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9" r:id="rId2"/>
    <p:sldMasterId id="2147483722" r:id="rId3"/>
  </p:sldMasterIdLst>
  <p:notesMasterIdLst>
    <p:notesMasterId r:id="rId50"/>
  </p:notesMasterIdLst>
  <p:sldIdLst>
    <p:sldId id="490" r:id="rId4"/>
    <p:sldId id="367" r:id="rId5"/>
    <p:sldId id="368" r:id="rId6"/>
    <p:sldId id="369" r:id="rId7"/>
    <p:sldId id="370" r:id="rId8"/>
    <p:sldId id="372" r:id="rId9"/>
    <p:sldId id="371" r:id="rId10"/>
    <p:sldId id="429" r:id="rId11"/>
    <p:sldId id="461" r:id="rId12"/>
    <p:sldId id="463" r:id="rId13"/>
    <p:sldId id="431" r:id="rId14"/>
    <p:sldId id="465" r:id="rId15"/>
    <p:sldId id="430" r:id="rId16"/>
    <p:sldId id="467" r:id="rId17"/>
    <p:sldId id="468" r:id="rId18"/>
    <p:sldId id="470" r:id="rId19"/>
    <p:sldId id="374" r:id="rId20"/>
    <p:sldId id="471" r:id="rId21"/>
    <p:sldId id="472" r:id="rId22"/>
    <p:sldId id="473" r:id="rId23"/>
    <p:sldId id="373" r:id="rId24"/>
    <p:sldId id="474" r:id="rId25"/>
    <p:sldId id="376" r:id="rId26"/>
    <p:sldId id="432" r:id="rId27"/>
    <p:sldId id="475" r:id="rId28"/>
    <p:sldId id="433" r:id="rId29"/>
    <p:sldId id="476" r:id="rId30"/>
    <p:sldId id="377" r:id="rId31"/>
    <p:sldId id="478" r:id="rId32"/>
    <p:sldId id="479" r:id="rId33"/>
    <p:sldId id="480" r:id="rId34"/>
    <p:sldId id="481" r:id="rId35"/>
    <p:sldId id="482" r:id="rId36"/>
    <p:sldId id="483" r:id="rId37"/>
    <p:sldId id="379" r:id="rId38"/>
    <p:sldId id="381" r:id="rId39"/>
    <p:sldId id="484" r:id="rId40"/>
    <p:sldId id="382" r:id="rId41"/>
    <p:sldId id="485" r:id="rId42"/>
    <p:sldId id="383" r:id="rId43"/>
    <p:sldId id="486" r:id="rId44"/>
    <p:sldId id="487" r:id="rId45"/>
    <p:sldId id="387" r:id="rId46"/>
    <p:sldId id="436" r:id="rId47"/>
    <p:sldId id="488" r:id="rId48"/>
    <p:sldId id="426" r:id="rId49"/>
  </p:sldIdLst>
  <p:sldSz cx="18288000" cy="10287000"/>
  <p:notesSz cx="6858000" cy="9144000"/>
  <p:embeddedFontLst>
    <p:embeddedFont>
      <p:font typeface="Akronism" pitchFamily="2" charset="0"/>
      <p:regular r:id="rId51"/>
    </p:embeddedFont>
    <p:embeddedFont>
      <p:font typeface="Verdana" panose="020B0604030504040204" pitchFamily="34" charset="0"/>
      <p:regular r:id="rId52"/>
      <p:bold r:id="rId53"/>
      <p:italic r:id="rId54"/>
      <p:boldItalic r:id="rId55"/>
    </p:embeddedFont>
    <p:embeddedFont>
      <p:font typeface="DM Sans" panose="020B060402020202020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Nunito Light" panose="020B0604020202020204" charset="0"/>
      <p:regular r:id="rId64"/>
      <p:italic r:id="rId65"/>
    </p:embeddedFont>
    <p:embeddedFont>
      <p:font typeface="Franklin Gothic Medium" panose="020B0603020102020204" pitchFamily="34" charset="0"/>
      <p:regular r:id="rId66"/>
      <p:italic r:id="rId67"/>
    </p:embeddedFont>
    <p:embeddedFont>
      <p:font typeface="Anaheim" panose="020B0604020202020204" charset="0"/>
      <p:regular r:id="rId68"/>
    </p:embeddedFont>
    <p:embeddedFont>
      <p:font typeface="Bebas Neue" panose="020B0604020202020204" charset="0"/>
      <p:regular r:id="rId69"/>
    </p:embeddedFont>
    <p:embeddedFont>
      <p:font typeface="Krona One" panose="020B0604020202020204" charset="0"/>
      <p:regular r:id="rId70"/>
    </p:embeddedFont>
    <p:embeddedFont>
      <p:font typeface="Malgun Gothic" panose="020B0503020000020004" pitchFamily="34" charset="-127"/>
      <p:regular r:id="rId71"/>
      <p:bold r:id="rId72"/>
    </p:embeddedFont>
    <p:embeddedFont>
      <p:font typeface="Cambria Math" panose="02040503050406030204" pitchFamily="18" charset="0"/>
      <p:regular r:id="rId73"/>
    </p:embeddedFont>
    <p:embeddedFont>
      <p:font typeface="Franklin Gothic Book" panose="020B0503020102020204" pitchFamily="34" charset="0"/>
      <p:regular r:id="rId74"/>
      <p: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B7B9"/>
    <a:srgbClr val="F9E799"/>
    <a:srgbClr val="FC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562" autoAdjust="0"/>
  </p:normalViewPr>
  <p:slideViewPr>
    <p:cSldViewPr>
      <p:cViewPr varScale="1">
        <p:scale>
          <a:sx n="52" d="100"/>
          <a:sy n="52" d="100"/>
        </p:scale>
        <p:origin x="1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3.fntdata"/><Relationship Id="rId68" Type="http://schemas.openxmlformats.org/officeDocument/2006/relationships/font" Target="fonts/font18.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font" Target="fonts/font24.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21.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6D1F0-9426-4C81-A1BA-D3DE990B44E6}" type="datetimeFigureOut">
              <a:rPr lang="en-US" smtClean="0"/>
              <a:t>30/11/2024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D34CF-75A0-451E-A415-25512DF8FA75}" type="slidenum">
              <a:rPr lang="en-US" smtClean="0"/>
              <a:t>‹#›</a:t>
            </a:fld>
            <a:endParaRPr lang="en-US"/>
          </a:p>
        </p:txBody>
      </p:sp>
    </p:spTree>
    <p:extLst>
      <p:ext uri="{BB962C8B-B14F-4D97-AF65-F5344CB8AC3E}">
        <p14:creationId xmlns:p14="http://schemas.microsoft.com/office/powerpoint/2010/main" val="290151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2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8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04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055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163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509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29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24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48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61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473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67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60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002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61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991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2726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14133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013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2195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90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178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325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463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956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548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399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901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804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385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5715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4545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558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1473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68790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8844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441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566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80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12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44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37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19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aphicFrame>
        <p:nvGraphicFramePr>
          <p:cNvPr id="9" name="Google Shape;9;p2"/>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 name="Google Shape;10;p2"/>
          <p:cNvSpPr txBox="1">
            <a:spLocks noGrp="1"/>
          </p:cNvSpPr>
          <p:nvPr>
            <p:ph type="ctrTitle"/>
          </p:nvPr>
        </p:nvSpPr>
        <p:spPr>
          <a:xfrm>
            <a:off x="1944550" y="1989400"/>
            <a:ext cx="13557600" cy="4954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12000"/>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1" name="Google Shape;11;p2"/>
          <p:cNvSpPr txBox="1">
            <a:spLocks noGrp="1"/>
          </p:cNvSpPr>
          <p:nvPr>
            <p:ph type="subTitle" idx="1"/>
          </p:nvPr>
        </p:nvSpPr>
        <p:spPr>
          <a:xfrm>
            <a:off x="1944574" y="7345976"/>
            <a:ext cx="7753200" cy="951600"/>
          </a:xfrm>
          <a:prstGeom prst="rect">
            <a:avLst/>
          </a:prstGeom>
          <a:solidFill>
            <a:srgbClr val="F7DE78"/>
          </a:solidFill>
        </p:spPr>
        <p:txBody>
          <a:bodyPr spcFirstLastPara="1" wrap="square" lIns="91425" tIns="91425" rIns="91425" bIns="91425" anchor="t" anchorCtr="0">
            <a:noAutofit/>
          </a:bodyPr>
          <a:lstStyle>
            <a:lvl1pPr lvl="0">
              <a:spcBef>
                <a:spcPts val="0"/>
              </a:spcBef>
              <a:spcAft>
                <a:spcPts val="0"/>
              </a:spcAft>
              <a:buSzPts val="1400"/>
              <a:buNone/>
              <a:defRPr sz="3200">
                <a:solidFill>
                  <a:schemeClr val="dk1"/>
                </a:solidFill>
              </a:defRPr>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grpSp>
        <p:nvGrpSpPr>
          <p:cNvPr id="12" name="Google Shape;12;p2"/>
          <p:cNvGrpSpPr/>
          <p:nvPr/>
        </p:nvGrpSpPr>
        <p:grpSpPr>
          <a:xfrm>
            <a:off x="812400" y="9643151"/>
            <a:ext cx="16663200" cy="148650"/>
            <a:chOff x="406200" y="4821575"/>
            <a:chExt cx="8331600" cy="74325"/>
          </a:xfrm>
        </p:grpSpPr>
        <p:cxnSp>
          <p:nvCxnSpPr>
            <p:cNvPr id="13" name="Google Shape;13;p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5" name="Google Shape;15;p2"/>
          <p:cNvGrpSpPr/>
          <p:nvPr/>
        </p:nvGrpSpPr>
        <p:grpSpPr>
          <a:xfrm>
            <a:off x="812400" y="479701"/>
            <a:ext cx="16663200" cy="148650"/>
            <a:chOff x="406200" y="239850"/>
            <a:chExt cx="8331600" cy="74325"/>
          </a:xfrm>
        </p:grpSpPr>
        <p:cxnSp>
          <p:nvCxnSpPr>
            <p:cNvPr id="16" name="Google Shape;16;p2"/>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8" name="Google Shape;18;p2"/>
          <p:cNvGrpSpPr/>
          <p:nvPr/>
        </p:nvGrpSpPr>
        <p:grpSpPr>
          <a:xfrm rot="-1360551">
            <a:off x="394706" y="320971"/>
            <a:ext cx="1331444" cy="2314370"/>
            <a:chOff x="5100475" y="841475"/>
            <a:chExt cx="845625" cy="1469900"/>
          </a:xfrm>
        </p:grpSpPr>
        <p:sp>
          <p:nvSpPr>
            <p:cNvPr id="19" name="Google Shape;19;p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6222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8"/>
        <p:cNvGrpSpPr/>
        <p:nvPr/>
      </p:nvGrpSpPr>
      <p:grpSpPr>
        <a:xfrm>
          <a:off x="0" y="0"/>
          <a:ext cx="0" cy="0"/>
          <a:chOff x="0" y="0"/>
          <a:chExt cx="0" cy="0"/>
        </a:xfrm>
      </p:grpSpPr>
      <p:graphicFrame>
        <p:nvGraphicFramePr>
          <p:cNvPr id="259" name="Google Shape;259;p25"/>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0" name="Google Shape;260;p25"/>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25"/>
          <p:cNvSpPr txBox="1">
            <a:spLocks noGrp="1"/>
          </p:cNvSpPr>
          <p:nvPr>
            <p:ph type="subTitle" idx="1"/>
          </p:nvPr>
        </p:nvSpPr>
        <p:spPr>
          <a:xfrm>
            <a:off x="1657650"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5"/>
          <p:cNvSpPr txBox="1">
            <a:spLocks noGrp="1"/>
          </p:cNvSpPr>
          <p:nvPr>
            <p:ph type="subTitle" idx="2"/>
          </p:nvPr>
        </p:nvSpPr>
        <p:spPr>
          <a:xfrm>
            <a:off x="6903592"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5"/>
          <p:cNvSpPr txBox="1">
            <a:spLocks noGrp="1"/>
          </p:cNvSpPr>
          <p:nvPr>
            <p:ph type="subTitle" idx="3"/>
          </p:nvPr>
        </p:nvSpPr>
        <p:spPr>
          <a:xfrm>
            <a:off x="12149548"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5"/>
          <p:cNvSpPr txBox="1">
            <a:spLocks noGrp="1"/>
          </p:cNvSpPr>
          <p:nvPr>
            <p:ph type="subTitle" idx="4"/>
          </p:nvPr>
        </p:nvSpPr>
        <p:spPr>
          <a:xfrm>
            <a:off x="28773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5" name="Google Shape;265;p25"/>
          <p:cNvSpPr txBox="1">
            <a:spLocks noGrp="1"/>
          </p:cNvSpPr>
          <p:nvPr>
            <p:ph type="subTitle" idx="5"/>
          </p:nvPr>
        </p:nvSpPr>
        <p:spPr>
          <a:xfrm>
            <a:off x="81234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6" name="Google Shape;266;p25"/>
          <p:cNvSpPr txBox="1">
            <a:spLocks noGrp="1"/>
          </p:cNvSpPr>
          <p:nvPr>
            <p:ph type="subTitle" idx="6"/>
          </p:nvPr>
        </p:nvSpPr>
        <p:spPr>
          <a:xfrm>
            <a:off x="13369348"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67" name="Google Shape;267;p25"/>
          <p:cNvGrpSpPr/>
          <p:nvPr/>
        </p:nvGrpSpPr>
        <p:grpSpPr>
          <a:xfrm>
            <a:off x="812400" y="9643151"/>
            <a:ext cx="16663200" cy="148650"/>
            <a:chOff x="406200" y="4821575"/>
            <a:chExt cx="8331600" cy="74325"/>
          </a:xfrm>
        </p:grpSpPr>
        <p:cxnSp>
          <p:nvCxnSpPr>
            <p:cNvPr id="268" name="Google Shape;268;p25"/>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25"/>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50699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0"/>
        <p:cNvGrpSpPr/>
        <p:nvPr/>
      </p:nvGrpSpPr>
      <p:grpSpPr>
        <a:xfrm>
          <a:off x="0" y="0"/>
          <a:ext cx="0" cy="0"/>
          <a:chOff x="0" y="0"/>
          <a:chExt cx="0" cy="0"/>
        </a:xfrm>
      </p:grpSpPr>
      <p:graphicFrame>
        <p:nvGraphicFramePr>
          <p:cNvPr id="271" name="Google Shape;271;p26"/>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2" name="Google Shape;272;p26"/>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3" name="Google Shape;273;p26"/>
          <p:cNvSpPr txBox="1">
            <a:spLocks noGrp="1"/>
          </p:cNvSpPr>
          <p:nvPr>
            <p:ph type="subTitle" idx="1"/>
          </p:nvPr>
        </p:nvSpPr>
        <p:spPr>
          <a:xfrm>
            <a:off x="1440000" y="3413224"/>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6"/>
          <p:cNvSpPr txBox="1">
            <a:spLocks noGrp="1"/>
          </p:cNvSpPr>
          <p:nvPr>
            <p:ph type="subTitle" idx="2"/>
          </p:nvPr>
        </p:nvSpPr>
        <p:spPr>
          <a:xfrm>
            <a:off x="9144350" y="3413250"/>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6"/>
          <p:cNvSpPr txBox="1">
            <a:spLocks noGrp="1"/>
          </p:cNvSpPr>
          <p:nvPr>
            <p:ph type="subTitle" idx="3"/>
          </p:nvPr>
        </p:nvSpPr>
        <p:spPr>
          <a:xfrm>
            <a:off x="1440000"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6"/>
          <p:cNvSpPr txBox="1">
            <a:spLocks noGrp="1"/>
          </p:cNvSpPr>
          <p:nvPr>
            <p:ph type="subTitle" idx="4"/>
          </p:nvPr>
        </p:nvSpPr>
        <p:spPr>
          <a:xfrm>
            <a:off x="9144348"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26"/>
          <p:cNvSpPr txBox="1">
            <a:spLocks noGrp="1"/>
          </p:cNvSpPr>
          <p:nvPr>
            <p:ph type="subTitle" idx="5"/>
          </p:nvPr>
        </p:nvSpPr>
        <p:spPr>
          <a:xfrm>
            <a:off x="1440000"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8" name="Google Shape;278;p26"/>
          <p:cNvSpPr txBox="1">
            <a:spLocks noGrp="1"/>
          </p:cNvSpPr>
          <p:nvPr>
            <p:ph type="subTitle" idx="6"/>
          </p:nvPr>
        </p:nvSpPr>
        <p:spPr>
          <a:xfrm>
            <a:off x="1440000"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9" name="Google Shape;279;p26"/>
          <p:cNvSpPr txBox="1">
            <a:spLocks noGrp="1"/>
          </p:cNvSpPr>
          <p:nvPr>
            <p:ph type="subTitle" idx="7"/>
          </p:nvPr>
        </p:nvSpPr>
        <p:spPr>
          <a:xfrm>
            <a:off x="9144304"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80" name="Google Shape;280;p26"/>
          <p:cNvSpPr txBox="1">
            <a:spLocks noGrp="1"/>
          </p:cNvSpPr>
          <p:nvPr>
            <p:ph type="subTitle" idx="8"/>
          </p:nvPr>
        </p:nvSpPr>
        <p:spPr>
          <a:xfrm>
            <a:off x="9144304"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81" name="Google Shape;281;p26"/>
          <p:cNvGrpSpPr/>
          <p:nvPr/>
        </p:nvGrpSpPr>
        <p:grpSpPr>
          <a:xfrm>
            <a:off x="17604677" y="808202"/>
            <a:ext cx="148650" cy="8670600"/>
            <a:chOff x="8802338" y="404101"/>
            <a:chExt cx="74325" cy="4335300"/>
          </a:xfrm>
        </p:grpSpPr>
        <p:cxnSp>
          <p:nvCxnSpPr>
            <p:cNvPr id="282" name="Google Shape;282;p26"/>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83" name="Google Shape;283;p26"/>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328195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graphicFrame>
        <p:nvGraphicFramePr>
          <p:cNvPr id="344" name="Google Shape;344;p31"/>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345" name="Google Shape;345;p31"/>
          <p:cNvGrpSpPr/>
          <p:nvPr/>
        </p:nvGrpSpPr>
        <p:grpSpPr>
          <a:xfrm>
            <a:off x="812400" y="479701"/>
            <a:ext cx="16663200" cy="148650"/>
            <a:chOff x="406200" y="239850"/>
            <a:chExt cx="8331600" cy="74325"/>
          </a:xfrm>
        </p:grpSpPr>
        <p:cxnSp>
          <p:nvCxnSpPr>
            <p:cNvPr id="346" name="Google Shape;346;p3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47" name="Google Shape;347;p3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348" name="Google Shape;348;p31"/>
          <p:cNvGrpSpPr/>
          <p:nvPr/>
        </p:nvGrpSpPr>
        <p:grpSpPr>
          <a:xfrm>
            <a:off x="13433937" y="9240322"/>
            <a:ext cx="4738858" cy="944292"/>
            <a:chOff x="4562225" y="4640000"/>
            <a:chExt cx="2806050" cy="559150"/>
          </a:xfrm>
        </p:grpSpPr>
        <p:sp>
          <p:nvSpPr>
            <p:cNvPr id="349" name="Google Shape;349;p31"/>
            <p:cNvSpPr/>
            <p:nvPr/>
          </p:nvSpPr>
          <p:spPr>
            <a:xfrm>
              <a:off x="4562225" y="4640000"/>
              <a:ext cx="2806050" cy="559150"/>
            </a:xfrm>
            <a:custGeom>
              <a:avLst/>
              <a:gdLst/>
              <a:ahLst/>
              <a:cxnLst/>
              <a:rect l="l" t="t" r="r" b="b"/>
              <a:pathLst>
                <a:path w="112242" h="22366" extrusionOk="0">
                  <a:moveTo>
                    <a:pt x="110686" y="1"/>
                  </a:moveTo>
                  <a:cubicBezTo>
                    <a:pt x="110676" y="1"/>
                    <a:pt x="110667" y="1"/>
                    <a:pt x="110658" y="1"/>
                  </a:cubicBezTo>
                  <a:lnTo>
                    <a:pt x="1071" y="2896"/>
                  </a:lnTo>
                  <a:cubicBezTo>
                    <a:pt x="472" y="2913"/>
                    <a:pt x="1" y="3411"/>
                    <a:pt x="16" y="4008"/>
                  </a:cubicBezTo>
                  <a:lnTo>
                    <a:pt x="473" y="21312"/>
                  </a:lnTo>
                  <a:cubicBezTo>
                    <a:pt x="490" y="21899"/>
                    <a:pt x="971" y="22366"/>
                    <a:pt x="1554" y="22366"/>
                  </a:cubicBezTo>
                  <a:cubicBezTo>
                    <a:pt x="1564" y="22366"/>
                    <a:pt x="1575" y="22366"/>
                    <a:pt x="1585" y="22366"/>
                  </a:cubicBezTo>
                  <a:lnTo>
                    <a:pt x="111174" y="19470"/>
                  </a:lnTo>
                  <a:cubicBezTo>
                    <a:pt x="111771" y="19454"/>
                    <a:pt x="112242" y="18958"/>
                    <a:pt x="112227" y="18359"/>
                  </a:cubicBezTo>
                  <a:lnTo>
                    <a:pt x="111769" y="1056"/>
                  </a:lnTo>
                  <a:cubicBezTo>
                    <a:pt x="111755" y="466"/>
                    <a:pt x="111272" y="1"/>
                    <a:pt x="1106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31"/>
            <p:cNvSpPr/>
            <p:nvPr/>
          </p:nvSpPr>
          <p:spPr>
            <a:xfrm>
              <a:off x="4589425" y="4667525"/>
              <a:ext cx="2751200" cy="504825"/>
            </a:xfrm>
            <a:custGeom>
              <a:avLst/>
              <a:gdLst/>
              <a:ahLst/>
              <a:cxnLst/>
              <a:rect l="l" t="t" r="r" b="b"/>
              <a:pathLst>
                <a:path w="110048" h="20193" extrusionOk="0">
                  <a:moveTo>
                    <a:pt x="109590" y="0"/>
                  </a:moveTo>
                  <a:lnTo>
                    <a:pt x="1" y="2890"/>
                  </a:lnTo>
                  <a:lnTo>
                    <a:pt x="457" y="20193"/>
                  </a:lnTo>
                  <a:lnTo>
                    <a:pt x="110047" y="17305"/>
                  </a:lnTo>
                  <a:lnTo>
                    <a:pt x="10959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31"/>
            <p:cNvSpPr/>
            <p:nvPr/>
          </p:nvSpPr>
          <p:spPr>
            <a:xfrm>
              <a:off x="4598850" y="5024050"/>
              <a:ext cx="2740475" cy="100550"/>
            </a:xfrm>
            <a:custGeom>
              <a:avLst/>
              <a:gdLst/>
              <a:ahLst/>
              <a:cxnLst/>
              <a:rect l="l" t="t" r="r" b="b"/>
              <a:pathLst>
                <a:path w="109619" h="4022" extrusionOk="0">
                  <a:moveTo>
                    <a:pt x="109589" y="0"/>
                  </a:moveTo>
                  <a:lnTo>
                    <a:pt x="0" y="2889"/>
                  </a:lnTo>
                  <a:lnTo>
                    <a:pt x="30" y="4022"/>
                  </a:lnTo>
                  <a:lnTo>
                    <a:pt x="109619" y="1132"/>
                  </a:lnTo>
                  <a:lnTo>
                    <a:pt x="1095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31"/>
            <p:cNvSpPr/>
            <p:nvPr/>
          </p:nvSpPr>
          <p:spPr>
            <a:xfrm>
              <a:off x="4660525" y="4737450"/>
              <a:ext cx="22500" cy="206300"/>
            </a:xfrm>
            <a:custGeom>
              <a:avLst/>
              <a:gdLst/>
              <a:ahLst/>
              <a:cxnLst/>
              <a:rect l="l" t="t" r="r" b="b"/>
              <a:pathLst>
                <a:path w="900" h="8252" extrusionOk="0">
                  <a:moveTo>
                    <a:pt x="683" y="0"/>
                  </a:moveTo>
                  <a:lnTo>
                    <a:pt x="1" y="17"/>
                  </a:lnTo>
                  <a:lnTo>
                    <a:pt x="219" y="8251"/>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31"/>
            <p:cNvSpPr/>
            <p:nvPr/>
          </p:nvSpPr>
          <p:spPr>
            <a:xfrm>
              <a:off x="4714425" y="4736025"/>
              <a:ext cx="20250" cy="121025"/>
            </a:xfrm>
            <a:custGeom>
              <a:avLst/>
              <a:gdLst/>
              <a:ahLst/>
              <a:cxnLst/>
              <a:rect l="l" t="t" r="r" b="b"/>
              <a:pathLst>
                <a:path w="810" h="4841" extrusionOk="0">
                  <a:moveTo>
                    <a:pt x="682" y="0"/>
                  </a:moveTo>
                  <a:lnTo>
                    <a:pt x="1" y="19"/>
                  </a:lnTo>
                  <a:lnTo>
                    <a:pt x="127" y="4841"/>
                  </a:lnTo>
                  <a:lnTo>
                    <a:pt x="810"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31"/>
            <p:cNvSpPr/>
            <p:nvPr/>
          </p:nvSpPr>
          <p:spPr>
            <a:xfrm>
              <a:off x="4770750" y="4734525"/>
              <a:ext cx="20250" cy="121025"/>
            </a:xfrm>
            <a:custGeom>
              <a:avLst/>
              <a:gdLst/>
              <a:ahLst/>
              <a:cxnLst/>
              <a:rect l="l" t="t" r="r" b="b"/>
              <a:pathLst>
                <a:path w="810" h="4841" extrusionOk="0">
                  <a:moveTo>
                    <a:pt x="683" y="1"/>
                  </a:moveTo>
                  <a:lnTo>
                    <a:pt x="1" y="19"/>
                  </a:lnTo>
                  <a:lnTo>
                    <a:pt x="129" y="4841"/>
                  </a:lnTo>
                  <a:lnTo>
                    <a:pt x="810" y="4824"/>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31"/>
            <p:cNvSpPr/>
            <p:nvPr/>
          </p:nvSpPr>
          <p:spPr>
            <a:xfrm>
              <a:off x="4827125" y="4733075"/>
              <a:ext cx="20250" cy="121025"/>
            </a:xfrm>
            <a:custGeom>
              <a:avLst/>
              <a:gdLst/>
              <a:ahLst/>
              <a:cxnLst/>
              <a:rect l="l" t="t" r="r" b="b"/>
              <a:pathLst>
                <a:path w="810" h="4841" extrusionOk="0">
                  <a:moveTo>
                    <a:pt x="683" y="0"/>
                  </a:moveTo>
                  <a:lnTo>
                    <a:pt x="0" y="19"/>
                  </a:lnTo>
                  <a:lnTo>
                    <a:pt x="129"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31"/>
            <p:cNvSpPr/>
            <p:nvPr/>
          </p:nvSpPr>
          <p:spPr>
            <a:xfrm>
              <a:off x="4883500" y="47315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31"/>
            <p:cNvSpPr/>
            <p:nvPr/>
          </p:nvSpPr>
          <p:spPr>
            <a:xfrm>
              <a:off x="4937966" y="4733196"/>
              <a:ext cx="23275" cy="206475"/>
            </a:xfrm>
            <a:custGeom>
              <a:avLst/>
              <a:gdLst/>
              <a:ahLst/>
              <a:cxnLst/>
              <a:rect l="l" t="t" r="r" b="b"/>
              <a:pathLst>
                <a:path w="931" h="8259" extrusionOk="0">
                  <a:moveTo>
                    <a:pt x="683" y="1"/>
                  </a:moveTo>
                  <a:lnTo>
                    <a:pt x="1" y="23"/>
                  </a:lnTo>
                  <a:lnTo>
                    <a:pt x="249" y="8259"/>
                  </a:lnTo>
                  <a:lnTo>
                    <a:pt x="931" y="8239"/>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31"/>
            <p:cNvSpPr/>
            <p:nvPr/>
          </p:nvSpPr>
          <p:spPr>
            <a:xfrm>
              <a:off x="4988850" y="472877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31"/>
            <p:cNvSpPr/>
            <p:nvPr/>
          </p:nvSpPr>
          <p:spPr>
            <a:xfrm>
              <a:off x="5045175" y="4727325"/>
              <a:ext cx="20250" cy="121025"/>
            </a:xfrm>
            <a:custGeom>
              <a:avLst/>
              <a:gdLst/>
              <a:ahLst/>
              <a:cxnLst/>
              <a:rect l="l" t="t" r="r" b="b"/>
              <a:pathLst>
                <a:path w="810" h="4841" extrusionOk="0">
                  <a:moveTo>
                    <a:pt x="683" y="1"/>
                  </a:moveTo>
                  <a:lnTo>
                    <a:pt x="1"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31"/>
            <p:cNvSpPr/>
            <p:nvPr/>
          </p:nvSpPr>
          <p:spPr>
            <a:xfrm>
              <a:off x="5101675" y="4725700"/>
              <a:ext cx="20225" cy="121050"/>
            </a:xfrm>
            <a:custGeom>
              <a:avLst/>
              <a:gdLst/>
              <a:ahLst/>
              <a:cxnLst/>
              <a:rect l="l" t="t" r="r" b="b"/>
              <a:pathLst>
                <a:path w="809" h="4842" extrusionOk="0">
                  <a:moveTo>
                    <a:pt x="682" y="1"/>
                  </a:moveTo>
                  <a:lnTo>
                    <a:pt x="0" y="17"/>
                  </a:lnTo>
                  <a:lnTo>
                    <a:pt x="127" y="4841"/>
                  </a:lnTo>
                  <a:lnTo>
                    <a:pt x="809" y="4823"/>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31"/>
            <p:cNvSpPr/>
            <p:nvPr/>
          </p:nvSpPr>
          <p:spPr>
            <a:xfrm>
              <a:off x="5157900" y="472432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31"/>
            <p:cNvSpPr/>
            <p:nvPr/>
          </p:nvSpPr>
          <p:spPr>
            <a:xfrm>
              <a:off x="5209400" y="4722925"/>
              <a:ext cx="22500" cy="206300"/>
            </a:xfrm>
            <a:custGeom>
              <a:avLst/>
              <a:gdLst/>
              <a:ahLst/>
              <a:cxnLst/>
              <a:rect l="l" t="t" r="r" b="b"/>
              <a:pathLst>
                <a:path w="900" h="8252" extrusionOk="0">
                  <a:moveTo>
                    <a:pt x="683" y="0"/>
                  </a:moveTo>
                  <a:lnTo>
                    <a:pt x="1" y="19"/>
                  </a:lnTo>
                  <a:lnTo>
                    <a:pt x="219" y="8252"/>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31"/>
            <p:cNvSpPr/>
            <p:nvPr/>
          </p:nvSpPr>
          <p:spPr>
            <a:xfrm>
              <a:off x="5263275" y="4721550"/>
              <a:ext cx="20250" cy="121025"/>
            </a:xfrm>
            <a:custGeom>
              <a:avLst/>
              <a:gdLst/>
              <a:ahLst/>
              <a:cxnLst/>
              <a:rect l="l" t="t" r="r" b="b"/>
              <a:pathLst>
                <a:path w="810" h="4841" extrusionOk="0">
                  <a:moveTo>
                    <a:pt x="681" y="0"/>
                  </a:moveTo>
                  <a:lnTo>
                    <a:pt x="0"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31"/>
            <p:cNvSpPr/>
            <p:nvPr/>
          </p:nvSpPr>
          <p:spPr>
            <a:xfrm>
              <a:off x="5319600" y="4720100"/>
              <a:ext cx="20225" cy="121025"/>
            </a:xfrm>
            <a:custGeom>
              <a:avLst/>
              <a:gdLst/>
              <a:ahLst/>
              <a:cxnLst/>
              <a:rect l="l" t="t" r="r" b="b"/>
              <a:pathLst>
                <a:path w="809" h="4841" extrusionOk="0">
                  <a:moveTo>
                    <a:pt x="682" y="0"/>
                  </a:moveTo>
                  <a:lnTo>
                    <a:pt x="0" y="19"/>
                  </a:lnTo>
                  <a:lnTo>
                    <a:pt x="128"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31"/>
            <p:cNvSpPr/>
            <p:nvPr/>
          </p:nvSpPr>
          <p:spPr>
            <a:xfrm>
              <a:off x="5375950" y="4718600"/>
              <a:ext cx="20250" cy="121025"/>
            </a:xfrm>
            <a:custGeom>
              <a:avLst/>
              <a:gdLst/>
              <a:ahLst/>
              <a:cxnLst/>
              <a:rect l="l" t="t" r="r" b="b"/>
              <a:pathLst>
                <a:path w="810" h="4841" extrusionOk="0">
                  <a:moveTo>
                    <a:pt x="683" y="0"/>
                  </a:moveTo>
                  <a:lnTo>
                    <a:pt x="1" y="19"/>
                  </a:lnTo>
                  <a:lnTo>
                    <a:pt x="129" y="4841"/>
                  </a:lnTo>
                  <a:lnTo>
                    <a:pt x="810"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31"/>
            <p:cNvSpPr/>
            <p:nvPr/>
          </p:nvSpPr>
          <p:spPr>
            <a:xfrm>
              <a:off x="5432325" y="4717100"/>
              <a:ext cx="20250" cy="121025"/>
            </a:xfrm>
            <a:custGeom>
              <a:avLst/>
              <a:gdLst/>
              <a:ahLst/>
              <a:cxnLst/>
              <a:rect l="l" t="t" r="r" b="b"/>
              <a:pathLst>
                <a:path w="810" h="4841" extrusionOk="0">
                  <a:moveTo>
                    <a:pt x="683" y="0"/>
                  </a:moveTo>
                  <a:lnTo>
                    <a:pt x="0" y="19"/>
                  </a:lnTo>
                  <a:lnTo>
                    <a:pt x="127"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31"/>
            <p:cNvSpPr/>
            <p:nvPr/>
          </p:nvSpPr>
          <p:spPr>
            <a:xfrm>
              <a:off x="5483775" y="4715725"/>
              <a:ext cx="22500" cy="206300"/>
            </a:xfrm>
            <a:custGeom>
              <a:avLst/>
              <a:gdLst/>
              <a:ahLst/>
              <a:cxnLst/>
              <a:rect l="l" t="t" r="r" b="b"/>
              <a:pathLst>
                <a:path w="900" h="8252" extrusionOk="0">
                  <a:moveTo>
                    <a:pt x="683" y="1"/>
                  </a:moveTo>
                  <a:lnTo>
                    <a:pt x="1" y="19"/>
                  </a:lnTo>
                  <a:lnTo>
                    <a:pt x="219" y="8252"/>
                  </a:lnTo>
                  <a:lnTo>
                    <a:pt x="899" y="823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31"/>
            <p:cNvSpPr/>
            <p:nvPr/>
          </p:nvSpPr>
          <p:spPr>
            <a:xfrm>
              <a:off x="5537700" y="4714350"/>
              <a:ext cx="20225" cy="121025"/>
            </a:xfrm>
            <a:custGeom>
              <a:avLst/>
              <a:gdLst/>
              <a:ahLst/>
              <a:cxnLst/>
              <a:rect l="l" t="t" r="r" b="b"/>
              <a:pathLst>
                <a:path w="809" h="4841" extrusionOk="0">
                  <a:moveTo>
                    <a:pt x="681" y="1"/>
                  </a:moveTo>
                  <a:lnTo>
                    <a:pt x="0" y="17"/>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31"/>
            <p:cNvSpPr/>
            <p:nvPr/>
          </p:nvSpPr>
          <p:spPr>
            <a:xfrm>
              <a:off x="5594100" y="47127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31"/>
            <p:cNvSpPr/>
            <p:nvPr/>
          </p:nvSpPr>
          <p:spPr>
            <a:xfrm>
              <a:off x="5650375" y="4711350"/>
              <a:ext cx="20250" cy="121050"/>
            </a:xfrm>
            <a:custGeom>
              <a:avLst/>
              <a:gdLst/>
              <a:ahLst/>
              <a:cxnLst/>
              <a:rect l="l" t="t" r="r" b="b"/>
              <a:pathLst>
                <a:path w="810" h="4842" extrusionOk="0">
                  <a:moveTo>
                    <a:pt x="683" y="1"/>
                  </a:moveTo>
                  <a:lnTo>
                    <a:pt x="1" y="19"/>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31"/>
            <p:cNvSpPr/>
            <p:nvPr/>
          </p:nvSpPr>
          <p:spPr>
            <a:xfrm>
              <a:off x="5706775" y="4709825"/>
              <a:ext cx="20250" cy="121025"/>
            </a:xfrm>
            <a:custGeom>
              <a:avLst/>
              <a:gdLst/>
              <a:ahLst/>
              <a:cxnLst/>
              <a:rect l="l" t="t" r="r" b="b"/>
              <a:pathLst>
                <a:path w="810" h="4841" extrusionOk="0">
                  <a:moveTo>
                    <a:pt x="683" y="0"/>
                  </a:moveTo>
                  <a:lnTo>
                    <a:pt x="1" y="17"/>
                  </a:lnTo>
                  <a:lnTo>
                    <a:pt x="129"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31"/>
            <p:cNvSpPr/>
            <p:nvPr/>
          </p:nvSpPr>
          <p:spPr>
            <a:xfrm>
              <a:off x="5758250" y="4708500"/>
              <a:ext cx="22475" cy="206300"/>
            </a:xfrm>
            <a:custGeom>
              <a:avLst/>
              <a:gdLst/>
              <a:ahLst/>
              <a:cxnLst/>
              <a:rect l="l" t="t" r="r" b="b"/>
              <a:pathLst>
                <a:path w="899" h="8252" extrusionOk="0">
                  <a:moveTo>
                    <a:pt x="681" y="0"/>
                  </a:moveTo>
                  <a:lnTo>
                    <a:pt x="0" y="18"/>
                  </a:lnTo>
                  <a:lnTo>
                    <a:pt x="216" y="8251"/>
                  </a:lnTo>
                  <a:lnTo>
                    <a:pt x="899" y="8233"/>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1"/>
            <p:cNvSpPr/>
            <p:nvPr/>
          </p:nvSpPr>
          <p:spPr>
            <a:xfrm>
              <a:off x="5812150" y="4707025"/>
              <a:ext cx="20250" cy="121050"/>
            </a:xfrm>
            <a:custGeom>
              <a:avLst/>
              <a:gdLst/>
              <a:ahLst/>
              <a:cxnLst/>
              <a:rect l="l" t="t" r="r" b="b"/>
              <a:pathLst>
                <a:path w="810" h="4842" extrusionOk="0">
                  <a:moveTo>
                    <a:pt x="683" y="1"/>
                  </a:moveTo>
                  <a:lnTo>
                    <a:pt x="0"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1"/>
            <p:cNvSpPr/>
            <p:nvPr/>
          </p:nvSpPr>
          <p:spPr>
            <a:xfrm>
              <a:off x="5868500" y="4705525"/>
              <a:ext cx="20250" cy="121050"/>
            </a:xfrm>
            <a:custGeom>
              <a:avLst/>
              <a:gdLst/>
              <a:ahLst/>
              <a:cxnLst/>
              <a:rect l="l" t="t" r="r" b="b"/>
              <a:pathLst>
                <a:path w="810" h="4842" extrusionOk="0">
                  <a:moveTo>
                    <a:pt x="682" y="1"/>
                  </a:moveTo>
                  <a:lnTo>
                    <a:pt x="1" y="19"/>
                  </a:lnTo>
                  <a:lnTo>
                    <a:pt x="127" y="4841"/>
                  </a:lnTo>
                  <a:lnTo>
                    <a:pt x="810" y="4824"/>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1"/>
            <p:cNvSpPr/>
            <p:nvPr/>
          </p:nvSpPr>
          <p:spPr>
            <a:xfrm>
              <a:off x="5924825" y="4704075"/>
              <a:ext cx="20250" cy="121025"/>
            </a:xfrm>
            <a:custGeom>
              <a:avLst/>
              <a:gdLst/>
              <a:ahLst/>
              <a:cxnLst/>
              <a:rect l="l" t="t" r="r" b="b"/>
              <a:pathLst>
                <a:path w="810" h="4841" extrusionOk="0">
                  <a:moveTo>
                    <a:pt x="683" y="1"/>
                  </a:moveTo>
                  <a:lnTo>
                    <a:pt x="1" y="17"/>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31"/>
            <p:cNvSpPr/>
            <p:nvPr/>
          </p:nvSpPr>
          <p:spPr>
            <a:xfrm>
              <a:off x="5981200" y="4702575"/>
              <a:ext cx="20250" cy="121025"/>
            </a:xfrm>
            <a:custGeom>
              <a:avLst/>
              <a:gdLst/>
              <a:ahLst/>
              <a:cxnLst/>
              <a:rect l="l" t="t" r="r" b="b"/>
              <a:pathLst>
                <a:path w="810" h="4841" extrusionOk="0">
                  <a:moveTo>
                    <a:pt x="683" y="1"/>
                  </a:moveTo>
                  <a:lnTo>
                    <a:pt x="0"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1"/>
            <p:cNvSpPr/>
            <p:nvPr/>
          </p:nvSpPr>
          <p:spPr>
            <a:xfrm>
              <a:off x="6032650" y="4701250"/>
              <a:ext cx="22500" cy="206300"/>
            </a:xfrm>
            <a:custGeom>
              <a:avLst/>
              <a:gdLst/>
              <a:ahLst/>
              <a:cxnLst/>
              <a:rect l="l" t="t" r="r" b="b"/>
              <a:pathLst>
                <a:path w="900" h="8252" extrusionOk="0">
                  <a:moveTo>
                    <a:pt x="681" y="0"/>
                  </a:moveTo>
                  <a:lnTo>
                    <a:pt x="1" y="19"/>
                  </a:lnTo>
                  <a:lnTo>
                    <a:pt x="217" y="8252"/>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1"/>
            <p:cNvSpPr/>
            <p:nvPr/>
          </p:nvSpPr>
          <p:spPr>
            <a:xfrm>
              <a:off x="6086575" y="4699800"/>
              <a:ext cx="20225" cy="121025"/>
            </a:xfrm>
            <a:custGeom>
              <a:avLst/>
              <a:gdLst/>
              <a:ahLst/>
              <a:cxnLst/>
              <a:rect l="l" t="t" r="r" b="b"/>
              <a:pathLst>
                <a:path w="809" h="4841" extrusionOk="0">
                  <a:moveTo>
                    <a:pt x="682" y="0"/>
                  </a:moveTo>
                  <a:lnTo>
                    <a:pt x="0" y="19"/>
                  </a:lnTo>
                  <a:lnTo>
                    <a:pt x="127" y="4841"/>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1"/>
            <p:cNvSpPr/>
            <p:nvPr/>
          </p:nvSpPr>
          <p:spPr>
            <a:xfrm>
              <a:off x="6142925" y="4698300"/>
              <a:ext cx="20250" cy="121025"/>
            </a:xfrm>
            <a:custGeom>
              <a:avLst/>
              <a:gdLst/>
              <a:ahLst/>
              <a:cxnLst/>
              <a:rect l="l" t="t" r="r" b="b"/>
              <a:pathLst>
                <a:path w="810" h="4841" extrusionOk="0">
                  <a:moveTo>
                    <a:pt x="681" y="0"/>
                  </a:moveTo>
                  <a:lnTo>
                    <a:pt x="1"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31"/>
            <p:cNvSpPr/>
            <p:nvPr/>
          </p:nvSpPr>
          <p:spPr>
            <a:xfrm>
              <a:off x="6199250" y="4696800"/>
              <a:ext cx="20250" cy="121075"/>
            </a:xfrm>
            <a:custGeom>
              <a:avLst/>
              <a:gdLst/>
              <a:ahLst/>
              <a:cxnLst/>
              <a:rect l="l" t="t" r="r" b="b"/>
              <a:pathLst>
                <a:path w="810" h="4843" extrusionOk="0">
                  <a:moveTo>
                    <a:pt x="683" y="0"/>
                  </a:moveTo>
                  <a:lnTo>
                    <a:pt x="1" y="19"/>
                  </a:lnTo>
                  <a:lnTo>
                    <a:pt x="129" y="4842"/>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31"/>
            <p:cNvSpPr/>
            <p:nvPr/>
          </p:nvSpPr>
          <p:spPr>
            <a:xfrm>
              <a:off x="6255575" y="4695425"/>
              <a:ext cx="20250" cy="121025"/>
            </a:xfrm>
            <a:custGeom>
              <a:avLst/>
              <a:gdLst/>
              <a:ahLst/>
              <a:cxnLst/>
              <a:rect l="l" t="t" r="r" b="b"/>
              <a:pathLst>
                <a:path w="810" h="4841" extrusionOk="0">
                  <a:moveTo>
                    <a:pt x="683" y="1"/>
                  </a:moveTo>
                  <a:lnTo>
                    <a:pt x="0" y="17"/>
                  </a:lnTo>
                  <a:lnTo>
                    <a:pt x="127" y="4841"/>
                  </a:lnTo>
                  <a:lnTo>
                    <a:pt x="809"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1"/>
            <p:cNvSpPr/>
            <p:nvPr/>
          </p:nvSpPr>
          <p:spPr>
            <a:xfrm>
              <a:off x="6307075" y="4694000"/>
              <a:ext cx="22475" cy="206350"/>
            </a:xfrm>
            <a:custGeom>
              <a:avLst/>
              <a:gdLst/>
              <a:ahLst/>
              <a:cxnLst/>
              <a:rect l="l" t="t" r="r" b="b"/>
              <a:pathLst>
                <a:path w="899" h="8254" extrusionOk="0">
                  <a:moveTo>
                    <a:pt x="681" y="1"/>
                  </a:moveTo>
                  <a:lnTo>
                    <a:pt x="0" y="19"/>
                  </a:lnTo>
                  <a:lnTo>
                    <a:pt x="217" y="8254"/>
                  </a:lnTo>
                  <a:lnTo>
                    <a:pt x="899" y="8236"/>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31"/>
            <p:cNvSpPr/>
            <p:nvPr/>
          </p:nvSpPr>
          <p:spPr>
            <a:xfrm>
              <a:off x="6360975" y="4692550"/>
              <a:ext cx="20250" cy="121025"/>
            </a:xfrm>
            <a:custGeom>
              <a:avLst/>
              <a:gdLst/>
              <a:ahLst/>
              <a:cxnLst/>
              <a:rect l="l" t="t" r="r" b="b"/>
              <a:pathLst>
                <a:path w="810" h="4841"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1"/>
            <p:cNvSpPr/>
            <p:nvPr/>
          </p:nvSpPr>
          <p:spPr>
            <a:xfrm>
              <a:off x="6417350" y="4691050"/>
              <a:ext cx="20250" cy="121050"/>
            </a:xfrm>
            <a:custGeom>
              <a:avLst/>
              <a:gdLst/>
              <a:ahLst/>
              <a:cxnLst/>
              <a:rect l="l" t="t" r="r" b="b"/>
              <a:pathLst>
                <a:path w="810" h="4842"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31"/>
            <p:cNvSpPr/>
            <p:nvPr/>
          </p:nvSpPr>
          <p:spPr>
            <a:xfrm>
              <a:off x="6473625" y="4689650"/>
              <a:ext cx="20250" cy="121025"/>
            </a:xfrm>
            <a:custGeom>
              <a:avLst/>
              <a:gdLst/>
              <a:ahLst/>
              <a:cxnLst/>
              <a:rect l="l" t="t" r="r" b="b"/>
              <a:pathLst>
                <a:path w="810" h="4841" extrusionOk="0">
                  <a:moveTo>
                    <a:pt x="683" y="0"/>
                  </a:moveTo>
                  <a:lnTo>
                    <a:pt x="1" y="19"/>
                  </a:lnTo>
                  <a:lnTo>
                    <a:pt x="129"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31"/>
            <p:cNvSpPr/>
            <p:nvPr/>
          </p:nvSpPr>
          <p:spPr>
            <a:xfrm>
              <a:off x="6530000" y="4688200"/>
              <a:ext cx="20225" cy="121025"/>
            </a:xfrm>
            <a:custGeom>
              <a:avLst/>
              <a:gdLst/>
              <a:ahLst/>
              <a:cxnLst/>
              <a:rect l="l" t="t" r="r" b="b"/>
              <a:pathLst>
                <a:path w="809" h="4841" extrusionOk="0">
                  <a:moveTo>
                    <a:pt x="682" y="0"/>
                  </a:moveTo>
                  <a:lnTo>
                    <a:pt x="0" y="18"/>
                  </a:lnTo>
                  <a:lnTo>
                    <a:pt x="127"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31"/>
            <p:cNvSpPr/>
            <p:nvPr/>
          </p:nvSpPr>
          <p:spPr>
            <a:xfrm>
              <a:off x="6581500" y="4686775"/>
              <a:ext cx="22475" cy="206350"/>
            </a:xfrm>
            <a:custGeom>
              <a:avLst/>
              <a:gdLst/>
              <a:ahLst/>
              <a:cxnLst/>
              <a:rect l="l" t="t" r="r" b="b"/>
              <a:pathLst>
                <a:path w="899" h="8254" extrusionOk="0">
                  <a:moveTo>
                    <a:pt x="681" y="0"/>
                  </a:moveTo>
                  <a:lnTo>
                    <a:pt x="0" y="19"/>
                  </a:lnTo>
                  <a:lnTo>
                    <a:pt x="216"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31"/>
            <p:cNvSpPr/>
            <p:nvPr/>
          </p:nvSpPr>
          <p:spPr>
            <a:xfrm>
              <a:off x="6635350" y="4685400"/>
              <a:ext cx="20250" cy="121025"/>
            </a:xfrm>
            <a:custGeom>
              <a:avLst/>
              <a:gdLst/>
              <a:ahLst/>
              <a:cxnLst/>
              <a:rect l="l" t="t" r="r" b="b"/>
              <a:pathLst>
                <a:path w="810" h="4841" extrusionOk="0">
                  <a:moveTo>
                    <a:pt x="681" y="1"/>
                  </a:moveTo>
                  <a:lnTo>
                    <a:pt x="1" y="19"/>
                  </a:lnTo>
                  <a:lnTo>
                    <a:pt x="127" y="4841"/>
                  </a:lnTo>
                  <a:lnTo>
                    <a:pt x="809" y="4822"/>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1"/>
            <p:cNvSpPr/>
            <p:nvPr/>
          </p:nvSpPr>
          <p:spPr>
            <a:xfrm>
              <a:off x="6691725" y="4683900"/>
              <a:ext cx="20250" cy="121025"/>
            </a:xfrm>
            <a:custGeom>
              <a:avLst/>
              <a:gdLst/>
              <a:ahLst/>
              <a:cxnLst/>
              <a:rect l="l" t="t" r="r" b="b"/>
              <a:pathLst>
                <a:path w="810"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31"/>
            <p:cNvSpPr/>
            <p:nvPr/>
          </p:nvSpPr>
          <p:spPr>
            <a:xfrm>
              <a:off x="6748050" y="4682450"/>
              <a:ext cx="20225" cy="121025"/>
            </a:xfrm>
            <a:custGeom>
              <a:avLst/>
              <a:gdLst/>
              <a:ahLst/>
              <a:cxnLst/>
              <a:rect l="l" t="t" r="r" b="b"/>
              <a:pathLst>
                <a:path w="809" h="4841" extrusionOk="0">
                  <a:moveTo>
                    <a:pt x="683" y="0"/>
                  </a:moveTo>
                  <a:lnTo>
                    <a:pt x="0" y="17"/>
                  </a:lnTo>
                  <a:lnTo>
                    <a:pt x="128"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31"/>
            <p:cNvSpPr/>
            <p:nvPr/>
          </p:nvSpPr>
          <p:spPr>
            <a:xfrm>
              <a:off x="6804400" y="4680950"/>
              <a:ext cx="20250" cy="121025"/>
            </a:xfrm>
            <a:custGeom>
              <a:avLst/>
              <a:gdLst/>
              <a:ahLst/>
              <a:cxnLst/>
              <a:rect l="l" t="t" r="r" b="b"/>
              <a:pathLst>
                <a:path w="810" h="4841" extrusionOk="0">
                  <a:moveTo>
                    <a:pt x="683" y="1"/>
                  </a:moveTo>
                  <a:lnTo>
                    <a:pt x="1" y="19"/>
                  </a:lnTo>
                  <a:lnTo>
                    <a:pt x="127" y="4841"/>
                  </a:lnTo>
                  <a:lnTo>
                    <a:pt x="810"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31"/>
            <p:cNvSpPr/>
            <p:nvPr/>
          </p:nvSpPr>
          <p:spPr>
            <a:xfrm>
              <a:off x="6855875" y="4679525"/>
              <a:ext cx="22525" cy="206350"/>
            </a:xfrm>
            <a:custGeom>
              <a:avLst/>
              <a:gdLst/>
              <a:ahLst/>
              <a:cxnLst/>
              <a:rect l="l" t="t" r="r" b="b"/>
              <a:pathLst>
                <a:path w="901" h="8254" extrusionOk="0">
                  <a:moveTo>
                    <a:pt x="682" y="1"/>
                  </a:moveTo>
                  <a:lnTo>
                    <a:pt x="0" y="19"/>
                  </a:lnTo>
                  <a:lnTo>
                    <a:pt x="218" y="8254"/>
                  </a:lnTo>
                  <a:lnTo>
                    <a:pt x="900" y="8236"/>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31"/>
            <p:cNvSpPr/>
            <p:nvPr/>
          </p:nvSpPr>
          <p:spPr>
            <a:xfrm>
              <a:off x="6909775" y="4678175"/>
              <a:ext cx="20250" cy="121025"/>
            </a:xfrm>
            <a:custGeom>
              <a:avLst/>
              <a:gdLst/>
              <a:ahLst/>
              <a:cxnLst/>
              <a:rect l="l" t="t" r="r" b="b"/>
              <a:pathLst>
                <a:path w="810" h="4841" extrusionOk="0">
                  <a:moveTo>
                    <a:pt x="683" y="0"/>
                  </a:moveTo>
                  <a:lnTo>
                    <a:pt x="1" y="18"/>
                  </a:lnTo>
                  <a:lnTo>
                    <a:pt x="127"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31"/>
            <p:cNvSpPr/>
            <p:nvPr/>
          </p:nvSpPr>
          <p:spPr>
            <a:xfrm>
              <a:off x="6966100" y="4676675"/>
              <a:ext cx="20250" cy="121025"/>
            </a:xfrm>
            <a:custGeom>
              <a:avLst/>
              <a:gdLst/>
              <a:ahLst/>
              <a:cxnLst/>
              <a:rect l="l" t="t" r="r" b="b"/>
              <a:pathLst>
                <a:path w="810" h="4841" extrusionOk="0">
                  <a:moveTo>
                    <a:pt x="683" y="0"/>
                  </a:moveTo>
                  <a:lnTo>
                    <a:pt x="0" y="18"/>
                  </a:lnTo>
                  <a:lnTo>
                    <a:pt x="129" y="4840"/>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31"/>
            <p:cNvSpPr/>
            <p:nvPr/>
          </p:nvSpPr>
          <p:spPr>
            <a:xfrm>
              <a:off x="7022450" y="4675200"/>
              <a:ext cx="20250" cy="121050"/>
            </a:xfrm>
            <a:custGeom>
              <a:avLst/>
              <a:gdLst/>
              <a:ahLst/>
              <a:cxnLst/>
              <a:rect l="l" t="t" r="r" b="b"/>
              <a:pathLst>
                <a:path w="810" h="4842" extrusionOk="0">
                  <a:moveTo>
                    <a:pt x="683" y="1"/>
                  </a:moveTo>
                  <a:lnTo>
                    <a:pt x="1" y="19"/>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31"/>
            <p:cNvSpPr/>
            <p:nvPr/>
          </p:nvSpPr>
          <p:spPr>
            <a:xfrm>
              <a:off x="7078825" y="4673700"/>
              <a:ext cx="20250" cy="121050"/>
            </a:xfrm>
            <a:custGeom>
              <a:avLst/>
              <a:gdLst/>
              <a:ahLst/>
              <a:cxnLst/>
              <a:rect l="l" t="t" r="r" b="b"/>
              <a:pathLst>
                <a:path w="810" h="4842"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31"/>
            <p:cNvSpPr/>
            <p:nvPr/>
          </p:nvSpPr>
          <p:spPr>
            <a:xfrm>
              <a:off x="7130325" y="4672300"/>
              <a:ext cx="22475" cy="206350"/>
            </a:xfrm>
            <a:custGeom>
              <a:avLst/>
              <a:gdLst/>
              <a:ahLst/>
              <a:cxnLst/>
              <a:rect l="l" t="t" r="r" b="b"/>
              <a:pathLst>
                <a:path w="899" h="8254" extrusionOk="0">
                  <a:moveTo>
                    <a:pt x="681" y="0"/>
                  </a:moveTo>
                  <a:lnTo>
                    <a:pt x="0" y="19"/>
                  </a:lnTo>
                  <a:lnTo>
                    <a:pt x="217"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31"/>
            <p:cNvSpPr/>
            <p:nvPr/>
          </p:nvSpPr>
          <p:spPr>
            <a:xfrm>
              <a:off x="7184200" y="4670925"/>
              <a:ext cx="20225" cy="121025"/>
            </a:xfrm>
            <a:custGeom>
              <a:avLst/>
              <a:gdLst/>
              <a:ahLst/>
              <a:cxnLst/>
              <a:rect l="l" t="t" r="r" b="b"/>
              <a:pathLst>
                <a:path w="809"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31"/>
            <p:cNvSpPr/>
            <p:nvPr/>
          </p:nvSpPr>
          <p:spPr>
            <a:xfrm>
              <a:off x="7240550" y="4669475"/>
              <a:ext cx="20250" cy="121025"/>
            </a:xfrm>
            <a:custGeom>
              <a:avLst/>
              <a:gdLst/>
              <a:ahLst/>
              <a:cxnLst/>
              <a:rect l="l" t="t" r="r" b="b"/>
              <a:pathLst>
                <a:path w="810" h="4841" extrusionOk="0">
                  <a:moveTo>
                    <a:pt x="681" y="0"/>
                  </a:moveTo>
                  <a:lnTo>
                    <a:pt x="1" y="17"/>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55085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0"/>
        <p:cNvGrpSpPr/>
        <p:nvPr/>
      </p:nvGrpSpPr>
      <p:grpSpPr>
        <a:xfrm>
          <a:off x="0" y="0"/>
          <a:ext cx="0" cy="0"/>
          <a:chOff x="0" y="0"/>
          <a:chExt cx="0" cy="0"/>
        </a:xfrm>
      </p:grpSpPr>
      <p:graphicFrame>
        <p:nvGraphicFramePr>
          <p:cNvPr id="401" name="Google Shape;401;p32"/>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02" name="Google Shape;402;p32"/>
          <p:cNvGrpSpPr/>
          <p:nvPr/>
        </p:nvGrpSpPr>
        <p:grpSpPr>
          <a:xfrm rot="4641983" flipH="1">
            <a:off x="16337875" y="565457"/>
            <a:ext cx="2179618" cy="1274778"/>
            <a:chOff x="623825" y="2132600"/>
            <a:chExt cx="1413750" cy="826850"/>
          </a:xfrm>
        </p:grpSpPr>
        <p:sp>
          <p:nvSpPr>
            <p:cNvPr id="403" name="Google Shape;403;p32"/>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32"/>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32"/>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6" name="Google Shape;406;p32"/>
          <p:cNvGrpSpPr/>
          <p:nvPr/>
        </p:nvGrpSpPr>
        <p:grpSpPr>
          <a:xfrm>
            <a:off x="812400" y="9643151"/>
            <a:ext cx="16663200" cy="148650"/>
            <a:chOff x="406200" y="4821575"/>
            <a:chExt cx="8331600" cy="74325"/>
          </a:xfrm>
        </p:grpSpPr>
        <p:cxnSp>
          <p:nvCxnSpPr>
            <p:cNvPr id="407" name="Google Shape;407;p3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408" name="Google Shape;408;p3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409" name="Google Shape;409;p32"/>
          <p:cNvGrpSpPr/>
          <p:nvPr/>
        </p:nvGrpSpPr>
        <p:grpSpPr>
          <a:xfrm rot="-1360551">
            <a:off x="394706" y="320971"/>
            <a:ext cx="1331444" cy="2314370"/>
            <a:chOff x="5100475" y="841475"/>
            <a:chExt cx="845625" cy="1469900"/>
          </a:xfrm>
        </p:grpSpPr>
        <p:sp>
          <p:nvSpPr>
            <p:cNvPr id="410" name="Google Shape;410;p3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3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3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3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3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3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1730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16"/>
        <p:cNvGrpSpPr/>
        <p:nvPr/>
      </p:nvGrpSpPr>
      <p:grpSpPr>
        <a:xfrm>
          <a:off x="0" y="0"/>
          <a:ext cx="0" cy="0"/>
          <a:chOff x="0" y="0"/>
          <a:chExt cx="0" cy="0"/>
        </a:xfrm>
      </p:grpSpPr>
      <p:graphicFrame>
        <p:nvGraphicFramePr>
          <p:cNvPr id="417" name="Google Shape;417;p33"/>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18" name="Google Shape;418;p33"/>
          <p:cNvGrpSpPr/>
          <p:nvPr/>
        </p:nvGrpSpPr>
        <p:grpSpPr>
          <a:xfrm>
            <a:off x="534627" y="808202"/>
            <a:ext cx="148650" cy="8670600"/>
            <a:chOff x="267313" y="404101"/>
            <a:chExt cx="74325" cy="4335300"/>
          </a:xfrm>
        </p:grpSpPr>
        <p:cxnSp>
          <p:nvCxnSpPr>
            <p:cNvPr id="419" name="Google Shape;419;p3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20" name="Google Shape;420;p3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60374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aphicFrame>
        <p:nvGraphicFramePr>
          <p:cNvPr id="9" name="Google Shape;9;p2"/>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 name="Google Shape;10;p2"/>
          <p:cNvSpPr txBox="1">
            <a:spLocks noGrp="1"/>
          </p:cNvSpPr>
          <p:nvPr>
            <p:ph type="ctrTitle"/>
          </p:nvPr>
        </p:nvSpPr>
        <p:spPr>
          <a:xfrm>
            <a:off x="1944550" y="1989400"/>
            <a:ext cx="13557600" cy="4954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12000"/>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1" name="Google Shape;11;p2"/>
          <p:cNvSpPr txBox="1">
            <a:spLocks noGrp="1"/>
          </p:cNvSpPr>
          <p:nvPr>
            <p:ph type="subTitle" idx="1"/>
          </p:nvPr>
        </p:nvSpPr>
        <p:spPr>
          <a:xfrm>
            <a:off x="1944574" y="7345976"/>
            <a:ext cx="7753200" cy="951600"/>
          </a:xfrm>
          <a:prstGeom prst="rect">
            <a:avLst/>
          </a:prstGeom>
          <a:solidFill>
            <a:srgbClr val="F7DE78"/>
          </a:solidFill>
        </p:spPr>
        <p:txBody>
          <a:bodyPr spcFirstLastPara="1" wrap="square" lIns="91425" tIns="91425" rIns="91425" bIns="91425" anchor="t" anchorCtr="0">
            <a:noAutofit/>
          </a:bodyPr>
          <a:lstStyle>
            <a:lvl1pPr lvl="0">
              <a:spcBef>
                <a:spcPts val="0"/>
              </a:spcBef>
              <a:spcAft>
                <a:spcPts val="0"/>
              </a:spcAft>
              <a:buSzPts val="1400"/>
              <a:buNone/>
              <a:defRPr sz="3200">
                <a:solidFill>
                  <a:schemeClr val="dk1"/>
                </a:solidFill>
              </a:defRPr>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grpSp>
        <p:nvGrpSpPr>
          <p:cNvPr id="12" name="Google Shape;12;p2"/>
          <p:cNvGrpSpPr/>
          <p:nvPr/>
        </p:nvGrpSpPr>
        <p:grpSpPr>
          <a:xfrm>
            <a:off x="812400" y="9643151"/>
            <a:ext cx="16663200" cy="148650"/>
            <a:chOff x="406200" y="4821575"/>
            <a:chExt cx="8331600" cy="74325"/>
          </a:xfrm>
        </p:grpSpPr>
        <p:cxnSp>
          <p:nvCxnSpPr>
            <p:cNvPr id="13" name="Google Shape;13;p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5" name="Google Shape;15;p2"/>
          <p:cNvGrpSpPr/>
          <p:nvPr/>
        </p:nvGrpSpPr>
        <p:grpSpPr>
          <a:xfrm>
            <a:off x="812400" y="479701"/>
            <a:ext cx="16663200" cy="148650"/>
            <a:chOff x="406200" y="239850"/>
            <a:chExt cx="8331600" cy="74325"/>
          </a:xfrm>
        </p:grpSpPr>
        <p:cxnSp>
          <p:nvCxnSpPr>
            <p:cNvPr id="16" name="Google Shape;16;p2"/>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8" name="Google Shape;18;p2"/>
          <p:cNvGrpSpPr/>
          <p:nvPr/>
        </p:nvGrpSpPr>
        <p:grpSpPr>
          <a:xfrm rot="-1360551">
            <a:off x="394706" y="320971"/>
            <a:ext cx="1331444" cy="2314370"/>
            <a:chOff x="5100475" y="841475"/>
            <a:chExt cx="845625" cy="1469900"/>
          </a:xfrm>
        </p:grpSpPr>
        <p:sp>
          <p:nvSpPr>
            <p:cNvPr id="19" name="Google Shape;19;p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39413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graphicFrame>
        <p:nvGraphicFramePr>
          <p:cNvPr id="26" name="Google Shape;26;p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 name="Google Shape;27;p3"/>
          <p:cNvSpPr txBox="1">
            <a:spLocks noGrp="1"/>
          </p:cNvSpPr>
          <p:nvPr>
            <p:ph type="title"/>
          </p:nvPr>
        </p:nvSpPr>
        <p:spPr>
          <a:xfrm>
            <a:off x="1885000" y="6053700"/>
            <a:ext cx="8658600" cy="1960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100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28" name="Google Shape;28;p3"/>
          <p:cNvSpPr txBox="1">
            <a:spLocks noGrp="1"/>
          </p:cNvSpPr>
          <p:nvPr>
            <p:ph type="title" idx="2" hasCustomPrompt="1"/>
          </p:nvPr>
        </p:nvSpPr>
        <p:spPr>
          <a:xfrm>
            <a:off x="1885000" y="1512136"/>
            <a:ext cx="4942800" cy="3227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9200" b="1"/>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29" name="Google Shape;29;p3"/>
          <p:cNvSpPr txBox="1">
            <a:spLocks noGrp="1"/>
          </p:cNvSpPr>
          <p:nvPr>
            <p:ph type="subTitle" idx="1"/>
          </p:nvPr>
        </p:nvSpPr>
        <p:spPr>
          <a:xfrm>
            <a:off x="1885000" y="8329004"/>
            <a:ext cx="8658600" cy="879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 name="Google Shape;30;p3"/>
          <p:cNvGrpSpPr/>
          <p:nvPr/>
        </p:nvGrpSpPr>
        <p:grpSpPr>
          <a:xfrm>
            <a:off x="534627" y="808202"/>
            <a:ext cx="148650" cy="8670600"/>
            <a:chOff x="267313" y="404101"/>
            <a:chExt cx="74325" cy="4335300"/>
          </a:xfrm>
        </p:grpSpPr>
        <p:cxnSp>
          <p:nvCxnSpPr>
            <p:cNvPr id="31" name="Google Shape;31;p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33" name="Google Shape;33;p3"/>
          <p:cNvGrpSpPr/>
          <p:nvPr/>
        </p:nvGrpSpPr>
        <p:grpSpPr>
          <a:xfrm>
            <a:off x="812400" y="479701"/>
            <a:ext cx="16663200" cy="148650"/>
            <a:chOff x="406200" y="239850"/>
            <a:chExt cx="8331600" cy="74325"/>
          </a:xfrm>
        </p:grpSpPr>
        <p:cxnSp>
          <p:nvCxnSpPr>
            <p:cNvPr id="34" name="Google Shape;34;p3"/>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3"/>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578915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graphicFrame>
        <p:nvGraphicFramePr>
          <p:cNvPr id="37" name="Google Shape;37;p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8" name="Google Shape;38;p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4"/>
          <p:cNvSpPr txBox="1">
            <a:spLocks noGrp="1"/>
          </p:cNvSpPr>
          <p:nvPr>
            <p:ph type="body" idx="1"/>
          </p:nvPr>
        </p:nvSpPr>
        <p:spPr>
          <a:xfrm>
            <a:off x="1440000" y="2246126"/>
            <a:ext cx="15408000" cy="7752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SzPts val="1400"/>
              <a:buFont typeface="Nunito Light"/>
              <a:buChar char="●"/>
              <a:defRPr/>
            </a:lvl1pPr>
            <a:lvl2pPr marL="1828800" lvl="1" indent="-635000" rtl="0">
              <a:lnSpc>
                <a:spcPct val="100000"/>
              </a:lnSpc>
              <a:spcBef>
                <a:spcPts val="0"/>
              </a:spcBef>
              <a:spcAft>
                <a:spcPts val="0"/>
              </a:spcAft>
              <a:buSzPts val="1400"/>
              <a:buFont typeface="Nunito Light"/>
              <a:buChar char="○"/>
              <a:defRPr/>
            </a:lvl2pPr>
            <a:lvl3pPr marL="2743200" lvl="2" indent="-635000" rtl="0">
              <a:lnSpc>
                <a:spcPct val="100000"/>
              </a:lnSpc>
              <a:spcBef>
                <a:spcPts val="0"/>
              </a:spcBef>
              <a:spcAft>
                <a:spcPts val="0"/>
              </a:spcAft>
              <a:buSzPts val="1400"/>
              <a:buFont typeface="Nunito Light"/>
              <a:buChar char="■"/>
              <a:defRPr/>
            </a:lvl3pPr>
            <a:lvl4pPr marL="3657600" lvl="3" indent="-635000" rtl="0">
              <a:lnSpc>
                <a:spcPct val="100000"/>
              </a:lnSpc>
              <a:spcBef>
                <a:spcPts val="0"/>
              </a:spcBef>
              <a:spcAft>
                <a:spcPts val="0"/>
              </a:spcAft>
              <a:buSzPts val="1400"/>
              <a:buFont typeface="Nunito Light"/>
              <a:buChar char="●"/>
              <a:defRPr/>
            </a:lvl4pPr>
            <a:lvl5pPr marL="4572000" lvl="4" indent="-635000" rtl="0">
              <a:lnSpc>
                <a:spcPct val="100000"/>
              </a:lnSpc>
              <a:spcBef>
                <a:spcPts val="0"/>
              </a:spcBef>
              <a:spcAft>
                <a:spcPts val="0"/>
              </a:spcAft>
              <a:buSzPts val="1400"/>
              <a:buFont typeface="Nunito Light"/>
              <a:buChar char="○"/>
              <a:defRPr/>
            </a:lvl5pPr>
            <a:lvl6pPr marL="5486400" lvl="5" indent="-635000" rtl="0">
              <a:lnSpc>
                <a:spcPct val="100000"/>
              </a:lnSpc>
              <a:spcBef>
                <a:spcPts val="0"/>
              </a:spcBef>
              <a:spcAft>
                <a:spcPts val="0"/>
              </a:spcAft>
              <a:buSzPts val="1400"/>
              <a:buFont typeface="Nunito Light"/>
              <a:buChar char="■"/>
              <a:defRPr/>
            </a:lvl6pPr>
            <a:lvl7pPr marL="6400800" lvl="6" indent="-635000" rtl="0">
              <a:lnSpc>
                <a:spcPct val="100000"/>
              </a:lnSpc>
              <a:spcBef>
                <a:spcPts val="0"/>
              </a:spcBef>
              <a:spcAft>
                <a:spcPts val="0"/>
              </a:spcAft>
              <a:buSzPts val="1400"/>
              <a:buFont typeface="Nunito Light"/>
              <a:buChar char="●"/>
              <a:defRPr/>
            </a:lvl7pPr>
            <a:lvl8pPr marL="7315200" lvl="7" indent="-635000" rtl="0">
              <a:lnSpc>
                <a:spcPct val="100000"/>
              </a:lnSpc>
              <a:spcBef>
                <a:spcPts val="0"/>
              </a:spcBef>
              <a:spcAft>
                <a:spcPts val="0"/>
              </a:spcAft>
              <a:buSzPts val="1400"/>
              <a:buFont typeface="Nunito Light"/>
              <a:buChar char="○"/>
              <a:defRPr/>
            </a:lvl8pPr>
            <a:lvl9pPr marL="8229600" lvl="8" indent="-635000" rtl="0">
              <a:lnSpc>
                <a:spcPct val="100000"/>
              </a:lnSpc>
              <a:spcBef>
                <a:spcPts val="0"/>
              </a:spcBef>
              <a:spcAft>
                <a:spcPts val="0"/>
              </a:spcAft>
              <a:buSzPts val="1400"/>
              <a:buFont typeface="Nunito Light"/>
              <a:buChar char="■"/>
              <a:defRPr/>
            </a:lvl9pPr>
          </a:lstStyle>
          <a:p>
            <a:endParaRPr/>
          </a:p>
        </p:txBody>
      </p:sp>
      <p:cxnSp>
        <p:nvCxnSpPr>
          <p:cNvPr id="40" name="Google Shape;40;p4"/>
          <p:cNvCxnSpPr/>
          <p:nvPr/>
        </p:nvCxnSpPr>
        <p:spPr>
          <a:xfrm>
            <a:off x="812400" y="9643150"/>
            <a:ext cx="16663200" cy="0"/>
          </a:xfrm>
          <a:prstGeom prst="straightConnector1">
            <a:avLst/>
          </a:prstGeom>
          <a:noFill/>
          <a:ln w="19050" cap="flat" cmpd="sng">
            <a:solidFill>
              <a:schemeClr val="dk1"/>
            </a:solidFill>
            <a:prstDash val="solid"/>
            <a:round/>
            <a:headEnd type="none" w="med" len="med"/>
            <a:tailEnd type="none" w="med" len="med"/>
          </a:ln>
        </p:spPr>
      </p:cxnSp>
      <p:cxnSp>
        <p:nvCxnSpPr>
          <p:cNvPr id="41" name="Google Shape;41;p4"/>
          <p:cNvCxnSpPr/>
          <p:nvPr/>
        </p:nvCxnSpPr>
        <p:spPr>
          <a:xfrm>
            <a:off x="812400" y="9791800"/>
            <a:ext cx="16663200" cy="0"/>
          </a:xfrm>
          <a:prstGeom prst="straightConnector1">
            <a:avLst/>
          </a:prstGeom>
          <a:noFill/>
          <a:ln w="19050" cap="flat" cmpd="sng">
            <a:solidFill>
              <a:schemeClr val="dk1"/>
            </a:solidFill>
            <a:prstDash val="solid"/>
            <a:round/>
            <a:headEnd type="none" w="med" len="med"/>
            <a:tailEnd type="none" w="med" len="med"/>
          </a:ln>
        </p:spPr>
      </p:cxnSp>
      <p:grpSp>
        <p:nvGrpSpPr>
          <p:cNvPr id="42" name="Google Shape;42;p4"/>
          <p:cNvGrpSpPr/>
          <p:nvPr/>
        </p:nvGrpSpPr>
        <p:grpSpPr>
          <a:xfrm>
            <a:off x="17604677" y="808202"/>
            <a:ext cx="148650" cy="8670600"/>
            <a:chOff x="8802338" y="404101"/>
            <a:chExt cx="74325" cy="4335300"/>
          </a:xfrm>
        </p:grpSpPr>
        <p:cxnSp>
          <p:nvCxnSpPr>
            <p:cNvPr id="43" name="Google Shape;43;p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32190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aphicFrame>
        <p:nvGraphicFramePr>
          <p:cNvPr id="68" name="Google Shape;68;p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9" name="Google Shape;69;p7"/>
          <p:cNvSpPr txBox="1">
            <a:spLocks noGrp="1"/>
          </p:cNvSpPr>
          <p:nvPr>
            <p:ph type="title"/>
          </p:nvPr>
        </p:nvSpPr>
        <p:spPr>
          <a:xfrm>
            <a:off x="1440000" y="890050"/>
            <a:ext cx="154218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7"/>
          <p:cNvSpPr txBox="1">
            <a:spLocks noGrp="1"/>
          </p:cNvSpPr>
          <p:nvPr>
            <p:ph type="subTitle" idx="1"/>
          </p:nvPr>
        </p:nvSpPr>
        <p:spPr>
          <a:xfrm>
            <a:off x="1440000" y="3343136"/>
            <a:ext cx="7989000" cy="432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71" name="Google Shape;71;p7"/>
          <p:cNvGrpSpPr/>
          <p:nvPr/>
        </p:nvGrpSpPr>
        <p:grpSpPr>
          <a:xfrm>
            <a:off x="812400" y="9643151"/>
            <a:ext cx="16663200" cy="148650"/>
            <a:chOff x="406200" y="4821575"/>
            <a:chExt cx="8331600" cy="74325"/>
          </a:xfrm>
        </p:grpSpPr>
        <p:cxnSp>
          <p:nvCxnSpPr>
            <p:cNvPr id="72" name="Google Shape;72;p7"/>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7"/>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277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graphicFrame>
        <p:nvGraphicFramePr>
          <p:cNvPr id="84" name="Google Shape;84;p9"/>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 name="Google Shape;85;p9"/>
          <p:cNvSpPr txBox="1">
            <a:spLocks noGrp="1"/>
          </p:cNvSpPr>
          <p:nvPr>
            <p:ph type="title"/>
          </p:nvPr>
        </p:nvSpPr>
        <p:spPr>
          <a:xfrm>
            <a:off x="2020250" y="2889338"/>
            <a:ext cx="9314400" cy="283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 name="Google Shape;86;p9"/>
          <p:cNvSpPr txBox="1">
            <a:spLocks noGrp="1"/>
          </p:cNvSpPr>
          <p:nvPr>
            <p:ph type="subTitle" idx="1"/>
          </p:nvPr>
        </p:nvSpPr>
        <p:spPr>
          <a:xfrm>
            <a:off x="2020250" y="5984688"/>
            <a:ext cx="9314400" cy="1413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 name="Google Shape;87;p9"/>
          <p:cNvGrpSpPr/>
          <p:nvPr/>
        </p:nvGrpSpPr>
        <p:grpSpPr>
          <a:xfrm>
            <a:off x="812400" y="9643151"/>
            <a:ext cx="16663200" cy="148650"/>
            <a:chOff x="406200" y="4821575"/>
            <a:chExt cx="8331600" cy="74325"/>
          </a:xfrm>
        </p:grpSpPr>
        <p:cxnSp>
          <p:nvCxnSpPr>
            <p:cNvPr id="88" name="Google Shape;88;p9"/>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9"/>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0" name="Google Shape;90;p9"/>
          <p:cNvGrpSpPr/>
          <p:nvPr/>
        </p:nvGrpSpPr>
        <p:grpSpPr>
          <a:xfrm>
            <a:off x="812400" y="479701"/>
            <a:ext cx="16663200" cy="148650"/>
            <a:chOff x="406200" y="239850"/>
            <a:chExt cx="8331600" cy="74325"/>
          </a:xfrm>
        </p:grpSpPr>
        <p:cxnSp>
          <p:nvCxnSpPr>
            <p:cNvPr id="91" name="Google Shape;91;p9"/>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92" name="Google Shape;92;p9"/>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3" name="Google Shape;93;p9"/>
          <p:cNvGrpSpPr/>
          <p:nvPr/>
        </p:nvGrpSpPr>
        <p:grpSpPr>
          <a:xfrm>
            <a:off x="534627" y="808202"/>
            <a:ext cx="148650" cy="8670600"/>
            <a:chOff x="267313" y="404101"/>
            <a:chExt cx="74325" cy="4335300"/>
          </a:xfrm>
        </p:grpSpPr>
        <p:cxnSp>
          <p:nvCxnSpPr>
            <p:cNvPr id="94" name="Google Shape;94;p9"/>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95;p9"/>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96" name="Google Shape;96;p9"/>
          <p:cNvGrpSpPr/>
          <p:nvPr/>
        </p:nvGrpSpPr>
        <p:grpSpPr>
          <a:xfrm>
            <a:off x="17604677" y="808202"/>
            <a:ext cx="148650" cy="8670600"/>
            <a:chOff x="8802338" y="404101"/>
            <a:chExt cx="74325" cy="4335300"/>
          </a:xfrm>
        </p:grpSpPr>
        <p:cxnSp>
          <p:nvCxnSpPr>
            <p:cNvPr id="97" name="Google Shape;97;p9"/>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8" name="Google Shape;98;p9"/>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60354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graphicFrame>
        <p:nvGraphicFramePr>
          <p:cNvPr id="26" name="Google Shape;26;p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 name="Google Shape;27;p3"/>
          <p:cNvSpPr txBox="1">
            <a:spLocks noGrp="1"/>
          </p:cNvSpPr>
          <p:nvPr>
            <p:ph type="title"/>
          </p:nvPr>
        </p:nvSpPr>
        <p:spPr>
          <a:xfrm>
            <a:off x="1885000" y="6053700"/>
            <a:ext cx="8658600" cy="1960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100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28" name="Google Shape;28;p3"/>
          <p:cNvSpPr txBox="1">
            <a:spLocks noGrp="1"/>
          </p:cNvSpPr>
          <p:nvPr>
            <p:ph type="title" idx="2" hasCustomPrompt="1"/>
          </p:nvPr>
        </p:nvSpPr>
        <p:spPr>
          <a:xfrm>
            <a:off x="1885000" y="1512136"/>
            <a:ext cx="4942800" cy="3227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9200" b="1"/>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29" name="Google Shape;29;p3"/>
          <p:cNvSpPr txBox="1">
            <a:spLocks noGrp="1"/>
          </p:cNvSpPr>
          <p:nvPr>
            <p:ph type="subTitle" idx="1"/>
          </p:nvPr>
        </p:nvSpPr>
        <p:spPr>
          <a:xfrm>
            <a:off x="1885000" y="8329004"/>
            <a:ext cx="8658600" cy="879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 name="Google Shape;30;p3"/>
          <p:cNvGrpSpPr/>
          <p:nvPr/>
        </p:nvGrpSpPr>
        <p:grpSpPr>
          <a:xfrm>
            <a:off x="534627" y="808202"/>
            <a:ext cx="148650" cy="8670600"/>
            <a:chOff x="267313" y="404101"/>
            <a:chExt cx="74325" cy="4335300"/>
          </a:xfrm>
        </p:grpSpPr>
        <p:cxnSp>
          <p:nvCxnSpPr>
            <p:cNvPr id="31" name="Google Shape;31;p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33" name="Google Shape;33;p3"/>
          <p:cNvGrpSpPr/>
          <p:nvPr/>
        </p:nvGrpSpPr>
        <p:grpSpPr>
          <a:xfrm>
            <a:off x="812400" y="479701"/>
            <a:ext cx="16663200" cy="148650"/>
            <a:chOff x="406200" y="239850"/>
            <a:chExt cx="8331600" cy="74325"/>
          </a:xfrm>
        </p:grpSpPr>
        <p:cxnSp>
          <p:nvCxnSpPr>
            <p:cNvPr id="34" name="Google Shape;34;p3"/>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3"/>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1806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5"/>
        <p:cNvGrpSpPr/>
        <p:nvPr/>
      </p:nvGrpSpPr>
      <p:grpSpPr>
        <a:xfrm>
          <a:off x="0" y="0"/>
          <a:ext cx="0" cy="0"/>
          <a:chOff x="0" y="0"/>
          <a:chExt cx="0" cy="0"/>
        </a:xfrm>
      </p:grpSpPr>
      <p:graphicFrame>
        <p:nvGraphicFramePr>
          <p:cNvPr id="106" name="Google Shape;106;p11"/>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7" name="Google Shape;107;p11"/>
          <p:cNvSpPr txBox="1">
            <a:spLocks noGrp="1"/>
          </p:cNvSpPr>
          <p:nvPr>
            <p:ph type="title" hasCustomPrompt="1"/>
          </p:nvPr>
        </p:nvSpPr>
        <p:spPr>
          <a:xfrm>
            <a:off x="2568000" y="3162076"/>
            <a:ext cx="13152000" cy="2362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000" b="1"/>
            </a:lvl1pPr>
            <a:lvl2pPr lvl="1" algn="ctr">
              <a:spcBef>
                <a:spcPts val="0"/>
              </a:spcBef>
              <a:spcAft>
                <a:spcPts val="0"/>
              </a:spcAft>
              <a:buSzPts val="9600"/>
              <a:buNone/>
              <a:defRPr sz="19200"/>
            </a:lvl2pPr>
            <a:lvl3pPr lvl="2" algn="ctr">
              <a:spcBef>
                <a:spcPts val="0"/>
              </a:spcBef>
              <a:spcAft>
                <a:spcPts val="0"/>
              </a:spcAft>
              <a:buSzPts val="9600"/>
              <a:buNone/>
              <a:defRPr sz="19200"/>
            </a:lvl3pPr>
            <a:lvl4pPr lvl="3" algn="ctr">
              <a:spcBef>
                <a:spcPts val="0"/>
              </a:spcBef>
              <a:spcAft>
                <a:spcPts val="0"/>
              </a:spcAft>
              <a:buSzPts val="9600"/>
              <a:buNone/>
              <a:defRPr sz="19200"/>
            </a:lvl4pPr>
            <a:lvl5pPr lvl="4" algn="ctr">
              <a:spcBef>
                <a:spcPts val="0"/>
              </a:spcBef>
              <a:spcAft>
                <a:spcPts val="0"/>
              </a:spcAft>
              <a:buSzPts val="9600"/>
              <a:buNone/>
              <a:defRPr sz="19200"/>
            </a:lvl5pPr>
            <a:lvl6pPr lvl="5" algn="ctr">
              <a:spcBef>
                <a:spcPts val="0"/>
              </a:spcBef>
              <a:spcAft>
                <a:spcPts val="0"/>
              </a:spcAft>
              <a:buSzPts val="9600"/>
              <a:buNone/>
              <a:defRPr sz="19200"/>
            </a:lvl6pPr>
            <a:lvl7pPr lvl="6" algn="ctr">
              <a:spcBef>
                <a:spcPts val="0"/>
              </a:spcBef>
              <a:spcAft>
                <a:spcPts val="0"/>
              </a:spcAft>
              <a:buSzPts val="9600"/>
              <a:buNone/>
              <a:defRPr sz="19200"/>
            </a:lvl7pPr>
            <a:lvl8pPr lvl="7" algn="ctr">
              <a:spcBef>
                <a:spcPts val="0"/>
              </a:spcBef>
              <a:spcAft>
                <a:spcPts val="0"/>
              </a:spcAft>
              <a:buSzPts val="9600"/>
              <a:buNone/>
              <a:defRPr sz="19200"/>
            </a:lvl8pPr>
            <a:lvl9pPr lvl="8" algn="ctr">
              <a:spcBef>
                <a:spcPts val="0"/>
              </a:spcBef>
              <a:spcAft>
                <a:spcPts val="0"/>
              </a:spcAft>
              <a:buSzPts val="9600"/>
              <a:buNone/>
              <a:defRPr sz="19200"/>
            </a:lvl9pPr>
          </a:lstStyle>
          <a:p>
            <a:r>
              <a:t>xx%</a:t>
            </a:r>
          </a:p>
        </p:txBody>
      </p:sp>
      <p:sp>
        <p:nvSpPr>
          <p:cNvPr id="108" name="Google Shape;108;p11"/>
          <p:cNvSpPr txBox="1">
            <a:spLocks noGrp="1"/>
          </p:cNvSpPr>
          <p:nvPr>
            <p:ph type="subTitle" idx="1"/>
          </p:nvPr>
        </p:nvSpPr>
        <p:spPr>
          <a:xfrm>
            <a:off x="4670400" y="6130726"/>
            <a:ext cx="8947200" cy="994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grpSp>
        <p:nvGrpSpPr>
          <p:cNvPr id="109" name="Google Shape;109;p11"/>
          <p:cNvGrpSpPr/>
          <p:nvPr/>
        </p:nvGrpSpPr>
        <p:grpSpPr>
          <a:xfrm>
            <a:off x="812400" y="9643151"/>
            <a:ext cx="16663200" cy="148650"/>
            <a:chOff x="406200" y="4821575"/>
            <a:chExt cx="8331600" cy="74325"/>
          </a:xfrm>
        </p:grpSpPr>
        <p:cxnSp>
          <p:nvCxnSpPr>
            <p:cNvPr id="110" name="Google Shape;110;p11"/>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11" name="Google Shape;111;p11"/>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12" name="Google Shape;112;p11"/>
          <p:cNvGrpSpPr/>
          <p:nvPr/>
        </p:nvGrpSpPr>
        <p:grpSpPr>
          <a:xfrm>
            <a:off x="812400" y="479701"/>
            <a:ext cx="16663200" cy="148650"/>
            <a:chOff x="406200" y="239850"/>
            <a:chExt cx="8331600" cy="74325"/>
          </a:xfrm>
        </p:grpSpPr>
        <p:cxnSp>
          <p:nvCxnSpPr>
            <p:cNvPr id="113" name="Google Shape;113;p1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14" name="Google Shape;114;p1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15" name="Google Shape;115;p11"/>
          <p:cNvGrpSpPr/>
          <p:nvPr/>
        </p:nvGrpSpPr>
        <p:grpSpPr>
          <a:xfrm>
            <a:off x="17604677" y="808202"/>
            <a:ext cx="148650" cy="8670600"/>
            <a:chOff x="8802338" y="404101"/>
            <a:chExt cx="74325" cy="4335300"/>
          </a:xfrm>
        </p:grpSpPr>
        <p:cxnSp>
          <p:nvCxnSpPr>
            <p:cNvPr id="116" name="Google Shape;116;p11"/>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17" name="Google Shape;117;p11"/>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18" name="Google Shape;118;p11"/>
          <p:cNvGrpSpPr/>
          <p:nvPr/>
        </p:nvGrpSpPr>
        <p:grpSpPr>
          <a:xfrm>
            <a:off x="534627" y="808202"/>
            <a:ext cx="148650" cy="8670600"/>
            <a:chOff x="267313" y="404101"/>
            <a:chExt cx="74325" cy="4335300"/>
          </a:xfrm>
        </p:grpSpPr>
        <p:cxnSp>
          <p:nvCxnSpPr>
            <p:cNvPr id="119" name="Google Shape;119;p11"/>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20" name="Google Shape;120;p11"/>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80705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3953633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2"/>
        <p:cNvGrpSpPr/>
        <p:nvPr/>
      </p:nvGrpSpPr>
      <p:grpSpPr>
        <a:xfrm>
          <a:off x="0" y="0"/>
          <a:ext cx="0" cy="0"/>
          <a:chOff x="0" y="0"/>
          <a:chExt cx="0" cy="0"/>
        </a:xfrm>
      </p:grpSpPr>
      <p:graphicFrame>
        <p:nvGraphicFramePr>
          <p:cNvPr id="123" name="Google Shape;123;p1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24" name="Google Shape;124;p1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3"/>
          <p:cNvSpPr txBox="1">
            <a:spLocks noGrp="1"/>
          </p:cNvSpPr>
          <p:nvPr>
            <p:ph type="subTitle" idx="1"/>
          </p:nvPr>
        </p:nvSpPr>
        <p:spPr>
          <a:xfrm>
            <a:off x="243607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3"/>
          <p:cNvSpPr txBox="1">
            <a:spLocks noGrp="1"/>
          </p:cNvSpPr>
          <p:nvPr>
            <p:ph type="subTitle" idx="2"/>
          </p:nvPr>
        </p:nvSpPr>
        <p:spPr>
          <a:xfrm>
            <a:off x="968872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subTitle" idx="3"/>
          </p:nvPr>
        </p:nvSpPr>
        <p:spPr>
          <a:xfrm>
            <a:off x="9695626" y="741700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subTitle" idx="4"/>
          </p:nvPr>
        </p:nvSpPr>
        <p:spPr>
          <a:xfrm>
            <a:off x="2435976" y="74495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3"/>
          <p:cNvSpPr txBox="1">
            <a:spLocks noGrp="1"/>
          </p:cNvSpPr>
          <p:nvPr>
            <p:ph type="title" idx="5" hasCustomPrompt="1"/>
          </p:nvPr>
        </p:nvSpPr>
        <p:spPr>
          <a:xfrm>
            <a:off x="2436050" y="32279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0" name="Google Shape;130;p13"/>
          <p:cNvSpPr txBox="1">
            <a:spLocks noGrp="1"/>
          </p:cNvSpPr>
          <p:nvPr>
            <p:ph type="title" idx="6" hasCustomPrompt="1"/>
          </p:nvPr>
        </p:nvSpPr>
        <p:spPr>
          <a:xfrm>
            <a:off x="9681876" y="64380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1" name="Google Shape;131;p13"/>
          <p:cNvSpPr txBox="1">
            <a:spLocks noGrp="1"/>
          </p:cNvSpPr>
          <p:nvPr>
            <p:ph type="title" idx="7" hasCustomPrompt="1"/>
          </p:nvPr>
        </p:nvSpPr>
        <p:spPr>
          <a:xfrm>
            <a:off x="9688700" y="32617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2" name="Google Shape;132;p13"/>
          <p:cNvSpPr txBox="1">
            <a:spLocks noGrp="1"/>
          </p:cNvSpPr>
          <p:nvPr>
            <p:ph type="title" idx="8" hasCustomPrompt="1"/>
          </p:nvPr>
        </p:nvSpPr>
        <p:spPr>
          <a:xfrm>
            <a:off x="2436226" y="64451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3" name="Google Shape;133;p13"/>
          <p:cNvSpPr txBox="1">
            <a:spLocks noGrp="1"/>
          </p:cNvSpPr>
          <p:nvPr>
            <p:ph type="subTitle" idx="9"/>
          </p:nvPr>
        </p:nvSpPr>
        <p:spPr>
          <a:xfrm>
            <a:off x="3988126"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4" name="Google Shape;134;p13"/>
          <p:cNvSpPr txBox="1">
            <a:spLocks noGrp="1"/>
          </p:cNvSpPr>
          <p:nvPr>
            <p:ph type="subTitle" idx="13"/>
          </p:nvPr>
        </p:nvSpPr>
        <p:spPr>
          <a:xfrm>
            <a:off x="11240872"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5" name="Google Shape;135;p13"/>
          <p:cNvSpPr txBox="1">
            <a:spLocks noGrp="1"/>
          </p:cNvSpPr>
          <p:nvPr>
            <p:ph type="subTitle" idx="14"/>
          </p:nvPr>
        </p:nvSpPr>
        <p:spPr>
          <a:xfrm>
            <a:off x="39884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6" name="Google Shape;136;p13"/>
          <p:cNvSpPr txBox="1">
            <a:spLocks noGrp="1"/>
          </p:cNvSpPr>
          <p:nvPr>
            <p:ph type="subTitle" idx="15"/>
          </p:nvPr>
        </p:nvSpPr>
        <p:spPr>
          <a:xfrm>
            <a:off x="112478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137" name="Google Shape;137;p13"/>
          <p:cNvGrpSpPr/>
          <p:nvPr/>
        </p:nvGrpSpPr>
        <p:grpSpPr>
          <a:xfrm>
            <a:off x="534627" y="808202"/>
            <a:ext cx="148650" cy="8670600"/>
            <a:chOff x="267313" y="404101"/>
            <a:chExt cx="74325" cy="4335300"/>
          </a:xfrm>
        </p:grpSpPr>
        <p:cxnSp>
          <p:nvCxnSpPr>
            <p:cNvPr id="138" name="Google Shape;138;p1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39" name="Google Shape;139;p1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0" name="Google Shape;140;p13"/>
          <p:cNvGrpSpPr/>
          <p:nvPr/>
        </p:nvGrpSpPr>
        <p:grpSpPr>
          <a:xfrm>
            <a:off x="17604677" y="808202"/>
            <a:ext cx="148650" cy="8670600"/>
            <a:chOff x="8802338" y="404101"/>
            <a:chExt cx="74325" cy="4335300"/>
          </a:xfrm>
        </p:grpSpPr>
        <p:cxnSp>
          <p:nvCxnSpPr>
            <p:cNvPr id="141" name="Google Shape;141;p1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42" name="Google Shape;142;p1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3" name="Google Shape;143;p13"/>
          <p:cNvGrpSpPr/>
          <p:nvPr/>
        </p:nvGrpSpPr>
        <p:grpSpPr>
          <a:xfrm>
            <a:off x="812400" y="9643151"/>
            <a:ext cx="16663200" cy="148650"/>
            <a:chOff x="406200" y="4821575"/>
            <a:chExt cx="8331600" cy="74325"/>
          </a:xfrm>
        </p:grpSpPr>
        <p:cxnSp>
          <p:nvCxnSpPr>
            <p:cNvPr id="144" name="Google Shape;144;p13"/>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13"/>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7950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9"/>
        <p:cNvGrpSpPr/>
        <p:nvPr/>
      </p:nvGrpSpPr>
      <p:grpSpPr>
        <a:xfrm>
          <a:off x="0" y="0"/>
          <a:ext cx="0" cy="0"/>
          <a:chOff x="0" y="0"/>
          <a:chExt cx="0" cy="0"/>
        </a:xfrm>
      </p:grpSpPr>
      <p:graphicFrame>
        <p:nvGraphicFramePr>
          <p:cNvPr id="180" name="Google Shape;180;p1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81" name="Google Shape;181;p17"/>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 name="Google Shape;182;p17"/>
          <p:cNvGrpSpPr/>
          <p:nvPr/>
        </p:nvGrpSpPr>
        <p:grpSpPr>
          <a:xfrm>
            <a:off x="17604677" y="808202"/>
            <a:ext cx="148650" cy="8670600"/>
            <a:chOff x="8802338" y="404101"/>
            <a:chExt cx="74325" cy="4335300"/>
          </a:xfrm>
        </p:grpSpPr>
        <p:cxnSp>
          <p:nvCxnSpPr>
            <p:cNvPr id="183" name="Google Shape;183;p17"/>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84" name="Google Shape;184;p17"/>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43344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34"/>
        <p:cNvGrpSpPr/>
        <p:nvPr/>
      </p:nvGrpSpPr>
      <p:grpSpPr>
        <a:xfrm>
          <a:off x="0" y="0"/>
          <a:ext cx="0" cy="0"/>
          <a:chOff x="0" y="0"/>
          <a:chExt cx="0" cy="0"/>
        </a:xfrm>
      </p:grpSpPr>
      <p:graphicFrame>
        <p:nvGraphicFramePr>
          <p:cNvPr id="235" name="Google Shape;235;p23"/>
          <p:cNvGraphicFramePr/>
          <p:nvPr/>
        </p:nvGraphicFramePr>
        <p:xfrm>
          <a:off x="1" y="0"/>
          <a:ext cx="18287750" cy="10287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36" name="Google Shape;236;p2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7" name="Google Shape;237;p23"/>
          <p:cNvSpPr txBox="1">
            <a:spLocks noGrp="1"/>
          </p:cNvSpPr>
          <p:nvPr>
            <p:ph type="subTitle" idx="1"/>
          </p:nvPr>
        </p:nvSpPr>
        <p:spPr>
          <a:xfrm>
            <a:off x="10034472"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2782726"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3"/>
          <p:cNvSpPr txBox="1">
            <a:spLocks noGrp="1"/>
          </p:cNvSpPr>
          <p:nvPr>
            <p:ph type="subTitle" idx="3"/>
          </p:nvPr>
        </p:nvSpPr>
        <p:spPr>
          <a:xfrm>
            <a:off x="41648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40" name="Google Shape;240;p23"/>
          <p:cNvSpPr txBox="1">
            <a:spLocks noGrp="1"/>
          </p:cNvSpPr>
          <p:nvPr>
            <p:ph type="subTitle" idx="4"/>
          </p:nvPr>
        </p:nvSpPr>
        <p:spPr>
          <a:xfrm>
            <a:off x="114160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41" name="Google Shape;241;p23"/>
          <p:cNvGrpSpPr/>
          <p:nvPr/>
        </p:nvGrpSpPr>
        <p:grpSpPr>
          <a:xfrm>
            <a:off x="534627" y="808202"/>
            <a:ext cx="148650" cy="8670600"/>
            <a:chOff x="267313" y="404101"/>
            <a:chExt cx="74325" cy="4335300"/>
          </a:xfrm>
        </p:grpSpPr>
        <p:cxnSp>
          <p:nvCxnSpPr>
            <p:cNvPr id="242" name="Google Shape;242;p2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3" name="Google Shape;243;p2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44" name="Google Shape;244;p23"/>
          <p:cNvGrpSpPr/>
          <p:nvPr/>
        </p:nvGrpSpPr>
        <p:grpSpPr>
          <a:xfrm>
            <a:off x="17604677" y="808202"/>
            <a:ext cx="148650" cy="8670600"/>
            <a:chOff x="8802338" y="404101"/>
            <a:chExt cx="74325" cy="4335300"/>
          </a:xfrm>
        </p:grpSpPr>
        <p:cxnSp>
          <p:nvCxnSpPr>
            <p:cNvPr id="245" name="Google Shape;245;p2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6" name="Google Shape;246;p2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68099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47"/>
        <p:cNvGrpSpPr/>
        <p:nvPr/>
      </p:nvGrpSpPr>
      <p:grpSpPr>
        <a:xfrm>
          <a:off x="0" y="0"/>
          <a:ext cx="0" cy="0"/>
          <a:chOff x="0" y="0"/>
          <a:chExt cx="0" cy="0"/>
        </a:xfrm>
      </p:grpSpPr>
      <p:graphicFrame>
        <p:nvGraphicFramePr>
          <p:cNvPr id="248" name="Google Shape;248;p2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49" name="Google Shape;249;p2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0" name="Google Shape;250;p24"/>
          <p:cNvSpPr txBox="1">
            <a:spLocks noGrp="1"/>
          </p:cNvSpPr>
          <p:nvPr>
            <p:ph type="subTitle" idx="1"/>
          </p:nvPr>
        </p:nvSpPr>
        <p:spPr>
          <a:xfrm>
            <a:off x="8191082"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4"/>
          <p:cNvSpPr txBox="1">
            <a:spLocks noGrp="1"/>
          </p:cNvSpPr>
          <p:nvPr>
            <p:ph type="subTitle" idx="2"/>
          </p:nvPr>
        </p:nvSpPr>
        <p:spPr>
          <a:xfrm>
            <a:off x="1440000"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2" name="Google Shape;252;p24"/>
          <p:cNvGrpSpPr/>
          <p:nvPr/>
        </p:nvGrpSpPr>
        <p:grpSpPr>
          <a:xfrm>
            <a:off x="17604677" y="808202"/>
            <a:ext cx="148650" cy="8670600"/>
            <a:chOff x="8802338" y="404101"/>
            <a:chExt cx="74325" cy="4335300"/>
          </a:xfrm>
        </p:grpSpPr>
        <p:cxnSp>
          <p:nvCxnSpPr>
            <p:cNvPr id="253" name="Google Shape;253;p2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54" name="Google Shape;254;p2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55" name="Google Shape;255;p24"/>
          <p:cNvGrpSpPr/>
          <p:nvPr/>
        </p:nvGrpSpPr>
        <p:grpSpPr>
          <a:xfrm>
            <a:off x="812400" y="9643151"/>
            <a:ext cx="16663200" cy="148650"/>
            <a:chOff x="406200" y="4821575"/>
            <a:chExt cx="8331600" cy="74325"/>
          </a:xfrm>
        </p:grpSpPr>
        <p:cxnSp>
          <p:nvCxnSpPr>
            <p:cNvPr id="256" name="Google Shape;256;p24"/>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57" name="Google Shape;257;p24"/>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663049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8"/>
        <p:cNvGrpSpPr/>
        <p:nvPr/>
      </p:nvGrpSpPr>
      <p:grpSpPr>
        <a:xfrm>
          <a:off x="0" y="0"/>
          <a:ext cx="0" cy="0"/>
          <a:chOff x="0" y="0"/>
          <a:chExt cx="0" cy="0"/>
        </a:xfrm>
      </p:grpSpPr>
      <p:graphicFrame>
        <p:nvGraphicFramePr>
          <p:cNvPr id="259" name="Google Shape;259;p25"/>
          <p:cNvGraphicFramePr/>
          <p:nvPr/>
        </p:nvGraphicFramePr>
        <p:xfrm>
          <a:off x="1" y="0"/>
          <a:ext cx="18287750" cy="10287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0" name="Google Shape;260;p25"/>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25"/>
          <p:cNvSpPr txBox="1">
            <a:spLocks noGrp="1"/>
          </p:cNvSpPr>
          <p:nvPr>
            <p:ph type="subTitle" idx="1"/>
          </p:nvPr>
        </p:nvSpPr>
        <p:spPr>
          <a:xfrm>
            <a:off x="1657650"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5"/>
          <p:cNvSpPr txBox="1">
            <a:spLocks noGrp="1"/>
          </p:cNvSpPr>
          <p:nvPr>
            <p:ph type="subTitle" idx="2"/>
          </p:nvPr>
        </p:nvSpPr>
        <p:spPr>
          <a:xfrm>
            <a:off x="6903592"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5"/>
          <p:cNvSpPr txBox="1">
            <a:spLocks noGrp="1"/>
          </p:cNvSpPr>
          <p:nvPr>
            <p:ph type="subTitle" idx="3"/>
          </p:nvPr>
        </p:nvSpPr>
        <p:spPr>
          <a:xfrm>
            <a:off x="12149548"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5"/>
          <p:cNvSpPr txBox="1">
            <a:spLocks noGrp="1"/>
          </p:cNvSpPr>
          <p:nvPr>
            <p:ph type="subTitle" idx="4"/>
          </p:nvPr>
        </p:nvSpPr>
        <p:spPr>
          <a:xfrm>
            <a:off x="28773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5" name="Google Shape;265;p25"/>
          <p:cNvSpPr txBox="1">
            <a:spLocks noGrp="1"/>
          </p:cNvSpPr>
          <p:nvPr>
            <p:ph type="subTitle" idx="5"/>
          </p:nvPr>
        </p:nvSpPr>
        <p:spPr>
          <a:xfrm>
            <a:off x="81234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6" name="Google Shape;266;p25"/>
          <p:cNvSpPr txBox="1">
            <a:spLocks noGrp="1"/>
          </p:cNvSpPr>
          <p:nvPr>
            <p:ph type="subTitle" idx="6"/>
          </p:nvPr>
        </p:nvSpPr>
        <p:spPr>
          <a:xfrm>
            <a:off x="13369348"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67" name="Google Shape;267;p25"/>
          <p:cNvGrpSpPr/>
          <p:nvPr/>
        </p:nvGrpSpPr>
        <p:grpSpPr>
          <a:xfrm>
            <a:off x="812400" y="9643151"/>
            <a:ext cx="16663200" cy="148650"/>
            <a:chOff x="406200" y="4821575"/>
            <a:chExt cx="8331600" cy="74325"/>
          </a:xfrm>
        </p:grpSpPr>
        <p:cxnSp>
          <p:nvCxnSpPr>
            <p:cNvPr id="268" name="Google Shape;268;p25"/>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25"/>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874245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0"/>
        <p:cNvGrpSpPr/>
        <p:nvPr/>
      </p:nvGrpSpPr>
      <p:grpSpPr>
        <a:xfrm>
          <a:off x="0" y="0"/>
          <a:ext cx="0" cy="0"/>
          <a:chOff x="0" y="0"/>
          <a:chExt cx="0" cy="0"/>
        </a:xfrm>
      </p:grpSpPr>
      <p:graphicFrame>
        <p:nvGraphicFramePr>
          <p:cNvPr id="271" name="Google Shape;271;p26"/>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2" name="Google Shape;272;p26"/>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3" name="Google Shape;273;p26"/>
          <p:cNvSpPr txBox="1">
            <a:spLocks noGrp="1"/>
          </p:cNvSpPr>
          <p:nvPr>
            <p:ph type="subTitle" idx="1"/>
          </p:nvPr>
        </p:nvSpPr>
        <p:spPr>
          <a:xfrm>
            <a:off x="1440000" y="3413224"/>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6"/>
          <p:cNvSpPr txBox="1">
            <a:spLocks noGrp="1"/>
          </p:cNvSpPr>
          <p:nvPr>
            <p:ph type="subTitle" idx="2"/>
          </p:nvPr>
        </p:nvSpPr>
        <p:spPr>
          <a:xfrm>
            <a:off x="9144350" y="3413250"/>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6"/>
          <p:cNvSpPr txBox="1">
            <a:spLocks noGrp="1"/>
          </p:cNvSpPr>
          <p:nvPr>
            <p:ph type="subTitle" idx="3"/>
          </p:nvPr>
        </p:nvSpPr>
        <p:spPr>
          <a:xfrm>
            <a:off x="1440000"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6"/>
          <p:cNvSpPr txBox="1">
            <a:spLocks noGrp="1"/>
          </p:cNvSpPr>
          <p:nvPr>
            <p:ph type="subTitle" idx="4"/>
          </p:nvPr>
        </p:nvSpPr>
        <p:spPr>
          <a:xfrm>
            <a:off x="9144348"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26"/>
          <p:cNvSpPr txBox="1">
            <a:spLocks noGrp="1"/>
          </p:cNvSpPr>
          <p:nvPr>
            <p:ph type="subTitle" idx="5"/>
          </p:nvPr>
        </p:nvSpPr>
        <p:spPr>
          <a:xfrm>
            <a:off x="1440000"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8" name="Google Shape;278;p26"/>
          <p:cNvSpPr txBox="1">
            <a:spLocks noGrp="1"/>
          </p:cNvSpPr>
          <p:nvPr>
            <p:ph type="subTitle" idx="6"/>
          </p:nvPr>
        </p:nvSpPr>
        <p:spPr>
          <a:xfrm>
            <a:off x="1440000"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9" name="Google Shape;279;p26"/>
          <p:cNvSpPr txBox="1">
            <a:spLocks noGrp="1"/>
          </p:cNvSpPr>
          <p:nvPr>
            <p:ph type="subTitle" idx="7"/>
          </p:nvPr>
        </p:nvSpPr>
        <p:spPr>
          <a:xfrm>
            <a:off x="9144304"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80" name="Google Shape;280;p26"/>
          <p:cNvSpPr txBox="1">
            <a:spLocks noGrp="1"/>
          </p:cNvSpPr>
          <p:nvPr>
            <p:ph type="subTitle" idx="8"/>
          </p:nvPr>
        </p:nvSpPr>
        <p:spPr>
          <a:xfrm>
            <a:off x="9144304"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81" name="Google Shape;281;p26"/>
          <p:cNvGrpSpPr/>
          <p:nvPr/>
        </p:nvGrpSpPr>
        <p:grpSpPr>
          <a:xfrm>
            <a:off x="17604677" y="808202"/>
            <a:ext cx="148650" cy="8670600"/>
            <a:chOff x="8802338" y="404101"/>
            <a:chExt cx="74325" cy="4335300"/>
          </a:xfrm>
        </p:grpSpPr>
        <p:cxnSp>
          <p:nvCxnSpPr>
            <p:cNvPr id="282" name="Google Shape;282;p26"/>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83" name="Google Shape;283;p26"/>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744557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graphicFrame>
        <p:nvGraphicFramePr>
          <p:cNvPr id="285" name="Google Shape;285;p2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86" name="Google Shape;286;p27"/>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7" name="Google Shape;287;p27"/>
          <p:cNvSpPr txBox="1">
            <a:spLocks noGrp="1"/>
          </p:cNvSpPr>
          <p:nvPr>
            <p:ph type="subTitle" idx="1"/>
          </p:nvPr>
        </p:nvSpPr>
        <p:spPr>
          <a:xfrm>
            <a:off x="1431650" y="42984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7"/>
          <p:cNvSpPr txBox="1">
            <a:spLocks noGrp="1"/>
          </p:cNvSpPr>
          <p:nvPr>
            <p:ph type="subTitle" idx="2"/>
          </p:nvPr>
        </p:nvSpPr>
        <p:spPr>
          <a:xfrm>
            <a:off x="6871950" y="42984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27"/>
          <p:cNvSpPr txBox="1">
            <a:spLocks noGrp="1"/>
          </p:cNvSpPr>
          <p:nvPr>
            <p:ph type="subTitle" idx="3"/>
          </p:nvPr>
        </p:nvSpPr>
        <p:spPr>
          <a:xfrm>
            <a:off x="1435850" y="75037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7"/>
          <p:cNvSpPr txBox="1">
            <a:spLocks noGrp="1"/>
          </p:cNvSpPr>
          <p:nvPr>
            <p:ph type="subTitle" idx="4"/>
          </p:nvPr>
        </p:nvSpPr>
        <p:spPr>
          <a:xfrm>
            <a:off x="6871950" y="75037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 name="Google Shape;291;p27"/>
          <p:cNvSpPr txBox="1">
            <a:spLocks noGrp="1"/>
          </p:cNvSpPr>
          <p:nvPr>
            <p:ph type="subTitle" idx="5"/>
          </p:nvPr>
        </p:nvSpPr>
        <p:spPr>
          <a:xfrm>
            <a:off x="12308052" y="42984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27"/>
          <p:cNvSpPr txBox="1">
            <a:spLocks noGrp="1"/>
          </p:cNvSpPr>
          <p:nvPr>
            <p:ph type="subTitle" idx="6"/>
          </p:nvPr>
        </p:nvSpPr>
        <p:spPr>
          <a:xfrm>
            <a:off x="12308050" y="75037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27"/>
          <p:cNvSpPr txBox="1">
            <a:spLocks noGrp="1"/>
          </p:cNvSpPr>
          <p:nvPr>
            <p:ph type="subTitle" idx="7"/>
          </p:nvPr>
        </p:nvSpPr>
        <p:spPr>
          <a:xfrm>
            <a:off x="1431650" y="331320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4" name="Google Shape;294;p27"/>
          <p:cNvSpPr txBox="1">
            <a:spLocks noGrp="1"/>
          </p:cNvSpPr>
          <p:nvPr>
            <p:ph type="subTitle" idx="8"/>
          </p:nvPr>
        </p:nvSpPr>
        <p:spPr>
          <a:xfrm>
            <a:off x="6871950" y="331320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5" name="Google Shape;295;p27"/>
          <p:cNvSpPr txBox="1">
            <a:spLocks noGrp="1"/>
          </p:cNvSpPr>
          <p:nvPr>
            <p:ph type="subTitle" idx="9"/>
          </p:nvPr>
        </p:nvSpPr>
        <p:spPr>
          <a:xfrm>
            <a:off x="12308052" y="331320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6" name="Google Shape;296;p27"/>
          <p:cNvSpPr txBox="1">
            <a:spLocks noGrp="1"/>
          </p:cNvSpPr>
          <p:nvPr>
            <p:ph type="subTitle" idx="13"/>
          </p:nvPr>
        </p:nvSpPr>
        <p:spPr>
          <a:xfrm>
            <a:off x="1435850" y="651845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7" name="Google Shape;297;p27"/>
          <p:cNvSpPr txBox="1">
            <a:spLocks noGrp="1"/>
          </p:cNvSpPr>
          <p:nvPr>
            <p:ph type="subTitle" idx="14"/>
          </p:nvPr>
        </p:nvSpPr>
        <p:spPr>
          <a:xfrm>
            <a:off x="6871950" y="651845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8" name="Google Shape;298;p27"/>
          <p:cNvSpPr txBox="1">
            <a:spLocks noGrp="1"/>
          </p:cNvSpPr>
          <p:nvPr>
            <p:ph type="subTitle" idx="15"/>
          </p:nvPr>
        </p:nvSpPr>
        <p:spPr>
          <a:xfrm>
            <a:off x="12308050" y="651845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105554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graphicFrame>
        <p:nvGraphicFramePr>
          <p:cNvPr id="344" name="Google Shape;344;p31"/>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345" name="Google Shape;345;p31"/>
          <p:cNvGrpSpPr/>
          <p:nvPr/>
        </p:nvGrpSpPr>
        <p:grpSpPr>
          <a:xfrm>
            <a:off x="812400" y="479701"/>
            <a:ext cx="16663200" cy="148650"/>
            <a:chOff x="406200" y="239850"/>
            <a:chExt cx="8331600" cy="74325"/>
          </a:xfrm>
        </p:grpSpPr>
        <p:cxnSp>
          <p:nvCxnSpPr>
            <p:cNvPr id="346" name="Google Shape;346;p3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47" name="Google Shape;347;p3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348" name="Google Shape;348;p31"/>
          <p:cNvGrpSpPr/>
          <p:nvPr/>
        </p:nvGrpSpPr>
        <p:grpSpPr>
          <a:xfrm>
            <a:off x="13433937" y="9240322"/>
            <a:ext cx="4738858" cy="944292"/>
            <a:chOff x="4562225" y="4640000"/>
            <a:chExt cx="2806050" cy="559150"/>
          </a:xfrm>
        </p:grpSpPr>
        <p:sp>
          <p:nvSpPr>
            <p:cNvPr id="349" name="Google Shape;349;p31"/>
            <p:cNvSpPr/>
            <p:nvPr/>
          </p:nvSpPr>
          <p:spPr>
            <a:xfrm>
              <a:off x="4562225" y="4640000"/>
              <a:ext cx="2806050" cy="559150"/>
            </a:xfrm>
            <a:custGeom>
              <a:avLst/>
              <a:gdLst/>
              <a:ahLst/>
              <a:cxnLst/>
              <a:rect l="l" t="t" r="r" b="b"/>
              <a:pathLst>
                <a:path w="112242" h="22366" extrusionOk="0">
                  <a:moveTo>
                    <a:pt x="110686" y="1"/>
                  </a:moveTo>
                  <a:cubicBezTo>
                    <a:pt x="110676" y="1"/>
                    <a:pt x="110667" y="1"/>
                    <a:pt x="110658" y="1"/>
                  </a:cubicBezTo>
                  <a:lnTo>
                    <a:pt x="1071" y="2896"/>
                  </a:lnTo>
                  <a:cubicBezTo>
                    <a:pt x="472" y="2913"/>
                    <a:pt x="1" y="3411"/>
                    <a:pt x="16" y="4008"/>
                  </a:cubicBezTo>
                  <a:lnTo>
                    <a:pt x="473" y="21312"/>
                  </a:lnTo>
                  <a:cubicBezTo>
                    <a:pt x="490" y="21899"/>
                    <a:pt x="971" y="22366"/>
                    <a:pt x="1554" y="22366"/>
                  </a:cubicBezTo>
                  <a:cubicBezTo>
                    <a:pt x="1564" y="22366"/>
                    <a:pt x="1575" y="22366"/>
                    <a:pt x="1585" y="22366"/>
                  </a:cubicBezTo>
                  <a:lnTo>
                    <a:pt x="111174" y="19470"/>
                  </a:lnTo>
                  <a:cubicBezTo>
                    <a:pt x="111771" y="19454"/>
                    <a:pt x="112242" y="18958"/>
                    <a:pt x="112227" y="18359"/>
                  </a:cubicBezTo>
                  <a:lnTo>
                    <a:pt x="111769" y="1056"/>
                  </a:lnTo>
                  <a:cubicBezTo>
                    <a:pt x="111755" y="466"/>
                    <a:pt x="111272" y="1"/>
                    <a:pt x="1106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31"/>
            <p:cNvSpPr/>
            <p:nvPr/>
          </p:nvSpPr>
          <p:spPr>
            <a:xfrm>
              <a:off x="4589425" y="4667525"/>
              <a:ext cx="2751200" cy="504825"/>
            </a:xfrm>
            <a:custGeom>
              <a:avLst/>
              <a:gdLst/>
              <a:ahLst/>
              <a:cxnLst/>
              <a:rect l="l" t="t" r="r" b="b"/>
              <a:pathLst>
                <a:path w="110048" h="20193" extrusionOk="0">
                  <a:moveTo>
                    <a:pt x="109590" y="0"/>
                  </a:moveTo>
                  <a:lnTo>
                    <a:pt x="1" y="2890"/>
                  </a:lnTo>
                  <a:lnTo>
                    <a:pt x="457" y="20193"/>
                  </a:lnTo>
                  <a:lnTo>
                    <a:pt x="110047" y="17305"/>
                  </a:lnTo>
                  <a:lnTo>
                    <a:pt x="10959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Google Shape;351;p31"/>
            <p:cNvSpPr/>
            <p:nvPr/>
          </p:nvSpPr>
          <p:spPr>
            <a:xfrm>
              <a:off x="4598850" y="5024050"/>
              <a:ext cx="2740475" cy="100550"/>
            </a:xfrm>
            <a:custGeom>
              <a:avLst/>
              <a:gdLst/>
              <a:ahLst/>
              <a:cxnLst/>
              <a:rect l="l" t="t" r="r" b="b"/>
              <a:pathLst>
                <a:path w="109619" h="4022" extrusionOk="0">
                  <a:moveTo>
                    <a:pt x="109589" y="0"/>
                  </a:moveTo>
                  <a:lnTo>
                    <a:pt x="0" y="2889"/>
                  </a:lnTo>
                  <a:lnTo>
                    <a:pt x="30" y="4022"/>
                  </a:lnTo>
                  <a:lnTo>
                    <a:pt x="109619" y="1132"/>
                  </a:lnTo>
                  <a:lnTo>
                    <a:pt x="1095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52;p31"/>
            <p:cNvSpPr/>
            <p:nvPr/>
          </p:nvSpPr>
          <p:spPr>
            <a:xfrm>
              <a:off x="4660525" y="4737450"/>
              <a:ext cx="22500" cy="206300"/>
            </a:xfrm>
            <a:custGeom>
              <a:avLst/>
              <a:gdLst/>
              <a:ahLst/>
              <a:cxnLst/>
              <a:rect l="l" t="t" r="r" b="b"/>
              <a:pathLst>
                <a:path w="900" h="8252" extrusionOk="0">
                  <a:moveTo>
                    <a:pt x="683" y="0"/>
                  </a:moveTo>
                  <a:lnTo>
                    <a:pt x="1" y="17"/>
                  </a:lnTo>
                  <a:lnTo>
                    <a:pt x="219" y="8251"/>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31"/>
            <p:cNvSpPr/>
            <p:nvPr/>
          </p:nvSpPr>
          <p:spPr>
            <a:xfrm>
              <a:off x="4714425" y="4736025"/>
              <a:ext cx="20250" cy="121025"/>
            </a:xfrm>
            <a:custGeom>
              <a:avLst/>
              <a:gdLst/>
              <a:ahLst/>
              <a:cxnLst/>
              <a:rect l="l" t="t" r="r" b="b"/>
              <a:pathLst>
                <a:path w="810" h="4841" extrusionOk="0">
                  <a:moveTo>
                    <a:pt x="682" y="0"/>
                  </a:moveTo>
                  <a:lnTo>
                    <a:pt x="1" y="19"/>
                  </a:lnTo>
                  <a:lnTo>
                    <a:pt x="127" y="4841"/>
                  </a:lnTo>
                  <a:lnTo>
                    <a:pt x="810"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31"/>
            <p:cNvSpPr/>
            <p:nvPr/>
          </p:nvSpPr>
          <p:spPr>
            <a:xfrm>
              <a:off x="4770750" y="4734525"/>
              <a:ext cx="20250" cy="121025"/>
            </a:xfrm>
            <a:custGeom>
              <a:avLst/>
              <a:gdLst/>
              <a:ahLst/>
              <a:cxnLst/>
              <a:rect l="l" t="t" r="r" b="b"/>
              <a:pathLst>
                <a:path w="810" h="4841" extrusionOk="0">
                  <a:moveTo>
                    <a:pt x="683" y="1"/>
                  </a:moveTo>
                  <a:lnTo>
                    <a:pt x="1" y="19"/>
                  </a:lnTo>
                  <a:lnTo>
                    <a:pt x="129" y="4841"/>
                  </a:lnTo>
                  <a:lnTo>
                    <a:pt x="810" y="4824"/>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31"/>
            <p:cNvSpPr/>
            <p:nvPr/>
          </p:nvSpPr>
          <p:spPr>
            <a:xfrm>
              <a:off x="4827125" y="4733075"/>
              <a:ext cx="20250" cy="121025"/>
            </a:xfrm>
            <a:custGeom>
              <a:avLst/>
              <a:gdLst/>
              <a:ahLst/>
              <a:cxnLst/>
              <a:rect l="l" t="t" r="r" b="b"/>
              <a:pathLst>
                <a:path w="810" h="4841" extrusionOk="0">
                  <a:moveTo>
                    <a:pt x="683" y="0"/>
                  </a:moveTo>
                  <a:lnTo>
                    <a:pt x="0" y="19"/>
                  </a:lnTo>
                  <a:lnTo>
                    <a:pt x="129"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31"/>
            <p:cNvSpPr/>
            <p:nvPr/>
          </p:nvSpPr>
          <p:spPr>
            <a:xfrm>
              <a:off x="4883500" y="47315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p31"/>
            <p:cNvSpPr/>
            <p:nvPr/>
          </p:nvSpPr>
          <p:spPr>
            <a:xfrm>
              <a:off x="4937966" y="4733196"/>
              <a:ext cx="23275" cy="206475"/>
            </a:xfrm>
            <a:custGeom>
              <a:avLst/>
              <a:gdLst/>
              <a:ahLst/>
              <a:cxnLst/>
              <a:rect l="l" t="t" r="r" b="b"/>
              <a:pathLst>
                <a:path w="931" h="8259" extrusionOk="0">
                  <a:moveTo>
                    <a:pt x="683" y="1"/>
                  </a:moveTo>
                  <a:lnTo>
                    <a:pt x="1" y="23"/>
                  </a:lnTo>
                  <a:lnTo>
                    <a:pt x="249" y="8259"/>
                  </a:lnTo>
                  <a:lnTo>
                    <a:pt x="931" y="8239"/>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31"/>
            <p:cNvSpPr/>
            <p:nvPr/>
          </p:nvSpPr>
          <p:spPr>
            <a:xfrm>
              <a:off x="4988850" y="472877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31"/>
            <p:cNvSpPr/>
            <p:nvPr/>
          </p:nvSpPr>
          <p:spPr>
            <a:xfrm>
              <a:off x="5045175" y="4727325"/>
              <a:ext cx="20250" cy="121025"/>
            </a:xfrm>
            <a:custGeom>
              <a:avLst/>
              <a:gdLst/>
              <a:ahLst/>
              <a:cxnLst/>
              <a:rect l="l" t="t" r="r" b="b"/>
              <a:pathLst>
                <a:path w="810" h="4841" extrusionOk="0">
                  <a:moveTo>
                    <a:pt x="683" y="1"/>
                  </a:moveTo>
                  <a:lnTo>
                    <a:pt x="1"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31"/>
            <p:cNvSpPr/>
            <p:nvPr/>
          </p:nvSpPr>
          <p:spPr>
            <a:xfrm>
              <a:off x="5101675" y="4725700"/>
              <a:ext cx="20225" cy="121050"/>
            </a:xfrm>
            <a:custGeom>
              <a:avLst/>
              <a:gdLst/>
              <a:ahLst/>
              <a:cxnLst/>
              <a:rect l="l" t="t" r="r" b="b"/>
              <a:pathLst>
                <a:path w="809" h="4842" extrusionOk="0">
                  <a:moveTo>
                    <a:pt x="682" y="1"/>
                  </a:moveTo>
                  <a:lnTo>
                    <a:pt x="0" y="17"/>
                  </a:lnTo>
                  <a:lnTo>
                    <a:pt x="127" y="4841"/>
                  </a:lnTo>
                  <a:lnTo>
                    <a:pt x="809" y="4823"/>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31"/>
            <p:cNvSpPr/>
            <p:nvPr/>
          </p:nvSpPr>
          <p:spPr>
            <a:xfrm>
              <a:off x="5157900" y="472432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31"/>
            <p:cNvSpPr/>
            <p:nvPr/>
          </p:nvSpPr>
          <p:spPr>
            <a:xfrm>
              <a:off x="5209400" y="4722925"/>
              <a:ext cx="22500" cy="206300"/>
            </a:xfrm>
            <a:custGeom>
              <a:avLst/>
              <a:gdLst/>
              <a:ahLst/>
              <a:cxnLst/>
              <a:rect l="l" t="t" r="r" b="b"/>
              <a:pathLst>
                <a:path w="900" h="8252" extrusionOk="0">
                  <a:moveTo>
                    <a:pt x="683" y="0"/>
                  </a:moveTo>
                  <a:lnTo>
                    <a:pt x="1" y="19"/>
                  </a:lnTo>
                  <a:lnTo>
                    <a:pt x="219" y="8252"/>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31"/>
            <p:cNvSpPr/>
            <p:nvPr/>
          </p:nvSpPr>
          <p:spPr>
            <a:xfrm>
              <a:off x="5263275" y="4721550"/>
              <a:ext cx="20250" cy="121025"/>
            </a:xfrm>
            <a:custGeom>
              <a:avLst/>
              <a:gdLst/>
              <a:ahLst/>
              <a:cxnLst/>
              <a:rect l="l" t="t" r="r" b="b"/>
              <a:pathLst>
                <a:path w="810" h="4841" extrusionOk="0">
                  <a:moveTo>
                    <a:pt x="681" y="0"/>
                  </a:moveTo>
                  <a:lnTo>
                    <a:pt x="0"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31"/>
            <p:cNvSpPr/>
            <p:nvPr/>
          </p:nvSpPr>
          <p:spPr>
            <a:xfrm>
              <a:off x="5319600" y="4720100"/>
              <a:ext cx="20225" cy="121025"/>
            </a:xfrm>
            <a:custGeom>
              <a:avLst/>
              <a:gdLst/>
              <a:ahLst/>
              <a:cxnLst/>
              <a:rect l="l" t="t" r="r" b="b"/>
              <a:pathLst>
                <a:path w="809" h="4841" extrusionOk="0">
                  <a:moveTo>
                    <a:pt x="682" y="0"/>
                  </a:moveTo>
                  <a:lnTo>
                    <a:pt x="0" y="19"/>
                  </a:lnTo>
                  <a:lnTo>
                    <a:pt x="128"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31"/>
            <p:cNvSpPr/>
            <p:nvPr/>
          </p:nvSpPr>
          <p:spPr>
            <a:xfrm>
              <a:off x="5375950" y="4718600"/>
              <a:ext cx="20250" cy="121025"/>
            </a:xfrm>
            <a:custGeom>
              <a:avLst/>
              <a:gdLst/>
              <a:ahLst/>
              <a:cxnLst/>
              <a:rect l="l" t="t" r="r" b="b"/>
              <a:pathLst>
                <a:path w="810" h="4841" extrusionOk="0">
                  <a:moveTo>
                    <a:pt x="683" y="0"/>
                  </a:moveTo>
                  <a:lnTo>
                    <a:pt x="1" y="19"/>
                  </a:lnTo>
                  <a:lnTo>
                    <a:pt x="129" y="4841"/>
                  </a:lnTo>
                  <a:lnTo>
                    <a:pt x="810"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31"/>
            <p:cNvSpPr/>
            <p:nvPr/>
          </p:nvSpPr>
          <p:spPr>
            <a:xfrm>
              <a:off x="5432325" y="4717100"/>
              <a:ext cx="20250" cy="121025"/>
            </a:xfrm>
            <a:custGeom>
              <a:avLst/>
              <a:gdLst/>
              <a:ahLst/>
              <a:cxnLst/>
              <a:rect l="l" t="t" r="r" b="b"/>
              <a:pathLst>
                <a:path w="810" h="4841" extrusionOk="0">
                  <a:moveTo>
                    <a:pt x="683" y="0"/>
                  </a:moveTo>
                  <a:lnTo>
                    <a:pt x="0" y="19"/>
                  </a:lnTo>
                  <a:lnTo>
                    <a:pt x="127"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31"/>
            <p:cNvSpPr/>
            <p:nvPr/>
          </p:nvSpPr>
          <p:spPr>
            <a:xfrm>
              <a:off x="5483775" y="4715725"/>
              <a:ext cx="22500" cy="206300"/>
            </a:xfrm>
            <a:custGeom>
              <a:avLst/>
              <a:gdLst/>
              <a:ahLst/>
              <a:cxnLst/>
              <a:rect l="l" t="t" r="r" b="b"/>
              <a:pathLst>
                <a:path w="900" h="8252" extrusionOk="0">
                  <a:moveTo>
                    <a:pt x="683" y="1"/>
                  </a:moveTo>
                  <a:lnTo>
                    <a:pt x="1" y="19"/>
                  </a:lnTo>
                  <a:lnTo>
                    <a:pt x="219" y="8252"/>
                  </a:lnTo>
                  <a:lnTo>
                    <a:pt x="899" y="823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31"/>
            <p:cNvSpPr/>
            <p:nvPr/>
          </p:nvSpPr>
          <p:spPr>
            <a:xfrm>
              <a:off x="5537700" y="4714350"/>
              <a:ext cx="20225" cy="121025"/>
            </a:xfrm>
            <a:custGeom>
              <a:avLst/>
              <a:gdLst/>
              <a:ahLst/>
              <a:cxnLst/>
              <a:rect l="l" t="t" r="r" b="b"/>
              <a:pathLst>
                <a:path w="809" h="4841" extrusionOk="0">
                  <a:moveTo>
                    <a:pt x="681" y="1"/>
                  </a:moveTo>
                  <a:lnTo>
                    <a:pt x="0" y="17"/>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31"/>
            <p:cNvSpPr/>
            <p:nvPr/>
          </p:nvSpPr>
          <p:spPr>
            <a:xfrm>
              <a:off x="5594100" y="47127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31"/>
            <p:cNvSpPr/>
            <p:nvPr/>
          </p:nvSpPr>
          <p:spPr>
            <a:xfrm>
              <a:off x="5650375" y="4711350"/>
              <a:ext cx="20250" cy="121050"/>
            </a:xfrm>
            <a:custGeom>
              <a:avLst/>
              <a:gdLst/>
              <a:ahLst/>
              <a:cxnLst/>
              <a:rect l="l" t="t" r="r" b="b"/>
              <a:pathLst>
                <a:path w="810" h="4842" extrusionOk="0">
                  <a:moveTo>
                    <a:pt x="683" y="1"/>
                  </a:moveTo>
                  <a:lnTo>
                    <a:pt x="1" y="19"/>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31"/>
            <p:cNvSpPr/>
            <p:nvPr/>
          </p:nvSpPr>
          <p:spPr>
            <a:xfrm>
              <a:off x="5706775" y="4709825"/>
              <a:ext cx="20250" cy="121025"/>
            </a:xfrm>
            <a:custGeom>
              <a:avLst/>
              <a:gdLst/>
              <a:ahLst/>
              <a:cxnLst/>
              <a:rect l="l" t="t" r="r" b="b"/>
              <a:pathLst>
                <a:path w="810" h="4841" extrusionOk="0">
                  <a:moveTo>
                    <a:pt x="683" y="0"/>
                  </a:moveTo>
                  <a:lnTo>
                    <a:pt x="1" y="17"/>
                  </a:lnTo>
                  <a:lnTo>
                    <a:pt x="129"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31"/>
            <p:cNvSpPr/>
            <p:nvPr/>
          </p:nvSpPr>
          <p:spPr>
            <a:xfrm>
              <a:off x="5758250" y="4708500"/>
              <a:ext cx="22475" cy="206300"/>
            </a:xfrm>
            <a:custGeom>
              <a:avLst/>
              <a:gdLst/>
              <a:ahLst/>
              <a:cxnLst/>
              <a:rect l="l" t="t" r="r" b="b"/>
              <a:pathLst>
                <a:path w="899" h="8252" extrusionOk="0">
                  <a:moveTo>
                    <a:pt x="681" y="0"/>
                  </a:moveTo>
                  <a:lnTo>
                    <a:pt x="0" y="18"/>
                  </a:lnTo>
                  <a:lnTo>
                    <a:pt x="216" y="8251"/>
                  </a:lnTo>
                  <a:lnTo>
                    <a:pt x="899" y="8233"/>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31"/>
            <p:cNvSpPr/>
            <p:nvPr/>
          </p:nvSpPr>
          <p:spPr>
            <a:xfrm>
              <a:off x="5812150" y="4707025"/>
              <a:ext cx="20250" cy="121050"/>
            </a:xfrm>
            <a:custGeom>
              <a:avLst/>
              <a:gdLst/>
              <a:ahLst/>
              <a:cxnLst/>
              <a:rect l="l" t="t" r="r" b="b"/>
              <a:pathLst>
                <a:path w="810" h="4842" extrusionOk="0">
                  <a:moveTo>
                    <a:pt x="683" y="1"/>
                  </a:moveTo>
                  <a:lnTo>
                    <a:pt x="0"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Google Shape;374;p31"/>
            <p:cNvSpPr/>
            <p:nvPr/>
          </p:nvSpPr>
          <p:spPr>
            <a:xfrm>
              <a:off x="5868500" y="4705525"/>
              <a:ext cx="20250" cy="121050"/>
            </a:xfrm>
            <a:custGeom>
              <a:avLst/>
              <a:gdLst/>
              <a:ahLst/>
              <a:cxnLst/>
              <a:rect l="l" t="t" r="r" b="b"/>
              <a:pathLst>
                <a:path w="810" h="4842" extrusionOk="0">
                  <a:moveTo>
                    <a:pt x="682" y="1"/>
                  </a:moveTo>
                  <a:lnTo>
                    <a:pt x="1" y="19"/>
                  </a:lnTo>
                  <a:lnTo>
                    <a:pt x="127" y="4841"/>
                  </a:lnTo>
                  <a:lnTo>
                    <a:pt x="810" y="4824"/>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Google Shape;375;p31"/>
            <p:cNvSpPr/>
            <p:nvPr/>
          </p:nvSpPr>
          <p:spPr>
            <a:xfrm>
              <a:off x="5924825" y="4704075"/>
              <a:ext cx="20250" cy="121025"/>
            </a:xfrm>
            <a:custGeom>
              <a:avLst/>
              <a:gdLst/>
              <a:ahLst/>
              <a:cxnLst/>
              <a:rect l="l" t="t" r="r" b="b"/>
              <a:pathLst>
                <a:path w="810" h="4841" extrusionOk="0">
                  <a:moveTo>
                    <a:pt x="683" y="1"/>
                  </a:moveTo>
                  <a:lnTo>
                    <a:pt x="1" y="17"/>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6;p31"/>
            <p:cNvSpPr/>
            <p:nvPr/>
          </p:nvSpPr>
          <p:spPr>
            <a:xfrm>
              <a:off x="5981200" y="4702575"/>
              <a:ext cx="20250" cy="121025"/>
            </a:xfrm>
            <a:custGeom>
              <a:avLst/>
              <a:gdLst/>
              <a:ahLst/>
              <a:cxnLst/>
              <a:rect l="l" t="t" r="r" b="b"/>
              <a:pathLst>
                <a:path w="810" h="4841" extrusionOk="0">
                  <a:moveTo>
                    <a:pt x="683" y="1"/>
                  </a:moveTo>
                  <a:lnTo>
                    <a:pt x="0"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Google Shape;377;p31"/>
            <p:cNvSpPr/>
            <p:nvPr/>
          </p:nvSpPr>
          <p:spPr>
            <a:xfrm>
              <a:off x="6032650" y="4701250"/>
              <a:ext cx="22500" cy="206300"/>
            </a:xfrm>
            <a:custGeom>
              <a:avLst/>
              <a:gdLst/>
              <a:ahLst/>
              <a:cxnLst/>
              <a:rect l="l" t="t" r="r" b="b"/>
              <a:pathLst>
                <a:path w="900" h="8252" extrusionOk="0">
                  <a:moveTo>
                    <a:pt x="681" y="0"/>
                  </a:moveTo>
                  <a:lnTo>
                    <a:pt x="1" y="19"/>
                  </a:lnTo>
                  <a:lnTo>
                    <a:pt x="217" y="8252"/>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Google Shape;378;p31"/>
            <p:cNvSpPr/>
            <p:nvPr/>
          </p:nvSpPr>
          <p:spPr>
            <a:xfrm>
              <a:off x="6086575" y="4699800"/>
              <a:ext cx="20225" cy="121025"/>
            </a:xfrm>
            <a:custGeom>
              <a:avLst/>
              <a:gdLst/>
              <a:ahLst/>
              <a:cxnLst/>
              <a:rect l="l" t="t" r="r" b="b"/>
              <a:pathLst>
                <a:path w="809" h="4841" extrusionOk="0">
                  <a:moveTo>
                    <a:pt x="682" y="0"/>
                  </a:moveTo>
                  <a:lnTo>
                    <a:pt x="0" y="19"/>
                  </a:lnTo>
                  <a:lnTo>
                    <a:pt x="127" y="4841"/>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9;p31"/>
            <p:cNvSpPr/>
            <p:nvPr/>
          </p:nvSpPr>
          <p:spPr>
            <a:xfrm>
              <a:off x="6142925" y="4698300"/>
              <a:ext cx="20250" cy="121025"/>
            </a:xfrm>
            <a:custGeom>
              <a:avLst/>
              <a:gdLst/>
              <a:ahLst/>
              <a:cxnLst/>
              <a:rect l="l" t="t" r="r" b="b"/>
              <a:pathLst>
                <a:path w="810" h="4841" extrusionOk="0">
                  <a:moveTo>
                    <a:pt x="681" y="0"/>
                  </a:moveTo>
                  <a:lnTo>
                    <a:pt x="1"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80;p31"/>
            <p:cNvSpPr/>
            <p:nvPr/>
          </p:nvSpPr>
          <p:spPr>
            <a:xfrm>
              <a:off x="6199250" y="4696800"/>
              <a:ext cx="20250" cy="121075"/>
            </a:xfrm>
            <a:custGeom>
              <a:avLst/>
              <a:gdLst/>
              <a:ahLst/>
              <a:cxnLst/>
              <a:rect l="l" t="t" r="r" b="b"/>
              <a:pathLst>
                <a:path w="810" h="4843" extrusionOk="0">
                  <a:moveTo>
                    <a:pt x="683" y="0"/>
                  </a:moveTo>
                  <a:lnTo>
                    <a:pt x="1" y="19"/>
                  </a:lnTo>
                  <a:lnTo>
                    <a:pt x="129" y="4842"/>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31"/>
            <p:cNvSpPr/>
            <p:nvPr/>
          </p:nvSpPr>
          <p:spPr>
            <a:xfrm>
              <a:off x="6255575" y="4695425"/>
              <a:ext cx="20250" cy="121025"/>
            </a:xfrm>
            <a:custGeom>
              <a:avLst/>
              <a:gdLst/>
              <a:ahLst/>
              <a:cxnLst/>
              <a:rect l="l" t="t" r="r" b="b"/>
              <a:pathLst>
                <a:path w="810" h="4841" extrusionOk="0">
                  <a:moveTo>
                    <a:pt x="683" y="1"/>
                  </a:moveTo>
                  <a:lnTo>
                    <a:pt x="0" y="17"/>
                  </a:lnTo>
                  <a:lnTo>
                    <a:pt x="127" y="4841"/>
                  </a:lnTo>
                  <a:lnTo>
                    <a:pt x="809"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82;p31"/>
            <p:cNvSpPr/>
            <p:nvPr/>
          </p:nvSpPr>
          <p:spPr>
            <a:xfrm>
              <a:off x="6307075" y="4694000"/>
              <a:ext cx="22475" cy="206350"/>
            </a:xfrm>
            <a:custGeom>
              <a:avLst/>
              <a:gdLst/>
              <a:ahLst/>
              <a:cxnLst/>
              <a:rect l="l" t="t" r="r" b="b"/>
              <a:pathLst>
                <a:path w="899" h="8254" extrusionOk="0">
                  <a:moveTo>
                    <a:pt x="681" y="1"/>
                  </a:moveTo>
                  <a:lnTo>
                    <a:pt x="0" y="19"/>
                  </a:lnTo>
                  <a:lnTo>
                    <a:pt x="217" y="8254"/>
                  </a:lnTo>
                  <a:lnTo>
                    <a:pt x="899" y="8236"/>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Google Shape;383;p31"/>
            <p:cNvSpPr/>
            <p:nvPr/>
          </p:nvSpPr>
          <p:spPr>
            <a:xfrm>
              <a:off x="6360975" y="4692550"/>
              <a:ext cx="20250" cy="121025"/>
            </a:xfrm>
            <a:custGeom>
              <a:avLst/>
              <a:gdLst/>
              <a:ahLst/>
              <a:cxnLst/>
              <a:rect l="l" t="t" r="r" b="b"/>
              <a:pathLst>
                <a:path w="810" h="4841"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Google Shape;384;p31"/>
            <p:cNvSpPr/>
            <p:nvPr/>
          </p:nvSpPr>
          <p:spPr>
            <a:xfrm>
              <a:off x="6417350" y="4691050"/>
              <a:ext cx="20250" cy="121050"/>
            </a:xfrm>
            <a:custGeom>
              <a:avLst/>
              <a:gdLst/>
              <a:ahLst/>
              <a:cxnLst/>
              <a:rect l="l" t="t" r="r" b="b"/>
              <a:pathLst>
                <a:path w="810" h="4842"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85;p31"/>
            <p:cNvSpPr/>
            <p:nvPr/>
          </p:nvSpPr>
          <p:spPr>
            <a:xfrm>
              <a:off x="6473625" y="4689650"/>
              <a:ext cx="20250" cy="121025"/>
            </a:xfrm>
            <a:custGeom>
              <a:avLst/>
              <a:gdLst/>
              <a:ahLst/>
              <a:cxnLst/>
              <a:rect l="l" t="t" r="r" b="b"/>
              <a:pathLst>
                <a:path w="810" h="4841" extrusionOk="0">
                  <a:moveTo>
                    <a:pt x="683" y="0"/>
                  </a:moveTo>
                  <a:lnTo>
                    <a:pt x="1" y="19"/>
                  </a:lnTo>
                  <a:lnTo>
                    <a:pt x="129"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86;p31"/>
            <p:cNvSpPr/>
            <p:nvPr/>
          </p:nvSpPr>
          <p:spPr>
            <a:xfrm>
              <a:off x="6530000" y="4688200"/>
              <a:ext cx="20225" cy="121025"/>
            </a:xfrm>
            <a:custGeom>
              <a:avLst/>
              <a:gdLst/>
              <a:ahLst/>
              <a:cxnLst/>
              <a:rect l="l" t="t" r="r" b="b"/>
              <a:pathLst>
                <a:path w="809" h="4841" extrusionOk="0">
                  <a:moveTo>
                    <a:pt x="682" y="0"/>
                  </a:moveTo>
                  <a:lnTo>
                    <a:pt x="0" y="18"/>
                  </a:lnTo>
                  <a:lnTo>
                    <a:pt x="127"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87;p31"/>
            <p:cNvSpPr/>
            <p:nvPr/>
          </p:nvSpPr>
          <p:spPr>
            <a:xfrm>
              <a:off x="6581500" y="4686775"/>
              <a:ext cx="22475" cy="206350"/>
            </a:xfrm>
            <a:custGeom>
              <a:avLst/>
              <a:gdLst/>
              <a:ahLst/>
              <a:cxnLst/>
              <a:rect l="l" t="t" r="r" b="b"/>
              <a:pathLst>
                <a:path w="899" h="8254" extrusionOk="0">
                  <a:moveTo>
                    <a:pt x="681" y="0"/>
                  </a:moveTo>
                  <a:lnTo>
                    <a:pt x="0" y="19"/>
                  </a:lnTo>
                  <a:lnTo>
                    <a:pt x="216"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88;p31"/>
            <p:cNvSpPr/>
            <p:nvPr/>
          </p:nvSpPr>
          <p:spPr>
            <a:xfrm>
              <a:off x="6635350" y="4685400"/>
              <a:ext cx="20250" cy="121025"/>
            </a:xfrm>
            <a:custGeom>
              <a:avLst/>
              <a:gdLst/>
              <a:ahLst/>
              <a:cxnLst/>
              <a:rect l="l" t="t" r="r" b="b"/>
              <a:pathLst>
                <a:path w="810" h="4841" extrusionOk="0">
                  <a:moveTo>
                    <a:pt x="681" y="1"/>
                  </a:moveTo>
                  <a:lnTo>
                    <a:pt x="1" y="19"/>
                  </a:lnTo>
                  <a:lnTo>
                    <a:pt x="127" y="4841"/>
                  </a:lnTo>
                  <a:lnTo>
                    <a:pt x="809" y="4822"/>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Google Shape;389;p31"/>
            <p:cNvSpPr/>
            <p:nvPr/>
          </p:nvSpPr>
          <p:spPr>
            <a:xfrm>
              <a:off x="6691725" y="4683900"/>
              <a:ext cx="20250" cy="121025"/>
            </a:xfrm>
            <a:custGeom>
              <a:avLst/>
              <a:gdLst/>
              <a:ahLst/>
              <a:cxnLst/>
              <a:rect l="l" t="t" r="r" b="b"/>
              <a:pathLst>
                <a:path w="810"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Google Shape;390;p31"/>
            <p:cNvSpPr/>
            <p:nvPr/>
          </p:nvSpPr>
          <p:spPr>
            <a:xfrm>
              <a:off x="6748050" y="4682450"/>
              <a:ext cx="20225" cy="121025"/>
            </a:xfrm>
            <a:custGeom>
              <a:avLst/>
              <a:gdLst/>
              <a:ahLst/>
              <a:cxnLst/>
              <a:rect l="l" t="t" r="r" b="b"/>
              <a:pathLst>
                <a:path w="809" h="4841" extrusionOk="0">
                  <a:moveTo>
                    <a:pt x="683" y="0"/>
                  </a:moveTo>
                  <a:lnTo>
                    <a:pt x="0" y="17"/>
                  </a:lnTo>
                  <a:lnTo>
                    <a:pt x="128"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91;p31"/>
            <p:cNvSpPr/>
            <p:nvPr/>
          </p:nvSpPr>
          <p:spPr>
            <a:xfrm>
              <a:off x="6804400" y="4680950"/>
              <a:ext cx="20250" cy="121025"/>
            </a:xfrm>
            <a:custGeom>
              <a:avLst/>
              <a:gdLst/>
              <a:ahLst/>
              <a:cxnLst/>
              <a:rect l="l" t="t" r="r" b="b"/>
              <a:pathLst>
                <a:path w="810" h="4841" extrusionOk="0">
                  <a:moveTo>
                    <a:pt x="683" y="1"/>
                  </a:moveTo>
                  <a:lnTo>
                    <a:pt x="1" y="19"/>
                  </a:lnTo>
                  <a:lnTo>
                    <a:pt x="127" y="4841"/>
                  </a:lnTo>
                  <a:lnTo>
                    <a:pt x="810"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92;p31"/>
            <p:cNvSpPr/>
            <p:nvPr/>
          </p:nvSpPr>
          <p:spPr>
            <a:xfrm>
              <a:off x="6855875" y="4679525"/>
              <a:ext cx="22525" cy="206350"/>
            </a:xfrm>
            <a:custGeom>
              <a:avLst/>
              <a:gdLst/>
              <a:ahLst/>
              <a:cxnLst/>
              <a:rect l="l" t="t" r="r" b="b"/>
              <a:pathLst>
                <a:path w="901" h="8254" extrusionOk="0">
                  <a:moveTo>
                    <a:pt x="682" y="1"/>
                  </a:moveTo>
                  <a:lnTo>
                    <a:pt x="0" y="19"/>
                  </a:lnTo>
                  <a:lnTo>
                    <a:pt x="218" y="8254"/>
                  </a:lnTo>
                  <a:lnTo>
                    <a:pt x="900" y="8236"/>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Google Shape;393;p31"/>
            <p:cNvSpPr/>
            <p:nvPr/>
          </p:nvSpPr>
          <p:spPr>
            <a:xfrm>
              <a:off x="6909775" y="4678175"/>
              <a:ext cx="20250" cy="121025"/>
            </a:xfrm>
            <a:custGeom>
              <a:avLst/>
              <a:gdLst/>
              <a:ahLst/>
              <a:cxnLst/>
              <a:rect l="l" t="t" r="r" b="b"/>
              <a:pathLst>
                <a:path w="810" h="4841" extrusionOk="0">
                  <a:moveTo>
                    <a:pt x="683" y="0"/>
                  </a:moveTo>
                  <a:lnTo>
                    <a:pt x="1" y="18"/>
                  </a:lnTo>
                  <a:lnTo>
                    <a:pt x="127"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94;p31"/>
            <p:cNvSpPr/>
            <p:nvPr/>
          </p:nvSpPr>
          <p:spPr>
            <a:xfrm>
              <a:off x="6966100" y="4676675"/>
              <a:ext cx="20250" cy="121025"/>
            </a:xfrm>
            <a:custGeom>
              <a:avLst/>
              <a:gdLst/>
              <a:ahLst/>
              <a:cxnLst/>
              <a:rect l="l" t="t" r="r" b="b"/>
              <a:pathLst>
                <a:path w="810" h="4841" extrusionOk="0">
                  <a:moveTo>
                    <a:pt x="683" y="0"/>
                  </a:moveTo>
                  <a:lnTo>
                    <a:pt x="0" y="18"/>
                  </a:lnTo>
                  <a:lnTo>
                    <a:pt x="129" y="4840"/>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Google Shape;395;p31"/>
            <p:cNvSpPr/>
            <p:nvPr/>
          </p:nvSpPr>
          <p:spPr>
            <a:xfrm>
              <a:off x="7022450" y="4675200"/>
              <a:ext cx="20250" cy="121050"/>
            </a:xfrm>
            <a:custGeom>
              <a:avLst/>
              <a:gdLst/>
              <a:ahLst/>
              <a:cxnLst/>
              <a:rect l="l" t="t" r="r" b="b"/>
              <a:pathLst>
                <a:path w="810" h="4842" extrusionOk="0">
                  <a:moveTo>
                    <a:pt x="683" y="1"/>
                  </a:moveTo>
                  <a:lnTo>
                    <a:pt x="1" y="19"/>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Google Shape;396;p31"/>
            <p:cNvSpPr/>
            <p:nvPr/>
          </p:nvSpPr>
          <p:spPr>
            <a:xfrm>
              <a:off x="7078825" y="4673700"/>
              <a:ext cx="20250" cy="121050"/>
            </a:xfrm>
            <a:custGeom>
              <a:avLst/>
              <a:gdLst/>
              <a:ahLst/>
              <a:cxnLst/>
              <a:rect l="l" t="t" r="r" b="b"/>
              <a:pathLst>
                <a:path w="810" h="4842"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Google Shape;397;p31"/>
            <p:cNvSpPr/>
            <p:nvPr/>
          </p:nvSpPr>
          <p:spPr>
            <a:xfrm>
              <a:off x="7130325" y="4672300"/>
              <a:ext cx="22475" cy="206350"/>
            </a:xfrm>
            <a:custGeom>
              <a:avLst/>
              <a:gdLst/>
              <a:ahLst/>
              <a:cxnLst/>
              <a:rect l="l" t="t" r="r" b="b"/>
              <a:pathLst>
                <a:path w="899" h="8254" extrusionOk="0">
                  <a:moveTo>
                    <a:pt x="681" y="0"/>
                  </a:moveTo>
                  <a:lnTo>
                    <a:pt x="0" y="19"/>
                  </a:lnTo>
                  <a:lnTo>
                    <a:pt x="217"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Google Shape;398;p31"/>
            <p:cNvSpPr/>
            <p:nvPr/>
          </p:nvSpPr>
          <p:spPr>
            <a:xfrm>
              <a:off x="7184200" y="4670925"/>
              <a:ext cx="20225" cy="121025"/>
            </a:xfrm>
            <a:custGeom>
              <a:avLst/>
              <a:gdLst/>
              <a:ahLst/>
              <a:cxnLst/>
              <a:rect l="l" t="t" r="r" b="b"/>
              <a:pathLst>
                <a:path w="809"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Google Shape;399;p31"/>
            <p:cNvSpPr/>
            <p:nvPr/>
          </p:nvSpPr>
          <p:spPr>
            <a:xfrm>
              <a:off x="7240550" y="4669475"/>
              <a:ext cx="20250" cy="121025"/>
            </a:xfrm>
            <a:custGeom>
              <a:avLst/>
              <a:gdLst/>
              <a:ahLst/>
              <a:cxnLst/>
              <a:rect l="l" t="t" r="r" b="b"/>
              <a:pathLst>
                <a:path w="810" h="4841" extrusionOk="0">
                  <a:moveTo>
                    <a:pt x="681" y="0"/>
                  </a:moveTo>
                  <a:lnTo>
                    <a:pt x="1" y="17"/>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6789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graphicFrame>
        <p:nvGraphicFramePr>
          <p:cNvPr id="37" name="Google Shape;37;p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8" name="Google Shape;38;p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4"/>
          <p:cNvSpPr txBox="1">
            <a:spLocks noGrp="1"/>
          </p:cNvSpPr>
          <p:nvPr>
            <p:ph type="body" idx="1"/>
          </p:nvPr>
        </p:nvSpPr>
        <p:spPr>
          <a:xfrm>
            <a:off x="1440000" y="2246126"/>
            <a:ext cx="15408000" cy="7752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SzPts val="1400"/>
              <a:buFont typeface="Nunito Light"/>
              <a:buChar char="●"/>
              <a:defRPr/>
            </a:lvl1pPr>
            <a:lvl2pPr marL="1828800" lvl="1" indent="-635000" rtl="0">
              <a:lnSpc>
                <a:spcPct val="100000"/>
              </a:lnSpc>
              <a:spcBef>
                <a:spcPts val="0"/>
              </a:spcBef>
              <a:spcAft>
                <a:spcPts val="0"/>
              </a:spcAft>
              <a:buSzPts val="1400"/>
              <a:buFont typeface="Nunito Light"/>
              <a:buChar char="○"/>
              <a:defRPr/>
            </a:lvl2pPr>
            <a:lvl3pPr marL="2743200" lvl="2" indent="-635000" rtl="0">
              <a:lnSpc>
                <a:spcPct val="100000"/>
              </a:lnSpc>
              <a:spcBef>
                <a:spcPts val="0"/>
              </a:spcBef>
              <a:spcAft>
                <a:spcPts val="0"/>
              </a:spcAft>
              <a:buSzPts val="1400"/>
              <a:buFont typeface="Nunito Light"/>
              <a:buChar char="■"/>
              <a:defRPr/>
            </a:lvl3pPr>
            <a:lvl4pPr marL="3657600" lvl="3" indent="-635000" rtl="0">
              <a:lnSpc>
                <a:spcPct val="100000"/>
              </a:lnSpc>
              <a:spcBef>
                <a:spcPts val="0"/>
              </a:spcBef>
              <a:spcAft>
                <a:spcPts val="0"/>
              </a:spcAft>
              <a:buSzPts val="1400"/>
              <a:buFont typeface="Nunito Light"/>
              <a:buChar char="●"/>
              <a:defRPr/>
            </a:lvl4pPr>
            <a:lvl5pPr marL="4572000" lvl="4" indent="-635000" rtl="0">
              <a:lnSpc>
                <a:spcPct val="100000"/>
              </a:lnSpc>
              <a:spcBef>
                <a:spcPts val="0"/>
              </a:spcBef>
              <a:spcAft>
                <a:spcPts val="0"/>
              </a:spcAft>
              <a:buSzPts val="1400"/>
              <a:buFont typeface="Nunito Light"/>
              <a:buChar char="○"/>
              <a:defRPr/>
            </a:lvl5pPr>
            <a:lvl6pPr marL="5486400" lvl="5" indent="-635000" rtl="0">
              <a:lnSpc>
                <a:spcPct val="100000"/>
              </a:lnSpc>
              <a:spcBef>
                <a:spcPts val="0"/>
              </a:spcBef>
              <a:spcAft>
                <a:spcPts val="0"/>
              </a:spcAft>
              <a:buSzPts val="1400"/>
              <a:buFont typeface="Nunito Light"/>
              <a:buChar char="■"/>
              <a:defRPr/>
            </a:lvl6pPr>
            <a:lvl7pPr marL="6400800" lvl="6" indent="-635000" rtl="0">
              <a:lnSpc>
                <a:spcPct val="100000"/>
              </a:lnSpc>
              <a:spcBef>
                <a:spcPts val="0"/>
              </a:spcBef>
              <a:spcAft>
                <a:spcPts val="0"/>
              </a:spcAft>
              <a:buSzPts val="1400"/>
              <a:buFont typeface="Nunito Light"/>
              <a:buChar char="●"/>
              <a:defRPr/>
            </a:lvl7pPr>
            <a:lvl8pPr marL="7315200" lvl="7" indent="-635000" rtl="0">
              <a:lnSpc>
                <a:spcPct val="100000"/>
              </a:lnSpc>
              <a:spcBef>
                <a:spcPts val="0"/>
              </a:spcBef>
              <a:spcAft>
                <a:spcPts val="0"/>
              </a:spcAft>
              <a:buSzPts val="1400"/>
              <a:buFont typeface="Nunito Light"/>
              <a:buChar char="○"/>
              <a:defRPr/>
            </a:lvl8pPr>
            <a:lvl9pPr marL="8229600" lvl="8" indent="-635000" rtl="0">
              <a:lnSpc>
                <a:spcPct val="100000"/>
              </a:lnSpc>
              <a:spcBef>
                <a:spcPts val="0"/>
              </a:spcBef>
              <a:spcAft>
                <a:spcPts val="0"/>
              </a:spcAft>
              <a:buSzPts val="1400"/>
              <a:buFont typeface="Nunito Light"/>
              <a:buChar char="■"/>
              <a:defRPr/>
            </a:lvl9pPr>
          </a:lstStyle>
          <a:p>
            <a:endParaRPr/>
          </a:p>
        </p:txBody>
      </p:sp>
      <p:cxnSp>
        <p:nvCxnSpPr>
          <p:cNvPr id="40" name="Google Shape;40;p4"/>
          <p:cNvCxnSpPr/>
          <p:nvPr/>
        </p:nvCxnSpPr>
        <p:spPr>
          <a:xfrm>
            <a:off x="812400" y="9643150"/>
            <a:ext cx="16663200" cy="0"/>
          </a:xfrm>
          <a:prstGeom prst="straightConnector1">
            <a:avLst/>
          </a:prstGeom>
          <a:noFill/>
          <a:ln w="19050" cap="flat" cmpd="sng">
            <a:solidFill>
              <a:schemeClr val="dk1"/>
            </a:solidFill>
            <a:prstDash val="solid"/>
            <a:round/>
            <a:headEnd type="none" w="med" len="med"/>
            <a:tailEnd type="none" w="med" len="med"/>
          </a:ln>
        </p:spPr>
      </p:cxnSp>
      <p:cxnSp>
        <p:nvCxnSpPr>
          <p:cNvPr id="41" name="Google Shape;41;p4"/>
          <p:cNvCxnSpPr/>
          <p:nvPr/>
        </p:nvCxnSpPr>
        <p:spPr>
          <a:xfrm>
            <a:off x="812400" y="9791800"/>
            <a:ext cx="16663200" cy="0"/>
          </a:xfrm>
          <a:prstGeom prst="straightConnector1">
            <a:avLst/>
          </a:prstGeom>
          <a:noFill/>
          <a:ln w="19050" cap="flat" cmpd="sng">
            <a:solidFill>
              <a:schemeClr val="dk1"/>
            </a:solidFill>
            <a:prstDash val="solid"/>
            <a:round/>
            <a:headEnd type="none" w="med" len="med"/>
            <a:tailEnd type="none" w="med" len="med"/>
          </a:ln>
        </p:spPr>
      </p:cxnSp>
      <p:grpSp>
        <p:nvGrpSpPr>
          <p:cNvPr id="42" name="Google Shape;42;p4"/>
          <p:cNvGrpSpPr/>
          <p:nvPr/>
        </p:nvGrpSpPr>
        <p:grpSpPr>
          <a:xfrm>
            <a:off x="17604677" y="808202"/>
            <a:ext cx="148650" cy="8670600"/>
            <a:chOff x="8802338" y="404101"/>
            <a:chExt cx="74325" cy="4335300"/>
          </a:xfrm>
        </p:grpSpPr>
        <p:cxnSp>
          <p:nvCxnSpPr>
            <p:cNvPr id="43" name="Google Shape;43;p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7579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0"/>
        <p:cNvGrpSpPr/>
        <p:nvPr/>
      </p:nvGrpSpPr>
      <p:grpSpPr>
        <a:xfrm>
          <a:off x="0" y="0"/>
          <a:ext cx="0" cy="0"/>
          <a:chOff x="0" y="0"/>
          <a:chExt cx="0" cy="0"/>
        </a:xfrm>
      </p:grpSpPr>
      <p:graphicFrame>
        <p:nvGraphicFramePr>
          <p:cNvPr id="401" name="Google Shape;401;p32"/>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02" name="Google Shape;402;p32"/>
          <p:cNvGrpSpPr/>
          <p:nvPr/>
        </p:nvGrpSpPr>
        <p:grpSpPr>
          <a:xfrm rot="4641983" flipH="1">
            <a:off x="16337875" y="565457"/>
            <a:ext cx="2179618" cy="1274778"/>
            <a:chOff x="623825" y="2132600"/>
            <a:chExt cx="1413750" cy="826850"/>
          </a:xfrm>
        </p:grpSpPr>
        <p:sp>
          <p:nvSpPr>
            <p:cNvPr id="403" name="Google Shape;403;p32"/>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Google Shape;404;p32"/>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Google Shape;405;p32"/>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6" name="Google Shape;406;p32"/>
          <p:cNvGrpSpPr/>
          <p:nvPr/>
        </p:nvGrpSpPr>
        <p:grpSpPr>
          <a:xfrm>
            <a:off x="812400" y="9643151"/>
            <a:ext cx="16663200" cy="148650"/>
            <a:chOff x="406200" y="4821575"/>
            <a:chExt cx="8331600" cy="74325"/>
          </a:xfrm>
        </p:grpSpPr>
        <p:cxnSp>
          <p:nvCxnSpPr>
            <p:cNvPr id="407" name="Google Shape;407;p3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408" name="Google Shape;408;p3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409" name="Google Shape;409;p32"/>
          <p:cNvGrpSpPr/>
          <p:nvPr/>
        </p:nvGrpSpPr>
        <p:grpSpPr>
          <a:xfrm rot="-1360551">
            <a:off x="394706" y="320971"/>
            <a:ext cx="1331444" cy="2314370"/>
            <a:chOff x="5100475" y="841475"/>
            <a:chExt cx="845625" cy="1469900"/>
          </a:xfrm>
        </p:grpSpPr>
        <p:sp>
          <p:nvSpPr>
            <p:cNvPr id="410" name="Google Shape;410;p3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3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3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3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3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3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29631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16"/>
        <p:cNvGrpSpPr/>
        <p:nvPr/>
      </p:nvGrpSpPr>
      <p:grpSpPr>
        <a:xfrm>
          <a:off x="0" y="0"/>
          <a:ext cx="0" cy="0"/>
          <a:chOff x="0" y="0"/>
          <a:chExt cx="0" cy="0"/>
        </a:xfrm>
      </p:grpSpPr>
      <p:graphicFrame>
        <p:nvGraphicFramePr>
          <p:cNvPr id="417" name="Google Shape;417;p33"/>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18" name="Google Shape;418;p33"/>
          <p:cNvGrpSpPr/>
          <p:nvPr/>
        </p:nvGrpSpPr>
        <p:grpSpPr>
          <a:xfrm>
            <a:off x="534627" y="808202"/>
            <a:ext cx="148650" cy="8670600"/>
            <a:chOff x="267313" y="404101"/>
            <a:chExt cx="74325" cy="4335300"/>
          </a:xfrm>
        </p:grpSpPr>
        <p:cxnSp>
          <p:nvCxnSpPr>
            <p:cNvPr id="419" name="Google Shape;419;p3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20" name="Google Shape;420;p3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3023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3" y="3971924"/>
            <a:ext cx="7143750" cy="631507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5" name="Freeform 4"/>
          <p:cNvSpPr/>
          <p:nvPr/>
        </p:nvSpPr>
        <p:spPr>
          <a:xfrm>
            <a:off x="-3176" y="0"/>
            <a:ext cx="18291176" cy="102870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2" name="Title 1"/>
          <p:cNvSpPr>
            <a:spLocks noGrp="1"/>
          </p:cNvSpPr>
          <p:nvPr>
            <p:ph type="ctrTitle"/>
          </p:nvPr>
        </p:nvSpPr>
        <p:spPr>
          <a:xfrm rot="19140000">
            <a:off x="1634231" y="2595606"/>
            <a:ext cx="11297246" cy="1806460"/>
          </a:xfrm>
        </p:spPr>
        <p:txBody>
          <a:bodyPr bIns="9144"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rot="19140000">
            <a:off x="2424559" y="3706388"/>
            <a:ext cx="13022262" cy="493888"/>
          </a:xfrm>
        </p:spPr>
        <p:txBody>
          <a:bodyPr tIns="9144">
            <a:normAutofit/>
          </a:bodyPr>
          <a:lstStyle>
            <a:lvl1pPr marL="0" indent="0" algn="l">
              <a:buNone/>
              <a:defRPr kumimoji="0" lang="en-US" sz="2100" b="0" i="0" u="none" strike="noStrike" kern="1200" cap="all" spc="600" normalizeH="0" baseline="0" noProof="0" dirty="0" smtClean="0">
                <a:ln>
                  <a:noFill/>
                </a:ln>
                <a:solidFill>
                  <a:schemeClr val="tx1"/>
                </a:solidFill>
                <a:effectLst/>
                <a:uLnTx/>
                <a:uFillTx/>
                <a:latin typeface="+mn-lt"/>
                <a:ea typeface="+mj-ea"/>
                <a:cs typeface="Tunga" pitchFamily="2"/>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7" name="Footer Placeholder 4"/>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8" name="Slide Number Placeholder 5"/>
          <p:cNvSpPr>
            <a:spLocks noGrp="1"/>
          </p:cNvSpPr>
          <p:nvPr>
            <p:ph type="sldNum" sz="quarter" idx="12"/>
          </p:nvPr>
        </p:nvSpPr>
        <p:spPr/>
        <p:txBody>
          <a:bodyPr/>
          <a:lstStyle>
            <a:lvl1pPr>
              <a:defRPr smtClean="0"/>
            </a:lvl1pPr>
          </a:lstStyle>
          <a:p>
            <a:pPr defTabSz="1371600" eaLnBrk="0" fontAlgn="base" hangingPunct="0">
              <a:spcBef>
                <a:spcPct val="0"/>
              </a:spcBef>
              <a:spcAft>
                <a:spcPct val="0"/>
              </a:spcAft>
              <a:defRPr/>
            </a:pPr>
            <a:fld id="{B55DC0C7-8EE8-4948-B3D2-30AD66071713}"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566297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5" name="Footer Placeholder 4"/>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6" name="Slide Number Placeholder 5"/>
          <p:cNvSpPr>
            <a:spLocks noGrp="1"/>
          </p:cNvSpPr>
          <p:nvPr>
            <p:ph type="sldNum" sz="quarter" idx="12"/>
          </p:nvPr>
        </p:nvSpPr>
        <p:spPr>
          <a:ln/>
        </p:spPr>
        <p:txBody>
          <a:bodyPr/>
          <a:lstStyle>
            <a:lvl1pPr>
              <a:defRPr/>
            </a:lvl1pPr>
          </a:lstStyle>
          <a:p>
            <a:pPr defTabSz="1371600" eaLnBrk="0" fontAlgn="base" hangingPunct="0">
              <a:spcBef>
                <a:spcPct val="0"/>
              </a:spcBef>
              <a:spcAft>
                <a:spcPct val="0"/>
              </a:spcAft>
              <a:defRPr/>
            </a:pPr>
            <a:fld id="{84293889-78A4-40C7-BE39-3FBD26D7F616}"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1021683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3176" y="0"/>
            <a:ext cx="18291176" cy="102870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5" name="Right Triangle 4"/>
          <p:cNvSpPr/>
          <p:nvPr/>
        </p:nvSpPr>
        <p:spPr>
          <a:xfrm>
            <a:off x="3" y="3971924"/>
            <a:ext cx="7143750" cy="6315076"/>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2" name="Title 1"/>
          <p:cNvSpPr>
            <a:spLocks noGrp="1"/>
          </p:cNvSpPr>
          <p:nvPr>
            <p:ph type="title"/>
          </p:nvPr>
        </p:nvSpPr>
        <p:spPr>
          <a:xfrm rot="19140000">
            <a:off x="1638798" y="2590108"/>
            <a:ext cx="11301984" cy="1811264"/>
          </a:xfrm>
        </p:spPr>
        <p:txBody>
          <a:bodyPr bIns="9144" anchor="b"/>
          <a:lstStyle>
            <a:lvl1pPr algn="l">
              <a:defRPr kumimoji="0" lang="en-US" sz="48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2432304" y="3702456"/>
            <a:ext cx="13021056" cy="493776"/>
          </a:xfrm>
        </p:spPr>
        <p:txBody>
          <a:bodyPr>
            <a:normAutofit/>
          </a:bodyPr>
          <a:lstStyle>
            <a:lvl1pPr marL="0" indent="0">
              <a:buNone/>
              <a:defRPr kumimoji="0" lang="en-US" sz="2100" b="0" i="0" u="none" strike="noStrike" kern="1200" cap="all" spc="600" normalizeH="0" baseline="0" noProof="0" dirty="0" smtClean="0">
                <a:ln>
                  <a:noFill/>
                </a:ln>
                <a:solidFill>
                  <a:schemeClr val="tx1"/>
                </a:solidFill>
                <a:effectLst/>
                <a:uLnTx/>
                <a:uFillTx/>
                <a:latin typeface="+mn-lt"/>
                <a:ea typeface="+mj-ea"/>
                <a:cs typeface="Tunga" pitchFamily="2"/>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7" name="Footer Placeholder 4"/>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8" name="Slide Number Placeholder 5"/>
          <p:cNvSpPr>
            <a:spLocks noGrp="1"/>
          </p:cNvSpPr>
          <p:nvPr>
            <p:ph type="sldNum" sz="quarter" idx="12"/>
          </p:nvPr>
        </p:nvSpPr>
        <p:spPr/>
        <p:txBody>
          <a:bodyPr/>
          <a:lstStyle>
            <a:lvl1pPr>
              <a:defRPr smtClean="0"/>
            </a:lvl1pPr>
          </a:lstStyle>
          <a:p>
            <a:pPr defTabSz="1371600" eaLnBrk="0" fontAlgn="base" hangingPunct="0">
              <a:spcBef>
                <a:spcPct val="0"/>
              </a:spcBef>
              <a:spcAft>
                <a:spcPct val="0"/>
              </a:spcAft>
              <a:defRPr/>
            </a:pPr>
            <a:fld id="{6C26885A-40AA-4BFC-9F39-0600978656AF}"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1456738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45920" y="1645920"/>
            <a:ext cx="6400800" cy="556869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400032" y="1645920"/>
            <a:ext cx="6400800" cy="556869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6" name="Footer Placeholder 4"/>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7" name="Slide Number Placeholder 5"/>
          <p:cNvSpPr>
            <a:spLocks noGrp="1"/>
          </p:cNvSpPr>
          <p:nvPr>
            <p:ph type="sldNum" sz="quarter" idx="12"/>
          </p:nvPr>
        </p:nvSpPr>
        <p:spPr>
          <a:ln/>
        </p:spPr>
        <p:txBody>
          <a:bodyPr/>
          <a:lstStyle>
            <a:lvl1pPr>
              <a:defRPr/>
            </a:lvl1pPr>
          </a:lstStyle>
          <a:p>
            <a:pPr defTabSz="1371600" eaLnBrk="0" fontAlgn="base" hangingPunct="0">
              <a:spcBef>
                <a:spcPct val="0"/>
              </a:spcBef>
              <a:spcAft>
                <a:spcPct val="0"/>
              </a:spcAft>
              <a:defRPr/>
            </a:pPr>
            <a:fld id="{1ED6E6DC-474C-460E-B56B-E2C1E7474896}"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1974154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1645920"/>
            <a:ext cx="6400800" cy="822960"/>
          </a:xfrm>
        </p:spPr>
        <p:txBody>
          <a:bodyPr anchor="b">
            <a:normAutofit/>
          </a:bodyPr>
          <a:lstStyle>
            <a:lvl1pPr marL="0" indent="0">
              <a:buNone/>
              <a:defRPr lang="en-US" sz="2100" b="0" kern="1200" cap="all" spc="600" baseline="0" dirty="0" smtClean="0">
                <a:solidFill>
                  <a:schemeClr val="tx1"/>
                </a:solidFill>
                <a:latin typeface="+mn-lt"/>
                <a:ea typeface="+mj-ea"/>
                <a:cs typeface="Tunga" pitchFamily="2"/>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638300" y="2552772"/>
            <a:ext cx="6400800" cy="466344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400032" y="1645920"/>
            <a:ext cx="6400800" cy="822960"/>
          </a:xfrm>
        </p:spPr>
        <p:txBody>
          <a:bodyPr anchor="b">
            <a:normAutofit/>
          </a:bodyPr>
          <a:lstStyle>
            <a:lvl1pPr marL="0" indent="0">
              <a:buNone/>
              <a:defRPr lang="en-US" sz="2100" b="0" kern="1200" cap="all" spc="600" baseline="0" dirty="0" smtClean="0">
                <a:solidFill>
                  <a:schemeClr val="tx1"/>
                </a:solidFill>
                <a:latin typeface="+mn-lt"/>
                <a:ea typeface="+mj-ea"/>
                <a:cs typeface="Tunga" pitchFamily="2"/>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400032" y="2552772"/>
            <a:ext cx="6400800" cy="466344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8" name="Footer Placeholder 4"/>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9" name="Slide Number Placeholder 5"/>
          <p:cNvSpPr>
            <a:spLocks noGrp="1"/>
          </p:cNvSpPr>
          <p:nvPr>
            <p:ph type="sldNum" sz="quarter" idx="12"/>
          </p:nvPr>
        </p:nvSpPr>
        <p:spPr>
          <a:ln/>
        </p:spPr>
        <p:txBody>
          <a:bodyPr/>
          <a:lstStyle>
            <a:lvl1pPr>
              <a:defRPr/>
            </a:lvl1pPr>
          </a:lstStyle>
          <a:p>
            <a:pPr defTabSz="1371600" eaLnBrk="0" fontAlgn="base" hangingPunct="0">
              <a:spcBef>
                <a:spcPct val="0"/>
              </a:spcBef>
              <a:spcAft>
                <a:spcPct val="0"/>
              </a:spcAft>
              <a:defRPr/>
            </a:pPr>
            <a:fld id="{5E4B9B56-9BD1-42D9-B5DA-7EC8A3362917}"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3876011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4" name="Footer Placeholder 4"/>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5" name="Slide Number Placeholder 5"/>
          <p:cNvSpPr>
            <a:spLocks noGrp="1"/>
          </p:cNvSpPr>
          <p:nvPr>
            <p:ph type="sldNum" sz="quarter" idx="12"/>
          </p:nvPr>
        </p:nvSpPr>
        <p:spPr>
          <a:ln/>
        </p:spPr>
        <p:txBody>
          <a:bodyPr/>
          <a:lstStyle>
            <a:lvl1pPr>
              <a:defRPr/>
            </a:lvl1pPr>
          </a:lstStyle>
          <a:p>
            <a:pPr defTabSz="1371600" eaLnBrk="0" fontAlgn="base" hangingPunct="0">
              <a:spcBef>
                <a:spcPct val="0"/>
              </a:spcBef>
              <a:spcAft>
                <a:spcPct val="0"/>
              </a:spcAft>
              <a:defRPr/>
            </a:pPr>
            <a:fld id="{F3EBE5A4-435B-4458-8CD2-6998BA7FBD6C}"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1537499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3" name="Footer Placeholder 4"/>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4" name="Slide Number Placeholder 5"/>
          <p:cNvSpPr>
            <a:spLocks noGrp="1"/>
          </p:cNvSpPr>
          <p:nvPr>
            <p:ph type="sldNum" sz="quarter" idx="12"/>
          </p:nvPr>
        </p:nvSpPr>
        <p:spPr>
          <a:ln/>
        </p:spPr>
        <p:txBody>
          <a:bodyPr/>
          <a:lstStyle>
            <a:lvl1pPr>
              <a:defRPr/>
            </a:lvl1pPr>
          </a:lstStyle>
          <a:p>
            <a:pPr defTabSz="1371600" eaLnBrk="0" fontAlgn="base" hangingPunct="0">
              <a:spcBef>
                <a:spcPct val="0"/>
              </a:spcBef>
              <a:spcAft>
                <a:spcPct val="0"/>
              </a:spcAft>
              <a:defRPr/>
            </a:pPr>
            <a:fld id="{02DAEEFE-11C7-44F7-BB16-517273D8A841}"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4229541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3" y="3971924"/>
            <a:ext cx="7143750" cy="631507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6" name="Right Triangle 5"/>
          <p:cNvSpPr/>
          <p:nvPr/>
        </p:nvSpPr>
        <p:spPr>
          <a:xfrm rot="5400000">
            <a:off x="2581276" y="-2581275"/>
            <a:ext cx="10287000" cy="154495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2" name="Title 1"/>
          <p:cNvSpPr>
            <a:spLocks noGrp="1"/>
          </p:cNvSpPr>
          <p:nvPr>
            <p:ph type="title"/>
          </p:nvPr>
        </p:nvSpPr>
        <p:spPr>
          <a:xfrm rot="19140000">
            <a:off x="1569860" y="2364158"/>
            <a:ext cx="10424160" cy="1634140"/>
          </a:xfrm>
        </p:spPr>
        <p:txBody>
          <a:bodyPr bIns="0" anchor="b"/>
          <a:lstStyle>
            <a:lvl1pPr algn="l">
              <a:defRPr kumimoji="0" lang="en-US" sz="42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9499111" y="3928371"/>
            <a:ext cx="7615558" cy="498703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2595908" y="3380078"/>
            <a:ext cx="11589520" cy="934972"/>
          </a:xfrm>
        </p:spPr>
        <p:txBody>
          <a:bodyPr>
            <a:normAutofit/>
          </a:bodyPr>
          <a:lstStyle>
            <a:lvl1pPr marL="0" indent="0">
              <a:buNone/>
              <a:defRPr lang="en-US" sz="2100" b="1" kern="1200" dirty="0" smtClean="0">
                <a:solidFill>
                  <a:srgbClr val="FFFFFF"/>
                </a:solidFill>
                <a:latin typeface="+mn-lt"/>
                <a:ea typeface="+mn-ea"/>
                <a:cs typeface="+mn-cs"/>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8" name="Footer Placeholder 5"/>
          <p:cNvSpPr>
            <a:spLocks noGrp="1"/>
          </p:cNvSpPr>
          <p:nvPr>
            <p:ph type="ftr" sz="quarter" idx="11"/>
          </p:nvPr>
        </p:nvSpPr>
        <p:spPr/>
        <p:txBody>
          <a:bodyPr/>
          <a:lstStyle>
            <a:lvl1pPr>
              <a:defRPr>
                <a:solidFill>
                  <a:srgbClr val="434342"/>
                </a:solidFill>
              </a:defRPr>
            </a:lvl1pPr>
          </a:lstStyle>
          <a:p>
            <a:pPr defTabSz="1371600" eaLnBrk="0" fontAlgn="base" hangingPunct="0">
              <a:spcBef>
                <a:spcPct val="0"/>
              </a:spcBef>
              <a:spcAft>
                <a:spcPct val="0"/>
              </a:spcAft>
              <a:defRPr/>
            </a:pPr>
            <a:endParaRPr lang="en-US">
              <a:cs typeface="Arial"/>
              <a:sym typeface="Arial"/>
            </a:endParaRPr>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rgbClr val="434342"/>
                </a:solidFill>
              </a:defRPr>
            </a:lvl1pPr>
          </a:lstStyle>
          <a:p>
            <a:pPr defTabSz="1371600" eaLnBrk="0" fontAlgn="base" hangingPunct="0">
              <a:spcBef>
                <a:spcPct val="0"/>
              </a:spcBef>
              <a:spcAft>
                <a:spcPct val="0"/>
              </a:spcAft>
              <a:defRPr/>
            </a:pPr>
            <a:fld id="{32D9FBF8-23D1-4F18-9EA6-E59AC3DD85D3}"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169614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aphicFrame>
        <p:nvGraphicFramePr>
          <p:cNvPr id="68" name="Google Shape;68;p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9" name="Google Shape;69;p7"/>
          <p:cNvSpPr txBox="1">
            <a:spLocks noGrp="1"/>
          </p:cNvSpPr>
          <p:nvPr>
            <p:ph type="title"/>
          </p:nvPr>
        </p:nvSpPr>
        <p:spPr>
          <a:xfrm>
            <a:off x="1440000" y="890050"/>
            <a:ext cx="154218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7"/>
          <p:cNvSpPr txBox="1">
            <a:spLocks noGrp="1"/>
          </p:cNvSpPr>
          <p:nvPr>
            <p:ph type="subTitle" idx="1"/>
          </p:nvPr>
        </p:nvSpPr>
        <p:spPr>
          <a:xfrm>
            <a:off x="1440000" y="3343136"/>
            <a:ext cx="7989000" cy="432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71" name="Google Shape;71;p7"/>
          <p:cNvGrpSpPr/>
          <p:nvPr/>
        </p:nvGrpSpPr>
        <p:grpSpPr>
          <a:xfrm>
            <a:off x="812400" y="9643151"/>
            <a:ext cx="16663200" cy="148650"/>
            <a:chOff x="406200" y="4821575"/>
            <a:chExt cx="8331600" cy="74325"/>
          </a:xfrm>
        </p:grpSpPr>
        <p:cxnSp>
          <p:nvCxnSpPr>
            <p:cNvPr id="72" name="Google Shape;72;p7"/>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7"/>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960945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3" y="3971924"/>
            <a:ext cx="7143750" cy="631507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6" name="Freeform 5"/>
          <p:cNvSpPr/>
          <p:nvPr/>
        </p:nvSpPr>
        <p:spPr>
          <a:xfrm>
            <a:off x="3" y="7572375"/>
            <a:ext cx="7143750" cy="27146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11" name="Picture Placeholder 10"/>
          <p:cNvSpPr>
            <a:spLocks noGrp="1"/>
          </p:cNvSpPr>
          <p:nvPr>
            <p:ph type="pic" sz="quarter" idx="14"/>
          </p:nvPr>
        </p:nvSpPr>
        <p:spPr>
          <a:xfrm>
            <a:off x="4057657" y="0"/>
            <a:ext cx="14230350" cy="10287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1342394" y="2576255"/>
            <a:ext cx="10972800" cy="1301166"/>
          </a:xfrm>
        </p:spPr>
        <p:txBody>
          <a:bodyPr anchor="b"/>
          <a:lstStyle>
            <a:lvl1pPr algn="l">
              <a:defRPr sz="42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2286965" y="3270794"/>
            <a:ext cx="12193090" cy="1110996"/>
          </a:xfrm>
        </p:spPr>
        <p:txBody>
          <a:bodyPr/>
          <a:lstStyle>
            <a:lvl1pPr marL="0" indent="0">
              <a:buNone/>
              <a:defRPr sz="2100">
                <a:solidFill>
                  <a:schemeClr val="tx2"/>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8" name="Footer Placeholder 5"/>
          <p:cNvSpPr>
            <a:spLocks noGrp="1"/>
          </p:cNvSpPr>
          <p:nvPr>
            <p:ph type="ftr" sz="quarter" idx="16"/>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9" name="Slide Number Placeholder 6"/>
          <p:cNvSpPr>
            <a:spLocks noGrp="1"/>
          </p:cNvSpPr>
          <p:nvPr>
            <p:ph type="sldNum" sz="quarter" idx="17"/>
          </p:nvPr>
        </p:nvSpPr>
        <p:spPr/>
        <p:txBody>
          <a:bodyPr/>
          <a:lstStyle>
            <a:lvl1pPr>
              <a:defRPr smtClean="0"/>
            </a:lvl1pPr>
          </a:lstStyle>
          <a:p>
            <a:pPr defTabSz="1371600" eaLnBrk="0" fontAlgn="base" hangingPunct="0">
              <a:spcBef>
                <a:spcPct val="0"/>
              </a:spcBef>
              <a:spcAft>
                <a:spcPct val="0"/>
              </a:spcAft>
              <a:defRPr/>
            </a:pPr>
            <a:fld id="{98B628D0-A83C-4A41-A44F-A290771EC97B}"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10370986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5" name="Footer Placeholder 4"/>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6" name="Slide Number Placeholder 5"/>
          <p:cNvSpPr>
            <a:spLocks noGrp="1"/>
          </p:cNvSpPr>
          <p:nvPr>
            <p:ph type="sldNum" sz="quarter" idx="12"/>
          </p:nvPr>
        </p:nvSpPr>
        <p:spPr>
          <a:ln/>
        </p:spPr>
        <p:txBody>
          <a:bodyPr/>
          <a:lstStyle>
            <a:lvl1pPr>
              <a:defRPr/>
            </a:lvl1pPr>
          </a:lstStyle>
          <a:p>
            <a:pPr defTabSz="1371600" eaLnBrk="0" fontAlgn="base" hangingPunct="0">
              <a:spcBef>
                <a:spcPct val="0"/>
              </a:spcBef>
              <a:spcAft>
                <a:spcPct val="0"/>
              </a:spcAft>
              <a:defRPr/>
            </a:pPr>
            <a:fld id="{162733C2-32F8-46E2-A135-23DDAFFB7C1E}"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1801879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0"/>
            <a:ext cx="4114800" cy="70175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411960"/>
            <a:ext cx="12039600" cy="70175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5" name="Footer Placeholder 4"/>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en-US">
              <a:cs typeface="Arial"/>
              <a:sym typeface="Arial"/>
            </a:endParaRPr>
          </a:p>
        </p:txBody>
      </p:sp>
      <p:sp>
        <p:nvSpPr>
          <p:cNvPr id="6" name="Slide Number Placeholder 5"/>
          <p:cNvSpPr>
            <a:spLocks noGrp="1"/>
          </p:cNvSpPr>
          <p:nvPr>
            <p:ph type="sldNum" sz="quarter" idx="12"/>
          </p:nvPr>
        </p:nvSpPr>
        <p:spPr>
          <a:ln/>
        </p:spPr>
        <p:txBody>
          <a:bodyPr/>
          <a:lstStyle>
            <a:lvl1pPr>
              <a:defRPr/>
            </a:lvl1pPr>
          </a:lstStyle>
          <a:p>
            <a:pPr defTabSz="1371600" eaLnBrk="0" fontAlgn="base" hangingPunct="0">
              <a:spcBef>
                <a:spcPct val="0"/>
              </a:spcBef>
              <a:spcAft>
                <a:spcPct val="0"/>
              </a:spcAft>
              <a:defRPr/>
            </a:pPr>
            <a:fld id="{2B852F0D-E5EB-4484-959A-4CD26E1BF57E}"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3871967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11960"/>
            <a:ext cx="16459200" cy="877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4"/>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vi-VN">
              <a:cs typeface="Arial"/>
              <a:sym typeface="Arial"/>
            </a:endParaRPr>
          </a:p>
        </p:txBody>
      </p:sp>
      <p:sp>
        <p:nvSpPr>
          <p:cNvPr id="4" name="Footer Placeholder 17"/>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vi-VN">
              <a:cs typeface="Arial"/>
              <a:sym typeface="Arial"/>
            </a:endParaRPr>
          </a:p>
        </p:txBody>
      </p:sp>
      <p:sp>
        <p:nvSpPr>
          <p:cNvPr id="5" name="Slide Number Placeholder 4"/>
          <p:cNvSpPr>
            <a:spLocks noGrp="1"/>
          </p:cNvSpPr>
          <p:nvPr>
            <p:ph type="sldNum" sz="quarter" idx="12"/>
          </p:nvPr>
        </p:nvSpPr>
        <p:spPr/>
        <p:txBody>
          <a:bodyPr/>
          <a:lstStyle>
            <a:lvl1pPr>
              <a:defRPr smtClean="0"/>
            </a:lvl1pPr>
          </a:lstStyle>
          <a:p>
            <a:pPr defTabSz="1371600" eaLnBrk="0" fontAlgn="base" hangingPunct="0">
              <a:spcBef>
                <a:spcPct val="0"/>
              </a:spcBef>
              <a:spcAft>
                <a:spcPct val="0"/>
              </a:spcAft>
              <a:defRPr/>
            </a:pPr>
            <a:fld id="{C3ADAEC8-CE71-431F-8300-ACBD7B4E4A7D}" type="slidenum">
              <a:rPr lang="vi-VN" altLang="en-US" smtClean="0">
                <a:cs typeface="Arial"/>
                <a:sym typeface="Arial"/>
              </a:rPr>
              <a:pPr defTabSz="1371600" eaLnBrk="0" fontAlgn="base" hangingPunct="0">
                <a:spcBef>
                  <a:spcPct val="0"/>
                </a:spcBef>
                <a:spcAft>
                  <a:spcPct val="0"/>
                </a:spcAft>
                <a:defRPr/>
              </a:pPr>
              <a:t>‹#›</a:t>
            </a:fld>
            <a:endParaRPr lang="vi-VN" altLang="en-US">
              <a:cs typeface="Arial"/>
              <a:sym typeface="Arial"/>
            </a:endParaRPr>
          </a:p>
        </p:txBody>
      </p:sp>
    </p:spTree>
    <p:extLst>
      <p:ext uri="{BB962C8B-B14F-4D97-AF65-F5344CB8AC3E}">
        <p14:creationId xmlns:p14="http://schemas.microsoft.com/office/powerpoint/2010/main" val="106315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411956"/>
            <a:ext cx="16459200" cy="17145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2400303"/>
            <a:ext cx="8077200" cy="3278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296400" y="2400303"/>
            <a:ext cx="8077200" cy="3278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5907887"/>
            <a:ext cx="8077200" cy="328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9296400" y="5907887"/>
            <a:ext cx="8077200" cy="328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defTabSz="1371600" eaLnBrk="0" fontAlgn="base" hangingPunct="0">
              <a:spcBef>
                <a:spcPct val="0"/>
              </a:spcBef>
              <a:spcAft>
                <a:spcPct val="0"/>
              </a:spcAft>
              <a:defRPr/>
            </a:pPr>
            <a:endParaRPr lang="vi-VN">
              <a:cs typeface="Arial"/>
              <a:sym typeface="Arial"/>
            </a:endParaRPr>
          </a:p>
        </p:txBody>
      </p:sp>
      <p:sp>
        <p:nvSpPr>
          <p:cNvPr id="8" name="Footer Placeholder 17"/>
          <p:cNvSpPr>
            <a:spLocks noGrp="1"/>
          </p:cNvSpPr>
          <p:nvPr>
            <p:ph type="ftr" sz="quarter" idx="11"/>
          </p:nvPr>
        </p:nvSpPr>
        <p:spPr/>
        <p:txBody>
          <a:bodyPr/>
          <a:lstStyle>
            <a:lvl1pPr>
              <a:defRPr/>
            </a:lvl1pPr>
          </a:lstStyle>
          <a:p>
            <a:pPr defTabSz="1371600" eaLnBrk="0" fontAlgn="base" hangingPunct="0">
              <a:spcBef>
                <a:spcPct val="0"/>
              </a:spcBef>
              <a:spcAft>
                <a:spcPct val="0"/>
              </a:spcAft>
              <a:defRPr/>
            </a:pPr>
            <a:endParaRPr lang="vi-VN">
              <a:cs typeface="Arial"/>
              <a:sym typeface="Arial"/>
            </a:endParaRPr>
          </a:p>
        </p:txBody>
      </p:sp>
      <p:sp>
        <p:nvSpPr>
          <p:cNvPr id="9" name="Slide Number Placeholder 4"/>
          <p:cNvSpPr>
            <a:spLocks noGrp="1"/>
          </p:cNvSpPr>
          <p:nvPr>
            <p:ph type="sldNum" sz="quarter" idx="12"/>
          </p:nvPr>
        </p:nvSpPr>
        <p:spPr/>
        <p:txBody>
          <a:bodyPr/>
          <a:lstStyle>
            <a:lvl1pPr>
              <a:defRPr smtClean="0"/>
            </a:lvl1pPr>
          </a:lstStyle>
          <a:p>
            <a:pPr defTabSz="1371600" eaLnBrk="0" fontAlgn="base" hangingPunct="0">
              <a:spcBef>
                <a:spcPct val="0"/>
              </a:spcBef>
              <a:spcAft>
                <a:spcPct val="0"/>
              </a:spcAft>
              <a:defRPr/>
            </a:pPr>
            <a:fld id="{2610F375-55AC-4543-9EC6-899E61894C41}" type="slidenum">
              <a:rPr lang="vi-VN" altLang="en-US" smtClean="0">
                <a:cs typeface="Arial"/>
                <a:sym typeface="Arial"/>
              </a:rPr>
              <a:pPr defTabSz="1371600" eaLnBrk="0" fontAlgn="base" hangingPunct="0">
                <a:spcBef>
                  <a:spcPct val="0"/>
                </a:spcBef>
                <a:spcAft>
                  <a:spcPct val="0"/>
                </a:spcAft>
                <a:defRPr/>
              </a:pPr>
              <a:t>‹#›</a:t>
            </a:fld>
            <a:endParaRPr lang="vi-VN" altLang="en-US">
              <a:cs typeface="Arial"/>
              <a:sym typeface="Arial"/>
            </a:endParaRPr>
          </a:p>
        </p:txBody>
      </p:sp>
    </p:spTree>
    <p:extLst>
      <p:ext uri="{BB962C8B-B14F-4D97-AF65-F5344CB8AC3E}">
        <p14:creationId xmlns:p14="http://schemas.microsoft.com/office/powerpoint/2010/main" val="141625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graphicFrame>
        <p:nvGraphicFramePr>
          <p:cNvPr id="84" name="Google Shape;84;p9"/>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 name="Google Shape;85;p9"/>
          <p:cNvSpPr txBox="1">
            <a:spLocks noGrp="1"/>
          </p:cNvSpPr>
          <p:nvPr>
            <p:ph type="title"/>
          </p:nvPr>
        </p:nvSpPr>
        <p:spPr>
          <a:xfrm>
            <a:off x="2020250" y="2889338"/>
            <a:ext cx="9314400" cy="283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 name="Google Shape;86;p9"/>
          <p:cNvSpPr txBox="1">
            <a:spLocks noGrp="1"/>
          </p:cNvSpPr>
          <p:nvPr>
            <p:ph type="subTitle" idx="1"/>
          </p:nvPr>
        </p:nvSpPr>
        <p:spPr>
          <a:xfrm>
            <a:off x="2020250" y="5984688"/>
            <a:ext cx="9314400" cy="1413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 name="Google Shape;87;p9"/>
          <p:cNvGrpSpPr/>
          <p:nvPr/>
        </p:nvGrpSpPr>
        <p:grpSpPr>
          <a:xfrm>
            <a:off x="812400" y="9643151"/>
            <a:ext cx="16663200" cy="148650"/>
            <a:chOff x="406200" y="4821575"/>
            <a:chExt cx="8331600" cy="74325"/>
          </a:xfrm>
        </p:grpSpPr>
        <p:cxnSp>
          <p:nvCxnSpPr>
            <p:cNvPr id="88" name="Google Shape;88;p9"/>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9"/>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0" name="Google Shape;90;p9"/>
          <p:cNvGrpSpPr/>
          <p:nvPr/>
        </p:nvGrpSpPr>
        <p:grpSpPr>
          <a:xfrm>
            <a:off x="812400" y="479701"/>
            <a:ext cx="16663200" cy="148650"/>
            <a:chOff x="406200" y="239850"/>
            <a:chExt cx="8331600" cy="74325"/>
          </a:xfrm>
        </p:grpSpPr>
        <p:cxnSp>
          <p:nvCxnSpPr>
            <p:cNvPr id="91" name="Google Shape;91;p9"/>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92" name="Google Shape;92;p9"/>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3" name="Google Shape;93;p9"/>
          <p:cNvGrpSpPr/>
          <p:nvPr/>
        </p:nvGrpSpPr>
        <p:grpSpPr>
          <a:xfrm>
            <a:off x="534627" y="808202"/>
            <a:ext cx="148650" cy="8670600"/>
            <a:chOff x="267313" y="404101"/>
            <a:chExt cx="74325" cy="4335300"/>
          </a:xfrm>
        </p:grpSpPr>
        <p:cxnSp>
          <p:nvCxnSpPr>
            <p:cNvPr id="94" name="Google Shape;94;p9"/>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95;p9"/>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96" name="Google Shape;96;p9"/>
          <p:cNvGrpSpPr/>
          <p:nvPr/>
        </p:nvGrpSpPr>
        <p:grpSpPr>
          <a:xfrm>
            <a:off x="17604677" y="808202"/>
            <a:ext cx="148650" cy="8670600"/>
            <a:chOff x="8802338" y="404101"/>
            <a:chExt cx="74325" cy="4335300"/>
          </a:xfrm>
        </p:grpSpPr>
        <p:cxnSp>
          <p:nvCxnSpPr>
            <p:cNvPr id="97" name="Google Shape;97;p9"/>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8" name="Google Shape;98;p9"/>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2250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350753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2"/>
        <p:cNvGrpSpPr/>
        <p:nvPr/>
      </p:nvGrpSpPr>
      <p:grpSpPr>
        <a:xfrm>
          <a:off x="0" y="0"/>
          <a:ext cx="0" cy="0"/>
          <a:chOff x="0" y="0"/>
          <a:chExt cx="0" cy="0"/>
        </a:xfrm>
      </p:grpSpPr>
      <p:graphicFrame>
        <p:nvGraphicFramePr>
          <p:cNvPr id="123" name="Google Shape;123;p1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24" name="Google Shape;124;p1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3"/>
          <p:cNvSpPr txBox="1">
            <a:spLocks noGrp="1"/>
          </p:cNvSpPr>
          <p:nvPr>
            <p:ph type="subTitle" idx="1"/>
          </p:nvPr>
        </p:nvSpPr>
        <p:spPr>
          <a:xfrm>
            <a:off x="243607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3"/>
          <p:cNvSpPr txBox="1">
            <a:spLocks noGrp="1"/>
          </p:cNvSpPr>
          <p:nvPr>
            <p:ph type="subTitle" idx="2"/>
          </p:nvPr>
        </p:nvSpPr>
        <p:spPr>
          <a:xfrm>
            <a:off x="968872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subTitle" idx="3"/>
          </p:nvPr>
        </p:nvSpPr>
        <p:spPr>
          <a:xfrm>
            <a:off x="9695626" y="741700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subTitle" idx="4"/>
          </p:nvPr>
        </p:nvSpPr>
        <p:spPr>
          <a:xfrm>
            <a:off x="2435976" y="74495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3"/>
          <p:cNvSpPr txBox="1">
            <a:spLocks noGrp="1"/>
          </p:cNvSpPr>
          <p:nvPr>
            <p:ph type="title" idx="5" hasCustomPrompt="1"/>
          </p:nvPr>
        </p:nvSpPr>
        <p:spPr>
          <a:xfrm>
            <a:off x="2436050" y="32279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0" name="Google Shape;130;p13"/>
          <p:cNvSpPr txBox="1">
            <a:spLocks noGrp="1"/>
          </p:cNvSpPr>
          <p:nvPr>
            <p:ph type="title" idx="6" hasCustomPrompt="1"/>
          </p:nvPr>
        </p:nvSpPr>
        <p:spPr>
          <a:xfrm>
            <a:off x="9681876" y="64380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1" name="Google Shape;131;p13"/>
          <p:cNvSpPr txBox="1">
            <a:spLocks noGrp="1"/>
          </p:cNvSpPr>
          <p:nvPr>
            <p:ph type="title" idx="7" hasCustomPrompt="1"/>
          </p:nvPr>
        </p:nvSpPr>
        <p:spPr>
          <a:xfrm>
            <a:off x="9688700" y="32617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2" name="Google Shape;132;p13"/>
          <p:cNvSpPr txBox="1">
            <a:spLocks noGrp="1"/>
          </p:cNvSpPr>
          <p:nvPr>
            <p:ph type="title" idx="8" hasCustomPrompt="1"/>
          </p:nvPr>
        </p:nvSpPr>
        <p:spPr>
          <a:xfrm>
            <a:off x="2436226" y="64451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3" name="Google Shape;133;p13"/>
          <p:cNvSpPr txBox="1">
            <a:spLocks noGrp="1"/>
          </p:cNvSpPr>
          <p:nvPr>
            <p:ph type="subTitle" idx="9"/>
          </p:nvPr>
        </p:nvSpPr>
        <p:spPr>
          <a:xfrm>
            <a:off x="3988126"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4" name="Google Shape;134;p13"/>
          <p:cNvSpPr txBox="1">
            <a:spLocks noGrp="1"/>
          </p:cNvSpPr>
          <p:nvPr>
            <p:ph type="subTitle" idx="13"/>
          </p:nvPr>
        </p:nvSpPr>
        <p:spPr>
          <a:xfrm>
            <a:off x="11240872"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5" name="Google Shape;135;p13"/>
          <p:cNvSpPr txBox="1">
            <a:spLocks noGrp="1"/>
          </p:cNvSpPr>
          <p:nvPr>
            <p:ph type="subTitle" idx="14"/>
          </p:nvPr>
        </p:nvSpPr>
        <p:spPr>
          <a:xfrm>
            <a:off x="39884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6" name="Google Shape;136;p13"/>
          <p:cNvSpPr txBox="1">
            <a:spLocks noGrp="1"/>
          </p:cNvSpPr>
          <p:nvPr>
            <p:ph type="subTitle" idx="15"/>
          </p:nvPr>
        </p:nvSpPr>
        <p:spPr>
          <a:xfrm>
            <a:off x="112478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137" name="Google Shape;137;p13"/>
          <p:cNvGrpSpPr/>
          <p:nvPr/>
        </p:nvGrpSpPr>
        <p:grpSpPr>
          <a:xfrm>
            <a:off x="534627" y="808202"/>
            <a:ext cx="148650" cy="8670600"/>
            <a:chOff x="267313" y="404101"/>
            <a:chExt cx="74325" cy="4335300"/>
          </a:xfrm>
        </p:grpSpPr>
        <p:cxnSp>
          <p:nvCxnSpPr>
            <p:cNvPr id="138" name="Google Shape;138;p1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39" name="Google Shape;139;p1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0" name="Google Shape;140;p13"/>
          <p:cNvGrpSpPr/>
          <p:nvPr/>
        </p:nvGrpSpPr>
        <p:grpSpPr>
          <a:xfrm>
            <a:off x="17604677" y="808202"/>
            <a:ext cx="148650" cy="8670600"/>
            <a:chOff x="8802338" y="404101"/>
            <a:chExt cx="74325" cy="4335300"/>
          </a:xfrm>
        </p:grpSpPr>
        <p:cxnSp>
          <p:nvCxnSpPr>
            <p:cNvPr id="141" name="Google Shape;141;p1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42" name="Google Shape;142;p1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3" name="Google Shape;143;p13"/>
          <p:cNvGrpSpPr/>
          <p:nvPr/>
        </p:nvGrpSpPr>
        <p:grpSpPr>
          <a:xfrm>
            <a:off x="812400" y="9643151"/>
            <a:ext cx="16663200" cy="148650"/>
            <a:chOff x="406200" y="4821575"/>
            <a:chExt cx="8331600" cy="74325"/>
          </a:xfrm>
        </p:grpSpPr>
        <p:cxnSp>
          <p:nvCxnSpPr>
            <p:cNvPr id="144" name="Google Shape;144;p13"/>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13"/>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240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34"/>
        <p:cNvGrpSpPr/>
        <p:nvPr/>
      </p:nvGrpSpPr>
      <p:grpSpPr>
        <a:xfrm>
          <a:off x="0" y="0"/>
          <a:ext cx="0" cy="0"/>
          <a:chOff x="0" y="0"/>
          <a:chExt cx="0" cy="0"/>
        </a:xfrm>
      </p:grpSpPr>
      <p:graphicFrame>
        <p:nvGraphicFramePr>
          <p:cNvPr id="235" name="Google Shape;235;p2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36" name="Google Shape;236;p2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7" name="Google Shape;237;p23"/>
          <p:cNvSpPr txBox="1">
            <a:spLocks noGrp="1"/>
          </p:cNvSpPr>
          <p:nvPr>
            <p:ph type="subTitle" idx="1"/>
          </p:nvPr>
        </p:nvSpPr>
        <p:spPr>
          <a:xfrm>
            <a:off x="10034472"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2782726"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3"/>
          <p:cNvSpPr txBox="1">
            <a:spLocks noGrp="1"/>
          </p:cNvSpPr>
          <p:nvPr>
            <p:ph type="subTitle" idx="3"/>
          </p:nvPr>
        </p:nvSpPr>
        <p:spPr>
          <a:xfrm>
            <a:off x="41648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40" name="Google Shape;240;p23"/>
          <p:cNvSpPr txBox="1">
            <a:spLocks noGrp="1"/>
          </p:cNvSpPr>
          <p:nvPr>
            <p:ph type="subTitle" idx="4"/>
          </p:nvPr>
        </p:nvSpPr>
        <p:spPr>
          <a:xfrm>
            <a:off x="114160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41" name="Google Shape;241;p23"/>
          <p:cNvGrpSpPr/>
          <p:nvPr/>
        </p:nvGrpSpPr>
        <p:grpSpPr>
          <a:xfrm>
            <a:off x="534627" y="808202"/>
            <a:ext cx="148650" cy="8670600"/>
            <a:chOff x="267313" y="404101"/>
            <a:chExt cx="74325" cy="4335300"/>
          </a:xfrm>
        </p:grpSpPr>
        <p:cxnSp>
          <p:nvCxnSpPr>
            <p:cNvPr id="242" name="Google Shape;242;p2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3" name="Google Shape;243;p2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44" name="Google Shape;244;p23"/>
          <p:cNvGrpSpPr/>
          <p:nvPr/>
        </p:nvGrpSpPr>
        <p:grpSpPr>
          <a:xfrm>
            <a:off x="17604677" y="808202"/>
            <a:ext cx="148650" cy="8670600"/>
            <a:chOff x="8802338" y="404101"/>
            <a:chExt cx="74325" cy="4335300"/>
          </a:xfrm>
        </p:grpSpPr>
        <p:cxnSp>
          <p:nvCxnSpPr>
            <p:cNvPr id="245" name="Google Shape;245;p2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6" name="Google Shape;246;p2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9406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47"/>
        <p:cNvGrpSpPr/>
        <p:nvPr/>
      </p:nvGrpSpPr>
      <p:grpSpPr>
        <a:xfrm>
          <a:off x="0" y="0"/>
          <a:ext cx="0" cy="0"/>
          <a:chOff x="0" y="0"/>
          <a:chExt cx="0" cy="0"/>
        </a:xfrm>
      </p:grpSpPr>
      <p:graphicFrame>
        <p:nvGraphicFramePr>
          <p:cNvPr id="248" name="Google Shape;248;p2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49" name="Google Shape;249;p2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0" name="Google Shape;250;p24"/>
          <p:cNvSpPr txBox="1">
            <a:spLocks noGrp="1"/>
          </p:cNvSpPr>
          <p:nvPr>
            <p:ph type="subTitle" idx="1"/>
          </p:nvPr>
        </p:nvSpPr>
        <p:spPr>
          <a:xfrm>
            <a:off x="8191082"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4"/>
          <p:cNvSpPr txBox="1">
            <a:spLocks noGrp="1"/>
          </p:cNvSpPr>
          <p:nvPr>
            <p:ph type="subTitle" idx="2"/>
          </p:nvPr>
        </p:nvSpPr>
        <p:spPr>
          <a:xfrm>
            <a:off x="1440000"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2" name="Google Shape;252;p24"/>
          <p:cNvGrpSpPr/>
          <p:nvPr/>
        </p:nvGrpSpPr>
        <p:grpSpPr>
          <a:xfrm>
            <a:off x="17604677" y="808202"/>
            <a:ext cx="148650" cy="8670600"/>
            <a:chOff x="8802338" y="404101"/>
            <a:chExt cx="74325" cy="4335300"/>
          </a:xfrm>
        </p:grpSpPr>
        <p:cxnSp>
          <p:nvCxnSpPr>
            <p:cNvPr id="253" name="Google Shape;253;p2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54" name="Google Shape;254;p2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55" name="Google Shape;255;p24"/>
          <p:cNvGrpSpPr/>
          <p:nvPr/>
        </p:nvGrpSpPr>
        <p:grpSpPr>
          <a:xfrm>
            <a:off x="812400" y="9643151"/>
            <a:ext cx="16663200" cy="148650"/>
            <a:chOff x="406200" y="4821575"/>
            <a:chExt cx="8331600" cy="74325"/>
          </a:xfrm>
        </p:grpSpPr>
        <p:cxnSp>
          <p:nvCxnSpPr>
            <p:cNvPr id="256" name="Google Shape;256;p24"/>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57" name="Google Shape;257;p24"/>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84039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890050"/>
            <a:ext cx="154350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Krona One"/>
              <a:buNone/>
              <a:defRPr sz="3000">
                <a:solidFill>
                  <a:schemeClr val="dk1"/>
                </a:solidFill>
                <a:latin typeface="Krona One"/>
                <a:ea typeface="Krona One"/>
                <a:cs typeface="Krona One"/>
                <a:sym typeface="Krona One"/>
              </a:defRPr>
            </a:lvl1pPr>
            <a:lvl2pPr lvl="1"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1426450" y="2304950"/>
            <a:ext cx="15435000" cy="6832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40561202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9" r:id="rId6"/>
    <p:sldLayoutId id="2147483670" r:id="rId7"/>
    <p:sldLayoutId id="2147483678" r:id="rId8"/>
    <p:sldLayoutId id="2147483679" r:id="rId9"/>
    <p:sldLayoutId id="2147483680" r:id="rId10"/>
    <p:sldLayoutId id="2147483681" r:id="rId11"/>
    <p:sldLayoutId id="2147483686" r:id="rId12"/>
    <p:sldLayoutId id="2147483687" r:id="rId13"/>
    <p:sldLayoutId id="214748368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890050"/>
            <a:ext cx="154350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Krona One"/>
              <a:buNone/>
              <a:defRPr sz="3000">
                <a:solidFill>
                  <a:schemeClr val="dk1"/>
                </a:solidFill>
                <a:latin typeface="Krona One"/>
                <a:ea typeface="Krona One"/>
                <a:cs typeface="Krona One"/>
                <a:sym typeface="Krona One"/>
              </a:defRPr>
            </a:lvl1pPr>
            <a:lvl2pPr lvl="1"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1426450" y="2304950"/>
            <a:ext cx="15435000" cy="6832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2879451411"/>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6350" y="7574756"/>
            <a:ext cx="7150100" cy="271224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8" name="Freeform 7"/>
          <p:cNvSpPr/>
          <p:nvPr/>
        </p:nvSpPr>
        <p:spPr>
          <a:xfrm>
            <a:off x="-3176" y="7574756"/>
            <a:ext cx="18291176" cy="271224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16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2" name="Title Placeholder 1"/>
          <p:cNvSpPr>
            <a:spLocks noGrp="1"/>
          </p:cNvSpPr>
          <p:nvPr>
            <p:ph type="title"/>
          </p:nvPr>
        </p:nvSpPr>
        <p:spPr>
          <a:xfrm>
            <a:off x="1644653" y="550071"/>
            <a:ext cx="15043150" cy="82153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197" name="Text Placeholder 2"/>
          <p:cNvSpPr>
            <a:spLocks noGrp="1"/>
          </p:cNvSpPr>
          <p:nvPr>
            <p:ph type="body" idx="1"/>
          </p:nvPr>
        </p:nvSpPr>
        <p:spPr bwMode="auto">
          <a:xfrm>
            <a:off x="1644653" y="1650209"/>
            <a:ext cx="15043150" cy="536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403226" y="8803483"/>
            <a:ext cx="4352924" cy="302418"/>
          </a:xfrm>
          <a:prstGeom prst="rect">
            <a:avLst/>
          </a:prstGeom>
        </p:spPr>
        <p:txBody>
          <a:bodyPr vert="horz" lIns="91440" tIns="45720" rIns="91440" bIns="45720" rtlCol="0" anchor="ctr"/>
          <a:lstStyle>
            <a:lvl1pPr algn="l">
              <a:defRPr sz="1800" b="0">
                <a:solidFill>
                  <a:srgbClr val="FFFFFF"/>
                </a:solidFill>
                <a:latin typeface="Verdana" panose="020B0604030504040204" pitchFamily="34" charset="0"/>
              </a:defRPr>
            </a:lvl1pPr>
          </a:lstStyle>
          <a:p>
            <a:pPr defTabSz="1371600" eaLnBrk="0" fontAlgn="base" hangingPunct="0">
              <a:spcBef>
                <a:spcPct val="0"/>
              </a:spcBef>
              <a:spcAft>
                <a:spcPct val="0"/>
              </a:spcAft>
              <a:defRPr/>
            </a:pPr>
            <a:endParaRPr lang="en-US">
              <a:cs typeface="Arial"/>
              <a:sym typeface="Arial"/>
            </a:endParaRPr>
          </a:p>
        </p:txBody>
      </p:sp>
      <p:sp>
        <p:nvSpPr>
          <p:cNvPr id="5" name="Footer Placeholder 4"/>
          <p:cNvSpPr>
            <a:spLocks noGrp="1"/>
          </p:cNvSpPr>
          <p:nvPr>
            <p:ph type="ftr" sz="quarter" idx="3"/>
          </p:nvPr>
        </p:nvSpPr>
        <p:spPr>
          <a:xfrm>
            <a:off x="7035800" y="9427370"/>
            <a:ext cx="9448800" cy="411956"/>
          </a:xfrm>
          <a:prstGeom prst="rect">
            <a:avLst/>
          </a:prstGeom>
        </p:spPr>
        <p:txBody>
          <a:bodyPr vert="horz" lIns="91440" tIns="45720" rIns="91440" bIns="45720" rtlCol="0" anchor="ctr"/>
          <a:lstStyle>
            <a:lvl1pPr algn="r">
              <a:defRPr sz="1500" b="0" cap="all" spc="300" baseline="0">
                <a:solidFill>
                  <a:srgbClr val="FFFFFF"/>
                </a:solidFill>
                <a:latin typeface="Verdana" panose="020B0604030504040204" pitchFamily="34" charset="0"/>
              </a:defRPr>
            </a:lvl1pPr>
          </a:lstStyle>
          <a:p>
            <a:pPr defTabSz="1371600" eaLnBrk="0" fontAlgn="base" hangingPunct="0">
              <a:spcBef>
                <a:spcPct val="0"/>
              </a:spcBef>
              <a:spcAft>
                <a:spcPct val="0"/>
              </a:spcAft>
              <a:defRPr/>
            </a:pPr>
            <a:endParaRPr lang="en-US">
              <a:cs typeface="Arial"/>
              <a:sym typeface="Arial"/>
            </a:endParaRPr>
          </a:p>
        </p:txBody>
      </p:sp>
      <p:sp>
        <p:nvSpPr>
          <p:cNvPr id="6" name="Slide Number Placeholder 5"/>
          <p:cNvSpPr>
            <a:spLocks noGrp="1"/>
          </p:cNvSpPr>
          <p:nvPr>
            <p:ph type="sldNum" sz="quarter" idx="4"/>
          </p:nvPr>
        </p:nvSpPr>
        <p:spPr>
          <a:xfrm>
            <a:off x="16802100" y="9255920"/>
            <a:ext cx="1006476" cy="754856"/>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2400" b="0" smtClean="0">
                <a:solidFill>
                  <a:srgbClr val="FFFFFF"/>
                </a:solidFill>
                <a:latin typeface="Verdana" panose="020B0604030504040204" pitchFamily="34" charset="0"/>
              </a:defRPr>
            </a:lvl1pPr>
          </a:lstStyle>
          <a:p>
            <a:pPr defTabSz="1371600" eaLnBrk="0" fontAlgn="base" hangingPunct="0">
              <a:spcBef>
                <a:spcPct val="0"/>
              </a:spcBef>
              <a:spcAft>
                <a:spcPct val="0"/>
              </a:spcAft>
              <a:defRPr/>
            </a:pPr>
            <a:fld id="{E5E6B14D-BF41-4BE9-910E-09BA2B68D223}" type="slidenum">
              <a:rPr lang="en-US" altLang="en-US" smtClean="0">
                <a:cs typeface="Arial"/>
                <a:sym typeface="Arial"/>
              </a:rPr>
              <a:pPr defTabSz="1371600" eaLnBrk="0" fontAlgn="base" hangingPunct="0">
                <a:spcBef>
                  <a:spcPct val="0"/>
                </a:spcBef>
                <a:spcAft>
                  <a:spcPct val="0"/>
                </a:spcAft>
                <a:defRPr/>
              </a:pPr>
              <a:t>‹#›</a:t>
            </a:fld>
            <a:endParaRPr lang="en-US" altLang="en-US">
              <a:cs typeface="Arial"/>
              <a:sym typeface="Arial"/>
            </a:endParaRPr>
          </a:p>
        </p:txBody>
      </p:sp>
    </p:spTree>
    <p:extLst>
      <p:ext uri="{BB962C8B-B14F-4D97-AF65-F5344CB8AC3E}">
        <p14:creationId xmlns:p14="http://schemas.microsoft.com/office/powerpoint/2010/main" val="30536381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l" rtl="0" eaLnBrk="0" fontAlgn="base" hangingPunct="0">
        <a:spcBef>
          <a:spcPct val="0"/>
        </a:spcBef>
        <a:spcAft>
          <a:spcPct val="0"/>
        </a:spcAft>
        <a:defRPr sz="4200" kern="1200" cap="all">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Franklin Gothic Medium" pitchFamily="34" charset="0"/>
        </a:defRPr>
      </a:lvl2pPr>
      <a:lvl3pPr algn="l" rtl="0" eaLnBrk="0" fontAlgn="base" hangingPunct="0">
        <a:spcBef>
          <a:spcPct val="0"/>
        </a:spcBef>
        <a:spcAft>
          <a:spcPct val="0"/>
        </a:spcAft>
        <a:defRPr sz="4200">
          <a:solidFill>
            <a:schemeClr val="tx1"/>
          </a:solidFill>
          <a:latin typeface="Franklin Gothic Medium" pitchFamily="34" charset="0"/>
        </a:defRPr>
      </a:lvl3pPr>
      <a:lvl4pPr algn="l" rtl="0" eaLnBrk="0" fontAlgn="base" hangingPunct="0">
        <a:spcBef>
          <a:spcPct val="0"/>
        </a:spcBef>
        <a:spcAft>
          <a:spcPct val="0"/>
        </a:spcAft>
        <a:defRPr sz="4200">
          <a:solidFill>
            <a:schemeClr val="tx1"/>
          </a:solidFill>
          <a:latin typeface="Franklin Gothic Medium" pitchFamily="34" charset="0"/>
        </a:defRPr>
      </a:lvl4pPr>
      <a:lvl5pPr algn="l" rtl="0" eaLnBrk="0" fontAlgn="base" hangingPunct="0">
        <a:spcBef>
          <a:spcPct val="0"/>
        </a:spcBef>
        <a:spcAft>
          <a:spcPct val="0"/>
        </a:spcAft>
        <a:defRPr sz="4200">
          <a:solidFill>
            <a:schemeClr val="tx1"/>
          </a:solidFill>
          <a:latin typeface="Franklin Gothic Medium" pitchFamily="34" charset="0"/>
        </a:defRPr>
      </a:lvl5pPr>
      <a:lvl6pPr marL="685800" algn="l" rtl="0" fontAlgn="base">
        <a:spcBef>
          <a:spcPct val="0"/>
        </a:spcBef>
        <a:spcAft>
          <a:spcPct val="0"/>
        </a:spcAft>
        <a:defRPr sz="4200">
          <a:solidFill>
            <a:schemeClr val="tx1"/>
          </a:solidFill>
          <a:latin typeface="Franklin Gothic Medium" pitchFamily="34" charset="0"/>
        </a:defRPr>
      </a:lvl6pPr>
      <a:lvl7pPr marL="1371600" algn="l" rtl="0" fontAlgn="base">
        <a:spcBef>
          <a:spcPct val="0"/>
        </a:spcBef>
        <a:spcAft>
          <a:spcPct val="0"/>
        </a:spcAft>
        <a:defRPr sz="4200">
          <a:solidFill>
            <a:schemeClr val="tx1"/>
          </a:solidFill>
          <a:latin typeface="Franklin Gothic Medium" pitchFamily="34" charset="0"/>
        </a:defRPr>
      </a:lvl7pPr>
      <a:lvl8pPr marL="2057400" algn="l" rtl="0" fontAlgn="base">
        <a:spcBef>
          <a:spcPct val="0"/>
        </a:spcBef>
        <a:spcAft>
          <a:spcPct val="0"/>
        </a:spcAft>
        <a:defRPr sz="4200">
          <a:solidFill>
            <a:schemeClr val="tx1"/>
          </a:solidFill>
          <a:latin typeface="Franklin Gothic Medium" pitchFamily="34" charset="0"/>
        </a:defRPr>
      </a:lvl8pPr>
      <a:lvl9pPr marL="2743200" algn="l" rtl="0" fontAlgn="base">
        <a:spcBef>
          <a:spcPct val="0"/>
        </a:spcBef>
        <a:spcAft>
          <a:spcPct val="0"/>
        </a:spcAft>
        <a:defRPr sz="4200">
          <a:solidFill>
            <a:schemeClr val="tx1"/>
          </a:solidFill>
          <a:latin typeface="Franklin Gothic Medium" pitchFamily="34" charset="0"/>
        </a:defRPr>
      </a:lvl9pPr>
    </p:titleStyle>
    <p:bodyStyle>
      <a:lvl1pPr marL="514350" indent="-514350" algn="l" rtl="0" eaLnBrk="0" fontAlgn="base" hangingPunct="0">
        <a:spcBef>
          <a:spcPts val="1200"/>
        </a:spcBef>
        <a:spcAft>
          <a:spcPct val="0"/>
        </a:spcAft>
        <a:buFont typeface="Arial" panose="020B0604020202020204" pitchFamily="34" charset="0"/>
        <a:defRPr sz="2400" b="1" kern="1200">
          <a:solidFill>
            <a:schemeClr val="tx1"/>
          </a:solidFill>
          <a:latin typeface="+mn-lt"/>
          <a:ea typeface="+mn-ea"/>
          <a:cs typeface="+mn-cs"/>
        </a:defRPr>
      </a:lvl1pPr>
      <a:lvl2pPr marL="259558" indent="-259558" algn="l" rtl="0" eaLnBrk="0" fontAlgn="base" hangingPunct="0">
        <a:spcBef>
          <a:spcPts val="450"/>
        </a:spcBef>
        <a:spcAft>
          <a:spcPct val="0"/>
        </a:spcAft>
        <a:buClr>
          <a:schemeClr val="accent2"/>
        </a:buClr>
        <a:buFont typeface="Wingdings" panose="05000000000000000000" pitchFamily="2" charset="2"/>
        <a:buChar char="§"/>
        <a:defRPr sz="2400" kern="1200">
          <a:solidFill>
            <a:schemeClr val="tx1"/>
          </a:solidFill>
          <a:latin typeface="+mn-lt"/>
          <a:ea typeface="+mn-ea"/>
          <a:cs typeface="+mn-cs"/>
        </a:defRPr>
      </a:lvl2pPr>
      <a:lvl3pPr marL="602458" indent="-245270" algn="l" rtl="0" eaLnBrk="0" fontAlgn="base" hangingPunct="0">
        <a:spcBef>
          <a:spcPts val="450"/>
        </a:spcBef>
        <a:spcAft>
          <a:spcPct val="0"/>
        </a:spcAft>
        <a:buClr>
          <a:schemeClr val="accent2"/>
        </a:buClr>
        <a:buFont typeface="Wingdings" panose="05000000000000000000" pitchFamily="2" charset="2"/>
        <a:buChar char="§"/>
        <a:defRPr sz="2400" kern="1200">
          <a:solidFill>
            <a:schemeClr val="tx1"/>
          </a:solidFill>
          <a:latin typeface="+mn-lt"/>
          <a:ea typeface="+mn-ea"/>
          <a:cs typeface="+mn-cs"/>
        </a:defRPr>
      </a:lvl3pPr>
      <a:lvl4pPr marL="945358" indent="-245270" algn="l" rtl="0" eaLnBrk="0" fontAlgn="base" hangingPunct="0">
        <a:spcBef>
          <a:spcPts val="450"/>
        </a:spcBef>
        <a:spcAft>
          <a:spcPct val="0"/>
        </a:spcAft>
        <a:buClr>
          <a:schemeClr val="accent2"/>
        </a:buClr>
        <a:buFont typeface="Wingdings" panose="05000000000000000000" pitchFamily="2" charset="2"/>
        <a:buChar char="§"/>
        <a:defRPr sz="2400" kern="1200">
          <a:solidFill>
            <a:schemeClr val="tx1"/>
          </a:solidFill>
          <a:latin typeface="+mn-lt"/>
          <a:ea typeface="+mn-ea"/>
          <a:cs typeface="+mn-cs"/>
        </a:defRPr>
      </a:lvl4pPr>
      <a:lvl5pPr marL="1288258" indent="-259558" algn="l" rtl="0" eaLnBrk="0" fontAlgn="base" hangingPunct="0">
        <a:spcBef>
          <a:spcPts val="450"/>
        </a:spcBef>
        <a:spcAft>
          <a:spcPct val="0"/>
        </a:spcAft>
        <a:buClr>
          <a:schemeClr val="accent2"/>
        </a:buClr>
        <a:buFont typeface="Wingdings" panose="05000000000000000000" pitchFamily="2" charset="2"/>
        <a:buChar char="§"/>
        <a:defRPr sz="2400" kern="1200">
          <a:solidFill>
            <a:schemeClr val="tx1"/>
          </a:solidFill>
          <a:latin typeface="+mn-lt"/>
          <a:ea typeface="+mn-ea"/>
          <a:cs typeface="+mn-cs"/>
        </a:defRPr>
      </a:lvl5pPr>
      <a:lvl6pPr marL="1645920" indent="-260604" algn="l" defTabSz="1371600"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6pPr>
      <a:lvl7pPr marL="2029968" indent="-246888" algn="l" defTabSz="1371600"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7pPr>
      <a:lvl8pPr marL="2372868" indent="-246888" algn="l" defTabSz="1371600"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8pPr>
      <a:lvl9pPr marL="2688336" indent="-246888" algn="l" defTabSz="1371600"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microsoft.com/office/2007/relationships/hdphoto" Target="../media/hdphoto4.wdp"/><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2.png"/><Relationship Id="rId5" Type="http://schemas.microsoft.com/office/2007/relationships/hdphoto" Target="../media/hdphoto6.wdp"/><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5" Type="http://schemas.openxmlformats.org/officeDocument/2006/relationships/image" Target="../media/image62.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5" Type="http://schemas.openxmlformats.org/officeDocument/2006/relationships/image" Target="../media/image64.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5" Type="http://schemas.openxmlformats.org/officeDocument/2006/relationships/image" Target="../media/image65.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5" Type="http://schemas.openxmlformats.org/officeDocument/2006/relationships/image" Target="../media/image66.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5" Type="http://schemas.openxmlformats.org/officeDocument/2006/relationships/image" Target="../media/image67.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5" Type="http://schemas.openxmlformats.org/officeDocument/2006/relationships/image" Target="../media/image68.pn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76.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6.png"/><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7" Type="http://schemas.microsoft.com/office/2007/relationships/hdphoto" Target="../media/hdphoto8.wdp"/><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86.png"/><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microsoft.com/office/2007/relationships/hdphoto" Target="../media/hdphoto9.wdp"/><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90.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10.png"/></Relationships>
</file>

<file path=ppt/slides/_rels/slide6.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10.png"/></Relationships>
</file>

<file path=ppt/slides/_rels/slide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653" y="550071"/>
            <a:ext cx="15043150" cy="1278730"/>
          </a:xfrm>
        </p:spPr>
        <p:txBody>
          <a:bodyPr/>
          <a:lstStyle/>
          <a:p>
            <a:pPr algn="ctr" defTabSz="1371600">
              <a:tabLst>
                <a:tab pos="2085976" algn="l"/>
              </a:tabLst>
            </a:pPr>
            <a:r>
              <a:rPr lang="en-US" sz="2800" dirty="0">
                <a:latin typeface="Times New Roman" panose="02020603050405020304" pitchFamily="18" charset="0"/>
                <a:cs typeface="Times New Roman" panose="02020603050405020304" pitchFamily="18" charset="0"/>
              </a:rPr>
              <a:t>UỶ BAN NHÂN DÂN HUYỆN LÝ SƠN</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TRƯỜNG THCS AN HẢI</a:t>
            </a:r>
            <a:br>
              <a:rPr lang="en-US" sz="2800" b="1" dirty="0">
                <a:latin typeface="Times New Roman" panose="02020603050405020304" pitchFamily="18" charset="0"/>
                <a:cs typeface="Times New Roman" panose="02020603050405020304" pitchFamily="18" charset="0"/>
              </a:rPr>
            </a:br>
            <a:r>
              <a:rPr lang="nl-NL" altLang="en-US" sz="3600" cap="none" dirty="0">
                <a:solidFill>
                  <a:srgbClr val="000000"/>
                </a:solidFill>
                <a:latin typeface="Arial"/>
                <a:ea typeface="+mn-ea"/>
                <a:cs typeface="Arial"/>
                <a:sym typeface="Wingdings" panose="05000000000000000000" pitchFamily="2" charset="2"/>
              </a:rPr>
              <a:t></a:t>
            </a:r>
            <a:r>
              <a:rPr lang="nl-NL" altLang="en-US" sz="3600" cap="none" dirty="0">
                <a:solidFill>
                  <a:srgbClr val="000000"/>
                </a:solidFill>
                <a:latin typeface="Arial"/>
                <a:ea typeface="+mn-ea"/>
                <a:cs typeface="Arial"/>
                <a:sym typeface="Arial"/>
              </a:rPr>
              <a:t> </a:t>
            </a:r>
            <a:r>
              <a:rPr lang="nl-NL" altLang="en-US" sz="3600" cap="none" dirty="0">
                <a:solidFill>
                  <a:srgbClr val="000000"/>
                </a:solidFill>
                <a:latin typeface="Arial"/>
                <a:ea typeface="+mn-ea"/>
                <a:cs typeface="Arial"/>
                <a:sym typeface="Wingdings" panose="05000000000000000000" pitchFamily="2" charset="2"/>
              </a:rPr>
              <a:t></a:t>
            </a:r>
            <a:r>
              <a:rPr lang="nl-NL" altLang="en-US" sz="3600" cap="none" dirty="0">
                <a:solidFill>
                  <a:srgbClr val="000000"/>
                </a:solidFill>
                <a:latin typeface="Arial"/>
                <a:ea typeface="+mn-ea"/>
                <a:cs typeface="Arial"/>
                <a:sym typeface="Arial"/>
              </a:rPr>
              <a:t> </a:t>
            </a:r>
            <a:r>
              <a:rPr lang="nl-NL" altLang="en-US" sz="3600" cap="none" dirty="0">
                <a:solidFill>
                  <a:srgbClr val="000000"/>
                </a:solidFill>
                <a:latin typeface="Arial"/>
                <a:ea typeface="+mn-ea"/>
                <a:cs typeface="Arial"/>
                <a:sym typeface="Wingdings" panose="05000000000000000000" pitchFamily="2" charset="2"/>
              </a:rPr>
              <a:t></a:t>
            </a:r>
            <a:r>
              <a:rPr lang="en-US" altLang="en-US" sz="3600" cap="none" dirty="0">
                <a:solidFill>
                  <a:srgbClr val="000000"/>
                </a:solidFill>
                <a:latin typeface="Arial"/>
                <a:ea typeface="+mn-ea"/>
                <a:cs typeface="Arial"/>
                <a:sym typeface="Wingdings" panose="05000000000000000000" pitchFamily="2" charset="2"/>
              </a:rPr>
              <a:t/>
            </a:r>
            <a:br>
              <a:rPr lang="en-US" altLang="en-US" sz="3600" cap="none" dirty="0">
                <a:solidFill>
                  <a:srgbClr val="000000"/>
                </a:solidFill>
                <a:latin typeface="Arial"/>
                <a:ea typeface="+mn-ea"/>
                <a:cs typeface="Arial"/>
                <a:sym typeface="Wingdings" panose="05000000000000000000" pitchFamily="2" charset="2"/>
              </a:rPr>
            </a:br>
            <a:endParaRPr lang="en-US"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603415" y="1988436"/>
            <a:ext cx="9634689" cy="1846659"/>
          </a:xfrm>
          <a:prstGeom prst="rect">
            <a:avLst/>
          </a:prstGeom>
          <a:noFill/>
        </p:spPr>
        <p:txBody>
          <a:bodyPr wrap="none" lIns="182880" tIns="91440" rIns="182880" bIns="91440">
            <a:spAutoFit/>
          </a:bodyPr>
          <a:lstStyle/>
          <a:p>
            <a:pPr algn="ctr" defTabSz="1371600" eaLnBrk="0" fontAlgn="base" hangingPunct="0">
              <a:spcBef>
                <a:spcPct val="0"/>
              </a:spcBef>
              <a:spcAft>
                <a:spcPct val="0"/>
              </a:spcAft>
            </a:pPr>
            <a:r>
              <a:rPr lang="en-US" sz="5400" b="1" dirty="0">
                <a:solidFill>
                  <a:srgbClr val="000000"/>
                </a:solidFill>
                <a:latin typeface="Times New Roman" panose="02020603050405020304" pitchFamily="18" charset="0"/>
                <a:cs typeface="Arial"/>
                <a:sym typeface="Arial"/>
              </a:rPr>
              <a:t>CHÀO MỪNG CÁC EM ĐẾN </a:t>
            </a:r>
            <a:endParaRPr lang="en-US" sz="5400" b="1" dirty="0">
              <a:solidFill>
                <a:srgbClr val="000000"/>
              </a:solidFill>
              <a:latin typeface="Times New Roman" panose="02020603050405020304" pitchFamily="18" charset="0"/>
              <a:cs typeface="Arial"/>
              <a:sym typeface="Arial"/>
            </a:endParaRPr>
          </a:p>
          <a:p>
            <a:pPr algn="ctr" defTabSz="1371600" eaLnBrk="0" fontAlgn="base" hangingPunct="0">
              <a:spcBef>
                <a:spcPct val="0"/>
              </a:spcBef>
              <a:spcAft>
                <a:spcPct val="0"/>
              </a:spcAft>
            </a:pPr>
            <a:r>
              <a:rPr lang="en-US" sz="5400" b="1" dirty="0">
                <a:solidFill>
                  <a:srgbClr val="000000"/>
                </a:solidFill>
                <a:latin typeface="Times New Roman" panose="02020603050405020304" pitchFamily="18" charset="0"/>
                <a:cs typeface="Arial"/>
                <a:sym typeface="Arial"/>
              </a:rPr>
              <a:t>VỚI </a:t>
            </a:r>
            <a:r>
              <a:rPr lang="en-US" sz="5400" b="1" dirty="0">
                <a:solidFill>
                  <a:srgbClr val="000000"/>
                </a:solidFill>
                <a:latin typeface="Times New Roman" panose="02020603050405020304" pitchFamily="18" charset="0"/>
                <a:cs typeface="Arial"/>
                <a:sym typeface="Arial"/>
              </a:rPr>
              <a:t>TIẾT HỌC HÔM </a:t>
            </a:r>
            <a:r>
              <a:rPr lang="en-US" sz="5400" b="1" dirty="0">
                <a:solidFill>
                  <a:srgbClr val="000000"/>
                </a:solidFill>
                <a:latin typeface="Times New Roman" panose="02020603050405020304" pitchFamily="18" charset="0"/>
                <a:cs typeface="Arial"/>
                <a:sym typeface="Arial"/>
              </a:rPr>
              <a:t>NAY</a:t>
            </a:r>
            <a:endParaRPr lang="en-US" sz="5400" b="1" dirty="0">
              <a:solidFill>
                <a:srgbClr val="000000"/>
              </a:solidFill>
              <a:latin typeface="Times New Roman" panose="02020603050405020304" pitchFamily="18" charset="0"/>
              <a:cs typeface="Arial"/>
              <a:sym typeface="Arial"/>
            </a:endParaRPr>
          </a:p>
        </p:txBody>
      </p:sp>
      <p:grpSp>
        <p:nvGrpSpPr>
          <p:cNvPr id="6" name="Group 2"/>
          <p:cNvGrpSpPr>
            <a:grpSpLocks/>
          </p:cNvGrpSpPr>
          <p:nvPr/>
        </p:nvGrpSpPr>
        <p:grpSpPr bwMode="auto">
          <a:xfrm>
            <a:off x="-195983" y="0"/>
            <a:ext cx="18724418" cy="10263188"/>
            <a:chOff x="1481" y="972"/>
            <a:chExt cx="9366" cy="14816"/>
          </a:xfrm>
        </p:grpSpPr>
        <p:sp>
          <p:nvSpPr>
            <p:cNvPr id="7" name="Rectangle 3"/>
            <p:cNvSpPr>
              <a:spLocks noChangeArrowheads="1"/>
            </p:cNvSpPr>
            <p:nvPr/>
          </p:nvSpPr>
          <p:spPr bwMode="auto">
            <a:xfrm>
              <a:off x="1606" y="1070"/>
              <a:ext cx="9074" cy="14570"/>
            </a:xfrm>
            <a:prstGeom prst="rect">
              <a:avLst/>
            </a:prstGeom>
            <a:noFill/>
            <a:ln w="76200" cmpd="tri">
              <a:solidFill>
                <a:srgbClr val="0000FF"/>
              </a:solidFill>
              <a:miter lim="800000"/>
              <a:headEnd/>
              <a:tailEnd/>
            </a:ln>
            <a:effectLst>
              <a:outerShdw dist="53882" dir="2700000" algn="ctr" rotWithShape="0">
                <a:srgbClr val="C0C0C0"/>
              </a:outerShdw>
            </a:effectLst>
            <a:extLst>
              <a:ext uri="{909E8E84-426E-40DD-AFC4-6F175D3DCCD1}">
                <a14:hiddenFill xmlns:a14="http://schemas.microsoft.com/office/drawing/2010/main">
                  <a:solidFill>
                    <a:srgbClr val="CCFFCC"/>
                  </a:solidFill>
                </a14:hiddenFill>
              </a:ext>
            </a:extLst>
          </p:spPr>
          <p:txBody>
            <a:bodyPr lIns="0" tIns="71438" rIns="0" bIns="71438"/>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defTabSz="1371600" fontAlgn="base">
                <a:spcBef>
                  <a:spcPct val="0"/>
                </a:spcBef>
                <a:spcAft>
                  <a:spcPct val="0"/>
                </a:spcAft>
              </a:pPr>
              <a:endParaRPr lang="en-US" altLang="en-US" sz="2700" b="0">
                <a:solidFill>
                  <a:srgbClr val="000000"/>
                </a:solidFill>
                <a:cs typeface="Arial"/>
                <a:sym typeface="Arial"/>
              </a:endParaRPr>
            </a:p>
          </p:txBody>
        </p:sp>
        <p:grpSp>
          <p:nvGrpSpPr>
            <p:cNvPr id="8" name="Group 4"/>
            <p:cNvGrpSpPr>
              <a:grpSpLocks/>
            </p:cNvGrpSpPr>
            <p:nvPr/>
          </p:nvGrpSpPr>
          <p:grpSpPr bwMode="auto">
            <a:xfrm rot="10800000">
              <a:off x="1481" y="972"/>
              <a:ext cx="2798" cy="2788"/>
              <a:chOff x="8573" y="13497"/>
              <a:chExt cx="2514" cy="2416"/>
            </a:xfrm>
          </p:grpSpPr>
          <p:sp>
            <p:nvSpPr>
              <p:cNvPr id="93" name="Freeform 6"/>
              <p:cNvSpPr>
                <a:spLocks/>
              </p:cNvSpPr>
              <p:nvPr/>
            </p:nvSpPr>
            <p:spPr bwMode="auto">
              <a:xfrm>
                <a:off x="10722" y="15872"/>
                <a:ext cx="161" cy="41"/>
              </a:xfrm>
              <a:custGeom>
                <a:avLst/>
                <a:gdLst>
                  <a:gd name="T0" fmla="*/ 0 w 161"/>
                  <a:gd name="T1" fmla="*/ 8 h 41"/>
                  <a:gd name="T2" fmla="*/ 8 w 161"/>
                  <a:gd name="T3" fmla="*/ 0 h 41"/>
                  <a:gd name="T4" fmla="*/ 8 w 161"/>
                  <a:gd name="T5" fmla="*/ 0 h 41"/>
                  <a:gd name="T6" fmla="*/ 25 w 161"/>
                  <a:gd name="T7" fmla="*/ 8 h 41"/>
                  <a:gd name="T8" fmla="*/ 59 w 161"/>
                  <a:gd name="T9" fmla="*/ 17 h 41"/>
                  <a:gd name="T10" fmla="*/ 85 w 161"/>
                  <a:gd name="T11" fmla="*/ 25 h 41"/>
                  <a:gd name="T12" fmla="*/ 119 w 161"/>
                  <a:gd name="T13" fmla="*/ 25 h 41"/>
                  <a:gd name="T14" fmla="*/ 153 w 161"/>
                  <a:gd name="T15" fmla="*/ 17 h 41"/>
                  <a:gd name="T16" fmla="*/ 161 w 161"/>
                  <a:gd name="T17" fmla="*/ 25 h 41"/>
                  <a:gd name="T18" fmla="*/ 144 w 161"/>
                  <a:gd name="T19" fmla="*/ 33 h 41"/>
                  <a:gd name="T20" fmla="*/ 119 w 161"/>
                  <a:gd name="T21" fmla="*/ 41 h 41"/>
                  <a:gd name="T22" fmla="*/ 93 w 161"/>
                  <a:gd name="T23" fmla="*/ 41 h 41"/>
                  <a:gd name="T24" fmla="*/ 68 w 161"/>
                  <a:gd name="T25" fmla="*/ 33 h 41"/>
                  <a:gd name="T26" fmla="*/ 34 w 161"/>
                  <a:gd name="T27" fmla="*/ 25 h 41"/>
                  <a:gd name="T28" fmla="*/ 0 w 161"/>
                  <a:gd name="T29" fmla="*/ 8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1" h="41">
                    <a:moveTo>
                      <a:pt x="0" y="8"/>
                    </a:moveTo>
                    <a:lnTo>
                      <a:pt x="8" y="0"/>
                    </a:lnTo>
                    <a:lnTo>
                      <a:pt x="25" y="8"/>
                    </a:lnTo>
                    <a:lnTo>
                      <a:pt x="59" y="17"/>
                    </a:lnTo>
                    <a:lnTo>
                      <a:pt x="85" y="25"/>
                    </a:lnTo>
                    <a:lnTo>
                      <a:pt x="119" y="25"/>
                    </a:lnTo>
                    <a:lnTo>
                      <a:pt x="153" y="17"/>
                    </a:lnTo>
                    <a:lnTo>
                      <a:pt x="161" y="25"/>
                    </a:lnTo>
                    <a:lnTo>
                      <a:pt x="144" y="33"/>
                    </a:lnTo>
                    <a:lnTo>
                      <a:pt x="119" y="41"/>
                    </a:lnTo>
                    <a:lnTo>
                      <a:pt x="93" y="41"/>
                    </a:lnTo>
                    <a:lnTo>
                      <a:pt x="68" y="33"/>
                    </a:lnTo>
                    <a:lnTo>
                      <a:pt x="34" y="25"/>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94" name="Freeform 7"/>
              <p:cNvSpPr>
                <a:spLocks/>
              </p:cNvSpPr>
              <p:nvPr/>
            </p:nvSpPr>
            <p:spPr bwMode="auto">
              <a:xfrm>
                <a:off x="10815" y="15649"/>
                <a:ext cx="264" cy="248"/>
              </a:xfrm>
              <a:custGeom>
                <a:avLst/>
                <a:gdLst>
                  <a:gd name="T0" fmla="*/ 17 w 264"/>
                  <a:gd name="T1" fmla="*/ 165 h 248"/>
                  <a:gd name="T2" fmla="*/ 9 w 264"/>
                  <a:gd name="T3" fmla="*/ 141 h 248"/>
                  <a:gd name="T4" fmla="*/ 9 w 264"/>
                  <a:gd name="T5" fmla="*/ 124 h 248"/>
                  <a:gd name="T6" fmla="*/ 0 w 264"/>
                  <a:gd name="T7" fmla="*/ 75 h 248"/>
                  <a:gd name="T8" fmla="*/ 0 w 264"/>
                  <a:gd name="T9" fmla="*/ 66 h 248"/>
                  <a:gd name="T10" fmla="*/ 9 w 264"/>
                  <a:gd name="T11" fmla="*/ 75 h 248"/>
                  <a:gd name="T12" fmla="*/ 17 w 264"/>
                  <a:gd name="T13" fmla="*/ 116 h 248"/>
                  <a:gd name="T14" fmla="*/ 34 w 264"/>
                  <a:gd name="T15" fmla="*/ 149 h 248"/>
                  <a:gd name="T16" fmla="*/ 51 w 264"/>
                  <a:gd name="T17" fmla="*/ 182 h 248"/>
                  <a:gd name="T18" fmla="*/ 68 w 264"/>
                  <a:gd name="T19" fmla="*/ 190 h 248"/>
                  <a:gd name="T20" fmla="*/ 85 w 264"/>
                  <a:gd name="T21" fmla="*/ 207 h 248"/>
                  <a:gd name="T22" fmla="*/ 111 w 264"/>
                  <a:gd name="T23" fmla="*/ 223 h 248"/>
                  <a:gd name="T24" fmla="*/ 145 w 264"/>
                  <a:gd name="T25" fmla="*/ 231 h 248"/>
                  <a:gd name="T26" fmla="*/ 213 w 264"/>
                  <a:gd name="T27" fmla="*/ 240 h 248"/>
                  <a:gd name="T28" fmla="*/ 238 w 264"/>
                  <a:gd name="T29" fmla="*/ 231 h 248"/>
                  <a:gd name="T30" fmla="*/ 247 w 264"/>
                  <a:gd name="T31" fmla="*/ 231 h 248"/>
                  <a:gd name="T32" fmla="*/ 255 w 264"/>
                  <a:gd name="T33" fmla="*/ 223 h 248"/>
                  <a:gd name="T34" fmla="*/ 255 w 264"/>
                  <a:gd name="T35" fmla="*/ 190 h 248"/>
                  <a:gd name="T36" fmla="*/ 247 w 264"/>
                  <a:gd name="T37" fmla="*/ 165 h 248"/>
                  <a:gd name="T38" fmla="*/ 247 w 264"/>
                  <a:gd name="T39" fmla="*/ 141 h 248"/>
                  <a:gd name="T40" fmla="*/ 238 w 264"/>
                  <a:gd name="T41" fmla="*/ 108 h 248"/>
                  <a:gd name="T42" fmla="*/ 221 w 264"/>
                  <a:gd name="T43" fmla="*/ 83 h 248"/>
                  <a:gd name="T44" fmla="*/ 204 w 264"/>
                  <a:gd name="T45" fmla="*/ 66 h 248"/>
                  <a:gd name="T46" fmla="*/ 179 w 264"/>
                  <a:gd name="T47" fmla="*/ 42 h 248"/>
                  <a:gd name="T48" fmla="*/ 153 w 264"/>
                  <a:gd name="T49" fmla="*/ 25 h 248"/>
                  <a:gd name="T50" fmla="*/ 136 w 264"/>
                  <a:gd name="T51" fmla="*/ 17 h 248"/>
                  <a:gd name="T52" fmla="*/ 119 w 264"/>
                  <a:gd name="T53" fmla="*/ 9 h 248"/>
                  <a:gd name="T54" fmla="*/ 94 w 264"/>
                  <a:gd name="T55" fmla="*/ 9 h 248"/>
                  <a:gd name="T56" fmla="*/ 77 w 264"/>
                  <a:gd name="T57" fmla="*/ 0 h 248"/>
                  <a:gd name="T58" fmla="*/ 85 w 264"/>
                  <a:gd name="T59" fmla="*/ 0 h 248"/>
                  <a:gd name="T60" fmla="*/ 119 w 264"/>
                  <a:gd name="T61" fmla="*/ 0 h 248"/>
                  <a:gd name="T62" fmla="*/ 153 w 264"/>
                  <a:gd name="T63" fmla="*/ 9 h 248"/>
                  <a:gd name="T64" fmla="*/ 179 w 264"/>
                  <a:gd name="T65" fmla="*/ 25 h 248"/>
                  <a:gd name="T66" fmla="*/ 213 w 264"/>
                  <a:gd name="T67" fmla="*/ 42 h 248"/>
                  <a:gd name="T68" fmla="*/ 230 w 264"/>
                  <a:gd name="T69" fmla="*/ 66 h 248"/>
                  <a:gd name="T70" fmla="*/ 247 w 264"/>
                  <a:gd name="T71" fmla="*/ 91 h 248"/>
                  <a:gd name="T72" fmla="*/ 255 w 264"/>
                  <a:gd name="T73" fmla="*/ 116 h 248"/>
                  <a:gd name="T74" fmla="*/ 264 w 264"/>
                  <a:gd name="T75" fmla="*/ 141 h 248"/>
                  <a:gd name="T76" fmla="*/ 264 w 264"/>
                  <a:gd name="T77" fmla="*/ 190 h 248"/>
                  <a:gd name="T78" fmla="*/ 255 w 264"/>
                  <a:gd name="T79" fmla="*/ 248 h 248"/>
                  <a:gd name="T80" fmla="*/ 221 w 264"/>
                  <a:gd name="T81" fmla="*/ 248 h 248"/>
                  <a:gd name="T82" fmla="*/ 196 w 264"/>
                  <a:gd name="T83" fmla="*/ 248 h 248"/>
                  <a:gd name="T84" fmla="*/ 153 w 264"/>
                  <a:gd name="T85" fmla="*/ 248 h 248"/>
                  <a:gd name="T86" fmla="*/ 128 w 264"/>
                  <a:gd name="T87" fmla="*/ 240 h 248"/>
                  <a:gd name="T88" fmla="*/ 94 w 264"/>
                  <a:gd name="T89" fmla="*/ 231 h 248"/>
                  <a:gd name="T90" fmla="*/ 68 w 264"/>
                  <a:gd name="T91" fmla="*/ 215 h 248"/>
                  <a:gd name="T92" fmla="*/ 43 w 264"/>
                  <a:gd name="T93" fmla="*/ 190 h 248"/>
                  <a:gd name="T94" fmla="*/ 17 w 264"/>
                  <a:gd name="T95" fmla="*/ 165 h 2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 h="248">
                    <a:moveTo>
                      <a:pt x="17" y="165"/>
                    </a:moveTo>
                    <a:lnTo>
                      <a:pt x="9" y="141"/>
                    </a:lnTo>
                    <a:lnTo>
                      <a:pt x="9" y="124"/>
                    </a:lnTo>
                    <a:lnTo>
                      <a:pt x="0" y="75"/>
                    </a:lnTo>
                    <a:lnTo>
                      <a:pt x="0" y="66"/>
                    </a:lnTo>
                    <a:lnTo>
                      <a:pt x="9" y="75"/>
                    </a:lnTo>
                    <a:lnTo>
                      <a:pt x="17" y="116"/>
                    </a:lnTo>
                    <a:lnTo>
                      <a:pt x="34" y="149"/>
                    </a:lnTo>
                    <a:lnTo>
                      <a:pt x="51" y="182"/>
                    </a:lnTo>
                    <a:lnTo>
                      <a:pt x="68" y="190"/>
                    </a:lnTo>
                    <a:lnTo>
                      <a:pt x="85" y="207"/>
                    </a:lnTo>
                    <a:lnTo>
                      <a:pt x="111" y="223"/>
                    </a:lnTo>
                    <a:lnTo>
                      <a:pt x="145" y="231"/>
                    </a:lnTo>
                    <a:lnTo>
                      <a:pt x="213" y="240"/>
                    </a:lnTo>
                    <a:lnTo>
                      <a:pt x="238" y="231"/>
                    </a:lnTo>
                    <a:lnTo>
                      <a:pt x="247" y="231"/>
                    </a:lnTo>
                    <a:lnTo>
                      <a:pt x="255" y="223"/>
                    </a:lnTo>
                    <a:lnTo>
                      <a:pt x="255" y="190"/>
                    </a:lnTo>
                    <a:lnTo>
                      <a:pt x="247" y="165"/>
                    </a:lnTo>
                    <a:lnTo>
                      <a:pt x="247" y="141"/>
                    </a:lnTo>
                    <a:lnTo>
                      <a:pt x="238" y="108"/>
                    </a:lnTo>
                    <a:lnTo>
                      <a:pt x="221" y="83"/>
                    </a:lnTo>
                    <a:lnTo>
                      <a:pt x="204" y="66"/>
                    </a:lnTo>
                    <a:lnTo>
                      <a:pt x="179" y="42"/>
                    </a:lnTo>
                    <a:lnTo>
                      <a:pt x="153" y="25"/>
                    </a:lnTo>
                    <a:lnTo>
                      <a:pt x="136" y="17"/>
                    </a:lnTo>
                    <a:lnTo>
                      <a:pt x="119" y="9"/>
                    </a:lnTo>
                    <a:lnTo>
                      <a:pt x="94" y="9"/>
                    </a:lnTo>
                    <a:lnTo>
                      <a:pt x="77" y="0"/>
                    </a:lnTo>
                    <a:lnTo>
                      <a:pt x="85" y="0"/>
                    </a:lnTo>
                    <a:lnTo>
                      <a:pt x="119" y="0"/>
                    </a:lnTo>
                    <a:lnTo>
                      <a:pt x="153" y="9"/>
                    </a:lnTo>
                    <a:lnTo>
                      <a:pt x="179" y="25"/>
                    </a:lnTo>
                    <a:lnTo>
                      <a:pt x="213" y="42"/>
                    </a:lnTo>
                    <a:lnTo>
                      <a:pt x="230" y="66"/>
                    </a:lnTo>
                    <a:lnTo>
                      <a:pt x="247" y="91"/>
                    </a:lnTo>
                    <a:lnTo>
                      <a:pt x="255" y="116"/>
                    </a:lnTo>
                    <a:lnTo>
                      <a:pt x="264" y="141"/>
                    </a:lnTo>
                    <a:lnTo>
                      <a:pt x="264" y="190"/>
                    </a:lnTo>
                    <a:lnTo>
                      <a:pt x="255" y="248"/>
                    </a:lnTo>
                    <a:lnTo>
                      <a:pt x="221" y="248"/>
                    </a:lnTo>
                    <a:lnTo>
                      <a:pt x="196" y="248"/>
                    </a:lnTo>
                    <a:lnTo>
                      <a:pt x="153" y="248"/>
                    </a:lnTo>
                    <a:lnTo>
                      <a:pt x="128" y="240"/>
                    </a:lnTo>
                    <a:lnTo>
                      <a:pt x="94" y="231"/>
                    </a:lnTo>
                    <a:lnTo>
                      <a:pt x="68" y="215"/>
                    </a:lnTo>
                    <a:lnTo>
                      <a:pt x="43" y="190"/>
                    </a:lnTo>
                    <a:lnTo>
                      <a:pt x="17" y="16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95" name="Freeform 8"/>
              <p:cNvSpPr>
                <a:spLocks/>
              </p:cNvSpPr>
              <p:nvPr/>
            </p:nvSpPr>
            <p:spPr bwMode="auto">
              <a:xfrm>
                <a:off x="8726" y="15674"/>
                <a:ext cx="272" cy="215"/>
              </a:xfrm>
              <a:custGeom>
                <a:avLst/>
                <a:gdLst>
                  <a:gd name="T0" fmla="*/ 51 w 272"/>
                  <a:gd name="T1" fmla="*/ 182 h 215"/>
                  <a:gd name="T2" fmla="*/ 8 w 272"/>
                  <a:gd name="T3" fmla="*/ 165 h 215"/>
                  <a:gd name="T4" fmla="*/ 25 w 272"/>
                  <a:gd name="T5" fmla="*/ 132 h 215"/>
                  <a:gd name="T6" fmla="*/ 51 w 272"/>
                  <a:gd name="T7" fmla="*/ 107 h 215"/>
                  <a:gd name="T8" fmla="*/ 25 w 272"/>
                  <a:gd name="T9" fmla="*/ 74 h 215"/>
                  <a:gd name="T10" fmla="*/ 8 w 272"/>
                  <a:gd name="T11" fmla="*/ 41 h 215"/>
                  <a:gd name="T12" fmla="*/ 42 w 272"/>
                  <a:gd name="T13" fmla="*/ 25 h 215"/>
                  <a:gd name="T14" fmla="*/ 102 w 272"/>
                  <a:gd name="T15" fmla="*/ 17 h 215"/>
                  <a:gd name="T16" fmla="*/ 195 w 272"/>
                  <a:gd name="T17" fmla="*/ 25 h 215"/>
                  <a:gd name="T18" fmla="*/ 263 w 272"/>
                  <a:gd name="T19" fmla="*/ 0 h 215"/>
                  <a:gd name="T20" fmla="*/ 255 w 272"/>
                  <a:gd name="T21" fmla="*/ 17 h 215"/>
                  <a:gd name="T22" fmla="*/ 238 w 272"/>
                  <a:gd name="T23" fmla="*/ 25 h 215"/>
                  <a:gd name="T24" fmla="*/ 238 w 272"/>
                  <a:gd name="T25" fmla="*/ 41 h 215"/>
                  <a:gd name="T26" fmla="*/ 238 w 272"/>
                  <a:gd name="T27" fmla="*/ 50 h 215"/>
                  <a:gd name="T28" fmla="*/ 212 w 272"/>
                  <a:gd name="T29" fmla="*/ 33 h 215"/>
                  <a:gd name="T30" fmla="*/ 187 w 272"/>
                  <a:gd name="T31" fmla="*/ 33 h 215"/>
                  <a:gd name="T32" fmla="*/ 204 w 272"/>
                  <a:gd name="T33" fmla="*/ 50 h 215"/>
                  <a:gd name="T34" fmla="*/ 221 w 272"/>
                  <a:gd name="T35" fmla="*/ 74 h 215"/>
                  <a:gd name="T36" fmla="*/ 195 w 272"/>
                  <a:gd name="T37" fmla="*/ 74 h 215"/>
                  <a:gd name="T38" fmla="*/ 153 w 272"/>
                  <a:gd name="T39" fmla="*/ 41 h 215"/>
                  <a:gd name="T40" fmla="*/ 127 w 272"/>
                  <a:gd name="T41" fmla="*/ 41 h 215"/>
                  <a:gd name="T42" fmla="*/ 144 w 272"/>
                  <a:gd name="T43" fmla="*/ 58 h 215"/>
                  <a:gd name="T44" fmla="*/ 170 w 272"/>
                  <a:gd name="T45" fmla="*/ 83 h 215"/>
                  <a:gd name="T46" fmla="*/ 85 w 272"/>
                  <a:gd name="T47" fmla="*/ 41 h 215"/>
                  <a:gd name="T48" fmla="*/ 51 w 272"/>
                  <a:gd name="T49" fmla="*/ 33 h 215"/>
                  <a:gd name="T50" fmla="*/ 51 w 272"/>
                  <a:gd name="T51" fmla="*/ 50 h 215"/>
                  <a:gd name="T52" fmla="*/ 68 w 272"/>
                  <a:gd name="T53" fmla="*/ 50 h 215"/>
                  <a:gd name="T54" fmla="*/ 110 w 272"/>
                  <a:gd name="T55" fmla="*/ 66 h 215"/>
                  <a:gd name="T56" fmla="*/ 127 w 272"/>
                  <a:gd name="T57" fmla="*/ 99 h 215"/>
                  <a:gd name="T58" fmla="*/ 110 w 272"/>
                  <a:gd name="T59" fmla="*/ 91 h 215"/>
                  <a:gd name="T60" fmla="*/ 85 w 272"/>
                  <a:gd name="T61" fmla="*/ 74 h 215"/>
                  <a:gd name="T62" fmla="*/ 59 w 272"/>
                  <a:gd name="T63" fmla="*/ 99 h 215"/>
                  <a:gd name="T64" fmla="*/ 59 w 272"/>
                  <a:gd name="T65" fmla="*/ 132 h 215"/>
                  <a:gd name="T66" fmla="*/ 93 w 272"/>
                  <a:gd name="T67" fmla="*/ 132 h 215"/>
                  <a:gd name="T68" fmla="*/ 127 w 272"/>
                  <a:gd name="T69" fmla="*/ 116 h 215"/>
                  <a:gd name="T70" fmla="*/ 127 w 272"/>
                  <a:gd name="T71" fmla="*/ 132 h 215"/>
                  <a:gd name="T72" fmla="*/ 51 w 272"/>
                  <a:gd name="T73" fmla="*/ 157 h 215"/>
                  <a:gd name="T74" fmla="*/ 42 w 272"/>
                  <a:gd name="T75" fmla="*/ 173 h 215"/>
                  <a:gd name="T76" fmla="*/ 85 w 272"/>
                  <a:gd name="T77" fmla="*/ 173 h 215"/>
                  <a:gd name="T78" fmla="*/ 144 w 272"/>
                  <a:gd name="T79" fmla="*/ 140 h 215"/>
                  <a:gd name="T80" fmla="*/ 187 w 272"/>
                  <a:gd name="T81" fmla="*/ 124 h 215"/>
                  <a:gd name="T82" fmla="*/ 170 w 272"/>
                  <a:gd name="T83" fmla="*/ 140 h 215"/>
                  <a:gd name="T84" fmla="*/ 144 w 272"/>
                  <a:gd name="T85" fmla="*/ 157 h 215"/>
                  <a:gd name="T86" fmla="*/ 153 w 272"/>
                  <a:gd name="T87" fmla="*/ 165 h 215"/>
                  <a:gd name="T88" fmla="*/ 212 w 272"/>
                  <a:gd name="T89" fmla="*/ 124 h 215"/>
                  <a:gd name="T90" fmla="*/ 229 w 272"/>
                  <a:gd name="T91" fmla="*/ 132 h 215"/>
                  <a:gd name="T92" fmla="*/ 212 w 272"/>
                  <a:gd name="T93" fmla="*/ 149 h 215"/>
                  <a:gd name="T94" fmla="*/ 204 w 272"/>
                  <a:gd name="T95" fmla="*/ 173 h 215"/>
                  <a:gd name="T96" fmla="*/ 238 w 272"/>
                  <a:gd name="T97" fmla="*/ 157 h 215"/>
                  <a:gd name="T98" fmla="*/ 229 w 272"/>
                  <a:gd name="T99" fmla="*/ 182 h 215"/>
                  <a:gd name="T100" fmla="*/ 255 w 272"/>
                  <a:gd name="T101" fmla="*/ 190 h 215"/>
                  <a:gd name="T102" fmla="*/ 272 w 272"/>
                  <a:gd name="T103" fmla="*/ 206 h 215"/>
                  <a:gd name="T104" fmla="*/ 263 w 272"/>
                  <a:gd name="T105" fmla="*/ 215 h 215"/>
                  <a:gd name="T106" fmla="*/ 221 w 272"/>
                  <a:gd name="T107" fmla="*/ 182 h 215"/>
                  <a:gd name="T108" fmla="*/ 170 w 272"/>
                  <a:gd name="T109" fmla="*/ 173 h 215"/>
                  <a:gd name="T110" fmla="*/ 68 w 272"/>
                  <a:gd name="T111" fmla="*/ 182 h 2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2" h="215">
                    <a:moveTo>
                      <a:pt x="68" y="182"/>
                    </a:moveTo>
                    <a:lnTo>
                      <a:pt x="51" y="182"/>
                    </a:lnTo>
                    <a:lnTo>
                      <a:pt x="25" y="182"/>
                    </a:lnTo>
                    <a:lnTo>
                      <a:pt x="8" y="165"/>
                    </a:lnTo>
                    <a:lnTo>
                      <a:pt x="0" y="149"/>
                    </a:lnTo>
                    <a:lnTo>
                      <a:pt x="25" y="132"/>
                    </a:lnTo>
                    <a:lnTo>
                      <a:pt x="42" y="124"/>
                    </a:lnTo>
                    <a:lnTo>
                      <a:pt x="51" y="107"/>
                    </a:lnTo>
                    <a:lnTo>
                      <a:pt x="42" y="91"/>
                    </a:lnTo>
                    <a:lnTo>
                      <a:pt x="25" y="74"/>
                    </a:lnTo>
                    <a:lnTo>
                      <a:pt x="0" y="58"/>
                    </a:lnTo>
                    <a:lnTo>
                      <a:pt x="8" y="41"/>
                    </a:lnTo>
                    <a:lnTo>
                      <a:pt x="17" y="33"/>
                    </a:lnTo>
                    <a:lnTo>
                      <a:pt x="42" y="25"/>
                    </a:lnTo>
                    <a:lnTo>
                      <a:pt x="76" y="17"/>
                    </a:lnTo>
                    <a:lnTo>
                      <a:pt x="102" y="17"/>
                    </a:lnTo>
                    <a:lnTo>
                      <a:pt x="161" y="25"/>
                    </a:lnTo>
                    <a:lnTo>
                      <a:pt x="195" y="25"/>
                    </a:lnTo>
                    <a:lnTo>
                      <a:pt x="221" y="17"/>
                    </a:lnTo>
                    <a:lnTo>
                      <a:pt x="263" y="0"/>
                    </a:lnTo>
                    <a:lnTo>
                      <a:pt x="263" y="8"/>
                    </a:lnTo>
                    <a:lnTo>
                      <a:pt x="255" y="17"/>
                    </a:lnTo>
                    <a:lnTo>
                      <a:pt x="238" y="17"/>
                    </a:lnTo>
                    <a:lnTo>
                      <a:pt x="238" y="25"/>
                    </a:lnTo>
                    <a:lnTo>
                      <a:pt x="229" y="25"/>
                    </a:lnTo>
                    <a:lnTo>
                      <a:pt x="238" y="41"/>
                    </a:lnTo>
                    <a:lnTo>
                      <a:pt x="238" y="50"/>
                    </a:lnTo>
                    <a:lnTo>
                      <a:pt x="221" y="41"/>
                    </a:lnTo>
                    <a:lnTo>
                      <a:pt x="212" y="33"/>
                    </a:lnTo>
                    <a:lnTo>
                      <a:pt x="195" y="33"/>
                    </a:lnTo>
                    <a:lnTo>
                      <a:pt x="187" y="33"/>
                    </a:lnTo>
                    <a:lnTo>
                      <a:pt x="204" y="50"/>
                    </a:lnTo>
                    <a:lnTo>
                      <a:pt x="212" y="66"/>
                    </a:lnTo>
                    <a:lnTo>
                      <a:pt x="221" y="74"/>
                    </a:lnTo>
                    <a:lnTo>
                      <a:pt x="212" y="74"/>
                    </a:lnTo>
                    <a:lnTo>
                      <a:pt x="195" y="74"/>
                    </a:lnTo>
                    <a:lnTo>
                      <a:pt x="178" y="58"/>
                    </a:lnTo>
                    <a:lnTo>
                      <a:pt x="153" y="41"/>
                    </a:lnTo>
                    <a:lnTo>
                      <a:pt x="144" y="41"/>
                    </a:lnTo>
                    <a:lnTo>
                      <a:pt x="127" y="41"/>
                    </a:lnTo>
                    <a:lnTo>
                      <a:pt x="136" y="50"/>
                    </a:lnTo>
                    <a:lnTo>
                      <a:pt x="144" y="58"/>
                    </a:lnTo>
                    <a:lnTo>
                      <a:pt x="170" y="74"/>
                    </a:lnTo>
                    <a:lnTo>
                      <a:pt x="170" y="83"/>
                    </a:lnTo>
                    <a:lnTo>
                      <a:pt x="119" y="50"/>
                    </a:lnTo>
                    <a:lnTo>
                      <a:pt x="85" y="41"/>
                    </a:lnTo>
                    <a:lnTo>
                      <a:pt x="51" y="33"/>
                    </a:lnTo>
                    <a:lnTo>
                      <a:pt x="42" y="41"/>
                    </a:lnTo>
                    <a:lnTo>
                      <a:pt x="51" y="50"/>
                    </a:lnTo>
                    <a:lnTo>
                      <a:pt x="59" y="50"/>
                    </a:lnTo>
                    <a:lnTo>
                      <a:pt x="68" y="50"/>
                    </a:lnTo>
                    <a:lnTo>
                      <a:pt x="76" y="58"/>
                    </a:lnTo>
                    <a:lnTo>
                      <a:pt x="110" y="66"/>
                    </a:lnTo>
                    <a:lnTo>
                      <a:pt x="136" y="99"/>
                    </a:lnTo>
                    <a:lnTo>
                      <a:pt x="127" y="99"/>
                    </a:lnTo>
                    <a:lnTo>
                      <a:pt x="110" y="91"/>
                    </a:lnTo>
                    <a:lnTo>
                      <a:pt x="102" y="83"/>
                    </a:lnTo>
                    <a:lnTo>
                      <a:pt x="85" y="74"/>
                    </a:lnTo>
                    <a:lnTo>
                      <a:pt x="68" y="83"/>
                    </a:lnTo>
                    <a:lnTo>
                      <a:pt x="59" y="99"/>
                    </a:lnTo>
                    <a:lnTo>
                      <a:pt x="59" y="116"/>
                    </a:lnTo>
                    <a:lnTo>
                      <a:pt x="59" y="132"/>
                    </a:lnTo>
                    <a:lnTo>
                      <a:pt x="76" y="140"/>
                    </a:lnTo>
                    <a:lnTo>
                      <a:pt x="93" y="132"/>
                    </a:lnTo>
                    <a:lnTo>
                      <a:pt x="119" y="116"/>
                    </a:lnTo>
                    <a:lnTo>
                      <a:pt x="127" y="116"/>
                    </a:lnTo>
                    <a:lnTo>
                      <a:pt x="144" y="116"/>
                    </a:lnTo>
                    <a:lnTo>
                      <a:pt x="127" y="132"/>
                    </a:lnTo>
                    <a:lnTo>
                      <a:pt x="102" y="149"/>
                    </a:lnTo>
                    <a:lnTo>
                      <a:pt x="51" y="157"/>
                    </a:lnTo>
                    <a:lnTo>
                      <a:pt x="42" y="165"/>
                    </a:lnTo>
                    <a:lnTo>
                      <a:pt x="42" y="173"/>
                    </a:lnTo>
                    <a:lnTo>
                      <a:pt x="59" y="173"/>
                    </a:lnTo>
                    <a:lnTo>
                      <a:pt x="85" y="173"/>
                    </a:lnTo>
                    <a:lnTo>
                      <a:pt x="119" y="157"/>
                    </a:lnTo>
                    <a:lnTo>
                      <a:pt x="144" y="140"/>
                    </a:lnTo>
                    <a:lnTo>
                      <a:pt x="178" y="116"/>
                    </a:lnTo>
                    <a:lnTo>
                      <a:pt x="187" y="124"/>
                    </a:lnTo>
                    <a:lnTo>
                      <a:pt x="178" y="132"/>
                    </a:lnTo>
                    <a:lnTo>
                      <a:pt x="170" y="140"/>
                    </a:lnTo>
                    <a:lnTo>
                      <a:pt x="153" y="149"/>
                    </a:lnTo>
                    <a:lnTo>
                      <a:pt x="144" y="157"/>
                    </a:lnTo>
                    <a:lnTo>
                      <a:pt x="144" y="165"/>
                    </a:lnTo>
                    <a:lnTo>
                      <a:pt x="153" y="165"/>
                    </a:lnTo>
                    <a:lnTo>
                      <a:pt x="187" y="149"/>
                    </a:lnTo>
                    <a:lnTo>
                      <a:pt x="212" y="124"/>
                    </a:lnTo>
                    <a:lnTo>
                      <a:pt x="221" y="124"/>
                    </a:lnTo>
                    <a:lnTo>
                      <a:pt x="229" y="132"/>
                    </a:lnTo>
                    <a:lnTo>
                      <a:pt x="221" y="140"/>
                    </a:lnTo>
                    <a:lnTo>
                      <a:pt x="212" y="149"/>
                    </a:lnTo>
                    <a:lnTo>
                      <a:pt x="195" y="157"/>
                    </a:lnTo>
                    <a:lnTo>
                      <a:pt x="204" y="173"/>
                    </a:lnTo>
                    <a:lnTo>
                      <a:pt x="221" y="165"/>
                    </a:lnTo>
                    <a:lnTo>
                      <a:pt x="238" y="157"/>
                    </a:lnTo>
                    <a:lnTo>
                      <a:pt x="255" y="157"/>
                    </a:lnTo>
                    <a:lnTo>
                      <a:pt x="229" y="182"/>
                    </a:lnTo>
                    <a:lnTo>
                      <a:pt x="238" y="190"/>
                    </a:lnTo>
                    <a:lnTo>
                      <a:pt x="255" y="190"/>
                    </a:lnTo>
                    <a:lnTo>
                      <a:pt x="263" y="198"/>
                    </a:lnTo>
                    <a:lnTo>
                      <a:pt x="272" y="206"/>
                    </a:lnTo>
                    <a:lnTo>
                      <a:pt x="263" y="215"/>
                    </a:lnTo>
                    <a:lnTo>
                      <a:pt x="246" y="198"/>
                    </a:lnTo>
                    <a:lnTo>
                      <a:pt x="221" y="182"/>
                    </a:lnTo>
                    <a:lnTo>
                      <a:pt x="195" y="182"/>
                    </a:lnTo>
                    <a:lnTo>
                      <a:pt x="170" y="173"/>
                    </a:lnTo>
                    <a:lnTo>
                      <a:pt x="119" y="182"/>
                    </a:lnTo>
                    <a:lnTo>
                      <a:pt x="68" y="18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96" name="Freeform 9"/>
              <p:cNvSpPr>
                <a:spLocks/>
              </p:cNvSpPr>
              <p:nvPr/>
            </p:nvSpPr>
            <p:spPr bwMode="auto">
              <a:xfrm>
                <a:off x="9006" y="15847"/>
                <a:ext cx="34" cy="33"/>
              </a:xfrm>
              <a:custGeom>
                <a:avLst/>
                <a:gdLst>
                  <a:gd name="T0" fmla="*/ 0 w 34"/>
                  <a:gd name="T1" fmla="*/ 17 h 33"/>
                  <a:gd name="T2" fmla="*/ 9 w 34"/>
                  <a:gd name="T3" fmla="*/ 9 h 33"/>
                  <a:gd name="T4" fmla="*/ 17 w 34"/>
                  <a:gd name="T5" fmla="*/ 0 h 33"/>
                  <a:gd name="T6" fmla="*/ 26 w 34"/>
                  <a:gd name="T7" fmla="*/ 9 h 33"/>
                  <a:gd name="T8" fmla="*/ 34 w 34"/>
                  <a:gd name="T9" fmla="*/ 17 h 33"/>
                  <a:gd name="T10" fmla="*/ 34 w 34"/>
                  <a:gd name="T11" fmla="*/ 25 h 33"/>
                  <a:gd name="T12" fmla="*/ 26 w 34"/>
                  <a:gd name="T13" fmla="*/ 33 h 33"/>
                  <a:gd name="T14" fmla="*/ 9 w 34"/>
                  <a:gd name="T15" fmla="*/ 25 h 33"/>
                  <a:gd name="T16" fmla="*/ 0 w 34"/>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3">
                    <a:moveTo>
                      <a:pt x="0" y="17"/>
                    </a:moveTo>
                    <a:lnTo>
                      <a:pt x="9" y="9"/>
                    </a:lnTo>
                    <a:lnTo>
                      <a:pt x="17" y="0"/>
                    </a:lnTo>
                    <a:lnTo>
                      <a:pt x="26" y="9"/>
                    </a:lnTo>
                    <a:lnTo>
                      <a:pt x="34" y="17"/>
                    </a:lnTo>
                    <a:lnTo>
                      <a:pt x="34" y="25"/>
                    </a:lnTo>
                    <a:lnTo>
                      <a:pt x="26" y="33"/>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97" name="Freeform 10"/>
              <p:cNvSpPr>
                <a:spLocks/>
              </p:cNvSpPr>
              <p:nvPr/>
            </p:nvSpPr>
            <p:spPr bwMode="auto">
              <a:xfrm>
                <a:off x="9049" y="15839"/>
                <a:ext cx="1664" cy="25"/>
              </a:xfrm>
              <a:custGeom>
                <a:avLst/>
                <a:gdLst>
                  <a:gd name="T0" fmla="*/ 25 w 1664"/>
                  <a:gd name="T1" fmla="*/ 17 h 25"/>
                  <a:gd name="T2" fmla="*/ 0 w 1664"/>
                  <a:gd name="T3" fmla="*/ 0 h 25"/>
                  <a:gd name="T4" fmla="*/ 8 w 1664"/>
                  <a:gd name="T5" fmla="*/ 0 h 25"/>
                  <a:gd name="T6" fmla="*/ 17 w 1664"/>
                  <a:gd name="T7" fmla="*/ 0 h 25"/>
                  <a:gd name="T8" fmla="*/ 25 w 1664"/>
                  <a:gd name="T9" fmla="*/ 0 h 25"/>
                  <a:gd name="T10" fmla="*/ 51 w 1664"/>
                  <a:gd name="T11" fmla="*/ 0 h 25"/>
                  <a:gd name="T12" fmla="*/ 85 w 1664"/>
                  <a:gd name="T13" fmla="*/ 0 h 25"/>
                  <a:gd name="T14" fmla="*/ 119 w 1664"/>
                  <a:gd name="T15" fmla="*/ 0 h 25"/>
                  <a:gd name="T16" fmla="*/ 161 w 1664"/>
                  <a:gd name="T17" fmla="*/ 0 h 25"/>
                  <a:gd name="T18" fmla="*/ 212 w 1664"/>
                  <a:gd name="T19" fmla="*/ 0 h 25"/>
                  <a:gd name="T20" fmla="*/ 271 w 1664"/>
                  <a:gd name="T21" fmla="*/ 0 h 25"/>
                  <a:gd name="T22" fmla="*/ 331 w 1664"/>
                  <a:gd name="T23" fmla="*/ 0 h 25"/>
                  <a:gd name="T24" fmla="*/ 399 w 1664"/>
                  <a:gd name="T25" fmla="*/ 0 h 25"/>
                  <a:gd name="T26" fmla="*/ 535 w 1664"/>
                  <a:gd name="T27" fmla="*/ 0 h 25"/>
                  <a:gd name="T28" fmla="*/ 679 w 1664"/>
                  <a:gd name="T29" fmla="*/ 0 h 25"/>
                  <a:gd name="T30" fmla="*/ 840 w 1664"/>
                  <a:gd name="T31" fmla="*/ 0 h 25"/>
                  <a:gd name="T32" fmla="*/ 993 w 1664"/>
                  <a:gd name="T33" fmla="*/ 0 h 25"/>
                  <a:gd name="T34" fmla="*/ 1138 w 1664"/>
                  <a:gd name="T35" fmla="*/ 0 h 25"/>
                  <a:gd name="T36" fmla="*/ 1282 w 1664"/>
                  <a:gd name="T37" fmla="*/ 0 h 25"/>
                  <a:gd name="T38" fmla="*/ 1342 w 1664"/>
                  <a:gd name="T39" fmla="*/ 0 h 25"/>
                  <a:gd name="T40" fmla="*/ 1410 w 1664"/>
                  <a:gd name="T41" fmla="*/ 0 h 25"/>
                  <a:gd name="T42" fmla="*/ 1460 w 1664"/>
                  <a:gd name="T43" fmla="*/ 0 h 25"/>
                  <a:gd name="T44" fmla="*/ 1511 w 1664"/>
                  <a:gd name="T45" fmla="*/ 0 h 25"/>
                  <a:gd name="T46" fmla="*/ 1554 w 1664"/>
                  <a:gd name="T47" fmla="*/ 0 h 25"/>
                  <a:gd name="T48" fmla="*/ 1596 w 1664"/>
                  <a:gd name="T49" fmla="*/ 0 h 25"/>
                  <a:gd name="T50" fmla="*/ 1622 w 1664"/>
                  <a:gd name="T51" fmla="*/ 0 h 25"/>
                  <a:gd name="T52" fmla="*/ 1647 w 1664"/>
                  <a:gd name="T53" fmla="*/ 0 h 25"/>
                  <a:gd name="T54" fmla="*/ 1664 w 1664"/>
                  <a:gd name="T55" fmla="*/ 0 h 25"/>
                  <a:gd name="T56" fmla="*/ 1664 w 1664"/>
                  <a:gd name="T57" fmla="*/ 0 h 25"/>
                  <a:gd name="T58" fmla="*/ 1664 w 1664"/>
                  <a:gd name="T59" fmla="*/ 17 h 25"/>
                  <a:gd name="T60" fmla="*/ 1656 w 1664"/>
                  <a:gd name="T61" fmla="*/ 25 h 25"/>
                  <a:gd name="T62" fmla="*/ 25 w 1664"/>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4" h="25">
                    <a:moveTo>
                      <a:pt x="25" y="17"/>
                    </a:moveTo>
                    <a:lnTo>
                      <a:pt x="0" y="0"/>
                    </a:lnTo>
                    <a:lnTo>
                      <a:pt x="8" y="0"/>
                    </a:lnTo>
                    <a:lnTo>
                      <a:pt x="17" y="0"/>
                    </a:lnTo>
                    <a:lnTo>
                      <a:pt x="25" y="0"/>
                    </a:lnTo>
                    <a:lnTo>
                      <a:pt x="51" y="0"/>
                    </a:lnTo>
                    <a:lnTo>
                      <a:pt x="85" y="0"/>
                    </a:lnTo>
                    <a:lnTo>
                      <a:pt x="119" y="0"/>
                    </a:lnTo>
                    <a:lnTo>
                      <a:pt x="161" y="0"/>
                    </a:lnTo>
                    <a:lnTo>
                      <a:pt x="212" y="0"/>
                    </a:lnTo>
                    <a:lnTo>
                      <a:pt x="271" y="0"/>
                    </a:lnTo>
                    <a:lnTo>
                      <a:pt x="331" y="0"/>
                    </a:lnTo>
                    <a:lnTo>
                      <a:pt x="399" y="0"/>
                    </a:lnTo>
                    <a:lnTo>
                      <a:pt x="535" y="0"/>
                    </a:lnTo>
                    <a:lnTo>
                      <a:pt x="679" y="0"/>
                    </a:lnTo>
                    <a:lnTo>
                      <a:pt x="840" y="0"/>
                    </a:lnTo>
                    <a:lnTo>
                      <a:pt x="993" y="0"/>
                    </a:lnTo>
                    <a:lnTo>
                      <a:pt x="1138" y="0"/>
                    </a:lnTo>
                    <a:lnTo>
                      <a:pt x="1282" y="0"/>
                    </a:lnTo>
                    <a:lnTo>
                      <a:pt x="1342" y="0"/>
                    </a:lnTo>
                    <a:lnTo>
                      <a:pt x="1410" y="0"/>
                    </a:lnTo>
                    <a:lnTo>
                      <a:pt x="1460" y="0"/>
                    </a:lnTo>
                    <a:lnTo>
                      <a:pt x="1511" y="0"/>
                    </a:lnTo>
                    <a:lnTo>
                      <a:pt x="1554" y="0"/>
                    </a:lnTo>
                    <a:lnTo>
                      <a:pt x="1596" y="0"/>
                    </a:lnTo>
                    <a:lnTo>
                      <a:pt x="1622" y="0"/>
                    </a:lnTo>
                    <a:lnTo>
                      <a:pt x="1647" y="0"/>
                    </a:lnTo>
                    <a:lnTo>
                      <a:pt x="1664" y="0"/>
                    </a:lnTo>
                    <a:lnTo>
                      <a:pt x="1664" y="17"/>
                    </a:lnTo>
                    <a:lnTo>
                      <a:pt x="1656" y="25"/>
                    </a:lnTo>
                    <a:lnTo>
                      <a:pt x="25"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98" name="Freeform 11"/>
              <p:cNvSpPr>
                <a:spLocks/>
              </p:cNvSpPr>
              <p:nvPr/>
            </p:nvSpPr>
            <p:spPr bwMode="auto">
              <a:xfrm>
                <a:off x="10849" y="15682"/>
                <a:ext cx="187" cy="182"/>
              </a:xfrm>
              <a:custGeom>
                <a:avLst/>
                <a:gdLst>
                  <a:gd name="T0" fmla="*/ 145 w 187"/>
                  <a:gd name="T1" fmla="*/ 157 h 182"/>
                  <a:gd name="T2" fmla="*/ 153 w 187"/>
                  <a:gd name="T3" fmla="*/ 174 h 182"/>
                  <a:gd name="T4" fmla="*/ 128 w 187"/>
                  <a:gd name="T5" fmla="*/ 141 h 182"/>
                  <a:gd name="T6" fmla="*/ 119 w 187"/>
                  <a:gd name="T7" fmla="*/ 149 h 182"/>
                  <a:gd name="T8" fmla="*/ 111 w 187"/>
                  <a:gd name="T9" fmla="*/ 124 h 182"/>
                  <a:gd name="T10" fmla="*/ 94 w 187"/>
                  <a:gd name="T11" fmla="*/ 124 h 182"/>
                  <a:gd name="T12" fmla="*/ 77 w 187"/>
                  <a:gd name="T13" fmla="*/ 108 h 182"/>
                  <a:gd name="T14" fmla="*/ 68 w 187"/>
                  <a:gd name="T15" fmla="*/ 124 h 182"/>
                  <a:gd name="T16" fmla="*/ 60 w 187"/>
                  <a:gd name="T17" fmla="*/ 91 h 182"/>
                  <a:gd name="T18" fmla="*/ 51 w 187"/>
                  <a:gd name="T19" fmla="*/ 83 h 182"/>
                  <a:gd name="T20" fmla="*/ 34 w 187"/>
                  <a:gd name="T21" fmla="*/ 75 h 182"/>
                  <a:gd name="T22" fmla="*/ 17 w 187"/>
                  <a:gd name="T23" fmla="*/ 75 h 182"/>
                  <a:gd name="T24" fmla="*/ 26 w 187"/>
                  <a:gd name="T25" fmla="*/ 99 h 182"/>
                  <a:gd name="T26" fmla="*/ 26 w 187"/>
                  <a:gd name="T27" fmla="*/ 116 h 182"/>
                  <a:gd name="T28" fmla="*/ 0 w 187"/>
                  <a:gd name="T29" fmla="*/ 83 h 182"/>
                  <a:gd name="T30" fmla="*/ 0 w 187"/>
                  <a:gd name="T31" fmla="*/ 42 h 182"/>
                  <a:gd name="T32" fmla="*/ 51 w 187"/>
                  <a:gd name="T33" fmla="*/ 58 h 182"/>
                  <a:gd name="T34" fmla="*/ 60 w 187"/>
                  <a:gd name="T35" fmla="*/ 0 h 182"/>
                  <a:gd name="T36" fmla="*/ 128 w 187"/>
                  <a:gd name="T37" fmla="*/ 25 h 182"/>
                  <a:gd name="T38" fmla="*/ 102 w 187"/>
                  <a:gd name="T39" fmla="*/ 33 h 182"/>
                  <a:gd name="T40" fmla="*/ 85 w 187"/>
                  <a:gd name="T41" fmla="*/ 33 h 182"/>
                  <a:gd name="T42" fmla="*/ 94 w 187"/>
                  <a:gd name="T43" fmla="*/ 42 h 182"/>
                  <a:gd name="T44" fmla="*/ 153 w 187"/>
                  <a:gd name="T45" fmla="*/ 50 h 182"/>
                  <a:gd name="T46" fmla="*/ 136 w 187"/>
                  <a:gd name="T47" fmla="*/ 58 h 182"/>
                  <a:gd name="T48" fmla="*/ 119 w 187"/>
                  <a:gd name="T49" fmla="*/ 58 h 182"/>
                  <a:gd name="T50" fmla="*/ 111 w 187"/>
                  <a:gd name="T51" fmla="*/ 66 h 182"/>
                  <a:gd name="T52" fmla="*/ 119 w 187"/>
                  <a:gd name="T53" fmla="*/ 75 h 182"/>
                  <a:gd name="T54" fmla="*/ 128 w 187"/>
                  <a:gd name="T55" fmla="*/ 83 h 182"/>
                  <a:gd name="T56" fmla="*/ 170 w 187"/>
                  <a:gd name="T57" fmla="*/ 99 h 182"/>
                  <a:gd name="T58" fmla="*/ 187 w 187"/>
                  <a:gd name="T59" fmla="*/ 99 h 182"/>
                  <a:gd name="T60" fmla="*/ 153 w 187"/>
                  <a:gd name="T61" fmla="*/ 99 h 182"/>
                  <a:gd name="T62" fmla="*/ 136 w 187"/>
                  <a:gd name="T63" fmla="*/ 99 h 182"/>
                  <a:gd name="T64" fmla="*/ 136 w 187"/>
                  <a:gd name="T65" fmla="*/ 108 h 182"/>
                  <a:gd name="T66" fmla="*/ 187 w 187"/>
                  <a:gd name="T67" fmla="*/ 124 h 182"/>
                  <a:gd name="T68" fmla="*/ 179 w 187"/>
                  <a:gd name="T69" fmla="*/ 124 h 182"/>
                  <a:gd name="T70" fmla="*/ 145 w 187"/>
                  <a:gd name="T71" fmla="*/ 124 h 182"/>
                  <a:gd name="T72" fmla="*/ 145 w 187"/>
                  <a:gd name="T73" fmla="*/ 132 h 182"/>
                  <a:gd name="T74" fmla="*/ 179 w 187"/>
                  <a:gd name="T75" fmla="*/ 141 h 182"/>
                  <a:gd name="T76" fmla="*/ 187 w 187"/>
                  <a:gd name="T77" fmla="*/ 149 h 182"/>
                  <a:gd name="T78" fmla="*/ 179 w 187"/>
                  <a:gd name="T79" fmla="*/ 157 h 182"/>
                  <a:gd name="T80" fmla="*/ 187 w 187"/>
                  <a:gd name="T81" fmla="*/ 174 h 182"/>
                  <a:gd name="T82" fmla="*/ 187 w 187"/>
                  <a:gd name="T83" fmla="*/ 182 h 182"/>
                  <a:gd name="T84" fmla="*/ 170 w 187"/>
                  <a:gd name="T85" fmla="*/ 157 h 182"/>
                  <a:gd name="T86" fmla="*/ 153 w 187"/>
                  <a:gd name="T87" fmla="*/ 157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7" h="182">
                    <a:moveTo>
                      <a:pt x="153" y="157"/>
                    </a:moveTo>
                    <a:lnTo>
                      <a:pt x="145" y="157"/>
                    </a:lnTo>
                    <a:lnTo>
                      <a:pt x="153" y="165"/>
                    </a:lnTo>
                    <a:lnTo>
                      <a:pt x="153" y="174"/>
                    </a:lnTo>
                    <a:lnTo>
                      <a:pt x="145" y="157"/>
                    </a:lnTo>
                    <a:lnTo>
                      <a:pt x="128" y="141"/>
                    </a:lnTo>
                    <a:lnTo>
                      <a:pt x="119" y="141"/>
                    </a:lnTo>
                    <a:lnTo>
                      <a:pt x="119" y="149"/>
                    </a:lnTo>
                    <a:lnTo>
                      <a:pt x="111" y="132"/>
                    </a:lnTo>
                    <a:lnTo>
                      <a:pt x="111" y="124"/>
                    </a:lnTo>
                    <a:lnTo>
                      <a:pt x="102" y="124"/>
                    </a:lnTo>
                    <a:lnTo>
                      <a:pt x="94" y="124"/>
                    </a:lnTo>
                    <a:lnTo>
                      <a:pt x="77" y="108"/>
                    </a:lnTo>
                    <a:lnTo>
                      <a:pt x="68" y="116"/>
                    </a:lnTo>
                    <a:lnTo>
                      <a:pt x="68" y="124"/>
                    </a:lnTo>
                    <a:lnTo>
                      <a:pt x="68" y="108"/>
                    </a:lnTo>
                    <a:lnTo>
                      <a:pt x="60" y="91"/>
                    </a:lnTo>
                    <a:lnTo>
                      <a:pt x="51" y="83"/>
                    </a:lnTo>
                    <a:lnTo>
                      <a:pt x="43" y="83"/>
                    </a:lnTo>
                    <a:lnTo>
                      <a:pt x="34" y="75"/>
                    </a:lnTo>
                    <a:lnTo>
                      <a:pt x="26" y="66"/>
                    </a:lnTo>
                    <a:lnTo>
                      <a:pt x="17" y="75"/>
                    </a:lnTo>
                    <a:lnTo>
                      <a:pt x="17" y="83"/>
                    </a:lnTo>
                    <a:lnTo>
                      <a:pt x="26" y="99"/>
                    </a:lnTo>
                    <a:lnTo>
                      <a:pt x="26" y="108"/>
                    </a:lnTo>
                    <a:lnTo>
                      <a:pt x="26" y="116"/>
                    </a:lnTo>
                    <a:lnTo>
                      <a:pt x="17" y="99"/>
                    </a:lnTo>
                    <a:lnTo>
                      <a:pt x="0" y="83"/>
                    </a:lnTo>
                    <a:lnTo>
                      <a:pt x="0" y="50"/>
                    </a:lnTo>
                    <a:lnTo>
                      <a:pt x="0" y="42"/>
                    </a:lnTo>
                    <a:lnTo>
                      <a:pt x="34" y="58"/>
                    </a:lnTo>
                    <a:lnTo>
                      <a:pt x="51" y="58"/>
                    </a:lnTo>
                    <a:lnTo>
                      <a:pt x="60" y="58"/>
                    </a:lnTo>
                    <a:lnTo>
                      <a:pt x="60" y="0"/>
                    </a:lnTo>
                    <a:lnTo>
                      <a:pt x="94" y="0"/>
                    </a:lnTo>
                    <a:lnTo>
                      <a:pt x="128" y="25"/>
                    </a:lnTo>
                    <a:lnTo>
                      <a:pt x="119" y="33"/>
                    </a:lnTo>
                    <a:lnTo>
                      <a:pt x="102" y="33"/>
                    </a:lnTo>
                    <a:lnTo>
                      <a:pt x="85" y="33"/>
                    </a:lnTo>
                    <a:lnTo>
                      <a:pt x="85" y="42"/>
                    </a:lnTo>
                    <a:lnTo>
                      <a:pt x="94" y="42"/>
                    </a:lnTo>
                    <a:lnTo>
                      <a:pt x="145" y="42"/>
                    </a:lnTo>
                    <a:lnTo>
                      <a:pt x="153" y="50"/>
                    </a:lnTo>
                    <a:lnTo>
                      <a:pt x="145" y="58"/>
                    </a:lnTo>
                    <a:lnTo>
                      <a:pt x="136" y="58"/>
                    </a:lnTo>
                    <a:lnTo>
                      <a:pt x="128" y="58"/>
                    </a:lnTo>
                    <a:lnTo>
                      <a:pt x="119" y="58"/>
                    </a:lnTo>
                    <a:lnTo>
                      <a:pt x="111" y="58"/>
                    </a:lnTo>
                    <a:lnTo>
                      <a:pt x="111" y="66"/>
                    </a:lnTo>
                    <a:lnTo>
                      <a:pt x="119" y="75"/>
                    </a:lnTo>
                    <a:lnTo>
                      <a:pt x="128" y="83"/>
                    </a:lnTo>
                    <a:lnTo>
                      <a:pt x="136" y="91"/>
                    </a:lnTo>
                    <a:lnTo>
                      <a:pt x="170" y="99"/>
                    </a:lnTo>
                    <a:lnTo>
                      <a:pt x="187" y="99"/>
                    </a:lnTo>
                    <a:lnTo>
                      <a:pt x="170" y="99"/>
                    </a:lnTo>
                    <a:lnTo>
                      <a:pt x="153" y="99"/>
                    </a:lnTo>
                    <a:lnTo>
                      <a:pt x="136" y="91"/>
                    </a:lnTo>
                    <a:lnTo>
                      <a:pt x="136" y="99"/>
                    </a:lnTo>
                    <a:lnTo>
                      <a:pt x="128" y="108"/>
                    </a:lnTo>
                    <a:lnTo>
                      <a:pt x="136" y="108"/>
                    </a:lnTo>
                    <a:lnTo>
                      <a:pt x="153" y="116"/>
                    </a:lnTo>
                    <a:lnTo>
                      <a:pt x="187" y="124"/>
                    </a:lnTo>
                    <a:lnTo>
                      <a:pt x="179" y="124"/>
                    </a:lnTo>
                    <a:lnTo>
                      <a:pt x="153" y="116"/>
                    </a:lnTo>
                    <a:lnTo>
                      <a:pt x="145" y="124"/>
                    </a:lnTo>
                    <a:lnTo>
                      <a:pt x="136" y="124"/>
                    </a:lnTo>
                    <a:lnTo>
                      <a:pt x="145" y="132"/>
                    </a:lnTo>
                    <a:lnTo>
                      <a:pt x="153" y="132"/>
                    </a:lnTo>
                    <a:lnTo>
                      <a:pt x="179" y="141"/>
                    </a:lnTo>
                    <a:lnTo>
                      <a:pt x="187" y="141"/>
                    </a:lnTo>
                    <a:lnTo>
                      <a:pt x="187" y="149"/>
                    </a:lnTo>
                    <a:lnTo>
                      <a:pt x="179" y="157"/>
                    </a:lnTo>
                    <a:lnTo>
                      <a:pt x="187" y="165"/>
                    </a:lnTo>
                    <a:lnTo>
                      <a:pt x="187" y="174"/>
                    </a:lnTo>
                    <a:lnTo>
                      <a:pt x="187" y="182"/>
                    </a:lnTo>
                    <a:lnTo>
                      <a:pt x="179" y="174"/>
                    </a:lnTo>
                    <a:lnTo>
                      <a:pt x="170" y="157"/>
                    </a:lnTo>
                    <a:lnTo>
                      <a:pt x="162" y="157"/>
                    </a:lnTo>
                    <a:lnTo>
                      <a:pt x="153" y="157"/>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99" name="Freeform 12"/>
              <p:cNvSpPr>
                <a:spLocks/>
              </p:cNvSpPr>
              <p:nvPr/>
            </p:nvSpPr>
            <p:spPr bwMode="auto">
              <a:xfrm>
                <a:off x="10815" y="15823"/>
                <a:ext cx="34" cy="41"/>
              </a:xfrm>
              <a:custGeom>
                <a:avLst/>
                <a:gdLst>
                  <a:gd name="T0" fmla="*/ 0 w 34"/>
                  <a:gd name="T1" fmla="*/ 0 h 41"/>
                  <a:gd name="T2" fmla="*/ 34 w 34"/>
                  <a:gd name="T3" fmla="*/ 41 h 41"/>
                  <a:gd name="T4" fmla="*/ 17 w 34"/>
                  <a:gd name="T5" fmla="*/ 16 h 41"/>
                  <a:gd name="T6" fmla="*/ 0 w 34"/>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1">
                    <a:moveTo>
                      <a:pt x="0" y="0"/>
                    </a:moveTo>
                    <a:lnTo>
                      <a:pt x="34" y="41"/>
                    </a:lnTo>
                    <a:lnTo>
                      <a:pt x="17"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0" name="Freeform 13"/>
              <p:cNvSpPr>
                <a:spLocks/>
              </p:cNvSpPr>
              <p:nvPr/>
            </p:nvSpPr>
            <p:spPr bwMode="auto">
              <a:xfrm>
                <a:off x="10807" y="15847"/>
                <a:ext cx="8" cy="9"/>
              </a:xfrm>
              <a:custGeom>
                <a:avLst/>
                <a:gdLst>
                  <a:gd name="T0" fmla="*/ 0 w 8"/>
                  <a:gd name="T1" fmla="*/ 0 h 9"/>
                  <a:gd name="T2" fmla="*/ 0 w 8"/>
                  <a:gd name="T3" fmla="*/ 0 h 9"/>
                  <a:gd name="T4" fmla="*/ 8 w 8"/>
                  <a:gd name="T5" fmla="*/ 9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lnTo>
                      <a:pt x="0" y="0"/>
                    </a:lnTo>
                    <a:lnTo>
                      <a:pt x="8" y="9"/>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1" name="Freeform 14"/>
              <p:cNvSpPr>
                <a:spLocks/>
              </p:cNvSpPr>
              <p:nvPr/>
            </p:nvSpPr>
            <p:spPr bwMode="auto">
              <a:xfrm>
                <a:off x="8607" y="15707"/>
                <a:ext cx="34" cy="149"/>
              </a:xfrm>
              <a:custGeom>
                <a:avLst/>
                <a:gdLst>
                  <a:gd name="T0" fmla="*/ 8 w 34"/>
                  <a:gd name="T1" fmla="*/ 132 h 149"/>
                  <a:gd name="T2" fmla="*/ 0 w 34"/>
                  <a:gd name="T3" fmla="*/ 8 h 149"/>
                  <a:gd name="T4" fmla="*/ 0 w 34"/>
                  <a:gd name="T5" fmla="*/ 0 h 149"/>
                  <a:gd name="T6" fmla="*/ 8 w 34"/>
                  <a:gd name="T7" fmla="*/ 0 h 149"/>
                  <a:gd name="T8" fmla="*/ 25 w 34"/>
                  <a:gd name="T9" fmla="*/ 0 h 149"/>
                  <a:gd name="T10" fmla="*/ 34 w 34"/>
                  <a:gd name="T11" fmla="*/ 0 h 149"/>
                  <a:gd name="T12" fmla="*/ 34 w 34"/>
                  <a:gd name="T13" fmla="*/ 8 h 149"/>
                  <a:gd name="T14" fmla="*/ 34 w 34"/>
                  <a:gd name="T15" fmla="*/ 74 h 149"/>
                  <a:gd name="T16" fmla="*/ 34 w 34"/>
                  <a:gd name="T17" fmla="*/ 140 h 149"/>
                  <a:gd name="T18" fmla="*/ 25 w 34"/>
                  <a:gd name="T19" fmla="*/ 149 h 149"/>
                  <a:gd name="T20" fmla="*/ 17 w 34"/>
                  <a:gd name="T21" fmla="*/ 149 h 149"/>
                  <a:gd name="T22" fmla="*/ 8 w 34"/>
                  <a:gd name="T23" fmla="*/ 140 h 149"/>
                  <a:gd name="T24" fmla="*/ 8 w 34"/>
                  <a:gd name="T25" fmla="*/ 132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149">
                    <a:moveTo>
                      <a:pt x="8" y="132"/>
                    </a:moveTo>
                    <a:lnTo>
                      <a:pt x="0" y="8"/>
                    </a:lnTo>
                    <a:lnTo>
                      <a:pt x="0" y="0"/>
                    </a:lnTo>
                    <a:lnTo>
                      <a:pt x="8" y="0"/>
                    </a:lnTo>
                    <a:lnTo>
                      <a:pt x="25" y="0"/>
                    </a:lnTo>
                    <a:lnTo>
                      <a:pt x="34" y="0"/>
                    </a:lnTo>
                    <a:lnTo>
                      <a:pt x="34" y="8"/>
                    </a:lnTo>
                    <a:lnTo>
                      <a:pt x="34" y="74"/>
                    </a:lnTo>
                    <a:lnTo>
                      <a:pt x="34" y="140"/>
                    </a:lnTo>
                    <a:lnTo>
                      <a:pt x="25" y="149"/>
                    </a:lnTo>
                    <a:lnTo>
                      <a:pt x="17" y="149"/>
                    </a:lnTo>
                    <a:lnTo>
                      <a:pt x="8" y="140"/>
                    </a:lnTo>
                    <a:lnTo>
                      <a:pt x="8" y="13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2" name="Freeform 15"/>
              <p:cNvSpPr>
                <a:spLocks/>
              </p:cNvSpPr>
              <p:nvPr/>
            </p:nvSpPr>
            <p:spPr bwMode="auto">
              <a:xfrm>
                <a:off x="10747" y="15707"/>
                <a:ext cx="60" cy="149"/>
              </a:xfrm>
              <a:custGeom>
                <a:avLst/>
                <a:gdLst>
                  <a:gd name="T0" fmla="*/ 0 w 60"/>
                  <a:gd name="T1" fmla="*/ 140 h 149"/>
                  <a:gd name="T2" fmla="*/ 0 w 60"/>
                  <a:gd name="T3" fmla="*/ 124 h 149"/>
                  <a:gd name="T4" fmla="*/ 9 w 60"/>
                  <a:gd name="T5" fmla="*/ 107 h 149"/>
                  <a:gd name="T6" fmla="*/ 0 w 60"/>
                  <a:gd name="T7" fmla="*/ 66 h 149"/>
                  <a:gd name="T8" fmla="*/ 0 w 60"/>
                  <a:gd name="T9" fmla="*/ 33 h 149"/>
                  <a:gd name="T10" fmla="*/ 9 w 60"/>
                  <a:gd name="T11" fmla="*/ 8 h 149"/>
                  <a:gd name="T12" fmla="*/ 17 w 60"/>
                  <a:gd name="T13" fmla="*/ 0 h 149"/>
                  <a:gd name="T14" fmla="*/ 34 w 60"/>
                  <a:gd name="T15" fmla="*/ 0 h 149"/>
                  <a:gd name="T16" fmla="*/ 43 w 60"/>
                  <a:gd name="T17" fmla="*/ 0 h 149"/>
                  <a:gd name="T18" fmla="*/ 43 w 60"/>
                  <a:gd name="T19" fmla="*/ 17 h 149"/>
                  <a:gd name="T20" fmla="*/ 43 w 60"/>
                  <a:gd name="T21" fmla="*/ 41 h 149"/>
                  <a:gd name="T22" fmla="*/ 51 w 60"/>
                  <a:gd name="T23" fmla="*/ 58 h 149"/>
                  <a:gd name="T24" fmla="*/ 60 w 60"/>
                  <a:gd name="T25" fmla="*/ 83 h 149"/>
                  <a:gd name="T26" fmla="*/ 51 w 60"/>
                  <a:gd name="T27" fmla="*/ 74 h 149"/>
                  <a:gd name="T28" fmla="*/ 43 w 60"/>
                  <a:gd name="T29" fmla="*/ 66 h 149"/>
                  <a:gd name="T30" fmla="*/ 34 w 60"/>
                  <a:gd name="T31" fmla="*/ 66 h 149"/>
                  <a:gd name="T32" fmla="*/ 34 w 60"/>
                  <a:gd name="T33" fmla="*/ 83 h 149"/>
                  <a:gd name="T34" fmla="*/ 34 w 60"/>
                  <a:gd name="T35" fmla="*/ 99 h 149"/>
                  <a:gd name="T36" fmla="*/ 51 w 60"/>
                  <a:gd name="T37" fmla="*/ 124 h 149"/>
                  <a:gd name="T38" fmla="*/ 34 w 60"/>
                  <a:gd name="T39" fmla="*/ 99 h 149"/>
                  <a:gd name="T40" fmla="*/ 34 w 60"/>
                  <a:gd name="T41" fmla="*/ 91 h 149"/>
                  <a:gd name="T42" fmla="*/ 17 w 60"/>
                  <a:gd name="T43" fmla="*/ 83 h 149"/>
                  <a:gd name="T44" fmla="*/ 17 w 60"/>
                  <a:gd name="T45" fmla="*/ 91 h 149"/>
                  <a:gd name="T46" fmla="*/ 17 w 60"/>
                  <a:gd name="T47" fmla="*/ 99 h 149"/>
                  <a:gd name="T48" fmla="*/ 17 w 60"/>
                  <a:gd name="T49" fmla="*/ 116 h 149"/>
                  <a:gd name="T50" fmla="*/ 17 w 60"/>
                  <a:gd name="T51" fmla="*/ 116 h 149"/>
                  <a:gd name="T52" fmla="*/ 9 w 60"/>
                  <a:gd name="T53" fmla="*/ 116 h 149"/>
                  <a:gd name="T54" fmla="*/ 9 w 60"/>
                  <a:gd name="T55" fmla="*/ 132 h 149"/>
                  <a:gd name="T56" fmla="*/ 9 w 60"/>
                  <a:gd name="T57" fmla="*/ 140 h 149"/>
                  <a:gd name="T58" fmla="*/ 9 w 60"/>
                  <a:gd name="T59" fmla="*/ 149 h 149"/>
                  <a:gd name="T60" fmla="*/ 0 w 60"/>
                  <a:gd name="T61" fmla="*/ 149 h 149"/>
                  <a:gd name="T62" fmla="*/ 0 w 60"/>
                  <a:gd name="T63" fmla="*/ 14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149">
                    <a:moveTo>
                      <a:pt x="0" y="140"/>
                    </a:moveTo>
                    <a:lnTo>
                      <a:pt x="0" y="124"/>
                    </a:lnTo>
                    <a:lnTo>
                      <a:pt x="9" y="107"/>
                    </a:lnTo>
                    <a:lnTo>
                      <a:pt x="0" y="66"/>
                    </a:lnTo>
                    <a:lnTo>
                      <a:pt x="0" y="33"/>
                    </a:lnTo>
                    <a:lnTo>
                      <a:pt x="9" y="8"/>
                    </a:lnTo>
                    <a:lnTo>
                      <a:pt x="17" y="0"/>
                    </a:lnTo>
                    <a:lnTo>
                      <a:pt x="34" y="0"/>
                    </a:lnTo>
                    <a:lnTo>
                      <a:pt x="43" y="0"/>
                    </a:lnTo>
                    <a:lnTo>
                      <a:pt x="43" y="17"/>
                    </a:lnTo>
                    <a:lnTo>
                      <a:pt x="43" y="41"/>
                    </a:lnTo>
                    <a:lnTo>
                      <a:pt x="51" y="58"/>
                    </a:lnTo>
                    <a:lnTo>
                      <a:pt x="60" y="83"/>
                    </a:lnTo>
                    <a:lnTo>
                      <a:pt x="51" y="74"/>
                    </a:lnTo>
                    <a:lnTo>
                      <a:pt x="43" y="66"/>
                    </a:lnTo>
                    <a:lnTo>
                      <a:pt x="34" y="66"/>
                    </a:lnTo>
                    <a:lnTo>
                      <a:pt x="34" y="83"/>
                    </a:lnTo>
                    <a:lnTo>
                      <a:pt x="34" y="99"/>
                    </a:lnTo>
                    <a:lnTo>
                      <a:pt x="51" y="124"/>
                    </a:lnTo>
                    <a:lnTo>
                      <a:pt x="34" y="99"/>
                    </a:lnTo>
                    <a:lnTo>
                      <a:pt x="34" y="91"/>
                    </a:lnTo>
                    <a:lnTo>
                      <a:pt x="17" y="83"/>
                    </a:lnTo>
                    <a:lnTo>
                      <a:pt x="17" y="91"/>
                    </a:lnTo>
                    <a:lnTo>
                      <a:pt x="17" y="99"/>
                    </a:lnTo>
                    <a:lnTo>
                      <a:pt x="17" y="116"/>
                    </a:lnTo>
                    <a:lnTo>
                      <a:pt x="9" y="116"/>
                    </a:lnTo>
                    <a:lnTo>
                      <a:pt x="9" y="132"/>
                    </a:lnTo>
                    <a:lnTo>
                      <a:pt x="9" y="140"/>
                    </a:lnTo>
                    <a:lnTo>
                      <a:pt x="9" y="149"/>
                    </a:lnTo>
                    <a:lnTo>
                      <a:pt x="0" y="149"/>
                    </a:lnTo>
                    <a:lnTo>
                      <a:pt x="0" y="14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3" name="Freeform 16"/>
              <p:cNvSpPr>
                <a:spLocks/>
              </p:cNvSpPr>
              <p:nvPr/>
            </p:nvSpPr>
            <p:spPr bwMode="auto">
              <a:xfrm>
                <a:off x="10773" y="15839"/>
                <a:ext cx="8" cy="17"/>
              </a:xfrm>
              <a:custGeom>
                <a:avLst/>
                <a:gdLst>
                  <a:gd name="T0" fmla="*/ 0 w 8"/>
                  <a:gd name="T1" fmla="*/ 0 h 17"/>
                  <a:gd name="T2" fmla="*/ 8 w 8"/>
                  <a:gd name="T3" fmla="*/ 17 h 17"/>
                  <a:gd name="T4" fmla="*/ 0 w 8"/>
                  <a:gd name="T5" fmla="*/ 0 h 17"/>
                  <a:gd name="T6" fmla="*/ 0 w 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7">
                    <a:moveTo>
                      <a:pt x="0" y="0"/>
                    </a:moveTo>
                    <a:lnTo>
                      <a:pt x="8" y="17"/>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4" name="Freeform 17"/>
              <p:cNvSpPr>
                <a:spLocks/>
              </p:cNvSpPr>
              <p:nvPr/>
            </p:nvSpPr>
            <p:spPr bwMode="auto">
              <a:xfrm>
                <a:off x="10968" y="15831"/>
                <a:ext cx="9" cy="25"/>
              </a:xfrm>
              <a:custGeom>
                <a:avLst/>
                <a:gdLst>
                  <a:gd name="T0" fmla="*/ 0 w 9"/>
                  <a:gd name="T1" fmla="*/ 0 h 25"/>
                  <a:gd name="T2" fmla="*/ 9 w 9"/>
                  <a:gd name="T3" fmla="*/ 8 h 25"/>
                  <a:gd name="T4" fmla="*/ 9 w 9"/>
                  <a:gd name="T5" fmla="*/ 25 h 25"/>
                  <a:gd name="T6" fmla="*/ 0 w 9"/>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5">
                    <a:moveTo>
                      <a:pt x="0" y="0"/>
                    </a:moveTo>
                    <a:lnTo>
                      <a:pt x="9" y="8"/>
                    </a:lnTo>
                    <a:lnTo>
                      <a:pt x="9" y="25"/>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5" name="Freeform 18"/>
              <p:cNvSpPr>
                <a:spLocks/>
              </p:cNvSpPr>
              <p:nvPr/>
            </p:nvSpPr>
            <p:spPr bwMode="auto">
              <a:xfrm>
                <a:off x="10951" y="15831"/>
                <a:ext cx="1" cy="16"/>
              </a:xfrm>
              <a:custGeom>
                <a:avLst/>
                <a:gdLst>
                  <a:gd name="T0" fmla="*/ 0 w 1"/>
                  <a:gd name="T1" fmla="*/ 0 h 16"/>
                  <a:gd name="T2" fmla="*/ 0 w 1"/>
                  <a:gd name="T3" fmla="*/ 8 h 16"/>
                  <a:gd name="T4" fmla="*/ 0 w 1"/>
                  <a:gd name="T5" fmla="*/ 16 h 16"/>
                  <a:gd name="T6" fmla="*/ 0 w 1"/>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6">
                    <a:moveTo>
                      <a:pt x="0" y="0"/>
                    </a:moveTo>
                    <a:lnTo>
                      <a:pt x="0" y="8"/>
                    </a:lnTo>
                    <a:lnTo>
                      <a:pt x="0"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6" name="Freeform 19"/>
              <p:cNvSpPr>
                <a:spLocks/>
              </p:cNvSpPr>
              <p:nvPr/>
            </p:nvSpPr>
            <p:spPr bwMode="auto">
              <a:xfrm>
                <a:off x="8666" y="15732"/>
                <a:ext cx="9" cy="107"/>
              </a:xfrm>
              <a:custGeom>
                <a:avLst/>
                <a:gdLst>
                  <a:gd name="T0" fmla="*/ 0 w 9"/>
                  <a:gd name="T1" fmla="*/ 99 h 107"/>
                  <a:gd name="T2" fmla="*/ 0 w 9"/>
                  <a:gd name="T3" fmla="*/ 0 h 107"/>
                  <a:gd name="T4" fmla="*/ 0 w 9"/>
                  <a:gd name="T5" fmla="*/ 0 h 107"/>
                  <a:gd name="T6" fmla="*/ 9 w 9"/>
                  <a:gd name="T7" fmla="*/ 16 h 107"/>
                  <a:gd name="T8" fmla="*/ 9 w 9"/>
                  <a:gd name="T9" fmla="*/ 49 h 107"/>
                  <a:gd name="T10" fmla="*/ 9 w 9"/>
                  <a:gd name="T11" fmla="*/ 99 h 107"/>
                  <a:gd name="T12" fmla="*/ 0 w 9"/>
                  <a:gd name="T13" fmla="*/ 107 h 107"/>
                  <a:gd name="T14" fmla="*/ 0 w 9"/>
                  <a:gd name="T15" fmla="*/ 99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7">
                    <a:moveTo>
                      <a:pt x="0" y="99"/>
                    </a:moveTo>
                    <a:lnTo>
                      <a:pt x="0" y="0"/>
                    </a:lnTo>
                    <a:lnTo>
                      <a:pt x="9" y="16"/>
                    </a:lnTo>
                    <a:lnTo>
                      <a:pt x="9" y="49"/>
                    </a:lnTo>
                    <a:lnTo>
                      <a:pt x="9" y="99"/>
                    </a:lnTo>
                    <a:lnTo>
                      <a:pt x="0" y="107"/>
                    </a:lnTo>
                    <a:lnTo>
                      <a:pt x="0" y="9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7" name="Freeform 20"/>
              <p:cNvSpPr>
                <a:spLocks/>
              </p:cNvSpPr>
              <p:nvPr/>
            </p:nvSpPr>
            <p:spPr bwMode="auto">
              <a:xfrm>
                <a:off x="8573" y="15732"/>
                <a:ext cx="17" cy="99"/>
              </a:xfrm>
              <a:custGeom>
                <a:avLst/>
                <a:gdLst>
                  <a:gd name="T0" fmla="*/ 0 w 17"/>
                  <a:gd name="T1" fmla="*/ 8 h 99"/>
                  <a:gd name="T2" fmla="*/ 8 w 17"/>
                  <a:gd name="T3" fmla="*/ 0 h 99"/>
                  <a:gd name="T4" fmla="*/ 17 w 17"/>
                  <a:gd name="T5" fmla="*/ 8 h 99"/>
                  <a:gd name="T6" fmla="*/ 17 w 17"/>
                  <a:gd name="T7" fmla="*/ 91 h 99"/>
                  <a:gd name="T8" fmla="*/ 8 w 17"/>
                  <a:gd name="T9" fmla="*/ 99 h 99"/>
                  <a:gd name="T10" fmla="*/ 0 w 17"/>
                  <a:gd name="T11" fmla="*/ 91 h 99"/>
                  <a:gd name="T12" fmla="*/ 0 w 17"/>
                  <a:gd name="T13" fmla="*/ 8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9">
                    <a:moveTo>
                      <a:pt x="0" y="8"/>
                    </a:moveTo>
                    <a:lnTo>
                      <a:pt x="8" y="0"/>
                    </a:lnTo>
                    <a:lnTo>
                      <a:pt x="17" y="8"/>
                    </a:lnTo>
                    <a:lnTo>
                      <a:pt x="17" y="91"/>
                    </a:lnTo>
                    <a:lnTo>
                      <a:pt x="8" y="99"/>
                    </a:lnTo>
                    <a:lnTo>
                      <a:pt x="0" y="91"/>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8" name="Freeform 21"/>
              <p:cNvSpPr>
                <a:spLocks/>
              </p:cNvSpPr>
              <p:nvPr/>
            </p:nvSpPr>
            <p:spPr bwMode="auto">
              <a:xfrm>
                <a:off x="8998" y="15732"/>
                <a:ext cx="93" cy="99"/>
              </a:xfrm>
              <a:custGeom>
                <a:avLst/>
                <a:gdLst>
                  <a:gd name="T0" fmla="*/ 0 w 93"/>
                  <a:gd name="T1" fmla="*/ 91 h 99"/>
                  <a:gd name="T2" fmla="*/ 76 w 93"/>
                  <a:gd name="T3" fmla="*/ 41 h 99"/>
                  <a:gd name="T4" fmla="*/ 68 w 93"/>
                  <a:gd name="T5" fmla="*/ 33 h 99"/>
                  <a:gd name="T6" fmla="*/ 42 w 93"/>
                  <a:gd name="T7" fmla="*/ 16 h 99"/>
                  <a:gd name="T8" fmla="*/ 8 w 93"/>
                  <a:gd name="T9" fmla="*/ 8 h 99"/>
                  <a:gd name="T10" fmla="*/ 0 w 93"/>
                  <a:gd name="T11" fmla="*/ 0 h 99"/>
                  <a:gd name="T12" fmla="*/ 25 w 93"/>
                  <a:gd name="T13" fmla="*/ 8 h 99"/>
                  <a:gd name="T14" fmla="*/ 42 w 93"/>
                  <a:gd name="T15" fmla="*/ 16 h 99"/>
                  <a:gd name="T16" fmla="*/ 76 w 93"/>
                  <a:gd name="T17" fmla="*/ 33 h 99"/>
                  <a:gd name="T18" fmla="*/ 93 w 93"/>
                  <a:gd name="T19" fmla="*/ 41 h 99"/>
                  <a:gd name="T20" fmla="*/ 76 w 93"/>
                  <a:gd name="T21" fmla="*/ 66 h 99"/>
                  <a:gd name="T22" fmla="*/ 51 w 93"/>
                  <a:gd name="T23" fmla="*/ 74 h 99"/>
                  <a:gd name="T24" fmla="*/ 0 w 93"/>
                  <a:gd name="T25" fmla="*/ 99 h 99"/>
                  <a:gd name="T26" fmla="*/ 0 w 93"/>
                  <a:gd name="T27" fmla="*/ 9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9">
                    <a:moveTo>
                      <a:pt x="0" y="91"/>
                    </a:moveTo>
                    <a:lnTo>
                      <a:pt x="76" y="41"/>
                    </a:lnTo>
                    <a:lnTo>
                      <a:pt x="68" y="33"/>
                    </a:lnTo>
                    <a:lnTo>
                      <a:pt x="42" y="16"/>
                    </a:lnTo>
                    <a:lnTo>
                      <a:pt x="8" y="8"/>
                    </a:lnTo>
                    <a:lnTo>
                      <a:pt x="0" y="0"/>
                    </a:lnTo>
                    <a:lnTo>
                      <a:pt x="25" y="8"/>
                    </a:lnTo>
                    <a:lnTo>
                      <a:pt x="42" y="16"/>
                    </a:lnTo>
                    <a:lnTo>
                      <a:pt x="76" y="33"/>
                    </a:lnTo>
                    <a:lnTo>
                      <a:pt x="93" y="41"/>
                    </a:lnTo>
                    <a:lnTo>
                      <a:pt x="76" y="66"/>
                    </a:lnTo>
                    <a:lnTo>
                      <a:pt x="51" y="74"/>
                    </a:lnTo>
                    <a:lnTo>
                      <a:pt x="0" y="99"/>
                    </a:lnTo>
                    <a:lnTo>
                      <a:pt x="0" y="9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09" name="Freeform 22"/>
              <p:cNvSpPr>
                <a:spLocks/>
              </p:cNvSpPr>
              <p:nvPr/>
            </p:nvSpPr>
            <p:spPr bwMode="auto">
              <a:xfrm>
                <a:off x="10892" y="15806"/>
                <a:ext cx="8" cy="17"/>
              </a:xfrm>
              <a:custGeom>
                <a:avLst/>
                <a:gdLst>
                  <a:gd name="T0" fmla="*/ 8 w 8"/>
                  <a:gd name="T1" fmla="*/ 0 h 17"/>
                  <a:gd name="T2" fmla="*/ 8 w 8"/>
                  <a:gd name="T3" fmla="*/ 8 h 17"/>
                  <a:gd name="T4" fmla="*/ 8 w 8"/>
                  <a:gd name="T5" fmla="*/ 17 h 17"/>
                  <a:gd name="T6" fmla="*/ 0 w 8"/>
                  <a:gd name="T7" fmla="*/ 8 h 17"/>
                  <a:gd name="T8" fmla="*/ 8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0"/>
                    </a:moveTo>
                    <a:lnTo>
                      <a:pt x="8" y="8"/>
                    </a:lnTo>
                    <a:lnTo>
                      <a:pt x="8" y="17"/>
                    </a:lnTo>
                    <a:lnTo>
                      <a:pt x="0" y="8"/>
                    </a:lnTo>
                    <a:lnTo>
                      <a:pt x="8"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0" name="Freeform 23"/>
              <p:cNvSpPr>
                <a:spLocks/>
              </p:cNvSpPr>
              <p:nvPr/>
            </p:nvSpPr>
            <p:spPr bwMode="auto">
              <a:xfrm>
                <a:off x="9091" y="15806"/>
                <a:ext cx="1639" cy="17"/>
              </a:xfrm>
              <a:custGeom>
                <a:avLst/>
                <a:gdLst>
                  <a:gd name="T0" fmla="*/ 26 w 1639"/>
                  <a:gd name="T1" fmla="*/ 8 h 17"/>
                  <a:gd name="T2" fmla="*/ 0 w 1639"/>
                  <a:gd name="T3" fmla="*/ 0 h 17"/>
                  <a:gd name="T4" fmla="*/ 9 w 1639"/>
                  <a:gd name="T5" fmla="*/ 0 h 17"/>
                  <a:gd name="T6" fmla="*/ 51 w 1639"/>
                  <a:gd name="T7" fmla="*/ 0 h 17"/>
                  <a:gd name="T8" fmla="*/ 85 w 1639"/>
                  <a:gd name="T9" fmla="*/ 0 h 17"/>
                  <a:gd name="T10" fmla="*/ 136 w 1639"/>
                  <a:gd name="T11" fmla="*/ 0 h 17"/>
                  <a:gd name="T12" fmla="*/ 187 w 1639"/>
                  <a:gd name="T13" fmla="*/ 0 h 17"/>
                  <a:gd name="T14" fmla="*/ 238 w 1639"/>
                  <a:gd name="T15" fmla="*/ 0 h 17"/>
                  <a:gd name="T16" fmla="*/ 297 w 1639"/>
                  <a:gd name="T17" fmla="*/ 0 h 17"/>
                  <a:gd name="T18" fmla="*/ 416 w 1639"/>
                  <a:gd name="T19" fmla="*/ 0 h 17"/>
                  <a:gd name="T20" fmla="*/ 544 w 1639"/>
                  <a:gd name="T21" fmla="*/ 0 h 17"/>
                  <a:gd name="T22" fmla="*/ 680 w 1639"/>
                  <a:gd name="T23" fmla="*/ 0 h 17"/>
                  <a:gd name="T24" fmla="*/ 951 w 1639"/>
                  <a:gd name="T25" fmla="*/ 0 h 17"/>
                  <a:gd name="T26" fmla="*/ 1087 w 1639"/>
                  <a:gd name="T27" fmla="*/ 0 h 17"/>
                  <a:gd name="T28" fmla="*/ 1215 w 1639"/>
                  <a:gd name="T29" fmla="*/ 0 h 17"/>
                  <a:gd name="T30" fmla="*/ 1325 w 1639"/>
                  <a:gd name="T31" fmla="*/ 0 h 17"/>
                  <a:gd name="T32" fmla="*/ 1376 w 1639"/>
                  <a:gd name="T33" fmla="*/ 0 h 17"/>
                  <a:gd name="T34" fmla="*/ 1427 w 1639"/>
                  <a:gd name="T35" fmla="*/ 0 h 17"/>
                  <a:gd name="T36" fmla="*/ 1469 w 1639"/>
                  <a:gd name="T37" fmla="*/ 0 h 17"/>
                  <a:gd name="T38" fmla="*/ 1512 w 1639"/>
                  <a:gd name="T39" fmla="*/ 0 h 17"/>
                  <a:gd name="T40" fmla="*/ 1546 w 1639"/>
                  <a:gd name="T41" fmla="*/ 0 h 17"/>
                  <a:gd name="T42" fmla="*/ 1571 w 1639"/>
                  <a:gd name="T43" fmla="*/ 0 h 17"/>
                  <a:gd name="T44" fmla="*/ 1597 w 1639"/>
                  <a:gd name="T45" fmla="*/ 0 h 17"/>
                  <a:gd name="T46" fmla="*/ 1614 w 1639"/>
                  <a:gd name="T47" fmla="*/ 0 h 17"/>
                  <a:gd name="T48" fmla="*/ 1622 w 1639"/>
                  <a:gd name="T49" fmla="*/ 0 h 17"/>
                  <a:gd name="T50" fmla="*/ 1631 w 1639"/>
                  <a:gd name="T51" fmla="*/ 0 h 17"/>
                  <a:gd name="T52" fmla="*/ 1639 w 1639"/>
                  <a:gd name="T53" fmla="*/ 8 h 17"/>
                  <a:gd name="T54" fmla="*/ 1631 w 1639"/>
                  <a:gd name="T55" fmla="*/ 17 h 17"/>
                  <a:gd name="T56" fmla="*/ 1622 w 1639"/>
                  <a:gd name="T57" fmla="*/ 17 h 17"/>
                  <a:gd name="T58" fmla="*/ 1614 w 1639"/>
                  <a:gd name="T59" fmla="*/ 17 h 17"/>
                  <a:gd name="T60" fmla="*/ 1597 w 1639"/>
                  <a:gd name="T61" fmla="*/ 17 h 17"/>
                  <a:gd name="T62" fmla="*/ 1563 w 1639"/>
                  <a:gd name="T63" fmla="*/ 17 h 17"/>
                  <a:gd name="T64" fmla="*/ 1529 w 1639"/>
                  <a:gd name="T65" fmla="*/ 17 h 17"/>
                  <a:gd name="T66" fmla="*/ 1486 w 1639"/>
                  <a:gd name="T67" fmla="*/ 17 h 17"/>
                  <a:gd name="T68" fmla="*/ 1435 w 1639"/>
                  <a:gd name="T69" fmla="*/ 17 h 17"/>
                  <a:gd name="T70" fmla="*/ 1385 w 1639"/>
                  <a:gd name="T71" fmla="*/ 17 h 17"/>
                  <a:gd name="T72" fmla="*/ 1325 w 1639"/>
                  <a:gd name="T73" fmla="*/ 17 h 17"/>
                  <a:gd name="T74" fmla="*/ 1257 w 1639"/>
                  <a:gd name="T75" fmla="*/ 17 h 17"/>
                  <a:gd name="T76" fmla="*/ 1121 w 1639"/>
                  <a:gd name="T77" fmla="*/ 17 h 17"/>
                  <a:gd name="T78" fmla="*/ 977 w 1639"/>
                  <a:gd name="T79" fmla="*/ 17 h 17"/>
                  <a:gd name="T80" fmla="*/ 832 w 1639"/>
                  <a:gd name="T81" fmla="*/ 17 h 17"/>
                  <a:gd name="T82" fmla="*/ 680 w 1639"/>
                  <a:gd name="T83" fmla="*/ 17 h 17"/>
                  <a:gd name="T84" fmla="*/ 535 w 1639"/>
                  <a:gd name="T85" fmla="*/ 8 h 17"/>
                  <a:gd name="T86" fmla="*/ 399 w 1639"/>
                  <a:gd name="T87" fmla="*/ 8 h 17"/>
                  <a:gd name="T88" fmla="*/ 340 w 1639"/>
                  <a:gd name="T89" fmla="*/ 8 h 17"/>
                  <a:gd name="T90" fmla="*/ 280 w 1639"/>
                  <a:gd name="T91" fmla="*/ 8 h 17"/>
                  <a:gd name="T92" fmla="*/ 221 w 1639"/>
                  <a:gd name="T93" fmla="*/ 8 h 17"/>
                  <a:gd name="T94" fmla="*/ 178 w 1639"/>
                  <a:gd name="T95" fmla="*/ 8 h 17"/>
                  <a:gd name="T96" fmla="*/ 136 w 1639"/>
                  <a:gd name="T97" fmla="*/ 8 h 17"/>
                  <a:gd name="T98" fmla="*/ 102 w 1639"/>
                  <a:gd name="T99" fmla="*/ 8 h 17"/>
                  <a:gd name="T100" fmla="*/ 68 w 1639"/>
                  <a:gd name="T101" fmla="*/ 8 h 17"/>
                  <a:gd name="T102" fmla="*/ 51 w 1639"/>
                  <a:gd name="T103" fmla="*/ 8 h 17"/>
                  <a:gd name="T104" fmla="*/ 34 w 1639"/>
                  <a:gd name="T105" fmla="*/ 8 h 17"/>
                  <a:gd name="T106" fmla="*/ 26 w 1639"/>
                  <a:gd name="T107" fmla="*/ 8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39" h="17">
                    <a:moveTo>
                      <a:pt x="26" y="8"/>
                    </a:moveTo>
                    <a:lnTo>
                      <a:pt x="0" y="0"/>
                    </a:lnTo>
                    <a:lnTo>
                      <a:pt x="9" y="0"/>
                    </a:lnTo>
                    <a:lnTo>
                      <a:pt x="51" y="0"/>
                    </a:lnTo>
                    <a:lnTo>
                      <a:pt x="85" y="0"/>
                    </a:lnTo>
                    <a:lnTo>
                      <a:pt x="136" y="0"/>
                    </a:lnTo>
                    <a:lnTo>
                      <a:pt x="187" y="0"/>
                    </a:lnTo>
                    <a:lnTo>
                      <a:pt x="238" y="0"/>
                    </a:lnTo>
                    <a:lnTo>
                      <a:pt x="297" y="0"/>
                    </a:lnTo>
                    <a:lnTo>
                      <a:pt x="416" y="0"/>
                    </a:lnTo>
                    <a:lnTo>
                      <a:pt x="544" y="0"/>
                    </a:lnTo>
                    <a:lnTo>
                      <a:pt x="680" y="0"/>
                    </a:lnTo>
                    <a:lnTo>
                      <a:pt x="951" y="0"/>
                    </a:lnTo>
                    <a:lnTo>
                      <a:pt x="1087" y="0"/>
                    </a:lnTo>
                    <a:lnTo>
                      <a:pt x="1215" y="0"/>
                    </a:lnTo>
                    <a:lnTo>
                      <a:pt x="1325" y="0"/>
                    </a:lnTo>
                    <a:lnTo>
                      <a:pt x="1376" y="0"/>
                    </a:lnTo>
                    <a:lnTo>
                      <a:pt x="1427" y="0"/>
                    </a:lnTo>
                    <a:lnTo>
                      <a:pt x="1469" y="0"/>
                    </a:lnTo>
                    <a:lnTo>
                      <a:pt x="1512" y="0"/>
                    </a:lnTo>
                    <a:lnTo>
                      <a:pt x="1546" y="0"/>
                    </a:lnTo>
                    <a:lnTo>
                      <a:pt x="1571" y="0"/>
                    </a:lnTo>
                    <a:lnTo>
                      <a:pt x="1597" y="0"/>
                    </a:lnTo>
                    <a:lnTo>
                      <a:pt x="1614" y="0"/>
                    </a:lnTo>
                    <a:lnTo>
                      <a:pt x="1622" y="0"/>
                    </a:lnTo>
                    <a:lnTo>
                      <a:pt x="1631" y="0"/>
                    </a:lnTo>
                    <a:lnTo>
                      <a:pt x="1639" y="8"/>
                    </a:lnTo>
                    <a:lnTo>
                      <a:pt x="1631" y="17"/>
                    </a:lnTo>
                    <a:lnTo>
                      <a:pt x="1622" y="17"/>
                    </a:lnTo>
                    <a:lnTo>
                      <a:pt x="1614" y="17"/>
                    </a:lnTo>
                    <a:lnTo>
                      <a:pt x="1597" y="17"/>
                    </a:lnTo>
                    <a:lnTo>
                      <a:pt x="1563" y="17"/>
                    </a:lnTo>
                    <a:lnTo>
                      <a:pt x="1529" y="17"/>
                    </a:lnTo>
                    <a:lnTo>
                      <a:pt x="1486" y="17"/>
                    </a:lnTo>
                    <a:lnTo>
                      <a:pt x="1435" y="17"/>
                    </a:lnTo>
                    <a:lnTo>
                      <a:pt x="1385" y="17"/>
                    </a:lnTo>
                    <a:lnTo>
                      <a:pt x="1325" y="17"/>
                    </a:lnTo>
                    <a:lnTo>
                      <a:pt x="1257" y="17"/>
                    </a:lnTo>
                    <a:lnTo>
                      <a:pt x="1121" y="17"/>
                    </a:lnTo>
                    <a:lnTo>
                      <a:pt x="977" y="17"/>
                    </a:lnTo>
                    <a:lnTo>
                      <a:pt x="832" y="17"/>
                    </a:lnTo>
                    <a:lnTo>
                      <a:pt x="680" y="17"/>
                    </a:lnTo>
                    <a:lnTo>
                      <a:pt x="535" y="8"/>
                    </a:lnTo>
                    <a:lnTo>
                      <a:pt x="399" y="8"/>
                    </a:lnTo>
                    <a:lnTo>
                      <a:pt x="340" y="8"/>
                    </a:lnTo>
                    <a:lnTo>
                      <a:pt x="280" y="8"/>
                    </a:lnTo>
                    <a:lnTo>
                      <a:pt x="221" y="8"/>
                    </a:lnTo>
                    <a:lnTo>
                      <a:pt x="178" y="8"/>
                    </a:lnTo>
                    <a:lnTo>
                      <a:pt x="136" y="8"/>
                    </a:lnTo>
                    <a:lnTo>
                      <a:pt x="102" y="8"/>
                    </a:lnTo>
                    <a:lnTo>
                      <a:pt x="68" y="8"/>
                    </a:lnTo>
                    <a:lnTo>
                      <a:pt x="51" y="8"/>
                    </a:lnTo>
                    <a:lnTo>
                      <a:pt x="34" y="8"/>
                    </a:lnTo>
                    <a:lnTo>
                      <a:pt x="26" y="8"/>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1" name="Freeform 24"/>
              <p:cNvSpPr>
                <a:spLocks/>
              </p:cNvSpPr>
              <p:nvPr/>
            </p:nvSpPr>
            <p:spPr bwMode="auto">
              <a:xfrm>
                <a:off x="8700" y="15748"/>
                <a:ext cx="51" cy="58"/>
              </a:xfrm>
              <a:custGeom>
                <a:avLst/>
                <a:gdLst>
                  <a:gd name="T0" fmla="*/ 0 w 51"/>
                  <a:gd name="T1" fmla="*/ 0 h 58"/>
                  <a:gd name="T2" fmla="*/ 17 w 51"/>
                  <a:gd name="T3" fmla="*/ 0 h 58"/>
                  <a:gd name="T4" fmla="*/ 34 w 51"/>
                  <a:gd name="T5" fmla="*/ 9 h 58"/>
                  <a:gd name="T6" fmla="*/ 43 w 51"/>
                  <a:gd name="T7" fmla="*/ 17 h 58"/>
                  <a:gd name="T8" fmla="*/ 51 w 51"/>
                  <a:gd name="T9" fmla="*/ 25 h 58"/>
                  <a:gd name="T10" fmla="*/ 51 w 51"/>
                  <a:gd name="T11" fmla="*/ 33 h 58"/>
                  <a:gd name="T12" fmla="*/ 34 w 51"/>
                  <a:gd name="T13" fmla="*/ 42 h 58"/>
                  <a:gd name="T14" fmla="*/ 26 w 51"/>
                  <a:gd name="T15" fmla="*/ 50 h 58"/>
                  <a:gd name="T16" fmla="*/ 0 w 51"/>
                  <a:gd name="T17" fmla="*/ 58 h 58"/>
                  <a:gd name="T18" fmla="*/ 0 w 5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8">
                    <a:moveTo>
                      <a:pt x="0" y="0"/>
                    </a:moveTo>
                    <a:lnTo>
                      <a:pt x="17" y="0"/>
                    </a:lnTo>
                    <a:lnTo>
                      <a:pt x="34" y="9"/>
                    </a:lnTo>
                    <a:lnTo>
                      <a:pt x="43" y="17"/>
                    </a:lnTo>
                    <a:lnTo>
                      <a:pt x="51" y="25"/>
                    </a:lnTo>
                    <a:lnTo>
                      <a:pt x="51" y="33"/>
                    </a:lnTo>
                    <a:lnTo>
                      <a:pt x="34" y="42"/>
                    </a:lnTo>
                    <a:lnTo>
                      <a:pt x="26" y="50"/>
                    </a:lnTo>
                    <a:lnTo>
                      <a:pt x="0" y="5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2" name="Freeform 25"/>
              <p:cNvSpPr>
                <a:spLocks/>
              </p:cNvSpPr>
              <p:nvPr/>
            </p:nvSpPr>
            <p:spPr bwMode="auto">
              <a:xfrm>
                <a:off x="8930" y="15748"/>
                <a:ext cx="110" cy="58"/>
              </a:xfrm>
              <a:custGeom>
                <a:avLst/>
                <a:gdLst>
                  <a:gd name="T0" fmla="*/ 34 w 110"/>
                  <a:gd name="T1" fmla="*/ 42 h 58"/>
                  <a:gd name="T2" fmla="*/ 25 w 110"/>
                  <a:gd name="T3" fmla="*/ 33 h 58"/>
                  <a:gd name="T4" fmla="*/ 17 w 110"/>
                  <a:gd name="T5" fmla="*/ 33 h 58"/>
                  <a:gd name="T6" fmla="*/ 8 w 110"/>
                  <a:gd name="T7" fmla="*/ 25 h 58"/>
                  <a:gd name="T8" fmla="*/ 0 w 110"/>
                  <a:gd name="T9" fmla="*/ 25 h 58"/>
                  <a:gd name="T10" fmla="*/ 17 w 110"/>
                  <a:gd name="T11" fmla="*/ 25 h 58"/>
                  <a:gd name="T12" fmla="*/ 34 w 110"/>
                  <a:gd name="T13" fmla="*/ 17 h 58"/>
                  <a:gd name="T14" fmla="*/ 42 w 110"/>
                  <a:gd name="T15" fmla="*/ 0 h 58"/>
                  <a:gd name="T16" fmla="*/ 76 w 110"/>
                  <a:gd name="T17" fmla="*/ 9 h 58"/>
                  <a:gd name="T18" fmla="*/ 110 w 110"/>
                  <a:gd name="T19" fmla="*/ 25 h 58"/>
                  <a:gd name="T20" fmla="*/ 102 w 110"/>
                  <a:gd name="T21" fmla="*/ 42 h 58"/>
                  <a:gd name="T22" fmla="*/ 85 w 110"/>
                  <a:gd name="T23" fmla="*/ 42 h 58"/>
                  <a:gd name="T24" fmla="*/ 42 w 110"/>
                  <a:gd name="T25" fmla="*/ 58 h 58"/>
                  <a:gd name="T26" fmla="*/ 34 w 110"/>
                  <a:gd name="T27" fmla="*/ 42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58">
                    <a:moveTo>
                      <a:pt x="34" y="42"/>
                    </a:moveTo>
                    <a:lnTo>
                      <a:pt x="25" y="33"/>
                    </a:lnTo>
                    <a:lnTo>
                      <a:pt x="17" y="33"/>
                    </a:lnTo>
                    <a:lnTo>
                      <a:pt x="8" y="25"/>
                    </a:lnTo>
                    <a:lnTo>
                      <a:pt x="0" y="25"/>
                    </a:lnTo>
                    <a:lnTo>
                      <a:pt x="17" y="25"/>
                    </a:lnTo>
                    <a:lnTo>
                      <a:pt x="34" y="17"/>
                    </a:lnTo>
                    <a:lnTo>
                      <a:pt x="42" y="0"/>
                    </a:lnTo>
                    <a:lnTo>
                      <a:pt x="76" y="9"/>
                    </a:lnTo>
                    <a:lnTo>
                      <a:pt x="110" y="25"/>
                    </a:lnTo>
                    <a:lnTo>
                      <a:pt x="102" y="42"/>
                    </a:lnTo>
                    <a:lnTo>
                      <a:pt x="85" y="42"/>
                    </a:lnTo>
                    <a:lnTo>
                      <a:pt x="42" y="58"/>
                    </a:lnTo>
                    <a:lnTo>
                      <a:pt x="34" y="42"/>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3" name="Freeform 26"/>
              <p:cNvSpPr>
                <a:spLocks/>
              </p:cNvSpPr>
              <p:nvPr/>
            </p:nvSpPr>
            <p:spPr bwMode="auto">
              <a:xfrm>
                <a:off x="9754" y="14627"/>
                <a:ext cx="1197" cy="1163"/>
              </a:xfrm>
              <a:custGeom>
                <a:avLst/>
                <a:gdLst>
                  <a:gd name="T0" fmla="*/ 101 w 1197"/>
                  <a:gd name="T1" fmla="*/ 1146 h 1163"/>
                  <a:gd name="T2" fmla="*/ 59 w 1197"/>
                  <a:gd name="T3" fmla="*/ 1055 h 1163"/>
                  <a:gd name="T4" fmla="*/ 34 w 1197"/>
                  <a:gd name="T5" fmla="*/ 1072 h 1163"/>
                  <a:gd name="T6" fmla="*/ 195 w 1197"/>
                  <a:gd name="T7" fmla="*/ 1039 h 1163"/>
                  <a:gd name="T8" fmla="*/ 560 w 1197"/>
                  <a:gd name="T9" fmla="*/ 1138 h 1163"/>
                  <a:gd name="T10" fmla="*/ 433 w 1197"/>
                  <a:gd name="T11" fmla="*/ 940 h 1163"/>
                  <a:gd name="T12" fmla="*/ 543 w 1197"/>
                  <a:gd name="T13" fmla="*/ 627 h 1163"/>
                  <a:gd name="T14" fmla="*/ 543 w 1197"/>
                  <a:gd name="T15" fmla="*/ 684 h 1163"/>
                  <a:gd name="T16" fmla="*/ 603 w 1197"/>
                  <a:gd name="T17" fmla="*/ 643 h 1163"/>
                  <a:gd name="T18" fmla="*/ 611 w 1197"/>
                  <a:gd name="T19" fmla="*/ 775 h 1163"/>
                  <a:gd name="T20" fmla="*/ 458 w 1197"/>
                  <a:gd name="T21" fmla="*/ 907 h 1163"/>
                  <a:gd name="T22" fmla="*/ 475 w 1197"/>
                  <a:gd name="T23" fmla="*/ 924 h 1163"/>
                  <a:gd name="T24" fmla="*/ 543 w 1197"/>
                  <a:gd name="T25" fmla="*/ 891 h 1163"/>
                  <a:gd name="T26" fmla="*/ 526 w 1197"/>
                  <a:gd name="T27" fmla="*/ 866 h 1163"/>
                  <a:gd name="T28" fmla="*/ 560 w 1197"/>
                  <a:gd name="T29" fmla="*/ 825 h 1163"/>
                  <a:gd name="T30" fmla="*/ 688 w 1197"/>
                  <a:gd name="T31" fmla="*/ 800 h 1163"/>
                  <a:gd name="T32" fmla="*/ 772 w 1197"/>
                  <a:gd name="T33" fmla="*/ 899 h 1163"/>
                  <a:gd name="T34" fmla="*/ 730 w 1197"/>
                  <a:gd name="T35" fmla="*/ 1031 h 1163"/>
                  <a:gd name="T36" fmla="*/ 586 w 1197"/>
                  <a:gd name="T37" fmla="*/ 1064 h 1163"/>
                  <a:gd name="T38" fmla="*/ 603 w 1197"/>
                  <a:gd name="T39" fmla="*/ 956 h 1163"/>
                  <a:gd name="T40" fmla="*/ 526 w 1197"/>
                  <a:gd name="T41" fmla="*/ 1064 h 1163"/>
                  <a:gd name="T42" fmla="*/ 815 w 1197"/>
                  <a:gd name="T43" fmla="*/ 989 h 1163"/>
                  <a:gd name="T44" fmla="*/ 789 w 1197"/>
                  <a:gd name="T45" fmla="*/ 717 h 1163"/>
                  <a:gd name="T46" fmla="*/ 1087 w 1197"/>
                  <a:gd name="T47" fmla="*/ 742 h 1163"/>
                  <a:gd name="T48" fmla="*/ 1061 w 1197"/>
                  <a:gd name="T49" fmla="*/ 503 h 1163"/>
                  <a:gd name="T50" fmla="*/ 1019 w 1197"/>
                  <a:gd name="T51" fmla="*/ 594 h 1163"/>
                  <a:gd name="T52" fmla="*/ 1078 w 1197"/>
                  <a:gd name="T53" fmla="*/ 643 h 1163"/>
                  <a:gd name="T54" fmla="*/ 1010 w 1197"/>
                  <a:gd name="T55" fmla="*/ 693 h 1163"/>
                  <a:gd name="T56" fmla="*/ 917 w 1197"/>
                  <a:gd name="T57" fmla="*/ 742 h 1163"/>
                  <a:gd name="T58" fmla="*/ 832 w 1197"/>
                  <a:gd name="T59" fmla="*/ 627 h 1163"/>
                  <a:gd name="T60" fmla="*/ 866 w 1197"/>
                  <a:gd name="T61" fmla="*/ 519 h 1163"/>
                  <a:gd name="T62" fmla="*/ 1002 w 1197"/>
                  <a:gd name="T63" fmla="*/ 462 h 1163"/>
                  <a:gd name="T64" fmla="*/ 900 w 1197"/>
                  <a:gd name="T65" fmla="*/ 454 h 1163"/>
                  <a:gd name="T66" fmla="*/ 772 w 1197"/>
                  <a:gd name="T67" fmla="*/ 602 h 1163"/>
                  <a:gd name="T68" fmla="*/ 654 w 1197"/>
                  <a:gd name="T69" fmla="*/ 511 h 1163"/>
                  <a:gd name="T70" fmla="*/ 679 w 1197"/>
                  <a:gd name="T71" fmla="*/ 519 h 1163"/>
                  <a:gd name="T72" fmla="*/ 934 w 1197"/>
                  <a:gd name="T73" fmla="*/ 421 h 1163"/>
                  <a:gd name="T74" fmla="*/ 1163 w 1197"/>
                  <a:gd name="T75" fmla="*/ 552 h 1163"/>
                  <a:gd name="T76" fmla="*/ 1070 w 1197"/>
                  <a:gd name="T77" fmla="*/ 181 h 1163"/>
                  <a:gd name="T78" fmla="*/ 1087 w 1197"/>
                  <a:gd name="T79" fmla="*/ 25 h 1163"/>
                  <a:gd name="T80" fmla="*/ 1112 w 1197"/>
                  <a:gd name="T81" fmla="*/ 74 h 1163"/>
                  <a:gd name="T82" fmla="*/ 1172 w 1197"/>
                  <a:gd name="T83" fmla="*/ 17 h 1163"/>
                  <a:gd name="T84" fmla="*/ 1146 w 1197"/>
                  <a:gd name="T85" fmla="*/ 165 h 1163"/>
                  <a:gd name="T86" fmla="*/ 1146 w 1197"/>
                  <a:gd name="T87" fmla="*/ 379 h 1163"/>
                  <a:gd name="T88" fmla="*/ 1163 w 1197"/>
                  <a:gd name="T89" fmla="*/ 223 h 1163"/>
                  <a:gd name="T90" fmla="*/ 1070 w 1197"/>
                  <a:gd name="T91" fmla="*/ 289 h 1163"/>
                  <a:gd name="T92" fmla="*/ 1121 w 1197"/>
                  <a:gd name="T93" fmla="*/ 759 h 1163"/>
                  <a:gd name="T94" fmla="*/ 1189 w 1197"/>
                  <a:gd name="T95" fmla="*/ 849 h 1163"/>
                  <a:gd name="T96" fmla="*/ 1053 w 1197"/>
                  <a:gd name="T97" fmla="*/ 874 h 1163"/>
                  <a:gd name="T98" fmla="*/ 1138 w 1197"/>
                  <a:gd name="T99" fmla="*/ 849 h 1163"/>
                  <a:gd name="T100" fmla="*/ 781 w 1197"/>
                  <a:gd name="T101" fmla="*/ 742 h 1163"/>
                  <a:gd name="T102" fmla="*/ 891 w 1197"/>
                  <a:gd name="T103" fmla="*/ 1097 h 1163"/>
                  <a:gd name="T104" fmla="*/ 900 w 1197"/>
                  <a:gd name="T105" fmla="*/ 1014 h 1163"/>
                  <a:gd name="T106" fmla="*/ 917 w 1197"/>
                  <a:gd name="T107" fmla="*/ 1146 h 1163"/>
                  <a:gd name="T108" fmla="*/ 815 w 1197"/>
                  <a:gd name="T109" fmla="*/ 1022 h 1163"/>
                  <a:gd name="T110" fmla="*/ 628 w 1197"/>
                  <a:gd name="T111" fmla="*/ 1154 h 1163"/>
                  <a:gd name="T112" fmla="*/ 212 w 1197"/>
                  <a:gd name="T113" fmla="*/ 1072 h 1163"/>
                  <a:gd name="T114" fmla="*/ 280 w 1197"/>
                  <a:gd name="T115" fmla="*/ 1072 h 1163"/>
                  <a:gd name="T116" fmla="*/ 237 w 1197"/>
                  <a:gd name="T117" fmla="*/ 116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7" h="1163">
                    <a:moveTo>
                      <a:pt x="203" y="1138"/>
                    </a:moveTo>
                    <a:lnTo>
                      <a:pt x="195" y="1121"/>
                    </a:lnTo>
                    <a:lnTo>
                      <a:pt x="195" y="1097"/>
                    </a:lnTo>
                    <a:lnTo>
                      <a:pt x="203" y="1055"/>
                    </a:lnTo>
                    <a:lnTo>
                      <a:pt x="195" y="1047"/>
                    </a:lnTo>
                    <a:lnTo>
                      <a:pt x="195" y="1055"/>
                    </a:lnTo>
                    <a:lnTo>
                      <a:pt x="169" y="1097"/>
                    </a:lnTo>
                    <a:lnTo>
                      <a:pt x="152" y="1121"/>
                    </a:lnTo>
                    <a:lnTo>
                      <a:pt x="127" y="1138"/>
                    </a:lnTo>
                    <a:lnTo>
                      <a:pt x="101" y="1146"/>
                    </a:lnTo>
                    <a:lnTo>
                      <a:pt x="68" y="1146"/>
                    </a:lnTo>
                    <a:lnTo>
                      <a:pt x="42" y="1138"/>
                    </a:lnTo>
                    <a:lnTo>
                      <a:pt x="17" y="1130"/>
                    </a:lnTo>
                    <a:lnTo>
                      <a:pt x="8" y="1113"/>
                    </a:lnTo>
                    <a:lnTo>
                      <a:pt x="0" y="1105"/>
                    </a:lnTo>
                    <a:lnTo>
                      <a:pt x="0" y="1072"/>
                    </a:lnTo>
                    <a:lnTo>
                      <a:pt x="8" y="1064"/>
                    </a:lnTo>
                    <a:lnTo>
                      <a:pt x="17" y="1055"/>
                    </a:lnTo>
                    <a:lnTo>
                      <a:pt x="42" y="1055"/>
                    </a:lnTo>
                    <a:lnTo>
                      <a:pt x="59" y="1055"/>
                    </a:lnTo>
                    <a:lnTo>
                      <a:pt x="68" y="1064"/>
                    </a:lnTo>
                    <a:lnTo>
                      <a:pt x="68" y="1080"/>
                    </a:lnTo>
                    <a:lnTo>
                      <a:pt x="68" y="1088"/>
                    </a:lnTo>
                    <a:lnTo>
                      <a:pt x="51" y="1097"/>
                    </a:lnTo>
                    <a:lnTo>
                      <a:pt x="42" y="1097"/>
                    </a:lnTo>
                    <a:lnTo>
                      <a:pt x="34" y="1097"/>
                    </a:lnTo>
                    <a:lnTo>
                      <a:pt x="34" y="1088"/>
                    </a:lnTo>
                    <a:lnTo>
                      <a:pt x="34" y="1080"/>
                    </a:lnTo>
                    <a:lnTo>
                      <a:pt x="34" y="1072"/>
                    </a:lnTo>
                    <a:lnTo>
                      <a:pt x="17" y="1072"/>
                    </a:lnTo>
                    <a:lnTo>
                      <a:pt x="8" y="1088"/>
                    </a:lnTo>
                    <a:lnTo>
                      <a:pt x="17" y="1097"/>
                    </a:lnTo>
                    <a:lnTo>
                      <a:pt x="25" y="1113"/>
                    </a:lnTo>
                    <a:lnTo>
                      <a:pt x="34" y="1121"/>
                    </a:lnTo>
                    <a:lnTo>
                      <a:pt x="68" y="1113"/>
                    </a:lnTo>
                    <a:lnTo>
                      <a:pt x="93" y="1105"/>
                    </a:lnTo>
                    <a:lnTo>
                      <a:pt x="144" y="1072"/>
                    </a:lnTo>
                    <a:lnTo>
                      <a:pt x="195" y="1039"/>
                    </a:lnTo>
                    <a:lnTo>
                      <a:pt x="220" y="1022"/>
                    </a:lnTo>
                    <a:lnTo>
                      <a:pt x="246" y="1022"/>
                    </a:lnTo>
                    <a:lnTo>
                      <a:pt x="288" y="1022"/>
                    </a:lnTo>
                    <a:lnTo>
                      <a:pt x="322" y="1022"/>
                    </a:lnTo>
                    <a:lnTo>
                      <a:pt x="356" y="1039"/>
                    </a:lnTo>
                    <a:lnTo>
                      <a:pt x="390" y="1055"/>
                    </a:lnTo>
                    <a:lnTo>
                      <a:pt x="518" y="1130"/>
                    </a:lnTo>
                    <a:lnTo>
                      <a:pt x="535" y="1138"/>
                    </a:lnTo>
                    <a:lnTo>
                      <a:pt x="543" y="1138"/>
                    </a:lnTo>
                    <a:lnTo>
                      <a:pt x="560" y="1138"/>
                    </a:lnTo>
                    <a:lnTo>
                      <a:pt x="560" y="1130"/>
                    </a:lnTo>
                    <a:lnTo>
                      <a:pt x="552" y="1121"/>
                    </a:lnTo>
                    <a:lnTo>
                      <a:pt x="526" y="1113"/>
                    </a:lnTo>
                    <a:lnTo>
                      <a:pt x="509" y="1105"/>
                    </a:lnTo>
                    <a:lnTo>
                      <a:pt x="475" y="1072"/>
                    </a:lnTo>
                    <a:lnTo>
                      <a:pt x="450" y="1047"/>
                    </a:lnTo>
                    <a:lnTo>
                      <a:pt x="433" y="1006"/>
                    </a:lnTo>
                    <a:lnTo>
                      <a:pt x="433" y="973"/>
                    </a:lnTo>
                    <a:lnTo>
                      <a:pt x="433" y="940"/>
                    </a:lnTo>
                    <a:lnTo>
                      <a:pt x="450" y="899"/>
                    </a:lnTo>
                    <a:lnTo>
                      <a:pt x="467" y="866"/>
                    </a:lnTo>
                    <a:lnTo>
                      <a:pt x="518" y="800"/>
                    </a:lnTo>
                    <a:lnTo>
                      <a:pt x="569" y="734"/>
                    </a:lnTo>
                    <a:lnTo>
                      <a:pt x="586" y="693"/>
                    </a:lnTo>
                    <a:lnTo>
                      <a:pt x="586" y="676"/>
                    </a:lnTo>
                    <a:lnTo>
                      <a:pt x="586" y="651"/>
                    </a:lnTo>
                    <a:lnTo>
                      <a:pt x="569" y="643"/>
                    </a:lnTo>
                    <a:lnTo>
                      <a:pt x="552" y="627"/>
                    </a:lnTo>
                    <a:lnTo>
                      <a:pt x="543" y="627"/>
                    </a:lnTo>
                    <a:lnTo>
                      <a:pt x="526" y="635"/>
                    </a:lnTo>
                    <a:lnTo>
                      <a:pt x="526" y="643"/>
                    </a:lnTo>
                    <a:lnTo>
                      <a:pt x="526" y="651"/>
                    </a:lnTo>
                    <a:lnTo>
                      <a:pt x="543" y="651"/>
                    </a:lnTo>
                    <a:lnTo>
                      <a:pt x="552" y="651"/>
                    </a:lnTo>
                    <a:lnTo>
                      <a:pt x="552" y="660"/>
                    </a:lnTo>
                    <a:lnTo>
                      <a:pt x="552" y="668"/>
                    </a:lnTo>
                    <a:lnTo>
                      <a:pt x="552" y="676"/>
                    </a:lnTo>
                    <a:lnTo>
                      <a:pt x="543" y="684"/>
                    </a:lnTo>
                    <a:lnTo>
                      <a:pt x="535" y="684"/>
                    </a:lnTo>
                    <a:lnTo>
                      <a:pt x="526" y="684"/>
                    </a:lnTo>
                    <a:lnTo>
                      <a:pt x="509" y="668"/>
                    </a:lnTo>
                    <a:lnTo>
                      <a:pt x="509" y="643"/>
                    </a:lnTo>
                    <a:lnTo>
                      <a:pt x="518" y="635"/>
                    </a:lnTo>
                    <a:lnTo>
                      <a:pt x="526" y="627"/>
                    </a:lnTo>
                    <a:lnTo>
                      <a:pt x="543" y="618"/>
                    </a:lnTo>
                    <a:lnTo>
                      <a:pt x="560" y="610"/>
                    </a:lnTo>
                    <a:lnTo>
                      <a:pt x="569" y="618"/>
                    </a:lnTo>
                    <a:lnTo>
                      <a:pt x="603" y="643"/>
                    </a:lnTo>
                    <a:lnTo>
                      <a:pt x="620" y="668"/>
                    </a:lnTo>
                    <a:lnTo>
                      <a:pt x="620" y="693"/>
                    </a:lnTo>
                    <a:lnTo>
                      <a:pt x="620" y="709"/>
                    </a:lnTo>
                    <a:lnTo>
                      <a:pt x="611" y="726"/>
                    </a:lnTo>
                    <a:lnTo>
                      <a:pt x="594" y="734"/>
                    </a:lnTo>
                    <a:lnTo>
                      <a:pt x="603" y="742"/>
                    </a:lnTo>
                    <a:lnTo>
                      <a:pt x="611" y="742"/>
                    </a:lnTo>
                    <a:lnTo>
                      <a:pt x="620" y="742"/>
                    </a:lnTo>
                    <a:lnTo>
                      <a:pt x="620" y="750"/>
                    </a:lnTo>
                    <a:lnTo>
                      <a:pt x="611" y="775"/>
                    </a:lnTo>
                    <a:lnTo>
                      <a:pt x="594" y="783"/>
                    </a:lnTo>
                    <a:lnTo>
                      <a:pt x="552" y="800"/>
                    </a:lnTo>
                    <a:lnTo>
                      <a:pt x="543" y="816"/>
                    </a:lnTo>
                    <a:lnTo>
                      <a:pt x="535" y="825"/>
                    </a:lnTo>
                    <a:lnTo>
                      <a:pt x="535" y="833"/>
                    </a:lnTo>
                    <a:lnTo>
                      <a:pt x="501" y="849"/>
                    </a:lnTo>
                    <a:lnTo>
                      <a:pt x="492" y="858"/>
                    </a:lnTo>
                    <a:lnTo>
                      <a:pt x="484" y="874"/>
                    </a:lnTo>
                    <a:lnTo>
                      <a:pt x="484" y="891"/>
                    </a:lnTo>
                    <a:lnTo>
                      <a:pt x="458" y="907"/>
                    </a:lnTo>
                    <a:lnTo>
                      <a:pt x="450" y="932"/>
                    </a:lnTo>
                    <a:lnTo>
                      <a:pt x="450" y="948"/>
                    </a:lnTo>
                    <a:lnTo>
                      <a:pt x="458" y="965"/>
                    </a:lnTo>
                    <a:lnTo>
                      <a:pt x="467" y="973"/>
                    </a:lnTo>
                    <a:lnTo>
                      <a:pt x="475" y="965"/>
                    </a:lnTo>
                    <a:lnTo>
                      <a:pt x="475" y="956"/>
                    </a:lnTo>
                    <a:lnTo>
                      <a:pt x="475" y="948"/>
                    </a:lnTo>
                    <a:lnTo>
                      <a:pt x="467" y="940"/>
                    </a:lnTo>
                    <a:lnTo>
                      <a:pt x="475" y="932"/>
                    </a:lnTo>
                    <a:lnTo>
                      <a:pt x="475" y="924"/>
                    </a:lnTo>
                    <a:lnTo>
                      <a:pt x="484" y="915"/>
                    </a:lnTo>
                    <a:lnTo>
                      <a:pt x="492" y="915"/>
                    </a:lnTo>
                    <a:lnTo>
                      <a:pt x="501" y="915"/>
                    </a:lnTo>
                    <a:lnTo>
                      <a:pt x="509" y="907"/>
                    </a:lnTo>
                    <a:lnTo>
                      <a:pt x="509" y="899"/>
                    </a:lnTo>
                    <a:lnTo>
                      <a:pt x="509" y="907"/>
                    </a:lnTo>
                    <a:lnTo>
                      <a:pt x="518" y="907"/>
                    </a:lnTo>
                    <a:lnTo>
                      <a:pt x="535" y="882"/>
                    </a:lnTo>
                    <a:lnTo>
                      <a:pt x="543" y="891"/>
                    </a:lnTo>
                    <a:lnTo>
                      <a:pt x="543" y="899"/>
                    </a:lnTo>
                    <a:lnTo>
                      <a:pt x="535" y="915"/>
                    </a:lnTo>
                    <a:lnTo>
                      <a:pt x="535" y="924"/>
                    </a:lnTo>
                    <a:lnTo>
                      <a:pt x="543" y="932"/>
                    </a:lnTo>
                    <a:lnTo>
                      <a:pt x="552" y="924"/>
                    </a:lnTo>
                    <a:lnTo>
                      <a:pt x="560" y="907"/>
                    </a:lnTo>
                    <a:lnTo>
                      <a:pt x="560" y="891"/>
                    </a:lnTo>
                    <a:lnTo>
                      <a:pt x="552" y="866"/>
                    </a:lnTo>
                    <a:lnTo>
                      <a:pt x="543" y="866"/>
                    </a:lnTo>
                    <a:lnTo>
                      <a:pt x="526" y="866"/>
                    </a:lnTo>
                    <a:lnTo>
                      <a:pt x="509" y="874"/>
                    </a:lnTo>
                    <a:lnTo>
                      <a:pt x="509" y="899"/>
                    </a:lnTo>
                    <a:lnTo>
                      <a:pt x="501" y="891"/>
                    </a:lnTo>
                    <a:lnTo>
                      <a:pt x="501" y="882"/>
                    </a:lnTo>
                    <a:lnTo>
                      <a:pt x="509" y="866"/>
                    </a:lnTo>
                    <a:lnTo>
                      <a:pt x="518" y="858"/>
                    </a:lnTo>
                    <a:lnTo>
                      <a:pt x="535" y="858"/>
                    </a:lnTo>
                    <a:lnTo>
                      <a:pt x="543" y="849"/>
                    </a:lnTo>
                    <a:lnTo>
                      <a:pt x="552" y="833"/>
                    </a:lnTo>
                    <a:lnTo>
                      <a:pt x="560" y="825"/>
                    </a:lnTo>
                    <a:lnTo>
                      <a:pt x="569" y="825"/>
                    </a:lnTo>
                    <a:lnTo>
                      <a:pt x="586" y="808"/>
                    </a:lnTo>
                    <a:lnTo>
                      <a:pt x="594" y="808"/>
                    </a:lnTo>
                    <a:lnTo>
                      <a:pt x="611" y="816"/>
                    </a:lnTo>
                    <a:lnTo>
                      <a:pt x="628" y="825"/>
                    </a:lnTo>
                    <a:lnTo>
                      <a:pt x="637" y="825"/>
                    </a:lnTo>
                    <a:lnTo>
                      <a:pt x="654" y="808"/>
                    </a:lnTo>
                    <a:lnTo>
                      <a:pt x="671" y="800"/>
                    </a:lnTo>
                    <a:lnTo>
                      <a:pt x="688" y="800"/>
                    </a:lnTo>
                    <a:lnTo>
                      <a:pt x="713" y="800"/>
                    </a:lnTo>
                    <a:lnTo>
                      <a:pt x="722" y="816"/>
                    </a:lnTo>
                    <a:lnTo>
                      <a:pt x="730" y="825"/>
                    </a:lnTo>
                    <a:lnTo>
                      <a:pt x="730" y="858"/>
                    </a:lnTo>
                    <a:lnTo>
                      <a:pt x="722" y="866"/>
                    </a:lnTo>
                    <a:lnTo>
                      <a:pt x="722" y="874"/>
                    </a:lnTo>
                    <a:lnTo>
                      <a:pt x="730" y="874"/>
                    </a:lnTo>
                    <a:lnTo>
                      <a:pt x="738" y="874"/>
                    </a:lnTo>
                    <a:lnTo>
                      <a:pt x="755" y="874"/>
                    </a:lnTo>
                    <a:lnTo>
                      <a:pt x="772" y="899"/>
                    </a:lnTo>
                    <a:lnTo>
                      <a:pt x="781" y="915"/>
                    </a:lnTo>
                    <a:lnTo>
                      <a:pt x="781" y="932"/>
                    </a:lnTo>
                    <a:lnTo>
                      <a:pt x="772" y="948"/>
                    </a:lnTo>
                    <a:lnTo>
                      <a:pt x="755" y="956"/>
                    </a:lnTo>
                    <a:lnTo>
                      <a:pt x="747" y="965"/>
                    </a:lnTo>
                    <a:lnTo>
                      <a:pt x="730" y="965"/>
                    </a:lnTo>
                    <a:lnTo>
                      <a:pt x="738" y="989"/>
                    </a:lnTo>
                    <a:lnTo>
                      <a:pt x="747" y="1006"/>
                    </a:lnTo>
                    <a:lnTo>
                      <a:pt x="738" y="1022"/>
                    </a:lnTo>
                    <a:lnTo>
                      <a:pt x="730" y="1031"/>
                    </a:lnTo>
                    <a:lnTo>
                      <a:pt x="722" y="1039"/>
                    </a:lnTo>
                    <a:lnTo>
                      <a:pt x="705" y="1055"/>
                    </a:lnTo>
                    <a:lnTo>
                      <a:pt x="688" y="1055"/>
                    </a:lnTo>
                    <a:lnTo>
                      <a:pt x="671" y="1047"/>
                    </a:lnTo>
                    <a:lnTo>
                      <a:pt x="654" y="1039"/>
                    </a:lnTo>
                    <a:lnTo>
                      <a:pt x="637" y="1055"/>
                    </a:lnTo>
                    <a:lnTo>
                      <a:pt x="628" y="1064"/>
                    </a:lnTo>
                    <a:lnTo>
                      <a:pt x="620" y="1072"/>
                    </a:lnTo>
                    <a:lnTo>
                      <a:pt x="594" y="1072"/>
                    </a:lnTo>
                    <a:lnTo>
                      <a:pt x="586" y="1064"/>
                    </a:lnTo>
                    <a:lnTo>
                      <a:pt x="569" y="1055"/>
                    </a:lnTo>
                    <a:lnTo>
                      <a:pt x="552" y="1047"/>
                    </a:lnTo>
                    <a:lnTo>
                      <a:pt x="552" y="1031"/>
                    </a:lnTo>
                    <a:lnTo>
                      <a:pt x="560" y="1022"/>
                    </a:lnTo>
                    <a:lnTo>
                      <a:pt x="577" y="1022"/>
                    </a:lnTo>
                    <a:lnTo>
                      <a:pt x="586" y="1022"/>
                    </a:lnTo>
                    <a:lnTo>
                      <a:pt x="603" y="1006"/>
                    </a:lnTo>
                    <a:lnTo>
                      <a:pt x="611" y="998"/>
                    </a:lnTo>
                    <a:lnTo>
                      <a:pt x="611" y="973"/>
                    </a:lnTo>
                    <a:lnTo>
                      <a:pt x="603" y="956"/>
                    </a:lnTo>
                    <a:lnTo>
                      <a:pt x="594" y="948"/>
                    </a:lnTo>
                    <a:lnTo>
                      <a:pt x="586" y="940"/>
                    </a:lnTo>
                    <a:lnTo>
                      <a:pt x="560" y="940"/>
                    </a:lnTo>
                    <a:lnTo>
                      <a:pt x="543" y="948"/>
                    </a:lnTo>
                    <a:lnTo>
                      <a:pt x="526" y="956"/>
                    </a:lnTo>
                    <a:lnTo>
                      <a:pt x="518" y="973"/>
                    </a:lnTo>
                    <a:lnTo>
                      <a:pt x="509" y="989"/>
                    </a:lnTo>
                    <a:lnTo>
                      <a:pt x="509" y="1014"/>
                    </a:lnTo>
                    <a:lnTo>
                      <a:pt x="518" y="1039"/>
                    </a:lnTo>
                    <a:lnTo>
                      <a:pt x="526" y="1064"/>
                    </a:lnTo>
                    <a:lnTo>
                      <a:pt x="552" y="1088"/>
                    </a:lnTo>
                    <a:lnTo>
                      <a:pt x="586" y="1105"/>
                    </a:lnTo>
                    <a:lnTo>
                      <a:pt x="611" y="1113"/>
                    </a:lnTo>
                    <a:lnTo>
                      <a:pt x="645" y="1113"/>
                    </a:lnTo>
                    <a:lnTo>
                      <a:pt x="679" y="1105"/>
                    </a:lnTo>
                    <a:lnTo>
                      <a:pt x="738" y="1080"/>
                    </a:lnTo>
                    <a:lnTo>
                      <a:pt x="764" y="1055"/>
                    </a:lnTo>
                    <a:lnTo>
                      <a:pt x="781" y="1039"/>
                    </a:lnTo>
                    <a:lnTo>
                      <a:pt x="798" y="1014"/>
                    </a:lnTo>
                    <a:lnTo>
                      <a:pt x="815" y="989"/>
                    </a:lnTo>
                    <a:lnTo>
                      <a:pt x="815" y="956"/>
                    </a:lnTo>
                    <a:lnTo>
                      <a:pt x="823" y="932"/>
                    </a:lnTo>
                    <a:lnTo>
                      <a:pt x="815" y="899"/>
                    </a:lnTo>
                    <a:lnTo>
                      <a:pt x="815" y="866"/>
                    </a:lnTo>
                    <a:lnTo>
                      <a:pt x="798" y="841"/>
                    </a:lnTo>
                    <a:lnTo>
                      <a:pt x="781" y="808"/>
                    </a:lnTo>
                    <a:lnTo>
                      <a:pt x="747" y="759"/>
                    </a:lnTo>
                    <a:lnTo>
                      <a:pt x="755" y="742"/>
                    </a:lnTo>
                    <a:lnTo>
                      <a:pt x="764" y="734"/>
                    </a:lnTo>
                    <a:lnTo>
                      <a:pt x="789" y="717"/>
                    </a:lnTo>
                    <a:lnTo>
                      <a:pt x="840" y="750"/>
                    </a:lnTo>
                    <a:lnTo>
                      <a:pt x="866" y="767"/>
                    </a:lnTo>
                    <a:lnTo>
                      <a:pt x="883" y="783"/>
                    </a:lnTo>
                    <a:lnTo>
                      <a:pt x="908" y="783"/>
                    </a:lnTo>
                    <a:lnTo>
                      <a:pt x="942" y="792"/>
                    </a:lnTo>
                    <a:lnTo>
                      <a:pt x="968" y="792"/>
                    </a:lnTo>
                    <a:lnTo>
                      <a:pt x="993" y="783"/>
                    </a:lnTo>
                    <a:lnTo>
                      <a:pt x="1019" y="783"/>
                    </a:lnTo>
                    <a:lnTo>
                      <a:pt x="1044" y="775"/>
                    </a:lnTo>
                    <a:lnTo>
                      <a:pt x="1087" y="742"/>
                    </a:lnTo>
                    <a:lnTo>
                      <a:pt x="1121" y="701"/>
                    </a:lnTo>
                    <a:lnTo>
                      <a:pt x="1129" y="676"/>
                    </a:lnTo>
                    <a:lnTo>
                      <a:pt x="1138" y="651"/>
                    </a:lnTo>
                    <a:lnTo>
                      <a:pt x="1138" y="627"/>
                    </a:lnTo>
                    <a:lnTo>
                      <a:pt x="1138" y="602"/>
                    </a:lnTo>
                    <a:lnTo>
                      <a:pt x="1129" y="577"/>
                    </a:lnTo>
                    <a:lnTo>
                      <a:pt x="1121" y="552"/>
                    </a:lnTo>
                    <a:lnTo>
                      <a:pt x="1095" y="528"/>
                    </a:lnTo>
                    <a:lnTo>
                      <a:pt x="1078" y="511"/>
                    </a:lnTo>
                    <a:lnTo>
                      <a:pt x="1061" y="503"/>
                    </a:lnTo>
                    <a:lnTo>
                      <a:pt x="1044" y="503"/>
                    </a:lnTo>
                    <a:lnTo>
                      <a:pt x="1027" y="503"/>
                    </a:lnTo>
                    <a:lnTo>
                      <a:pt x="1010" y="511"/>
                    </a:lnTo>
                    <a:lnTo>
                      <a:pt x="993" y="519"/>
                    </a:lnTo>
                    <a:lnTo>
                      <a:pt x="985" y="544"/>
                    </a:lnTo>
                    <a:lnTo>
                      <a:pt x="976" y="552"/>
                    </a:lnTo>
                    <a:lnTo>
                      <a:pt x="976" y="561"/>
                    </a:lnTo>
                    <a:lnTo>
                      <a:pt x="985" y="585"/>
                    </a:lnTo>
                    <a:lnTo>
                      <a:pt x="1002" y="594"/>
                    </a:lnTo>
                    <a:lnTo>
                      <a:pt x="1019" y="594"/>
                    </a:lnTo>
                    <a:lnTo>
                      <a:pt x="1044" y="585"/>
                    </a:lnTo>
                    <a:lnTo>
                      <a:pt x="1053" y="577"/>
                    </a:lnTo>
                    <a:lnTo>
                      <a:pt x="1061" y="552"/>
                    </a:lnTo>
                    <a:lnTo>
                      <a:pt x="1078" y="561"/>
                    </a:lnTo>
                    <a:lnTo>
                      <a:pt x="1095" y="577"/>
                    </a:lnTo>
                    <a:lnTo>
                      <a:pt x="1104" y="594"/>
                    </a:lnTo>
                    <a:lnTo>
                      <a:pt x="1095" y="610"/>
                    </a:lnTo>
                    <a:lnTo>
                      <a:pt x="1078" y="627"/>
                    </a:lnTo>
                    <a:lnTo>
                      <a:pt x="1078" y="635"/>
                    </a:lnTo>
                    <a:lnTo>
                      <a:pt x="1078" y="643"/>
                    </a:lnTo>
                    <a:lnTo>
                      <a:pt x="1087" y="651"/>
                    </a:lnTo>
                    <a:lnTo>
                      <a:pt x="1095" y="660"/>
                    </a:lnTo>
                    <a:lnTo>
                      <a:pt x="1095" y="676"/>
                    </a:lnTo>
                    <a:lnTo>
                      <a:pt x="1087" y="693"/>
                    </a:lnTo>
                    <a:lnTo>
                      <a:pt x="1070" y="709"/>
                    </a:lnTo>
                    <a:lnTo>
                      <a:pt x="1053" y="709"/>
                    </a:lnTo>
                    <a:lnTo>
                      <a:pt x="1044" y="709"/>
                    </a:lnTo>
                    <a:lnTo>
                      <a:pt x="1027" y="709"/>
                    </a:lnTo>
                    <a:lnTo>
                      <a:pt x="1019" y="701"/>
                    </a:lnTo>
                    <a:lnTo>
                      <a:pt x="1010" y="693"/>
                    </a:lnTo>
                    <a:lnTo>
                      <a:pt x="1002" y="693"/>
                    </a:lnTo>
                    <a:lnTo>
                      <a:pt x="993" y="701"/>
                    </a:lnTo>
                    <a:lnTo>
                      <a:pt x="1002" y="717"/>
                    </a:lnTo>
                    <a:lnTo>
                      <a:pt x="993" y="726"/>
                    </a:lnTo>
                    <a:lnTo>
                      <a:pt x="976" y="750"/>
                    </a:lnTo>
                    <a:lnTo>
                      <a:pt x="968" y="759"/>
                    </a:lnTo>
                    <a:lnTo>
                      <a:pt x="951" y="767"/>
                    </a:lnTo>
                    <a:lnTo>
                      <a:pt x="942" y="759"/>
                    </a:lnTo>
                    <a:lnTo>
                      <a:pt x="925" y="759"/>
                    </a:lnTo>
                    <a:lnTo>
                      <a:pt x="917" y="742"/>
                    </a:lnTo>
                    <a:lnTo>
                      <a:pt x="908" y="734"/>
                    </a:lnTo>
                    <a:lnTo>
                      <a:pt x="900" y="709"/>
                    </a:lnTo>
                    <a:lnTo>
                      <a:pt x="891" y="701"/>
                    </a:lnTo>
                    <a:lnTo>
                      <a:pt x="883" y="701"/>
                    </a:lnTo>
                    <a:lnTo>
                      <a:pt x="866" y="701"/>
                    </a:lnTo>
                    <a:lnTo>
                      <a:pt x="840" y="693"/>
                    </a:lnTo>
                    <a:lnTo>
                      <a:pt x="823" y="668"/>
                    </a:lnTo>
                    <a:lnTo>
                      <a:pt x="823" y="660"/>
                    </a:lnTo>
                    <a:lnTo>
                      <a:pt x="823" y="651"/>
                    </a:lnTo>
                    <a:lnTo>
                      <a:pt x="832" y="627"/>
                    </a:lnTo>
                    <a:lnTo>
                      <a:pt x="849" y="610"/>
                    </a:lnTo>
                    <a:lnTo>
                      <a:pt x="849" y="602"/>
                    </a:lnTo>
                    <a:lnTo>
                      <a:pt x="840" y="585"/>
                    </a:lnTo>
                    <a:lnTo>
                      <a:pt x="832" y="577"/>
                    </a:lnTo>
                    <a:lnTo>
                      <a:pt x="832" y="561"/>
                    </a:lnTo>
                    <a:lnTo>
                      <a:pt x="832" y="544"/>
                    </a:lnTo>
                    <a:lnTo>
                      <a:pt x="849" y="528"/>
                    </a:lnTo>
                    <a:lnTo>
                      <a:pt x="857" y="519"/>
                    </a:lnTo>
                    <a:lnTo>
                      <a:pt x="866" y="519"/>
                    </a:lnTo>
                    <a:lnTo>
                      <a:pt x="883" y="519"/>
                    </a:lnTo>
                    <a:lnTo>
                      <a:pt x="883" y="511"/>
                    </a:lnTo>
                    <a:lnTo>
                      <a:pt x="891" y="487"/>
                    </a:lnTo>
                    <a:lnTo>
                      <a:pt x="908" y="470"/>
                    </a:lnTo>
                    <a:lnTo>
                      <a:pt x="925" y="470"/>
                    </a:lnTo>
                    <a:lnTo>
                      <a:pt x="942" y="470"/>
                    </a:lnTo>
                    <a:lnTo>
                      <a:pt x="959" y="454"/>
                    </a:lnTo>
                    <a:lnTo>
                      <a:pt x="976" y="454"/>
                    </a:lnTo>
                    <a:lnTo>
                      <a:pt x="985" y="454"/>
                    </a:lnTo>
                    <a:lnTo>
                      <a:pt x="1002" y="462"/>
                    </a:lnTo>
                    <a:lnTo>
                      <a:pt x="1002" y="470"/>
                    </a:lnTo>
                    <a:lnTo>
                      <a:pt x="1010" y="470"/>
                    </a:lnTo>
                    <a:lnTo>
                      <a:pt x="1010" y="454"/>
                    </a:lnTo>
                    <a:lnTo>
                      <a:pt x="1002" y="445"/>
                    </a:lnTo>
                    <a:lnTo>
                      <a:pt x="993" y="437"/>
                    </a:lnTo>
                    <a:lnTo>
                      <a:pt x="976" y="429"/>
                    </a:lnTo>
                    <a:lnTo>
                      <a:pt x="959" y="437"/>
                    </a:lnTo>
                    <a:lnTo>
                      <a:pt x="934" y="454"/>
                    </a:lnTo>
                    <a:lnTo>
                      <a:pt x="917" y="454"/>
                    </a:lnTo>
                    <a:lnTo>
                      <a:pt x="900" y="454"/>
                    </a:lnTo>
                    <a:lnTo>
                      <a:pt x="883" y="470"/>
                    </a:lnTo>
                    <a:lnTo>
                      <a:pt x="866" y="495"/>
                    </a:lnTo>
                    <a:lnTo>
                      <a:pt x="840" y="511"/>
                    </a:lnTo>
                    <a:lnTo>
                      <a:pt x="823" y="528"/>
                    </a:lnTo>
                    <a:lnTo>
                      <a:pt x="815" y="536"/>
                    </a:lnTo>
                    <a:lnTo>
                      <a:pt x="806" y="577"/>
                    </a:lnTo>
                    <a:lnTo>
                      <a:pt x="798" y="602"/>
                    </a:lnTo>
                    <a:lnTo>
                      <a:pt x="789" y="602"/>
                    </a:lnTo>
                    <a:lnTo>
                      <a:pt x="772" y="610"/>
                    </a:lnTo>
                    <a:lnTo>
                      <a:pt x="772" y="602"/>
                    </a:lnTo>
                    <a:lnTo>
                      <a:pt x="772" y="594"/>
                    </a:lnTo>
                    <a:lnTo>
                      <a:pt x="772" y="585"/>
                    </a:lnTo>
                    <a:lnTo>
                      <a:pt x="755" y="577"/>
                    </a:lnTo>
                    <a:lnTo>
                      <a:pt x="730" y="585"/>
                    </a:lnTo>
                    <a:lnTo>
                      <a:pt x="705" y="594"/>
                    </a:lnTo>
                    <a:lnTo>
                      <a:pt x="688" y="585"/>
                    </a:lnTo>
                    <a:lnTo>
                      <a:pt x="662" y="569"/>
                    </a:lnTo>
                    <a:lnTo>
                      <a:pt x="654" y="552"/>
                    </a:lnTo>
                    <a:lnTo>
                      <a:pt x="645" y="536"/>
                    </a:lnTo>
                    <a:lnTo>
                      <a:pt x="654" y="511"/>
                    </a:lnTo>
                    <a:lnTo>
                      <a:pt x="662" y="495"/>
                    </a:lnTo>
                    <a:lnTo>
                      <a:pt x="671" y="487"/>
                    </a:lnTo>
                    <a:lnTo>
                      <a:pt x="688" y="487"/>
                    </a:lnTo>
                    <a:lnTo>
                      <a:pt x="696" y="487"/>
                    </a:lnTo>
                    <a:lnTo>
                      <a:pt x="705" y="495"/>
                    </a:lnTo>
                    <a:lnTo>
                      <a:pt x="705" y="511"/>
                    </a:lnTo>
                    <a:lnTo>
                      <a:pt x="705" y="519"/>
                    </a:lnTo>
                    <a:lnTo>
                      <a:pt x="696" y="528"/>
                    </a:lnTo>
                    <a:lnTo>
                      <a:pt x="688" y="528"/>
                    </a:lnTo>
                    <a:lnTo>
                      <a:pt x="679" y="519"/>
                    </a:lnTo>
                    <a:lnTo>
                      <a:pt x="662" y="519"/>
                    </a:lnTo>
                    <a:lnTo>
                      <a:pt x="662" y="528"/>
                    </a:lnTo>
                    <a:lnTo>
                      <a:pt x="671" y="536"/>
                    </a:lnTo>
                    <a:lnTo>
                      <a:pt x="688" y="552"/>
                    </a:lnTo>
                    <a:lnTo>
                      <a:pt x="705" y="561"/>
                    </a:lnTo>
                    <a:lnTo>
                      <a:pt x="747" y="552"/>
                    </a:lnTo>
                    <a:lnTo>
                      <a:pt x="781" y="536"/>
                    </a:lnTo>
                    <a:lnTo>
                      <a:pt x="840" y="487"/>
                    </a:lnTo>
                    <a:lnTo>
                      <a:pt x="900" y="437"/>
                    </a:lnTo>
                    <a:lnTo>
                      <a:pt x="934" y="421"/>
                    </a:lnTo>
                    <a:lnTo>
                      <a:pt x="976" y="412"/>
                    </a:lnTo>
                    <a:lnTo>
                      <a:pt x="1019" y="421"/>
                    </a:lnTo>
                    <a:lnTo>
                      <a:pt x="1061" y="429"/>
                    </a:lnTo>
                    <a:lnTo>
                      <a:pt x="1095" y="454"/>
                    </a:lnTo>
                    <a:lnTo>
                      <a:pt x="1112" y="462"/>
                    </a:lnTo>
                    <a:lnTo>
                      <a:pt x="1129" y="487"/>
                    </a:lnTo>
                    <a:lnTo>
                      <a:pt x="1138" y="519"/>
                    </a:lnTo>
                    <a:lnTo>
                      <a:pt x="1146" y="552"/>
                    </a:lnTo>
                    <a:lnTo>
                      <a:pt x="1155" y="552"/>
                    </a:lnTo>
                    <a:lnTo>
                      <a:pt x="1163" y="552"/>
                    </a:lnTo>
                    <a:lnTo>
                      <a:pt x="1163" y="536"/>
                    </a:lnTo>
                    <a:lnTo>
                      <a:pt x="1163" y="519"/>
                    </a:lnTo>
                    <a:lnTo>
                      <a:pt x="1146" y="487"/>
                    </a:lnTo>
                    <a:lnTo>
                      <a:pt x="1129" y="445"/>
                    </a:lnTo>
                    <a:lnTo>
                      <a:pt x="1104" y="404"/>
                    </a:lnTo>
                    <a:lnTo>
                      <a:pt x="1053" y="330"/>
                    </a:lnTo>
                    <a:lnTo>
                      <a:pt x="1044" y="289"/>
                    </a:lnTo>
                    <a:lnTo>
                      <a:pt x="1044" y="256"/>
                    </a:lnTo>
                    <a:lnTo>
                      <a:pt x="1053" y="214"/>
                    </a:lnTo>
                    <a:lnTo>
                      <a:pt x="1070" y="181"/>
                    </a:lnTo>
                    <a:lnTo>
                      <a:pt x="1070" y="173"/>
                    </a:lnTo>
                    <a:lnTo>
                      <a:pt x="1129" y="107"/>
                    </a:lnTo>
                    <a:lnTo>
                      <a:pt x="1138" y="91"/>
                    </a:lnTo>
                    <a:lnTo>
                      <a:pt x="1146" y="66"/>
                    </a:lnTo>
                    <a:lnTo>
                      <a:pt x="1146" y="50"/>
                    </a:lnTo>
                    <a:lnTo>
                      <a:pt x="1146" y="25"/>
                    </a:lnTo>
                    <a:lnTo>
                      <a:pt x="1129" y="17"/>
                    </a:lnTo>
                    <a:lnTo>
                      <a:pt x="1121" y="17"/>
                    </a:lnTo>
                    <a:lnTo>
                      <a:pt x="1095" y="17"/>
                    </a:lnTo>
                    <a:lnTo>
                      <a:pt x="1087" y="25"/>
                    </a:lnTo>
                    <a:lnTo>
                      <a:pt x="1087" y="33"/>
                    </a:lnTo>
                    <a:lnTo>
                      <a:pt x="1087" y="41"/>
                    </a:lnTo>
                    <a:lnTo>
                      <a:pt x="1095" y="41"/>
                    </a:lnTo>
                    <a:lnTo>
                      <a:pt x="1112" y="41"/>
                    </a:lnTo>
                    <a:lnTo>
                      <a:pt x="1121" y="41"/>
                    </a:lnTo>
                    <a:lnTo>
                      <a:pt x="1121" y="50"/>
                    </a:lnTo>
                    <a:lnTo>
                      <a:pt x="1121" y="66"/>
                    </a:lnTo>
                    <a:lnTo>
                      <a:pt x="1112" y="74"/>
                    </a:lnTo>
                    <a:lnTo>
                      <a:pt x="1095" y="74"/>
                    </a:lnTo>
                    <a:lnTo>
                      <a:pt x="1078" y="58"/>
                    </a:lnTo>
                    <a:lnTo>
                      <a:pt x="1070" y="41"/>
                    </a:lnTo>
                    <a:lnTo>
                      <a:pt x="1070" y="25"/>
                    </a:lnTo>
                    <a:lnTo>
                      <a:pt x="1078" y="17"/>
                    </a:lnTo>
                    <a:lnTo>
                      <a:pt x="1095" y="8"/>
                    </a:lnTo>
                    <a:lnTo>
                      <a:pt x="1104" y="0"/>
                    </a:lnTo>
                    <a:lnTo>
                      <a:pt x="1121" y="0"/>
                    </a:lnTo>
                    <a:lnTo>
                      <a:pt x="1138" y="0"/>
                    </a:lnTo>
                    <a:lnTo>
                      <a:pt x="1172" y="17"/>
                    </a:lnTo>
                    <a:lnTo>
                      <a:pt x="1180" y="41"/>
                    </a:lnTo>
                    <a:lnTo>
                      <a:pt x="1189" y="66"/>
                    </a:lnTo>
                    <a:lnTo>
                      <a:pt x="1172" y="99"/>
                    </a:lnTo>
                    <a:lnTo>
                      <a:pt x="1155" y="124"/>
                    </a:lnTo>
                    <a:lnTo>
                      <a:pt x="1129" y="140"/>
                    </a:lnTo>
                    <a:lnTo>
                      <a:pt x="1104" y="157"/>
                    </a:lnTo>
                    <a:lnTo>
                      <a:pt x="1104" y="165"/>
                    </a:lnTo>
                    <a:lnTo>
                      <a:pt x="1112" y="173"/>
                    </a:lnTo>
                    <a:lnTo>
                      <a:pt x="1138" y="165"/>
                    </a:lnTo>
                    <a:lnTo>
                      <a:pt x="1146" y="165"/>
                    </a:lnTo>
                    <a:lnTo>
                      <a:pt x="1163" y="173"/>
                    </a:lnTo>
                    <a:lnTo>
                      <a:pt x="1180" y="181"/>
                    </a:lnTo>
                    <a:lnTo>
                      <a:pt x="1189" y="198"/>
                    </a:lnTo>
                    <a:lnTo>
                      <a:pt x="1197" y="223"/>
                    </a:lnTo>
                    <a:lnTo>
                      <a:pt x="1189" y="239"/>
                    </a:lnTo>
                    <a:lnTo>
                      <a:pt x="1180" y="272"/>
                    </a:lnTo>
                    <a:lnTo>
                      <a:pt x="1163" y="313"/>
                    </a:lnTo>
                    <a:lnTo>
                      <a:pt x="1146" y="346"/>
                    </a:lnTo>
                    <a:lnTo>
                      <a:pt x="1146" y="363"/>
                    </a:lnTo>
                    <a:lnTo>
                      <a:pt x="1146" y="379"/>
                    </a:lnTo>
                    <a:lnTo>
                      <a:pt x="1121" y="355"/>
                    </a:lnTo>
                    <a:lnTo>
                      <a:pt x="1112" y="322"/>
                    </a:lnTo>
                    <a:lnTo>
                      <a:pt x="1104" y="289"/>
                    </a:lnTo>
                    <a:lnTo>
                      <a:pt x="1095" y="256"/>
                    </a:lnTo>
                    <a:lnTo>
                      <a:pt x="1121" y="264"/>
                    </a:lnTo>
                    <a:lnTo>
                      <a:pt x="1138" y="264"/>
                    </a:lnTo>
                    <a:lnTo>
                      <a:pt x="1146" y="256"/>
                    </a:lnTo>
                    <a:lnTo>
                      <a:pt x="1155" y="247"/>
                    </a:lnTo>
                    <a:lnTo>
                      <a:pt x="1163" y="239"/>
                    </a:lnTo>
                    <a:lnTo>
                      <a:pt x="1163" y="223"/>
                    </a:lnTo>
                    <a:lnTo>
                      <a:pt x="1155" y="206"/>
                    </a:lnTo>
                    <a:lnTo>
                      <a:pt x="1146" y="198"/>
                    </a:lnTo>
                    <a:lnTo>
                      <a:pt x="1121" y="181"/>
                    </a:lnTo>
                    <a:lnTo>
                      <a:pt x="1112" y="181"/>
                    </a:lnTo>
                    <a:lnTo>
                      <a:pt x="1095" y="190"/>
                    </a:lnTo>
                    <a:lnTo>
                      <a:pt x="1078" y="206"/>
                    </a:lnTo>
                    <a:lnTo>
                      <a:pt x="1070" y="223"/>
                    </a:lnTo>
                    <a:lnTo>
                      <a:pt x="1061" y="247"/>
                    </a:lnTo>
                    <a:lnTo>
                      <a:pt x="1061" y="272"/>
                    </a:lnTo>
                    <a:lnTo>
                      <a:pt x="1070" y="289"/>
                    </a:lnTo>
                    <a:lnTo>
                      <a:pt x="1087" y="338"/>
                    </a:lnTo>
                    <a:lnTo>
                      <a:pt x="1104" y="379"/>
                    </a:lnTo>
                    <a:lnTo>
                      <a:pt x="1146" y="429"/>
                    </a:lnTo>
                    <a:lnTo>
                      <a:pt x="1172" y="487"/>
                    </a:lnTo>
                    <a:lnTo>
                      <a:pt x="1189" y="552"/>
                    </a:lnTo>
                    <a:lnTo>
                      <a:pt x="1189" y="618"/>
                    </a:lnTo>
                    <a:lnTo>
                      <a:pt x="1180" y="660"/>
                    </a:lnTo>
                    <a:lnTo>
                      <a:pt x="1172" y="693"/>
                    </a:lnTo>
                    <a:lnTo>
                      <a:pt x="1146" y="726"/>
                    </a:lnTo>
                    <a:lnTo>
                      <a:pt x="1121" y="759"/>
                    </a:lnTo>
                    <a:lnTo>
                      <a:pt x="1078" y="783"/>
                    </a:lnTo>
                    <a:lnTo>
                      <a:pt x="1078" y="792"/>
                    </a:lnTo>
                    <a:lnTo>
                      <a:pt x="1095" y="792"/>
                    </a:lnTo>
                    <a:lnTo>
                      <a:pt x="1112" y="792"/>
                    </a:lnTo>
                    <a:lnTo>
                      <a:pt x="1121" y="792"/>
                    </a:lnTo>
                    <a:lnTo>
                      <a:pt x="1146" y="800"/>
                    </a:lnTo>
                    <a:lnTo>
                      <a:pt x="1163" y="808"/>
                    </a:lnTo>
                    <a:lnTo>
                      <a:pt x="1180" y="833"/>
                    </a:lnTo>
                    <a:lnTo>
                      <a:pt x="1189" y="849"/>
                    </a:lnTo>
                    <a:lnTo>
                      <a:pt x="1189" y="882"/>
                    </a:lnTo>
                    <a:lnTo>
                      <a:pt x="1189" y="899"/>
                    </a:lnTo>
                    <a:lnTo>
                      <a:pt x="1180" y="907"/>
                    </a:lnTo>
                    <a:lnTo>
                      <a:pt x="1163" y="924"/>
                    </a:lnTo>
                    <a:lnTo>
                      <a:pt x="1155" y="932"/>
                    </a:lnTo>
                    <a:lnTo>
                      <a:pt x="1112" y="948"/>
                    </a:lnTo>
                    <a:lnTo>
                      <a:pt x="1087" y="940"/>
                    </a:lnTo>
                    <a:lnTo>
                      <a:pt x="1061" y="924"/>
                    </a:lnTo>
                    <a:lnTo>
                      <a:pt x="1053" y="899"/>
                    </a:lnTo>
                    <a:lnTo>
                      <a:pt x="1053" y="874"/>
                    </a:lnTo>
                    <a:lnTo>
                      <a:pt x="1070" y="858"/>
                    </a:lnTo>
                    <a:lnTo>
                      <a:pt x="1070" y="882"/>
                    </a:lnTo>
                    <a:lnTo>
                      <a:pt x="1078" y="891"/>
                    </a:lnTo>
                    <a:lnTo>
                      <a:pt x="1087" y="899"/>
                    </a:lnTo>
                    <a:lnTo>
                      <a:pt x="1095" y="907"/>
                    </a:lnTo>
                    <a:lnTo>
                      <a:pt x="1104" y="907"/>
                    </a:lnTo>
                    <a:lnTo>
                      <a:pt x="1121" y="899"/>
                    </a:lnTo>
                    <a:lnTo>
                      <a:pt x="1138" y="891"/>
                    </a:lnTo>
                    <a:lnTo>
                      <a:pt x="1146" y="866"/>
                    </a:lnTo>
                    <a:lnTo>
                      <a:pt x="1138" y="849"/>
                    </a:lnTo>
                    <a:lnTo>
                      <a:pt x="1121" y="833"/>
                    </a:lnTo>
                    <a:lnTo>
                      <a:pt x="1095" y="825"/>
                    </a:lnTo>
                    <a:lnTo>
                      <a:pt x="1070" y="816"/>
                    </a:lnTo>
                    <a:lnTo>
                      <a:pt x="1010" y="816"/>
                    </a:lnTo>
                    <a:lnTo>
                      <a:pt x="959" y="816"/>
                    </a:lnTo>
                    <a:lnTo>
                      <a:pt x="934" y="816"/>
                    </a:lnTo>
                    <a:lnTo>
                      <a:pt x="908" y="808"/>
                    </a:lnTo>
                    <a:lnTo>
                      <a:pt x="849" y="775"/>
                    </a:lnTo>
                    <a:lnTo>
                      <a:pt x="798" y="742"/>
                    </a:lnTo>
                    <a:lnTo>
                      <a:pt x="781" y="742"/>
                    </a:lnTo>
                    <a:lnTo>
                      <a:pt x="772" y="759"/>
                    </a:lnTo>
                    <a:lnTo>
                      <a:pt x="806" y="800"/>
                    </a:lnTo>
                    <a:lnTo>
                      <a:pt x="823" y="849"/>
                    </a:lnTo>
                    <a:lnTo>
                      <a:pt x="840" y="899"/>
                    </a:lnTo>
                    <a:lnTo>
                      <a:pt x="849" y="948"/>
                    </a:lnTo>
                    <a:lnTo>
                      <a:pt x="849" y="1031"/>
                    </a:lnTo>
                    <a:lnTo>
                      <a:pt x="849" y="1055"/>
                    </a:lnTo>
                    <a:lnTo>
                      <a:pt x="857" y="1072"/>
                    </a:lnTo>
                    <a:lnTo>
                      <a:pt x="874" y="1088"/>
                    </a:lnTo>
                    <a:lnTo>
                      <a:pt x="891" y="1097"/>
                    </a:lnTo>
                    <a:lnTo>
                      <a:pt x="917" y="1097"/>
                    </a:lnTo>
                    <a:lnTo>
                      <a:pt x="934" y="1088"/>
                    </a:lnTo>
                    <a:lnTo>
                      <a:pt x="942" y="1072"/>
                    </a:lnTo>
                    <a:lnTo>
                      <a:pt x="942" y="1055"/>
                    </a:lnTo>
                    <a:lnTo>
                      <a:pt x="942" y="1047"/>
                    </a:lnTo>
                    <a:lnTo>
                      <a:pt x="934" y="1031"/>
                    </a:lnTo>
                    <a:lnTo>
                      <a:pt x="908" y="1031"/>
                    </a:lnTo>
                    <a:lnTo>
                      <a:pt x="883" y="1039"/>
                    </a:lnTo>
                    <a:lnTo>
                      <a:pt x="891" y="1022"/>
                    </a:lnTo>
                    <a:lnTo>
                      <a:pt x="900" y="1014"/>
                    </a:lnTo>
                    <a:lnTo>
                      <a:pt x="917" y="1006"/>
                    </a:lnTo>
                    <a:lnTo>
                      <a:pt x="925" y="1006"/>
                    </a:lnTo>
                    <a:lnTo>
                      <a:pt x="951" y="1014"/>
                    </a:lnTo>
                    <a:lnTo>
                      <a:pt x="968" y="1031"/>
                    </a:lnTo>
                    <a:lnTo>
                      <a:pt x="976" y="1055"/>
                    </a:lnTo>
                    <a:lnTo>
                      <a:pt x="976" y="1080"/>
                    </a:lnTo>
                    <a:lnTo>
                      <a:pt x="976" y="1105"/>
                    </a:lnTo>
                    <a:lnTo>
                      <a:pt x="959" y="1121"/>
                    </a:lnTo>
                    <a:lnTo>
                      <a:pt x="934" y="1138"/>
                    </a:lnTo>
                    <a:lnTo>
                      <a:pt x="917" y="1146"/>
                    </a:lnTo>
                    <a:lnTo>
                      <a:pt x="891" y="1146"/>
                    </a:lnTo>
                    <a:lnTo>
                      <a:pt x="866" y="1146"/>
                    </a:lnTo>
                    <a:lnTo>
                      <a:pt x="849" y="1138"/>
                    </a:lnTo>
                    <a:lnTo>
                      <a:pt x="823" y="1113"/>
                    </a:lnTo>
                    <a:lnTo>
                      <a:pt x="815" y="1097"/>
                    </a:lnTo>
                    <a:lnTo>
                      <a:pt x="815" y="1080"/>
                    </a:lnTo>
                    <a:lnTo>
                      <a:pt x="815" y="1064"/>
                    </a:lnTo>
                    <a:lnTo>
                      <a:pt x="823" y="1031"/>
                    </a:lnTo>
                    <a:lnTo>
                      <a:pt x="815" y="1022"/>
                    </a:lnTo>
                    <a:lnTo>
                      <a:pt x="806" y="1039"/>
                    </a:lnTo>
                    <a:lnTo>
                      <a:pt x="798" y="1047"/>
                    </a:lnTo>
                    <a:lnTo>
                      <a:pt x="798" y="1064"/>
                    </a:lnTo>
                    <a:lnTo>
                      <a:pt x="781" y="1080"/>
                    </a:lnTo>
                    <a:lnTo>
                      <a:pt x="764" y="1105"/>
                    </a:lnTo>
                    <a:lnTo>
                      <a:pt x="738" y="1121"/>
                    </a:lnTo>
                    <a:lnTo>
                      <a:pt x="713" y="1138"/>
                    </a:lnTo>
                    <a:lnTo>
                      <a:pt x="688" y="1146"/>
                    </a:lnTo>
                    <a:lnTo>
                      <a:pt x="654" y="1154"/>
                    </a:lnTo>
                    <a:lnTo>
                      <a:pt x="628" y="1154"/>
                    </a:lnTo>
                    <a:lnTo>
                      <a:pt x="594" y="1154"/>
                    </a:lnTo>
                    <a:lnTo>
                      <a:pt x="569" y="1154"/>
                    </a:lnTo>
                    <a:lnTo>
                      <a:pt x="484" y="1121"/>
                    </a:lnTo>
                    <a:lnTo>
                      <a:pt x="407" y="1088"/>
                    </a:lnTo>
                    <a:lnTo>
                      <a:pt x="322" y="1047"/>
                    </a:lnTo>
                    <a:lnTo>
                      <a:pt x="280" y="1039"/>
                    </a:lnTo>
                    <a:lnTo>
                      <a:pt x="263" y="1039"/>
                    </a:lnTo>
                    <a:lnTo>
                      <a:pt x="237" y="1039"/>
                    </a:lnTo>
                    <a:lnTo>
                      <a:pt x="220" y="1055"/>
                    </a:lnTo>
                    <a:lnTo>
                      <a:pt x="212" y="1072"/>
                    </a:lnTo>
                    <a:lnTo>
                      <a:pt x="203" y="1088"/>
                    </a:lnTo>
                    <a:lnTo>
                      <a:pt x="212" y="1105"/>
                    </a:lnTo>
                    <a:lnTo>
                      <a:pt x="220" y="1113"/>
                    </a:lnTo>
                    <a:lnTo>
                      <a:pt x="229" y="1121"/>
                    </a:lnTo>
                    <a:lnTo>
                      <a:pt x="237" y="1121"/>
                    </a:lnTo>
                    <a:lnTo>
                      <a:pt x="254" y="1121"/>
                    </a:lnTo>
                    <a:lnTo>
                      <a:pt x="271" y="1113"/>
                    </a:lnTo>
                    <a:lnTo>
                      <a:pt x="280" y="1105"/>
                    </a:lnTo>
                    <a:lnTo>
                      <a:pt x="288" y="1097"/>
                    </a:lnTo>
                    <a:lnTo>
                      <a:pt x="280" y="1072"/>
                    </a:lnTo>
                    <a:lnTo>
                      <a:pt x="280" y="1064"/>
                    </a:lnTo>
                    <a:lnTo>
                      <a:pt x="314" y="1072"/>
                    </a:lnTo>
                    <a:lnTo>
                      <a:pt x="339" y="1080"/>
                    </a:lnTo>
                    <a:lnTo>
                      <a:pt x="399" y="1113"/>
                    </a:lnTo>
                    <a:lnTo>
                      <a:pt x="382" y="1113"/>
                    </a:lnTo>
                    <a:lnTo>
                      <a:pt x="365" y="1113"/>
                    </a:lnTo>
                    <a:lnTo>
                      <a:pt x="331" y="1130"/>
                    </a:lnTo>
                    <a:lnTo>
                      <a:pt x="288" y="1146"/>
                    </a:lnTo>
                    <a:lnTo>
                      <a:pt x="254" y="1163"/>
                    </a:lnTo>
                    <a:lnTo>
                      <a:pt x="237" y="1163"/>
                    </a:lnTo>
                    <a:lnTo>
                      <a:pt x="220" y="1154"/>
                    </a:lnTo>
                    <a:lnTo>
                      <a:pt x="203" y="113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4" name="Freeform 27"/>
              <p:cNvSpPr>
                <a:spLocks/>
              </p:cNvSpPr>
              <p:nvPr/>
            </p:nvSpPr>
            <p:spPr bwMode="auto">
              <a:xfrm>
                <a:off x="9100" y="15328"/>
                <a:ext cx="1163" cy="445"/>
              </a:xfrm>
              <a:custGeom>
                <a:avLst/>
                <a:gdLst>
                  <a:gd name="T0" fmla="*/ 8 w 1163"/>
                  <a:gd name="T1" fmla="*/ 437 h 445"/>
                  <a:gd name="T2" fmla="*/ 0 w 1163"/>
                  <a:gd name="T3" fmla="*/ 420 h 445"/>
                  <a:gd name="T4" fmla="*/ 127 w 1163"/>
                  <a:gd name="T5" fmla="*/ 420 h 445"/>
                  <a:gd name="T6" fmla="*/ 543 w 1163"/>
                  <a:gd name="T7" fmla="*/ 429 h 445"/>
                  <a:gd name="T8" fmla="*/ 603 w 1163"/>
                  <a:gd name="T9" fmla="*/ 420 h 445"/>
                  <a:gd name="T10" fmla="*/ 611 w 1163"/>
                  <a:gd name="T11" fmla="*/ 420 h 445"/>
                  <a:gd name="T12" fmla="*/ 611 w 1163"/>
                  <a:gd name="T13" fmla="*/ 313 h 445"/>
                  <a:gd name="T14" fmla="*/ 611 w 1163"/>
                  <a:gd name="T15" fmla="*/ 305 h 445"/>
                  <a:gd name="T16" fmla="*/ 739 w 1163"/>
                  <a:gd name="T17" fmla="*/ 305 h 445"/>
                  <a:gd name="T18" fmla="*/ 798 w 1163"/>
                  <a:gd name="T19" fmla="*/ 297 h 445"/>
                  <a:gd name="T20" fmla="*/ 849 w 1163"/>
                  <a:gd name="T21" fmla="*/ 288 h 445"/>
                  <a:gd name="T22" fmla="*/ 908 w 1163"/>
                  <a:gd name="T23" fmla="*/ 272 h 445"/>
                  <a:gd name="T24" fmla="*/ 959 w 1163"/>
                  <a:gd name="T25" fmla="*/ 247 h 445"/>
                  <a:gd name="T26" fmla="*/ 1010 w 1163"/>
                  <a:gd name="T27" fmla="*/ 214 h 445"/>
                  <a:gd name="T28" fmla="*/ 1053 w 1163"/>
                  <a:gd name="T29" fmla="*/ 181 h 445"/>
                  <a:gd name="T30" fmla="*/ 1087 w 1163"/>
                  <a:gd name="T31" fmla="*/ 140 h 445"/>
                  <a:gd name="T32" fmla="*/ 1121 w 1163"/>
                  <a:gd name="T33" fmla="*/ 91 h 445"/>
                  <a:gd name="T34" fmla="*/ 1155 w 1163"/>
                  <a:gd name="T35" fmla="*/ 0 h 445"/>
                  <a:gd name="T36" fmla="*/ 1163 w 1163"/>
                  <a:gd name="T37" fmla="*/ 8 h 445"/>
                  <a:gd name="T38" fmla="*/ 1163 w 1163"/>
                  <a:gd name="T39" fmla="*/ 25 h 445"/>
                  <a:gd name="T40" fmla="*/ 1155 w 1163"/>
                  <a:gd name="T41" fmla="*/ 49 h 445"/>
                  <a:gd name="T42" fmla="*/ 1146 w 1163"/>
                  <a:gd name="T43" fmla="*/ 91 h 445"/>
                  <a:gd name="T44" fmla="*/ 1121 w 1163"/>
                  <a:gd name="T45" fmla="*/ 124 h 445"/>
                  <a:gd name="T46" fmla="*/ 1087 w 1163"/>
                  <a:gd name="T47" fmla="*/ 165 h 445"/>
                  <a:gd name="T48" fmla="*/ 1061 w 1163"/>
                  <a:gd name="T49" fmla="*/ 198 h 445"/>
                  <a:gd name="T50" fmla="*/ 1027 w 1163"/>
                  <a:gd name="T51" fmla="*/ 231 h 445"/>
                  <a:gd name="T52" fmla="*/ 985 w 1163"/>
                  <a:gd name="T53" fmla="*/ 255 h 445"/>
                  <a:gd name="T54" fmla="*/ 942 w 1163"/>
                  <a:gd name="T55" fmla="*/ 280 h 445"/>
                  <a:gd name="T56" fmla="*/ 900 w 1163"/>
                  <a:gd name="T57" fmla="*/ 288 h 445"/>
                  <a:gd name="T58" fmla="*/ 823 w 1163"/>
                  <a:gd name="T59" fmla="*/ 313 h 445"/>
                  <a:gd name="T60" fmla="*/ 789 w 1163"/>
                  <a:gd name="T61" fmla="*/ 321 h 445"/>
                  <a:gd name="T62" fmla="*/ 747 w 1163"/>
                  <a:gd name="T63" fmla="*/ 321 h 445"/>
                  <a:gd name="T64" fmla="*/ 637 w 1163"/>
                  <a:gd name="T65" fmla="*/ 330 h 445"/>
                  <a:gd name="T66" fmla="*/ 628 w 1163"/>
                  <a:gd name="T67" fmla="*/ 338 h 445"/>
                  <a:gd name="T68" fmla="*/ 628 w 1163"/>
                  <a:gd name="T69" fmla="*/ 445 h 445"/>
                  <a:gd name="T70" fmla="*/ 8 w 1163"/>
                  <a:gd name="T71" fmla="*/ 437 h 4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63" h="445">
                    <a:moveTo>
                      <a:pt x="8" y="437"/>
                    </a:moveTo>
                    <a:lnTo>
                      <a:pt x="0" y="420"/>
                    </a:lnTo>
                    <a:lnTo>
                      <a:pt x="127" y="420"/>
                    </a:lnTo>
                    <a:lnTo>
                      <a:pt x="543" y="429"/>
                    </a:lnTo>
                    <a:lnTo>
                      <a:pt x="603" y="420"/>
                    </a:lnTo>
                    <a:lnTo>
                      <a:pt x="611" y="420"/>
                    </a:lnTo>
                    <a:lnTo>
                      <a:pt x="611" y="313"/>
                    </a:lnTo>
                    <a:lnTo>
                      <a:pt x="611" y="305"/>
                    </a:lnTo>
                    <a:lnTo>
                      <a:pt x="739" y="305"/>
                    </a:lnTo>
                    <a:lnTo>
                      <a:pt x="798" y="297"/>
                    </a:lnTo>
                    <a:lnTo>
                      <a:pt x="849" y="288"/>
                    </a:lnTo>
                    <a:lnTo>
                      <a:pt x="908" y="272"/>
                    </a:lnTo>
                    <a:lnTo>
                      <a:pt x="959" y="247"/>
                    </a:lnTo>
                    <a:lnTo>
                      <a:pt x="1010" y="214"/>
                    </a:lnTo>
                    <a:lnTo>
                      <a:pt x="1053" y="181"/>
                    </a:lnTo>
                    <a:lnTo>
                      <a:pt x="1087" y="140"/>
                    </a:lnTo>
                    <a:lnTo>
                      <a:pt x="1121" y="91"/>
                    </a:lnTo>
                    <a:lnTo>
                      <a:pt x="1155" y="0"/>
                    </a:lnTo>
                    <a:lnTo>
                      <a:pt x="1163" y="8"/>
                    </a:lnTo>
                    <a:lnTo>
                      <a:pt x="1163" y="25"/>
                    </a:lnTo>
                    <a:lnTo>
                      <a:pt x="1155" y="49"/>
                    </a:lnTo>
                    <a:lnTo>
                      <a:pt x="1146" y="91"/>
                    </a:lnTo>
                    <a:lnTo>
                      <a:pt x="1121" y="124"/>
                    </a:lnTo>
                    <a:lnTo>
                      <a:pt x="1087" y="165"/>
                    </a:lnTo>
                    <a:lnTo>
                      <a:pt x="1061" y="198"/>
                    </a:lnTo>
                    <a:lnTo>
                      <a:pt x="1027" y="231"/>
                    </a:lnTo>
                    <a:lnTo>
                      <a:pt x="985" y="255"/>
                    </a:lnTo>
                    <a:lnTo>
                      <a:pt x="942" y="280"/>
                    </a:lnTo>
                    <a:lnTo>
                      <a:pt x="900" y="288"/>
                    </a:lnTo>
                    <a:lnTo>
                      <a:pt x="823" y="313"/>
                    </a:lnTo>
                    <a:lnTo>
                      <a:pt x="789" y="321"/>
                    </a:lnTo>
                    <a:lnTo>
                      <a:pt x="747" y="321"/>
                    </a:lnTo>
                    <a:lnTo>
                      <a:pt x="637" y="330"/>
                    </a:lnTo>
                    <a:lnTo>
                      <a:pt x="628" y="338"/>
                    </a:lnTo>
                    <a:lnTo>
                      <a:pt x="628" y="445"/>
                    </a:lnTo>
                    <a:lnTo>
                      <a:pt x="8" y="43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5" name="Freeform 28"/>
              <p:cNvSpPr>
                <a:spLocks/>
              </p:cNvSpPr>
              <p:nvPr/>
            </p:nvSpPr>
            <p:spPr bwMode="auto">
              <a:xfrm>
                <a:off x="10994" y="15757"/>
                <a:ext cx="25" cy="8"/>
              </a:xfrm>
              <a:custGeom>
                <a:avLst/>
                <a:gdLst>
                  <a:gd name="T0" fmla="*/ 0 w 25"/>
                  <a:gd name="T1" fmla="*/ 0 h 8"/>
                  <a:gd name="T2" fmla="*/ 8 w 25"/>
                  <a:gd name="T3" fmla="*/ 0 h 8"/>
                  <a:gd name="T4" fmla="*/ 25 w 25"/>
                  <a:gd name="T5" fmla="*/ 0 h 8"/>
                  <a:gd name="T6" fmla="*/ 17 w 25"/>
                  <a:gd name="T7" fmla="*/ 8 h 8"/>
                  <a:gd name="T8" fmla="*/ 17 w 25"/>
                  <a:gd name="T9" fmla="*/ 8 h 8"/>
                  <a:gd name="T10" fmla="*/ 0 w 2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
                    <a:moveTo>
                      <a:pt x="0" y="0"/>
                    </a:moveTo>
                    <a:lnTo>
                      <a:pt x="8" y="0"/>
                    </a:lnTo>
                    <a:lnTo>
                      <a:pt x="25" y="0"/>
                    </a:lnTo>
                    <a:lnTo>
                      <a:pt x="17" y="8"/>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6" name="Freeform 29"/>
              <p:cNvSpPr>
                <a:spLocks/>
              </p:cNvSpPr>
              <p:nvPr/>
            </p:nvSpPr>
            <p:spPr bwMode="auto">
              <a:xfrm>
                <a:off x="9049" y="15179"/>
                <a:ext cx="1197" cy="561"/>
              </a:xfrm>
              <a:custGeom>
                <a:avLst/>
                <a:gdLst>
                  <a:gd name="T0" fmla="*/ 0 w 1197"/>
                  <a:gd name="T1" fmla="*/ 545 h 561"/>
                  <a:gd name="T2" fmla="*/ 8 w 1197"/>
                  <a:gd name="T3" fmla="*/ 528 h 561"/>
                  <a:gd name="T4" fmla="*/ 59 w 1197"/>
                  <a:gd name="T5" fmla="*/ 520 h 561"/>
                  <a:gd name="T6" fmla="*/ 603 w 1197"/>
                  <a:gd name="T7" fmla="*/ 528 h 561"/>
                  <a:gd name="T8" fmla="*/ 603 w 1197"/>
                  <a:gd name="T9" fmla="*/ 520 h 561"/>
                  <a:gd name="T10" fmla="*/ 611 w 1197"/>
                  <a:gd name="T11" fmla="*/ 404 h 561"/>
                  <a:gd name="T12" fmla="*/ 739 w 1197"/>
                  <a:gd name="T13" fmla="*/ 404 h 561"/>
                  <a:gd name="T14" fmla="*/ 806 w 1197"/>
                  <a:gd name="T15" fmla="*/ 396 h 561"/>
                  <a:gd name="T16" fmla="*/ 866 w 1197"/>
                  <a:gd name="T17" fmla="*/ 388 h 561"/>
                  <a:gd name="T18" fmla="*/ 925 w 1197"/>
                  <a:gd name="T19" fmla="*/ 372 h 561"/>
                  <a:gd name="T20" fmla="*/ 976 w 1197"/>
                  <a:gd name="T21" fmla="*/ 347 h 561"/>
                  <a:gd name="T22" fmla="*/ 1027 w 1197"/>
                  <a:gd name="T23" fmla="*/ 314 h 561"/>
                  <a:gd name="T24" fmla="*/ 1053 w 1197"/>
                  <a:gd name="T25" fmla="*/ 297 h 561"/>
                  <a:gd name="T26" fmla="*/ 1078 w 1197"/>
                  <a:gd name="T27" fmla="*/ 273 h 561"/>
                  <a:gd name="T28" fmla="*/ 1095 w 1197"/>
                  <a:gd name="T29" fmla="*/ 240 h 561"/>
                  <a:gd name="T30" fmla="*/ 1121 w 1197"/>
                  <a:gd name="T31" fmla="*/ 207 h 561"/>
                  <a:gd name="T32" fmla="*/ 1138 w 1197"/>
                  <a:gd name="T33" fmla="*/ 174 h 561"/>
                  <a:gd name="T34" fmla="*/ 1146 w 1197"/>
                  <a:gd name="T35" fmla="*/ 141 h 561"/>
                  <a:gd name="T36" fmla="*/ 1163 w 1197"/>
                  <a:gd name="T37" fmla="*/ 75 h 561"/>
                  <a:gd name="T38" fmla="*/ 1172 w 1197"/>
                  <a:gd name="T39" fmla="*/ 0 h 561"/>
                  <a:gd name="T40" fmla="*/ 1189 w 1197"/>
                  <a:gd name="T41" fmla="*/ 0 h 561"/>
                  <a:gd name="T42" fmla="*/ 1197 w 1197"/>
                  <a:gd name="T43" fmla="*/ 9 h 561"/>
                  <a:gd name="T44" fmla="*/ 1197 w 1197"/>
                  <a:gd name="T45" fmla="*/ 42 h 561"/>
                  <a:gd name="T46" fmla="*/ 1197 w 1197"/>
                  <a:gd name="T47" fmla="*/ 75 h 561"/>
                  <a:gd name="T48" fmla="*/ 1197 w 1197"/>
                  <a:gd name="T49" fmla="*/ 116 h 561"/>
                  <a:gd name="T50" fmla="*/ 1180 w 1197"/>
                  <a:gd name="T51" fmla="*/ 149 h 561"/>
                  <a:gd name="T52" fmla="*/ 1155 w 1197"/>
                  <a:gd name="T53" fmla="*/ 223 h 561"/>
                  <a:gd name="T54" fmla="*/ 1121 w 1197"/>
                  <a:gd name="T55" fmla="*/ 281 h 561"/>
                  <a:gd name="T56" fmla="*/ 1087 w 1197"/>
                  <a:gd name="T57" fmla="*/ 322 h 561"/>
                  <a:gd name="T58" fmla="*/ 1044 w 1197"/>
                  <a:gd name="T59" fmla="*/ 355 h 561"/>
                  <a:gd name="T60" fmla="*/ 1002 w 1197"/>
                  <a:gd name="T61" fmla="*/ 380 h 561"/>
                  <a:gd name="T62" fmla="*/ 959 w 1197"/>
                  <a:gd name="T63" fmla="*/ 404 h 561"/>
                  <a:gd name="T64" fmla="*/ 908 w 1197"/>
                  <a:gd name="T65" fmla="*/ 421 h 561"/>
                  <a:gd name="T66" fmla="*/ 866 w 1197"/>
                  <a:gd name="T67" fmla="*/ 429 h 561"/>
                  <a:gd name="T68" fmla="*/ 815 w 1197"/>
                  <a:gd name="T69" fmla="*/ 437 h 561"/>
                  <a:gd name="T70" fmla="*/ 764 w 1197"/>
                  <a:gd name="T71" fmla="*/ 437 h 561"/>
                  <a:gd name="T72" fmla="*/ 705 w 1197"/>
                  <a:gd name="T73" fmla="*/ 437 h 561"/>
                  <a:gd name="T74" fmla="*/ 654 w 1197"/>
                  <a:gd name="T75" fmla="*/ 437 h 561"/>
                  <a:gd name="T76" fmla="*/ 645 w 1197"/>
                  <a:gd name="T77" fmla="*/ 437 h 561"/>
                  <a:gd name="T78" fmla="*/ 645 w 1197"/>
                  <a:gd name="T79" fmla="*/ 561 h 561"/>
                  <a:gd name="T80" fmla="*/ 637 w 1197"/>
                  <a:gd name="T81" fmla="*/ 561 h 561"/>
                  <a:gd name="T82" fmla="*/ 8 w 1197"/>
                  <a:gd name="T83" fmla="*/ 553 h 561"/>
                  <a:gd name="T84" fmla="*/ 0 w 1197"/>
                  <a:gd name="T85" fmla="*/ 545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97" h="561">
                    <a:moveTo>
                      <a:pt x="0" y="545"/>
                    </a:moveTo>
                    <a:lnTo>
                      <a:pt x="8" y="528"/>
                    </a:lnTo>
                    <a:lnTo>
                      <a:pt x="59" y="520"/>
                    </a:lnTo>
                    <a:lnTo>
                      <a:pt x="603" y="528"/>
                    </a:lnTo>
                    <a:lnTo>
                      <a:pt x="603" y="520"/>
                    </a:lnTo>
                    <a:lnTo>
                      <a:pt x="611" y="404"/>
                    </a:lnTo>
                    <a:lnTo>
                      <a:pt x="739" y="404"/>
                    </a:lnTo>
                    <a:lnTo>
                      <a:pt x="806" y="396"/>
                    </a:lnTo>
                    <a:lnTo>
                      <a:pt x="866" y="388"/>
                    </a:lnTo>
                    <a:lnTo>
                      <a:pt x="925" y="372"/>
                    </a:lnTo>
                    <a:lnTo>
                      <a:pt x="976" y="347"/>
                    </a:lnTo>
                    <a:lnTo>
                      <a:pt x="1027" y="314"/>
                    </a:lnTo>
                    <a:lnTo>
                      <a:pt x="1053" y="297"/>
                    </a:lnTo>
                    <a:lnTo>
                      <a:pt x="1078" y="273"/>
                    </a:lnTo>
                    <a:lnTo>
                      <a:pt x="1095" y="240"/>
                    </a:lnTo>
                    <a:lnTo>
                      <a:pt x="1121" y="207"/>
                    </a:lnTo>
                    <a:lnTo>
                      <a:pt x="1138" y="174"/>
                    </a:lnTo>
                    <a:lnTo>
                      <a:pt x="1146" y="141"/>
                    </a:lnTo>
                    <a:lnTo>
                      <a:pt x="1163" y="75"/>
                    </a:lnTo>
                    <a:lnTo>
                      <a:pt x="1172" y="0"/>
                    </a:lnTo>
                    <a:lnTo>
                      <a:pt x="1189" y="0"/>
                    </a:lnTo>
                    <a:lnTo>
                      <a:pt x="1197" y="9"/>
                    </a:lnTo>
                    <a:lnTo>
                      <a:pt x="1197" y="42"/>
                    </a:lnTo>
                    <a:lnTo>
                      <a:pt x="1197" y="75"/>
                    </a:lnTo>
                    <a:lnTo>
                      <a:pt x="1197" y="116"/>
                    </a:lnTo>
                    <a:lnTo>
                      <a:pt x="1180" y="149"/>
                    </a:lnTo>
                    <a:lnTo>
                      <a:pt x="1155" y="223"/>
                    </a:lnTo>
                    <a:lnTo>
                      <a:pt x="1121" y="281"/>
                    </a:lnTo>
                    <a:lnTo>
                      <a:pt x="1087" y="322"/>
                    </a:lnTo>
                    <a:lnTo>
                      <a:pt x="1044" y="355"/>
                    </a:lnTo>
                    <a:lnTo>
                      <a:pt x="1002" y="380"/>
                    </a:lnTo>
                    <a:lnTo>
                      <a:pt x="959" y="404"/>
                    </a:lnTo>
                    <a:lnTo>
                      <a:pt x="908" y="421"/>
                    </a:lnTo>
                    <a:lnTo>
                      <a:pt x="866" y="429"/>
                    </a:lnTo>
                    <a:lnTo>
                      <a:pt x="815" y="437"/>
                    </a:lnTo>
                    <a:lnTo>
                      <a:pt x="764" y="437"/>
                    </a:lnTo>
                    <a:lnTo>
                      <a:pt x="705" y="437"/>
                    </a:lnTo>
                    <a:lnTo>
                      <a:pt x="654" y="437"/>
                    </a:lnTo>
                    <a:lnTo>
                      <a:pt x="645" y="437"/>
                    </a:lnTo>
                    <a:lnTo>
                      <a:pt x="645" y="561"/>
                    </a:lnTo>
                    <a:lnTo>
                      <a:pt x="637" y="561"/>
                    </a:lnTo>
                    <a:lnTo>
                      <a:pt x="8" y="553"/>
                    </a:lnTo>
                    <a:lnTo>
                      <a:pt x="0" y="54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7" name="Freeform 30"/>
              <p:cNvSpPr>
                <a:spLocks/>
              </p:cNvSpPr>
              <p:nvPr/>
            </p:nvSpPr>
            <p:spPr bwMode="auto">
              <a:xfrm>
                <a:off x="11053" y="15559"/>
                <a:ext cx="34" cy="156"/>
              </a:xfrm>
              <a:custGeom>
                <a:avLst/>
                <a:gdLst>
                  <a:gd name="T0" fmla="*/ 26 w 34"/>
                  <a:gd name="T1" fmla="*/ 123 h 156"/>
                  <a:gd name="T2" fmla="*/ 26 w 34"/>
                  <a:gd name="T3" fmla="*/ 90 h 156"/>
                  <a:gd name="T4" fmla="*/ 17 w 34"/>
                  <a:gd name="T5" fmla="*/ 57 h 156"/>
                  <a:gd name="T6" fmla="*/ 9 w 34"/>
                  <a:gd name="T7" fmla="*/ 33 h 156"/>
                  <a:gd name="T8" fmla="*/ 0 w 34"/>
                  <a:gd name="T9" fmla="*/ 8 h 156"/>
                  <a:gd name="T10" fmla="*/ 0 w 34"/>
                  <a:gd name="T11" fmla="*/ 0 h 156"/>
                  <a:gd name="T12" fmla="*/ 17 w 34"/>
                  <a:gd name="T13" fmla="*/ 33 h 156"/>
                  <a:gd name="T14" fmla="*/ 34 w 34"/>
                  <a:gd name="T15" fmla="*/ 66 h 156"/>
                  <a:gd name="T16" fmla="*/ 34 w 34"/>
                  <a:gd name="T17" fmla="*/ 107 h 156"/>
                  <a:gd name="T18" fmla="*/ 26 w 34"/>
                  <a:gd name="T19" fmla="*/ 148 h 156"/>
                  <a:gd name="T20" fmla="*/ 17 w 34"/>
                  <a:gd name="T21" fmla="*/ 156 h 156"/>
                  <a:gd name="T22" fmla="*/ 17 w 34"/>
                  <a:gd name="T23" fmla="*/ 148 h 156"/>
                  <a:gd name="T24" fmla="*/ 17 w 34"/>
                  <a:gd name="T25" fmla="*/ 140 h 156"/>
                  <a:gd name="T26" fmla="*/ 26 w 34"/>
                  <a:gd name="T27" fmla="*/ 123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156">
                    <a:moveTo>
                      <a:pt x="26" y="123"/>
                    </a:moveTo>
                    <a:lnTo>
                      <a:pt x="26" y="90"/>
                    </a:lnTo>
                    <a:lnTo>
                      <a:pt x="17" y="57"/>
                    </a:lnTo>
                    <a:lnTo>
                      <a:pt x="9" y="33"/>
                    </a:lnTo>
                    <a:lnTo>
                      <a:pt x="0" y="8"/>
                    </a:lnTo>
                    <a:lnTo>
                      <a:pt x="0" y="0"/>
                    </a:lnTo>
                    <a:lnTo>
                      <a:pt x="17" y="33"/>
                    </a:lnTo>
                    <a:lnTo>
                      <a:pt x="34" y="66"/>
                    </a:lnTo>
                    <a:lnTo>
                      <a:pt x="34" y="107"/>
                    </a:lnTo>
                    <a:lnTo>
                      <a:pt x="26" y="148"/>
                    </a:lnTo>
                    <a:lnTo>
                      <a:pt x="17" y="156"/>
                    </a:lnTo>
                    <a:lnTo>
                      <a:pt x="17" y="148"/>
                    </a:lnTo>
                    <a:lnTo>
                      <a:pt x="17" y="140"/>
                    </a:lnTo>
                    <a:lnTo>
                      <a:pt x="26" y="12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8" name="Freeform 31"/>
              <p:cNvSpPr>
                <a:spLocks/>
              </p:cNvSpPr>
              <p:nvPr/>
            </p:nvSpPr>
            <p:spPr bwMode="auto">
              <a:xfrm>
                <a:off x="10586" y="15419"/>
                <a:ext cx="306" cy="296"/>
              </a:xfrm>
              <a:custGeom>
                <a:avLst/>
                <a:gdLst>
                  <a:gd name="T0" fmla="*/ 212 w 306"/>
                  <a:gd name="T1" fmla="*/ 263 h 296"/>
                  <a:gd name="T2" fmla="*/ 221 w 306"/>
                  <a:gd name="T3" fmla="*/ 263 h 296"/>
                  <a:gd name="T4" fmla="*/ 229 w 306"/>
                  <a:gd name="T5" fmla="*/ 247 h 296"/>
                  <a:gd name="T6" fmla="*/ 178 w 306"/>
                  <a:gd name="T7" fmla="*/ 206 h 296"/>
                  <a:gd name="T8" fmla="*/ 178 w 306"/>
                  <a:gd name="T9" fmla="*/ 189 h 296"/>
                  <a:gd name="T10" fmla="*/ 212 w 306"/>
                  <a:gd name="T11" fmla="*/ 189 h 296"/>
                  <a:gd name="T12" fmla="*/ 246 w 306"/>
                  <a:gd name="T13" fmla="*/ 222 h 296"/>
                  <a:gd name="T14" fmla="*/ 263 w 306"/>
                  <a:gd name="T15" fmla="*/ 214 h 296"/>
                  <a:gd name="T16" fmla="*/ 221 w 306"/>
                  <a:gd name="T17" fmla="*/ 164 h 296"/>
                  <a:gd name="T18" fmla="*/ 178 w 306"/>
                  <a:gd name="T19" fmla="*/ 148 h 296"/>
                  <a:gd name="T20" fmla="*/ 153 w 306"/>
                  <a:gd name="T21" fmla="*/ 164 h 296"/>
                  <a:gd name="T22" fmla="*/ 144 w 306"/>
                  <a:gd name="T23" fmla="*/ 197 h 296"/>
                  <a:gd name="T24" fmla="*/ 204 w 306"/>
                  <a:gd name="T25" fmla="*/ 255 h 296"/>
                  <a:gd name="T26" fmla="*/ 161 w 306"/>
                  <a:gd name="T27" fmla="*/ 230 h 296"/>
                  <a:gd name="T28" fmla="*/ 136 w 306"/>
                  <a:gd name="T29" fmla="*/ 189 h 296"/>
                  <a:gd name="T30" fmla="*/ 136 w 306"/>
                  <a:gd name="T31" fmla="*/ 173 h 296"/>
                  <a:gd name="T32" fmla="*/ 127 w 306"/>
                  <a:gd name="T33" fmla="*/ 148 h 296"/>
                  <a:gd name="T34" fmla="*/ 93 w 306"/>
                  <a:gd name="T35" fmla="*/ 164 h 296"/>
                  <a:gd name="T36" fmla="*/ 59 w 306"/>
                  <a:gd name="T37" fmla="*/ 156 h 296"/>
                  <a:gd name="T38" fmla="*/ 34 w 306"/>
                  <a:gd name="T39" fmla="*/ 107 h 296"/>
                  <a:gd name="T40" fmla="*/ 17 w 306"/>
                  <a:gd name="T41" fmla="*/ 41 h 296"/>
                  <a:gd name="T42" fmla="*/ 59 w 306"/>
                  <a:gd name="T43" fmla="*/ 33 h 296"/>
                  <a:gd name="T44" fmla="*/ 153 w 306"/>
                  <a:gd name="T45" fmla="*/ 74 h 296"/>
                  <a:gd name="T46" fmla="*/ 161 w 306"/>
                  <a:gd name="T47" fmla="*/ 99 h 296"/>
                  <a:gd name="T48" fmla="*/ 153 w 306"/>
                  <a:gd name="T49" fmla="*/ 115 h 296"/>
                  <a:gd name="T50" fmla="*/ 153 w 306"/>
                  <a:gd name="T51" fmla="*/ 132 h 296"/>
                  <a:gd name="T52" fmla="*/ 170 w 306"/>
                  <a:gd name="T53" fmla="*/ 132 h 296"/>
                  <a:gd name="T54" fmla="*/ 212 w 306"/>
                  <a:gd name="T55" fmla="*/ 148 h 296"/>
                  <a:gd name="T56" fmla="*/ 272 w 306"/>
                  <a:gd name="T57" fmla="*/ 206 h 296"/>
                  <a:gd name="T58" fmla="*/ 306 w 306"/>
                  <a:gd name="T59" fmla="*/ 296 h 296"/>
                  <a:gd name="T60" fmla="*/ 246 w 306"/>
                  <a:gd name="T61" fmla="*/ 280 h 296"/>
                  <a:gd name="T62" fmla="*/ 204 w 306"/>
                  <a:gd name="T63" fmla="*/ 263 h 2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6" h="296">
                    <a:moveTo>
                      <a:pt x="204" y="263"/>
                    </a:moveTo>
                    <a:lnTo>
                      <a:pt x="212" y="263"/>
                    </a:lnTo>
                    <a:lnTo>
                      <a:pt x="221" y="263"/>
                    </a:lnTo>
                    <a:lnTo>
                      <a:pt x="229" y="255"/>
                    </a:lnTo>
                    <a:lnTo>
                      <a:pt x="229" y="247"/>
                    </a:lnTo>
                    <a:lnTo>
                      <a:pt x="195" y="230"/>
                    </a:lnTo>
                    <a:lnTo>
                      <a:pt x="178" y="206"/>
                    </a:lnTo>
                    <a:lnTo>
                      <a:pt x="178" y="197"/>
                    </a:lnTo>
                    <a:lnTo>
                      <a:pt x="178" y="189"/>
                    </a:lnTo>
                    <a:lnTo>
                      <a:pt x="195" y="181"/>
                    </a:lnTo>
                    <a:lnTo>
                      <a:pt x="212" y="189"/>
                    </a:lnTo>
                    <a:lnTo>
                      <a:pt x="229" y="197"/>
                    </a:lnTo>
                    <a:lnTo>
                      <a:pt x="246" y="222"/>
                    </a:lnTo>
                    <a:lnTo>
                      <a:pt x="263" y="222"/>
                    </a:lnTo>
                    <a:lnTo>
                      <a:pt x="263" y="214"/>
                    </a:lnTo>
                    <a:lnTo>
                      <a:pt x="238" y="173"/>
                    </a:lnTo>
                    <a:lnTo>
                      <a:pt x="221" y="164"/>
                    </a:lnTo>
                    <a:lnTo>
                      <a:pt x="204" y="148"/>
                    </a:lnTo>
                    <a:lnTo>
                      <a:pt x="178" y="148"/>
                    </a:lnTo>
                    <a:lnTo>
                      <a:pt x="161" y="156"/>
                    </a:lnTo>
                    <a:lnTo>
                      <a:pt x="153" y="164"/>
                    </a:lnTo>
                    <a:lnTo>
                      <a:pt x="153" y="173"/>
                    </a:lnTo>
                    <a:lnTo>
                      <a:pt x="144" y="197"/>
                    </a:lnTo>
                    <a:lnTo>
                      <a:pt x="170" y="230"/>
                    </a:lnTo>
                    <a:lnTo>
                      <a:pt x="204" y="255"/>
                    </a:lnTo>
                    <a:lnTo>
                      <a:pt x="178" y="247"/>
                    </a:lnTo>
                    <a:lnTo>
                      <a:pt x="161" y="230"/>
                    </a:lnTo>
                    <a:lnTo>
                      <a:pt x="144" y="214"/>
                    </a:lnTo>
                    <a:lnTo>
                      <a:pt x="136" y="189"/>
                    </a:lnTo>
                    <a:lnTo>
                      <a:pt x="136" y="181"/>
                    </a:lnTo>
                    <a:lnTo>
                      <a:pt x="136" y="173"/>
                    </a:lnTo>
                    <a:lnTo>
                      <a:pt x="136" y="156"/>
                    </a:lnTo>
                    <a:lnTo>
                      <a:pt x="127" y="148"/>
                    </a:lnTo>
                    <a:lnTo>
                      <a:pt x="102" y="164"/>
                    </a:lnTo>
                    <a:lnTo>
                      <a:pt x="93" y="164"/>
                    </a:lnTo>
                    <a:lnTo>
                      <a:pt x="76" y="164"/>
                    </a:lnTo>
                    <a:lnTo>
                      <a:pt x="59" y="156"/>
                    </a:lnTo>
                    <a:lnTo>
                      <a:pt x="51" y="148"/>
                    </a:lnTo>
                    <a:lnTo>
                      <a:pt x="34" y="107"/>
                    </a:lnTo>
                    <a:lnTo>
                      <a:pt x="34" y="82"/>
                    </a:lnTo>
                    <a:lnTo>
                      <a:pt x="17" y="41"/>
                    </a:lnTo>
                    <a:lnTo>
                      <a:pt x="0" y="0"/>
                    </a:lnTo>
                    <a:lnTo>
                      <a:pt x="59" y="33"/>
                    </a:lnTo>
                    <a:lnTo>
                      <a:pt x="136" y="57"/>
                    </a:lnTo>
                    <a:lnTo>
                      <a:pt x="153" y="74"/>
                    </a:lnTo>
                    <a:lnTo>
                      <a:pt x="153" y="82"/>
                    </a:lnTo>
                    <a:lnTo>
                      <a:pt x="161" y="99"/>
                    </a:lnTo>
                    <a:lnTo>
                      <a:pt x="161" y="107"/>
                    </a:lnTo>
                    <a:lnTo>
                      <a:pt x="153" y="115"/>
                    </a:lnTo>
                    <a:lnTo>
                      <a:pt x="153" y="132"/>
                    </a:lnTo>
                    <a:lnTo>
                      <a:pt x="161" y="140"/>
                    </a:lnTo>
                    <a:lnTo>
                      <a:pt x="170" y="132"/>
                    </a:lnTo>
                    <a:lnTo>
                      <a:pt x="187" y="132"/>
                    </a:lnTo>
                    <a:lnTo>
                      <a:pt x="212" y="148"/>
                    </a:lnTo>
                    <a:lnTo>
                      <a:pt x="246" y="181"/>
                    </a:lnTo>
                    <a:lnTo>
                      <a:pt x="272" y="206"/>
                    </a:lnTo>
                    <a:lnTo>
                      <a:pt x="280" y="230"/>
                    </a:lnTo>
                    <a:lnTo>
                      <a:pt x="306" y="296"/>
                    </a:lnTo>
                    <a:lnTo>
                      <a:pt x="246" y="280"/>
                    </a:lnTo>
                    <a:lnTo>
                      <a:pt x="221" y="272"/>
                    </a:lnTo>
                    <a:lnTo>
                      <a:pt x="204" y="26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9" name="Freeform 32"/>
              <p:cNvSpPr>
                <a:spLocks/>
              </p:cNvSpPr>
              <p:nvPr/>
            </p:nvSpPr>
            <p:spPr bwMode="auto">
              <a:xfrm>
                <a:off x="9006" y="15682"/>
                <a:ext cx="34" cy="25"/>
              </a:xfrm>
              <a:custGeom>
                <a:avLst/>
                <a:gdLst>
                  <a:gd name="T0" fmla="*/ 0 w 34"/>
                  <a:gd name="T1" fmla="*/ 17 h 25"/>
                  <a:gd name="T2" fmla="*/ 9 w 34"/>
                  <a:gd name="T3" fmla="*/ 0 h 25"/>
                  <a:gd name="T4" fmla="*/ 17 w 34"/>
                  <a:gd name="T5" fmla="*/ 0 h 25"/>
                  <a:gd name="T6" fmla="*/ 26 w 34"/>
                  <a:gd name="T7" fmla="*/ 0 h 25"/>
                  <a:gd name="T8" fmla="*/ 34 w 34"/>
                  <a:gd name="T9" fmla="*/ 9 h 25"/>
                  <a:gd name="T10" fmla="*/ 26 w 34"/>
                  <a:gd name="T11" fmla="*/ 17 h 25"/>
                  <a:gd name="T12" fmla="*/ 17 w 34"/>
                  <a:gd name="T13" fmla="*/ 25 h 25"/>
                  <a:gd name="T14" fmla="*/ 9 w 34"/>
                  <a:gd name="T15" fmla="*/ 25 h 25"/>
                  <a:gd name="T16" fmla="*/ 0 w 34"/>
                  <a:gd name="T17" fmla="*/ 1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17"/>
                    </a:moveTo>
                    <a:lnTo>
                      <a:pt x="9" y="0"/>
                    </a:lnTo>
                    <a:lnTo>
                      <a:pt x="17" y="0"/>
                    </a:lnTo>
                    <a:lnTo>
                      <a:pt x="26" y="0"/>
                    </a:lnTo>
                    <a:lnTo>
                      <a:pt x="34" y="9"/>
                    </a:lnTo>
                    <a:lnTo>
                      <a:pt x="26" y="17"/>
                    </a:lnTo>
                    <a:lnTo>
                      <a:pt x="17" y="25"/>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0" name="Freeform 33"/>
              <p:cNvSpPr>
                <a:spLocks/>
              </p:cNvSpPr>
              <p:nvPr/>
            </p:nvSpPr>
            <p:spPr bwMode="auto">
              <a:xfrm>
                <a:off x="9499" y="15575"/>
                <a:ext cx="68" cy="107"/>
              </a:xfrm>
              <a:custGeom>
                <a:avLst/>
                <a:gdLst>
                  <a:gd name="T0" fmla="*/ 0 w 68"/>
                  <a:gd name="T1" fmla="*/ 83 h 107"/>
                  <a:gd name="T2" fmla="*/ 25 w 68"/>
                  <a:gd name="T3" fmla="*/ 66 h 107"/>
                  <a:gd name="T4" fmla="*/ 34 w 68"/>
                  <a:gd name="T5" fmla="*/ 58 h 107"/>
                  <a:gd name="T6" fmla="*/ 51 w 68"/>
                  <a:gd name="T7" fmla="*/ 58 h 107"/>
                  <a:gd name="T8" fmla="*/ 51 w 68"/>
                  <a:gd name="T9" fmla="*/ 50 h 107"/>
                  <a:gd name="T10" fmla="*/ 42 w 68"/>
                  <a:gd name="T11" fmla="*/ 41 h 107"/>
                  <a:gd name="T12" fmla="*/ 17 w 68"/>
                  <a:gd name="T13" fmla="*/ 33 h 107"/>
                  <a:gd name="T14" fmla="*/ 8 w 68"/>
                  <a:gd name="T15" fmla="*/ 17 h 107"/>
                  <a:gd name="T16" fmla="*/ 0 w 68"/>
                  <a:gd name="T17" fmla="*/ 0 h 107"/>
                  <a:gd name="T18" fmla="*/ 0 w 68"/>
                  <a:gd name="T19" fmla="*/ 0 h 107"/>
                  <a:gd name="T20" fmla="*/ 59 w 68"/>
                  <a:gd name="T21" fmla="*/ 25 h 107"/>
                  <a:gd name="T22" fmla="*/ 68 w 68"/>
                  <a:gd name="T23" fmla="*/ 33 h 107"/>
                  <a:gd name="T24" fmla="*/ 68 w 68"/>
                  <a:gd name="T25" fmla="*/ 41 h 107"/>
                  <a:gd name="T26" fmla="*/ 68 w 68"/>
                  <a:gd name="T27" fmla="*/ 58 h 107"/>
                  <a:gd name="T28" fmla="*/ 51 w 68"/>
                  <a:gd name="T29" fmla="*/ 74 h 107"/>
                  <a:gd name="T30" fmla="*/ 34 w 68"/>
                  <a:gd name="T31" fmla="*/ 83 h 107"/>
                  <a:gd name="T32" fmla="*/ 17 w 68"/>
                  <a:gd name="T33" fmla="*/ 91 h 107"/>
                  <a:gd name="T34" fmla="*/ 0 w 68"/>
                  <a:gd name="T35" fmla="*/ 107 h 107"/>
                  <a:gd name="T36" fmla="*/ 0 w 68"/>
                  <a:gd name="T37" fmla="*/ 99 h 107"/>
                  <a:gd name="T38" fmla="*/ 0 w 68"/>
                  <a:gd name="T39" fmla="*/ 83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107">
                    <a:moveTo>
                      <a:pt x="0" y="83"/>
                    </a:moveTo>
                    <a:lnTo>
                      <a:pt x="25" y="66"/>
                    </a:lnTo>
                    <a:lnTo>
                      <a:pt x="34" y="58"/>
                    </a:lnTo>
                    <a:lnTo>
                      <a:pt x="51" y="58"/>
                    </a:lnTo>
                    <a:lnTo>
                      <a:pt x="51" y="50"/>
                    </a:lnTo>
                    <a:lnTo>
                      <a:pt x="42" y="41"/>
                    </a:lnTo>
                    <a:lnTo>
                      <a:pt x="17" y="33"/>
                    </a:lnTo>
                    <a:lnTo>
                      <a:pt x="8" y="17"/>
                    </a:lnTo>
                    <a:lnTo>
                      <a:pt x="0" y="0"/>
                    </a:lnTo>
                    <a:lnTo>
                      <a:pt x="59" y="25"/>
                    </a:lnTo>
                    <a:lnTo>
                      <a:pt x="68" y="33"/>
                    </a:lnTo>
                    <a:lnTo>
                      <a:pt x="68" y="41"/>
                    </a:lnTo>
                    <a:lnTo>
                      <a:pt x="68" y="58"/>
                    </a:lnTo>
                    <a:lnTo>
                      <a:pt x="51" y="74"/>
                    </a:lnTo>
                    <a:lnTo>
                      <a:pt x="34" y="83"/>
                    </a:lnTo>
                    <a:lnTo>
                      <a:pt x="17" y="91"/>
                    </a:lnTo>
                    <a:lnTo>
                      <a:pt x="0" y="107"/>
                    </a:lnTo>
                    <a:lnTo>
                      <a:pt x="0" y="99"/>
                    </a:lnTo>
                    <a:lnTo>
                      <a:pt x="0" y="8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1" name="Freeform 34"/>
              <p:cNvSpPr>
                <a:spLocks/>
              </p:cNvSpPr>
              <p:nvPr/>
            </p:nvSpPr>
            <p:spPr bwMode="auto">
              <a:xfrm>
                <a:off x="11011" y="15658"/>
                <a:ext cx="34" cy="24"/>
              </a:xfrm>
              <a:custGeom>
                <a:avLst/>
                <a:gdLst>
                  <a:gd name="T0" fmla="*/ 0 w 34"/>
                  <a:gd name="T1" fmla="*/ 0 h 24"/>
                  <a:gd name="T2" fmla="*/ 8 w 34"/>
                  <a:gd name="T3" fmla="*/ 0 h 24"/>
                  <a:gd name="T4" fmla="*/ 17 w 34"/>
                  <a:gd name="T5" fmla="*/ 0 h 24"/>
                  <a:gd name="T6" fmla="*/ 34 w 34"/>
                  <a:gd name="T7" fmla="*/ 16 h 24"/>
                  <a:gd name="T8" fmla="*/ 34 w 34"/>
                  <a:gd name="T9" fmla="*/ 24 h 24"/>
                  <a:gd name="T10" fmla="*/ 0 w 3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
                    <a:moveTo>
                      <a:pt x="0" y="0"/>
                    </a:moveTo>
                    <a:lnTo>
                      <a:pt x="8" y="0"/>
                    </a:lnTo>
                    <a:lnTo>
                      <a:pt x="17" y="0"/>
                    </a:lnTo>
                    <a:lnTo>
                      <a:pt x="34" y="16"/>
                    </a:lnTo>
                    <a:lnTo>
                      <a:pt x="34" y="24"/>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2" name="Freeform 35"/>
              <p:cNvSpPr>
                <a:spLocks/>
              </p:cNvSpPr>
              <p:nvPr/>
            </p:nvSpPr>
            <p:spPr bwMode="auto">
              <a:xfrm>
                <a:off x="10110" y="15608"/>
                <a:ext cx="77" cy="74"/>
              </a:xfrm>
              <a:custGeom>
                <a:avLst/>
                <a:gdLst>
                  <a:gd name="T0" fmla="*/ 9 w 77"/>
                  <a:gd name="T1" fmla="*/ 0 h 74"/>
                  <a:gd name="T2" fmla="*/ 17 w 77"/>
                  <a:gd name="T3" fmla="*/ 0 h 74"/>
                  <a:gd name="T4" fmla="*/ 34 w 77"/>
                  <a:gd name="T5" fmla="*/ 0 h 74"/>
                  <a:gd name="T6" fmla="*/ 51 w 77"/>
                  <a:gd name="T7" fmla="*/ 8 h 74"/>
                  <a:gd name="T8" fmla="*/ 68 w 77"/>
                  <a:gd name="T9" fmla="*/ 41 h 74"/>
                  <a:gd name="T10" fmla="*/ 77 w 77"/>
                  <a:gd name="T11" fmla="*/ 74 h 74"/>
                  <a:gd name="T12" fmla="*/ 51 w 77"/>
                  <a:gd name="T13" fmla="*/ 58 h 74"/>
                  <a:gd name="T14" fmla="*/ 26 w 77"/>
                  <a:gd name="T15" fmla="*/ 41 h 74"/>
                  <a:gd name="T16" fmla="*/ 9 w 77"/>
                  <a:gd name="T17" fmla="*/ 41 h 74"/>
                  <a:gd name="T18" fmla="*/ 9 w 77"/>
                  <a:gd name="T19" fmla="*/ 25 h 74"/>
                  <a:gd name="T20" fmla="*/ 0 w 77"/>
                  <a:gd name="T21" fmla="*/ 17 h 74"/>
                  <a:gd name="T22" fmla="*/ 9 w 77"/>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74">
                    <a:moveTo>
                      <a:pt x="9" y="0"/>
                    </a:moveTo>
                    <a:lnTo>
                      <a:pt x="17" y="0"/>
                    </a:lnTo>
                    <a:lnTo>
                      <a:pt x="34" y="0"/>
                    </a:lnTo>
                    <a:lnTo>
                      <a:pt x="51" y="8"/>
                    </a:lnTo>
                    <a:lnTo>
                      <a:pt x="68" y="41"/>
                    </a:lnTo>
                    <a:lnTo>
                      <a:pt x="77" y="74"/>
                    </a:lnTo>
                    <a:lnTo>
                      <a:pt x="51" y="58"/>
                    </a:lnTo>
                    <a:lnTo>
                      <a:pt x="26" y="41"/>
                    </a:lnTo>
                    <a:lnTo>
                      <a:pt x="9" y="41"/>
                    </a:lnTo>
                    <a:lnTo>
                      <a:pt x="9" y="25"/>
                    </a:lnTo>
                    <a:lnTo>
                      <a:pt x="0" y="17"/>
                    </a:lnTo>
                    <a:lnTo>
                      <a:pt x="9"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3" name="Freeform 36"/>
              <p:cNvSpPr>
                <a:spLocks/>
              </p:cNvSpPr>
              <p:nvPr/>
            </p:nvSpPr>
            <p:spPr bwMode="auto">
              <a:xfrm>
                <a:off x="10348" y="15575"/>
                <a:ext cx="60" cy="99"/>
              </a:xfrm>
              <a:custGeom>
                <a:avLst/>
                <a:gdLst>
                  <a:gd name="T0" fmla="*/ 0 w 60"/>
                  <a:gd name="T1" fmla="*/ 91 h 99"/>
                  <a:gd name="T2" fmla="*/ 0 w 60"/>
                  <a:gd name="T3" fmla="*/ 83 h 99"/>
                  <a:gd name="T4" fmla="*/ 9 w 60"/>
                  <a:gd name="T5" fmla="*/ 74 h 99"/>
                  <a:gd name="T6" fmla="*/ 17 w 60"/>
                  <a:gd name="T7" fmla="*/ 66 h 99"/>
                  <a:gd name="T8" fmla="*/ 26 w 60"/>
                  <a:gd name="T9" fmla="*/ 58 h 99"/>
                  <a:gd name="T10" fmla="*/ 34 w 60"/>
                  <a:gd name="T11" fmla="*/ 33 h 99"/>
                  <a:gd name="T12" fmla="*/ 34 w 60"/>
                  <a:gd name="T13" fmla="*/ 25 h 99"/>
                  <a:gd name="T14" fmla="*/ 26 w 60"/>
                  <a:gd name="T15" fmla="*/ 8 h 99"/>
                  <a:gd name="T16" fmla="*/ 26 w 60"/>
                  <a:gd name="T17" fmla="*/ 8 h 99"/>
                  <a:gd name="T18" fmla="*/ 17 w 60"/>
                  <a:gd name="T19" fmla="*/ 0 h 99"/>
                  <a:gd name="T20" fmla="*/ 34 w 60"/>
                  <a:gd name="T21" fmla="*/ 0 h 99"/>
                  <a:gd name="T22" fmla="*/ 43 w 60"/>
                  <a:gd name="T23" fmla="*/ 0 h 99"/>
                  <a:gd name="T24" fmla="*/ 51 w 60"/>
                  <a:gd name="T25" fmla="*/ 25 h 99"/>
                  <a:gd name="T26" fmla="*/ 60 w 60"/>
                  <a:gd name="T27" fmla="*/ 50 h 99"/>
                  <a:gd name="T28" fmla="*/ 51 w 60"/>
                  <a:gd name="T29" fmla="*/ 74 h 99"/>
                  <a:gd name="T30" fmla="*/ 43 w 60"/>
                  <a:gd name="T31" fmla="*/ 91 h 99"/>
                  <a:gd name="T32" fmla="*/ 26 w 60"/>
                  <a:gd name="T33" fmla="*/ 99 h 99"/>
                  <a:gd name="T34" fmla="*/ 17 w 60"/>
                  <a:gd name="T35" fmla="*/ 99 h 99"/>
                  <a:gd name="T36" fmla="*/ 0 w 60"/>
                  <a:gd name="T37" fmla="*/ 99 h 99"/>
                  <a:gd name="T38" fmla="*/ 0 w 60"/>
                  <a:gd name="T39" fmla="*/ 91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99">
                    <a:moveTo>
                      <a:pt x="0" y="91"/>
                    </a:moveTo>
                    <a:lnTo>
                      <a:pt x="0" y="83"/>
                    </a:lnTo>
                    <a:lnTo>
                      <a:pt x="9" y="74"/>
                    </a:lnTo>
                    <a:lnTo>
                      <a:pt x="17" y="66"/>
                    </a:lnTo>
                    <a:lnTo>
                      <a:pt x="26" y="58"/>
                    </a:lnTo>
                    <a:lnTo>
                      <a:pt x="34" y="33"/>
                    </a:lnTo>
                    <a:lnTo>
                      <a:pt x="34" y="25"/>
                    </a:lnTo>
                    <a:lnTo>
                      <a:pt x="26" y="8"/>
                    </a:lnTo>
                    <a:lnTo>
                      <a:pt x="17" y="0"/>
                    </a:lnTo>
                    <a:lnTo>
                      <a:pt x="34" y="0"/>
                    </a:lnTo>
                    <a:lnTo>
                      <a:pt x="43" y="0"/>
                    </a:lnTo>
                    <a:lnTo>
                      <a:pt x="51" y="25"/>
                    </a:lnTo>
                    <a:lnTo>
                      <a:pt x="60" y="50"/>
                    </a:lnTo>
                    <a:lnTo>
                      <a:pt x="51" y="74"/>
                    </a:lnTo>
                    <a:lnTo>
                      <a:pt x="43" y="91"/>
                    </a:lnTo>
                    <a:lnTo>
                      <a:pt x="26" y="99"/>
                    </a:lnTo>
                    <a:lnTo>
                      <a:pt x="17" y="99"/>
                    </a:lnTo>
                    <a:lnTo>
                      <a:pt x="0" y="99"/>
                    </a:lnTo>
                    <a:lnTo>
                      <a:pt x="0" y="91"/>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4" name="Freeform 37"/>
              <p:cNvSpPr>
                <a:spLocks/>
              </p:cNvSpPr>
              <p:nvPr/>
            </p:nvSpPr>
            <p:spPr bwMode="auto">
              <a:xfrm>
                <a:off x="10416" y="15575"/>
                <a:ext cx="60" cy="91"/>
              </a:xfrm>
              <a:custGeom>
                <a:avLst/>
                <a:gdLst>
                  <a:gd name="T0" fmla="*/ 0 w 60"/>
                  <a:gd name="T1" fmla="*/ 66 h 91"/>
                  <a:gd name="T2" fmla="*/ 0 w 60"/>
                  <a:gd name="T3" fmla="*/ 50 h 91"/>
                  <a:gd name="T4" fmla="*/ 9 w 60"/>
                  <a:gd name="T5" fmla="*/ 50 h 91"/>
                  <a:gd name="T6" fmla="*/ 17 w 60"/>
                  <a:gd name="T7" fmla="*/ 50 h 91"/>
                  <a:gd name="T8" fmla="*/ 26 w 60"/>
                  <a:gd name="T9" fmla="*/ 58 h 91"/>
                  <a:gd name="T10" fmla="*/ 26 w 60"/>
                  <a:gd name="T11" fmla="*/ 66 h 91"/>
                  <a:gd name="T12" fmla="*/ 34 w 60"/>
                  <a:gd name="T13" fmla="*/ 66 h 91"/>
                  <a:gd name="T14" fmla="*/ 43 w 60"/>
                  <a:gd name="T15" fmla="*/ 58 h 91"/>
                  <a:gd name="T16" fmla="*/ 34 w 60"/>
                  <a:gd name="T17" fmla="*/ 41 h 91"/>
                  <a:gd name="T18" fmla="*/ 17 w 60"/>
                  <a:gd name="T19" fmla="*/ 33 h 91"/>
                  <a:gd name="T20" fmla="*/ 9 w 60"/>
                  <a:gd name="T21" fmla="*/ 17 h 91"/>
                  <a:gd name="T22" fmla="*/ 0 w 60"/>
                  <a:gd name="T23" fmla="*/ 0 h 91"/>
                  <a:gd name="T24" fmla="*/ 17 w 60"/>
                  <a:gd name="T25" fmla="*/ 0 h 91"/>
                  <a:gd name="T26" fmla="*/ 26 w 60"/>
                  <a:gd name="T27" fmla="*/ 8 h 91"/>
                  <a:gd name="T28" fmla="*/ 51 w 60"/>
                  <a:gd name="T29" fmla="*/ 33 h 91"/>
                  <a:gd name="T30" fmla="*/ 60 w 60"/>
                  <a:gd name="T31" fmla="*/ 58 h 91"/>
                  <a:gd name="T32" fmla="*/ 60 w 60"/>
                  <a:gd name="T33" fmla="*/ 74 h 91"/>
                  <a:gd name="T34" fmla="*/ 51 w 60"/>
                  <a:gd name="T35" fmla="*/ 83 h 91"/>
                  <a:gd name="T36" fmla="*/ 34 w 60"/>
                  <a:gd name="T37" fmla="*/ 91 h 91"/>
                  <a:gd name="T38" fmla="*/ 26 w 60"/>
                  <a:gd name="T39" fmla="*/ 91 h 91"/>
                  <a:gd name="T40" fmla="*/ 9 w 60"/>
                  <a:gd name="T41" fmla="*/ 83 h 91"/>
                  <a:gd name="T42" fmla="*/ 0 w 60"/>
                  <a:gd name="T43" fmla="*/ 66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91">
                    <a:moveTo>
                      <a:pt x="0" y="66"/>
                    </a:moveTo>
                    <a:lnTo>
                      <a:pt x="0" y="50"/>
                    </a:lnTo>
                    <a:lnTo>
                      <a:pt x="9" y="50"/>
                    </a:lnTo>
                    <a:lnTo>
                      <a:pt x="17" y="50"/>
                    </a:lnTo>
                    <a:lnTo>
                      <a:pt x="26" y="58"/>
                    </a:lnTo>
                    <a:lnTo>
                      <a:pt x="26" y="66"/>
                    </a:lnTo>
                    <a:lnTo>
                      <a:pt x="34" y="66"/>
                    </a:lnTo>
                    <a:lnTo>
                      <a:pt x="43" y="58"/>
                    </a:lnTo>
                    <a:lnTo>
                      <a:pt x="34" y="41"/>
                    </a:lnTo>
                    <a:lnTo>
                      <a:pt x="17" y="33"/>
                    </a:lnTo>
                    <a:lnTo>
                      <a:pt x="9" y="17"/>
                    </a:lnTo>
                    <a:lnTo>
                      <a:pt x="0" y="0"/>
                    </a:lnTo>
                    <a:lnTo>
                      <a:pt x="17" y="0"/>
                    </a:lnTo>
                    <a:lnTo>
                      <a:pt x="26" y="8"/>
                    </a:lnTo>
                    <a:lnTo>
                      <a:pt x="51" y="33"/>
                    </a:lnTo>
                    <a:lnTo>
                      <a:pt x="60" y="58"/>
                    </a:lnTo>
                    <a:lnTo>
                      <a:pt x="60" y="74"/>
                    </a:lnTo>
                    <a:lnTo>
                      <a:pt x="51" y="83"/>
                    </a:lnTo>
                    <a:lnTo>
                      <a:pt x="34" y="91"/>
                    </a:lnTo>
                    <a:lnTo>
                      <a:pt x="26" y="91"/>
                    </a:lnTo>
                    <a:lnTo>
                      <a:pt x="9" y="83"/>
                    </a:lnTo>
                    <a:lnTo>
                      <a:pt x="0" y="66"/>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5" name="Freeform 38"/>
              <p:cNvSpPr>
                <a:spLocks/>
              </p:cNvSpPr>
              <p:nvPr/>
            </p:nvSpPr>
            <p:spPr bwMode="auto">
              <a:xfrm>
                <a:off x="9439" y="15641"/>
                <a:ext cx="34" cy="25"/>
              </a:xfrm>
              <a:custGeom>
                <a:avLst/>
                <a:gdLst>
                  <a:gd name="T0" fmla="*/ 0 w 34"/>
                  <a:gd name="T1" fmla="*/ 8 h 25"/>
                  <a:gd name="T2" fmla="*/ 0 w 34"/>
                  <a:gd name="T3" fmla="*/ 0 h 25"/>
                  <a:gd name="T4" fmla="*/ 9 w 34"/>
                  <a:gd name="T5" fmla="*/ 0 h 25"/>
                  <a:gd name="T6" fmla="*/ 26 w 34"/>
                  <a:gd name="T7" fmla="*/ 8 h 25"/>
                  <a:gd name="T8" fmla="*/ 34 w 34"/>
                  <a:gd name="T9" fmla="*/ 17 h 25"/>
                  <a:gd name="T10" fmla="*/ 34 w 34"/>
                  <a:gd name="T11" fmla="*/ 17 h 25"/>
                  <a:gd name="T12" fmla="*/ 34 w 34"/>
                  <a:gd name="T13" fmla="*/ 25 h 25"/>
                  <a:gd name="T14" fmla="*/ 17 w 34"/>
                  <a:gd name="T15" fmla="*/ 17 h 25"/>
                  <a:gd name="T16" fmla="*/ 0 w 34"/>
                  <a:gd name="T17" fmla="*/ 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8"/>
                    </a:moveTo>
                    <a:lnTo>
                      <a:pt x="0" y="0"/>
                    </a:lnTo>
                    <a:lnTo>
                      <a:pt x="9" y="0"/>
                    </a:lnTo>
                    <a:lnTo>
                      <a:pt x="26" y="8"/>
                    </a:lnTo>
                    <a:lnTo>
                      <a:pt x="34" y="17"/>
                    </a:lnTo>
                    <a:lnTo>
                      <a:pt x="34" y="25"/>
                    </a:lnTo>
                    <a:lnTo>
                      <a:pt x="17" y="17"/>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6" name="Freeform 39"/>
              <p:cNvSpPr>
                <a:spLocks/>
              </p:cNvSpPr>
              <p:nvPr/>
            </p:nvSpPr>
            <p:spPr bwMode="auto">
              <a:xfrm>
                <a:off x="10883" y="15583"/>
                <a:ext cx="170" cy="66"/>
              </a:xfrm>
              <a:custGeom>
                <a:avLst/>
                <a:gdLst>
                  <a:gd name="T0" fmla="*/ 102 w 170"/>
                  <a:gd name="T1" fmla="*/ 50 h 66"/>
                  <a:gd name="T2" fmla="*/ 111 w 170"/>
                  <a:gd name="T3" fmla="*/ 66 h 66"/>
                  <a:gd name="T4" fmla="*/ 60 w 170"/>
                  <a:gd name="T5" fmla="*/ 42 h 66"/>
                  <a:gd name="T6" fmla="*/ 26 w 170"/>
                  <a:gd name="T7" fmla="*/ 42 h 66"/>
                  <a:gd name="T8" fmla="*/ 0 w 170"/>
                  <a:gd name="T9" fmla="*/ 42 h 66"/>
                  <a:gd name="T10" fmla="*/ 0 w 170"/>
                  <a:gd name="T11" fmla="*/ 33 h 66"/>
                  <a:gd name="T12" fmla="*/ 0 w 170"/>
                  <a:gd name="T13" fmla="*/ 25 h 66"/>
                  <a:gd name="T14" fmla="*/ 9 w 170"/>
                  <a:gd name="T15" fmla="*/ 9 h 66"/>
                  <a:gd name="T16" fmla="*/ 26 w 170"/>
                  <a:gd name="T17" fmla="*/ 0 h 66"/>
                  <a:gd name="T18" fmla="*/ 60 w 170"/>
                  <a:gd name="T19" fmla="*/ 0 h 66"/>
                  <a:gd name="T20" fmla="*/ 94 w 170"/>
                  <a:gd name="T21" fmla="*/ 0 h 66"/>
                  <a:gd name="T22" fmla="*/ 128 w 170"/>
                  <a:gd name="T23" fmla="*/ 0 h 66"/>
                  <a:gd name="T24" fmla="*/ 136 w 170"/>
                  <a:gd name="T25" fmla="*/ 0 h 66"/>
                  <a:gd name="T26" fmla="*/ 145 w 170"/>
                  <a:gd name="T27" fmla="*/ 0 h 66"/>
                  <a:gd name="T28" fmla="*/ 145 w 170"/>
                  <a:gd name="T29" fmla="*/ 9 h 66"/>
                  <a:gd name="T30" fmla="*/ 111 w 170"/>
                  <a:gd name="T31" fmla="*/ 9 h 66"/>
                  <a:gd name="T32" fmla="*/ 102 w 170"/>
                  <a:gd name="T33" fmla="*/ 9 h 66"/>
                  <a:gd name="T34" fmla="*/ 85 w 170"/>
                  <a:gd name="T35" fmla="*/ 17 h 66"/>
                  <a:gd name="T36" fmla="*/ 85 w 170"/>
                  <a:gd name="T37" fmla="*/ 33 h 66"/>
                  <a:gd name="T38" fmla="*/ 85 w 170"/>
                  <a:gd name="T39" fmla="*/ 33 h 66"/>
                  <a:gd name="T40" fmla="*/ 94 w 170"/>
                  <a:gd name="T41" fmla="*/ 42 h 66"/>
                  <a:gd name="T42" fmla="*/ 128 w 170"/>
                  <a:gd name="T43" fmla="*/ 50 h 66"/>
                  <a:gd name="T44" fmla="*/ 170 w 170"/>
                  <a:gd name="T45" fmla="*/ 66 h 66"/>
                  <a:gd name="T46" fmla="*/ 162 w 170"/>
                  <a:gd name="T47" fmla="*/ 66 h 66"/>
                  <a:gd name="T48" fmla="*/ 136 w 170"/>
                  <a:gd name="T49" fmla="*/ 58 h 66"/>
                  <a:gd name="T50" fmla="*/ 119 w 170"/>
                  <a:gd name="T51" fmla="*/ 50 h 66"/>
                  <a:gd name="T52" fmla="*/ 102 w 170"/>
                  <a:gd name="T53" fmla="*/ 50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66">
                    <a:moveTo>
                      <a:pt x="102" y="50"/>
                    </a:moveTo>
                    <a:lnTo>
                      <a:pt x="111" y="66"/>
                    </a:lnTo>
                    <a:lnTo>
                      <a:pt x="60" y="42"/>
                    </a:lnTo>
                    <a:lnTo>
                      <a:pt x="26" y="42"/>
                    </a:lnTo>
                    <a:lnTo>
                      <a:pt x="0" y="42"/>
                    </a:lnTo>
                    <a:lnTo>
                      <a:pt x="0" y="33"/>
                    </a:lnTo>
                    <a:lnTo>
                      <a:pt x="0" y="25"/>
                    </a:lnTo>
                    <a:lnTo>
                      <a:pt x="9" y="9"/>
                    </a:lnTo>
                    <a:lnTo>
                      <a:pt x="26" y="0"/>
                    </a:lnTo>
                    <a:lnTo>
                      <a:pt x="60" y="0"/>
                    </a:lnTo>
                    <a:lnTo>
                      <a:pt x="94" y="0"/>
                    </a:lnTo>
                    <a:lnTo>
                      <a:pt x="128" y="0"/>
                    </a:lnTo>
                    <a:lnTo>
                      <a:pt x="136" y="0"/>
                    </a:lnTo>
                    <a:lnTo>
                      <a:pt x="145" y="0"/>
                    </a:lnTo>
                    <a:lnTo>
                      <a:pt x="145" y="9"/>
                    </a:lnTo>
                    <a:lnTo>
                      <a:pt x="111" y="9"/>
                    </a:lnTo>
                    <a:lnTo>
                      <a:pt x="102" y="9"/>
                    </a:lnTo>
                    <a:lnTo>
                      <a:pt x="85" y="17"/>
                    </a:lnTo>
                    <a:lnTo>
                      <a:pt x="85" y="33"/>
                    </a:lnTo>
                    <a:lnTo>
                      <a:pt x="94" y="42"/>
                    </a:lnTo>
                    <a:lnTo>
                      <a:pt x="128" y="50"/>
                    </a:lnTo>
                    <a:lnTo>
                      <a:pt x="170" y="66"/>
                    </a:lnTo>
                    <a:lnTo>
                      <a:pt x="162" y="66"/>
                    </a:lnTo>
                    <a:lnTo>
                      <a:pt x="136" y="58"/>
                    </a:lnTo>
                    <a:lnTo>
                      <a:pt x="119" y="50"/>
                    </a:lnTo>
                    <a:lnTo>
                      <a:pt x="102" y="5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7" name="Freeform 40"/>
              <p:cNvSpPr>
                <a:spLocks/>
              </p:cNvSpPr>
              <p:nvPr/>
            </p:nvSpPr>
            <p:spPr bwMode="auto">
              <a:xfrm>
                <a:off x="9592" y="15616"/>
                <a:ext cx="26" cy="25"/>
              </a:xfrm>
              <a:custGeom>
                <a:avLst/>
                <a:gdLst>
                  <a:gd name="T0" fmla="*/ 0 w 26"/>
                  <a:gd name="T1" fmla="*/ 9 h 25"/>
                  <a:gd name="T2" fmla="*/ 0 w 26"/>
                  <a:gd name="T3" fmla="*/ 0 h 25"/>
                  <a:gd name="T4" fmla="*/ 9 w 26"/>
                  <a:gd name="T5" fmla="*/ 0 h 25"/>
                  <a:gd name="T6" fmla="*/ 17 w 26"/>
                  <a:gd name="T7" fmla="*/ 0 h 25"/>
                  <a:gd name="T8" fmla="*/ 17 w 26"/>
                  <a:gd name="T9" fmla="*/ 0 h 25"/>
                  <a:gd name="T10" fmla="*/ 26 w 26"/>
                  <a:gd name="T11" fmla="*/ 9 h 25"/>
                  <a:gd name="T12" fmla="*/ 26 w 26"/>
                  <a:gd name="T13" fmla="*/ 17 h 25"/>
                  <a:gd name="T14" fmla="*/ 17 w 26"/>
                  <a:gd name="T15" fmla="*/ 25 h 25"/>
                  <a:gd name="T16" fmla="*/ 0 w 26"/>
                  <a:gd name="T17" fmla="*/ 25 h 25"/>
                  <a:gd name="T18" fmla="*/ 0 w 26"/>
                  <a:gd name="T19" fmla="*/ 9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5">
                    <a:moveTo>
                      <a:pt x="0" y="9"/>
                    </a:moveTo>
                    <a:lnTo>
                      <a:pt x="0" y="0"/>
                    </a:lnTo>
                    <a:lnTo>
                      <a:pt x="9" y="0"/>
                    </a:lnTo>
                    <a:lnTo>
                      <a:pt x="17" y="0"/>
                    </a:lnTo>
                    <a:lnTo>
                      <a:pt x="26" y="9"/>
                    </a:lnTo>
                    <a:lnTo>
                      <a:pt x="26" y="17"/>
                    </a:lnTo>
                    <a:lnTo>
                      <a:pt x="17" y="25"/>
                    </a:lnTo>
                    <a:lnTo>
                      <a:pt x="0" y="25"/>
                    </a:lnTo>
                    <a:lnTo>
                      <a:pt x="0" y="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8" name="Freeform 41"/>
              <p:cNvSpPr>
                <a:spLocks/>
              </p:cNvSpPr>
              <p:nvPr/>
            </p:nvSpPr>
            <p:spPr bwMode="auto">
              <a:xfrm>
                <a:off x="9397" y="15608"/>
                <a:ext cx="34" cy="33"/>
              </a:xfrm>
              <a:custGeom>
                <a:avLst/>
                <a:gdLst>
                  <a:gd name="T0" fmla="*/ 0 w 34"/>
                  <a:gd name="T1" fmla="*/ 17 h 33"/>
                  <a:gd name="T2" fmla="*/ 8 w 34"/>
                  <a:gd name="T3" fmla="*/ 8 h 33"/>
                  <a:gd name="T4" fmla="*/ 25 w 34"/>
                  <a:gd name="T5" fmla="*/ 0 h 33"/>
                  <a:gd name="T6" fmla="*/ 25 w 34"/>
                  <a:gd name="T7" fmla="*/ 8 h 33"/>
                  <a:gd name="T8" fmla="*/ 34 w 34"/>
                  <a:gd name="T9" fmla="*/ 8 h 33"/>
                  <a:gd name="T10" fmla="*/ 25 w 34"/>
                  <a:gd name="T11" fmla="*/ 33 h 33"/>
                  <a:gd name="T12" fmla="*/ 8 w 34"/>
                  <a:gd name="T13" fmla="*/ 25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8" y="8"/>
                    </a:lnTo>
                    <a:lnTo>
                      <a:pt x="25" y="0"/>
                    </a:lnTo>
                    <a:lnTo>
                      <a:pt x="25" y="8"/>
                    </a:lnTo>
                    <a:lnTo>
                      <a:pt x="34" y="8"/>
                    </a:lnTo>
                    <a:lnTo>
                      <a:pt x="25" y="33"/>
                    </a:lnTo>
                    <a:lnTo>
                      <a:pt x="8"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9" name="Freeform 42"/>
              <p:cNvSpPr>
                <a:spLocks/>
              </p:cNvSpPr>
              <p:nvPr/>
            </p:nvSpPr>
            <p:spPr bwMode="auto">
              <a:xfrm>
                <a:off x="9465" y="15608"/>
                <a:ext cx="42" cy="33"/>
              </a:xfrm>
              <a:custGeom>
                <a:avLst/>
                <a:gdLst>
                  <a:gd name="T0" fmla="*/ 0 w 42"/>
                  <a:gd name="T1" fmla="*/ 17 h 33"/>
                  <a:gd name="T2" fmla="*/ 17 w 42"/>
                  <a:gd name="T3" fmla="*/ 0 h 33"/>
                  <a:gd name="T4" fmla="*/ 25 w 42"/>
                  <a:gd name="T5" fmla="*/ 0 h 33"/>
                  <a:gd name="T6" fmla="*/ 34 w 42"/>
                  <a:gd name="T7" fmla="*/ 0 h 33"/>
                  <a:gd name="T8" fmla="*/ 42 w 42"/>
                  <a:gd name="T9" fmla="*/ 8 h 33"/>
                  <a:gd name="T10" fmla="*/ 42 w 42"/>
                  <a:gd name="T11" fmla="*/ 25 h 33"/>
                  <a:gd name="T12" fmla="*/ 34 w 42"/>
                  <a:gd name="T13" fmla="*/ 25 h 33"/>
                  <a:gd name="T14" fmla="*/ 25 w 42"/>
                  <a:gd name="T15" fmla="*/ 33 h 33"/>
                  <a:gd name="T16" fmla="*/ 17 w 42"/>
                  <a:gd name="T17" fmla="*/ 25 h 33"/>
                  <a:gd name="T18" fmla="*/ 0 w 42"/>
                  <a:gd name="T19" fmla="*/ 1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3">
                    <a:moveTo>
                      <a:pt x="0" y="17"/>
                    </a:moveTo>
                    <a:lnTo>
                      <a:pt x="17" y="0"/>
                    </a:lnTo>
                    <a:lnTo>
                      <a:pt x="25" y="0"/>
                    </a:lnTo>
                    <a:lnTo>
                      <a:pt x="34" y="0"/>
                    </a:lnTo>
                    <a:lnTo>
                      <a:pt x="42" y="8"/>
                    </a:lnTo>
                    <a:lnTo>
                      <a:pt x="42" y="25"/>
                    </a:lnTo>
                    <a:lnTo>
                      <a:pt x="34" y="25"/>
                    </a:lnTo>
                    <a:lnTo>
                      <a:pt x="25" y="33"/>
                    </a:lnTo>
                    <a:lnTo>
                      <a:pt x="17"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0" name="Freeform 43"/>
              <p:cNvSpPr>
                <a:spLocks/>
              </p:cNvSpPr>
              <p:nvPr/>
            </p:nvSpPr>
            <p:spPr bwMode="auto">
              <a:xfrm>
                <a:off x="9354" y="15625"/>
                <a:ext cx="17" cy="8"/>
              </a:xfrm>
              <a:custGeom>
                <a:avLst/>
                <a:gdLst>
                  <a:gd name="T0" fmla="*/ 0 w 17"/>
                  <a:gd name="T1" fmla="*/ 8 h 8"/>
                  <a:gd name="T2" fmla="*/ 0 w 17"/>
                  <a:gd name="T3" fmla="*/ 0 h 8"/>
                  <a:gd name="T4" fmla="*/ 0 w 17"/>
                  <a:gd name="T5" fmla="*/ 0 h 8"/>
                  <a:gd name="T6" fmla="*/ 17 w 17"/>
                  <a:gd name="T7" fmla="*/ 0 h 8"/>
                  <a:gd name="T8" fmla="*/ 17 w 17"/>
                  <a:gd name="T9" fmla="*/ 8 h 8"/>
                  <a:gd name="T10" fmla="*/ 9 w 17"/>
                  <a:gd name="T11" fmla="*/ 8 h 8"/>
                  <a:gd name="T12" fmla="*/ 0 w 17"/>
                  <a:gd name="T13" fmla="*/ 8 h 8"/>
                  <a:gd name="T14" fmla="*/ 0 w 17"/>
                  <a:gd name="T15" fmla="*/ 8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8">
                    <a:moveTo>
                      <a:pt x="0" y="8"/>
                    </a:moveTo>
                    <a:lnTo>
                      <a:pt x="0" y="0"/>
                    </a:lnTo>
                    <a:lnTo>
                      <a:pt x="17" y="0"/>
                    </a:lnTo>
                    <a:lnTo>
                      <a:pt x="17" y="8"/>
                    </a:lnTo>
                    <a:lnTo>
                      <a:pt x="9" y="8"/>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1" name="Freeform 44"/>
              <p:cNvSpPr>
                <a:spLocks/>
              </p:cNvSpPr>
              <p:nvPr/>
            </p:nvSpPr>
            <p:spPr bwMode="auto">
              <a:xfrm>
                <a:off x="11011" y="15608"/>
                <a:ext cx="34" cy="8"/>
              </a:xfrm>
              <a:custGeom>
                <a:avLst/>
                <a:gdLst>
                  <a:gd name="T0" fmla="*/ 0 w 34"/>
                  <a:gd name="T1" fmla="*/ 8 h 8"/>
                  <a:gd name="T2" fmla="*/ 17 w 34"/>
                  <a:gd name="T3" fmla="*/ 0 h 8"/>
                  <a:gd name="T4" fmla="*/ 25 w 34"/>
                  <a:gd name="T5" fmla="*/ 0 h 8"/>
                  <a:gd name="T6" fmla="*/ 34 w 34"/>
                  <a:gd name="T7" fmla="*/ 8 h 8"/>
                  <a:gd name="T8" fmla="*/ 17 w 34"/>
                  <a:gd name="T9" fmla="*/ 8 h 8"/>
                  <a:gd name="T10" fmla="*/ 0 w 34"/>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8">
                    <a:moveTo>
                      <a:pt x="0" y="8"/>
                    </a:moveTo>
                    <a:lnTo>
                      <a:pt x="17" y="0"/>
                    </a:lnTo>
                    <a:lnTo>
                      <a:pt x="25" y="0"/>
                    </a:lnTo>
                    <a:lnTo>
                      <a:pt x="34" y="8"/>
                    </a:lnTo>
                    <a:lnTo>
                      <a:pt x="17" y="8"/>
                    </a:lnTo>
                    <a:lnTo>
                      <a:pt x="0" y="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2" name="Freeform 45"/>
              <p:cNvSpPr>
                <a:spLocks/>
              </p:cNvSpPr>
              <p:nvPr/>
            </p:nvSpPr>
            <p:spPr bwMode="auto">
              <a:xfrm>
                <a:off x="9439" y="15592"/>
                <a:ext cx="34" cy="16"/>
              </a:xfrm>
              <a:custGeom>
                <a:avLst/>
                <a:gdLst>
                  <a:gd name="T0" fmla="*/ 0 w 34"/>
                  <a:gd name="T1" fmla="*/ 8 h 16"/>
                  <a:gd name="T2" fmla="*/ 17 w 34"/>
                  <a:gd name="T3" fmla="*/ 0 h 16"/>
                  <a:gd name="T4" fmla="*/ 26 w 34"/>
                  <a:gd name="T5" fmla="*/ 0 h 16"/>
                  <a:gd name="T6" fmla="*/ 34 w 34"/>
                  <a:gd name="T7" fmla="*/ 0 h 16"/>
                  <a:gd name="T8" fmla="*/ 26 w 34"/>
                  <a:gd name="T9" fmla="*/ 16 h 16"/>
                  <a:gd name="T10" fmla="*/ 9 w 34"/>
                  <a:gd name="T11" fmla="*/ 16 h 16"/>
                  <a:gd name="T12" fmla="*/ 9 w 34"/>
                  <a:gd name="T13" fmla="*/ 16 h 16"/>
                  <a:gd name="T14" fmla="*/ 0 w 34"/>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6">
                    <a:moveTo>
                      <a:pt x="0" y="8"/>
                    </a:moveTo>
                    <a:lnTo>
                      <a:pt x="17" y="0"/>
                    </a:lnTo>
                    <a:lnTo>
                      <a:pt x="26" y="0"/>
                    </a:lnTo>
                    <a:lnTo>
                      <a:pt x="34" y="0"/>
                    </a:lnTo>
                    <a:lnTo>
                      <a:pt x="26" y="16"/>
                    </a:lnTo>
                    <a:lnTo>
                      <a:pt x="9" y="16"/>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3" name="Freeform 46"/>
              <p:cNvSpPr>
                <a:spLocks/>
              </p:cNvSpPr>
              <p:nvPr/>
            </p:nvSpPr>
            <p:spPr bwMode="auto">
              <a:xfrm>
                <a:off x="10399" y="15518"/>
                <a:ext cx="119" cy="57"/>
              </a:xfrm>
              <a:custGeom>
                <a:avLst/>
                <a:gdLst>
                  <a:gd name="T0" fmla="*/ 0 w 119"/>
                  <a:gd name="T1" fmla="*/ 33 h 57"/>
                  <a:gd name="T2" fmla="*/ 0 w 119"/>
                  <a:gd name="T3" fmla="*/ 24 h 57"/>
                  <a:gd name="T4" fmla="*/ 0 w 119"/>
                  <a:gd name="T5" fmla="*/ 24 h 57"/>
                  <a:gd name="T6" fmla="*/ 17 w 119"/>
                  <a:gd name="T7" fmla="*/ 24 h 57"/>
                  <a:gd name="T8" fmla="*/ 26 w 119"/>
                  <a:gd name="T9" fmla="*/ 24 h 57"/>
                  <a:gd name="T10" fmla="*/ 51 w 119"/>
                  <a:gd name="T11" fmla="*/ 41 h 57"/>
                  <a:gd name="T12" fmla="*/ 77 w 119"/>
                  <a:gd name="T13" fmla="*/ 41 h 57"/>
                  <a:gd name="T14" fmla="*/ 85 w 119"/>
                  <a:gd name="T15" fmla="*/ 41 h 57"/>
                  <a:gd name="T16" fmla="*/ 93 w 119"/>
                  <a:gd name="T17" fmla="*/ 33 h 57"/>
                  <a:gd name="T18" fmla="*/ 85 w 119"/>
                  <a:gd name="T19" fmla="*/ 24 h 57"/>
                  <a:gd name="T20" fmla="*/ 77 w 119"/>
                  <a:gd name="T21" fmla="*/ 16 h 57"/>
                  <a:gd name="T22" fmla="*/ 68 w 119"/>
                  <a:gd name="T23" fmla="*/ 16 h 57"/>
                  <a:gd name="T24" fmla="*/ 60 w 119"/>
                  <a:gd name="T25" fmla="*/ 16 h 57"/>
                  <a:gd name="T26" fmla="*/ 60 w 119"/>
                  <a:gd name="T27" fmla="*/ 8 h 57"/>
                  <a:gd name="T28" fmla="*/ 60 w 119"/>
                  <a:gd name="T29" fmla="*/ 0 h 57"/>
                  <a:gd name="T30" fmla="*/ 77 w 119"/>
                  <a:gd name="T31" fmla="*/ 0 h 57"/>
                  <a:gd name="T32" fmla="*/ 93 w 119"/>
                  <a:gd name="T33" fmla="*/ 0 h 57"/>
                  <a:gd name="T34" fmla="*/ 110 w 119"/>
                  <a:gd name="T35" fmla="*/ 16 h 57"/>
                  <a:gd name="T36" fmla="*/ 119 w 119"/>
                  <a:gd name="T37" fmla="*/ 33 h 57"/>
                  <a:gd name="T38" fmla="*/ 110 w 119"/>
                  <a:gd name="T39" fmla="*/ 49 h 57"/>
                  <a:gd name="T40" fmla="*/ 102 w 119"/>
                  <a:gd name="T41" fmla="*/ 57 h 57"/>
                  <a:gd name="T42" fmla="*/ 77 w 119"/>
                  <a:gd name="T43" fmla="*/ 57 h 57"/>
                  <a:gd name="T44" fmla="*/ 43 w 119"/>
                  <a:gd name="T45" fmla="*/ 49 h 57"/>
                  <a:gd name="T46" fmla="*/ 0 w 119"/>
                  <a:gd name="T47" fmla="*/ 33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57">
                    <a:moveTo>
                      <a:pt x="0" y="33"/>
                    </a:moveTo>
                    <a:lnTo>
                      <a:pt x="0" y="24"/>
                    </a:lnTo>
                    <a:lnTo>
                      <a:pt x="17" y="24"/>
                    </a:lnTo>
                    <a:lnTo>
                      <a:pt x="26" y="24"/>
                    </a:lnTo>
                    <a:lnTo>
                      <a:pt x="51" y="41"/>
                    </a:lnTo>
                    <a:lnTo>
                      <a:pt x="77" y="41"/>
                    </a:lnTo>
                    <a:lnTo>
                      <a:pt x="85" y="41"/>
                    </a:lnTo>
                    <a:lnTo>
                      <a:pt x="93" y="33"/>
                    </a:lnTo>
                    <a:lnTo>
                      <a:pt x="85" y="24"/>
                    </a:lnTo>
                    <a:lnTo>
                      <a:pt x="77" y="16"/>
                    </a:lnTo>
                    <a:lnTo>
                      <a:pt x="68" y="16"/>
                    </a:lnTo>
                    <a:lnTo>
                      <a:pt x="60" y="16"/>
                    </a:lnTo>
                    <a:lnTo>
                      <a:pt x="60" y="8"/>
                    </a:lnTo>
                    <a:lnTo>
                      <a:pt x="60" y="0"/>
                    </a:lnTo>
                    <a:lnTo>
                      <a:pt x="77" y="0"/>
                    </a:lnTo>
                    <a:lnTo>
                      <a:pt x="93" y="0"/>
                    </a:lnTo>
                    <a:lnTo>
                      <a:pt x="110" y="16"/>
                    </a:lnTo>
                    <a:lnTo>
                      <a:pt x="119" y="33"/>
                    </a:lnTo>
                    <a:lnTo>
                      <a:pt x="110" y="49"/>
                    </a:lnTo>
                    <a:lnTo>
                      <a:pt x="102" y="57"/>
                    </a:lnTo>
                    <a:lnTo>
                      <a:pt x="77" y="57"/>
                    </a:lnTo>
                    <a:lnTo>
                      <a:pt x="43" y="49"/>
                    </a:lnTo>
                    <a:lnTo>
                      <a:pt x="0" y="33"/>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4" name="Freeform 47"/>
              <p:cNvSpPr>
                <a:spLocks/>
              </p:cNvSpPr>
              <p:nvPr/>
            </p:nvSpPr>
            <p:spPr bwMode="auto">
              <a:xfrm>
                <a:off x="10637" y="15485"/>
                <a:ext cx="93" cy="82"/>
              </a:xfrm>
              <a:custGeom>
                <a:avLst/>
                <a:gdLst>
                  <a:gd name="T0" fmla="*/ 8 w 93"/>
                  <a:gd name="T1" fmla="*/ 57 h 82"/>
                  <a:gd name="T2" fmla="*/ 0 w 93"/>
                  <a:gd name="T3" fmla="*/ 41 h 82"/>
                  <a:gd name="T4" fmla="*/ 8 w 93"/>
                  <a:gd name="T5" fmla="*/ 16 h 82"/>
                  <a:gd name="T6" fmla="*/ 25 w 93"/>
                  <a:gd name="T7" fmla="*/ 8 h 82"/>
                  <a:gd name="T8" fmla="*/ 51 w 93"/>
                  <a:gd name="T9" fmla="*/ 0 h 82"/>
                  <a:gd name="T10" fmla="*/ 68 w 93"/>
                  <a:gd name="T11" fmla="*/ 0 h 82"/>
                  <a:gd name="T12" fmla="*/ 85 w 93"/>
                  <a:gd name="T13" fmla="*/ 8 h 82"/>
                  <a:gd name="T14" fmla="*/ 93 w 93"/>
                  <a:gd name="T15" fmla="*/ 33 h 82"/>
                  <a:gd name="T16" fmla="*/ 85 w 93"/>
                  <a:gd name="T17" fmla="*/ 41 h 82"/>
                  <a:gd name="T18" fmla="*/ 76 w 93"/>
                  <a:gd name="T19" fmla="*/ 49 h 82"/>
                  <a:gd name="T20" fmla="*/ 68 w 93"/>
                  <a:gd name="T21" fmla="*/ 49 h 82"/>
                  <a:gd name="T22" fmla="*/ 68 w 93"/>
                  <a:gd name="T23" fmla="*/ 33 h 82"/>
                  <a:gd name="T24" fmla="*/ 68 w 93"/>
                  <a:gd name="T25" fmla="*/ 24 h 82"/>
                  <a:gd name="T26" fmla="*/ 59 w 93"/>
                  <a:gd name="T27" fmla="*/ 16 h 82"/>
                  <a:gd name="T28" fmla="*/ 51 w 93"/>
                  <a:gd name="T29" fmla="*/ 16 h 82"/>
                  <a:gd name="T30" fmla="*/ 42 w 93"/>
                  <a:gd name="T31" fmla="*/ 24 h 82"/>
                  <a:gd name="T32" fmla="*/ 34 w 93"/>
                  <a:gd name="T33" fmla="*/ 33 h 82"/>
                  <a:gd name="T34" fmla="*/ 25 w 93"/>
                  <a:gd name="T35" fmla="*/ 49 h 82"/>
                  <a:gd name="T36" fmla="*/ 34 w 93"/>
                  <a:gd name="T37" fmla="*/ 57 h 82"/>
                  <a:gd name="T38" fmla="*/ 34 w 93"/>
                  <a:gd name="T39" fmla="*/ 57 h 82"/>
                  <a:gd name="T40" fmla="*/ 51 w 93"/>
                  <a:gd name="T41" fmla="*/ 57 h 82"/>
                  <a:gd name="T42" fmla="*/ 51 w 93"/>
                  <a:gd name="T43" fmla="*/ 57 h 82"/>
                  <a:gd name="T44" fmla="*/ 59 w 93"/>
                  <a:gd name="T45" fmla="*/ 57 h 82"/>
                  <a:gd name="T46" fmla="*/ 59 w 93"/>
                  <a:gd name="T47" fmla="*/ 74 h 82"/>
                  <a:gd name="T48" fmla="*/ 51 w 93"/>
                  <a:gd name="T49" fmla="*/ 74 h 82"/>
                  <a:gd name="T50" fmla="*/ 42 w 93"/>
                  <a:gd name="T51" fmla="*/ 82 h 82"/>
                  <a:gd name="T52" fmla="*/ 25 w 93"/>
                  <a:gd name="T53" fmla="*/ 82 h 82"/>
                  <a:gd name="T54" fmla="*/ 17 w 93"/>
                  <a:gd name="T55" fmla="*/ 74 h 82"/>
                  <a:gd name="T56" fmla="*/ 8 w 93"/>
                  <a:gd name="T57" fmla="*/ 5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82">
                    <a:moveTo>
                      <a:pt x="8" y="57"/>
                    </a:moveTo>
                    <a:lnTo>
                      <a:pt x="0" y="41"/>
                    </a:lnTo>
                    <a:lnTo>
                      <a:pt x="8" y="16"/>
                    </a:lnTo>
                    <a:lnTo>
                      <a:pt x="25" y="8"/>
                    </a:lnTo>
                    <a:lnTo>
                      <a:pt x="51" y="0"/>
                    </a:lnTo>
                    <a:lnTo>
                      <a:pt x="68" y="0"/>
                    </a:lnTo>
                    <a:lnTo>
                      <a:pt x="85" y="8"/>
                    </a:lnTo>
                    <a:lnTo>
                      <a:pt x="93" y="33"/>
                    </a:lnTo>
                    <a:lnTo>
                      <a:pt x="85" y="41"/>
                    </a:lnTo>
                    <a:lnTo>
                      <a:pt x="76" y="49"/>
                    </a:lnTo>
                    <a:lnTo>
                      <a:pt x="68" y="49"/>
                    </a:lnTo>
                    <a:lnTo>
                      <a:pt x="68" y="33"/>
                    </a:lnTo>
                    <a:lnTo>
                      <a:pt x="68" y="24"/>
                    </a:lnTo>
                    <a:lnTo>
                      <a:pt x="59" y="16"/>
                    </a:lnTo>
                    <a:lnTo>
                      <a:pt x="51" y="16"/>
                    </a:lnTo>
                    <a:lnTo>
                      <a:pt x="42" y="24"/>
                    </a:lnTo>
                    <a:lnTo>
                      <a:pt x="34" y="33"/>
                    </a:lnTo>
                    <a:lnTo>
                      <a:pt x="25" y="49"/>
                    </a:lnTo>
                    <a:lnTo>
                      <a:pt x="34" y="57"/>
                    </a:lnTo>
                    <a:lnTo>
                      <a:pt x="51" y="57"/>
                    </a:lnTo>
                    <a:lnTo>
                      <a:pt x="59" y="57"/>
                    </a:lnTo>
                    <a:lnTo>
                      <a:pt x="59" y="74"/>
                    </a:lnTo>
                    <a:lnTo>
                      <a:pt x="51" y="74"/>
                    </a:lnTo>
                    <a:lnTo>
                      <a:pt x="42" y="82"/>
                    </a:lnTo>
                    <a:lnTo>
                      <a:pt x="25" y="82"/>
                    </a:lnTo>
                    <a:lnTo>
                      <a:pt x="17" y="74"/>
                    </a:lnTo>
                    <a:lnTo>
                      <a:pt x="8" y="57"/>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5" name="Freeform 48"/>
              <p:cNvSpPr>
                <a:spLocks/>
              </p:cNvSpPr>
              <p:nvPr/>
            </p:nvSpPr>
            <p:spPr bwMode="auto">
              <a:xfrm>
                <a:off x="10968" y="14025"/>
                <a:ext cx="26" cy="1534"/>
              </a:xfrm>
              <a:custGeom>
                <a:avLst/>
                <a:gdLst>
                  <a:gd name="T0" fmla="*/ 0 w 26"/>
                  <a:gd name="T1" fmla="*/ 1526 h 1534"/>
                  <a:gd name="T2" fmla="*/ 9 w 26"/>
                  <a:gd name="T3" fmla="*/ 83 h 1534"/>
                  <a:gd name="T4" fmla="*/ 9 w 26"/>
                  <a:gd name="T5" fmla="*/ 41 h 1534"/>
                  <a:gd name="T6" fmla="*/ 9 w 26"/>
                  <a:gd name="T7" fmla="*/ 17 h 1534"/>
                  <a:gd name="T8" fmla="*/ 17 w 26"/>
                  <a:gd name="T9" fmla="*/ 0 h 1534"/>
                  <a:gd name="T10" fmla="*/ 26 w 26"/>
                  <a:gd name="T11" fmla="*/ 91 h 1534"/>
                  <a:gd name="T12" fmla="*/ 17 w 26"/>
                  <a:gd name="T13" fmla="*/ 1534 h 1534"/>
                  <a:gd name="T14" fmla="*/ 9 w 26"/>
                  <a:gd name="T15" fmla="*/ 1534 h 1534"/>
                  <a:gd name="T16" fmla="*/ 0 w 26"/>
                  <a:gd name="T17" fmla="*/ 1534 h 1534"/>
                  <a:gd name="T18" fmla="*/ 0 w 26"/>
                  <a:gd name="T19" fmla="*/ 1526 h 1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534">
                    <a:moveTo>
                      <a:pt x="0" y="1526"/>
                    </a:moveTo>
                    <a:lnTo>
                      <a:pt x="9" y="83"/>
                    </a:lnTo>
                    <a:lnTo>
                      <a:pt x="9" y="41"/>
                    </a:lnTo>
                    <a:lnTo>
                      <a:pt x="9" y="17"/>
                    </a:lnTo>
                    <a:lnTo>
                      <a:pt x="17" y="0"/>
                    </a:lnTo>
                    <a:lnTo>
                      <a:pt x="26" y="91"/>
                    </a:lnTo>
                    <a:lnTo>
                      <a:pt x="17" y="1534"/>
                    </a:lnTo>
                    <a:lnTo>
                      <a:pt x="9" y="1534"/>
                    </a:lnTo>
                    <a:lnTo>
                      <a:pt x="0" y="1534"/>
                    </a:lnTo>
                    <a:lnTo>
                      <a:pt x="0" y="152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6" name="Freeform 49"/>
              <p:cNvSpPr>
                <a:spLocks/>
              </p:cNvSpPr>
              <p:nvPr/>
            </p:nvSpPr>
            <p:spPr bwMode="auto">
              <a:xfrm>
                <a:off x="11011" y="13984"/>
                <a:ext cx="25" cy="1575"/>
              </a:xfrm>
              <a:custGeom>
                <a:avLst/>
                <a:gdLst>
                  <a:gd name="T0" fmla="*/ 0 w 25"/>
                  <a:gd name="T1" fmla="*/ 0 h 1575"/>
                  <a:gd name="T2" fmla="*/ 25 w 25"/>
                  <a:gd name="T3" fmla="*/ 8 h 1575"/>
                  <a:gd name="T4" fmla="*/ 25 w 25"/>
                  <a:gd name="T5" fmla="*/ 16 h 1575"/>
                  <a:gd name="T6" fmla="*/ 25 w 25"/>
                  <a:gd name="T7" fmla="*/ 25 h 1575"/>
                  <a:gd name="T8" fmla="*/ 25 w 25"/>
                  <a:gd name="T9" fmla="*/ 49 h 1575"/>
                  <a:gd name="T10" fmla="*/ 25 w 25"/>
                  <a:gd name="T11" fmla="*/ 74 h 1575"/>
                  <a:gd name="T12" fmla="*/ 25 w 25"/>
                  <a:gd name="T13" fmla="*/ 107 h 1575"/>
                  <a:gd name="T14" fmla="*/ 25 w 25"/>
                  <a:gd name="T15" fmla="*/ 148 h 1575"/>
                  <a:gd name="T16" fmla="*/ 25 w 25"/>
                  <a:gd name="T17" fmla="*/ 198 h 1575"/>
                  <a:gd name="T18" fmla="*/ 25 w 25"/>
                  <a:gd name="T19" fmla="*/ 247 h 1575"/>
                  <a:gd name="T20" fmla="*/ 25 w 25"/>
                  <a:gd name="T21" fmla="*/ 305 h 1575"/>
                  <a:gd name="T22" fmla="*/ 25 w 25"/>
                  <a:gd name="T23" fmla="*/ 371 h 1575"/>
                  <a:gd name="T24" fmla="*/ 25 w 25"/>
                  <a:gd name="T25" fmla="*/ 503 h 1575"/>
                  <a:gd name="T26" fmla="*/ 25 w 25"/>
                  <a:gd name="T27" fmla="*/ 643 h 1575"/>
                  <a:gd name="T28" fmla="*/ 25 w 25"/>
                  <a:gd name="T29" fmla="*/ 783 h 1575"/>
                  <a:gd name="T30" fmla="*/ 25 w 25"/>
                  <a:gd name="T31" fmla="*/ 923 h 1575"/>
                  <a:gd name="T32" fmla="*/ 25 w 25"/>
                  <a:gd name="T33" fmla="*/ 1064 h 1575"/>
                  <a:gd name="T34" fmla="*/ 25 w 25"/>
                  <a:gd name="T35" fmla="*/ 1195 h 1575"/>
                  <a:gd name="T36" fmla="*/ 17 w 25"/>
                  <a:gd name="T37" fmla="*/ 1253 h 1575"/>
                  <a:gd name="T38" fmla="*/ 17 w 25"/>
                  <a:gd name="T39" fmla="*/ 1311 h 1575"/>
                  <a:gd name="T40" fmla="*/ 17 w 25"/>
                  <a:gd name="T41" fmla="*/ 1369 h 1575"/>
                  <a:gd name="T42" fmla="*/ 17 w 25"/>
                  <a:gd name="T43" fmla="*/ 1418 h 1575"/>
                  <a:gd name="T44" fmla="*/ 17 w 25"/>
                  <a:gd name="T45" fmla="*/ 1451 h 1575"/>
                  <a:gd name="T46" fmla="*/ 17 w 25"/>
                  <a:gd name="T47" fmla="*/ 1492 h 1575"/>
                  <a:gd name="T48" fmla="*/ 17 w 25"/>
                  <a:gd name="T49" fmla="*/ 1517 h 1575"/>
                  <a:gd name="T50" fmla="*/ 17 w 25"/>
                  <a:gd name="T51" fmla="*/ 1542 h 1575"/>
                  <a:gd name="T52" fmla="*/ 17 w 25"/>
                  <a:gd name="T53" fmla="*/ 1550 h 1575"/>
                  <a:gd name="T54" fmla="*/ 17 w 25"/>
                  <a:gd name="T55" fmla="*/ 1558 h 1575"/>
                  <a:gd name="T56" fmla="*/ 0 w 25"/>
                  <a:gd name="T57" fmla="*/ 1575 h 1575"/>
                  <a:gd name="T58" fmla="*/ 0 w 25"/>
                  <a:gd name="T59" fmla="*/ 1567 h 1575"/>
                  <a:gd name="T60" fmla="*/ 0 w 25"/>
                  <a:gd name="T61" fmla="*/ 1550 h 1575"/>
                  <a:gd name="T62" fmla="*/ 0 w 25"/>
                  <a:gd name="T63" fmla="*/ 1534 h 1575"/>
                  <a:gd name="T64" fmla="*/ 0 w 25"/>
                  <a:gd name="T65" fmla="*/ 1501 h 1575"/>
                  <a:gd name="T66" fmla="*/ 0 w 25"/>
                  <a:gd name="T67" fmla="*/ 1468 h 1575"/>
                  <a:gd name="T68" fmla="*/ 0 w 25"/>
                  <a:gd name="T69" fmla="*/ 1426 h 1575"/>
                  <a:gd name="T70" fmla="*/ 0 w 25"/>
                  <a:gd name="T71" fmla="*/ 1377 h 1575"/>
                  <a:gd name="T72" fmla="*/ 0 w 25"/>
                  <a:gd name="T73" fmla="*/ 1327 h 1575"/>
                  <a:gd name="T74" fmla="*/ 0 w 25"/>
                  <a:gd name="T75" fmla="*/ 1270 h 1575"/>
                  <a:gd name="T76" fmla="*/ 0 w 25"/>
                  <a:gd name="T77" fmla="*/ 1204 h 1575"/>
                  <a:gd name="T78" fmla="*/ 0 w 25"/>
                  <a:gd name="T79" fmla="*/ 1072 h 1575"/>
                  <a:gd name="T80" fmla="*/ 0 w 25"/>
                  <a:gd name="T81" fmla="*/ 932 h 1575"/>
                  <a:gd name="T82" fmla="*/ 0 w 25"/>
                  <a:gd name="T83" fmla="*/ 783 h 1575"/>
                  <a:gd name="T84" fmla="*/ 0 w 25"/>
                  <a:gd name="T85" fmla="*/ 635 h 1575"/>
                  <a:gd name="T86" fmla="*/ 0 w 25"/>
                  <a:gd name="T87" fmla="*/ 495 h 1575"/>
                  <a:gd name="T88" fmla="*/ 0 w 25"/>
                  <a:gd name="T89" fmla="*/ 363 h 1575"/>
                  <a:gd name="T90" fmla="*/ 0 w 25"/>
                  <a:gd name="T91" fmla="*/ 305 h 1575"/>
                  <a:gd name="T92" fmla="*/ 0 w 25"/>
                  <a:gd name="T93" fmla="*/ 239 h 1575"/>
                  <a:gd name="T94" fmla="*/ 0 w 25"/>
                  <a:gd name="T95" fmla="*/ 190 h 1575"/>
                  <a:gd name="T96" fmla="*/ 0 w 25"/>
                  <a:gd name="T97" fmla="*/ 140 h 1575"/>
                  <a:gd name="T98" fmla="*/ 0 w 25"/>
                  <a:gd name="T99" fmla="*/ 99 h 1575"/>
                  <a:gd name="T100" fmla="*/ 0 w 25"/>
                  <a:gd name="T101" fmla="*/ 66 h 1575"/>
                  <a:gd name="T102" fmla="*/ 0 w 25"/>
                  <a:gd name="T103" fmla="*/ 33 h 1575"/>
                  <a:gd name="T104" fmla="*/ 0 w 25"/>
                  <a:gd name="T105" fmla="*/ 16 h 1575"/>
                  <a:gd name="T106" fmla="*/ 0 w 25"/>
                  <a:gd name="T107" fmla="*/ 0 h 1575"/>
                  <a:gd name="T108" fmla="*/ 0 w 25"/>
                  <a:gd name="T109" fmla="*/ 0 h 15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 h="1575">
                    <a:moveTo>
                      <a:pt x="0" y="0"/>
                    </a:moveTo>
                    <a:lnTo>
                      <a:pt x="25" y="8"/>
                    </a:lnTo>
                    <a:lnTo>
                      <a:pt x="25" y="16"/>
                    </a:lnTo>
                    <a:lnTo>
                      <a:pt x="25" y="25"/>
                    </a:lnTo>
                    <a:lnTo>
                      <a:pt x="25" y="49"/>
                    </a:lnTo>
                    <a:lnTo>
                      <a:pt x="25" y="74"/>
                    </a:lnTo>
                    <a:lnTo>
                      <a:pt x="25" y="107"/>
                    </a:lnTo>
                    <a:lnTo>
                      <a:pt x="25" y="148"/>
                    </a:lnTo>
                    <a:lnTo>
                      <a:pt x="25" y="198"/>
                    </a:lnTo>
                    <a:lnTo>
                      <a:pt x="25" y="247"/>
                    </a:lnTo>
                    <a:lnTo>
                      <a:pt x="25" y="305"/>
                    </a:lnTo>
                    <a:lnTo>
                      <a:pt x="25" y="371"/>
                    </a:lnTo>
                    <a:lnTo>
                      <a:pt x="25" y="503"/>
                    </a:lnTo>
                    <a:lnTo>
                      <a:pt x="25" y="643"/>
                    </a:lnTo>
                    <a:lnTo>
                      <a:pt x="25" y="783"/>
                    </a:lnTo>
                    <a:lnTo>
                      <a:pt x="25" y="923"/>
                    </a:lnTo>
                    <a:lnTo>
                      <a:pt x="25" y="1064"/>
                    </a:lnTo>
                    <a:lnTo>
                      <a:pt x="25" y="1195"/>
                    </a:lnTo>
                    <a:lnTo>
                      <a:pt x="17" y="1253"/>
                    </a:lnTo>
                    <a:lnTo>
                      <a:pt x="17" y="1311"/>
                    </a:lnTo>
                    <a:lnTo>
                      <a:pt x="17" y="1369"/>
                    </a:lnTo>
                    <a:lnTo>
                      <a:pt x="17" y="1418"/>
                    </a:lnTo>
                    <a:lnTo>
                      <a:pt x="17" y="1451"/>
                    </a:lnTo>
                    <a:lnTo>
                      <a:pt x="17" y="1492"/>
                    </a:lnTo>
                    <a:lnTo>
                      <a:pt x="17" y="1517"/>
                    </a:lnTo>
                    <a:lnTo>
                      <a:pt x="17" y="1542"/>
                    </a:lnTo>
                    <a:lnTo>
                      <a:pt x="17" y="1550"/>
                    </a:lnTo>
                    <a:lnTo>
                      <a:pt x="17" y="1558"/>
                    </a:lnTo>
                    <a:lnTo>
                      <a:pt x="0" y="1575"/>
                    </a:lnTo>
                    <a:lnTo>
                      <a:pt x="0" y="1567"/>
                    </a:lnTo>
                    <a:lnTo>
                      <a:pt x="0" y="1550"/>
                    </a:lnTo>
                    <a:lnTo>
                      <a:pt x="0" y="1534"/>
                    </a:lnTo>
                    <a:lnTo>
                      <a:pt x="0" y="1501"/>
                    </a:lnTo>
                    <a:lnTo>
                      <a:pt x="0" y="1468"/>
                    </a:lnTo>
                    <a:lnTo>
                      <a:pt x="0" y="1426"/>
                    </a:lnTo>
                    <a:lnTo>
                      <a:pt x="0" y="1377"/>
                    </a:lnTo>
                    <a:lnTo>
                      <a:pt x="0" y="1327"/>
                    </a:lnTo>
                    <a:lnTo>
                      <a:pt x="0" y="1270"/>
                    </a:lnTo>
                    <a:lnTo>
                      <a:pt x="0" y="1204"/>
                    </a:lnTo>
                    <a:lnTo>
                      <a:pt x="0" y="1072"/>
                    </a:lnTo>
                    <a:lnTo>
                      <a:pt x="0" y="932"/>
                    </a:lnTo>
                    <a:lnTo>
                      <a:pt x="0" y="783"/>
                    </a:lnTo>
                    <a:lnTo>
                      <a:pt x="0" y="635"/>
                    </a:lnTo>
                    <a:lnTo>
                      <a:pt x="0" y="495"/>
                    </a:lnTo>
                    <a:lnTo>
                      <a:pt x="0" y="363"/>
                    </a:lnTo>
                    <a:lnTo>
                      <a:pt x="0" y="305"/>
                    </a:lnTo>
                    <a:lnTo>
                      <a:pt x="0" y="239"/>
                    </a:lnTo>
                    <a:lnTo>
                      <a:pt x="0" y="190"/>
                    </a:lnTo>
                    <a:lnTo>
                      <a:pt x="0" y="140"/>
                    </a:lnTo>
                    <a:lnTo>
                      <a:pt x="0" y="99"/>
                    </a:lnTo>
                    <a:lnTo>
                      <a:pt x="0" y="66"/>
                    </a:lnTo>
                    <a:lnTo>
                      <a:pt x="0" y="33"/>
                    </a:lnTo>
                    <a:lnTo>
                      <a:pt x="0" y="16"/>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7" name="Freeform 50"/>
              <p:cNvSpPr>
                <a:spLocks/>
              </p:cNvSpPr>
              <p:nvPr/>
            </p:nvSpPr>
            <p:spPr bwMode="auto">
              <a:xfrm>
                <a:off x="10314" y="15443"/>
                <a:ext cx="153" cy="91"/>
              </a:xfrm>
              <a:custGeom>
                <a:avLst/>
                <a:gdLst>
                  <a:gd name="T0" fmla="*/ 26 w 153"/>
                  <a:gd name="T1" fmla="*/ 83 h 91"/>
                  <a:gd name="T2" fmla="*/ 34 w 153"/>
                  <a:gd name="T3" fmla="*/ 58 h 91"/>
                  <a:gd name="T4" fmla="*/ 34 w 153"/>
                  <a:gd name="T5" fmla="*/ 50 h 91"/>
                  <a:gd name="T6" fmla="*/ 34 w 153"/>
                  <a:gd name="T7" fmla="*/ 33 h 91"/>
                  <a:gd name="T8" fmla="*/ 34 w 153"/>
                  <a:gd name="T9" fmla="*/ 33 h 91"/>
                  <a:gd name="T10" fmla="*/ 26 w 153"/>
                  <a:gd name="T11" fmla="*/ 33 h 91"/>
                  <a:gd name="T12" fmla="*/ 17 w 153"/>
                  <a:gd name="T13" fmla="*/ 33 h 91"/>
                  <a:gd name="T14" fmla="*/ 9 w 153"/>
                  <a:gd name="T15" fmla="*/ 42 h 91"/>
                  <a:gd name="T16" fmla="*/ 9 w 153"/>
                  <a:gd name="T17" fmla="*/ 42 h 91"/>
                  <a:gd name="T18" fmla="*/ 0 w 153"/>
                  <a:gd name="T19" fmla="*/ 33 h 91"/>
                  <a:gd name="T20" fmla="*/ 9 w 153"/>
                  <a:gd name="T21" fmla="*/ 17 h 91"/>
                  <a:gd name="T22" fmla="*/ 17 w 153"/>
                  <a:gd name="T23" fmla="*/ 9 h 91"/>
                  <a:gd name="T24" fmla="*/ 26 w 153"/>
                  <a:gd name="T25" fmla="*/ 9 h 91"/>
                  <a:gd name="T26" fmla="*/ 34 w 153"/>
                  <a:gd name="T27" fmla="*/ 9 h 91"/>
                  <a:gd name="T28" fmla="*/ 43 w 153"/>
                  <a:gd name="T29" fmla="*/ 17 h 91"/>
                  <a:gd name="T30" fmla="*/ 51 w 153"/>
                  <a:gd name="T31" fmla="*/ 25 h 91"/>
                  <a:gd name="T32" fmla="*/ 51 w 153"/>
                  <a:gd name="T33" fmla="*/ 42 h 91"/>
                  <a:gd name="T34" fmla="*/ 51 w 153"/>
                  <a:gd name="T35" fmla="*/ 66 h 91"/>
                  <a:gd name="T36" fmla="*/ 85 w 153"/>
                  <a:gd name="T37" fmla="*/ 58 h 91"/>
                  <a:gd name="T38" fmla="*/ 119 w 153"/>
                  <a:gd name="T39" fmla="*/ 58 h 91"/>
                  <a:gd name="T40" fmla="*/ 128 w 153"/>
                  <a:gd name="T41" fmla="*/ 42 h 91"/>
                  <a:gd name="T42" fmla="*/ 128 w 153"/>
                  <a:gd name="T43" fmla="*/ 33 h 91"/>
                  <a:gd name="T44" fmla="*/ 128 w 153"/>
                  <a:gd name="T45" fmla="*/ 25 h 91"/>
                  <a:gd name="T46" fmla="*/ 119 w 153"/>
                  <a:gd name="T47" fmla="*/ 17 h 91"/>
                  <a:gd name="T48" fmla="*/ 111 w 153"/>
                  <a:gd name="T49" fmla="*/ 25 h 91"/>
                  <a:gd name="T50" fmla="*/ 102 w 153"/>
                  <a:gd name="T51" fmla="*/ 33 h 91"/>
                  <a:gd name="T52" fmla="*/ 94 w 153"/>
                  <a:gd name="T53" fmla="*/ 33 h 91"/>
                  <a:gd name="T54" fmla="*/ 85 w 153"/>
                  <a:gd name="T55" fmla="*/ 33 h 91"/>
                  <a:gd name="T56" fmla="*/ 85 w 153"/>
                  <a:gd name="T57" fmla="*/ 25 h 91"/>
                  <a:gd name="T58" fmla="*/ 94 w 153"/>
                  <a:gd name="T59" fmla="*/ 17 h 91"/>
                  <a:gd name="T60" fmla="*/ 102 w 153"/>
                  <a:gd name="T61" fmla="*/ 9 h 91"/>
                  <a:gd name="T62" fmla="*/ 119 w 153"/>
                  <a:gd name="T63" fmla="*/ 0 h 91"/>
                  <a:gd name="T64" fmla="*/ 128 w 153"/>
                  <a:gd name="T65" fmla="*/ 0 h 91"/>
                  <a:gd name="T66" fmla="*/ 145 w 153"/>
                  <a:gd name="T67" fmla="*/ 9 h 91"/>
                  <a:gd name="T68" fmla="*/ 153 w 153"/>
                  <a:gd name="T69" fmla="*/ 17 h 91"/>
                  <a:gd name="T70" fmla="*/ 153 w 153"/>
                  <a:gd name="T71" fmla="*/ 42 h 91"/>
                  <a:gd name="T72" fmla="*/ 145 w 153"/>
                  <a:gd name="T73" fmla="*/ 58 h 91"/>
                  <a:gd name="T74" fmla="*/ 119 w 153"/>
                  <a:gd name="T75" fmla="*/ 75 h 91"/>
                  <a:gd name="T76" fmla="*/ 102 w 153"/>
                  <a:gd name="T77" fmla="*/ 83 h 91"/>
                  <a:gd name="T78" fmla="*/ 77 w 153"/>
                  <a:gd name="T79" fmla="*/ 83 h 91"/>
                  <a:gd name="T80" fmla="*/ 51 w 153"/>
                  <a:gd name="T81" fmla="*/ 83 h 91"/>
                  <a:gd name="T82" fmla="*/ 51 w 153"/>
                  <a:gd name="T83" fmla="*/ 75 h 91"/>
                  <a:gd name="T84" fmla="*/ 34 w 153"/>
                  <a:gd name="T85" fmla="*/ 83 h 91"/>
                  <a:gd name="T86" fmla="*/ 34 w 153"/>
                  <a:gd name="T87" fmla="*/ 91 h 91"/>
                  <a:gd name="T88" fmla="*/ 26 w 153"/>
                  <a:gd name="T89" fmla="*/ 83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 h="91">
                    <a:moveTo>
                      <a:pt x="26" y="83"/>
                    </a:moveTo>
                    <a:lnTo>
                      <a:pt x="34" y="58"/>
                    </a:lnTo>
                    <a:lnTo>
                      <a:pt x="34" y="50"/>
                    </a:lnTo>
                    <a:lnTo>
                      <a:pt x="34" y="33"/>
                    </a:lnTo>
                    <a:lnTo>
                      <a:pt x="26" y="33"/>
                    </a:lnTo>
                    <a:lnTo>
                      <a:pt x="17" y="33"/>
                    </a:lnTo>
                    <a:lnTo>
                      <a:pt x="9" y="42"/>
                    </a:lnTo>
                    <a:lnTo>
                      <a:pt x="0" y="33"/>
                    </a:lnTo>
                    <a:lnTo>
                      <a:pt x="9" y="17"/>
                    </a:lnTo>
                    <a:lnTo>
                      <a:pt x="17" y="9"/>
                    </a:lnTo>
                    <a:lnTo>
                      <a:pt x="26" y="9"/>
                    </a:lnTo>
                    <a:lnTo>
                      <a:pt x="34" y="9"/>
                    </a:lnTo>
                    <a:lnTo>
                      <a:pt x="43" y="17"/>
                    </a:lnTo>
                    <a:lnTo>
                      <a:pt x="51" y="25"/>
                    </a:lnTo>
                    <a:lnTo>
                      <a:pt x="51" y="42"/>
                    </a:lnTo>
                    <a:lnTo>
                      <a:pt x="51" y="66"/>
                    </a:lnTo>
                    <a:lnTo>
                      <a:pt x="85" y="58"/>
                    </a:lnTo>
                    <a:lnTo>
                      <a:pt x="119" y="58"/>
                    </a:lnTo>
                    <a:lnTo>
                      <a:pt x="128" y="42"/>
                    </a:lnTo>
                    <a:lnTo>
                      <a:pt x="128" y="33"/>
                    </a:lnTo>
                    <a:lnTo>
                      <a:pt x="128" y="25"/>
                    </a:lnTo>
                    <a:lnTo>
                      <a:pt x="119" y="17"/>
                    </a:lnTo>
                    <a:lnTo>
                      <a:pt x="111" y="25"/>
                    </a:lnTo>
                    <a:lnTo>
                      <a:pt x="102" y="33"/>
                    </a:lnTo>
                    <a:lnTo>
                      <a:pt x="94" y="33"/>
                    </a:lnTo>
                    <a:lnTo>
                      <a:pt x="85" y="33"/>
                    </a:lnTo>
                    <a:lnTo>
                      <a:pt x="85" y="25"/>
                    </a:lnTo>
                    <a:lnTo>
                      <a:pt x="94" y="17"/>
                    </a:lnTo>
                    <a:lnTo>
                      <a:pt x="102" y="9"/>
                    </a:lnTo>
                    <a:lnTo>
                      <a:pt x="119" y="0"/>
                    </a:lnTo>
                    <a:lnTo>
                      <a:pt x="128" y="0"/>
                    </a:lnTo>
                    <a:lnTo>
                      <a:pt x="145" y="9"/>
                    </a:lnTo>
                    <a:lnTo>
                      <a:pt x="153" y="17"/>
                    </a:lnTo>
                    <a:lnTo>
                      <a:pt x="153" y="42"/>
                    </a:lnTo>
                    <a:lnTo>
                      <a:pt x="145" y="58"/>
                    </a:lnTo>
                    <a:lnTo>
                      <a:pt x="119" y="75"/>
                    </a:lnTo>
                    <a:lnTo>
                      <a:pt x="102" y="83"/>
                    </a:lnTo>
                    <a:lnTo>
                      <a:pt x="77" y="83"/>
                    </a:lnTo>
                    <a:lnTo>
                      <a:pt x="51" y="83"/>
                    </a:lnTo>
                    <a:lnTo>
                      <a:pt x="51" y="75"/>
                    </a:lnTo>
                    <a:lnTo>
                      <a:pt x="34" y="83"/>
                    </a:lnTo>
                    <a:lnTo>
                      <a:pt x="34" y="91"/>
                    </a:lnTo>
                    <a:lnTo>
                      <a:pt x="26" y="83"/>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8" name="Freeform 51"/>
              <p:cNvSpPr>
                <a:spLocks/>
              </p:cNvSpPr>
              <p:nvPr/>
            </p:nvSpPr>
            <p:spPr bwMode="auto">
              <a:xfrm>
                <a:off x="10603" y="15443"/>
                <a:ext cx="59" cy="58"/>
              </a:xfrm>
              <a:custGeom>
                <a:avLst/>
                <a:gdLst>
                  <a:gd name="T0" fmla="*/ 25 w 59"/>
                  <a:gd name="T1" fmla="*/ 58 h 58"/>
                  <a:gd name="T2" fmla="*/ 8 w 59"/>
                  <a:gd name="T3" fmla="*/ 17 h 58"/>
                  <a:gd name="T4" fmla="*/ 0 w 59"/>
                  <a:gd name="T5" fmla="*/ 9 h 58"/>
                  <a:gd name="T6" fmla="*/ 0 w 59"/>
                  <a:gd name="T7" fmla="*/ 0 h 58"/>
                  <a:gd name="T8" fmla="*/ 0 w 59"/>
                  <a:gd name="T9" fmla="*/ 0 h 58"/>
                  <a:gd name="T10" fmla="*/ 34 w 59"/>
                  <a:gd name="T11" fmla="*/ 9 h 58"/>
                  <a:gd name="T12" fmla="*/ 59 w 59"/>
                  <a:gd name="T13" fmla="*/ 25 h 58"/>
                  <a:gd name="T14" fmla="*/ 59 w 59"/>
                  <a:gd name="T15" fmla="*/ 33 h 58"/>
                  <a:gd name="T16" fmla="*/ 51 w 59"/>
                  <a:gd name="T17" fmla="*/ 33 h 58"/>
                  <a:gd name="T18" fmla="*/ 42 w 59"/>
                  <a:gd name="T19" fmla="*/ 50 h 58"/>
                  <a:gd name="T20" fmla="*/ 34 w 59"/>
                  <a:gd name="T21" fmla="*/ 58 h 58"/>
                  <a:gd name="T22" fmla="*/ 25 w 59"/>
                  <a:gd name="T23" fmla="*/ 58 h 58"/>
                  <a:gd name="T24" fmla="*/ 25 w 5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8">
                    <a:moveTo>
                      <a:pt x="25" y="58"/>
                    </a:moveTo>
                    <a:lnTo>
                      <a:pt x="8" y="17"/>
                    </a:lnTo>
                    <a:lnTo>
                      <a:pt x="0" y="9"/>
                    </a:lnTo>
                    <a:lnTo>
                      <a:pt x="0" y="0"/>
                    </a:lnTo>
                    <a:lnTo>
                      <a:pt x="34" y="9"/>
                    </a:lnTo>
                    <a:lnTo>
                      <a:pt x="59" y="25"/>
                    </a:lnTo>
                    <a:lnTo>
                      <a:pt x="59" y="33"/>
                    </a:lnTo>
                    <a:lnTo>
                      <a:pt x="51" y="33"/>
                    </a:lnTo>
                    <a:lnTo>
                      <a:pt x="42" y="50"/>
                    </a:lnTo>
                    <a:lnTo>
                      <a:pt x="34" y="58"/>
                    </a:lnTo>
                    <a:lnTo>
                      <a:pt x="25" y="58"/>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9" name="Freeform 52"/>
              <p:cNvSpPr>
                <a:spLocks/>
              </p:cNvSpPr>
              <p:nvPr/>
            </p:nvSpPr>
            <p:spPr bwMode="auto">
              <a:xfrm>
                <a:off x="10416" y="15262"/>
                <a:ext cx="127" cy="132"/>
              </a:xfrm>
              <a:custGeom>
                <a:avLst/>
                <a:gdLst>
                  <a:gd name="T0" fmla="*/ 0 w 127"/>
                  <a:gd name="T1" fmla="*/ 115 h 132"/>
                  <a:gd name="T2" fmla="*/ 0 w 127"/>
                  <a:gd name="T3" fmla="*/ 107 h 132"/>
                  <a:gd name="T4" fmla="*/ 9 w 127"/>
                  <a:gd name="T5" fmla="*/ 99 h 132"/>
                  <a:gd name="T6" fmla="*/ 26 w 127"/>
                  <a:gd name="T7" fmla="*/ 74 h 132"/>
                  <a:gd name="T8" fmla="*/ 68 w 127"/>
                  <a:gd name="T9" fmla="*/ 33 h 132"/>
                  <a:gd name="T10" fmla="*/ 110 w 127"/>
                  <a:gd name="T11" fmla="*/ 0 h 132"/>
                  <a:gd name="T12" fmla="*/ 119 w 127"/>
                  <a:gd name="T13" fmla="*/ 8 h 132"/>
                  <a:gd name="T14" fmla="*/ 127 w 127"/>
                  <a:gd name="T15" fmla="*/ 16 h 132"/>
                  <a:gd name="T16" fmla="*/ 110 w 127"/>
                  <a:gd name="T17" fmla="*/ 41 h 132"/>
                  <a:gd name="T18" fmla="*/ 85 w 127"/>
                  <a:gd name="T19" fmla="*/ 74 h 132"/>
                  <a:gd name="T20" fmla="*/ 26 w 127"/>
                  <a:gd name="T21" fmla="*/ 124 h 132"/>
                  <a:gd name="T22" fmla="*/ 17 w 127"/>
                  <a:gd name="T23" fmla="*/ 132 h 132"/>
                  <a:gd name="T24" fmla="*/ 9 w 127"/>
                  <a:gd name="T25" fmla="*/ 132 h 132"/>
                  <a:gd name="T26" fmla="*/ 0 w 127"/>
                  <a:gd name="T27" fmla="*/ 115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32">
                    <a:moveTo>
                      <a:pt x="0" y="115"/>
                    </a:moveTo>
                    <a:lnTo>
                      <a:pt x="0" y="107"/>
                    </a:lnTo>
                    <a:lnTo>
                      <a:pt x="9" y="99"/>
                    </a:lnTo>
                    <a:lnTo>
                      <a:pt x="26" y="74"/>
                    </a:lnTo>
                    <a:lnTo>
                      <a:pt x="68" y="33"/>
                    </a:lnTo>
                    <a:lnTo>
                      <a:pt x="110" y="0"/>
                    </a:lnTo>
                    <a:lnTo>
                      <a:pt x="119" y="8"/>
                    </a:lnTo>
                    <a:lnTo>
                      <a:pt x="127" y="16"/>
                    </a:lnTo>
                    <a:lnTo>
                      <a:pt x="110" y="41"/>
                    </a:lnTo>
                    <a:lnTo>
                      <a:pt x="85" y="74"/>
                    </a:lnTo>
                    <a:lnTo>
                      <a:pt x="26" y="124"/>
                    </a:lnTo>
                    <a:lnTo>
                      <a:pt x="17" y="132"/>
                    </a:lnTo>
                    <a:lnTo>
                      <a:pt x="9" y="132"/>
                    </a:lnTo>
                    <a:lnTo>
                      <a:pt x="0" y="1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0" name="Freeform 53"/>
              <p:cNvSpPr>
                <a:spLocks/>
              </p:cNvSpPr>
              <p:nvPr/>
            </p:nvSpPr>
            <p:spPr bwMode="auto">
              <a:xfrm>
                <a:off x="10679" y="15254"/>
                <a:ext cx="60" cy="107"/>
              </a:xfrm>
              <a:custGeom>
                <a:avLst/>
                <a:gdLst>
                  <a:gd name="T0" fmla="*/ 0 w 60"/>
                  <a:gd name="T1" fmla="*/ 90 h 107"/>
                  <a:gd name="T2" fmla="*/ 0 w 60"/>
                  <a:gd name="T3" fmla="*/ 74 h 107"/>
                  <a:gd name="T4" fmla="*/ 0 w 60"/>
                  <a:gd name="T5" fmla="*/ 49 h 107"/>
                  <a:gd name="T6" fmla="*/ 9 w 60"/>
                  <a:gd name="T7" fmla="*/ 49 h 107"/>
                  <a:gd name="T8" fmla="*/ 9 w 60"/>
                  <a:gd name="T9" fmla="*/ 74 h 107"/>
                  <a:gd name="T10" fmla="*/ 17 w 60"/>
                  <a:gd name="T11" fmla="*/ 82 h 107"/>
                  <a:gd name="T12" fmla="*/ 26 w 60"/>
                  <a:gd name="T13" fmla="*/ 82 h 107"/>
                  <a:gd name="T14" fmla="*/ 34 w 60"/>
                  <a:gd name="T15" fmla="*/ 82 h 107"/>
                  <a:gd name="T16" fmla="*/ 43 w 60"/>
                  <a:gd name="T17" fmla="*/ 74 h 107"/>
                  <a:gd name="T18" fmla="*/ 34 w 60"/>
                  <a:gd name="T19" fmla="*/ 57 h 107"/>
                  <a:gd name="T20" fmla="*/ 26 w 60"/>
                  <a:gd name="T21" fmla="*/ 41 h 107"/>
                  <a:gd name="T22" fmla="*/ 9 w 60"/>
                  <a:gd name="T23" fmla="*/ 8 h 107"/>
                  <a:gd name="T24" fmla="*/ 9 w 60"/>
                  <a:gd name="T25" fmla="*/ 0 h 107"/>
                  <a:gd name="T26" fmla="*/ 17 w 60"/>
                  <a:gd name="T27" fmla="*/ 0 h 107"/>
                  <a:gd name="T28" fmla="*/ 34 w 60"/>
                  <a:gd name="T29" fmla="*/ 24 h 107"/>
                  <a:gd name="T30" fmla="*/ 51 w 60"/>
                  <a:gd name="T31" fmla="*/ 49 h 107"/>
                  <a:gd name="T32" fmla="*/ 60 w 60"/>
                  <a:gd name="T33" fmla="*/ 74 h 107"/>
                  <a:gd name="T34" fmla="*/ 51 w 60"/>
                  <a:gd name="T35" fmla="*/ 99 h 107"/>
                  <a:gd name="T36" fmla="*/ 43 w 60"/>
                  <a:gd name="T37" fmla="*/ 107 h 107"/>
                  <a:gd name="T38" fmla="*/ 26 w 60"/>
                  <a:gd name="T39" fmla="*/ 107 h 107"/>
                  <a:gd name="T40" fmla="*/ 9 w 60"/>
                  <a:gd name="T41" fmla="*/ 99 h 107"/>
                  <a:gd name="T42" fmla="*/ 0 w 60"/>
                  <a:gd name="T43" fmla="*/ 9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107">
                    <a:moveTo>
                      <a:pt x="0" y="90"/>
                    </a:moveTo>
                    <a:lnTo>
                      <a:pt x="0" y="74"/>
                    </a:lnTo>
                    <a:lnTo>
                      <a:pt x="0" y="49"/>
                    </a:lnTo>
                    <a:lnTo>
                      <a:pt x="9" y="49"/>
                    </a:lnTo>
                    <a:lnTo>
                      <a:pt x="9" y="74"/>
                    </a:lnTo>
                    <a:lnTo>
                      <a:pt x="17" y="82"/>
                    </a:lnTo>
                    <a:lnTo>
                      <a:pt x="26" y="82"/>
                    </a:lnTo>
                    <a:lnTo>
                      <a:pt x="34" y="82"/>
                    </a:lnTo>
                    <a:lnTo>
                      <a:pt x="43" y="74"/>
                    </a:lnTo>
                    <a:lnTo>
                      <a:pt x="34" y="57"/>
                    </a:lnTo>
                    <a:lnTo>
                      <a:pt x="26" y="41"/>
                    </a:lnTo>
                    <a:lnTo>
                      <a:pt x="9" y="8"/>
                    </a:lnTo>
                    <a:lnTo>
                      <a:pt x="9" y="0"/>
                    </a:lnTo>
                    <a:lnTo>
                      <a:pt x="17" y="0"/>
                    </a:lnTo>
                    <a:lnTo>
                      <a:pt x="34" y="24"/>
                    </a:lnTo>
                    <a:lnTo>
                      <a:pt x="51" y="49"/>
                    </a:lnTo>
                    <a:lnTo>
                      <a:pt x="60" y="74"/>
                    </a:lnTo>
                    <a:lnTo>
                      <a:pt x="51" y="99"/>
                    </a:lnTo>
                    <a:lnTo>
                      <a:pt x="43" y="107"/>
                    </a:lnTo>
                    <a:lnTo>
                      <a:pt x="26" y="107"/>
                    </a:lnTo>
                    <a:lnTo>
                      <a:pt x="9" y="99"/>
                    </a:lnTo>
                    <a:lnTo>
                      <a:pt x="0" y="90"/>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1" name="Freeform 54"/>
              <p:cNvSpPr>
                <a:spLocks/>
              </p:cNvSpPr>
              <p:nvPr/>
            </p:nvSpPr>
            <p:spPr bwMode="auto">
              <a:xfrm>
                <a:off x="10425" y="15270"/>
                <a:ext cx="59" cy="50"/>
              </a:xfrm>
              <a:custGeom>
                <a:avLst/>
                <a:gdLst>
                  <a:gd name="T0" fmla="*/ 0 w 59"/>
                  <a:gd name="T1" fmla="*/ 50 h 50"/>
                  <a:gd name="T2" fmla="*/ 51 w 59"/>
                  <a:gd name="T3" fmla="*/ 0 h 50"/>
                  <a:gd name="T4" fmla="*/ 59 w 59"/>
                  <a:gd name="T5" fmla="*/ 0 h 50"/>
                  <a:gd name="T6" fmla="*/ 34 w 59"/>
                  <a:gd name="T7" fmla="*/ 33 h 50"/>
                  <a:gd name="T8" fmla="*/ 17 w 59"/>
                  <a:gd name="T9" fmla="*/ 41 h 50"/>
                  <a:gd name="T10" fmla="*/ 0 w 59"/>
                  <a:gd name="T11" fmla="*/ 50 h 50"/>
                  <a:gd name="T12" fmla="*/ 0 w 59"/>
                  <a:gd name="T13" fmla="*/ 5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0" y="50"/>
                    </a:moveTo>
                    <a:lnTo>
                      <a:pt x="51" y="0"/>
                    </a:lnTo>
                    <a:lnTo>
                      <a:pt x="59" y="0"/>
                    </a:lnTo>
                    <a:lnTo>
                      <a:pt x="34" y="33"/>
                    </a:lnTo>
                    <a:lnTo>
                      <a:pt x="17" y="41"/>
                    </a:lnTo>
                    <a:lnTo>
                      <a:pt x="0" y="5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2" name="Freeform 55"/>
              <p:cNvSpPr>
                <a:spLocks/>
              </p:cNvSpPr>
              <p:nvPr/>
            </p:nvSpPr>
            <p:spPr bwMode="auto">
              <a:xfrm>
                <a:off x="10739" y="15262"/>
                <a:ext cx="93" cy="58"/>
              </a:xfrm>
              <a:custGeom>
                <a:avLst/>
                <a:gdLst>
                  <a:gd name="T0" fmla="*/ 0 w 93"/>
                  <a:gd name="T1" fmla="*/ 8 h 58"/>
                  <a:gd name="T2" fmla="*/ 0 w 93"/>
                  <a:gd name="T3" fmla="*/ 0 h 58"/>
                  <a:gd name="T4" fmla="*/ 8 w 93"/>
                  <a:gd name="T5" fmla="*/ 0 h 58"/>
                  <a:gd name="T6" fmla="*/ 34 w 93"/>
                  <a:gd name="T7" fmla="*/ 25 h 58"/>
                  <a:gd name="T8" fmla="*/ 51 w 93"/>
                  <a:gd name="T9" fmla="*/ 33 h 58"/>
                  <a:gd name="T10" fmla="*/ 59 w 93"/>
                  <a:gd name="T11" fmla="*/ 33 h 58"/>
                  <a:gd name="T12" fmla="*/ 68 w 93"/>
                  <a:gd name="T13" fmla="*/ 33 h 58"/>
                  <a:gd name="T14" fmla="*/ 76 w 93"/>
                  <a:gd name="T15" fmla="*/ 25 h 58"/>
                  <a:gd name="T16" fmla="*/ 68 w 93"/>
                  <a:gd name="T17" fmla="*/ 16 h 58"/>
                  <a:gd name="T18" fmla="*/ 59 w 93"/>
                  <a:gd name="T19" fmla="*/ 16 h 58"/>
                  <a:gd name="T20" fmla="*/ 59 w 93"/>
                  <a:gd name="T21" fmla="*/ 8 h 58"/>
                  <a:gd name="T22" fmla="*/ 68 w 93"/>
                  <a:gd name="T23" fmla="*/ 0 h 58"/>
                  <a:gd name="T24" fmla="*/ 76 w 93"/>
                  <a:gd name="T25" fmla="*/ 0 h 58"/>
                  <a:gd name="T26" fmla="*/ 93 w 93"/>
                  <a:gd name="T27" fmla="*/ 16 h 58"/>
                  <a:gd name="T28" fmla="*/ 93 w 93"/>
                  <a:gd name="T29" fmla="*/ 33 h 58"/>
                  <a:gd name="T30" fmla="*/ 93 w 93"/>
                  <a:gd name="T31" fmla="*/ 41 h 58"/>
                  <a:gd name="T32" fmla="*/ 85 w 93"/>
                  <a:gd name="T33" fmla="*/ 58 h 58"/>
                  <a:gd name="T34" fmla="*/ 76 w 93"/>
                  <a:gd name="T35" fmla="*/ 58 h 58"/>
                  <a:gd name="T36" fmla="*/ 51 w 93"/>
                  <a:gd name="T37" fmla="*/ 58 h 58"/>
                  <a:gd name="T38" fmla="*/ 25 w 93"/>
                  <a:gd name="T39" fmla="*/ 41 h 58"/>
                  <a:gd name="T40" fmla="*/ 17 w 93"/>
                  <a:gd name="T41" fmla="*/ 25 h 58"/>
                  <a:gd name="T42" fmla="*/ 0 w 93"/>
                  <a:gd name="T43" fmla="*/ 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58">
                    <a:moveTo>
                      <a:pt x="0" y="8"/>
                    </a:moveTo>
                    <a:lnTo>
                      <a:pt x="0" y="0"/>
                    </a:lnTo>
                    <a:lnTo>
                      <a:pt x="8" y="0"/>
                    </a:lnTo>
                    <a:lnTo>
                      <a:pt x="34" y="25"/>
                    </a:lnTo>
                    <a:lnTo>
                      <a:pt x="51" y="33"/>
                    </a:lnTo>
                    <a:lnTo>
                      <a:pt x="59" y="33"/>
                    </a:lnTo>
                    <a:lnTo>
                      <a:pt x="68" y="33"/>
                    </a:lnTo>
                    <a:lnTo>
                      <a:pt x="76" y="25"/>
                    </a:lnTo>
                    <a:lnTo>
                      <a:pt x="68" y="16"/>
                    </a:lnTo>
                    <a:lnTo>
                      <a:pt x="59" y="16"/>
                    </a:lnTo>
                    <a:lnTo>
                      <a:pt x="59" y="8"/>
                    </a:lnTo>
                    <a:lnTo>
                      <a:pt x="68" y="0"/>
                    </a:lnTo>
                    <a:lnTo>
                      <a:pt x="76" y="0"/>
                    </a:lnTo>
                    <a:lnTo>
                      <a:pt x="93" y="16"/>
                    </a:lnTo>
                    <a:lnTo>
                      <a:pt x="93" y="33"/>
                    </a:lnTo>
                    <a:lnTo>
                      <a:pt x="93" y="41"/>
                    </a:lnTo>
                    <a:lnTo>
                      <a:pt x="85" y="58"/>
                    </a:lnTo>
                    <a:lnTo>
                      <a:pt x="76" y="58"/>
                    </a:lnTo>
                    <a:lnTo>
                      <a:pt x="51" y="58"/>
                    </a:lnTo>
                    <a:lnTo>
                      <a:pt x="25" y="41"/>
                    </a:lnTo>
                    <a:lnTo>
                      <a:pt x="17" y="25"/>
                    </a:lnTo>
                    <a:lnTo>
                      <a:pt x="0" y="8"/>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3" name="Freeform 56"/>
              <p:cNvSpPr>
                <a:spLocks/>
              </p:cNvSpPr>
              <p:nvPr/>
            </p:nvSpPr>
            <p:spPr bwMode="auto">
              <a:xfrm>
                <a:off x="10085" y="15270"/>
                <a:ext cx="25" cy="50"/>
              </a:xfrm>
              <a:custGeom>
                <a:avLst/>
                <a:gdLst>
                  <a:gd name="T0" fmla="*/ 0 w 25"/>
                  <a:gd name="T1" fmla="*/ 0 h 50"/>
                  <a:gd name="T2" fmla="*/ 17 w 25"/>
                  <a:gd name="T3" fmla="*/ 8 h 50"/>
                  <a:gd name="T4" fmla="*/ 25 w 25"/>
                  <a:gd name="T5" fmla="*/ 17 h 50"/>
                  <a:gd name="T6" fmla="*/ 25 w 25"/>
                  <a:gd name="T7" fmla="*/ 50 h 50"/>
                  <a:gd name="T8" fmla="*/ 0 w 25"/>
                  <a:gd name="T9" fmla="*/ 25 h 50"/>
                  <a:gd name="T10" fmla="*/ 0 w 25"/>
                  <a:gd name="T11" fmla="*/ 17 h 50"/>
                  <a:gd name="T12" fmla="*/ 0 w 25"/>
                  <a:gd name="T13" fmla="*/ 8 h 50"/>
                  <a:gd name="T14" fmla="*/ 0 w 25"/>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0">
                    <a:moveTo>
                      <a:pt x="0" y="0"/>
                    </a:moveTo>
                    <a:lnTo>
                      <a:pt x="17" y="8"/>
                    </a:lnTo>
                    <a:lnTo>
                      <a:pt x="25" y="17"/>
                    </a:lnTo>
                    <a:lnTo>
                      <a:pt x="25" y="50"/>
                    </a:lnTo>
                    <a:lnTo>
                      <a:pt x="0" y="25"/>
                    </a:lnTo>
                    <a:lnTo>
                      <a:pt x="0" y="17"/>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4" name="Freeform 57"/>
              <p:cNvSpPr>
                <a:spLocks/>
              </p:cNvSpPr>
              <p:nvPr/>
            </p:nvSpPr>
            <p:spPr bwMode="auto">
              <a:xfrm>
                <a:off x="10603" y="15221"/>
                <a:ext cx="68" cy="90"/>
              </a:xfrm>
              <a:custGeom>
                <a:avLst/>
                <a:gdLst>
                  <a:gd name="T0" fmla="*/ 0 w 68"/>
                  <a:gd name="T1" fmla="*/ 82 h 90"/>
                  <a:gd name="T2" fmla="*/ 0 w 68"/>
                  <a:gd name="T3" fmla="*/ 74 h 90"/>
                  <a:gd name="T4" fmla="*/ 0 w 68"/>
                  <a:gd name="T5" fmla="*/ 57 h 90"/>
                  <a:gd name="T6" fmla="*/ 0 w 68"/>
                  <a:gd name="T7" fmla="*/ 41 h 90"/>
                  <a:gd name="T8" fmla="*/ 8 w 68"/>
                  <a:gd name="T9" fmla="*/ 33 h 90"/>
                  <a:gd name="T10" fmla="*/ 17 w 68"/>
                  <a:gd name="T11" fmla="*/ 33 h 90"/>
                  <a:gd name="T12" fmla="*/ 17 w 68"/>
                  <a:gd name="T13" fmla="*/ 41 h 90"/>
                  <a:gd name="T14" fmla="*/ 17 w 68"/>
                  <a:gd name="T15" fmla="*/ 57 h 90"/>
                  <a:gd name="T16" fmla="*/ 17 w 68"/>
                  <a:gd name="T17" fmla="*/ 74 h 90"/>
                  <a:gd name="T18" fmla="*/ 25 w 68"/>
                  <a:gd name="T19" fmla="*/ 74 h 90"/>
                  <a:gd name="T20" fmla="*/ 34 w 68"/>
                  <a:gd name="T21" fmla="*/ 74 h 90"/>
                  <a:gd name="T22" fmla="*/ 51 w 68"/>
                  <a:gd name="T23" fmla="*/ 57 h 90"/>
                  <a:gd name="T24" fmla="*/ 51 w 68"/>
                  <a:gd name="T25" fmla="*/ 33 h 90"/>
                  <a:gd name="T26" fmla="*/ 51 w 68"/>
                  <a:gd name="T27" fmla="*/ 0 h 90"/>
                  <a:gd name="T28" fmla="*/ 59 w 68"/>
                  <a:gd name="T29" fmla="*/ 0 h 90"/>
                  <a:gd name="T30" fmla="*/ 59 w 68"/>
                  <a:gd name="T31" fmla="*/ 0 h 90"/>
                  <a:gd name="T32" fmla="*/ 68 w 68"/>
                  <a:gd name="T33" fmla="*/ 16 h 90"/>
                  <a:gd name="T34" fmla="*/ 68 w 68"/>
                  <a:gd name="T35" fmla="*/ 41 h 90"/>
                  <a:gd name="T36" fmla="*/ 68 w 68"/>
                  <a:gd name="T37" fmla="*/ 57 h 90"/>
                  <a:gd name="T38" fmla="*/ 59 w 68"/>
                  <a:gd name="T39" fmla="*/ 82 h 90"/>
                  <a:gd name="T40" fmla="*/ 42 w 68"/>
                  <a:gd name="T41" fmla="*/ 90 h 90"/>
                  <a:gd name="T42" fmla="*/ 34 w 68"/>
                  <a:gd name="T43" fmla="*/ 90 h 90"/>
                  <a:gd name="T44" fmla="*/ 17 w 68"/>
                  <a:gd name="T45" fmla="*/ 90 h 90"/>
                  <a:gd name="T46" fmla="*/ 0 w 68"/>
                  <a:gd name="T47" fmla="*/ 82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90">
                    <a:moveTo>
                      <a:pt x="0" y="82"/>
                    </a:moveTo>
                    <a:lnTo>
                      <a:pt x="0" y="74"/>
                    </a:lnTo>
                    <a:lnTo>
                      <a:pt x="0" y="57"/>
                    </a:lnTo>
                    <a:lnTo>
                      <a:pt x="0" y="41"/>
                    </a:lnTo>
                    <a:lnTo>
                      <a:pt x="8" y="33"/>
                    </a:lnTo>
                    <a:lnTo>
                      <a:pt x="17" y="33"/>
                    </a:lnTo>
                    <a:lnTo>
                      <a:pt x="17" y="41"/>
                    </a:lnTo>
                    <a:lnTo>
                      <a:pt x="17" y="57"/>
                    </a:lnTo>
                    <a:lnTo>
                      <a:pt x="17" y="74"/>
                    </a:lnTo>
                    <a:lnTo>
                      <a:pt x="25" y="74"/>
                    </a:lnTo>
                    <a:lnTo>
                      <a:pt x="34" y="74"/>
                    </a:lnTo>
                    <a:lnTo>
                      <a:pt x="51" y="57"/>
                    </a:lnTo>
                    <a:lnTo>
                      <a:pt x="51" y="33"/>
                    </a:lnTo>
                    <a:lnTo>
                      <a:pt x="51" y="0"/>
                    </a:lnTo>
                    <a:lnTo>
                      <a:pt x="59" y="0"/>
                    </a:lnTo>
                    <a:lnTo>
                      <a:pt x="68" y="16"/>
                    </a:lnTo>
                    <a:lnTo>
                      <a:pt x="68" y="41"/>
                    </a:lnTo>
                    <a:lnTo>
                      <a:pt x="68" y="57"/>
                    </a:lnTo>
                    <a:lnTo>
                      <a:pt x="59" y="82"/>
                    </a:lnTo>
                    <a:lnTo>
                      <a:pt x="42" y="90"/>
                    </a:lnTo>
                    <a:lnTo>
                      <a:pt x="34" y="90"/>
                    </a:lnTo>
                    <a:lnTo>
                      <a:pt x="17" y="90"/>
                    </a:lnTo>
                    <a:lnTo>
                      <a:pt x="0" y="82"/>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5" name="Freeform 58"/>
              <p:cNvSpPr>
                <a:spLocks/>
              </p:cNvSpPr>
              <p:nvPr/>
            </p:nvSpPr>
            <p:spPr bwMode="auto">
              <a:xfrm>
                <a:off x="10000" y="14866"/>
                <a:ext cx="459" cy="437"/>
              </a:xfrm>
              <a:custGeom>
                <a:avLst/>
                <a:gdLst>
                  <a:gd name="T0" fmla="*/ 0 w 459"/>
                  <a:gd name="T1" fmla="*/ 412 h 437"/>
                  <a:gd name="T2" fmla="*/ 25 w 459"/>
                  <a:gd name="T3" fmla="*/ 412 h 437"/>
                  <a:gd name="T4" fmla="*/ 51 w 459"/>
                  <a:gd name="T5" fmla="*/ 396 h 437"/>
                  <a:gd name="T6" fmla="*/ 68 w 459"/>
                  <a:gd name="T7" fmla="*/ 297 h 437"/>
                  <a:gd name="T8" fmla="*/ 136 w 459"/>
                  <a:gd name="T9" fmla="*/ 239 h 437"/>
                  <a:gd name="T10" fmla="*/ 229 w 459"/>
                  <a:gd name="T11" fmla="*/ 248 h 437"/>
                  <a:gd name="T12" fmla="*/ 331 w 459"/>
                  <a:gd name="T13" fmla="*/ 322 h 437"/>
                  <a:gd name="T14" fmla="*/ 246 w 459"/>
                  <a:gd name="T15" fmla="*/ 190 h 437"/>
                  <a:gd name="T16" fmla="*/ 238 w 459"/>
                  <a:gd name="T17" fmla="*/ 124 h 437"/>
                  <a:gd name="T18" fmla="*/ 289 w 459"/>
                  <a:gd name="T19" fmla="*/ 66 h 437"/>
                  <a:gd name="T20" fmla="*/ 365 w 459"/>
                  <a:gd name="T21" fmla="*/ 50 h 437"/>
                  <a:gd name="T22" fmla="*/ 433 w 459"/>
                  <a:gd name="T23" fmla="*/ 25 h 437"/>
                  <a:gd name="T24" fmla="*/ 416 w 459"/>
                  <a:gd name="T25" fmla="*/ 25 h 437"/>
                  <a:gd name="T26" fmla="*/ 416 w 459"/>
                  <a:gd name="T27" fmla="*/ 8 h 437"/>
                  <a:gd name="T28" fmla="*/ 450 w 459"/>
                  <a:gd name="T29" fmla="*/ 0 h 437"/>
                  <a:gd name="T30" fmla="*/ 450 w 459"/>
                  <a:gd name="T31" fmla="*/ 33 h 437"/>
                  <a:gd name="T32" fmla="*/ 408 w 459"/>
                  <a:gd name="T33" fmla="*/ 66 h 437"/>
                  <a:gd name="T34" fmla="*/ 382 w 459"/>
                  <a:gd name="T35" fmla="*/ 83 h 437"/>
                  <a:gd name="T36" fmla="*/ 408 w 459"/>
                  <a:gd name="T37" fmla="*/ 124 h 437"/>
                  <a:gd name="T38" fmla="*/ 391 w 459"/>
                  <a:gd name="T39" fmla="*/ 173 h 437"/>
                  <a:gd name="T40" fmla="*/ 323 w 459"/>
                  <a:gd name="T41" fmla="*/ 173 h 437"/>
                  <a:gd name="T42" fmla="*/ 314 w 459"/>
                  <a:gd name="T43" fmla="*/ 149 h 437"/>
                  <a:gd name="T44" fmla="*/ 348 w 459"/>
                  <a:gd name="T45" fmla="*/ 157 h 437"/>
                  <a:gd name="T46" fmla="*/ 365 w 459"/>
                  <a:gd name="T47" fmla="*/ 124 h 437"/>
                  <a:gd name="T48" fmla="*/ 306 w 459"/>
                  <a:gd name="T49" fmla="*/ 99 h 437"/>
                  <a:gd name="T50" fmla="*/ 263 w 459"/>
                  <a:gd name="T51" fmla="*/ 149 h 437"/>
                  <a:gd name="T52" fmla="*/ 280 w 459"/>
                  <a:gd name="T53" fmla="*/ 231 h 437"/>
                  <a:gd name="T54" fmla="*/ 314 w 459"/>
                  <a:gd name="T55" fmla="*/ 256 h 437"/>
                  <a:gd name="T56" fmla="*/ 289 w 459"/>
                  <a:gd name="T57" fmla="*/ 190 h 437"/>
                  <a:gd name="T58" fmla="*/ 297 w 459"/>
                  <a:gd name="T59" fmla="*/ 206 h 437"/>
                  <a:gd name="T60" fmla="*/ 348 w 459"/>
                  <a:gd name="T61" fmla="*/ 297 h 437"/>
                  <a:gd name="T62" fmla="*/ 416 w 459"/>
                  <a:gd name="T63" fmla="*/ 429 h 437"/>
                  <a:gd name="T64" fmla="*/ 246 w 459"/>
                  <a:gd name="T65" fmla="*/ 297 h 437"/>
                  <a:gd name="T66" fmla="*/ 195 w 459"/>
                  <a:gd name="T67" fmla="*/ 272 h 437"/>
                  <a:gd name="T68" fmla="*/ 280 w 459"/>
                  <a:gd name="T69" fmla="*/ 297 h 437"/>
                  <a:gd name="T70" fmla="*/ 221 w 459"/>
                  <a:gd name="T71" fmla="*/ 256 h 437"/>
                  <a:gd name="T72" fmla="*/ 136 w 459"/>
                  <a:gd name="T73" fmla="*/ 264 h 437"/>
                  <a:gd name="T74" fmla="*/ 110 w 459"/>
                  <a:gd name="T75" fmla="*/ 322 h 437"/>
                  <a:gd name="T76" fmla="*/ 153 w 459"/>
                  <a:gd name="T77" fmla="*/ 346 h 437"/>
                  <a:gd name="T78" fmla="*/ 178 w 459"/>
                  <a:gd name="T79" fmla="*/ 305 h 437"/>
                  <a:gd name="T80" fmla="*/ 195 w 459"/>
                  <a:gd name="T81" fmla="*/ 330 h 437"/>
                  <a:gd name="T82" fmla="*/ 178 w 459"/>
                  <a:gd name="T83" fmla="*/ 388 h 437"/>
                  <a:gd name="T84" fmla="*/ 110 w 459"/>
                  <a:gd name="T85" fmla="*/ 396 h 437"/>
                  <a:gd name="T86" fmla="*/ 85 w 459"/>
                  <a:gd name="T87" fmla="*/ 355 h 437"/>
                  <a:gd name="T88" fmla="*/ 68 w 459"/>
                  <a:gd name="T89" fmla="*/ 363 h 437"/>
                  <a:gd name="T90" fmla="*/ 68 w 459"/>
                  <a:gd name="T91" fmla="*/ 404 h 437"/>
                  <a:gd name="T92" fmla="*/ 34 w 459"/>
                  <a:gd name="T93" fmla="*/ 437 h 4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437">
                    <a:moveTo>
                      <a:pt x="0" y="429"/>
                    </a:moveTo>
                    <a:lnTo>
                      <a:pt x="0" y="421"/>
                    </a:lnTo>
                    <a:lnTo>
                      <a:pt x="0" y="412"/>
                    </a:lnTo>
                    <a:lnTo>
                      <a:pt x="17" y="404"/>
                    </a:lnTo>
                    <a:lnTo>
                      <a:pt x="25" y="404"/>
                    </a:lnTo>
                    <a:lnTo>
                      <a:pt x="25" y="412"/>
                    </a:lnTo>
                    <a:lnTo>
                      <a:pt x="34" y="421"/>
                    </a:lnTo>
                    <a:lnTo>
                      <a:pt x="42" y="412"/>
                    </a:lnTo>
                    <a:lnTo>
                      <a:pt x="51" y="396"/>
                    </a:lnTo>
                    <a:lnTo>
                      <a:pt x="51" y="363"/>
                    </a:lnTo>
                    <a:lnTo>
                      <a:pt x="51" y="330"/>
                    </a:lnTo>
                    <a:lnTo>
                      <a:pt x="68" y="297"/>
                    </a:lnTo>
                    <a:lnTo>
                      <a:pt x="85" y="272"/>
                    </a:lnTo>
                    <a:lnTo>
                      <a:pt x="110" y="248"/>
                    </a:lnTo>
                    <a:lnTo>
                      <a:pt x="136" y="239"/>
                    </a:lnTo>
                    <a:lnTo>
                      <a:pt x="170" y="231"/>
                    </a:lnTo>
                    <a:lnTo>
                      <a:pt x="195" y="231"/>
                    </a:lnTo>
                    <a:lnTo>
                      <a:pt x="229" y="248"/>
                    </a:lnTo>
                    <a:lnTo>
                      <a:pt x="280" y="272"/>
                    </a:lnTo>
                    <a:lnTo>
                      <a:pt x="323" y="322"/>
                    </a:lnTo>
                    <a:lnTo>
                      <a:pt x="331" y="322"/>
                    </a:lnTo>
                    <a:lnTo>
                      <a:pt x="331" y="313"/>
                    </a:lnTo>
                    <a:lnTo>
                      <a:pt x="272" y="231"/>
                    </a:lnTo>
                    <a:lnTo>
                      <a:pt x="246" y="190"/>
                    </a:lnTo>
                    <a:lnTo>
                      <a:pt x="238" y="165"/>
                    </a:lnTo>
                    <a:lnTo>
                      <a:pt x="238" y="140"/>
                    </a:lnTo>
                    <a:lnTo>
                      <a:pt x="238" y="124"/>
                    </a:lnTo>
                    <a:lnTo>
                      <a:pt x="246" y="99"/>
                    </a:lnTo>
                    <a:lnTo>
                      <a:pt x="263" y="83"/>
                    </a:lnTo>
                    <a:lnTo>
                      <a:pt x="289" y="66"/>
                    </a:lnTo>
                    <a:lnTo>
                      <a:pt x="306" y="58"/>
                    </a:lnTo>
                    <a:lnTo>
                      <a:pt x="323" y="58"/>
                    </a:lnTo>
                    <a:lnTo>
                      <a:pt x="365" y="50"/>
                    </a:lnTo>
                    <a:lnTo>
                      <a:pt x="408" y="50"/>
                    </a:lnTo>
                    <a:lnTo>
                      <a:pt x="425" y="41"/>
                    </a:lnTo>
                    <a:lnTo>
                      <a:pt x="433" y="25"/>
                    </a:lnTo>
                    <a:lnTo>
                      <a:pt x="433" y="17"/>
                    </a:lnTo>
                    <a:lnTo>
                      <a:pt x="416" y="25"/>
                    </a:lnTo>
                    <a:lnTo>
                      <a:pt x="408" y="25"/>
                    </a:lnTo>
                    <a:lnTo>
                      <a:pt x="416" y="8"/>
                    </a:lnTo>
                    <a:lnTo>
                      <a:pt x="425" y="0"/>
                    </a:lnTo>
                    <a:lnTo>
                      <a:pt x="442" y="0"/>
                    </a:lnTo>
                    <a:lnTo>
                      <a:pt x="450" y="0"/>
                    </a:lnTo>
                    <a:lnTo>
                      <a:pt x="450" y="8"/>
                    </a:lnTo>
                    <a:lnTo>
                      <a:pt x="459" y="17"/>
                    </a:lnTo>
                    <a:lnTo>
                      <a:pt x="450" y="33"/>
                    </a:lnTo>
                    <a:lnTo>
                      <a:pt x="433" y="50"/>
                    </a:lnTo>
                    <a:lnTo>
                      <a:pt x="416" y="58"/>
                    </a:lnTo>
                    <a:lnTo>
                      <a:pt x="408" y="66"/>
                    </a:lnTo>
                    <a:lnTo>
                      <a:pt x="365" y="74"/>
                    </a:lnTo>
                    <a:lnTo>
                      <a:pt x="374" y="83"/>
                    </a:lnTo>
                    <a:lnTo>
                      <a:pt x="382" y="83"/>
                    </a:lnTo>
                    <a:lnTo>
                      <a:pt x="399" y="91"/>
                    </a:lnTo>
                    <a:lnTo>
                      <a:pt x="408" y="107"/>
                    </a:lnTo>
                    <a:lnTo>
                      <a:pt x="408" y="124"/>
                    </a:lnTo>
                    <a:lnTo>
                      <a:pt x="416" y="140"/>
                    </a:lnTo>
                    <a:lnTo>
                      <a:pt x="408" y="157"/>
                    </a:lnTo>
                    <a:lnTo>
                      <a:pt x="391" y="173"/>
                    </a:lnTo>
                    <a:lnTo>
                      <a:pt x="374" y="182"/>
                    </a:lnTo>
                    <a:lnTo>
                      <a:pt x="348" y="182"/>
                    </a:lnTo>
                    <a:lnTo>
                      <a:pt x="323" y="173"/>
                    </a:lnTo>
                    <a:lnTo>
                      <a:pt x="314" y="165"/>
                    </a:lnTo>
                    <a:lnTo>
                      <a:pt x="314" y="157"/>
                    </a:lnTo>
                    <a:lnTo>
                      <a:pt x="314" y="149"/>
                    </a:lnTo>
                    <a:lnTo>
                      <a:pt x="331" y="157"/>
                    </a:lnTo>
                    <a:lnTo>
                      <a:pt x="340" y="157"/>
                    </a:lnTo>
                    <a:lnTo>
                      <a:pt x="348" y="157"/>
                    </a:lnTo>
                    <a:lnTo>
                      <a:pt x="365" y="140"/>
                    </a:lnTo>
                    <a:lnTo>
                      <a:pt x="365" y="132"/>
                    </a:lnTo>
                    <a:lnTo>
                      <a:pt x="365" y="124"/>
                    </a:lnTo>
                    <a:lnTo>
                      <a:pt x="340" y="99"/>
                    </a:lnTo>
                    <a:lnTo>
                      <a:pt x="323" y="99"/>
                    </a:lnTo>
                    <a:lnTo>
                      <a:pt x="306" y="99"/>
                    </a:lnTo>
                    <a:lnTo>
                      <a:pt x="297" y="107"/>
                    </a:lnTo>
                    <a:lnTo>
                      <a:pt x="280" y="116"/>
                    </a:lnTo>
                    <a:lnTo>
                      <a:pt x="263" y="149"/>
                    </a:lnTo>
                    <a:lnTo>
                      <a:pt x="263" y="182"/>
                    </a:lnTo>
                    <a:lnTo>
                      <a:pt x="272" y="206"/>
                    </a:lnTo>
                    <a:lnTo>
                      <a:pt x="280" y="231"/>
                    </a:lnTo>
                    <a:lnTo>
                      <a:pt x="306" y="256"/>
                    </a:lnTo>
                    <a:lnTo>
                      <a:pt x="306" y="264"/>
                    </a:lnTo>
                    <a:lnTo>
                      <a:pt x="314" y="256"/>
                    </a:lnTo>
                    <a:lnTo>
                      <a:pt x="306" y="239"/>
                    </a:lnTo>
                    <a:lnTo>
                      <a:pt x="297" y="215"/>
                    </a:lnTo>
                    <a:lnTo>
                      <a:pt x="289" y="190"/>
                    </a:lnTo>
                    <a:lnTo>
                      <a:pt x="280" y="165"/>
                    </a:lnTo>
                    <a:lnTo>
                      <a:pt x="289" y="157"/>
                    </a:lnTo>
                    <a:lnTo>
                      <a:pt x="297" y="206"/>
                    </a:lnTo>
                    <a:lnTo>
                      <a:pt x="306" y="231"/>
                    </a:lnTo>
                    <a:lnTo>
                      <a:pt x="323" y="256"/>
                    </a:lnTo>
                    <a:lnTo>
                      <a:pt x="348" y="297"/>
                    </a:lnTo>
                    <a:lnTo>
                      <a:pt x="382" y="330"/>
                    </a:lnTo>
                    <a:lnTo>
                      <a:pt x="450" y="388"/>
                    </a:lnTo>
                    <a:lnTo>
                      <a:pt x="416" y="429"/>
                    </a:lnTo>
                    <a:lnTo>
                      <a:pt x="323" y="346"/>
                    </a:lnTo>
                    <a:lnTo>
                      <a:pt x="280" y="313"/>
                    </a:lnTo>
                    <a:lnTo>
                      <a:pt x="246" y="297"/>
                    </a:lnTo>
                    <a:lnTo>
                      <a:pt x="221" y="289"/>
                    </a:lnTo>
                    <a:lnTo>
                      <a:pt x="170" y="280"/>
                    </a:lnTo>
                    <a:lnTo>
                      <a:pt x="195" y="272"/>
                    </a:lnTo>
                    <a:lnTo>
                      <a:pt x="221" y="280"/>
                    </a:lnTo>
                    <a:lnTo>
                      <a:pt x="272" y="297"/>
                    </a:lnTo>
                    <a:lnTo>
                      <a:pt x="280" y="297"/>
                    </a:lnTo>
                    <a:lnTo>
                      <a:pt x="263" y="280"/>
                    </a:lnTo>
                    <a:lnTo>
                      <a:pt x="246" y="272"/>
                    </a:lnTo>
                    <a:lnTo>
                      <a:pt x="221" y="256"/>
                    </a:lnTo>
                    <a:lnTo>
                      <a:pt x="195" y="256"/>
                    </a:lnTo>
                    <a:lnTo>
                      <a:pt x="161" y="256"/>
                    </a:lnTo>
                    <a:lnTo>
                      <a:pt x="136" y="264"/>
                    </a:lnTo>
                    <a:lnTo>
                      <a:pt x="119" y="289"/>
                    </a:lnTo>
                    <a:lnTo>
                      <a:pt x="110" y="305"/>
                    </a:lnTo>
                    <a:lnTo>
                      <a:pt x="110" y="322"/>
                    </a:lnTo>
                    <a:lnTo>
                      <a:pt x="119" y="338"/>
                    </a:lnTo>
                    <a:lnTo>
                      <a:pt x="136" y="346"/>
                    </a:lnTo>
                    <a:lnTo>
                      <a:pt x="153" y="346"/>
                    </a:lnTo>
                    <a:lnTo>
                      <a:pt x="161" y="338"/>
                    </a:lnTo>
                    <a:lnTo>
                      <a:pt x="170" y="330"/>
                    </a:lnTo>
                    <a:lnTo>
                      <a:pt x="178" y="305"/>
                    </a:lnTo>
                    <a:lnTo>
                      <a:pt x="187" y="313"/>
                    </a:lnTo>
                    <a:lnTo>
                      <a:pt x="195" y="330"/>
                    </a:lnTo>
                    <a:lnTo>
                      <a:pt x="195" y="355"/>
                    </a:lnTo>
                    <a:lnTo>
                      <a:pt x="187" y="371"/>
                    </a:lnTo>
                    <a:lnTo>
                      <a:pt x="178" y="388"/>
                    </a:lnTo>
                    <a:lnTo>
                      <a:pt x="161" y="396"/>
                    </a:lnTo>
                    <a:lnTo>
                      <a:pt x="127" y="404"/>
                    </a:lnTo>
                    <a:lnTo>
                      <a:pt x="110" y="396"/>
                    </a:lnTo>
                    <a:lnTo>
                      <a:pt x="85" y="379"/>
                    </a:lnTo>
                    <a:lnTo>
                      <a:pt x="85" y="371"/>
                    </a:lnTo>
                    <a:lnTo>
                      <a:pt x="85" y="355"/>
                    </a:lnTo>
                    <a:lnTo>
                      <a:pt x="76" y="346"/>
                    </a:lnTo>
                    <a:lnTo>
                      <a:pt x="68" y="346"/>
                    </a:lnTo>
                    <a:lnTo>
                      <a:pt x="68" y="363"/>
                    </a:lnTo>
                    <a:lnTo>
                      <a:pt x="68" y="371"/>
                    </a:lnTo>
                    <a:lnTo>
                      <a:pt x="68" y="388"/>
                    </a:lnTo>
                    <a:lnTo>
                      <a:pt x="68" y="404"/>
                    </a:lnTo>
                    <a:lnTo>
                      <a:pt x="59" y="429"/>
                    </a:lnTo>
                    <a:lnTo>
                      <a:pt x="51" y="437"/>
                    </a:lnTo>
                    <a:lnTo>
                      <a:pt x="34" y="437"/>
                    </a:lnTo>
                    <a:lnTo>
                      <a:pt x="17" y="437"/>
                    </a:lnTo>
                    <a:lnTo>
                      <a:pt x="0" y="42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6" name="Freeform 59"/>
              <p:cNvSpPr>
                <a:spLocks/>
              </p:cNvSpPr>
              <p:nvPr/>
            </p:nvSpPr>
            <p:spPr bwMode="auto">
              <a:xfrm>
                <a:off x="10637" y="15270"/>
                <a:ext cx="8" cy="1"/>
              </a:xfrm>
              <a:custGeom>
                <a:avLst/>
                <a:gdLst>
                  <a:gd name="T0" fmla="*/ 0 w 8"/>
                  <a:gd name="T1" fmla="*/ 0 h 1"/>
                  <a:gd name="T2" fmla="*/ 0 w 8"/>
                  <a:gd name="T3" fmla="*/ 0 h 1"/>
                  <a:gd name="T4" fmla="*/ 8 w 8"/>
                  <a:gd name="T5" fmla="*/ 0 h 1"/>
                  <a:gd name="T6" fmla="*/ 8 w 8"/>
                  <a:gd name="T7" fmla="*/ 0 h 1"/>
                  <a:gd name="T8" fmla="*/ 8 w 8"/>
                  <a:gd name="T9" fmla="*/ 0 h 1"/>
                  <a:gd name="T10" fmla="*/ 0 w 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
                    <a:moveTo>
                      <a:pt x="0" y="0"/>
                    </a:moveTo>
                    <a:lnTo>
                      <a:pt x="0" y="0"/>
                    </a:lnTo>
                    <a:lnTo>
                      <a:pt x="8" y="0"/>
                    </a:lnTo>
                    <a:lnTo>
                      <a:pt x="0" y="0"/>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7" name="Freeform 60"/>
              <p:cNvSpPr>
                <a:spLocks/>
              </p:cNvSpPr>
              <p:nvPr/>
            </p:nvSpPr>
            <p:spPr bwMode="auto">
              <a:xfrm>
                <a:off x="10756" y="15196"/>
                <a:ext cx="85" cy="58"/>
              </a:xfrm>
              <a:custGeom>
                <a:avLst/>
                <a:gdLst>
                  <a:gd name="T0" fmla="*/ 0 w 85"/>
                  <a:gd name="T1" fmla="*/ 49 h 58"/>
                  <a:gd name="T2" fmla="*/ 25 w 85"/>
                  <a:gd name="T3" fmla="*/ 41 h 58"/>
                  <a:gd name="T4" fmla="*/ 68 w 85"/>
                  <a:gd name="T5" fmla="*/ 0 h 58"/>
                  <a:gd name="T6" fmla="*/ 76 w 85"/>
                  <a:gd name="T7" fmla="*/ 8 h 58"/>
                  <a:gd name="T8" fmla="*/ 85 w 85"/>
                  <a:gd name="T9" fmla="*/ 16 h 58"/>
                  <a:gd name="T10" fmla="*/ 76 w 85"/>
                  <a:gd name="T11" fmla="*/ 41 h 58"/>
                  <a:gd name="T12" fmla="*/ 68 w 85"/>
                  <a:gd name="T13" fmla="*/ 58 h 58"/>
                  <a:gd name="T14" fmla="*/ 51 w 85"/>
                  <a:gd name="T15" fmla="*/ 58 h 58"/>
                  <a:gd name="T16" fmla="*/ 34 w 85"/>
                  <a:gd name="T17" fmla="*/ 58 h 58"/>
                  <a:gd name="T18" fmla="*/ 0 w 85"/>
                  <a:gd name="T19" fmla="*/ 58 h 58"/>
                  <a:gd name="T20" fmla="*/ 0 w 85"/>
                  <a:gd name="T21" fmla="*/ 49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8">
                    <a:moveTo>
                      <a:pt x="0" y="49"/>
                    </a:moveTo>
                    <a:lnTo>
                      <a:pt x="25" y="41"/>
                    </a:lnTo>
                    <a:lnTo>
                      <a:pt x="68" y="0"/>
                    </a:lnTo>
                    <a:lnTo>
                      <a:pt x="76" y="8"/>
                    </a:lnTo>
                    <a:lnTo>
                      <a:pt x="85" y="16"/>
                    </a:lnTo>
                    <a:lnTo>
                      <a:pt x="76" y="41"/>
                    </a:lnTo>
                    <a:lnTo>
                      <a:pt x="68" y="58"/>
                    </a:lnTo>
                    <a:lnTo>
                      <a:pt x="51" y="58"/>
                    </a:lnTo>
                    <a:lnTo>
                      <a:pt x="34" y="58"/>
                    </a:lnTo>
                    <a:lnTo>
                      <a:pt x="0" y="58"/>
                    </a:lnTo>
                    <a:lnTo>
                      <a:pt x="0" y="49"/>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8" name="Freeform 61"/>
              <p:cNvSpPr>
                <a:spLocks/>
              </p:cNvSpPr>
              <p:nvPr/>
            </p:nvSpPr>
            <p:spPr bwMode="auto">
              <a:xfrm>
                <a:off x="10272" y="15196"/>
                <a:ext cx="8" cy="41"/>
              </a:xfrm>
              <a:custGeom>
                <a:avLst/>
                <a:gdLst>
                  <a:gd name="T0" fmla="*/ 0 w 8"/>
                  <a:gd name="T1" fmla="*/ 0 h 41"/>
                  <a:gd name="T2" fmla="*/ 0 w 8"/>
                  <a:gd name="T3" fmla="*/ 0 h 41"/>
                  <a:gd name="T4" fmla="*/ 8 w 8"/>
                  <a:gd name="T5" fmla="*/ 8 h 41"/>
                  <a:gd name="T6" fmla="*/ 8 w 8"/>
                  <a:gd name="T7" fmla="*/ 16 h 41"/>
                  <a:gd name="T8" fmla="*/ 8 w 8"/>
                  <a:gd name="T9" fmla="*/ 33 h 41"/>
                  <a:gd name="T10" fmla="*/ 0 w 8"/>
                  <a:gd name="T11" fmla="*/ 41 h 41"/>
                  <a:gd name="T12" fmla="*/ 0 w 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1">
                    <a:moveTo>
                      <a:pt x="0" y="0"/>
                    </a:moveTo>
                    <a:lnTo>
                      <a:pt x="0" y="0"/>
                    </a:lnTo>
                    <a:lnTo>
                      <a:pt x="8" y="8"/>
                    </a:lnTo>
                    <a:lnTo>
                      <a:pt x="8" y="16"/>
                    </a:lnTo>
                    <a:lnTo>
                      <a:pt x="8" y="33"/>
                    </a:lnTo>
                    <a:lnTo>
                      <a:pt x="0" y="41"/>
                    </a:lnTo>
                    <a:lnTo>
                      <a:pt x="0"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9" name="Freeform 62"/>
              <p:cNvSpPr>
                <a:spLocks/>
              </p:cNvSpPr>
              <p:nvPr/>
            </p:nvSpPr>
            <p:spPr bwMode="auto">
              <a:xfrm>
                <a:off x="10594" y="15163"/>
                <a:ext cx="94" cy="49"/>
              </a:xfrm>
              <a:custGeom>
                <a:avLst/>
                <a:gdLst>
                  <a:gd name="T0" fmla="*/ 0 w 94"/>
                  <a:gd name="T1" fmla="*/ 41 h 49"/>
                  <a:gd name="T2" fmla="*/ 0 w 94"/>
                  <a:gd name="T3" fmla="*/ 25 h 49"/>
                  <a:gd name="T4" fmla="*/ 9 w 94"/>
                  <a:gd name="T5" fmla="*/ 16 h 49"/>
                  <a:gd name="T6" fmla="*/ 26 w 94"/>
                  <a:gd name="T7" fmla="*/ 0 h 49"/>
                  <a:gd name="T8" fmla="*/ 26 w 94"/>
                  <a:gd name="T9" fmla="*/ 0 h 49"/>
                  <a:gd name="T10" fmla="*/ 43 w 94"/>
                  <a:gd name="T11" fmla="*/ 0 h 49"/>
                  <a:gd name="T12" fmla="*/ 51 w 94"/>
                  <a:gd name="T13" fmla="*/ 8 h 49"/>
                  <a:gd name="T14" fmla="*/ 43 w 94"/>
                  <a:gd name="T15" fmla="*/ 8 h 49"/>
                  <a:gd name="T16" fmla="*/ 26 w 94"/>
                  <a:gd name="T17" fmla="*/ 16 h 49"/>
                  <a:gd name="T18" fmla="*/ 26 w 94"/>
                  <a:gd name="T19" fmla="*/ 25 h 49"/>
                  <a:gd name="T20" fmla="*/ 26 w 94"/>
                  <a:gd name="T21" fmla="*/ 33 h 49"/>
                  <a:gd name="T22" fmla="*/ 43 w 94"/>
                  <a:gd name="T23" fmla="*/ 33 h 49"/>
                  <a:gd name="T24" fmla="*/ 60 w 94"/>
                  <a:gd name="T25" fmla="*/ 25 h 49"/>
                  <a:gd name="T26" fmla="*/ 85 w 94"/>
                  <a:gd name="T27" fmla="*/ 0 h 49"/>
                  <a:gd name="T28" fmla="*/ 94 w 94"/>
                  <a:gd name="T29" fmla="*/ 0 h 49"/>
                  <a:gd name="T30" fmla="*/ 94 w 94"/>
                  <a:gd name="T31" fmla="*/ 8 h 49"/>
                  <a:gd name="T32" fmla="*/ 94 w 94"/>
                  <a:gd name="T33" fmla="*/ 8 h 49"/>
                  <a:gd name="T34" fmla="*/ 85 w 94"/>
                  <a:gd name="T35" fmla="*/ 25 h 49"/>
                  <a:gd name="T36" fmla="*/ 77 w 94"/>
                  <a:gd name="T37" fmla="*/ 41 h 49"/>
                  <a:gd name="T38" fmla="*/ 60 w 94"/>
                  <a:gd name="T39" fmla="*/ 49 h 49"/>
                  <a:gd name="T40" fmla="*/ 43 w 94"/>
                  <a:gd name="T41" fmla="*/ 49 h 49"/>
                  <a:gd name="T42" fmla="*/ 17 w 94"/>
                  <a:gd name="T43" fmla="*/ 49 h 49"/>
                  <a:gd name="T44" fmla="*/ 0 w 94"/>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49">
                    <a:moveTo>
                      <a:pt x="0" y="41"/>
                    </a:moveTo>
                    <a:lnTo>
                      <a:pt x="0" y="25"/>
                    </a:lnTo>
                    <a:lnTo>
                      <a:pt x="9" y="16"/>
                    </a:lnTo>
                    <a:lnTo>
                      <a:pt x="26" y="0"/>
                    </a:lnTo>
                    <a:lnTo>
                      <a:pt x="43" y="0"/>
                    </a:lnTo>
                    <a:lnTo>
                      <a:pt x="51" y="8"/>
                    </a:lnTo>
                    <a:lnTo>
                      <a:pt x="43" y="8"/>
                    </a:lnTo>
                    <a:lnTo>
                      <a:pt x="26" y="16"/>
                    </a:lnTo>
                    <a:lnTo>
                      <a:pt x="26" y="25"/>
                    </a:lnTo>
                    <a:lnTo>
                      <a:pt x="26" y="33"/>
                    </a:lnTo>
                    <a:lnTo>
                      <a:pt x="43" y="33"/>
                    </a:lnTo>
                    <a:lnTo>
                      <a:pt x="60" y="25"/>
                    </a:lnTo>
                    <a:lnTo>
                      <a:pt x="85" y="0"/>
                    </a:lnTo>
                    <a:lnTo>
                      <a:pt x="94" y="0"/>
                    </a:lnTo>
                    <a:lnTo>
                      <a:pt x="94" y="8"/>
                    </a:lnTo>
                    <a:lnTo>
                      <a:pt x="85" y="25"/>
                    </a:lnTo>
                    <a:lnTo>
                      <a:pt x="77" y="41"/>
                    </a:lnTo>
                    <a:lnTo>
                      <a:pt x="60" y="49"/>
                    </a:lnTo>
                    <a:lnTo>
                      <a:pt x="43" y="49"/>
                    </a:lnTo>
                    <a:lnTo>
                      <a:pt x="17" y="49"/>
                    </a:lnTo>
                    <a:lnTo>
                      <a:pt x="0" y="41"/>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0" name="Freeform 63"/>
              <p:cNvSpPr>
                <a:spLocks/>
              </p:cNvSpPr>
              <p:nvPr/>
            </p:nvSpPr>
            <p:spPr bwMode="auto">
              <a:xfrm>
                <a:off x="10892" y="151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1" name="Freeform 64"/>
              <p:cNvSpPr>
                <a:spLocks/>
              </p:cNvSpPr>
              <p:nvPr/>
            </p:nvSpPr>
            <p:spPr bwMode="auto">
              <a:xfrm>
                <a:off x="10654" y="15105"/>
                <a:ext cx="59" cy="50"/>
              </a:xfrm>
              <a:custGeom>
                <a:avLst/>
                <a:gdLst>
                  <a:gd name="T0" fmla="*/ 0 w 59"/>
                  <a:gd name="T1" fmla="*/ 25 h 50"/>
                  <a:gd name="T2" fmla="*/ 0 w 59"/>
                  <a:gd name="T3" fmla="*/ 17 h 50"/>
                  <a:gd name="T4" fmla="*/ 8 w 59"/>
                  <a:gd name="T5" fmla="*/ 0 h 50"/>
                  <a:gd name="T6" fmla="*/ 17 w 59"/>
                  <a:gd name="T7" fmla="*/ 0 h 50"/>
                  <a:gd name="T8" fmla="*/ 17 w 59"/>
                  <a:gd name="T9" fmla="*/ 9 h 50"/>
                  <a:gd name="T10" fmla="*/ 17 w 59"/>
                  <a:gd name="T11" fmla="*/ 17 h 50"/>
                  <a:gd name="T12" fmla="*/ 17 w 59"/>
                  <a:gd name="T13" fmla="*/ 25 h 50"/>
                  <a:gd name="T14" fmla="*/ 17 w 59"/>
                  <a:gd name="T15" fmla="*/ 33 h 50"/>
                  <a:gd name="T16" fmla="*/ 25 w 59"/>
                  <a:gd name="T17" fmla="*/ 33 h 50"/>
                  <a:gd name="T18" fmla="*/ 34 w 59"/>
                  <a:gd name="T19" fmla="*/ 25 h 50"/>
                  <a:gd name="T20" fmla="*/ 42 w 59"/>
                  <a:gd name="T21" fmla="*/ 17 h 50"/>
                  <a:gd name="T22" fmla="*/ 51 w 59"/>
                  <a:gd name="T23" fmla="*/ 17 h 50"/>
                  <a:gd name="T24" fmla="*/ 59 w 59"/>
                  <a:gd name="T25" fmla="*/ 25 h 50"/>
                  <a:gd name="T26" fmla="*/ 51 w 59"/>
                  <a:gd name="T27" fmla="*/ 33 h 50"/>
                  <a:gd name="T28" fmla="*/ 42 w 59"/>
                  <a:gd name="T29" fmla="*/ 41 h 50"/>
                  <a:gd name="T30" fmla="*/ 17 w 59"/>
                  <a:gd name="T31" fmla="*/ 50 h 50"/>
                  <a:gd name="T32" fmla="*/ 8 w 59"/>
                  <a:gd name="T33" fmla="*/ 50 h 50"/>
                  <a:gd name="T34" fmla="*/ 8 w 59"/>
                  <a:gd name="T35" fmla="*/ 41 h 50"/>
                  <a:gd name="T36" fmla="*/ 0 w 59"/>
                  <a:gd name="T37" fmla="*/ 25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0">
                    <a:moveTo>
                      <a:pt x="0" y="25"/>
                    </a:moveTo>
                    <a:lnTo>
                      <a:pt x="0" y="17"/>
                    </a:lnTo>
                    <a:lnTo>
                      <a:pt x="8" y="0"/>
                    </a:lnTo>
                    <a:lnTo>
                      <a:pt x="17" y="0"/>
                    </a:lnTo>
                    <a:lnTo>
                      <a:pt x="17" y="9"/>
                    </a:lnTo>
                    <a:lnTo>
                      <a:pt x="17" y="17"/>
                    </a:lnTo>
                    <a:lnTo>
                      <a:pt x="17" y="25"/>
                    </a:lnTo>
                    <a:lnTo>
                      <a:pt x="17" y="33"/>
                    </a:lnTo>
                    <a:lnTo>
                      <a:pt x="25" y="33"/>
                    </a:lnTo>
                    <a:lnTo>
                      <a:pt x="34" y="25"/>
                    </a:lnTo>
                    <a:lnTo>
                      <a:pt x="42" y="17"/>
                    </a:lnTo>
                    <a:lnTo>
                      <a:pt x="51" y="17"/>
                    </a:lnTo>
                    <a:lnTo>
                      <a:pt x="59" y="25"/>
                    </a:lnTo>
                    <a:lnTo>
                      <a:pt x="51" y="33"/>
                    </a:lnTo>
                    <a:lnTo>
                      <a:pt x="42" y="41"/>
                    </a:lnTo>
                    <a:lnTo>
                      <a:pt x="17" y="50"/>
                    </a:lnTo>
                    <a:lnTo>
                      <a:pt x="8" y="50"/>
                    </a:lnTo>
                    <a:lnTo>
                      <a:pt x="8" y="41"/>
                    </a:lnTo>
                    <a:lnTo>
                      <a:pt x="0" y="25"/>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2" name="Freeform 65"/>
              <p:cNvSpPr>
                <a:spLocks/>
              </p:cNvSpPr>
              <p:nvPr/>
            </p:nvSpPr>
            <p:spPr bwMode="auto">
              <a:xfrm>
                <a:off x="10357" y="15130"/>
                <a:ext cx="25" cy="16"/>
              </a:xfrm>
              <a:custGeom>
                <a:avLst/>
                <a:gdLst>
                  <a:gd name="T0" fmla="*/ 0 w 25"/>
                  <a:gd name="T1" fmla="*/ 8 h 16"/>
                  <a:gd name="T2" fmla="*/ 0 w 25"/>
                  <a:gd name="T3" fmla="*/ 0 h 16"/>
                  <a:gd name="T4" fmla="*/ 8 w 25"/>
                  <a:gd name="T5" fmla="*/ 0 h 16"/>
                  <a:gd name="T6" fmla="*/ 25 w 25"/>
                  <a:gd name="T7" fmla="*/ 0 h 16"/>
                  <a:gd name="T8" fmla="*/ 25 w 25"/>
                  <a:gd name="T9" fmla="*/ 8 h 16"/>
                  <a:gd name="T10" fmla="*/ 17 w 25"/>
                  <a:gd name="T11" fmla="*/ 16 h 16"/>
                  <a:gd name="T12" fmla="*/ 8 w 25"/>
                  <a:gd name="T13" fmla="*/ 16 h 16"/>
                  <a:gd name="T14" fmla="*/ 0 w 25"/>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6">
                    <a:moveTo>
                      <a:pt x="0" y="8"/>
                    </a:moveTo>
                    <a:lnTo>
                      <a:pt x="0" y="0"/>
                    </a:lnTo>
                    <a:lnTo>
                      <a:pt x="8" y="0"/>
                    </a:lnTo>
                    <a:lnTo>
                      <a:pt x="25" y="0"/>
                    </a:lnTo>
                    <a:lnTo>
                      <a:pt x="25" y="8"/>
                    </a:lnTo>
                    <a:lnTo>
                      <a:pt x="17" y="16"/>
                    </a:lnTo>
                    <a:lnTo>
                      <a:pt x="8" y="16"/>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3" name="Freeform 66"/>
              <p:cNvSpPr>
                <a:spLocks/>
              </p:cNvSpPr>
              <p:nvPr/>
            </p:nvSpPr>
            <p:spPr bwMode="auto">
              <a:xfrm>
                <a:off x="10476" y="14042"/>
                <a:ext cx="458" cy="1080"/>
              </a:xfrm>
              <a:custGeom>
                <a:avLst/>
                <a:gdLst>
                  <a:gd name="T0" fmla="*/ 0 w 458"/>
                  <a:gd name="T1" fmla="*/ 1072 h 1080"/>
                  <a:gd name="T2" fmla="*/ 33 w 458"/>
                  <a:gd name="T3" fmla="*/ 1055 h 1080"/>
                  <a:gd name="T4" fmla="*/ 76 w 458"/>
                  <a:gd name="T5" fmla="*/ 1039 h 1080"/>
                  <a:gd name="T6" fmla="*/ 118 w 458"/>
                  <a:gd name="T7" fmla="*/ 1014 h 1080"/>
                  <a:gd name="T8" fmla="*/ 152 w 458"/>
                  <a:gd name="T9" fmla="*/ 989 h 1080"/>
                  <a:gd name="T10" fmla="*/ 186 w 458"/>
                  <a:gd name="T11" fmla="*/ 964 h 1080"/>
                  <a:gd name="T12" fmla="*/ 220 w 458"/>
                  <a:gd name="T13" fmla="*/ 931 h 1080"/>
                  <a:gd name="T14" fmla="*/ 246 w 458"/>
                  <a:gd name="T15" fmla="*/ 890 h 1080"/>
                  <a:gd name="T16" fmla="*/ 263 w 458"/>
                  <a:gd name="T17" fmla="*/ 857 h 1080"/>
                  <a:gd name="T18" fmla="*/ 280 w 458"/>
                  <a:gd name="T19" fmla="*/ 816 h 1080"/>
                  <a:gd name="T20" fmla="*/ 297 w 458"/>
                  <a:gd name="T21" fmla="*/ 750 h 1080"/>
                  <a:gd name="T22" fmla="*/ 305 w 458"/>
                  <a:gd name="T23" fmla="*/ 676 h 1080"/>
                  <a:gd name="T24" fmla="*/ 305 w 458"/>
                  <a:gd name="T25" fmla="*/ 536 h 1080"/>
                  <a:gd name="T26" fmla="*/ 441 w 458"/>
                  <a:gd name="T27" fmla="*/ 536 h 1080"/>
                  <a:gd name="T28" fmla="*/ 450 w 458"/>
                  <a:gd name="T29" fmla="*/ 519 h 1080"/>
                  <a:gd name="T30" fmla="*/ 450 w 458"/>
                  <a:gd name="T31" fmla="*/ 49 h 1080"/>
                  <a:gd name="T32" fmla="*/ 450 w 458"/>
                  <a:gd name="T33" fmla="*/ 0 h 1080"/>
                  <a:gd name="T34" fmla="*/ 458 w 458"/>
                  <a:gd name="T35" fmla="*/ 0 h 1080"/>
                  <a:gd name="T36" fmla="*/ 458 w 458"/>
                  <a:gd name="T37" fmla="*/ 99 h 1080"/>
                  <a:gd name="T38" fmla="*/ 458 w 458"/>
                  <a:gd name="T39" fmla="*/ 544 h 1080"/>
                  <a:gd name="T40" fmla="*/ 390 w 458"/>
                  <a:gd name="T41" fmla="*/ 552 h 1080"/>
                  <a:gd name="T42" fmla="*/ 331 w 458"/>
                  <a:gd name="T43" fmla="*/ 552 h 1080"/>
                  <a:gd name="T44" fmla="*/ 331 w 458"/>
                  <a:gd name="T45" fmla="*/ 560 h 1080"/>
                  <a:gd name="T46" fmla="*/ 331 w 458"/>
                  <a:gd name="T47" fmla="*/ 651 h 1080"/>
                  <a:gd name="T48" fmla="*/ 322 w 458"/>
                  <a:gd name="T49" fmla="*/ 742 h 1080"/>
                  <a:gd name="T50" fmla="*/ 305 w 458"/>
                  <a:gd name="T51" fmla="*/ 791 h 1080"/>
                  <a:gd name="T52" fmla="*/ 288 w 458"/>
                  <a:gd name="T53" fmla="*/ 832 h 1080"/>
                  <a:gd name="T54" fmla="*/ 271 w 458"/>
                  <a:gd name="T55" fmla="*/ 874 h 1080"/>
                  <a:gd name="T56" fmla="*/ 254 w 458"/>
                  <a:gd name="T57" fmla="*/ 915 h 1080"/>
                  <a:gd name="T58" fmla="*/ 203 w 458"/>
                  <a:gd name="T59" fmla="*/ 973 h 1080"/>
                  <a:gd name="T60" fmla="*/ 144 w 458"/>
                  <a:gd name="T61" fmla="*/ 1022 h 1080"/>
                  <a:gd name="T62" fmla="*/ 110 w 458"/>
                  <a:gd name="T63" fmla="*/ 1039 h 1080"/>
                  <a:gd name="T64" fmla="*/ 76 w 458"/>
                  <a:gd name="T65" fmla="*/ 1055 h 1080"/>
                  <a:gd name="T66" fmla="*/ 42 w 458"/>
                  <a:gd name="T67" fmla="*/ 1072 h 1080"/>
                  <a:gd name="T68" fmla="*/ 8 w 458"/>
                  <a:gd name="T69" fmla="*/ 1080 h 1080"/>
                  <a:gd name="T70" fmla="*/ 0 w 458"/>
                  <a:gd name="T71" fmla="*/ 1072 h 10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080">
                    <a:moveTo>
                      <a:pt x="0" y="1072"/>
                    </a:moveTo>
                    <a:lnTo>
                      <a:pt x="33" y="1055"/>
                    </a:lnTo>
                    <a:lnTo>
                      <a:pt x="76" y="1039"/>
                    </a:lnTo>
                    <a:lnTo>
                      <a:pt x="118" y="1014"/>
                    </a:lnTo>
                    <a:lnTo>
                      <a:pt x="152" y="989"/>
                    </a:lnTo>
                    <a:lnTo>
                      <a:pt x="186" y="964"/>
                    </a:lnTo>
                    <a:lnTo>
                      <a:pt x="220" y="931"/>
                    </a:lnTo>
                    <a:lnTo>
                      <a:pt x="246" y="890"/>
                    </a:lnTo>
                    <a:lnTo>
                      <a:pt x="263" y="857"/>
                    </a:lnTo>
                    <a:lnTo>
                      <a:pt x="280" y="816"/>
                    </a:lnTo>
                    <a:lnTo>
                      <a:pt x="297" y="750"/>
                    </a:lnTo>
                    <a:lnTo>
                      <a:pt x="305" y="676"/>
                    </a:lnTo>
                    <a:lnTo>
                      <a:pt x="305" y="536"/>
                    </a:lnTo>
                    <a:lnTo>
                      <a:pt x="441" y="536"/>
                    </a:lnTo>
                    <a:lnTo>
                      <a:pt x="450" y="519"/>
                    </a:lnTo>
                    <a:lnTo>
                      <a:pt x="450" y="49"/>
                    </a:lnTo>
                    <a:lnTo>
                      <a:pt x="450" y="0"/>
                    </a:lnTo>
                    <a:lnTo>
                      <a:pt x="458" y="0"/>
                    </a:lnTo>
                    <a:lnTo>
                      <a:pt x="458" y="99"/>
                    </a:lnTo>
                    <a:lnTo>
                      <a:pt x="458" y="544"/>
                    </a:lnTo>
                    <a:lnTo>
                      <a:pt x="390" y="552"/>
                    </a:lnTo>
                    <a:lnTo>
                      <a:pt x="331" y="552"/>
                    </a:lnTo>
                    <a:lnTo>
                      <a:pt x="331" y="560"/>
                    </a:lnTo>
                    <a:lnTo>
                      <a:pt x="331" y="651"/>
                    </a:lnTo>
                    <a:lnTo>
                      <a:pt x="322" y="742"/>
                    </a:lnTo>
                    <a:lnTo>
                      <a:pt x="305" y="791"/>
                    </a:lnTo>
                    <a:lnTo>
                      <a:pt x="288" y="832"/>
                    </a:lnTo>
                    <a:lnTo>
                      <a:pt x="271" y="874"/>
                    </a:lnTo>
                    <a:lnTo>
                      <a:pt x="254" y="915"/>
                    </a:lnTo>
                    <a:lnTo>
                      <a:pt x="203" y="973"/>
                    </a:lnTo>
                    <a:lnTo>
                      <a:pt x="144" y="1022"/>
                    </a:lnTo>
                    <a:lnTo>
                      <a:pt x="110" y="1039"/>
                    </a:lnTo>
                    <a:lnTo>
                      <a:pt x="76" y="1055"/>
                    </a:lnTo>
                    <a:lnTo>
                      <a:pt x="42" y="1072"/>
                    </a:lnTo>
                    <a:lnTo>
                      <a:pt x="8" y="1080"/>
                    </a:lnTo>
                    <a:lnTo>
                      <a:pt x="0" y="1072"/>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4" name="Freeform 67"/>
              <p:cNvSpPr>
                <a:spLocks/>
              </p:cNvSpPr>
              <p:nvPr/>
            </p:nvSpPr>
            <p:spPr bwMode="auto">
              <a:xfrm>
                <a:off x="10331" y="13984"/>
                <a:ext cx="569" cy="1130"/>
              </a:xfrm>
              <a:custGeom>
                <a:avLst/>
                <a:gdLst>
                  <a:gd name="T0" fmla="*/ 0 w 569"/>
                  <a:gd name="T1" fmla="*/ 1097 h 1130"/>
                  <a:gd name="T2" fmla="*/ 0 w 569"/>
                  <a:gd name="T3" fmla="*/ 1088 h 1130"/>
                  <a:gd name="T4" fmla="*/ 51 w 569"/>
                  <a:gd name="T5" fmla="*/ 1088 h 1130"/>
                  <a:gd name="T6" fmla="*/ 102 w 569"/>
                  <a:gd name="T7" fmla="*/ 1072 h 1130"/>
                  <a:gd name="T8" fmla="*/ 153 w 569"/>
                  <a:gd name="T9" fmla="*/ 1055 h 1130"/>
                  <a:gd name="T10" fmla="*/ 204 w 569"/>
                  <a:gd name="T11" fmla="*/ 1039 h 1130"/>
                  <a:gd name="T12" fmla="*/ 246 w 569"/>
                  <a:gd name="T13" fmla="*/ 1006 h 1130"/>
                  <a:gd name="T14" fmla="*/ 289 w 569"/>
                  <a:gd name="T15" fmla="*/ 981 h 1130"/>
                  <a:gd name="T16" fmla="*/ 323 w 569"/>
                  <a:gd name="T17" fmla="*/ 940 h 1130"/>
                  <a:gd name="T18" fmla="*/ 348 w 569"/>
                  <a:gd name="T19" fmla="*/ 890 h 1130"/>
                  <a:gd name="T20" fmla="*/ 365 w 569"/>
                  <a:gd name="T21" fmla="*/ 849 h 1130"/>
                  <a:gd name="T22" fmla="*/ 382 w 569"/>
                  <a:gd name="T23" fmla="*/ 808 h 1130"/>
                  <a:gd name="T24" fmla="*/ 391 w 569"/>
                  <a:gd name="T25" fmla="*/ 717 h 1130"/>
                  <a:gd name="T26" fmla="*/ 391 w 569"/>
                  <a:gd name="T27" fmla="*/ 544 h 1130"/>
                  <a:gd name="T28" fmla="*/ 535 w 569"/>
                  <a:gd name="T29" fmla="*/ 536 h 1130"/>
                  <a:gd name="T30" fmla="*/ 535 w 569"/>
                  <a:gd name="T31" fmla="*/ 536 h 1130"/>
                  <a:gd name="T32" fmla="*/ 535 w 569"/>
                  <a:gd name="T33" fmla="*/ 264 h 1130"/>
                  <a:gd name="T34" fmla="*/ 544 w 569"/>
                  <a:gd name="T35" fmla="*/ 8 h 1130"/>
                  <a:gd name="T36" fmla="*/ 544 w 569"/>
                  <a:gd name="T37" fmla="*/ 0 h 1130"/>
                  <a:gd name="T38" fmla="*/ 552 w 569"/>
                  <a:gd name="T39" fmla="*/ 0 h 1130"/>
                  <a:gd name="T40" fmla="*/ 561 w 569"/>
                  <a:gd name="T41" fmla="*/ 0 h 1130"/>
                  <a:gd name="T42" fmla="*/ 569 w 569"/>
                  <a:gd name="T43" fmla="*/ 16 h 1130"/>
                  <a:gd name="T44" fmla="*/ 569 w 569"/>
                  <a:gd name="T45" fmla="*/ 25 h 1130"/>
                  <a:gd name="T46" fmla="*/ 569 w 569"/>
                  <a:gd name="T47" fmla="*/ 66 h 1130"/>
                  <a:gd name="T48" fmla="*/ 569 w 569"/>
                  <a:gd name="T49" fmla="*/ 569 h 1130"/>
                  <a:gd name="T50" fmla="*/ 569 w 569"/>
                  <a:gd name="T51" fmla="*/ 577 h 1130"/>
                  <a:gd name="T52" fmla="*/ 433 w 569"/>
                  <a:gd name="T53" fmla="*/ 577 h 1130"/>
                  <a:gd name="T54" fmla="*/ 433 w 569"/>
                  <a:gd name="T55" fmla="*/ 585 h 1130"/>
                  <a:gd name="T56" fmla="*/ 433 w 569"/>
                  <a:gd name="T57" fmla="*/ 651 h 1130"/>
                  <a:gd name="T58" fmla="*/ 433 w 569"/>
                  <a:gd name="T59" fmla="*/ 717 h 1130"/>
                  <a:gd name="T60" fmla="*/ 425 w 569"/>
                  <a:gd name="T61" fmla="*/ 783 h 1130"/>
                  <a:gd name="T62" fmla="*/ 408 w 569"/>
                  <a:gd name="T63" fmla="*/ 849 h 1130"/>
                  <a:gd name="T64" fmla="*/ 382 w 569"/>
                  <a:gd name="T65" fmla="*/ 907 h 1130"/>
                  <a:gd name="T66" fmla="*/ 357 w 569"/>
                  <a:gd name="T67" fmla="*/ 965 h 1130"/>
                  <a:gd name="T68" fmla="*/ 306 w 569"/>
                  <a:gd name="T69" fmla="*/ 1014 h 1130"/>
                  <a:gd name="T70" fmla="*/ 280 w 569"/>
                  <a:gd name="T71" fmla="*/ 1039 h 1130"/>
                  <a:gd name="T72" fmla="*/ 255 w 569"/>
                  <a:gd name="T73" fmla="*/ 1055 h 1130"/>
                  <a:gd name="T74" fmla="*/ 221 w 569"/>
                  <a:gd name="T75" fmla="*/ 1072 h 1130"/>
                  <a:gd name="T76" fmla="*/ 195 w 569"/>
                  <a:gd name="T77" fmla="*/ 1088 h 1130"/>
                  <a:gd name="T78" fmla="*/ 128 w 569"/>
                  <a:gd name="T79" fmla="*/ 1113 h 1130"/>
                  <a:gd name="T80" fmla="*/ 9 w 569"/>
                  <a:gd name="T81" fmla="*/ 1130 h 1130"/>
                  <a:gd name="T82" fmla="*/ 0 w 569"/>
                  <a:gd name="T83" fmla="*/ 1097 h 1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9" h="1130">
                    <a:moveTo>
                      <a:pt x="0" y="1097"/>
                    </a:moveTo>
                    <a:lnTo>
                      <a:pt x="0" y="1088"/>
                    </a:lnTo>
                    <a:lnTo>
                      <a:pt x="51" y="1088"/>
                    </a:lnTo>
                    <a:lnTo>
                      <a:pt x="102" y="1072"/>
                    </a:lnTo>
                    <a:lnTo>
                      <a:pt x="153" y="1055"/>
                    </a:lnTo>
                    <a:lnTo>
                      <a:pt x="204" y="1039"/>
                    </a:lnTo>
                    <a:lnTo>
                      <a:pt x="246" y="1006"/>
                    </a:lnTo>
                    <a:lnTo>
                      <a:pt x="289" y="981"/>
                    </a:lnTo>
                    <a:lnTo>
                      <a:pt x="323" y="940"/>
                    </a:lnTo>
                    <a:lnTo>
                      <a:pt x="348" y="890"/>
                    </a:lnTo>
                    <a:lnTo>
                      <a:pt x="365" y="849"/>
                    </a:lnTo>
                    <a:lnTo>
                      <a:pt x="382" y="808"/>
                    </a:lnTo>
                    <a:lnTo>
                      <a:pt x="391" y="717"/>
                    </a:lnTo>
                    <a:lnTo>
                      <a:pt x="391" y="544"/>
                    </a:lnTo>
                    <a:lnTo>
                      <a:pt x="535" y="536"/>
                    </a:lnTo>
                    <a:lnTo>
                      <a:pt x="535" y="264"/>
                    </a:lnTo>
                    <a:lnTo>
                      <a:pt x="544" y="8"/>
                    </a:lnTo>
                    <a:lnTo>
                      <a:pt x="544" y="0"/>
                    </a:lnTo>
                    <a:lnTo>
                      <a:pt x="552" y="0"/>
                    </a:lnTo>
                    <a:lnTo>
                      <a:pt x="561" y="0"/>
                    </a:lnTo>
                    <a:lnTo>
                      <a:pt x="569" y="16"/>
                    </a:lnTo>
                    <a:lnTo>
                      <a:pt x="569" y="25"/>
                    </a:lnTo>
                    <a:lnTo>
                      <a:pt x="569" y="66"/>
                    </a:lnTo>
                    <a:lnTo>
                      <a:pt x="569" y="569"/>
                    </a:lnTo>
                    <a:lnTo>
                      <a:pt x="569" y="577"/>
                    </a:lnTo>
                    <a:lnTo>
                      <a:pt x="433" y="577"/>
                    </a:lnTo>
                    <a:lnTo>
                      <a:pt x="433" y="585"/>
                    </a:lnTo>
                    <a:lnTo>
                      <a:pt x="433" y="651"/>
                    </a:lnTo>
                    <a:lnTo>
                      <a:pt x="433" y="717"/>
                    </a:lnTo>
                    <a:lnTo>
                      <a:pt x="425" y="783"/>
                    </a:lnTo>
                    <a:lnTo>
                      <a:pt x="408" y="849"/>
                    </a:lnTo>
                    <a:lnTo>
                      <a:pt x="382" y="907"/>
                    </a:lnTo>
                    <a:lnTo>
                      <a:pt x="357" y="965"/>
                    </a:lnTo>
                    <a:lnTo>
                      <a:pt x="306" y="1014"/>
                    </a:lnTo>
                    <a:lnTo>
                      <a:pt x="280" y="1039"/>
                    </a:lnTo>
                    <a:lnTo>
                      <a:pt x="255" y="1055"/>
                    </a:lnTo>
                    <a:lnTo>
                      <a:pt x="221" y="1072"/>
                    </a:lnTo>
                    <a:lnTo>
                      <a:pt x="195" y="1088"/>
                    </a:lnTo>
                    <a:lnTo>
                      <a:pt x="128" y="1113"/>
                    </a:lnTo>
                    <a:lnTo>
                      <a:pt x="9" y="1130"/>
                    </a:lnTo>
                    <a:lnTo>
                      <a:pt x="0" y="109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5" name="Freeform 68"/>
              <p:cNvSpPr>
                <a:spLocks/>
              </p:cNvSpPr>
              <p:nvPr/>
            </p:nvSpPr>
            <p:spPr bwMode="auto">
              <a:xfrm>
                <a:off x="10212" y="15064"/>
                <a:ext cx="34" cy="33"/>
              </a:xfrm>
              <a:custGeom>
                <a:avLst/>
                <a:gdLst>
                  <a:gd name="T0" fmla="*/ 0 w 34"/>
                  <a:gd name="T1" fmla="*/ 17 h 33"/>
                  <a:gd name="T2" fmla="*/ 0 w 34"/>
                  <a:gd name="T3" fmla="*/ 8 h 33"/>
                  <a:gd name="T4" fmla="*/ 0 w 34"/>
                  <a:gd name="T5" fmla="*/ 0 h 33"/>
                  <a:gd name="T6" fmla="*/ 9 w 34"/>
                  <a:gd name="T7" fmla="*/ 0 h 33"/>
                  <a:gd name="T8" fmla="*/ 17 w 34"/>
                  <a:gd name="T9" fmla="*/ 0 h 33"/>
                  <a:gd name="T10" fmla="*/ 34 w 34"/>
                  <a:gd name="T11" fmla="*/ 33 h 33"/>
                  <a:gd name="T12" fmla="*/ 17 w 34"/>
                  <a:gd name="T13" fmla="*/ 33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0" y="8"/>
                    </a:lnTo>
                    <a:lnTo>
                      <a:pt x="0" y="0"/>
                    </a:lnTo>
                    <a:lnTo>
                      <a:pt x="9" y="0"/>
                    </a:lnTo>
                    <a:lnTo>
                      <a:pt x="17" y="0"/>
                    </a:lnTo>
                    <a:lnTo>
                      <a:pt x="34" y="33"/>
                    </a:lnTo>
                    <a:lnTo>
                      <a:pt x="17" y="33"/>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6" name="Freeform 69"/>
              <p:cNvSpPr>
                <a:spLocks/>
              </p:cNvSpPr>
              <p:nvPr/>
            </p:nvSpPr>
            <p:spPr bwMode="auto">
              <a:xfrm>
                <a:off x="10059" y="14907"/>
                <a:ext cx="170" cy="174"/>
              </a:xfrm>
              <a:custGeom>
                <a:avLst/>
                <a:gdLst>
                  <a:gd name="T0" fmla="*/ 0 w 170"/>
                  <a:gd name="T1" fmla="*/ 149 h 174"/>
                  <a:gd name="T2" fmla="*/ 26 w 170"/>
                  <a:gd name="T3" fmla="*/ 132 h 174"/>
                  <a:gd name="T4" fmla="*/ 43 w 170"/>
                  <a:gd name="T5" fmla="*/ 132 h 174"/>
                  <a:gd name="T6" fmla="*/ 60 w 170"/>
                  <a:gd name="T7" fmla="*/ 141 h 174"/>
                  <a:gd name="T8" fmla="*/ 77 w 170"/>
                  <a:gd name="T9" fmla="*/ 141 h 174"/>
                  <a:gd name="T10" fmla="*/ 85 w 170"/>
                  <a:gd name="T11" fmla="*/ 141 h 174"/>
                  <a:gd name="T12" fmla="*/ 94 w 170"/>
                  <a:gd name="T13" fmla="*/ 141 h 174"/>
                  <a:gd name="T14" fmla="*/ 102 w 170"/>
                  <a:gd name="T15" fmla="*/ 132 h 174"/>
                  <a:gd name="T16" fmla="*/ 102 w 170"/>
                  <a:gd name="T17" fmla="*/ 132 h 174"/>
                  <a:gd name="T18" fmla="*/ 60 w 170"/>
                  <a:gd name="T19" fmla="*/ 116 h 174"/>
                  <a:gd name="T20" fmla="*/ 51 w 170"/>
                  <a:gd name="T21" fmla="*/ 99 h 174"/>
                  <a:gd name="T22" fmla="*/ 43 w 170"/>
                  <a:gd name="T23" fmla="*/ 83 h 174"/>
                  <a:gd name="T24" fmla="*/ 26 w 170"/>
                  <a:gd name="T25" fmla="*/ 33 h 174"/>
                  <a:gd name="T26" fmla="*/ 51 w 170"/>
                  <a:gd name="T27" fmla="*/ 33 h 174"/>
                  <a:gd name="T28" fmla="*/ 68 w 170"/>
                  <a:gd name="T29" fmla="*/ 42 h 174"/>
                  <a:gd name="T30" fmla="*/ 85 w 170"/>
                  <a:gd name="T31" fmla="*/ 50 h 174"/>
                  <a:gd name="T32" fmla="*/ 102 w 170"/>
                  <a:gd name="T33" fmla="*/ 66 h 174"/>
                  <a:gd name="T34" fmla="*/ 111 w 170"/>
                  <a:gd name="T35" fmla="*/ 75 h 174"/>
                  <a:gd name="T36" fmla="*/ 119 w 170"/>
                  <a:gd name="T37" fmla="*/ 91 h 174"/>
                  <a:gd name="T38" fmla="*/ 119 w 170"/>
                  <a:gd name="T39" fmla="*/ 99 h 174"/>
                  <a:gd name="T40" fmla="*/ 128 w 170"/>
                  <a:gd name="T41" fmla="*/ 108 h 174"/>
                  <a:gd name="T42" fmla="*/ 136 w 170"/>
                  <a:gd name="T43" fmla="*/ 108 h 174"/>
                  <a:gd name="T44" fmla="*/ 128 w 170"/>
                  <a:gd name="T45" fmla="*/ 75 h 174"/>
                  <a:gd name="T46" fmla="*/ 128 w 170"/>
                  <a:gd name="T47" fmla="*/ 50 h 174"/>
                  <a:gd name="T48" fmla="*/ 136 w 170"/>
                  <a:gd name="T49" fmla="*/ 17 h 174"/>
                  <a:gd name="T50" fmla="*/ 153 w 170"/>
                  <a:gd name="T51" fmla="*/ 0 h 174"/>
                  <a:gd name="T52" fmla="*/ 162 w 170"/>
                  <a:gd name="T53" fmla="*/ 9 h 174"/>
                  <a:gd name="T54" fmla="*/ 170 w 170"/>
                  <a:gd name="T55" fmla="*/ 25 h 174"/>
                  <a:gd name="T56" fmla="*/ 170 w 170"/>
                  <a:gd name="T57" fmla="*/ 50 h 174"/>
                  <a:gd name="T58" fmla="*/ 162 w 170"/>
                  <a:gd name="T59" fmla="*/ 108 h 174"/>
                  <a:gd name="T60" fmla="*/ 162 w 170"/>
                  <a:gd name="T61" fmla="*/ 124 h 174"/>
                  <a:gd name="T62" fmla="*/ 153 w 170"/>
                  <a:gd name="T63" fmla="*/ 141 h 174"/>
                  <a:gd name="T64" fmla="*/ 145 w 170"/>
                  <a:gd name="T65" fmla="*/ 141 h 174"/>
                  <a:gd name="T66" fmla="*/ 136 w 170"/>
                  <a:gd name="T67" fmla="*/ 141 h 174"/>
                  <a:gd name="T68" fmla="*/ 128 w 170"/>
                  <a:gd name="T69" fmla="*/ 141 h 174"/>
                  <a:gd name="T70" fmla="*/ 128 w 170"/>
                  <a:gd name="T71" fmla="*/ 157 h 174"/>
                  <a:gd name="T72" fmla="*/ 128 w 170"/>
                  <a:gd name="T73" fmla="*/ 165 h 174"/>
                  <a:gd name="T74" fmla="*/ 77 w 170"/>
                  <a:gd name="T75" fmla="*/ 174 h 174"/>
                  <a:gd name="T76" fmla="*/ 60 w 170"/>
                  <a:gd name="T77" fmla="*/ 174 h 174"/>
                  <a:gd name="T78" fmla="*/ 34 w 170"/>
                  <a:gd name="T79" fmla="*/ 174 h 174"/>
                  <a:gd name="T80" fmla="*/ 0 w 170"/>
                  <a:gd name="T81" fmla="*/ 149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0" h="174">
                    <a:moveTo>
                      <a:pt x="0" y="149"/>
                    </a:moveTo>
                    <a:lnTo>
                      <a:pt x="26" y="132"/>
                    </a:lnTo>
                    <a:lnTo>
                      <a:pt x="43" y="132"/>
                    </a:lnTo>
                    <a:lnTo>
                      <a:pt x="60" y="141"/>
                    </a:lnTo>
                    <a:lnTo>
                      <a:pt x="77" y="141"/>
                    </a:lnTo>
                    <a:lnTo>
                      <a:pt x="85" y="141"/>
                    </a:lnTo>
                    <a:lnTo>
                      <a:pt x="94" y="141"/>
                    </a:lnTo>
                    <a:lnTo>
                      <a:pt x="102" y="132"/>
                    </a:lnTo>
                    <a:lnTo>
                      <a:pt x="60" y="116"/>
                    </a:lnTo>
                    <a:lnTo>
                      <a:pt x="51" y="99"/>
                    </a:lnTo>
                    <a:lnTo>
                      <a:pt x="43" y="83"/>
                    </a:lnTo>
                    <a:lnTo>
                      <a:pt x="26" y="33"/>
                    </a:lnTo>
                    <a:lnTo>
                      <a:pt x="51" y="33"/>
                    </a:lnTo>
                    <a:lnTo>
                      <a:pt x="68" y="42"/>
                    </a:lnTo>
                    <a:lnTo>
                      <a:pt x="85" y="50"/>
                    </a:lnTo>
                    <a:lnTo>
                      <a:pt x="102" y="66"/>
                    </a:lnTo>
                    <a:lnTo>
                      <a:pt x="111" y="75"/>
                    </a:lnTo>
                    <a:lnTo>
                      <a:pt x="119" y="91"/>
                    </a:lnTo>
                    <a:lnTo>
                      <a:pt x="119" y="99"/>
                    </a:lnTo>
                    <a:lnTo>
                      <a:pt x="128" y="108"/>
                    </a:lnTo>
                    <a:lnTo>
                      <a:pt x="136" y="108"/>
                    </a:lnTo>
                    <a:lnTo>
                      <a:pt x="128" y="75"/>
                    </a:lnTo>
                    <a:lnTo>
                      <a:pt x="128" y="50"/>
                    </a:lnTo>
                    <a:lnTo>
                      <a:pt x="136" y="17"/>
                    </a:lnTo>
                    <a:lnTo>
                      <a:pt x="153" y="0"/>
                    </a:lnTo>
                    <a:lnTo>
                      <a:pt x="162" y="9"/>
                    </a:lnTo>
                    <a:lnTo>
                      <a:pt x="170" y="25"/>
                    </a:lnTo>
                    <a:lnTo>
                      <a:pt x="170" y="50"/>
                    </a:lnTo>
                    <a:lnTo>
                      <a:pt x="162" y="108"/>
                    </a:lnTo>
                    <a:lnTo>
                      <a:pt x="162" y="124"/>
                    </a:lnTo>
                    <a:lnTo>
                      <a:pt x="153" y="141"/>
                    </a:lnTo>
                    <a:lnTo>
                      <a:pt x="145" y="141"/>
                    </a:lnTo>
                    <a:lnTo>
                      <a:pt x="136" y="141"/>
                    </a:lnTo>
                    <a:lnTo>
                      <a:pt x="128" y="141"/>
                    </a:lnTo>
                    <a:lnTo>
                      <a:pt x="128" y="157"/>
                    </a:lnTo>
                    <a:lnTo>
                      <a:pt x="128" y="165"/>
                    </a:lnTo>
                    <a:lnTo>
                      <a:pt x="77" y="174"/>
                    </a:lnTo>
                    <a:lnTo>
                      <a:pt x="60" y="174"/>
                    </a:lnTo>
                    <a:lnTo>
                      <a:pt x="34" y="174"/>
                    </a:lnTo>
                    <a:lnTo>
                      <a:pt x="0" y="14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7" name="Freeform 70"/>
              <p:cNvSpPr>
                <a:spLocks/>
              </p:cNvSpPr>
              <p:nvPr/>
            </p:nvSpPr>
            <p:spPr bwMode="auto">
              <a:xfrm>
                <a:off x="10764" y="14973"/>
                <a:ext cx="77" cy="75"/>
              </a:xfrm>
              <a:custGeom>
                <a:avLst/>
                <a:gdLst>
                  <a:gd name="T0" fmla="*/ 17 w 77"/>
                  <a:gd name="T1" fmla="*/ 50 h 75"/>
                  <a:gd name="T2" fmla="*/ 0 w 77"/>
                  <a:gd name="T3" fmla="*/ 25 h 75"/>
                  <a:gd name="T4" fmla="*/ 0 w 77"/>
                  <a:gd name="T5" fmla="*/ 9 h 75"/>
                  <a:gd name="T6" fmla="*/ 17 w 77"/>
                  <a:gd name="T7" fmla="*/ 0 h 75"/>
                  <a:gd name="T8" fmla="*/ 26 w 77"/>
                  <a:gd name="T9" fmla="*/ 9 h 75"/>
                  <a:gd name="T10" fmla="*/ 51 w 77"/>
                  <a:gd name="T11" fmla="*/ 25 h 75"/>
                  <a:gd name="T12" fmla="*/ 77 w 77"/>
                  <a:gd name="T13" fmla="*/ 75 h 75"/>
                  <a:gd name="T14" fmla="*/ 77 w 77"/>
                  <a:gd name="T15" fmla="*/ 75 h 75"/>
                  <a:gd name="T16" fmla="*/ 51 w 77"/>
                  <a:gd name="T17" fmla="*/ 58 h 75"/>
                  <a:gd name="T18" fmla="*/ 17 w 77"/>
                  <a:gd name="T19" fmla="*/ 5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5">
                    <a:moveTo>
                      <a:pt x="17" y="50"/>
                    </a:moveTo>
                    <a:lnTo>
                      <a:pt x="0" y="25"/>
                    </a:lnTo>
                    <a:lnTo>
                      <a:pt x="0" y="9"/>
                    </a:lnTo>
                    <a:lnTo>
                      <a:pt x="17" y="0"/>
                    </a:lnTo>
                    <a:lnTo>
                      <a:pt x="26" y="9"/>
                    </a:lnTo>
                    <a:lnTo>
                      <a:pt x="51" y="25"/>
                    </a:lnTo>
                    <a:lnTo>
                      <a:pt x="77" y="75"/>
                    </a:lnTo>
                    <a:lnTo>
                      <a:pt x="51" y="58"/>
                    </a:lnTo>
                    <a:lnTo>
                      <a:pt x="17" y="5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8" name="Freeform 71"/>
              <p:cNvSpPr>
                <a:spLocks/>
              </p:cNvSpPr>
              <p:nvPr/>
            </p:nvSpPr>
            <p:spPr bwMode="auto">
              <a:xfrm>
                <a:off x="10425" y="14949"/>
                <a:ext cx="34" cy="33"/>
              </a:xfrm>
              <a:custGeom>
                <a:avLst/>
                <a:gdLst>
                  <a:gd name="T0" fmla="*/ 0 w 34"/>
                  <a:gd name="T1" fmla="*/ 8 h 33"/>
                  <a:gd name="T2" fmla="*/ 8 w 34"/>
                  <a:gd name="T3" fmla="*/ 0 h 33"/>
                  <a:gd name="T4" fmla="*/ 17 w 34"/>
                  <a:gd name="T5" fmla="*/ 0 h 33"/>
                  <a:gd name="T6" fmla="*/ 34 w 34"/>
                  <a:gd name="T7" fmla="*/ 24 h 33"/>
                  <a:gd name="T8" fmla="*/ 25 w 34"/>
                  <a:gd name="T9" fmla="*/ 33 h 33"/>
                  <a:gd name="T10" fmla="*/ 8 w 34"/>
                  <a:gd name="T11" fmla="*/ 33 h 33"/>
                  <a:gd name="T12" fmla="*/ 0 w 34"/>
                  <a:gd name="T13" fmla="*/ 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8"/>
                    </a:moveTo>
                    <a:lnTo>
                      <a:pt x="8" y="0"/>
                    </a:lnTo>
                    <a:lnTo>
                      <a:pt x="17" y="0"/>
                    </a:lnTo>
                    <a:lnTo>
                      <a:pt x="34" y="24"/>
                    </a:lnTo>
                    <a:lnTo>
                      <a:pt x="25" y="33"/>
                    </a:lnTo>
                    <a:lnTo>
                      <a:pt x="8" y="33"/>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9" name="Freeform 72"/>
              <p:cNvSpPr>
                <a:spLocks/>
              </p:cNvSpPr>
              <p:nvPr/>
            </p:nvSpPr>
            <p:spPr bwMode="auto">
              <a:xfrm>
                <a:off x="10756" y="14462"/>
                <a:ext cx="34" cy="25"/>
              </a:xfrm>
              <a:custGeom>
                <a:avLst/>
                <a:gdLst>
                  <a:gd name="T0" fmla="*/ 0 w 34"/>
                  <a:gd name="T1" fmla="*/ 25 h 25"/>
                  <a:gd name="T2" fmla="*/ 8 w 34"/>
                  <a:gd name="T3" fmla="*/ 8 h 25"/>
                  <a:gd name="T4" fmla="*/ 17 w 34"/>
                  <a:gd name="T5" fmla="*/ 0 h 25"/>
                  <a:gd name="T6" fmla="*/ 25 w 34"/>
                  <a:gd name="T7" fmla="*/ 8 h 25"/>
                  <a:gd name="T8" fmla="*/ 34 w 34"/>
                  <a:gd name="T9" fmla="*/ 17 h 25"/>
                  <a:gd name="T10" fmla="*/ 25 w 34"/>
                  <a:gd name="T11" fmla="*/ 25 h 25"/>
                  <a:gd name="T12" fmla="*/ 17 w 34"/>
                  <a:gd name="T13" fmla="*/ 25 h 25"/>
                  <a:gd name="T14" fmla="*/ 8 w 34"/>
                  <a:gd name="T15" fmla="*/ 25 h 25"/>
                  <a:gd name="T16" fmla="*/ 0 w 3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25"/>
                    </a:moveTo>
                    <a:lnTo>
                      <a:pt x="8" y="8"/>
                    </a:lnTo>
                    <a:lnTo>
                      <a:pt x="17" y="0"/>
                    </a:lnTo>
                    <a:lnTo>
                      <a:pt x="25" y="8"/>
                    </a:lnTo>
                    <a:lnTo>
                      <a:pt x="34" y="17"/>
                    </a:lnTo>
                    <a:lnTo>
                      <a:pt x="25" y="25"/>
                    </a:lnTo>
                    <a:lnTo>
                      <a:pt x="17" y="25"/>
                    </a:lnTo>
                    <a:lnTo>
                      <a:pt x="8" y="25"/>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0" name="Freeform 73"/>
              <p:cNvSpPr>
                <a:spLocks/>
              </p:cNvSpPr>
              <p:nvPr/>
            </p:nvSpPr>
            <p:spPr bwMode="auto">
              <a:xfrm>
                <a:off x="10722" y="14380"/>
                <a:ext cx="110" cy="57"/>
              </a:xfrm>
              <a:custGeom>
                <a:avLst/>
                <a:gdLst>
                  <a:gd name="T0" fmla="*/ 0 w 110"/>
                  <a:gd name="T1" fmla="*/ 0 h 57"/>
                  <a:gd name="T2" fmla="*/ 17 w 110"/>
                  <a:gd name="T3" fmla="*/ 8 h 57"/>
                  <a:gd name="T4" fmla="*/ 34 w 110"/>
                  <a:gd name="T5" fmla="*/ 16 h 57"/>
                  <a:gd name="T6" fmla="*/ 59 w 110"/>
                  <a:gd name="T7" fmla="*/ 33 h 57"/>
                  <a:gd name="T8" fmla="*/ 76 w 110"/>
                  <a:gd name="T9" fmla="*/ 16 h 57"/>
                  <a:gd name="T10" fmla="*/ 85 w 110"/>
                  <a:gd name="T11" fmla="*/ 8 h 57"/>
                  <a:gd name="T12" fmla="*/ 93 w 110"/>
                  <a:gd name="T13" fmla="*/ 0 h 57"/>
                  <a:gd name="T14" fmla="*/ 110 w 110"/>
                  <a:gd name="T15" fmla="*/ 0 h 57"/>
                  <a:gd name="T16" fmla="*/ 93 w 110"/>
                  <a:gd name="T17" fmla="*/ 16 h 57"/>
                  <a:gd name="T18" fmla="*/ 85 w 110"/>
                  <a:gd name="T19" fmla="*/ 41 h 57"/>
                  <a:gd name="T20" fmla="*/ 68 w 110"/>
                  <a:gd name="T21" fmla="*/ 57 h 57"/>
                  <a:gd name="T22" fmla="*/ 59 w 110"/>
                  <a:gd name="T23" fmla="*/ 57 h 57"/>
                  <a:gd name="T24" fmla="*/ 42 w 110"/>
                  <a:gd name="T25" fmla="*/ 57 h 57"/>
                  <a:gd name="T26" fmla="*/ 17 w 110"/>
                  <a:gd name="T27" fmla="*/ 33 h 57"/>
                  <a:gd name="T28" fmla="*/ 0 w 110"/>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57">
                    <a:moveTo>
                      <a:pt x="0" y="0"/>
                    </a:moveTo>
                    <a:lnTo>
                      <a:pt x="17" y="8"/>
                    </a:lnTo>
                    <a:lnTo>
                      <a:pt x="34" y="16"/>
                    </a:lnTo>
                    <a:lnTo>
                      <a:pt x="59" y="33"/>
                    </a:lnTo>
                    <a:lnTo>
                      <a:pt x="76" y="16"/>
                    </a:lnTo>
                    <a:lnTo>
                      <a:pt x="85" y="8"/>
                    </a:lnTo>
                    <a:lnTo>
                      <a:pt x="93" y="0"/>
                    </a:lnTo>
                    <a:lnTo>
                      <a:pt x="110" y="0"/>
                    </a:lnTo>
                    <a:lnTo>
                      <a:pt x="93" y="16"/>
                    </a:lnTo>
                    <a:lnTo>
                      <a:pt x="85" y="41"/>
                    </a:lnTo>
                    <a:lnTo>
                      <a:pt x="68" y="57"/>
                    </a:lnTo>
                    <a:lnTo>
                      <a:pt x="59" y="57"/>
                    </a:lnTo>
                    <a:lnTo>
                      <a:pt x="42" y="57"/>
                    </a:lnTo>
                    <a:lnTo>
                      <a:pt x="17" y="33"/>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1" name="Freeform 74"/>
              <p:cNvSpPr>
                <a:spLocks/>
              </p:cNvSpPr>
              <p:nvPr/>
            </p:nvSpPr>
            <p:spPr bwMode="auto">
              <a:xfrm>
                <a:off x="10756" y="14347"/>
                <a:ext cx="42" cy="41"/>
              </a:xfrm>
              <a:custGeom>
                <a:avLst/>
                <a:gdLst>
                  <a:gd name="T0" fmla="*/ 0 w 42"/>
                  <a:gd name="T1" fmla="*/ 24 h 41"/>
                  <a:gd name="T2" fmla="*/ 8 w 42"/>
                  <a:gd name="T3" fmla="*/ 8 h 41"/>
                  <a:gd name="T4" fmla="*/ 17 w 42"/>
                  <a:gd name="T5" fmla="*/ 0 h 41"/>
                  <a:gd name="T6" fmla="*/ 25 w 42"/>
                  <a:gd name="T7" fmla="*/ 8 h 41"/>
                  <a:gd name="T8" fmla="*/ 42 w 42"/>
                  <a:gd name="T9" fmla="*/ 16 h 41"/>
                  <a:gd name="T10" fmla="*/ 34 w 42"/>
                  <a:gd name="T11" fmla="*/ 24 h 41"/>
                  <a:gd name="T12" fmla="*/ 34 w 42"/>
                  <a:gd name="T13" fmla="*/ 33 h 41"/>
                  <a:gd name="T14" fmla="*/ 17 w 42"/>
                  <a:gd name="T15" fmla="*/ 41 h 41"/>
                  <a:gd name="T16" fmla="*/ 8 w 42"/>
                  <a:gd name="T17" fmla="*/ 33 h 41"/>
                  <a:gd name="T18" fmla="*/ 8 w 42"/>
                  <a:gd name="T19" fmla="*/ 33 h 41"/>
                  <a:gd name="T20" fmla="*/ 0 w 42"/>
                  <a:gd name="T21" fmla="*/ 24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1">
                    <a:moveTo>
                      <a:pt x="0" y="24"/>
                    </a:moveTo>
                    <a:lnTo>
                      <a:pt x="8" y="8"/>
                    </a:lnTo>
                    <a:lnTo>
                      <a:pt x="17" y="0"/>
                    </a:lnTo>
                    <a:lnTo>
                      <a:pt x="25" y="8"/>
                    </a:lnTo>
                    <a:lnTo>
                      <a:pt x="42" y="16"/>
                    </a:lnTo>
                    <a:lnTo>
                      <a:pt x="34" y="24"/>
                    </a:lnTo>
                    <a:lnTo>
                      <a:pt x="34" y="33"/>
                    </a:lnTo>
                    <a:lnTo>
                      <a:pt x="17" y="41"/>
                    </a:lnTo>
                    <a:lnTo>
                      <a:pt x="8" y="33"/>
                    </a:lnTo>
                    <a:lnTo>
                      <a:pt x="0" y="24"/>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2" name="Freeform 75"/>
              <p:cNvSpPr>
                <a:spLocks/>
              </p:cNvSpPr>
              <p:nvPr/>
            </p:nvSpPr>
            <p:spPr bwMode="auto">
              <a:xfrm>
                <a:off x="10730" y="14330"/>
                <a:ext cx="26" cy="33"/>
              </a:xfrm>
              <a:custGeom>
                <a:avLst/>
                <a:gdLst>
                  <a:gd name="T0" fmla="*/ 0 w 26"/>
                  <a:gd name="T1" fmla="*/ 25 h 33"/>
                  <a:gd name="T2" fmla="*/ 9 w 26"/>
                  <a:gd name="T3" fmla="*/ 8 h 33"/>
                  <a:gd name="T4" fmla="*/ 17 w 26"/>
                  <a:gd name="T5" fmla="*/ 0 h 33"/>
                  <a:gd name="T6" fmla="*/ 26 w 26"/>
                  <a:gd name="T7" fmla="*/ 0 h 33"/>
                  <a:gd name="T8" fmla="*/ 26 w 26"/>
                  <a:gd name="T9" fmla="*/ 8 h 33"/>
                  <a:gd name="T10" fmla="*/ 26 w 26"/>
                  <a:gd name="T11" fmla="*/ 17 h 33"/>
                  <a:gd name="T12" fmla="*/ 9 w 26"/>
                  <a:gd name="T13" fmla="*/ 33 h 33"/>
                  <a:gd name="T14" fmla="*/ 0 w 26"/>
                  <a:gd name="T15" fmla="*/ 2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3">
                    <a:moveTo>
                      <a:pt x="0" y="25"/>
                    </a:moveTo>
                    <a:lnTo>
                      <a:pt x="9" y="8"/>
                    </a:lnTo>
                    <a:lnTo>
                      <a:pt x="17" y="0"/>
                    </a:lnTo>
                    <a:lnTo>
                      <a:pt x="26" y="0"/>
                    </a:lnTo>
                    <a:lnTo>
                      <a:pt x="26" y="8"/>
                    </a:lnTo>
                    <a:lnTo>
                      <a:pt x="26" y="17"/>
                    </a:lnTo>
                    <a:lnTo>
                      <a:pt x="9" y="33"/>
                    </a:lnTo>
                    <a:lnTo>
                      <a:pt x="0" y="2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3" name="Freeform 76"/>
              <p:cNvSpPr>
                <a:spLocks/>
              </p:cNvSpPr>
              <p:nvPr/>
            </p:nvSpPr>
            <p:spPr bwMode="auto">
              <a:xfrm>
                <a:off x="10790" y="14322"/>
                <a:ext cx="25" cy="33"/>
              </a:xfrm>
              <a:custGeom>
                <a:avLst/>
                <a:gdLst>
                  <a:gd name="T0" fmla="*/ 8 w 25"/>
                  <a:gd name="T1" fmla="*/ 0 h 33"/>
                  <a:gd name="T2" fmla="*/ 8 w 25"/>
                  <a:gd name="T3" fmla="*/ 0 h 33"/>
                  <a:gd name="T4" fmla="*/ 17 w 25"/>
                  <a:gd name="T5" fmla="*/ 16 h 33"/>
                  <a:gd name="T6" fmla="*/ 25 w 25"/>
                  <a:gd name="T7" fmla="*/ 33 h 33"/>
                  <a:gd name="T8" fmla="*/ 17 w 25"/>
                  <a:gd name="T9" fmla="*/ 33 h 33"/>
                  <a:gd name="T10" fmla="*/ 8 w 25"/>
                  <a:gd name="T11" fmla="*/ 16 h 33"/>
                  <a:gd name="T12" fmla="*/ 0 w 25"/>
                  <a:gd name="T13" fmla="*/ 8 h 33"/>
                  <a:gd name="T14" fmla="*/ 8 w 25"/>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8" y="0"/>
                    </a:moveTo>
                    <a:lnTo>
                      <a:pt x="8" y="0"/>
                    </a:lnTo>
                    <a:lnTo>
                      <a:pt x="17" y="16"/>
                    </a:lnTo>
                    <a:lnTo>
                      <a:pt x="25" y="33"/>
                    </a:lnTo>
                    <a:lnTo>
                      <a:pt x="17" y="33"/>
                    </a:lnTo>
                    <a:lnTo>
                      <a:pt x="8" y="16"/>
                    </a:lnTo>
                    <a:lnTo>
                      <a:pt x="0" y="8"/>
                    </a:lnTo>
                    <a:lnTo>
                      <a:pt x="8"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4" name="Freeform 77"/>
              <p:cNvSpPr>
                <a:spLocks/>
              </p:cNvSpPr>
              <p:nvPr/>
            </p:nvSpPr>
            <p:spPr bwMode="auto">
              <a:xfrm>
                <a:off x="10764" y="14289"/>
                <a:ext cx="17" cy="25"/>
              </a:xfrm>
              <a:custGeom>
                <a:avLst/>
                <a:gdLst>
                  <a:gd name="T0" fmla="*/ 0 w 17"/>
                  <a:gd name="T1" fmla="*/ 16 h 25"/>
                  <a:gd name="T2" fmla="*/ 0 w 17"/>
                  <a:gd name="T3" fmla="*/ 8 h 25"/>
                  <a:gd name="T4" fmla="*/ 9 w 17"/>
                  <a:gd name="T5" fmla="*/ 0 h 25"/>
                  <a:gd name="T6" fmla="*/ 17 w 17"/>
                  <a:gd name="T7" fmla="*/ 8 h 25"/>
                  <a:gd name="T8" fmla="*/ 17 w 17"/>
                  <a:gd name="T9" fmla="*/ 16 h 25"/>
                  <a:gd name="T10" fmla="*/ 9 w 17"/>
                  <a:gd name="T11" fmla="*/ 25 h 25"/>
                  <a:gd name="T12" fmla="*/ 0 w 17"/>
                  <a:gd name="T13" fmla="*/ 25 h 25"/>
                  <a:gd name="T14" fmla="*/ 0 w 17"/>
                  <a:gd name="T15" fmla="*/ 1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0" y="16"/>
                    </a:moveTo>
                    <a:lnTo>
                      <a:pt x="0" y="8"/>
                    </a:lnTo>
                    <a:lnTo>
                      <a:pt x="9" y="0"/>
                    </a:lnTo>
                    <a:lnTo>
                      <a:pt x="17" y="8"/>
                    </a:lnTo>
                    <a:lnTo>
                      <a:pt x="17" y="16"/>
                    </a:lnTo>
                    <a:lnTo>
                      <a:pt x="9" y="25"/>
                    </a:lnTo>
                    <a:lnTo>
                      <a:pt x="0" y="25"/>
                    </a:lnTo>
                    <a:lnTo>
                      <a:pt x="0" y="16"/>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5" name="Freeform 78"/>
              <p:cNvSpPr>
                <a:spLocks/>
              </p:cNvSpPr>
              <p:nvPr/>
            </p:nvSpPr>
            <p:spPr bwMode="auto">
              <a:xfrm>
                <a:off x="10756" y="14248"/>
                <a:ext cx="25" cy="16"/>
              </a:xfrm>
              <a:custGeom>
                <a:avLst/>
                <a:gdLst>
                  <a:gd name="T0" fmla="*/ 0 w 25"/>
                  <a:gd name="T1" fmla="*/ 8 h 16"/>
                  <a:gd name="T2" fmla="*/ 8 w 25"/>
                  <a:gd name="T3" fmla="*/ 0 h 16"/>
                  <a:gd name="T4" fmla="*/ 17 w 25"/>
                  <a:gd name="T5" fmla="*/ 0 h 16"/>
                  <a:gd name="T6" fmla="*/ 25 w 25"/>
                  <a:gd name="T7" fmla="*/ 8 h 16"/>
                  <a:gd name="T8" fmla="*/ 17 w 25"/>
                  <a:gd name="T9" fmla="*/ 16 h 16"/>
                  <a:gd name="T10" fmla="*/ 8 w 25"/>
                  <a:gd name="T11" fmla="*/ 16 h 16"/>
                  <a:gd name="T12" fmla="*/ 0 w 25"/>
                  <a:gd name="T13" fmla="*/ 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0" y="8"/>
                    </a:moveTo>
                    <a:lnTo>
                      <a:pt x="8" y="0"/>
                    </a:lnTo>
                    <a:lnTo>
                      <a:pt x="17" y="0"/>
                    </a:lnTo>
                    <a:lnTo>
                      <a:pt x="25" y="8"/>
                    </a:lnTo>
                    <a:lnTo>
                      <a:pt x="17" y="16"/>
                    </a:lnTo>
                    <a:lnTo>
                      <a:pt x="8" y="16"/>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6" name="Freeform 79"/>
              <p:cNvSpPr>
                <a:spLocks/>
              </p:cNvSpPr>
              <p:nvPr/>
            </p:nvSpPr>
            <p:spPr bwMode="auto">
              <a:xfrm>
                <a:off x="10892" y="13926"/>
                <a:ext cx="119" cy="107"/>
              </a:xfrm>
              <a:custGeom>
                <a:avLst/>
                <a:gdLst>
                  <a:gd name="T0" fmla="*/ 0 w 119"/>
                  <a:gd name="T1" fmla="*/ 25 h 107"/>
                  <a:gd name="T2" fmla="*/ 0 w 119"/>
                  <a:gd name="T3" fmla="*/ 0 h 107"/>
                  <a:gd name="T4" fmla="*/ 0 w 119"/>
                  <a:gd name="T5" fmla="*/ 0 h 107"/>
                  <a:gd name="T6" fmla="*/ 8 w 119"/>
                  <a:gd name="T7" fmla="*/ 0 h 107"/>
                  <a:gd name="T8" fmla="*/ 8 w 119"/>
                  <a:gd name="T9" fmla="*/ 8 h 107"/>
                  <a:gd name="T10" fmla="*/ 25 w 119"/>
                  <a:gd name="T11" fmla="*/ 41 h 107"/>
                  <a:gd name="T12" fmla="*/ 34 w 119"/>
                  <a:gd name="T13" fmla="*/ 58 h 107"/>
                  <a:gd name="T14" fmla="*/ 51 w 119"/>
                  <a:gd name="T15" fmla="*/ 74 h 107"/>
                  <a:gd name="T16" fmla="*/ 59 w 119"/>
                  <a:gd name="T17" fmla="*/ 74 h 107"/>
                  <a:gd name="T18" fmla="*/ 76 w 119"/>
                  <a:gd name="T19" fmla="*/ 74 h 107"/>
                  <a:gd name="T20" fmla="*/ 110 w 119"/>
                  <a:gd name="T21" fmla="*/ 0 h 107"/>
                  <a:gd name="T22" fmla="*/ 119 w 119"/>
                  <a:gd name="T23" fmla="*/ 8 h 107"/>
                  <a:gd name="T24" fmla="*/ 110 w 119"/>
                  <a:gd name="T25" fmla="*/ 17 h 107"/>
                  <a:gd name="T26" fmla="*/ 110 w 119"/>
                  <a:gd name="T27" fmla="*/ 25 h 107"/>
                  <a:gd name="T28" fmla="*/ 93 w 119"/>
                  <a:gd name="T29" fmla="*/ 66 h 107"/>
                  <a:gd name="T30" fmla="*/ 68 w 119"/>
                  <a:gd name="T31" fmla="*/ 107 h 107"/>
                  <a:gd name="T32" fmla="*/ 42 w 119"/>
                  <a:gd name="T33" fmla="*/ 91 h 107"/>
                  <a:gd name="T34" fmla="*/ 25 w 119"/>
                  <a:gd name="T35" fmla="*/ 74 h 107"/>
                  <a:gd name="T36" fmla="*/ 0 w 119"/>
                  <a:gd name="T37" fmla="*/ 25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 h="107">
                    <a:moveTo>
                      <a:pt x="0" y="25"/>
                    </a:moveTo>
                    <a:lnTo>
                      <a:pt x="0" y="0"/>
                    </a:lnTo>
                    <a:lnTo>
                      <a:pt x="8" y="0"/>
                    </a:lnTo>
                    <a:lnTo>
                      <a:pt x="8" y="8"/>
                    </a:lnTo>
                    <a:lnTo>
                      <a:pt x="25" y="41"/>
                    </a:lnTo>
                    <a:lnTo>
                      <a:pt x="34" y="58"/>
                    </a:lnTo>
                    <a:lnTo>
                      <a:pt x="51" y="74"/>
                    </a:lnTo>
                    <a:lnTo>
                      <a:pt x="59" y="74"/>
                    </a:lnTo>
                    <a:lnTo>
                      <a:pt x="76" y="74"/>
                    </a:lnTo>
                    <a:lnTo>
                      <a:pt x="110" y="0"/>
                    </a:lnTo>
                    <a:lnTo>
                      <a:pt x="119" y="8"/>
                    </a:lnTo>
                    <a:lnTo>
                      <a:pt x="110" y="17"/>
                    </a:lnTo>
                    <a:lnTo>
                      <a:pt x="110" y="25"/>
                    </a:lnTo>
                    <a:lnTo>
                      <a:pt x="93" y="66"/>
                    </a:lnTo>
                    <a:lnTo>
                      <a:pt x="68" y="107"/>
                    </a:lnTo>
                    <a:lnTo>
                      <a:pt x="42" y="91"/>
                    </a:lnTo>
                    <a:lnTo>
                      <a:pt x="25" y="74"/>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7" name="Freeform 80"/>
              <p:cNvSpPr>
                <a:spLocks/>
              </p:cNvSpPr>
              <p:nvPr/>
            </p:nvSpPr>
            <p:spPr bwMode="auto">
              <a:xfrm>
                <a:off x="10917" y="13860"/>
                <a:ext cx="68" cy="116"/>
              </a:xfrm>
              <a:custGeom>
                <a:avLst/>
                <a:gdLst>
                  <a:gd name="T0" fmla="*/ 9 w 68"/>
                  <a:gd name="T1" fmla="*/ 83 h 116"/>
                  <a:gd name="T2" fmla="*/ 0 w 68"/>
                  <a:gd name="T3" fmla="*/ 58 h 116"/>
                  <a:gd name="T4" fmla="*/ 0 w 68"/>
                  <a:gd name="T5" fmla="*/ 41 h 116"/>
                  <a:gd name="T6" fmla="*/ 17 w 68"/>
                  <a:gd name="T7" fmla="*/ 33 h 116"/>
                  <a:gd name="T8" fmla="*/ 26 w 68"/>
                  <a:gd name="T9" fmla="*/ 33 h 116"/>
                  <a:gd name="T10" fmla="*/ 26 w 68"/>
                  <a:gd name="T11" fmla="*/ 25 h 116"/>
                  <a:gd name="T12" fmla="*/ 34 w 68"/>
                  <a:gd name="T13" fmla="*/ 9 h 116"/>
                  <a:gd name="T14" fmla="*/ 43 w 68"/>
                  <a:gd name="T15" fmla="*/ 0 h 116"/>
                  <a:gd name="T16" fmla="*/ 43 w 68"/>
                  <a:gd name="T17" fmla="*/ 0 h 116"/>
                  <a:gd name="T18" fmla="*/ 43 w 68"/>
                  <a:gd name="T19" fmla="*/ 17 h 116"/>
                  <a:gd name="T20" fmla="*/ 51 w 68"/>
                  <a:gd name="T21" fmla="*/ 25 h 116"/>
                  <a:gd name="T22" fmla="*/ 68 w 68"/>
                  <a:gd name="T23" fmla="*/ 50 h 116"/>
                  <a:gd name="T24" fmla="*/ 51 w 68"/>
                  <a:gd name="T25" fmla="*/ 83 h 116"/>
                  <a:gd name="T26" fmla="*/ 34 w 68"/>
                  <a:gd name="T27" fmla="*/ 116 h 116"/>
                  <a:gd name="T28" fmla="*/ 26 w 68"/>
                  <a:gd name="T29" fmla="*/ 116 h 116"/>
                  <a:gd name="T30" fmla="*/ 17 w 68"/>
                  <a:gd name="T31" fmla="*/ 99 h 116"/>
                  <a:gd name="T32" fmla="*/ 9 w 68"/>
                  <a:gd name="T33" fmla="*/ 83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16">
                    <a:moveTo>
                      <a:pt x="9" y="83"/>
                    </a:moveTo>
                    <a:lnTo>
                      <a:pt x="0" y="58"/>
                    </a:lnTo>
                    <a:lnTo>
                      <a:pt x="0" y="41"/>
                    </a:lnTo>
                    <a:lnTo>
                      <a:pt x="17" y="33"/>
                    </a:lnTo>
                    <a:lnTo>
                      <a:pt x="26" y="33"/>
                    </a:lnTo>
                    <a:lnTo>
                      <a:pt x="26" y="25"/>
                    </a:lnTo>
                    <a:lnTo>
                      <a:pt x="34" y="9"/>
                    </a:lnTo>
                    <a:lnTo>
                      <a:pt x="43" y="0"/>
                    </a:lnTo>
                    <a:lnTo>
                      <a:pt x="43" y="17"/>
                    </a:lnTo>
                    <a:lnTo>
                      <a:pt x="51" y="25"/>
                    </a:lnTo>
                    <a:lnTo>
                      <a:pt x="68" y="50"/>
                    </a:lnTo>
                    <a:lnTo>
                      <a:pt x="51" y="83"/>
                    </a:lnTo>
                    <a:lnTo>
                      <a:pt x="34" y="116"/>
                    </a:lnTo>
                    <a:lnTo>
                      <a:pt x="26" y="116"/>
                    </a:lnTo>
                    <a:lnTo>
                      <a:pt x="17" y="99"/>
                    </a:lnTo>
                    <a:lnTo>
                      <a:pt x="9" y="8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8" name="Freeform 81"/>
              <p:cNvSpPr>
                <a:spLocks/>
              </p:cNvSpPr>
              <p:nvPr/>
            </p:nvSpPr>
            <p:spPr bwMode="auto">
              <a:xfrm>
                <a:off x="11028" y="13934"/>
                <a:ext cx="34" cy="42"/>
              </a:xfrm>
              <a:custGeom>
                <a:avLst/>
                <a:gdLst>
                  <a:gd name="T0" fmla="*/ 0 w 34"/>
                  <a:gd name="T1" fmla="*/ 25 h 42"/>
                  <a:gd name="T2" fmla="*/ 0 w 34"/>
                  <a:gd name="T3" fmla="*/ 9 h 42"/>
                  <a:gd name="T4" fmla="*/ 8 w 34"/>
                  <a:gd name="T5" fmla="*/ 0 h 42"/>
                  <a:gd name="T6" fmla="*/ 25 w 34"/>
                  <a:gd name="T7" fmla="*/ 0 h 42"/>
                  <a:gd name="T8" fmla="*/ 34 w 34"/>
                  <a:gd name="T9" fmla="*/ 17 h 42"/>
                  <a:gd name="T10" fmla="*/ 34 w 34"/>
                  <a:gd name="T11" fmla="*/ 25 h 42"/>
                  <a:gd name="T12" fmla="*/ 34 w 34"/>
                  <a:gd name="T13" fmla="*/ 25 h 42"/>
                  <a:gd name="T14" fmla="*/ 17 w 34"/>
                  <a:gd name="T15" fmla="*/ 42 h 42"/>
                  <a:gd name="T16" fmla="*/ 8 w 34"/>
                  <a:gd name="T17" fmla="*/ 33 h 42"/>
                  <a:gd name="T18" fmla="*/ 0 w 34"/>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42">
                    <a:moveTo>
                      <a:pt x="0" y="25"/>
                    </a:moveTo>
                    <a:lnTo>
                      <a:pt x="0" y="9"/>
                    </a:lnTo>
                    <a:lnTo>
                      <a:pt x="8" y="0"/>
                    </a:lnTo>
                    <a:lnTo>
                      <a:pt x="25" y="0"/>
                    </a:lnTo>
                    <a:lnTo>
                      <a:pt x="34" y="17"/>
                    </a:lnTo>
                    <a:lnTo>
                      <a:pt x="34" y="25"/>
                    </a:lnTo>
                    <a:lnTo>
                      <a:pt x="17" y="42"/>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9" name="Freeform 82"/>
              <p:cNvSpPr>
                <a:spLocks/>
              </p:cNvSpPr>
              <p:nvPr/>
            </p:nvSpPr>
            <p:spPr bwMode="auto">
              <a:xfrm>
                <a:off x="10841" y="13934"/>
                <a:ext cx="25" cy="33"/>
              </a:xfrm>
              <a:custGeom>
                <a:avLst/>
                <a:gdLst>
                  <a:gd name="T0" fmla="*/ 0 w 25"/>
                  <a:gd name="T1" fmla="*/ 25 h 33"/>
                  <a:gd name="T2" fmla="*/ 8 w 25"/>
                  <a:gd name="T3" fmla="*/ 17 h 33"/>
                  <a:gd name="T4" fmla="*/ 17 w 25"/>
                  <a:gd name="T5" fmla="*/ 0 h 33"/>
                  <a:gd name="T6" fmla="*/ 25 w 25"/>
                  <a:gd name="T7" fmla="*/ 9 h 33"/>
                  <a:gd name="T8" fmla="*/ 25 w 25"/>
                  <a:gd name="T9" fmla="*/ 17 h 33"/>
                  <a:gd name="T10" fmla="*/ 25 w 25"/>
                  <a:gd name="T11" fmla="*/ 25 h 33"/>
                  <a:gd name="T12" fmla="*/ 25 w 25"/>
                  <a:gd name="T13" fmla="*/ 33 h 33"/>
                  <a:gd name="T14" fmla="*/ 8 w 25"/>
                  <a:gd name="T15" fmla="*/ 33 h 33"/>
                  <a:gd name="T16" fmla="*/ 0 w 25"/>
                  <a:gd name="T17" fmla="*/ 2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3">
                    <a:moveTo>
                      <a:pt x="0" y="25"/>
                    </a:moveTo>
                    <a:lnTo>
                      <a:pt x="8" y="17"/>
                    </a:lnTo>
                    <a:lnTo>
                      <a:pt x="17" y="0"/>
                    </a:lnTo>
                    <a:lnTo>
                      <a:pt x="25" y="9"/>
                    </a:lnTo>
                    <a:lnTo>
                      <a:pt x="25" y="17"/>
                    </a:lnTo>
                    <a:lnTo>
                      <a:pt x="25" y="25"/>
                    </a:lnTo>
                    <a:lnTo>
                      <a:pt x="25" y="33"/>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70" name="Freeform 83"/>
              <p:cNvSpPr>
                <a:spLocks/>
              </p:cNvSpPr>
              <p:nvPr/>
            </p:nvSpPr>
            <p:spPr bwMode="auto">
              <a:xfrm>
                <a:off x="10968" y="13662"/>
                <a:ext cx="111" cy="256"/>
              </a:xfrm>
              <a:custGeom>
                <a:avLst/>
                <a:gdLst>
                  <a:gd name="T0" fmla="*/ 77 w 111"/>
                  <a:gd name="T1" fmla="*/ 223 h 256"/>
                  <a:gd name="T2" fmla="*/ 68 w 111"/>
                  <a:gd name="T3" fmla="*/ 223 h 256"/>
                  <a:gd name="T4" fmla="*/ 60 w 111"/>
                  <a:gd name="T5" fmla="*/ 248 h 256"/>
                  <a:gd name="T6" fmla="*/ 43 w 111"/>
                  <a:gd name="T7" fmla="*/ 248 h 256"/>
                  <a:gd name="T8" fmla="*/ 60 w 111"/>
                  <a:gd name="T9" fmla="*/ 207 h 256"/>
                  <a:gd name="T10" fmla="*/ 60 w 111"/>
                  <a:gd name="T11" fmla="*/ 182 h 256"/>
                  <a:gd name="T12" fmla="*/ 43 w 111"/>
                  <a:gd name="T13" fmla="*/ 174 h 256"/>
                  <a:gd name="T14" fmla="*/ 43 w 111"/>
                  <a:gd name="T15" fmla="*/ 198 h 256"/>
                  <a:gd name="T16" fmla="*/ 26 w 111"/>
                  <a:gd name="T17" fmla="*/ 223 h 256"/>
                  <a:gd name="T18" fmla="*/ 17 w 111"/>
                  <a:gd name="T19" fmla="*/ 207 h 256"/>
                  <a:gd name="T20" fmla="*/ 60 w 111"/>
                  <a:gd name="T21" fmla="*/ 141 h 256"/>
                  <a:gd name="T22" fmla="*/ 60 w 111"/>
                  <a:gd name="T23" fmla="*/ 108 h 256"/>
                  <a:gd name="T24" fmla="*/ 43 w 111"/>
                  <a:gd name="T25" fmla="*/ 141 h 256"/>
                  <a:gd name="T26" fmla="*/ 17 w 111"/>
                  <a:gd name="T27" fmla="*/ 174 h 256"/>
                  <a:gd name="T28" fmla="*/ 0 w 111"/>
                  <a:gd name="T29" fmla="*/ 174 h 256"/>
                  <a:gd name="T30" fmla="*/ 60 w 111"/>
                  <a:gd name="T31" fmla="*/ 75 h 256"/>
                  <a:gd name="T32" fmla="*/ 60 w 111"/>
                  <a:gd name="T33" fmla="*/ 33 h 256"/>
                  <a:gd name="T34" fmla="*/ 26 w 111"/>
                  <a:gd name="T35" fmla="*/ 91 h 256"/>
                  <a:gd name="T36" fmla="*/ 0 w 111"/>
                  <a:gd name="T37" fmla="*/ 132 h 256"/>
                  <a:gd name="T38" fmla="*/ 17 w 111"/>
                  <a:gd name="T39" fmla="*/ 99 h 256"/>
                  <a:gd name="T40" fmla="*/ 26 w 111"/>
                  <a:gd name="T41" fmla="*/ 75 h 256"/>
                  <a:gd name="T42" fmla="*/ 17 w 111"/>
                  <a:gd name="T43" fmla="*/ 50 h 256"/>
                  <a:gd name="T44" fmla="*/ 9 w 111"/>
                  <a:gd name="T45" fmla="*/ 33 h 256"/>
                  <a:gd name="T46" fmla="*/ 17 w 111"/>
                  <a:gd name="T47" fmla="*/ 17 h 256"/>
                  <a:gd name="T48" fmla="*/ 34 w 111"/>
                  <a:gd name="T49" fmla="*/ 0 h 256"/>
                  <a:gd name="T50" fmla="*/ 68 w 111"/>
                  <a:gd name="T51" fmla="*/ 9 h 256"/>
                  <a:gd name="T52" fmla="*/ 77 w 111"/>
                  <a:gd name="T53" fmla="*/ 25 h 256"/>
                  <a:gd name="T54" fmla="*/ 85 w 111"/>
                  <a:gd name="T55" fmla="*/ 75 h 256"/>
                  <a:gd name="T56" fmla="*/ 68 w 111"/>
                  <a:gd name="T57" fmla="*/ 174 h 256"/>
                  <a:gd name="T58" fmla="*/ 85 w 111"/>
                  <a:gd name="T59" fmla="*/ 223 h 256"/>
                  <a:gd name="T60" fmla="*/ 111 w 111"/>
                  <a:gd name="T61" fmla="*/ 256 h 256"/>
                  <a:gd name="T62" fmla="*/ 94 w 111"/>
                  <a:gd name="T63" fmla="*/ 256 h 256"/>
                  <a:gd name="T64" fmla="*/ 85 w 111"/>
                  <a:gd name="T65" fmla="*/ 239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256">
                    <a:moveTo>
                      <a:pt x="85" y="239"/>
                    </a:moveTo>
                    <a:lnTo>
                      <a:pt x="77" y="223"/>
                    </a:lnTo>
                    <a:lnTo>
                      <a:pt x="68" y="223"/>
                    </a:lnTo>
                    <a:lnTo>
                      <a:pt x="60" y="231"/>
                    </a:lnTo>
                    <a:lnTo>
                      <a:pt x="60" y="248"/>
                    </a:lnTo>
                    <a:lnTo>
                      <a:pt x="43" y="248"/>
                    </a:lnTo>
                    <a:lnTo>
                      <a:pt x="51" y="231"/>
                    </a:lnTo>
                    <a:lnTo>
                      <a:pt x="60" y="207"/>
                    </a:lnTo>
                    <a:lnTo>
                      <a:pt x="60" y="190"/>
                    </a:lnTo>
                    <a:lnTo>
                      <a:pt x="60" y="182"/>
                    </a:lnTo>
                    <a:lnTo>
                      <a:pt x="51" y="165"/>
                    </a:lnTo>
                    <a:lnTo>
                      <a:pt x="43" y="174"/>
                    </a:lnTo>
                    <a:lnTo>
                      <a:pt x="43" y="182"/>
                    </a:lnTo>
                    <a:lnTo>
                      <a:pt x="43" y="198"/>
                    </a:lnTo>
                    <a:lnTo>
                      <a:pt x="34" y="215"/>
                    </a:lnTo>
                    <a:lnTo>
                      <a:pt x="26" y="223"/>
                    </a:lnTo>
                    <a:lnTo>
                      <a:pt x="17" y="223"/>
                    </a:lnTo>
                    <a:lnTo>
                      <a:pt x="17" y="207"/>
                    </a:lnTo>
                    <a:lnTo>
                      <a:pt x="43" y="165"/>
                    </a:lnTo>
                    <a:lnTo>
                      <a:pt x="60" y="141"/>
                    </a:lnTo>
                    <a:lnTo>
                      <a:pt x="60" y="108"/>
                    </a:lnTo>
                    <a:lnTo>
                      <a:pt x="51" y="108"/>
                    </a:lnTo>
                    <a:lnTo>
                      <a:pt x="43" y="141"/>
                    </a:lnTo>
                    <a:lnTo>
                      <a:pt x="26" y="165"/>
                    </a:lnTo>
                    <a:lnTo>
                      <a:pt x="17" y="174"/>
                    </a:lnTo>
                    <a:lnTo>
                      <a:pt x="0" y="182"/>
                    </a:lnTo>
                    <a:lnTo>
                      <a:pt x="0" y="174"/>
                    </a:lnTo>
                    <a:lnTo>
                      <a:pt x="43" y="108"/>
                    </a:lnTo>
                    <a:lnTo>
                      <a:pt x="60" y="75"/>
                    </a:lnTo>
                    <a:lnTo>
                      <a:pt x="60" y="42"/>
                    </a:lnTo>
                    <a:lnTo>
                      <a:pt x="60" y="33"/>
                    </a:lnTo>
                    <a:lnTo>
                      <a:pt x="51" y="42"/>
                    </a:lnTo>
                    <a:lnTo>
                      <a:pt x="26" y="91"/>
                    </a:lnTo>
                    <a:lnTo>
                      <a:pt x="17" y="116"/>
                    </a:lnTo>
                    <a:lnTo>
                      <a:pt x="0" y="132"/>
                    </a:lnTo>
                    <a:lnTo>
                      <a:pt x="0" y="108"/>
                    </a:lnTo>
                    <a:lnTo>
                      <a:pt x="17" y="99"/>
                    </a:lnTo>
                    <a:lnTo>
                      <a:pt x="26" y="83"/>
                    </a:lnTo>
                    <a:lnTo>
                      <a:pt x="26" y="75"/>
                    </a:lnTo>
                    <a:lnTo>
                      <a:pt x="26" y="66"/>
                    </a:lnTo>
                    <a:lnTo>
                      <a:pt x="17" y="50"/>
                    </a:lnTo>
                    <a:lnTo>
                      <a:pt x="9" y="42"/>
                    </a:lnTo>
                    <a:lnTo>
                      <a:pt x="9" y="33"/>
                    </a:lnTo>
                    <a:lnTo>
                      <a:pt x="9" y="25"/>
                    </a:lnTo>
                    <a:lnTo>
                      <a:pt x="17" y="17"/>
                    </a:lnTo>
                    <a:lnTo>
                      <a:pt x="26" y="0"/>
                    </a:lnTo>
                    <a:lnTo>
                      <a:pt x="34" y="0"/>
                    </a:lnTo>
                    <a:lnTo>
                      <a:pt x="43" y="0"/>
                    </a:lnTo>
                    <a:lnTo>
                      <a:pt x="68" y="9"/>
                    </a:lnTo>
                    <a:lnTo>
                      <a:pt x="77" y="17"/>
                    </a:lnTo>
                    <a:lnTo>
                      <a:pt x="77" y="25"/>
                    </a:lnTo>
                    <a:lnTo>
                      <a:pt x="85" y="50"/>
                    </a:lnTo>
                    <a:lnTo>
                      <a:pt x="85" y="75"/>
                    </a:lnTo>
                    <a:lnTo>
                      <a:pt x="68" y="124"/>
                    </a:lnTo>
                    <a:lnTo>
                      <a:pt x="68" y="174"/>
                    </a:lnTo>
                    <a:lnTo>
                      <a:pt x="68" y="198"/>
                    </a:lnTo>
                    <a:lnTo>
                      <a:pt x="85" y="223"/>
                    </a:lnTo>
                    <a:lnTo>
                      <a:pt x="94" y="239"/>
                    </a:lnTo>
                    <a:lnTo>
                      <a:pt x="111" y="256"/>
                    </a:lnTo>
                    <a:lnTo>
                      <a:pt x="102" y="256"/>
                    </a:lnTo>
                    <a:lnTo>
                      <a:pt x="94" y="256"/>
                    </a:lnTo>
                    <a:lnTo>
                      <a:pt x="85" y="248"/>
                    </a:lnTo>
                    <a:lnTo>
                      <a:pt x="85" y="23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71" name="Freeform 84"/>
              <p:cNvSpPr>
                <a:spLocks/>
              </p:cNvSpPr>
              <p:nvPr/>
            </p:nvSpPr>
            <p:spPr bwMode="auto">
              <a:xfrm>
                <a:off x="10849" y="13654"/>
                <a:ext cx="111" cy="264"/>
              </a:xfrm>
              <a:custGeom>
                <a:avLst/>
                <a:gdLst>
                  <a:gd name="T0" fmla="*/ 0 w 111"/>
                  <a:gd name="T1" fmla="*/ 264 h 264"/>
                  <a:gd name="T2" fmla="*/ 17 w 111"/>
                  <a:gd name="T3" fmla="*/ 239 h 264"/>
                  <a:gd name="T4" fmla="*/ 26 w 111"/>
                  <a:gd name="T5" fmla="*/ 223 h 264"/>
                  <a:gd name="T6" fmla="*/ 34 w 111"/>
                  <a:gd name="T7" fmla="*/ 198 h 264"/>
                  <a:gd name="T8" fmla="*/ 34 w 111"/>
                  <a:gd name="T9" fmla="*/ 173 h 264"/>
                  <a:gd name="T10" fmla="*/ 17 w 111"/>
                  <a:gd name="T11" fmla="*/ 74 h 264"/>
                  <a:gd name="T12" fmla="*/ 17 w 111"/>
                  <a:gd name="T13" fmla="*/ 50 h 264"/>
                  <a:gd name="T14" fmla="*/ 26 w 111"/>
                  <a:gd name="T15" fmla="*/ 33 h 264"/>
                  <a:gd name="T16" fmla="*/ 34 w 111"/>
                  <a:gd name="T17" fmla="*/ 17 h 264"/>
                  <a:gd name="T18" fmla="*/ 43 w 111"/>
                  <a:gd name="T19" fmla="*/ 8 h 264"/>
                  <a:gd name="T20" fmla="*/ 68 w 111"/>
                  <a:gd name="T21" fmla="*/ 0 h 264"/>
                  <a:gd name="T22" fmla="*/ 111 w 111"/>
                  <a:gd name="T23" fmla="*/ 41 h 264"/>
                  <a:gd name="T24" fmla="*/ 111 w 111"/>
                  <a:gd name="T25" fmla="*/ 41 h 264"/>
                  <a:gd name="T26" fmla="*/ 102 w 111"/>
                  <a:gd name="T27" fmla="*/ 41 h 264"/>
                  <a:gd name="T28" fmla="*/ 85 w 111"/>
                  <a:gd name="T29" fmla="*/ 50 h 264"/>
                  <a:gd name="T30" fmla="*/ 77 w 111"/>
                  <a:gd name="T31" fmla="*/ 66 h 264"/>
                  <a:gd name="T32" fmla="*/ 77 w 111"/>
                  <a:gd name="T33" fmla="*/ 74 h 264"/>
                  <a:gd name="T34" fmla="*/ 77 w 111"/>
                  <a:gd name="T35" fmla="*/ 91 h 264"/>
                  <a:gd name="T36" fmla="*/ 85 w 111"/>
                  <a:gd name="T37" fmla="*/ 99 h 264"/>
                  <a:gd name="T38" fmla="*/ 94 w 111"/>
                  <a:gd name="T39" fmla="*/ 107 h 264"/>
                  <a:gd name="T40" fmla="*/ 94 w 111"/>
                  <a:gd name="T41" fmla="*/ 149 h 264"/>
                  <a:gd name="T42" fmla="*/ 85 w 111"/>
                  <a:gd name="T43" fmla="*/ 132 h 264"/>
                  <a:gd name="T44" fmla="*/ 77 w 111"/>
                  <a:gd name="T45" fmla="*/ 124 h 264"/>
                  <a:gd name="T46" fmla="*/ 68 w 111"/>
                  <a:gd name="T47" fmla="*/ 99 h 264"/>
                  <a:gd name="T48" fmla="*/ 51 w 111"/>
                  <a:gd name="T49" fmla="*/ 41 h 264"/>
                  <a:gd name="T50" fmla="*/ 43 w 111"/>
                  <a:gd name="T51" fmla="*/ 41 h 264"/>
                  <a:gd name="T52" fmla="*/ 43 w 111"/>
                  <a:gd name="T53" fmla="*/ 50 h 264"/>
                  <a:gd name="T54" fmla="*/ 34 w 111"/>
                  <a:gd name="T55" fmla="*/ 66 h 264"/>
                  <a:gd name="T56" fmla="*/ 43 w 111"/>
                  <a:gd name="T57" fmla="*/ 91 h 264"/>
                  <a:gd name="T58" fmla="*/ 60 w 111"/>
                  <a:gd name="T59" fmla="*/ 132 h 264"/>
                  <a:gd name="T60" fmla="*/ 77 w 111"/>
                  <a:gd name="T61" fmla="*/ 157 h 264"/>
                  <a:gd name="T62" fmla="*/ 94 w 111"/>
                  <a:gd name="T63" fmla="*/ 182 h 264"/>
                  <a:gd name="T64" fmla="*/ 94 w 111"/>
                  <a:gd name="T65" fmla="*/ 190 h 264"/>
                  <a:gd name="T66" fmla="*/ 94 w 111"/>
                  <a:gd name="T67" fmla="*/ 190 h 264"/>
                  <a:gd name="T68" fmla="*/ 77 w 111"/>
                  <a:gd name="T69" fmla="*/ 190 h 264"/>
                  <a:gd name="T70" fmla="*/ 68 w 111"/>
                  <a:gd name="T71" fmla="*/ 173 h 264"/>
                  <a:gd name="T72" fmla="*/ 51 w 111"/>
                  <a:gd name="T73" fmla="*/ 149 h 264"/>
                  <a:gd name="T74" fmla="*/ 43 w 111"/>
                  <a:gd name="T75" fmla="*/ 149 h 264"/>
                  <a:gd name="T76" fmla="*/ 43 w 111"/>
                  <a:gd name="T77" fmla="*/ 165 h 264"/>
                  <a:gd name="T78" fmla="*/ 51 w 111"/>
                  <a:gd name="T79" fmla="*/ 190 h 264"/>
                  <a:gd name="T80" fmla="*/ 77 w 111"/>
                  <a:gd name="T81" fmla="*/ 215 h 264"/>
                  <a:gd name="T82" fmla="*/ 77 w 111"/>
                  <a:gd name="T83" fmla="*/ 231 h 264"/>
                  <a:gd name="T84" fmla="*/ 68 w 111"/>
                  <a:gd name="T85" fmla="*/ 231 h 264"/>
                  <a:gd name="T86" fmla="*/ 60 w 111"/>
                  <a:gd name="T87" fmla="*/ 223 h 264"/>
                  <a:gd name="T88" fmla="*/ 51 w 111"/>
                  <a:gd name="T89" fmla="*/ 215 h 264"/>
                  <a:gd name="T90" fmla="*/ 51 w 111"/>
                  <a:gd name="T91" fmla="*/ 206 h 264"/>
                  <a:gd name="T92" fmla="*/ 43 w 111"/>
                  <a:gd name="T93" fmla="*/ 198 h 264"/>
                  <a:gd name="T94" fmla="*/ 43 w 111"/>
                  <a:gd name="T95" fmla="*/ 215 h 264"/>
                  <a:gd name="T96" fmla="*/ 43 w 111"/>
                  <a:gd name="T97" fmla="*/ 231 h 264"/>
                  <a:gd name="T98" fmla="*/ 51 w 111"/>
                  <a:gd name="T99" fmla="*/ 239 h 264"/>
                  <a:gd name="T100" fmla="*/ 43 w 111"/>
                  <a:gd name="T101" fmla="*/ 247 h 264"/>
                  <a:gd name="T102" fmla="*/ 43 w 111"/>
                  <a:gd name="T103" fmla="*/ 256 h 264"/>
                  <a:gd name="T104" fmla="*/ 26 w 111"/>
                  <a:gd name="T105" fmla="*/ 247 h 264"/>
                  <a:gd name="T106" fmla="*/ 17 w 111"/>
                  <a:gd name="T107" fmla="*/ 256 h 264"/>
                  <a:gd name="T108" fmla="*/ 9 w 111"/>
                  <a:gd name="T109" fmla="*/ 264 h 264"/>
                  <a:gd name="T110" fmla="*/ 0 w 111"/>
                  <a:gd name="T111" fmla="*/ 264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1" h="264">
                    <a:moveTo>
                      <a:pt x="0" y="264"/>
                    </a:moveTo>
                    <a:lnTo>
                      <a:pt x="17" y="239"/>
                    </a:lnTo>
                    <a:lnTo>
                      <a:pt x="26" y="223"/>
                    </a:lnTo>
                    <a:lnTo>
                      <a:pt x="34" y="198"/>
                    </a:lnTo>
                    <a:lnTo>
                      <a:pt x="34" y="173"/>
                    </a:lnTo>
                    <a:lnTo>
                      <a:pt x="17" y="74"/>
                    </a:lnTo>
                    <a:lnTo>
                      <a:pt x="17" y="50"/>
                    </a:lnTo>
                    <a:lnTo>
                      <a:pt x="26" y="33"/>
                    </a:lnTo>
                    <a:lnTo>
                      <a:pt x="34" y="17"/>
                    </a:lnTo>
                    <a:lnTo>
                      <a:pt x="43" y="8"/>
                    </a:lnTo>
                    <a:lnTo>
                      <a:pt x="68" y="0"/>
                    </a:lnTo>
                    <a:lnTo>
                      <a:pt x="111" y="41"/>
                    </a:lnTo>
                    <a:lnTo>
                      <a:pt x="102" y="41"/>
                    </a:lnTo>
                    <a:lnTo>
                      <a:pt x="85" y="50"/>
                    </a:lnTo>
                    <a:lnTo>
                      <a:pt x="77" y="66"/>
                    </a:lnTo>
                    <a:lnTo>
                      <a:pt x="77" y="74"/>
                    </a:lnTo>
                    <a:lnTo>
                      <a:pt x="77" y="91"/>
                    </a:lnTo>
                    <a:lnTo>
                      <a:pt x="85" y="99"/>
                    </a:lnTo>
                    <a:lnTo>
                      <a:pt x="94" y="107"/>
                    </a:lnTo>
                    <a:lnTo>
                      <a:pt x="94" y="149"/>
                    </a:lnTo>
                    <a:lnTo>
                      <a:pt x="85" y="132"/>
                    </a:lnTo>
                    <a:lnTo>
                      <a:pt x="77" y="124"/>
                    </a:lnTo>
                    <a:lnTo>
                      <a:pt x="68" y="99"/>
                    </a:lnTo>
                    <a:lnTo>
                      <a:pt x="51" y="41"/>
                    </a:lnTo>
                    <a:lnTo>
                      <a:pt x="43" y="41"/>
                    </a:lnTo>
                    <a:lnTo>
                      <a:pt x="43" y="50"/>
                    </a:lnTo>
                    <a:lnTo>
                      <a:pt x="34" y="66"/>
                    </a:lnTo>
                    <a:lnTo>
                      <a:pt x="43" y="91"/>
                    </a:lnTo>
                    <a:lnTo>
                      <a:pt x="60" y="132"/>
                    </a:lnTo>
                    <a:lnTo>
                      <a:pt x="77" y="157"/>
                    </a:lnTo>
                    <a:lnTo>
                      <a:pt x="94" y="182"/>
                    </a:lnTo>
                    <a:lnTo>
                      <a:pt x="94" y="190"/>
                    </a:lnTo>
                    <a:lnTo>
                      <a:pt x="77" y="190"/>
                    </a:lnTo>
                    <a:lnTo>
                      <a:pt x="68" y="173"/>
                    </a:lnTo>
                    <a:lnTo>
                      <a:pt x="51" y="149"/>
                    </a:lnTo>
                    <a:lnTo>
                      <a:pt x="43" y="149"/>
                    </a:lnTo>
                    <a:lnTo>
                      <a:pt x="43" y="165"/>
                    </a:lnTo>
                    <a:lnTo>
                      <a:pt x="51" y="190"/>
                    </a:lnTo>
                    <a:lnTo>
                      <a:pt x="77" y="215"/>
                    </a:lnTo>
                    <a:lnTo>
                      <a:pt x="77" y="231"/>
                    </a:lnTo>
                    <a:lnTo>
                      <a:pt x="68" y="231"/>
                    </a:lnTo>
                    <a:lnTo>
                      <a:pt x="60" y="223"/>
                    </a:lnTo>
                    <a:lnTo>
                      <a:pt x="51" y="215"/>
                    </a:lnTo>
                    <a:lnTo>
                      <a:pt x="51" y="206"/>
                    </a:lnTo>
                    <a:lnTo>
                      <a:pt x="43" y="198"/>
                    </a:lnTo>
                    <a:lnTo>
                      <a:pt x="43" y="215"/>
                    </a:lnTo>
                    <a:lnTo>
                      <a:pt x="43" y="231"/>
                    </a:lnTo>
                    <a:lnTo>
                      <a:pt x="51" y="239"/>
                    </a:lnTo>
                    <a:lnTo>
                      <a:pt x="43" y="247"/>
                    </a:lnTo>
                    <a:lnTo>
                      <a:pt x="43" y="256"/>
                    </a:lnTo>
                    <a:lnTo>
                      <a:pt x="26" y="247"/>
                    </a:lnTo>
                    <a:lnTo>
                      <a:pt x="17" y="256"/>
                    </a:lnTo>
                    <a:lnTo>
                      <a:pt x="9" y="264"/>
                    </a:lnTo>
                    <a:lnTo>
                      <a:pt x="0" y="26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72" name="Freeform 85"/>
              <p:cNvSpPr>
                <a:spLocks/>
              </p:cNvSpPr>
              <p:nvPr/>
            </p:nvSpPr>
            <p:spPr bwMode="auto">
              <a:xfrm>
                <a:off x="10934" y="13621"/>
                <a:ext cx="51" cy="50"/>
              </a:xfrm>
              <a:custGeom>
                <a:avLst/>
                <a:gdLst>
                  <a:gd name="T0" fmla="*/ 0 w 51"/>
                  <a:gd name="T1" fmla="*/ 0 h 50"/>
                  <a:gd name="T2" fmla="*/ 51 w 51"/>
                  <a:gd name="T3" fmla="*/ 0 h 50"/>
                  <a:gd name="T4" fmla="*/ 51 w 51"/>
                  <a:gd name="T5" fmla="*/ 8 h 50"/>
                  <a:gd name="T6" fmla="*/ 51 w 51"/>
                  <a:gd name="T7" fmla="*/ 25 h 50"/>
                  <a:gd name="T8" fmla="*/ 34 w 51"/>
                  <a:gd name="T9" fmla="*/ 50 h 50"/>
                  <a:gd name="T10" fmla="*/ 34 w 51"/>
                  <a:gd name="T11" fmla="*/ 50 h 50"/>
                  <a:gd name="T12" fmla="*/ 26 w 51"/>
                  <a:gd name="T13" fmla="*/ 50 h 50"/>
                  <a:gd name="T14" fmla="*/ 17 w 51"/>
                  <a:gd name="T15" fmla="*/ 41 h 50"/>
                  <a:gd name="T16" fmla="*/ 9 w 51"/>
                  <a:gd name="T17" fmla="*/ 25 h 50"/>
                  <a:gd name="T18" fmla="*/ 0 w 51"/>
                  <a:gd name="T19" fmla="*/ 8 h 50"/>
                  <a:gd name="T20" fmla="*/ 0 w 51"/>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50">
                    <a:moveTo>
                      <a:pt x="0" y="0"/>
                    </a:moveTo>
                    <a:lnTo>
                      <a:pt x="51" y="0"/>
                    </a:lnTo>
                    <a:lnTo>
                      <a:pt x="51" y="8"/>
                    </a:lnTo>
                    <a:lnTo>
                      <a:pt x="51" y="25"/>
                    </a:lnTo>
                    <a:lnTo>
                      <a:pt x="34" y="50"/>
                    </a:lnTo>
                    <a:lnTo>
                      <a:pt x="26" y="50"/>
                    </a:lnTo>
                    <a:lnTo>
                      <a:pt x="17" y="41"/>
                    </a:lnTo>
                    <a:lnTo>
                      <a:pt x="9" y="25"/>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73" name="Freeform 86"/>
              <p:cNvSpPr>
                <a:spLocks/>
              </p:cNvSpPr>
              <p:nvPr/>
            </p:nvSpPr>
            <p:spPr bwMode="auto">
              <a:xfrm>
                <a:off x="10917" y="13588"/>
                <a:ext cx="94" cy="8"/>
              </a:xfrm>
              <a:custGeom>
                <a:avLst/>
                <a:gdLst>
                  <a:gd name="T0" fmla="*/ 0 w 94"/>
                  <a:gd name="T1" fmla="*/ 8 h 8"/>
                  <a:gd name="T2" fmla="*/ 0 w 94"/>
                  <a:gd name="T3" fmla="*/ 8 h 8"/>
                  <a:gd name="T4" fmla="*/ 43 w 94"/>
                  <a:gd name="T5" fmla="*/ 0 h 8"/>
                  <a:gd name="T6" fmla="*/ 68 w 94"/>
                  <a:gd name="T7" fmla="*/ 0 h 8"/>
                  <a:gd name="T8" fmla="*/ 94 w 94"/>
                  <a:gd name="T9" fmla="*/ 8 h 8"/>
                  <a:gd name="T10" fmla="*/ 94 w 94"/>
                  <a:gd name="T11" fmla="*/ 8 h 8"/>
                  <a:gd name="T12" fmla="*/ 43 w 94"/>
                  <a:gd name="T13" fmla="*/ 8 h 8"/>
                  <a:gd name="T14" fmla="*/ 17 w 94"/>
                  <a:gd name="T15" fmla="*/ 8 h 8"/>
                  <a:gd name="T16" fmla="*/ 0 w 94"/>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
                    <a:moveTo>
                      <a:pt x="0" y="8"/>
                    </a:moveTo>
                    <a:lnTo>
                      <a:pt x="0" y="8"/>
                    </a:lnTo>
                    <a:lnTo>
                      <a:pt x="43" y="0"/>
                    </a:lnTo>
                    <a:lnTo>
                      <a:pt x="68" y="0"/>
                    </a:lnTo>
                    <a:lnTo>
                      <a:pt x="94" y="8"/>
                    </a:lnTo>
                    <a:lnTo>
                      <a:pt x="43" y="8"/>
                    </a:lnTo>
                    <a:lnTo>
                      <a:pt x="17" y="8"/>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74" name="Freeform 87"/>
              <p:cNvSpPr>
                <a:spLocks/>
              </p:cNvSpPr>
              <p:nvPr/>
            </p:nvSpPr>
            <p:spPr bwMode="auto">
              <a:xfrm>
                <a:off x="10883" y="13530"/>
                <a:ext cx="153" cy="42"/>
              </a:xfrm>
              <a:custGeom>
                <a:avLst/>
                <a:gdLst>
                  <a:gd name="T0" fmla="*/ 0 w 153"/>
                  <a:gd name="T1" fmla="*/ 25 h 42"/>
                  <a:gd name="T2" fmla="*/ 0 w 153"/>
                  <a:gd name="T3" fmla="*/ 9 h 42"/>
                  <a:gd name="T4" fmla="*/ 9 w 153"/>
                  <a:gd name="T5" fmla="*/ 0 h 42"/>
                  <a:gd name="T6" fmla="*/ 145 w 153"/>
                  <a:gd name="T7" fmla="*/ 0 h 42"/>
                  <a:gd name="T8" fmla="*/ 153 w 153"/>
                  <a:gd name="T9" fmla="*/ 17 h 42"/>
                  <a:gd name="T10" fmla="*/ 153 w 153"/>
                  <a:gd name="T11" fmla="*/ 25 h 42"/>
                  <a:gd name="T12" fmla="*/ 145 w 153"/>
                  <a:gd name="T13" fmla="*/ 42 h 42"/>
                  <a:gd name="T14" fmla="*/ 17 w 153"/>
                  <a:gd name="T15" fmla="*/ 42 h 42"/>
                  <a:gd name="T16" fmla="*/ 0 w 153"/>
                  <a:gd name="T17" fmla="*/ 33 h 42"/>
                  <a:gd name="T18" fmla="*/ 0 w 153"/>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42">
                    <a:moveTo>
                      <a:pt x="0" y="25"/>
                    </a:moveTo>
                    <a:lnTo>
                      <a:pt x="0" y="9"/>
                    </a:lnTo>
                    <a:lnTo>
                      <a:pt x="9" y="0"/>
                    </a:lnTo>
                    <a:lnTo>
                      <a:pt x="145" y="0"/>
                    </a:lnTo>
                    <a:lnTo>
                      <a:pt x="153" y="17"/>
                    </a:lnTo>
                    <a:lnTo>
                      <a:pt x="153" y="25"/>
                    </a:lnTo>
                    <a:lnTo>
                      <a:pt x="145" y="42"/>
                    </a:lnTo>
                    <a:lnTo>
                      <a:pt x="17" y="42"/>
                    </a:lnTo>
                    <a:lnTo>
                      <a:pt x="0" y="33"/>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75" name="Freeform 88"/>
              <p:cNvSpPr>
                <a:spLocks/>
              </p:cNvSpPr>
              <p:nvPr/>
            </p:nvSpPr>
            <p:spPr bwMode="auto">
              <a:xfrm>
                <a:off x="10909" y="13497"/>
                <a:ext cx="93" cy="9"/>
              </a:xfrm>
              <a:custGeom>
                <a:avLst/>
                <a:gdLst>
                  <a:gd name="T0" fmla="*/ 0 w 93"/>
                  <a:gd name="T1" fmla="*/ 0 h 9"/>
                  <a:gd name="T2" fmla="*/ 51 w 93"/>
                  <a:gd name="T3" fmla="*/ 0 h 9"/>
                  <a:gd name="T4" fmla="*/ 93 w 93"/>
                  <a:gd name="T5" fmla="*/ 0 h 9"/>
                  <a:gd name="T6" fmla="*/ 93 w 93"/>
                  <a:gd name="T7" fmla="*/ 9 h 9"/>
                  <a:gd name="T8" fmla="*/ 51 w 93"/>
                  <a:gd name="T9" fmla="*/ 9 h 9"/>
                  <a:gd name="T10" fmla="*/ 0 w 93"/>
                  <a:gd name="T11" fmla="*/ 9 h 9"/>
                  <a:gd name="T12" fmla="*/ 0 w 9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9">
                    <a:moveTo>
                      <a:pt x="0" y="0"/>
                    </a:moveTo>
                    <a:lnTo>
                      <a:pt x="51" y="0"/>
                    </a:lnTo>
                    <a:lnTo>
                      <a:pt x="93" y="0"/>
                    </a:lnTo>
                    <a:lnTo>
                      <a:pt x="93" y="9"/>
                    </a:lnTo>
                    <a:lnTo>
                      <a:pt x="51" y="9"/>
                    </a:lnTo>
                    <a:lnTo>
                      <a:pt x="0" y="9"/>
                    </a:lnTo>
                    <a:lnTo>
                      <a:pt x="0" y="0"/>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grpSp>
        <p:grpSp>
          <p:nvGrpSpPr>
            <p:cNvPr id="9" name="Group 89"/>
            <p:cNvGrpSpPr>
              <a:grpSpLocks/>
            </p:cNvGrpSpPr>
            <p:nvPr/>
          </p:nvGrpSpPr>
          <p:grpSpPr bwMode="auto">
            <a:xfrm>
              <a:off x="8049" y="13000"/>
              <a:ext cx="2798" cy="2788"/>
              <a:chOff x="8573" y="13497"/>
              <a:chExt cx="2514" cy="2416"/>
            </a:xfrm>
          </p:grpSpPr>
          <p:sp>
            <p:nvSpPr>
              <p:cNvPr id="10" name="Freeform 91"/>
              <p:cNvSpPr>
                <a:spLocks/>
              </p:cNvSpPr>
              <p:nvPr/>
            </p:nvSpPr>
            <p:spPr bwMode="auto">
              <a:xfrm>
                <a:off x="10722" y="15872"/>
                <a:ext cx="161" cy="41"/>
              </a:xfrm>
              <a:custGeom>
                <a:avLst/>
                <a:gdLst>
                  <a:gd name="T0" fmla="*/ 0 w 161"/>
                  <a:gd name="T1" fmla="*/ 8 h 41"/>
                  <a:gd name="T2" fmla="*/ 8 w 161"/>
                  <a:gd name="T3" fmla="*/ 0 h 41"/>
                  <a:gd name="T4" fmla="*/ 8 w 161"/>
                  <a:gd name="T5" fmla="*/ 0 h 41"/>
                  <a:gd name="T6" fmla="*/ 25 w 161"/>
                  <a:gd name="T7" fmla="*/ 8 h 41"/>
                  <a:gd name="T8" fmla="*/ 59 w 161"/>
                  <a:gd name="T9" fmla="*/ 17 h 41"/>
                  <a:gd name="T10" fmla="*/ 85 w 161"/>
                  <a:gd name="T11" fmla="*/ 25 h 41"/>
                  <a:gd name="T12" fmla="*/ 119 w 161"/>
                  <a:gd name="T13" fmla="*/ 25 h 41"/>
                  <a:gd name="T14" fmla="*/ 153 w 161"/>
                  <a:gd name="T15" fmla="*/ 17 h 41"/>
                  <a:gd name="T16" fmla="*/ 161 w 161"/>
                  <a:gd name="T17" fmla="*/ 25 h 41"/>
                  <a:gd name="T18" fmla="*/ 144 w 161"/>
                  <a:gd name="T19" fmla="*/ 33 h 41"/>
                  <a:gd name="T20" fmla="*/ 119 w 161"/>
                  <a:gd name="T21" fmla="*/ 41 h 41"/>
                  <a:gd name="T22" fmla="*/ 93 w 161"/>
                  <a:gd name="T23" fmla="*/ 41 h 41"/>
                  <a:gd name="T24" fmla="*/ 68 w 161"/>
                  <a:gd name="T25" fmla="*/ 33 h 41"/>
                  <a:gd name="T26" fmla="*/ 34 w 161"/>
                  <a:gd name="T27" fmla="*/ 25 h 41"/>
                  <a:gd name="T28" fmla="*/ 0 w 161"/>
                  <a:gd name="T29" fmla="*/ 8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1" h="41">
                    <a:moveTo>
                      <a:pt x="0" y="8"/>
                    </a:moveTo>
                    <a:lnTo>
                      <a:pt x="8" y="0"/>
                    </a:lnTo>
                    <a:lnTo>
                      <a:pt x="25" y="8"/>
                    </a:lnTo>
                    <a:lnTo>
                      <a:pt x="59" y="17"/>
                    </a:lnTo>
                    <a:lnTo>
                      <a:pt x="85" y="25"/>
                    </a:lnTo>
                    <a:lnTo>
                      <a:pt x="119" y="25"/>
                    </a:lnTo>
                    <a:lnTo>
                      <a:pt x="153" y="17"/>
                    </a:lnTo>
                    <a:lnTo>
                      <a:pt x="161" y="25"/>
                    </a:lnTo>
                    <a:lnTo>
                      <a:pt x="144" y="33"/>
                    </a:lnTo>
                    <a:lnTo>
                      <a:pt x="119" y="41"/>
                    </a:lnTo>
                    <a:lnTo>
                      <a:pt x="93" y="41"/>
                    </a:lnTo>
                    <a:lnTo>
                      <a:pt x="68" y="33"/>
                    </a:lnTo>
                    <a:lnTo>
                      <a:pt x="34" y="25"/>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1" name="Freeform 92"/>
              <p:cNvSpPr>
                <a:spLocks/>
              </p:cNvSpPr>
              <p:nvPr/>
            </p:nvSpPr>
            <p:spPr bwMode="auto">
              <a:xfrm>
                <a:off x="10815" y="15649"/>
                <a:ext cx="264" cy="248"/>
              </a:xfrm>
              <a:custGeom>
                <a:avLst/>
                <a:gdLst>
                  <a:gd name="T0" fmla="*/ 17 w 264"/>
                  <a:gd name="T1" fmla="*/ 165 h 248"/>
                  <a:gd name="T2" fmla="*/ 9 w 264"/>
                  <a:gd name="T3" fmla="*/ 141 h 248"/>
                  <a:gd name="T4" fmla="*/ 9 w 264"/>
                  <a:gd name="T5" fmla="*/ 124 h 248"/>
                  <a:gd name="T6" fmla="*/ 0 w 264"/>
                  <a:gd name="T7" fmla="*/ 75 h 248"/>
                  <a:gd name="T8" fmla="*/ 0 w 264"/>
                  <a:gd name="T9" fmla="*/ 66 h 248"/>
                  <a:gd name="T10" fmla="*/ 9 w 264"/>
                  <a:gd name="T11" fmla="*/ 75 h 248"/>
                  <a:gd name="T12" fmla="*/ 17 w 264"/>
                  <a:gd name="T13" fmla="*/ 116 h 248"/>
                  <a:gd name="T14" fmla="*/ 34 w 264"/>
                  <a:gd name="T15" fmla="*/ 149 h 248"/>
                  <a:gd name="T16" fmla="*/ 51 w 264"/>
                  <a:gd name="T17" fmla="*/ 182 h 248"/>
                  <a:gd name="T18" fmla="*/ 68 w 264"/>
                  <a:gd name="T19" fmla="*/ 190 h 248"/>
                  <a:gd name="T20" fmla="*/ 85 w 264"/>
                  <a:gd name="T21" fmla="*/ 207 h 248"/>
                  <a:gd name="T22" fmla="*/ 111 w 264"/>
                  <a:gd name="T23" fmla="*/ 223 h 248"/>
                  <a:gd name="T24" fmla="*/ 145 w 264"/>
                  <a:gd name="T25" fmla="*/ 231 h 248"/>
                  <a:gd name="T26" fmla="*/ 213 w 264"/>
                  <a:gd name="T27" fmla="*/ 240 h 248"/>
                  <a:gd name="T28" fmla="*/ 238 w 264"/>
                  <a:gd name="T29" fmla="*/ 231 h 248"/>
                  <a:gd name="T30" fmla="*/ 247 w 264"/>
                  <a:gd name="T31" fmla="*/ 231 h 248"/>
                  <a:gd name="T32" fmla="*/ 255 w 264"/>
                  <a:gd name="T33" fmla="*/ 223 h 248"/>
                  <a:gd name="T34" fmla="*/ 255 w 264"/>
                  <a:gd name="T35" fmla="*/ 190 h 248"/>
                  <a:gd name="T36" fmla="*/ 247 w 264"/>
                  <a:gd name="T37" fmla="*/ 165 h 248"/>
                  <a:gd name="T38" fmla="*/ 247 w 264"/>
                  <a:gd name="T39" fmla="*/ 141 h 248"/>
                  <a:gd name="T40" fmla="*/ 238 w 264"/>
                  <a:gd name="T41" fmla="*/ 108 h 248"/>
                  <a:gd name="T42" fmla="*/ 221 w 264"/>
                  <a:gd name="T43" fmla="*/ 83 h 248"/>
                  <a:gd name="T44" fmla="*/ 204 w 264"/>
                  <a:gd name="T45" fmla="*/ 66 h 248"/>
                  <a:gd name="T46" fmla="*/ 179 w 264"/>
                  <a:gd name="T47" fmla="*/ 42 h 248"/>
                  <a:gd name="T48" fmla="*/ 153 w 264"/>
                  <a:gd name="T49" fmla="*/ 25 h 248"/>
                  <a:gd name="T50" fmla="*/ 136 w 264"/>
                  <a:gd name="T51" fmla="*/ 17 h 248"/>
                  <a:gd name="T52" fmla="*/ 119 w 264"/>
                  <a:gd name="T53" fmla="*/ 9 h 248"/>
                  <a:gd name="T54" fmla="*/ 94 w 264"/>
                  <a:gd name="T55" fmla="*/ 9 h 248"/>
                  <a:gd name="T56" fmla="*/ 77 w 264"/>
                  <a:gd name="T57" fmla="*/ 0 h 248"/>
                  <a:gd name="T58" fmla="*/ 85 w 264"/>
                  <a:gd name="T59" fmla="*/ 0 h 248"/>
                  <a:gd name="T60" fmla="*/ 119 w 264"/>
                  <a:gd name="T61" fmla="*/ 0 h 248"/>
                  <a:gd name="T62" fmla="*/ 153 w 264"/>
                  <a:gd name="T63" fmla="*/ 9 h 248"/>
                  <a:gd name="T64" fmla="*/ 179 w 264"/>
                  <a:gd name="T65" fmla="*/ 25 h 248"/>
                  <a:gd name="T66" fmla="*/ 213 w 264"/>
                  <a:gd name="T67" fmla="*/ 42 h 248"/>
                  <a:gd name="T68" fmla="*/ 230 w 264"/>
                  <a:gd name="T69" fmla="*/ 66 h 248"/>
                  <a:gd name="T70" fmla="*/ 247 w 264"/>
                  <a:gd name="T71" fmla="*/ 91 h 248"/>
                  <a:gd name="T72" fmla="*/ 255 w 264"/>
                  <a:gd name="T73" fmla="*/ 116 h 248"/>
                  <a:gd name="T74" fmla="*/ 264 w 264"/>
                  <a:gd name="T75" fmla="*/ 141 h 248"/>
                  <a:gd name="T76" fmla="*/ 264 w 264"/>
                  <a:gd name="T77" fmla="*/ 190 h 248"/>
                  <a:gd name="T78" fmla="*/ 255 w 264"/>
                  <a:gd name="T79" fmla="*/ 248 h 248"/>
                  <a:gd name="T80" fmla="*/ 221 w 264"/>
                  <a:gd name="T81" fmla="*/ 248 h 248"/>
                  <a:gd name="T82" fmla="*/ 196 w 264"/>
                  <a:gd name="T83" fmla="*/ 248 h 248"/>
                  <a:gd name="T84" fmla="*/ 153 w 264"/>
                  <a:gd name="T85" fmla="*/ 248 h 248"/>
                  <a:gd name="T86" fmla="*/ 128 w 264"/>
                  <a:gd name="T87" fmla="*/ 240 h 248"/>
                  <a:gd name="T88" fmla="*/ 94 w 264"/>
                  <a:gd name="T89" fmla="*/ 231 h 248"/>
                  <a:gd name="T90" fmla="*/ 68 w 264"/>
                  <a:gd name="T91" fmla="*/ 215 h 248"/>
                  <a:gd name="T92" fmla="*/ 43 w 264"/>
                  <a:gd name="T93" fmla="*/ 190 h 248"/>
                  <a:gd name="T94" fmla="*/ 17 w 264"/>
                  <a:gd name="T95" fmla="*/ 165 h 2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 h="248">
                    <a:moveTo>
                      <a:pt x="17" y="165"/>
                    </a:moveTo>
                    <a:lnTo>
                      <a:pt x="9" y="141"/>
                    </a:lnTo>
                    <a:lnTo>
                      <a:pt x="9" y="124"/>
                    </a:lnTo>
                    <a:lnTo>
                      <a:pt x="0" y="75"/>
                    </a:lnTo>
                    <a:lnTo>
                      <a:pt x="0" y="66"/>
                    </a:lnTo>
                    <a:lnTo>
                      <a:pt x="9" y="75"/>
                    </a:lnTo>
                    <a:lnTo>
                      <a:pt x="17" y="116"/>
                    </a:lnTo>
                    <a:lnTo>
                      <a:pt x="34" y="149"/>
                    </a:lnTo>
                    <a:lnTo>
                      <a:pt x="51" y="182"/>
                    </a:lnTo>
                    <a:lnTo>
                      <a:pt x="68" y="190"/>
                    </a:lnTo>
                    <a:lnTo>
                      <a:pt x="85" y="207"/>
                    </a:lnTo>
                    <a:lnTo>
                      <a:pt x="111" y="223"/>
                    </a:lnTo>
                    <a:lnTo>
                      <a:pt x="145" y="231"/>
                    </a:lnTo>
                    <a:lnTo>
                      <a:pt x="213" y="240"/>
                    </a:lnTo>
                    <a:lnTo>
                      <a:pt x="238" y="231"/>
                    </a:lnTo>
                    <a:lnTo>
                      <a:pt x="247" y="231"/>
                    </a:lnTo>
                    <a:lnTo>
                      <a:pt x="255" y="223"/>
                    </a:lnTo>
                    <a:lnTo>
                      <a:pt x="255" y="190"/>
                    </a:lnTo>
                    <a:lnTo>
                      <a:pt x="247" y="165"/>
                    </a:lnTo>
                    <a:lnTo>
                      <a:pt x="247" y="141"/>
                    </a:lnTo>
                    <a:lnTo>
                      <a:pt x="238" y="108"/>
                    </a:lnTo>
                    <a:lnTo>
                      <a:pt x="221" y="83"/>
                    </a:lnTo>
                    <a:lnTo>
                      <a:pt x="204" y="66"/>
                    </a:lnTo>
                    <a:lnTo>
                      <a:pt x="179" y="42"/>
                    </a:lnTo>
                    <a:lnTo>
                      <a:pt x="153" y="25"/>
                    </a:lnTo>
                    <a:lnTo>
                      <a:pt x="136" y="17"/>
                    </a:lnTo>
                    <a:lnTo>
                      <a:pt x="119" y="9"/>
                    </a:lnTo>
                    <a:lnTo>
                      <a:pt x="94" y="9"/>
                    </a:lnTo>
                    <a:lnTo>
                      <a:pt x="77" y="0"/>
                    </a:lnTo>
                    <a:lnTo>
                      <a:pt x="85" y="0"/>
                    </a:lnTo>
                    <a:lnTo>
                      <a:pt x="119" y="0"/>
                    </a:lnTo>
                    <a:lnTo>
                      <a:pt x="153" y="9"/>
                    </a:lnTo>
                    <a:lnTo>
                      <a:pt x="179" y="25"/>
                    </a:lnTo>
                    <a:lnTo>
                      <a:pt x="213" y="42"/>
                    </a:lnTo>
                    <a:lnTo>
                      <a:pt x="230" y="66"/>
                    </a:lnTo>
                    <a:lnTo>
                      <a:pt x="247" y="91"/>
                    </a:lnTo>
                    <a:lnTo>
                      <a:pt x="255" y="116"/>
                    </a:lnTo>
                    <a:lnTo>
                      <a:pt x="264" y="141"/>
                    </a:lnTo>
                    <a:lnTo>
                      <a:pt x="264" y="190"/>
                    </a:lnTo>
                    <a:lnTo>
                      <a:pt x="255" y="248"/>
                    </a:lnTo>
                    <a:lnTo>
                      <a:pt x="221" y="248"/>
                    </a:lnTo>
                    <a:lnTo>
                      <a:pt x="196" y="248"/>
                    </a:lnTo>
                    <a:lnTo>
                      <a:pt x="153" y="248"/>
                    </a:lnTo>
                    <a:lnTo>
                      <a:pt x="128" y="240"/>
                    </a:lnTo>
                    <a:lnTo>
                      <a:pt x="94" y="231"/>
                    </a:lnTo>
                    <a:lnTo>
                      <a:pt x="68" y="215"/>
                    </a:lnTo>
                    <a:lnTo>
                      <a:pt x="43" y="190"/>
                    </a:lnTo>
                    <a:lnTo>
                      <a:pt x="17" y="16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2" name="Freeform 93"/>
              <p:cNvSpPr>
                <a:spLocks/>
              </p:cNvSpPr>
              <p:nvPr/>
            </p:nvSpPr>
            <p:spPr bwMode="auto">
              <a:xfrm>
                <a:off x="8726" y="15674"/>
                <a:ext cx="272" cy="215"/>
              </a:xfrm>
              <a:custGeom>
                <a:avLst/>
                <a:gdLst>
                  <a:gd name="T0" fmla="*/ 51 w 272"/>
                  <a:gd name="T1" fmla="*/ 182 h 215"/>
                  <a:gd name="T2" fmla="*/ 8 w 272"/>
                  <a:gd name="T3" fmla="*/ 165 h 215"/>
                  <a:gd name="T4" fmla="*/ 25 w 272"/>
                  <a:gd name="T5" fmla="*/ 132 h 215"/>
                  <a:gd name="T6" fmla="*/ 51 w 272"/>
                  <a:gd name="T7" fmla="*/ 107 h 215"/>
                  <a:gd name="T8" fmla="*/ 25 w 272"/>
                  <a:gd name="T9" fmla="*/ 74 h 215"/>
                  <a:gd name="T10" fmla="*/ 8 w 272"/>
                  <a:gd name="T11" fmla="*/ 41 h 215"/>
                  <a:gd name="T12" fmla="*/ 42 w 272"/>
                  <a:gd name="T13" fmla="*/ 25 h 215"/>
                  <a:gd name="T14" fmla="*/ 102 w 272"/>
                  <a:gd name="T15" fmla="*/ 17 h 215"/>
                  <a:gd name="T16" fmla="*/ 195 w 272"/>
                  <a:gd name="T17" fmla="*/ 25 h 215"/>
                  <a:gd name="T18" fmla="*/ 263 w 272"/>
                  <a:gd name="T19" fmla="*/ 0 h 215"/>
                  <a:gd name="T20" fmla="*/ 255 w 272"/>
                  <a:gd name="T21" fmla="*/ 17 h 215"/>
                  <a:gd name="T22" fmla="*/ 238 w 272"/>
                  <a:gd name="T23" fmla="*/ 25 h 215"/>
                  <a:gd name="T24" fmla="*/ 238 w 272"/>
                  <a:gd name="T25" fmla="*/ 41 h 215"/>
                  <a:gd name="T26" fmla="*/ 238 w 272"/>
                  <a:gd name="T27" fmla="*/ 50 h 215"/>
                  <a:gd name="T28" fmla="*/ 212 w 272"/>
                  <a:gd name="T29" fmla="*/ 33 h 215"/>
                  <a:gd name="T30" fmla="*/ 187 w 272"/>
                  <a:gd name="T31" fmla="*/ 33 h 215"/>
                  <a:gd name="T32" fmla="*/ 204 w 272"/>
                  <a:gd name="T33" fmla="*/ 50 h 215"/>
                  <a:gd name="T34" fmla="*/ 221 w 272"/>
                  <a:gd name="T35" fmla="*/ 74 h 215"/>
                  <a:gd name="T36" fmla="*/ 195 w 272"/>
                  <a:gd name="T37" fmla="*/ 74 h 215"/>
                  <a:gd name="T38" fmla="*/ 153 w 272"/>
                  <a:gd name="T39" fmla="*/ 41 h 215"/>
                  <a:gd name="T40" fmla="*/ 127 w 272"/>
                  <a:gd name="T41" fmla="*/ 41 h 215"/>
                  <a:gd name="T42" fmla="*/ 144 w 272"/>
                  <a:gd name="T43" fmla="*/ 58 h 215"/>
                  <a:gd name="T44" fmla="*/ 170 w 272"/>
                  <a:gd name="T45" fmla="*/ 83 h 215"/>
                  <a:gd name="T46" fmla="*/ 85 w 272"/>
                  <a:gd name="T47" fmla="*/ 41 h 215"/>
                  <a:gd name="T48" fmla="*/ 51 w 272"/>
                  <a:gd name="T49" fmla="*/ 33 h 215"/>
                  <a:gd name="T50" fmla="*/ 51 w 272"/>
                  <a:gd name="T51" fmla="*/ 50 h 215"/>
                  <a:gd name="T52" fmla="*/ 68 w 272"/>
                  <a:gd name="T53" fmla="*/ 50 h 215"/>
                  <a:gd name="T54" fmla="*/ 110 w 272"/>
                  <a:gd name="T55" fmla="*/ 66 h 215"/>
                  <a:gd name="T56" fmla="*/ 127 w 272"/>
                  <a:gd name="T57" fmla="*/ 99 h 215"/>
                  <a:gd name="T58" fmla="*/ 110 w 272"/>
                  <a:gd name="T59" fmla="*/ 91 h 215"/>
                  <a:gd name="T60" fmla="*/ 85 w 272"/>
                  <a:gd name="T61" fmla="*/ 74 h 215"/>
                  <a:gd name="T62" fmla="*/ 59 w 272"/>
                  <a:gd name="T63" fmla="*/ 99 h 215"/>
                  <a:gd name="T64" fmla="*/ 59 w 272"/>
                  <a:gd name="T65" fmla="*/ 132 h 215"/>
                  <a:gd name="T66" fmla="*/ 93 w 272"/>
                  <a:gd name="T67" fmla="*/ 132 h 215"/>
                  <a:gd name="T68" fmla="*/ 127 w 272"/>
                  <a:gd name="T69" fmla="*/ 116 h 215"/>
                  <a:gd name="T70" fmla="*/ 127 w 272"/>
                  <a:gd name="T71" fmla="*/ 132 h 215"/>
                  <a:gd name="T72" fmla="*/ 51 w 272"/>
                  <a:gd name="T73" fmla="*/ 157 h 215"/>
                  <a:gd name="T74" fmla="*/ 42 w 272"/>
                  <a:gd name="T75" fmla="*/ 173 h 215"/>
                  <a:gd name="T76" fmla="*/ 85 w 272"/>
                  <a:gd name="T77" fmla="*/ 173 h 215"/>
                  <a:gd name="T78" fmla="*/ 144 w 272"/>
                  <a:gd name="T79" fmla="*/ 140 h 215"/>
                  <a:gd name="T80" fmla="*/ 187 w 272"/>
                  <a:gd name="T81" fmla="*/ 124 h 215"/>
                  <a:gd name="T82" fmla="*/ 170 w 272"/>
                  <a:gd name="T83" fmla="*/ 140 h 215"/>
                  <a:gd name="T84" fmla="*/ 144 w 272"/>
                  <a:gd name="T85" fmla="*/ 157 h 215"/>
                  <a:gd name="T86" fmla="*/ 153 w 272"/>
                  <a:gd name="T87" fmla="*/ 165 h 215"/>
                  <a:gd name="T88" fmla="*/ 212 w 272"/>
                  <a:gd name="T89" fmla="*/ 124 h 215"/>
                  <a:gd name="T90" fmla="*/ 229 w 272"/>
                  <a:gd name="T91" fmla="*/ 132 h 215"/>
                  <a:gd name="T92" fmla="*/ 212 w 272"/>
                  <a:gd name="T93" fmla="*/ 149 h 215"/>
                  <a:gd name="T94" fmla="*/ 204 w 272"/>
                  <a:gd name="T95" fmla="*/ 173 h 215"/>
                  <a:gd name="T96" fmla="*/ 238 w 272"/>
                  <a:gd name="T97" fmla="*/ 157 h 215"/>
                  <a:gd name="T98" fmla="*/ 229 w 272"/>
                  <a:gd name="T99" fmla="*/ 182 h 215"/>
                  <a:gd name="T100" fmla="*/ 255 w 272"/>
                  <a:gd name="T101" fmla="*/ 190 h 215"/>
                  <a:gd name="T102" fmla="*/ 272 w 272"/>
                  <a:gd name="T103" fmla="*/ 206 h 215"/>
                  <a:gd name="T104" fmla="*/ 263 w 272"/>
                  <a:gd name="T105" fmla="*/ 215 h 215"/>
                  <a:gd name="T106" fmla="*/ 221 w 272"/>
                  <a:gd name="T107" fmla="*/ 182 h 215"/>
                  <a:gd name="T108" fmla="*/ 170 w 272"/>
                  <a:gd name="T109" fmla="*/ 173 h 215"/>
                  <a:gd name="T110" fmla="*/ 68 w 272"/>
                  <a:gd name="T111" fmla="*/ 182 h 2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2" h="215">
                    <a:moveTo>
                      <a:pt x="68" y="182"/>
                    </a:moveTo>
                    <a:lnTo>
                      <a:pt x="51" y="182"/>
                    </a:lnTo>
                    <a:lnTo>
                      <a:pt x="25" y="182"/>
                    </a:lnTo>
                    <a:lnTo>
                      <a:pt x="8" y="165"/>
                    </a:lnTo>
                    <a:lnTo>
                      <a:pt x="0" y="149"/>
                    </a:lnTo>
                    <a:lnTo>
                      <a:pt x="25" y="132"/>
                    </a:lnTo>
                    <a:lnTo>
                      <a:pt x="42" y="124"/>
                    </a:lnTo>
                    <a:lnTo>
                      <a:pt x="51" y="107"/>
                    </a:lnTo>
                    <a:lnTo>
                      <a:pt x="42" y="91"/>
                    </a:lnTo>
                    <a:lnTo>
                      <a:pt x="25" y="74"/>
                    </a:lnTo>
                    <a:lnTo>
                      <a:pt x="0" y="58"/>
                    </a:lnTo>
                    <a:lnTo>
                      <a:pt x="8" y="41"/>
                    </a:lnTo>
                    <a:lnTo>
                      <a:pt x="17" y="33"/>
                    </a:lnTo>
                    <a:lnTo>
                      <a:pt x="42" y="25"/>
                    </a:lnTo>
                    <a:lnTo>
                      <a:pt x="76" y="17"/>
                    </a:lnTo>
                    <a:lnTo>
                      <a:pt x="102" y="17"/>
                    </a:lnTo>
                    <a:lnTo>
                      <a:pt x="161" y="25"/>
                    </a:lnTo>
                    <a:lnTo>
                      <a:pt x="195" y="25"/>
                    </a:lnTo>
                    <a:lnTo>
                      <a:pt x="221" y="17"/>
                    </a:lnTo>
                    <a:lnTo>
                      <a:pt x="263" y="0"/>
                    </a:lnTo>
                    <a:lnTo>
                      <a:pt x="263" y="8"/>
                    </a:lnTo>
                    <a:lnTo>
                      <a:pt x="255" y="17"/>
                    </a:lnTo>
                    <a:lnTo>
                      <a:pt x="238" y="17"/>
                    </a:lnTo>
                    <a:lnTo>
                      <a:pt x="238" y="25"/>
                    </a:lnTo>
                    <a:lnTo>
                      <a:pt x="229" y="25"/>
                    </a:lnTo>
                    <a:lnTo>
                      <a:pt x="238" y="41"/>
                    </a:lnTo>
                    <a:lnTo>
                      <a:pt x="238" y="50"/>
                    </a:lnTo>
                    <a:lnTo>
                      <a:pt x="221" y="41"/>
                    </a:lnTo>
                    <a:lnTo>
                      <a:pt x="212" y="33"/>
                    </a:lnTo>
                    <a:lnTo>
                      <a:pt x="195" y="33"/>
                    </a:lnTo>
                    <a:lnTo>
                      <a:pt x="187" y="33"/>
                    </a:lnTo>
                    <a:lnTo>
                      <a:pt x="204" y="50"/>
                    </a:lnTo>
                    <a:lnTo>
                      <a:pt x="212" y="66"/>
                    </a:lnTo>
                    <a:lnTo>
                      <a:pt x="221" y="74"/>
                    </a:lnTo>
                    <a:lnTo>
                      <a:pt x="212" y="74"/>
                    </a:lnTo>
                    <a:lnTo>
                      <a:pt x="195" y="74"/>
                    </a:lnTo>
                    <a:lnTo>
                      <a:pt x="178" y="58"/>
                    </a:lnTo>
                    <a:lnTo>
                      <a:pt x="153" y="41"/>
                    </a:lnTo>
                    <a:lnTo>
                      <a:pt x="144" y="41"/>
                    </a:lnTo>
                    <a:lnTo>
                      <a:pt x="127" y="41"/>
                    </a:lnTo>
                    <a:lnTo>
                      <a:pt x="136" y="50"/>
                    </a:lnTo>
                    <a:lnTo>
                      <a:pt x="144" y="58"/>
                    </a:lnTo>
                    <a:lnTo>
                      <a:pt x="170" y="74"/>
                    </a:lnTo>
                    <a:lnTo>
                      <a:pt x="170" y="83"/>
                    </a:lnTo>
                    <a:lnTo>
                      <a:pt x="119" y="50"/>
                    </a:lnTo>
                    <a:lnTo>
                      <a:pt x="85" y="41"/>
                    </a:lnTo>
                    <a:lnTo>
                      <a:pt x="51" y="33"/>
                    </a:lnTo>
                    <a:lnTo>
                      <a:pt x="42" y="41"/>
                    </a:lnTo>
                    <a:lnTo>
                      <a:pt x="51" y="50"/>
                    </a:lnTo>
                    <a:lnTo>
                      <a:pt x="59" y="50"/>
                    </a:lnTo>
                    <a:lnTo>
                      <a:pt x="68" y="50"/>
                    </a:lnTo>
                    <a:lnTo>
                      <a:pt x="76" y="58"/>
                    </a:lnTo>
                    <a:lnTo>
                      <a:pt x="110" y="66"/>
                    </a:lnTo>
                    <a:lnTo>
                      <a:pt x="136" y="99"/>
                    </a:lnTo>
                    <a:lnTo>
                      <a:pt x="127" y="99"/>
                    </a:lnTo>
                    <a:lnTo>
                      <a:pt x="110" y="91"/>
                    </a:lnTo>
                    <a:lnTo>
                      <a:pt x="102" y="83"/>
                    </a:lnTo>
                    <a:lnTo>
                      <a:pt x="85" y="74"/>
                    </a:lnTo>
                    <a:lnTo>
                      <a:pt x="68" y="83"/>
                    </a:lnTo>
                    <a:lnTo>
                      <a:pt x="59" y="99"/>
                    </a:lnTo>
                    <a:lnTo>
                      <a:pt x="59" y="116"/>
                    </a:lnTo>
                    <a:lnTo>
                      <a:pt x="59" y="132"/>
                    </a:lnTo>
                    <a:lnTo>
                      <a:pt x="76" y="140"/>
                    </a:lnTo>
                    <a:lnTo>
                      <a:pt x="93" y="132"/>
                    </a:lnTo>
                    <a:lnTo>
                      <a:pt x="119" y="116"/>
                    </a:lnTo>
                    <a:lnTo>
                      <a:pt x="127" y="116"/>
                    </a:lnTo>
                    <a:lnTo>
                      <a:pt x="144" y="116"/>
                    </a:lnTo>
                    <a:lnTo>
                      <a:pt x="127" y="132"/>
                    </a:lnTo>
                    <a:lnTo>
                      <a:pt x="102" y="149"/>
                    </a:lnTo>
                    <a:lnTo>
                      <a:pt x="51" y="157"/>
                    </a:lnTo>
                    <a:lnTo>
                      <a:pt x="42" y="165"/>
                    </a:lnTo>
                    <a:lnTo>
                      <a:pt x="42" y="173"/>
                    </a:lnTo>
                    <a:lnTo>
                      <a:pt x="59" y="173"/>
                    </a:lnTo>
                    <a:lnTo>
                      <a:pt x="85" y="173"/>
                    </a:lnTo>
                    <a:lnTo>
                      <a:pt x="119" y="157"/>
                    </a:lnTo>
                    <a:lnTo>
                      <a:pt x="144" y="140"/>
                    </a:lnTo>
                    <a:lnTo>
                      <a:pt x="178" y="116"/>
                    </a:lnTo>
                    <a:lnTo>
                      <a:pt x="187" y="124"/>
                    </a:lnTo>
                    <a:lnTo>
                      <a:pt x="178" y="132"/>
                    </a:lnTo>
                    <a:lnTo>
                      <a:pt x="170" y="140"/>
                    </a:lnTo>
                    <a:lnTo>
                      <a:pt x="153" y="149"/>
                    </a:lnTo>
                    <a:lnTo>
                      <a:pt x="144" y="157"/>
                    </a:lnTo>
                    <a:lnTo>
                      <a:pt x="144" y="165"/>
                    </a:lnTo>
                    <a:lnTo>
                      <a:pt x="153" y="165"/>
                    </a:lnTo>
                    <a:lnTo>
                      <a:pt x="187" y="149"/>
                    </a:lnTo>
                    <a:lnTo>
                      <a:pt x="212" y="124"/>
                    </a:lnTo>
                    <a:lnTo>
                      <a:pt x="221" y="124"/>
                    </a:lnTo>
                    <a:lnTo>
                      <a:pt x="229" y="132"/>
                    </a:lnTo>
                    <a:lnTo>
                      <a:pt x="221" y="140"/>
                    </a:lnTo>
                    <a:lnTo>
                      <a:pt x="212" y="149"/>
                    </a:lnTo>
                    <a:lnTo>
                      <a:pt x="195" y="157"/>
                    </a:lnTo>
                    <a:lnTo>
                      <a:pt x="204" y="173"/>
                    </a:lnTo>
                    <a:lnTo>
                      <a:pt x="221" y="165"/>
                    </a:lnTo>
                    <a:lnTo>
                      <a:pt x="238" y="157"/>
                    </a:lnTo>
                    <a:lnTo>
                      <a:pt x="255" y="157"/>
                    </a:lnTo>
                    <a:lnTo>
                      <a:pt x="229" y="182"/>
                    </a:lnTo>
                    <a:lnTo>
                      <a:pt x="238" y="190"/>
                    </a:lnTo>
                    <a:lnTo>
                      <a:pt x="255" y="190"/>
                    </a:lnTo>
                    <a:lnTo>
                      <a:pt x="263" y="198"/>
                    </a:lnTo>
                    <a:lnTo>
                      <a:pt x="272" y="206"/>
                    </a:lnTo>
                    <a:lnTo>
                      <a:pt x="263" y="215"/>
                    </a:lnTo>
                    <a:lnTo>
                      <a:pt x="246" y="198"/>
                    </a:lnTo>
                    <a:lnTo>
                      <a:pt x="221" y="182"/>
                    </a:lnTo>
                    <a:lnTo>
                      <a:pt x="195" y="182"/>
                    </a:lnTo>
                    <a:lnTo>
                      <a:pt x="170" y="173"/>
                    </a:lnTo>
                    <a:lnTo>
                      <a:pt x="119" y="182"/>
                    </a:lnTo>
                    <a:lnTo>
                      <a:pt x="68" y="18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3" name="Freeform 94"/>
              <p:cNvSpPr>
                <a:spLocks/>
              </p:cNvSpPr>
              <p:nvPr/>
            </p:nvSpPr>
            <p:spPr bwMode="auto">
              <a:xfrm>
                <a:off x="9006" y="15847"/>
                <a:ext cx="34" cy="33"/>
              </a:xfrm>
              <a:custGeom>
                <a:avLst/>
                <a:gdLst>
                  <a:gd name="T0" fmla="*/ 0 w 34"/>
                  <a:gd name="T1" fmla="*/ 17 h 33"/>
                  <a:gd name="T2" fmla="*/ 9 w 34"/>
                  <a:gd name="T3" fmla="*/ 9 h 33"/>
                  <a:gd name="T4" fmla="*/ 17 w 34"/>
                  <a:gd name="T5" fmla="*/ 0 h 33"/>
                  <a:gd name="T6" fmla="*/ 26 w 34"/>
                  <a:gd name="T7" fmla="*/ 9 h 33"/>
                  <a:gd name="T8" fmla="*/ 34 w 34"/>
                  <a:gd name="T9" fmla="*/ 17 h 33"/>
                  <a:gd name="T10" fmla="*/ 34 w 34"/>
                  <a:gd name="T11" fmla="*/ 25 h 33"/>
                  <a:gd name="T12" fmla="*/ 26 w 34"/>
                  <a:gd name="T13" fmla="*/ 33 h 33"/>
                  <a:gd name="T14" fmla="*/ 9 w 34"/>
                  <a:gd name="T15" fmla="*/ 25 h 33"/>
                  <a:gd name="T16" fmla="*/ 0 w 34"/>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3">
                    <a:moveTo>
                      <a:pt x="0" y="17"/>
                    </a:moveTo>
                    <a:lnTo>
                      <a:pt x="9" y="9"/>
                    </a:lnTo>
                    <a:lnTo>
                      <a:pt x="17" y="0"/>
                    </a:lnTo>
                    <a:lnTo>
                      <a:pt x="26" y="9"/>
                    </a:lnTo>
                    <a:lnTo>
                      <a:pt x="34" y="17"/>
                    </a:lnTo>
                    <a:lnTo>
                      <a:pt x="34" y="25"/>
                    </a:lnTo>
                    <a:lnTo>
                      <a:pt x="26" y="33"/>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4" name="Freeform 95"/>
              <p:cNvSpPr>
                <a:spLocks/>
              </p:cNvSpPr>
              <p:nvPr/>
            </p:nvSpPr>
            <p:spPr bwMode="auto">
              <a:xfrm>
                <a:off x="9049" y="15839"/>
                <a:ext cx="1664" cy="25"/>
              </a:xfrm>
              <a:custGeom>
                <a:avLst/>
                <a:gdLst>
                  <a:gd name="T0" fmla="*/ 25 w 1664"/>
                  <a:gd name="T1" fmla="*/ 17 h 25"/>
                  <a:gd name="T2" fmla="*/ 0 w 1664"/>
                  <a:gd name="T3" fmla="*/ 0 h 25"/>
                  <a:gd name="T4" fmla="*/ 8 w 1664"/>
                  <a:gd name="T5" fmla="*/ 0 h 25"/>
                  <a:gd name="T6" fmla="*/ 17 w 1664"/>
                  <a:gd name="T7" fmla="*/ 0 h 25"/>
                  <a:gd name="T8" fmla="*/ 25 w 1664"/>
                  <a:gd name="T9" fmla="*/ 0 h 25"/>
                  <a:gd name="T10" fmla="*/ 51 w 1664"/>
                  <a:gd name="T11" fmla="*/ 0 h 25"/>
                  <a:gd name="T12" fmla="*/ 85 w 1664"/>
                  <a:gd name="T13" fmla="*/ 0 h 25"/>
                  <a:gd name="T14" fmla="*/ 119 w 1664"/>
                  <a:gd name="T15" fmla="*/ 0 h 25"/>
                  <a:gd name="T16" fmla="*/ 161 w 1664"/>
                  <a:gd name="T17" fmla="*/ 0 h 25"/>
                  <a:gd name="T18" fmla="*/ 212 w 1664"/>
                  <a:gd name="T19" fmla="*/ 0 h 25"/>
                  <a:gd name="T20" fmla="*/ 271 w 1664"/>
                  <a:gd name="T21" fmla="*/ 0 h 25"/>
                  <a:gd name="T22" fmla="*/ 331 w 1664"/>
                  <a:gd name="T23" fmla="*/ 0 h 25"/>
                  <a:gd name="T24" fmla="*/ 399 w 1664"/>
                  <a:gd name="T25" fmla="*/ 0 h 25"/>
                  <a:gd name="T26" fmla="*/ 535 w 1664"/>
                  <a:gd name="T27" fmla="*/ 0 h 25"/>
                  <a:gd name="T28" fmla="*/ 679 w 1664"/>
                  <a:gd name="T29" fmla="*/ 0 h 25"/>
                  <a:gd name="T30" fmla="*/ 840 w 1664"/>
                  <a:gd name="T31" fmla="*/ 0 h 25"/>
                  <a:gd name="T32" fmla="*/ 993 w 1664"/>
                  <a:gd name="T33" fmla="*/ 0 h 25"/>
                  <a:gd name="T34" fmla="*/ 1138 w 1664"/>
                  <a:gd name="T35" fmla="*/ 0 h 25"/>
                  <a:gd name="T36" fmla="*/ 1282 w 1664"/>
                  <a:gd name="T37" fmla="*/ 0 h 25"/>
                  <a:gd name="T38" fmla="*/ 1342 w 1664"/>
                  <a:gd name="T39" fmla="*/ 0 h 25"/>
                  <a:gd name="T40" fmla="*/ 1410 w 1664"/>
                  <a:gd name="T41" fmla="*/ 0 h 25"/>
                  <a:gd name="T42" fmla="*/ 1460 w 1664"/>
                  <a:gd name="T43" fmla="*/ 0 h 25"/>
                  <a:gd name="T44" fmla="*/ 1511 w 1664"/>
                  <a:gd name="T45" fmla="*/ 0 h 25"/>
                  <a:gd name="T46" fmla="*/ 1554 w 1664"/>
                  <a:gd name="T47" fmla="*/ 0 h 25"/>
                  <a:gd name="T48" fmla="*/ 1596 w 1664"/>
                  <a:gd name="T49" fmla="*/ 0 h 25"/>
                  <a:gd name="T50" fmla="*/ 1622 w 1664"/>
                  <a:gd name="T51" fmla="*/ 0 h 25"/>
                  <a:gd name="T52" fmla="*/ 1647 w 1664"/>
                  <a:gd name="T53" fmla="*/ 0 h 25"/>
                  <a:gd name="T54" fmla="*/ 1664 w 1664"/>
                  <a:gd name="T55" fmla="*/ 0 h 25"/>
                  <a:gd name="T56" fmla="*/ 1664 w 1664"/>
                  <a:gd name="T57" fmla="*/ 0 h 25"/>
                  <a:gd name="T58" fmla="*/ 1664 w 1664"/>
                  <a:gd name="T59" fmla="*/ 17 h 25"/>
                  <a:gd name="T60" fmla="*/ 1656 w 1664"/>
                  <a:gd name="T61" fmla="*/ 25 h 25"/>
                  <a:gd name="T62" fmla="*/ 25 w 1664"/>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4" h="25">
                    <a:moveTo>
                      <a:pt x="25" y="17"/>
                    </a:moveTo>
                    <a:lnTo>
                      <a:pt x="0" y="0"/>
                    </a:lnTo>
                    <a:lnTo>
                      <a:pt x="8" y="0"/>
                    </a:lnTo>
                    <a:lnTo>
                      <a:pt x="17" y="0"/>
                    </a:lnTo>
                    <a:lnTo>
                      <a:pt x="25" y="0"/>
                    </a:lnTo>
                    <a:lnTo>
                      <a:pt x="51" y="0"/>
                    </a:lnTo>
                    <a:lnTo>
                      <a:pt x="85" y="0"/>
                    </a:lnTo>
                    <a:lnTo>
                      <a:pt x="119" y="0"/>
                    </a:lnTo>
                    <a:lnTo>
                      <a:pt x="161" y="0"/>
                    </a:lnTo>
                    <a:lnTo>
                      <a:pt x="212" y="0"/>
                    </a:lnTo>
                    <a:lnTo>
                      <a:pt x="271" y="0"/>
                    </a:lnTo>
                    <a:lnTo>
                      <a:pt x="331" y="0"/>
                    </a:lnTo>
                    <a:lnTo>
                      <a:pt x="399" y="0"/>
                    </a:lnTo>
                    <a:lnTo>
                      <a:pt x="535" y="0"/>
                    </a:lnTo>
                    <a:lnTo>
                      <a:pt x="679" y="0"/>
                    </a:lnTo>
                    <a:lnTo>
                      <a:pt x="840" y="0"/>
                    </a:lnTo>
                    <a:lnTo>
                      <a:pt x="993" y="0"/>
                    </a:lnTo>
                    <a:lnTo>
                      <a:pt x="1138" y="0"/>
                    </a:lnTo>
                    <a:lnTo>
                      <a:pt x="1282" y="0"/>
                    </a:lnTo>
                    <a:lnTo>
                      <a:pt x="1342" y="0"/>
                    </a:lnTo>
                    <a:lnTo>
                      <a:pt x="1410" y="0"/>
                    </a:lnTo>
                    <a:lnTo>
                      <a:pt x="1460" y="0"/>
                    </a:lnTo>
                    <a:lnTo>
                      <a:pt x="1511" y="0"/>
                    </a:lnTo>
                    <a:lnTo>
                      <a:pt x="1554" y="0"/>
                    </a:lnTo>
                    <a:lnTo>
                      <a:pt x="1596" y="0"/>
                    </a:lnTo>
                    <a:lnTo>
                      <a:pt x="1622" y="0"/>
                    </a:lnTo>
                    <a:lnTo>
                      <a:pt x="1647" y="0"/>
                    </a:lnTo>
                    <a:lnTo>
                      <a:pt x="1664" y="0"/>
                    </a:lnTo>
                    <a:lnTo>
                      <a:pt x="1664" y="17"/>
                    </a:lnTo>
                    <a:lnTo>
                      <a:pt x="1656" y="25"/>
                    </a:lnTo>
                    <a:lnTo>
                      <a:pt x="25"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5" name="Freeform 96"/>
              <p:cNvSpPr>
                <a:spLocks/>
              </p:cNvSpPr>
              <p:nvPr/>
            </p:nvSpPr>
            <p:spPr bwMode="auto">
              <a:xfrm>
                <a:off x="10849" y="15682"/>
                <a:ext cx="187" cy="182"/>
              </a:xfrm>
              <a:custGeom>
                <a:avLst/>
                <a:gdLst>
                  <a:gd name="T0" fmla="*/ 145 w 187"/>
                  <a:gd name="T1" fmla="*/ 157 h 182"/>
                  <a:gd name="T2" fmla="*/ 153 w 187"/>
                  <a:gd name="T3" fmla="*/ 174 h 182"/>
                  <a:gd name="T4" fmla="*/ 128 w 187"/>
                  <a:gd name="T5" fmla="*/ 141 h 182"/>
                  <a:gd name="T6" fmla="*/ 119 w 187"/>
                  <a:gd name="T7" fmla="*/ 149 h 182"/>
                  <a:gd name="T8" fmla="*/ 111 w 187"/>
                  <a:gd name="T9" fmla="*/ 124 h 182"/>
                  <a:gd name="T10" fmla="*/ 94 w 187"/>
                  <a:gd name="T11" fmla="*/ 124 h 182"/>
                  <a:gd name="T12" fmla="*/ 77 w 187"/>
                  <a:gd name="T13" fmla="*/ 108 h 182"/>
                  <a:gd name="T14" fmla="*/ 68 w 187"/>
                  <a:gd name="T15" fmla="*/ 124 h 182"/>
                  <a:gd name="T16" fmla="*/ 60 w 187"/>
                  <a:gd name="T17" fmla="*/ 91 h 182"/>
                  <a:gd name="T18" fmla="*/ 51 w 187"/>
                  <a:gd name="T19" fmla="*/ 83 h 182"/>
                  <a:gd name="T20" fmla="*/ 34 w 187"/>
                  <a:gd name="T21" fmla="*/ 75 h 182"/>
                  <a:gd name="T22" fmla="*/ 17 w 187"/>
                  <a:gd name="T23" fmla="*/ 75 h 182"/>
                  <a:gd name="T24" fmla="*/ 26 w 187"/>
                  <a:gd name="T25" fmla="*/ 99 h 182"/>
                  <a:gd name="T26" fmla="*/ 26 w 187"/>
                  <a:gd name="T27" fmla="*/ 116 h 182"/>
                  <a:gd name="T28" fmla="*/ 0 w 187"/>
                  <a:gd name="T29" fmla="*/ 83 h 182"/>
                  <a:gd name="T30" fmla="*/ 0 w 187"/>
                  <a:gd name="T31" fmla="*/ 42 h 182"/>
                  <a:gd name="T32" fmla="*/ 51 w 187"/>
                  <a:gd name="T33" fmla="*/ 58 h 182"/>
                  <a:gd name="T34" fmla="*/ 60 w 187"/>
                  <a:gd name="T35" fmla="*/ 0 h 182"/>
                  <a:gd name="T36" fmla="*/ 128 w 187"/>
                  <a:gd name="T37" fmla="*/ 25 h 182"/>
                  <a:gd name="T38" fmla="*/ 102 w 187"/>
                  <a:gd name="T39" fmla="*/ 33 h 182"/>
                  <a:gd name="T40" fmla="*/ 85 w 187"/>
                  <a:gd name="T41" fmla="*/ 33 h 182"/>
                  <a:gd name="T42" fmla="*/ 94 w 187"/>
                  <a:gd name="T43" fmla="*/ 42 h 182"/>
                  <a:gd name="T44" fmla="*/ 153 w 187"/>
                  <a:gd name="T45" fmla="*/ 50 h 182"/>
                  <a:gd name="T46" fmla="*/ 136 w 187"/>
                  <a:gd name="T47" fmla="*/ 58 h 182"/>
                  <a:gd name="T48" fmla="*/ 119 w 187"/>
                  <a:gd name="T49" fmla="*/ 58 h 182"/>
                  <a:gd name="T50" fmla="*/ 111 w 187"/>
                  <a:gd name="T51" fmla="*/ 66 h 182"/>
                  <a:gd name="T52" fmla="*/ 119 w 187"/>
                  <a:gd name="T53" fmla="*/ 75 h 182"/>
                  <a:gd name="T54" fmla="*/ 128 w 187"/>
                  <a:gd name="T55" fmla="*/ 83 h 182"/>
                  <a:gd name="T56" fmla="*/ 170 w 187"/>
                  <a:gd name="T57" fmla="*/ 99 h 182"/>
                  <a:gd name="T58" fmla="*/ 187 w 187"/>
                  <a:gd name="T59" fmla="*/ 99 h 182"/>
                  <a:gd name="T60" fmla="*/ 153 w 187"/>
                  <a:gd name="T61" fmla="*/ 99 h 182"/>
                  <a:gd name="T62" fmla="*/ 136 w 187"/>
                  <a:gd name="T63" fmla="*/ 99 h 182"/>
                  <a:gd name="T64" fmla="*/ 136 w 187"/>
                  <a:gd name="T65" fmla="*/ 108 h 182"/>
                  <a:gd name="T66" fmla="*/ 187 w 187"/>
                  <a:gd name="T67" fmla="*/ 124 h 182"/>
                  <a:gd name="T68" fmla="*/ 179 w 187"/>
                  <a:gd name="T69" fmla="*/ 124 h 182"/>
                  <a:gd name="T70" fmla="*/ 145 w 187"/>
                  <a:gd name="T71" fmla="*/ 124 h 182"/>
                  <a:gd name="T72" fmla="*/ 145 w 187"/>
                  <a:gd name="T73" fmla="*/ 132 h 182"/>
                  <a:gd name="T74" fmla="*/ 179 w 187"/>
                  <a:gd name="T75" fmla="*/ 141 h 182"/>
                  <a:gd name="T76" fmla="*/ 187 w 187"/>
                  <a:gd name="T77" fmla="*/ 149 h 182"/>
                  <a:gd name="T78" fmla="*/ 179 w 187"/>
                  <a:gd name="T79" fmla="*/ 157 h 182"/>
                  <a:gd name="T80" fmla="*/ 187 w 187"/>
                  <a:gd name="T81" fmla="*/ 174 h 182"/>
                  <a:gd name="T82" fmla="*/ 187 w 187"/>
                  <a:gd name="T83" fmla="*/ 182 h 182"/>
                  <a:gd name="T84" fmla="*/ 170 w 187"/>
                  <a:gd name="T85" fmla="*/ 157 h 182"/>
                  <a:gd name="T86" fmla="*/ 153 w 187"/>
                  <a:gd name="T87" fmla="*/ 157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7" h="182">
                    <a:moveTo>
                      <a:pt x="153" y="157"/>
                    </a:moveTo>
                    <a:lnTo>
                      <a:pt x="145" y="157"/>
                    </a:lnTo>
                    <a:lnTo>
                      <a:pt x="153" y="165"/>
                    </a:lnTo>
                    <a:lnTo>
                      <a:pt x="153" y="174"/>
                    </a:lnTo>
                    <a:lnTo>
                      <a:pt x="145" y="157"/>
                    </a:lnTo>
                    <a:lnTo>
                      <a:pt x="128" y="141"/>
                    </a:lnTo>
                    <a:lnTo>
                      <a:pt x="119" y="141"/>
                    </a:lnTo>
                    <a:lnTo>
                      <a:pt x="119" y="149"/>
                    </a:lnTo>
                    <a:lnTo>
                      <a:pt x="111" y="132"/>
                    </a:lnTo>
                    <a:lnTo>
                      <a:pt x="111" y="124"/>
                    </a:lnTo>
                    <a:lnTo>
                      <a:pt x="102" y="124"/>
                    </a:lnTo>
                    <a:lnTo>
                      <a:pt x="94" y="124"/>
                    </a:lnTo>
                    <a:lnTo>
                      <a:pt x="77" y="108"/>
                    </a:lnTo>
                    <a:lnTo>
                      <a:pt x="68" y="116"/>
                    </a:lnTo>
                    <a:lnTo>
                      <a:pt x="68" y="124"/>
                    </a:lnTo>
                    <a:lnTo>
                      <a:pt x="68" y="108"/>
                    </a:lnTo>
                    <a:lnTo>
                      <a:pt x="60" y="91"/>
                    </a:lnTo>
                    <a:lnTo>
                      <a:pt x="51" y="83"/>
                    </a:lnTo>
                    <a:lnTo>
                      <a:pt x="43" y="83"/>
                    </a:lnTo>
                    <a:lnTo>
                      <a:pt x="34" y="75"/>
                    </a:lnTo>
                    <a:lnTo>
                      <a:pt x="26" y="66"/>
                    </a:lnTo>
                    <a:lnTo>
                      <a:pt x="17" y="75"/>
                    </a:lnTo>
                    <a:lnTo>
                      <a:pt x="17" y="83"/>
                    </a:lnTo>
                    <a:lnTo>
                      <a:pt x="26" y="99"/>
                    </a:lnTo>
                    <a:lnTo>
                      <a:pt x="26" y="108"/>
                    </a:lnTo>
                    <a:lnTo>
                      <a:pt x="26" y="116"/>
                    </a:lnTo>
                    <a:lnTo>
                      <a:pt x="17" y="99"/>
                    </a:lnTo>
                    <a:lnTo>
                      <a:pt x="0" y="83"/>
                    </a:lnTo>
                    <a:lnTo>
                      <a:pt x="0" y="50"/>
                    </a:lnTo>
                    <a:lnTo>
                      <a:pt x="0" y="42"/>
                    </a:lnTo>
                    <a:lnTo>
                      <a:pt x="34" y="58"/>
                    </a:lnTo>
                    <a:lnTo>
                      <a:pt x="51" y="58"/>
                    </a:lnTo>
                    <a:lnTo>
                      <a:pt x="60" y="58"/>
                    </a:lnTo>
                    <a:lnTo>
                      <a:pt x="60" y="0"/>
                    </a:lnTo>
                    <a:lnTo>
                      <a:pt x="94" y="0"/>
                    </a:lnTo>
                    <a:lnTo>
                      <a:pt x="128" y="25"/>
                    </a:lnTo>
                    <a:lnTo>
                      <a:pt x="119" y="33"/>
                    </a:lnTo>
                    <a:lnTo>
                      <a:pt x="102" y="33"/>
                    </a:lnTo>
                    <a:lnTo>
                      <a:pt x="85" y="33"/>
                    </a:lnTo>
                    <a:lnTo>
                      <a:pt x="85" y="42"/>
                    </a:lnTo>
                    <a:lnTo>
                      <a:pt x="94" y="42"/>
                    </a:lnTo>
                    <a:lnTo>
                      <a:pt x="145" y="42"/>
                    </a:lnTo>
                    <a:lnTo>
                      <a:pt x="153" y="50"/>
                    </a:lnTo>
                    <a:lnTo>
                      <a:pt x="145" y="58"/>
                    </a:lnTo>
                    <a:lnTo>
                      <a:pt x="136" y="58"/>
                    </a:lnTo>
                    <a:lnTo>
                      <a:pt x="128" y="58"/>
                    </a:lnTo>
                    <a:lnTo>
                      <a:pt x="119" y="58"/>
                    </a:lnTo>
                    <a:lnTo>
                      <a:pt x="111" y="58"/>
                    </a:lnTo>
                    <a:lnTo>
                      <a:pt x="111" y="66"/>
                    </a:lnTo>
                    <a:lnTo>
                      <a:pt x="119" y="75"/>
                    </a:lnTo>
                    <a:lnTo>
                      <a:pt x="128" y="83"/>
                    </a:lnTo>
                    <a:lnTo>
                      <a:pt x="136" y="91"/>
                    </a:lnTo>
                    <a:lnTo>
                      <a:pt x="170" y="99"/>
                    </a:lnTo>
                    <a:lnTo>
                      <a:pt x="187" y="99"/>
                    </a:lnTo>
                    <a:lnTo>
                      <a:pt x="170" y="99"/>
                    </a:lnTo>
                    <a:lnTo>
                      <a:pt x="153" y="99"/>
                    </a:lnTo>
                    <a:lnTo>
                      <a:pt x="136" y="91"/>
                    </a:lnTo>
                    <a:lnTo>
                      <a:pt x="136" y="99"/>
                    </a:lnTo>
                    <a:lnTo>
                      <a:pt x="128" y="108"/>
                    </a:lnTo>
                    <a:lnTo>
                      <a:pt x="136" y="108"/>
                    </a:lnTo>
                    <a:lnTo>
                      <a:pt x="153" y="116"/>
                    </a:lnTo>
                    <a:lnTo>
                      <a:pt x="187" y="124"/>
                    </a:lnTo>
                    <a:lnTo>
                      <a:pt x="179" y="124"/>
                    </a:lnTo>
                    <a:lnTo>
                      <a:pt x="153" y="116"/>
                    </a:lnTo>
                    <a:lnTo>
                      <a:pt x="145" y="124"/>
                    </a:lnTo>
                    <a:lnTo>
                      <a:pt x="136" y="124"/>
                    </a:lnTo>
                    <a:lnTo>
                      <a:pt x="145" y="132"/>
                    </a:lnTo>
                    <a:lnTo>
                      <a:pt x="153" y="132"/>
                    </a:lnTo>
                    <a:lnTo>
                      <a:pt x="179" y="141"/>
                    </a:lnTo>
                    <a:lnTo>
                      <a:pt x="187" y="141"/>
                    </a:lnTo>
                    <a:lnTo>
                      <a:pt x="187" y="149"/>
                    </a:lnTo>
                    <a:lnTo>
                      <a:pt x="179" y="157"/>
                    </a:lnTo>
                    <a:lnTo>
                      <a:pt x="187" y="165"/>
                    </a:lnTo>
                    <a:lnTo>
                      <a:pt x="187" y="174"/>
                    </a:lnTo>
                    <a:lnTo>
                      <a:pt x="187" y="182"/>
                    </a:lnTo>
                    <a:lnTo>
                      <a:pt x="179" y="174"/>
                    </a:lnTo>
                    <a:lnTo>
                      <a:pt x="170" y="157"/>
                    </a:lnTo>
                    <a:lnTo>
                      <a:pt x="162" y="157"/>
                    </a:lnTo>
                    <a:lnTo>
                      <a:pt x="153" y="157"/>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6" name="Freeform 97"/>
              <p:cNvSpPr>
                <a:spLocks/>
              </p:cNvSpPr>
              <p:nvPr/>
            </p:nvSpPr>
            <p:spPr bwMode="auto">
              <a:xfrm>
                <a:off x="10815" y="15823"/>
                <a:ext cx="34" cy="41"/>
              </a:xfrm>
              <a:custGeom>
                <a:avLst/>
                <a:gdLst>
                  <a:gd name="T0" fmla="*/ 0 w 34"/>
                  <a:gd name="T1" fmla="*/ 0 h 41"/>
                  <a:gd name="T2" fmla="*/ 34 w 34"/>
                  <a:gd name="T3" fmla="*/ 41 h 41"/>
                  <a:gd name="T4" fmla="*/ 17 w 34"/>
                  <a:gd name="T5" fmla="*/ 16 h 41"/>
                  <a:gd name="T6" fmla="*/ 0 w 34"/>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1">
                    <a:moveTo>
                      <a:pt x="0" y="0"/>
                    </a:moveTo>
                    <a:lnTo>
                      <a:pt x="34" y="41"/>
                    </a:lnTo>
                    <a:lnTo>
                      <a:pt x="17"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7" name="Freeform 98"/>
              <p:cNvSpPr>
                <a:spLocks/>
              </p:cNvSpPr>
              <p:nvPr/>
            </p:nvSpPr>
            <p:spPr bwMode="auto">
              <a:xfrm>
                <a:off x="10807" y="15847"/>
                <a:ext cx="8" cy="9"/>
              </a:xfrm>
              <a:custGeom>
                <a:avLst/>
                <a:gdLst>
                  <a:gd name="T0" fmla="*/ 0 w 8"/>
                  <a:gd name="T1" fmla="*/ 0 h 9"/>
                  <a:gd name="T2" fmla="*/ 0 w 8"/>
                  <a:gd name="T3" fmla="*/ 0 h 9"/>
                  <a:gd name="T4" fmla="*/ 8 w 8"/>
                  <a:gd name="T5" fmla="*/ 9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lnTo>
                      <a:pt x="0" y="0"/>
                    </a:lnTo>
                    <a:lnTo>
                      <a:pt x="8" y="9"/>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8" name="Freeform 99"/>
              <p:cNvSpPr>
                <a:spLocks/>
              </p:cNvSpPr>
              <p:nvPr/>
            </p:nvSpPr>
            <p:spPr bwMode="auto">
              <a:xfrm>
                <a:off x="8607" y="15707"/>
                <a:ext cx="34" cy="149"/>
              </a:xfrm>
              <a:custGeom>
                <a:avLst/>
                <a:gdLst>
                  <a:gd name="T0" fmla="*/ 8 w 34"/>
                  <a:gd name="T1" fmla="*/ 132 h 149"/>
                  <a:gd name="T2" fmla="*/ 0 w 34"/>
                  <a:gd name="T3" fmla="*/ 8 h 149"/>
                  <a:gd name="T4" fmla="*/ 0 w 34"/>
                  <a:gd name="T5" fmla="*/ 0 h 149"/>
                  <a:gd name="T6" fmla="*/ 8 w 34"/>
                  <a:gd name="T7" fmla="*/ 0 h 149"/>
                  <a:gd name="T8" fmla="*/ 25 w 34"/>
                  <a:gd name="T9" fmla="*/ 0 h 149"/>
                  <a:gd name="T10" fmla="*/ 34 w 34"/>
                  <a:gd name="T11" fmla="*/ 0 h 149"/>
                  <a:gd name="T12" fmla="*/ 34 w 34"/>
                  <a:gd name="T13" fmla="*/ 8 h 149"/>
                  <a:gd name="T14" fmla="*/ 34 w 34"/>
                  <a:gd name="T15" fmla="*/ 74 h 149"/>
                  <a:gd name="T16" fmla="*/ 34 w 34"/>
                  <a:gd name="T17" fmla="*/ 140 h 149"/>
                  <a:gd name="T18" fmla="*/ 25 w 34"/>
                  <a:gd name="T19" fmla="*/ 149 h 149"/>
                  <a:gd name="T20" fmla="*/ 17 w 34"/>
                  <a:gd name="T21" fmla="*/ 149 h 149"/>
                  <a:gd name="T22" fmla="*/ 8 w 34"/>
                  <a:gd name="T23" fmla="*/ 140 h 149"/>
                  <a:gd name="T24" fmla="*/ 8 w 34"/>
                  <a:gd name="T25" fmla="*/ 132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149">
                    <a:moveTo>
                      <a:pt x="8" y="132"/>
                    </a:moveTo>
                    <a:lnTo>
                      <a:pt x="0" y="8"/>
                    </a:lnTo>
                    <a:lnTo>
                      <a:pt x="0" y="0"/>
                    </a:lnTo>
                    <a:lnTo>
                      <a:pt x="8" y="0"/>
                    </a:lnTo>
                    <a:lnTo>
                      <a:pt x="25" y="0"/>
                    </a:lnTo>
                    <a:lnTo>
                      <a:pt x="34" y="0"/>
                    </a:lnTo>
                    <a:lnTo>
                      <a:pt x="34" y="8"/>
                    </a:lnTo>
                    <a:lnTo>
                      <a:pt x="34" y="74"/>
                    </a:lnTo>
                    <a:lnTo>
                      <a:pt x="34" y="140"/>
                    </a:lnTo>
                    <a:lnTo>
                      <a:pt x="25" y="149"/>
                    </a:lnTo>
                    <a:lnTo>
                      <a:pt x="17" y="149"/>
                    </a:lnTo>
                    <a:lnTo>
                      <a:pt x="8" y="140"/>
                    </a:lnTo>
                    <a:lnTo>
                      <a:pt x="8" y="13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19" name="Freeform 100"/>
              <p:cNvSpPr>
                <a:spLocks/>
              </p:cNvSpPr>
              <p:nvPr/>
            </p:nvSpPr>
            <p:spPr bwMode="auto">
              <a:xfrm>
                <a:off x="10747" y="15707"/>
                <a:ext cx="60" cy="149"/>
              </a:xfrm>
              <a:custGeom>
                <a:avLst/>
                <a:gdLst>
                  <a:gd name="T0" fmla="*/ 0 w 60"/>
                  <a:gd name="T1" fmla="*/ 140 h 149"/>
                  <a:gd name="T2" fmla="*/ 0 w 60"/>
                  <a:gd name="T3" fmla="*/ 124 h 149"/>
                  <a:gd name="T4" fmla="*/ 9 w 60"/>
                  <a:gd name="T5" fmla="*/ 107 h 149"/>
                  <a:gd name="T6" fmla="*/ 0 w 60"/>
                  <a:gd name="T7" fmla="*/ 66 h 149"/>
                  <a:gd name="T8" fmla="*/ 0 w 60"/>
                  <a:gd name="T9" fmla="*/ 33 h 149"/>
                  <a:gd name="T10" fmla="*/ 9 w 60"/>
                  <a:gd name="T11" fmla="*/ 8 h 149"/>
                  <a:gd name="T12" fmla="*/ 17 w 60"/>
                  <a:gd name="T13" fmla="*/ 0 h 149"/>
                  <a:gd name="T14" fmla="*/ 34 w 60"/>
                  <a:gd name="T15" fmla="*/ 0 h 149"/>
                  <a:gd name="T16" fmla="*/ 43 w 60"/>
                  <a:gd name="T17" fmla="*/ 0 h 149"/>
                  <a:gd name="T18" fmla="*/ 43 w 60"/>
                  <a:gd name="T19" fmla="*/ 17 h 149"/>
                  <a:gd name="T20" fmla="*/ 43 w 60"/>
                  <a:gd name="T21" fmla="*/ 41 h 149"/>
                  <a:gd name="T22" fmla="*/ 51 w 60"/>
                  <a:gd name="T23" fmla="*/ 58 h 149"/>
                  <a:gd name="T24" fmla="*/ 60 w 60"/>
                  <a:gd name="T25" fmla="*/ 83 h 149"/>
                  <a:gd name="T26" fmla="*/ 51 w 60"/>
                  <a:gd name="T27" fmla="*/ 74 h 149"/>
                  <a:gd name="T28" fmla="*/ 43 w 60"/>
                  <a:gd name="T29" fmla="*/ 66 h 149"/>
                  <a:gd name="T30" fmla="*/ 34 w 60"/>
                  <a:gd name="T31" fmla="*/ 66 h 149"/>
                  <a:gd name="T32" fmla="*/ 34 w 60"/>
                  <a:gd name="T33" fmla="*/ 83 h 149"/>
                  <a:gd name="T34" fmla="*/ 34 w 60"/>
                  <a:gd name="T35" fmla="*/ 99 h 149"/>
                  <a:gd name="T36" fmla="*/ 51 w 60"/>
                  <a:gd name="T37" fmla="*/ 124 h 149"/>
                  <a:gd name="T38" fmla="*/ 34 w 60"/>
                  <a:gd name="T39" fmla="*/ 99 h 149"/>
                  <a:gd name="T40" fmla="*/ 34 w 60"/>
                  <a:gd name="T41" fmla="*/ 91 h 149"/>
                  <a:gd name="T42" fmla="*/ 17 w 60"/>
                  <a:gd name="T43" fmla="*/ 83 h 149"/>
                  <a:gd name="T44" fmla="*/ 17 w 60"/>
                  <a:gd name="T45" fmla="*/ 91 h 149"/>
                  <a:gd name="T46" fmla="*/ 17 w 60"/>
                  <a:gd name="T47" fmla="*/ 99 h 149"/>
                  <a:gd name="T48" fmla="*/ 17 w 60"/>
                  <a:gd name="T49" fmla="*/ 116 h 149"/>
                  <a:gd name="T50" fmla="*/ 17 w 60"/>
                  <a:gd name="T51" fmla="*/ 116 h 149"/>
                  <a:gd name="T52" fmla="*/ 9 w 60"/>
                  <a:gd name="T53" fmla="*/ 116 h 149"/>
                  <a:gd name="T54" fmla="*/ 9 w 60"/>
                  <a:gd name="T55" fmla="*/ 132 h 149"/>
                  <a:gd name="T56" fmla="*/ 9 w 60"/>
                  <a:gd name="T57" fmla="*/ 140 h 149"/>
                  <a:gd name="T58" fmla="*/ 9 w 60"/>
                  <a:gd name="T59" fmla="*/ 149 h 149"/>
                  <a:gd name="T60" fmla="*/ 0 w 60"/>
                  <a:gd name="T61" fmla="*/ 149 h 149"/>
                  <a:gd name="T62" fmla="*/ 0 w 60"/>
                  <a:gd name="T63" fmla="*/ 14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149">
                    <a:moveTo>
                      <a:pt x="0" y="140"/>
                    </a:moveTo>
                    <a:lnTo>
                      <a:pt x="0" y="124"/>
                    </a:lnTo>
                    <a:lnTo>
                      <a:pt x="9" y="107"/>
                    </a:lnTo>
                    <a:lnTo>
                      <a:pt x="0" y="66"/>
                    </a:lnTo>
                    <a:lnTo>
                      <a:pt x="0" y="33"/>
                    </a:lnTo>
                    <a:lnTo>
                      <a:pt x="9" y="8"/>
                    </a:lnTo>
                    <a:lnTo>
                      <a:pt x="17" y="0"/>
                    </a:lnTo>
                    <a:lnTo>
                      <a:pt x="34" y="0"/>
                    </a:lnTo>
                    <a:lnTo>
                      <a:pt x="43" y="0"/>
                    </a:lnTo>
                    <a:lnTo>
                      <a:pt x="43" y="17"/>
                    </a:lnTo>
                    <a:lnTo>
                      <a:pt x="43" y="41"/>
                    </a:lnTo>
                    <a:lnTo>
                      <a:pt x="51" y="58"/>
                    </a:lnTo>
                    <a:lnTo>
                      <a:pt x="60" y="83"/>
                    </a:lnTo>
                    <a:lnTo>
                      <a:pt x="51" y="74"/>
                    </a:lnTo>
                    <a:lnTo>
                      <a:pt x="43" y="66"/>
                    </a:lnTo>
                    <a:lnTo>
                      <a:pt x="34" y="66"/>
                    </a:lnTo>
                    <a:lnTo>
                      <a:pt x="34" y="83"/>
                    </a:lnTo>
                    <a:lnTo>
                      <a:pt x="34" y="99"/>
                    </a:lnTo>
                    <a:lnTo>
                      <a:pt x="51" y="124"/>
                    </a:lnTo>
                    <a:lnTo>
                      <a:pt x="34" y="99"/>
                    </a:lnTo>
                    <a:lnTo>
                      <a:pt x="34" y="91"/>
                    </a:lnTo>
                    <a:lnTo>
                      <a:pt x="17" y="83"/>
                    </a:lnTo>
                    <a:lnTo>
                      <a:pt x="17" y="91"/>
                    </a:lnTo>
                    <a:lnTo>
                      <a:pt x="17" y="99"/>
                    </a:lnTo>
                    <a:lnTo>
                      <a:pt x="17" y="116"/>
                    </a:lnTo>
                    <a:lnTo>
                      <a:pt x="9" y="116"/>
                    </a:lnTo>
                    <a:lnTo>
                      <a:pt x="9" y="132"/>
                    </a:lnTo>
                    <a:lnTo>
                      <a:pt x="9" y="140"/>
                    </a:lnTo>
                    <a:lnTo>
                      <a:pt x="9" y="149"/>
                    </a:lnTo>
                    <a:lnTo>
                      <a:pt x="0" y="149"/>
                    </a:lnTo>
                    <a:lnTo>
                      <a:pt x="0" y="14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0" name="Freeform 101"/>
              <p:cNvSpPr>
                <a:spLocks/>
              </p:cNvSpPr>
              <p:nvPr/>
            </p:nvSpPr>
            <p:spPr bwMode="auto">
              <a:xfrm>
                <a:off x="10773" y="15839"/>
                <a:ext cx="8" cy="17"/>
              </a:xfrm>
              <a:custGeom>
                <a:avLst/>
                <a:gdLst>
                  <a:gd name="T0" fmla="*/ 0 w 8"/>
                  <a:gd name="T1" fmla="*/ 0 h 17"/>
                  <a:gd name="T2" fmla="*/ 8 w 8"/>
                  <a:gd name="T3" fmla="*/ 17 h 17"/>
                  <a:gd name="T4" fmla="*/ 0 w 8"/>
                  <a:gd name="T5" fmla="*/ 0 h 17"/>
                  <a:gd name="T6" fmla="*/ 0 w 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7">
                    <a:moveTo>
                      <a:pt x="0" y="0"/>
                    </a:moveTo>
                    <a:lnTo>
                      <a:pt x="8" y="17"/>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1" name="Freeform 102"/>
              <p:cNvSpPr>
                <a:spLocks/>
              </p:cNvSpPr>
              <p:nvPr/>
            </p:nvSpPr>
            <p:spPr bwMode="auto">
              <a:xfrm>
                <a:off x="10968" y="15831"/>
                <a:ext cx="9" cy="25"/>
              </a:xfrm>
              <a:custGeom>
                <a:avLst/>
                <a:gdLst>
                  <a:gd name="T0" fmla="*/ 0 w 9"/>
                  <a:gd name="T1" fmla="*/ 0 h 25"/>
                  <a:gd name="T2" fmla="*/ 9 w 9"/>
                  <a:gd name="T3" fmla="*/ 8 h 25"/>
                  <a:gd name="T4" fmla="*/ 9 w 9"/>
                  <a:gd name="T5" fmla="*/ 25 h 25"/>
                  <a:gd name="T6" fmla="*/ 0 w 9"/>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5">
                    <a:moveTo>
                      <a:pt x="0" y="0"/>
                    </a:moveTo>
                    <a:lnTo>
                      <a:pt x="9" y="8"/>
                    </a:lnTo>
                    <a:lnTo>
                      <a:pt x="9" y="25"/>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2" name="Freeform 103"/>
              <p:cNvSpPr>
                <a:spLocks/>
              </p:cNvSpPr>
              <p:nvPr/>
            </p:nvSpPr>
            <p:spPr bwMode="auto">
              <a:xfrm>
                <a:off x="10951" y="15831"/>
                <a:ext cx="1" cy="16"/>
              </a:xfrm>
              <a:custGeom>
                <a:avLst/>
                <a:gdLst>
                  <a:gd name="T0" fmla="*/ 0 w 1"/>
                  <a:gd name="T1" fmla="*/ 0 h 16"/>
                  <a:gd name="T2" fmla="*/ 0 w 1"/>
                  <a:gd name="T3" fmla="*/ 8 h 16"/>
                  <a:gd name="T4" fmla="*/ 0 w 1"/>
                  <a:gd name="T5" fmla="*/ 16 h 16"/>
                  <a:gd name="T6" fmla="*/ 0 w 1"/>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6">
                    <a:moveTo>
                      <a:pt x="0" y="0"/>
                    </a:moveTo>
                    <a:lnTo>
                      <a:pt x="0" y="8"/>
                    </a:lnTo>
                    <a:lnTo>
                      <a:pt x="0"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3" name="Freeform 104"/>
              <p:cNvSpPr>
                <a:spLocks/>
              </p:cNvSpPr>
              <p:nvPr/>
            </p:nvSpPr>
            <p:spPr bwMode="auto">
              <a:xfrm>
                <a:off x="8666" y="15732"/>
                <a:ext cx="9" cy="107"/>
              </a:xfrm>
              <a:custGeom>
                <a:avLst/>
                <a:gdLst>
                  <a:gd name="T0" fmla="*/ 0 w 9"/>
                  <a:gd name="T1" fmla="*/ 99 h 107"/>
                  <a:gd name="T2" fmla="*/ 0 w 9"/>
                  <a:gd name="T3" fmla="*/ 0 h 107"/>
                  <a:gd name="T4" fmla="*/ 0 w 9"/>
                  <a:gd name="T5" fmla="*/ 0 h 107"/>
                  <a:gd name="T6" fmla="*/ 9 w 9"/>
                  <a:gd name="T7" fmla="*/ 16 h 107"/>
                  <a:gd name="T8" fmla="*/ 9 w 9"/>
                  <a:gd name="T9" fmla="*/ 49 h 107"/>
                  <a:gd name="T10" fmla="*/ 9 w 9"/>
                  <a:gd name="T11" fmla="*/ 99 h 107"/>
                  <a:gd name="T12" fmla="*/ 0 w 9"/>
                  <a:gd name="T13" fmla="*/ 107 h 107"/>
                  <a:gd name="T14" fmla="*/ 0 w 9"/>
                  <a:gd name="T15" fmla="*/ 99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7">
                    <a:moveTo>
                      <a:pt x="0" y="99"/>
                    </a:moveTo>
                    <a:lnTo>
                      <a:pt x="0" y="0"/>
                    </a:lnTo>
                    <a:lnTo>
                      <a:pt x="9" y="16"/>
                    </a:lnTo>
                    <a:lnTo>
                      <a:pt x="9" y="49"/>
                    </a:lnTo>
                    <a:lnTo>
                      <a:pt x="9" y="99"/>
                    </a:lnTo>
                    <a:lnTo>
                      <a:pt x="0" y="107"/>
                    </a:lnTo>
                    <a:lnTo>
                      <a:pt x="0" y="9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4" name="Freeform 105"/>
              <p:cNvSpPr>
                <a:spLocks/>
              </p:cNvSpPr>
              <p:nvPr/>
            </p:nvSpPr>
            <p:spPr bwMode="auto">
              <a:xfrm>
                <a:off x="8573" y="15732"/>
                <a:ext cx="17" cy="99"/>
              </a:xfrm>
              <a:custGeom>
                <a:avLst/>
                <a:gdLst>
                  <a:gd name="T0" fmla="*/ 0 w 17"/>
                  <a:gd name="T1" fmla="*/ 8 h 99"/>
                  <a:gd name="T2" fmla="*/ 8 w 17"/>
                  <a:gd name="T3" fmla="*/ 0 h 99"/>
                  <a:gd name="T4" fmla="*/ 17 w 17"/>
                  <a:gd name="T5" fmla="*/ 8 h 99"/>
                  <a:gd name="T6" fmla="*/ 17 w 17"/>
                  <a:gd name="T7" fmla="*/ 91 h 99"/>
                  <a:gd name="T8" fmla="*/ 8 w 17"/>
                  <a:gd name="T9" fmla="*/ 99 h 99"/>
                  <a:gd name="T10" fmla="*/ 0 w 17"/>
                  <a:gd name="T11" fmla="*/ 91 h 99"/>
                  <a:gd name="T12" fmla="*/ 0 w 17"/>
                  <a:gd name="T13" fmla="*/ 8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9">
                    <a:moveTo>
                      <a:pt x="0" y="8"/>
                    </a:moveTo>
                    <a:lnTo>
                      <a:pt x="8" y="0"/>
                    </a:lnTo>
                    <a:lnTo>
                      <a:pt x="17" y="8"/>
                    </a:lnTo>
                    <a:lnTo>
                      <a:pt x="17" y="91"/>
                    </a:lnTo>
                    <a:lnTo>
                      <a:pt x="8" y="99"/>
                    </a:lnTo>
                    <a:lnTo>
                      <a:pt x="0" y="91"/>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5" name="Freeform 106"/>
              <p:cNvSpPr>
                <a:spLocks/>
              </p:cNvSpPr>
              <p:nvPr/>
            </p:nvSpPr>
            <p:spPr bwMode="auto">
              <a:xfrm>
                <a:off x="8998" y="15732"/>
                <a:ext cx="93" cy="99"/>
              </a:xfrm>
              <a:custGeom>
                <a:avLst/>
                <a:gdLst>
                  <a:gd name="T0" fmla="*/ 0 w 93"/>
                  <a:gd name="T1" fmla="*/ 91 h 99"/>
                  <a:gd name="T2" fmla="*/ 76 w 93"/>
                  <a:gd name="T3" fmla="*/ 41 h 99"/>
                  <a:gd name="T4" fmla="*/ 68 w 93"/>
                  <a:gd name="T5" fmla="*/ 33 h 99"/>
                  <a:gd name="T6" fmla="*/ 42 w 93"/>
                  <a:gd name="T7" fmla="*/ 16 h 99"/>
                  <a:gd name="T8" fmla="*/ 8 w 93"/>
                  <a:gd name="T9" fmla="*/ 8 h 99"/>
                  <a:gd name="T10" fmla="*/ 0 w 93"/>
                  <a:gd name="T11" fmla="*/ 0 h 99"/>
                  <a:gd name="T12" fmla="*/ 25 w 93"/>
                  <a:gd name="T13" fmla="*/ 8 h 99"/>
                  <a:gd name="T14" fmla="*/ 42 w 93"/>
                  <a:gd name="T15" fmla="*/ 16 h 99"/>
                  <a:gd name="T16" fmla="*/ 76 w 93"/>
                  <a:gd name="T17" fmla="*/ 33 h 99"/>
                  <a:gd name="T18" fmla="*/ 93 w 93"/>
                  <a:gd name="T19" fmla="*/ 41 h 99"/>
                  <a:gd name="T20" fmla="*/ 76 w 93"/>
                  <a:gd name="T21" fmla="*/ 66 h 99"/>
                  <a:gd name="T22" fmla="*/ 51 w 93"/>
                  <a:gd name="T23" fmla="*/ 74 h 99"/>
                  <a:gd name="T24" fmla="*/ 0 w 93"/>
                  <a:gd name="T25" fmla="*/ 99 h 99"/>
                  <a:gd name="T26" fmla="*/ 0 w 93"/>
                  <a:gd name="T27" fmla="*/ 9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9">
                    <a:moveTo>
                      <a:pt x="0" y="91"/>
                    </a:moveTo>
                    <a:lnTo>
                      <a:pt x="76" y="41"/>
                    </a:lnTo>
                    <a:lnTo>
                      <a:pt x="68" y="33"/>
                    </a:lnTo>
                    <a:lnTo>
                      <a:pt x="42" y="16"/>
                    </a:lnTo>
                    <a:lnTo>
                      <a:pt x="8" y="8"/>
                    </a:lnTo>
                    <a:lnTo>
                      <a:pt x="0" y="0"/>
                    </a:lnTo>
                    <a:lnTo>
                      <a:pt x="25" y="8"/>
                    </a:lnTo>
                    <a:lnTo>
                      <a:pt x="42" y="16"/>
                    </a:lnTo>
                    <a:lnTo>
                      <a:pt x="76" y="33"/>
                    </a:lnTo>
                    <a:lnTo>
                      <a:pt x="93" y="41"/>
                    </a:lnTo>
                    <a:lnTo>
                      <a:pt x="76" y="66"/>
                    </a:lnTo>
                    <a:lnTo>
                      <a:pt x="51" y="74"/>
                    </a:lnTo>
                    <a:lnTo>
                      <a:pt x="0" y="99"/>
                    </a:lnTo>
                    <a:lnTo>
                      <a:pt x="0" y="9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6" name="Freeform 107"/>
              <p:cNvSpPr>
                <a:spLocks/>
              </p:cNvSpPr>
              <p:nvPr/>
            </p:nvSpPr>
            <p:spPr bwMode="auto">
              <a:xfrm>
                <a:off x="10892" y="15806"/>
                <a:ext cx="8" cy="17"/>
              </a:xfrm>
              <a:custGeom>
                <a:avLst/>
                <a:gdLst>
                  <a:gd name="T0" fmla="*/ 8 w 8"/>
                  <a:gd name="T1" fmla="*/ 0 h 17"/>
                  <a:gd name="T2" fmla="*/ 8 w 8"/>
                  <a:gd name="T3" fmla="*/ 8 h 17"/>
                  <a:gd name="T4" fmla="*/ 8 w 8"/>
                  <a:gd name="T5" fmla="*/ 17 h 17"/>
                  <a:gd name="T6" fmla="*/ 0 w 8"/>
                  <a:gd name="T7" fmla="*/ 8 h 17"/>
                  <a:gd name="T8" fmla="*/ 8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0"/>
                    </a:moveTo>
                    <a:lnTo>
                      <a:pt x="8" y="8"/>
                    </a:lnTo>
                    <a:lnTo>
                      <a:pt x="8" y="17"/>
                    </a:lnTo>
                    <a:lnTo>
                      <a:pt x="0" y="8"/>
                    </a:lnTo>
                    <a:lnTo>
                      <a:pt x="8"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7" name="Freeform 108"/>
              <p:cNvSpPr>
                <a:spLocks/>
              </p:cNvSpPr>
              <p:nvPr/>
            </p:nvSpPr>
            <p:spPr bwMode="auto">
              <a:xfrm>
                <a:off x="9091" y="15806"/>
                <a:ext cx="1639" cy="17"/>
              </a:xfrm>
              <a:custGeom>
                <a:avLst/>
                <a:gdLst>
                  <a:gd name="T0" fmla="*/ 26 w 1639"/>
                  <a:gd name="T1" fmla="*/ 8 h 17"/>
                  <a:gd name="T2" fmla="*/ 0 w 1639"/>
                  <a:gd name="T3" fmla="*/ 0 h 17"/>
                  <a:gd name="T4" fmla="*/ 9 w 1639"/>
                  <a:gd name="T5" fmla="*/ 0 h 17"/>
                  <a:gd name="T6" fmla="*/ 51 w 1639"/>
                  <a:gd name="T7" fmla="*/ 0 h 17"/>
                  <a:gd name="T8" fmla="*/ 85 w 1639"/>
                  <a:gd name="T9" fmla="*/ 0 h 17"/>
                  <a:gd name="T10" fmla="*/ 136 w 1639"/>
                  <a:gd name="T11" fmla="*/ 0 h 17"/>
                  <a:gd name="T12" fmla="*/ 187 w 1639"/>
                  <a:gd name="T13" fmla="*/ 0 h 17"/>
                  <a:gd name="T14" fmla="*/ 238 w 1639"/>
                  <a:gd name="T15" fmla="*/ 0 h 17"/>
                  <a:gd name="T16" fmla="*/ 297 w 1639"/>
                  <a:gd name="T17" fmla="*/ 0 h 17"/>
                  <a:gd name="T18" fmla="*/ 416 w 1639"/>
                  <a:gd name="T19" fmla="*/ 0 h 17"/>
                  <a:gd name="T20" fmla="*/ 544 w 1639"/>
                  <a:gd name="T21" fmla="*/ 0 h 17"/>
                  <a:gd name="T22" fmla="*/ 680 w 1639"/>
                  <a:gd name="T23" fmla="*/ 0 h 17"/>
                  <a:gd name="T24" fmla="*/ 951 w 1639"/>
                  <a:gd name="T25" fmla="*/ 0 h 17"/>
                  <a:gd name="T26" fmla="*/ 1087 w 1639"/>
                  <a:gd name="T27" fmla="*/ 0 h 17"/>
                  <a:gd name="T28" fmla="*/ 1215 w 1639"/>
                  <a:gd name="T29" fmla="*/ 0 h 17"/>
                  <a:gd name="T30" fmla="*/ 1325 w 1639"/>
                  <a:gd name="T31" fmla="*/ 0 h 17"/>
                  <a:gd name="T32" fmla="*/ 1376 w 1639"/>
                  <a:gd name="T33" fmla="*/ 0 h 17"/>
                  <a:gd name="T34" fmla="*/ 1427 w 1639"/>
                  <a:gd name="T35" fmla="*/ 0 h 17"/>
                  <a:gd name="T36" fmla="*/ 1469 w 1639"/>
                  <a:gd name="T37" fmla="*/ 0 h 17"/>
                  <a:gd name="T38" fmla="*/ 1512 w 1639"/>
                  <a:gd name="T39" fmla="*/ 0 h 17"/>
                  <a:gd name="T40" fmla="*/ 1546 w 1639"/>
                  <a:gd name="T41" fmla="*/ 0 h 17"/>
                  <a:gd name="T42" fmla="*/ 1571 w 1639"/>
                  <a:gd name="T43" fmla="*/ 0 h 17"/>
                  <a:gd name="T44" fmla="*/ 1597 w 1639"/>
                  <a:gd name="T45" fmla="*/ 0 h 17"/>
                  <a:gd name="T46" fmla="*/ 1614 w 1639"/>
                  <a:gd name="T47" fmla="*/ 0 h 17"/>
                  <a:gd name="T48" fmla="*/ 1622 w 1639"/>
                  <a:gd name="T49" fmla="*/ 0 h 17"/>
                  <a:gd name="T50" fmla="*/ 1631 w 1639"/>
                  <a:gd name="T51" fmla="*/ 0 h 17"/>
                  <a:gd name="T52" fmla="*/ 1639 w 1639"/>
                  <a:gd name="T53" fmla="*/ 8 h 17"/>
                  <a:gd name="T54" fmla="*/ 1631 w 1639"/>
                  <a:gd name="T55" fmla="*/ 17 h 17"/>
                  <a:gd name="T56" fmla="*/ 1622 w 1639"/>
                  <a:gd name="T57" fmla="*/ 17 h 17"/>
                  <a:gd name="T58" fmla="*/ 1614 w 1639"/>
                  <a:gd name="T59" fmla="*/ 17 h 17"/>
                  <a:gd name="T60" fmla="*/ 1597 w 1639"/>
                  <a:gd name="T61" fmla="*/ 17 h 17"/>
                  <a:gd name="T62" fmla="*/ 1563 w 1639"/>
                  <a:gd name="T63" fmla="*/ 17 h 17"/>
                  <a:gd name="T64" fmla="*/ 1529 w 1639"/>
                  <a:gd name="T65" fmla="*/ 17 h 17"/>
                  <a:gd name="T66" fmla="*/ 1486 w 1639"/>
                  <a:gd name="T67" fmla="*/ 17 h 17"/>
                  <a:gd name="T68" fmla="*/ 1435 w 1639"/>
                  <a:gd name="T69" fmla="*/ 17 h 17"/>
                  <a:gd name="T70" fmla="*/ 1385 w 1639"/>
                  <a:gd name="T71" fmla="*/ 17 h 17"/>
                  <a:gd name="T72" fmla="*/ 1325 w 1639"/>
                  <a:gd name="T73" fmla="*/ 17 h 17"/>
                  <a:gd name="T74" fmla="*/ 1257 w 1639"/>
                  <a:gd name="T75" fmla="*/ 17 h 17"/>
                  <a:gd name="T76" fmla="*/ 1121 w 1639"/>
                  <a:gd name="T77" fmla="*/ 17 h 17"/>
                  <a:gd name="T78" fmla="*/ 977 w 1639"/>
                  <a:gd name="T79" fmla="*/ 17 h 17"/>
                  <a:gd name="T80" fmla="*/ 832 w 1639"/>
                  <a:gd name="T81" fmla="*/ 17 h 17"/>
                  <a:gd name="T82" fmla="*/ 680 w 1639"/>
                  <a:gd name="T83" fmla="*/ 17 h 17"/>
                  <a:gd name="T84" fmla="*/ 535 w 1639"/>
                  <a:gd name="T85" fmla="*/ 8 h 17"/>
                  <a:gd name="T86" fmla="*/ 399 w 1639"/>
                  <a:gd name="T87" fmla="*/ 8 h 17"/>
                  <a:gd name="T88" fmla="*/ 340 w 1639"/>
                  <a:gd name="T89" fmla="*/ 8 h 17"/>
                  <a:gd name="T90" fmla="*/ 280 w 1639"/>
                  <a:gd name="T91" fmla="*/ 8 h 17"/>
                  <a:gd name="T92" fmla="*/ 221 w 1639"/>
                  <a:gd name="T93" fmla="*/ 8 h 17"/>
                  <a:gd name="T94" fmla="*/ 178 w 1639"/>
                  <a:gd name="T95" fmla="*/ 8 h 17"/>
                  <a:gd name="T96" fmla="*/ 136 w 1639"/>
                  <a:gd name="T97" fmla="*/ 8 h 17"/>
                  <a:gd name="T98" fmla="*/ 102 w 1639"/>
                  <a:gd name="T99" fmla="*/ 8 h 17"/>
                  <a:gd name="T100" fmla="*/ 68 w 1639"/>
                  <a:gd name="T101" fmla="*/ 8 h 17"/>
                  <a:gd name="T102" fmla="*/ 51 w 1639"/>
                  <a:gd name="T103" fmla="*/ 8 h 17"/>
                  <a:gd name="T104" fmla="*/ 34 w 1639"/>
                  <a:gd name="T105" fmla="*/ 8 h 17"/>
                  <a:gd name="T106" fmla="*/ 26 w 1639"/>
                  <a:gd name="T107" fmla="*/ 8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39" h="17">
                    <a:moveTo>
                      <a:pt x="26" y="8"/>
                    </a:moveTo>
                    <a:lnTo>
                      <a:pt x="0" y="0"/>
                    </a:lnTo>
                    <a:lnTo>
                      <a:pt x="9" y="0"/>
                    </a:lnTo>
                    <a:lnTo>
                      <a:pt x="51" y="0"/>
                    </a:lnTo>
                    <a:lnTo>
                      <a:pt x="85" y="0"/>
                    </a:lnTo>
                    <a:lnTo>
                      <a:pt x="136" y="0"/>
                    </a:lnTo>
                    <a:lnTo>
                      <a:pt x="187" y="0"/>
                    </a:lnTo>
                    <a:lnTo>
                      <a:pt x="238" y="0"/>
                    </a:lnTo>
                    <a:lnTo>
                      <a:pt x="297" y="0"/>
                    </a:lnTo>
                    <a:lnTo>
                      <a:pt x="416" y="0"/>
                    </a:lnTo>
                    <a:lnTo>
                      <a:pt x="544" y="0"/>
                    </a:lnTo>
                    <a:lnTo>
                      <a:pt x="680" y="0"/>
                    </a:lnTo>
                    <a:lnTo>
                      <a:pt x="951" y="0"/>
                    </a:lnTo>
                    <a:lnTo>
                      <a:pt x="1087" y="0"/>
                    </a:lnTo>
                    <a:lnTo>
                      <a:pt x="1215" y="0"/>
                    </a:lnTo>
                    <a:lnTo>
                      <a:pt x="1325" y="0"/>
                    </a:lnTo>
                    <a:lnTo>
                      <a:pt x="1376" y="0"/>
                    </a:lnTo>
                    <a:lnTo>
                      <a:pt x="1427" y="0"/>
                    </a:lnTo>
                    <a:lnTo>
                      <a:pt x="1469" y="0"/>
                    </a:lnTo>
                    <a:lnTo>
                      <a:pt x="1512" y="0"/>
                    </a:lnTo>
                    <a:lnTo>
                      <a:pt x="1546" y="0"/>
                    </a:lnTo>
                    <a:lnTo>
                      <a:pt x="1571" y="0"/>
                    </a:lnTo>
                    <a:lnTo>
                      <a:pt x="1597" y="0"/>
                    </a:lnTo>
                    <a:lnTo>
                      <a:pt x="1614" y="0"/>
                    </a:lnTo>
                    <a:lnTo>
                      <a:pt x="1622" y="0"/>
                    </a:lnTo>
                    <a:lnTo>
                      <a:pt x="1631" y="0"/>
                    </a:lnTo>
                    <a:lnTo>
                      <a:pt x="1639" y="8"/>
                    </a:lnTo>
                    <a:lnTo>
                      <a:pt x="1631" y="17"/>
                    </a:lnTo>
                    <a:lnTo>
                      <a:pt x="1622" y="17"/>
                    </a:lnTo>
                    <a:lnTo>
                      <a:pt x="1614" y="17"/>
                    </a:lnTo>
                    <a:lnTo>
                      <a:pt x="1597" y="17"/>
                    </a:lnTo>
                    <a:lnTo>
                      <a:pt x="1563" y="17"/>
                    </a:lnTo>
                    <a:lnTo>
                      <a:pt x="1529" y="17"/>
                    </a:lnTo>
                    <a:lnTo>
                      <a:pt x="1486" y="17"/>
                    </a:lnTo>
                    <a:lnTo>
                      <a:pt x="1435" y="17"/>
                    </a:lnTo>
                    <a:lnTo>
                      <a:pt x="1385" y="17"/>
                    </a:lnTo>
                    <a:lnTo>
                      <a:pt x="1325" y="17"/>
                    </a:lnTo>
                    <a:lnTo>
                      <a:pt x="1257" y="17"/>
                    </a:lnTo>
                    <a:lnTo>
                      <a:pt x="1121" y="17"/>
                    </a:lnTo>
                    <a:lnTo>
                      <a:pt x="977" y="17"/>
                    </a:lnTo>
                    <a:lnTo>
                      <a:pt x="832" y="17"/>
                    </a:lnTo>
                    <a:lnTo>
                      <a:pt x="680" y="17"/>
                    </a:lnTo>
                    <a:lnTo>
                      <a:pt x="535" y="8"/>
                    </a:lnTo>
                    <a:lnTo>
                      <a:pt x="399" y="8"/>
                    </a:lnTo>
                    <a:lnTo>
                      <a:pt x="340" y="8"/>
                    </a:lnTo>
                    <a:lnTo>
                      <a:pt x="280" y="8"/>
                    </a:lnTo>
                    <a:lnTo>
                      <a:pt x="221" y="8"/>
                    </a:lnTo>
                    <a:lnTo>
                      <a:pt x="178" y="8"/>
                    </a:lnTo>
                    <a:lnTo>
                      <a:pt x="136" y="8"/>
                    </a:lnTo>
                    <a:lnTo>
                      <a:pt x="102" y="8"/>
                    </a:lnTo>
                    <a:lnTo>
                      <a:pt x="68" y="8"/>
                    </a:lnTo>
                    <a:lnTo>
                      <a:pt x="51" y="8"/>
                    </a:lnTo>
                    <a:lnTo>
                      <a:pt x="34" y="8"/>
                    </a:lnTo>
                    <a:lnTo>
                      <a:pt x="26" y="8"/>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8" name="Freeform 109"/>
              <p:cNvSpPr>
                <a:spLocks/>
              </p:cNvSpPr>
              <p:nvPr/>
            </p:nvSpPr>
            <p:spPr bwMode="auto">
              <a:xfrm>
                <a:off x="8700" y="15748"/>
                <a:ext cx="51" cy="58"/>
              </a:xfrm>
              <a:custGeom>
                <a:avLst/>
                <a:gdLst>
                  <a:gd name="T0" fmla="*/ 0 w 51"/>
                  <a:gd name="T1" fmla="*/ 0 h 58"/>
                  <a:gd name="T2" fmla="*/ 17 w 51"/>
                  <a:gd name="T3" fmla="*/ 0 h 58"/>
                  <a:gd name="T4" fmla="*/ 34 w 51"/>
                  <a:gd name="T5" fmla="*/ 9 h 58"/>
                  <a:gd name="T6" fmla="*/ 43 w 51"/>
                  <a:gd name="T7" fmla="*/ 17 h 58"/>
                  <a:gd name="T8" fmla="*/ 51 w 51"/>
                  <a:gd name="T9" fmla="*/ 25 h 58"/>
                  <a:gd name="T10" fmla="*/ 51 w 51"/>
                  <a:gd name="T11" fmla="*/ 33 h 58"/>
                  <a:gd name="T12" fmla="*/ 34 w 51"/>
                  <a:gd name="T13" fmla="*/ 42 h 58"/>
                  <a:gd name="T14" fmla="*/ 26 w 51"/>
                  <a:gd name="T15" fmla="*/ 50 h 58"/>
                  <a:gd name="T16" fmla="*/ 0 w 51"/>
                  <a:gd name="T17" fmla="*/ 58 h 58"/>
                  <a:gd name="T18" fmla="*/ 0 w 5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8">
                    <a:moveTo>
                      <a:pt x="0" y="0"/>
                    </a:moveTo>
                    <a:lnTo>
                      <a:pt x="17" y="0"/>
                    </a:lnTo>
                    <a:lnTo>
                      <a:pt x="34" y="9"/>
                    </a:lnTo>
                    <a:lnTo>
                      <a:pt x="43" y="17"/>
                    </a:lnTo>
                    <a:lnTo>
                      <a:pt x="51" y="25"/>
                    </a:lnTo>
                    <a:lnTo>
                      <a:pt x="51" y="33"/>
                    </a:lnTo>
                    <a:lnTo>
                      <a:pt x="34" y="42"/>
                    </a:lnTo>
                    <a:lnTo>
                      <a:pt x="26" y="50"/>
                    </a:lnTo>
                    <a:lnTo>
                      <a:pt x="0" y="5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29" name="Freeform 110"/>
              <p:cNvSpPr>
                <a:spLocks/>
              </p:cNvSpPr>
              <p:nvPr/>
            </p:nvSpPr>
            <p:spPr bwMode="auto">
              <a:xfrm>
                <a:off x="8930" y="15748"/>
                <a:ext cx="110" cy="58"/>
              </a:xfrm>
              <a:custGeom>
                <a:avLst/>
                <a:gdLst>
                  <a:gd name="T0" fmla="*/ 34 w 110"/>
                  <a:gd name="T1" fmla="*/ 42 h 58"/>
                  <a:gd name="T2" fmla="*/ 25 w 110"/>
                  <a:gd name="T3" fmla="*/ 33 h 58"/>
                  <a:gd name="T4" fmla="*/ 17 w 110"/>
                  <a:gd name="T5" fmla="*/ 33 h 58"/>
                  <a:gd name="T6" fmla="*/ 8 w 110"/>
                  <a:gd name="T7" fmla="*/ 25 h 58"/>
                  <a:gd name="T8" fmla="*/ 0 w 110"/>
                  <a:gd name="T9" fmla="*/ 25 h 58"/>
                  <a:gd name="T10" fmla="*/ 17 w 110"/>
                  <a:gd name="T11" fmla="*/ 25 h 58"/>
                  <a:gd name="T12" fmla="*/ 34 w 110"/>
                  <a:gd name="T13" fmla="*/ 17 h 58"/>
                  <a:gd name="T14" fmla="*/ 42 w 110"/>
                  <a:gd name="T15" fmla="*/ 0 h 58"/>
                  <a:gd name="T16" fmla="*/ 76 w 110"/>
                  <a:gd name="T17" fmla="*/ 9 h 58"/>
                  <a:gd name="T18" fmla="*/ 110 w 110"/>
                  <a:gd name="T19" fmla="*/ 25 h 58"/>
                  <a:gd name="T20" fmla="*/ 102 w 110"/>
                  <a:gd name="T21" fmla="*/ 42 h 58"/>
                  <a:gd name="T22" fmla="*/ 85 w 110"/>
                  <a:gd name="T23" fmla="*/ 42 h 58"/>
                  <a:gd name="T24" fmla="*/ 42 w 110"/>
                  <a:gd name="T25" fmla="*/ 58 h 58"/>
                  <a:gd name="T26" fmla="*/ 34 w 110"/>
                  <a:gd name="T27" fmla="*/ 42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58">
                    <a:moveTo>
                      <a:pt x="34" y="42"/>
                    </a:moveTo>
                    <a:lnTo>
                      <a:pt x="25" y="33"/>
                    </a:lnTo>
                    <a:lnTo>
                      <a:pt x="17" y="33"/>
                    </a:lnTo>
                    <a:lnTo>
                      <a:pt x="8" y="25"/>
                    </a:lnTo>
                    <a:lnTo>
                      <a:pt x="0" y="25"/>
                    </a:lnTo>
                    <a:lnTo>
                      <a:pt x="17" y="25"/>
                    </a:lnTo>
                    <a:lnTo>
                      <a:pt x="34" y="17"/>
                    </a:lnTo>
                    <a:lnTo>
                      <a:pt x="42" y="0"/>
                    </a:lnTo>
                    <a:lnTo>
                      <a:pt x="76" y="9"/>
                    </a:lnTo>
                    <a:lnTo>
                      <a:pt x="110" y="25"/>
                    </a:lnTo>
                    <a:lnTo>
                      <a:pt x="102" y="42"/>
                    </a:lnTo>
                    <a:lnTo>
                      <a:pt x="85" y="42"/>
                    </a:lnTo>
                    <a:lnTo>
                      <a:pt x="42" y="58"/>
                    </a:lnTo>
                    <a:lnTo>
                      <a:pt x="34" y="42"/>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0" name="Freeform 111"/>
              <p:cNvSpPr>
                <a:spLocks/>
              </p:cNvSpPr>
              <p:nvPr/>
            </p:nvSpPr>
            <p:spPr bwMode="auto">
              <a:xfrm>
                <a:off x="9754" y="14627"/>
                <a:ext cx="1197" cy="1163"/>
              </a:xfrm>
              <a:custGeom>
                <a:avLst/>
                <a:gdLst>
                  <a:gd name="T0" fmla="*/ 101 w 1197"/>
                  <a:gd name="T1" fmla="*/ 1146 h 1163"/>
                  <a:gd name="T2" fmla="*/ 59 w 1197"/>
                  <a:gd name="T3" fmla="*/ 1055 h 1163"/>
                  <a:gd name="T4" fmla="*/ 34 w 1197"/>
                  <a:gd name="T5" fmla="*/ 1072 h 1163"/>
                  <a:gd name="T6" fmla="*/ 195 w 1197"/>
                  <a:gd name="T7" fmla="*/ 1039 h 1163"/>
                  <a:gd name="T8" fmla="*/ 560 w 1197"/>
                  <a:gd name="T9" fmla="*/ 1138 h 1163"/>
                  <a:gd name="T10" fmla="*/ 433 w 1197"/>
                  <a:gd name="T11" fmla="*/ 940 h 1163"/>
                  <a:gd name="T12" fmla="*/ 543 w 1197"/>
                  <a:gd name="T13" fmla="*/ 627 h 1163"/>
                  <a:gd name="T14" fmla="*/ 543 w 1197"/>
                  <a:gd name="T15" fmla="*/ 684 h 1163"/>
                  <a:gd name="T16" fmla="*/ 603 w 1197"/>
                  <a:gd name="T17" fmla="*/ 643 h 1163"/>
                  <a:gd name="T18" fmla="*/ 611 w 1197"/>
                  <a:gd name="T19" fmla="*/ 775 h 1163"/>
                  <a:gd name="T20" fmla="*/ 458 w 1197"/>
                  <a:gd name="T21" fmla="*/ 907 h 1163"/>
                  <a:gd name="T22" fmla="*/ 475 w 1197"/>
                  <a:gd name="T23" fmla="*/ 924 h 1163"/>
                  <a:gd name="T24" fmla="*/ 543 w 1197"/>
                  <a:gd name="T25" fmla="*/ 891 h 1163"/>
                  <a:gd name="T26" fmla="*/ 526 w 1197"/>
                  <a:gd name="T27" fmla="*/ 866 h 1163"/>
                  <a:gd name="T28" fmla="*/ 560 w 1197"/>
                  <a:gd name="T29" fmla="*/ 825 h 1163"/>
                  <a:gd name="T30" fmla="*/ 688 w 1197"/>
                  <a:gd name="T31" fmla="*/ 800 h 1163"/>
                  <a:gd name="T32" fmla="*/ 772 w 1197"/>
                  <a:gd name="T33" fmla="*/ 899 h 1163"/>
                  <a:gd name="T34" fmla="*/ 730 w 1197"/>
                  <a:gd name="T35" fmla="*/ 1031 h 1163"/>
                  <a:gd name="T36" fmla="*/ 586 w 1197"/>
                  <a:gd name="T37" fmla="*/ 1064 h 1163"/>
                  <a:gd name="T38" fmla="*/ 603 w 1197"/>
                  <a:gd name="T39" fmla="*/ 956 h 1163"/>
                  <a:gd name="T40" fmla="*/ 526 w 1197"/>
                  <a:gd name="T41" fmla="*/ 1064 h 1163"/>
                  <a:gd name="T42" fmla="*/ 815 w 1197"/>
                  <a:gd name="T43" fmla="*/ 989 h 1163"/>
                  <a:gd name="T44" fmla="*/ 789 w 1197"/>
                  <a:gd name="T45" fmla="*/ 717 h 1163"/>
                  <a:gd name="T46" fmla="*/ 1087 w 1197"/>
                  <a:gd name="T47" fmla="*/ 742 h 1163"/>
                  <a:gd name="T48" fmla="*/ 1061 w 1197"/>
                  <a:gd name="T49" fmla="*/ 503 h 1163"/>
                  <a:gd name="T50" fmla="*/ 1019 w 1197"/>
                  <a:gd name="T51" fmla="*/ 594 h 1163"/>
                  <a:gd name="T52" fmla="*/ 1078 w 1197"/>
                  <a:gd name="T53" fmla="*/ 643 h 1163"/>
                  <a:gd name="T54" fmla="*/ 1010 w 1197"/>
                  <a:gd name="T55" fmla="*/ 693 h 1163"/>
                  <a:gd name="T56" fmla="*/ 917 w 1197"/>
                  <a:gd name="T57" fmla="*/ 742 h 1163"/>
                  <a:gd name="T58" fmla="*/ 832 w 1197"/>
                  <a:gd name="T59" fmla="*/ 627 h 1163"/>
                  <a:gd name="T60" fmla="*/ 866 w 1197"/>
                  <a:gd name="T61" fmla="*/ 519 h 1163"/>
                  <a:gd name="T62" fmla="*/ 1002 w 1197"/>
                  <a:gd name="T63" fmla="*/ 462 h 1163"/>
                  <a:gd name="T64" fmla="*/ 900 w 1197"/>
                  <a:gd name="T65" fmla="*/ 454 h 1163"/>
                  <a:gd name="T66" fmla="*/ 772 w 1197"/>
                  <a:gd name="T67" fmla="*/ 602 h 1163"/>
                  <a:gd name="T68" fmla="*/ 654 w 1197"/>
                  <a:gd name="T69" fmla="*/ 511 h 1163"/>
                  <a:gd name="T70" fmla="*/ 679 w 1197"/>
                  <a:gd name="T71" fmla="*/ 519 h 1163"/>
                  <a:gd name="T72" fmla="*/ 934 w 1197"/>
                  <a:gd name="T73" fmla="*/ 421 h 1163"/>
                  <a:gd name="T74" fmla="*/ 1163 w 1197"/>
                  <a:gd name="T75" fmla="*/ 552 h 1163"/>
                  <a:gd name="T76" fmla="*/ 1070 w 1197"/>
                  <a:gd name="T77" fmla="*/ 181 h 1163"/>
                  <a:gd name="T78" fmla="*/ 1087 w 1197"/>
                  <a:gd name="T79" fmla="*/ 25 h 1163"/>
                  <a:gd name="T80" fmla="*/ 1112 w 1197"/>
                  <a:gd name="T81" fmla="*/ 74 h 1163"/>
                  <a:gd name="T82" fmla="*/ 1172 w 1197"/>
                  <a:gd name="T83" fmla="*/ 17 h 1163"/>
                  <a:gd name="T84" fmla="*/ 1146 w 1197"/>
                  <a:gd name="T85" fmla="*/ 165 h 1163"/>
                  <a:gd name="T86" fmla="*/ 1146 w 1197"/>
                  <a:gd name="T87" fmla="*/ 379 h 1163"/>
                  <a:gd name="T88" fmla="*/ 1163 w 1197"/>
                  <a:gd name="T89" fmla="*/ 223 h 1163"/>
                  <a:gd name="T90" fmla="*/ 1070 w 1197"/>
                  <a:gd name="T91" fmla="*/ 289 h 1163"/>
                  <a:gd name="T92" fmla="*/ 1121 w 1197"/>
                  <a:gd name="T93" fmla="*/ 759 h 1163"/>
                  <a:gd name="T94" fmla="*/ 1189 w 1197"/>
                  <a:gd name="T95" fmla="*/ 849 h 1163"/>
                  <a:gd name="T96" fmla="*/ 1053 w 1197"/>
                  <a:gd name="T97" fmla="*/ 874 h 1163"/>
                  <a:gd name="T98" fmla="*/ 1138 w 1197"/>
                  <a:gd name="T99" fmla="*/ 849 h 1163"/>
                  <a:gd name="T100" fmla="*/ 781 w 1197"/>
                  <a:gd name="T101" fmla="*/ 742 h 1163"/>
                  <a:gd name="T102" fmla="*/ 891 w 1197"/>
                  <a:gd name="T103" fmla="*/ 1097 h 1163"/>
                  <a:gd name="T104" fmla="*/ 900 w 1197"/>
                  <a:gd name="T105" fmla="*/ 1014 h 1163"/>
                  <a:gd name="T106" fmla="*/ 917 w 1197"/>
                  <a:gd name="T107" fmla="*/ 1146 h 1163"/>
                  <a:gd name="T108" fmla="*/ 815 w 1197"/>
                  <a:gd name="T109" fmla="*/ 1022 h 1163"/>
                  <a:gd name="T110" fmla="*/ 628 w 1197"/>
                  <a:gd name="T111" fmla="*/ 1154 h 1163"/>
                  <a:gd name="T112" fmla="*/ 212 w 1197"/>
                  <a:gd name="T113" fmla="*/ 1072 h 1163"/>
                  <a:gd name="T114" fmla="*/ 280 w 1197"/>
                  <a:gd name="T115" fmla="*/ 1072 h 1163"/>
                  <a:gd name="T116" fmla="*/ 237 w 1197"/>
                  <a:gd name="T117" fmla="*/ 116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7" h="1163">
                    <a:moveTo>
                      <a:pt x="203" y="1138"/>
                    </a:moveTo>
                    <a:lnTo>
                      <a:pt x="195" y="1121"/>
                    </a:lnTo>
                    <a:lnTo>
                      <a:pt x="195" y="1097"/>
                    </a:lnTo>
                    <a:lnTo>
                      <a:pt x="203" y="1055"/>
                    </a:lnTo>
                    <a:lnTo>
                      <a:pt x="195" y="1047"/>
                    </a:lnTo>
                    <a:lnTo>
                      <a:pt x="195" y="1055"/>
                    </a:lnTo>
                    <a:lnTo>
                      <a:pt x="169" y="1097"/>
                    </a:lnTo>
                    <a:lnTo>
                      <a:pt x="152" y="1121"/>
                    </a:lnTo>
                    <a:lnTo>
                      <a:pt x="127" y="1138"/>
                    </a:lnTo>
                    <a:lnTo>
                      <a:pt x="101" y="1146"/>
                    </a:lnTo>
                    <a:lnTo>
                      <a:pt x="68" y="1146"/>
                    </a:lnTo>
                    <a:lnTo>
                      <a:pt x="42" y="1138"/>
                    </a:lnTo>
                    <a:lnTo>
                      <a:pt x="17" y="1130"/>
                    </a:lnTo>
                    <a:lnTo>
                      <a:pt x="8" y="1113"/>
                    </a:lnTo>
                    <a:lnTo>
                      <a:pt x="0" y="1105"/>
                    </a:lnTo>
                    <a:lnTo>
                      <a:pt x="0" y="1072"/>
                    </a:lnTo>
                    <a:lnTo>
                      <a:pt x="8" y="1064"/>
                    </a:lnTo>
                    <a:lnTo>
                      <a:pt x="17" y="1055"/>
                    </a:lnTo>
                    <a:lnTo>
                      <a:pt x="42" y="1055"/>
                    </a:lnTo>
                    <a:lnTo>
                      <a:pt x="59" y="1055"/>
                    </a:lnTo>
                    <a:lnTo>
                      <a:pt x="68" y="1064"/>
                    </a:lnTo>
                    <a:lnTo>
                      <a:pt x="68" y="1080"/>
                    </a:lnTo>
                    <a:lnTo>
                      <a:pt x="68" y="1088"/>
                    </a:lnTo>
                    <a:lnTo>
                      <a:pt x="51" y="1097"/>
                    </a:lnTo>
                    <a:lnTo>
                      <a:pt x="42" y="1097"/>
                    </a:lnTo>
                    <a:lnTo>
                      <a:pt x="34" y="1097"/>
                    </a:lnTo>
                    <a:lnTo>
                      <a:pt x="34" y="1088"/>
                    </a:lnTo>
                    <a:lnTo>
                      <a:pt x="34" y="1080"/>
                    </a:lnTo>
                    <a:lnTo>
                      <a:pt x="34" y="1072"/>
                    </a:lnTo>
                    <a:lnTo>
                      <a:pt x="17" y="1072"/>
                    </a:lnTo>
                    <a:lnTo>
                      <a:pt x="8" y="1088"/>
                    </a:lnTo>
                    <a:lnTo>
                      <a:pt x="17" y="1097"/>
                    </a:lnTo>
                    <a:lnTo>
                      <a:pt x="25" y="1113"/>
                    </a:lnTo>
                    <a:lnTo>
                      <a:pt x="34" y="1121"/>
                    </a:lnTo>
                    <a:lnTo>
                      <a:pt x="68" y="1113"/>
                    </a:lnTo>
                    <a:lnTo>
                      <a:pt x="93" y="1105"/>
                    </a:lnTo>
                    <a:lnTo>
                      <a:pt x="144" y="1072"/>
                    </a:lnTo>
                    <a:lnTo>
                      <a:pt x="195" y="1039"/>
                    </a:lnTo>
                    <a:lnTo>
                      <a:pt x="220" y="1022"/>
                    </a:lnTo>
                    <a:lnTo>
                      <a:pt x="246" y="1022"/>
                    </a:lnTo>
                    <a:lnTo>
                      <a:pt x="288" y="1022"/>
                    </a:lnTo>
                    <a:lnTo>
                      <a:pt x="322" y="1022"/>
                    </a:lnTo>
                    <a:lnTo>
                      <a:pt x="356" y="1039"/>
                    </a:lnTo>
                    <a:lnTo>
                      <a:pt x="390" y="1055"/>
                    </a:lnTo>
                    <a:lnTo>
                      <a:pt x="518" y="1130"/>
                    </a:lnTo>
                    <a:lnTo>
                      <a:pt x="535" y="1138"/>
                    </a:lnTo>
                    <a:lnTo>
                      <a:pt x="543" y="1138"/>
                    </a:lnTo>
                    <a:lnTo>
                      <a:pt x="560" y="1138"/>
                    </a:lnTo>
                    <a:lnTo>
                      <a:pt x="560" y="1130"/>
                    </a:lnTo>
                    <a:lnTo>
                      <a:pt x="552" y="1121"/>
                    </a:lnTo>
                    <a:lnTo>
                      <a:pt x="526" y="1113"/>
                    </a:lnTo>
                    <a:lnTo>
                      <a:pt x="509" y="1105"/>
                    </a:lnTo>
                    <a:lnTo>
                      <a:pt x="475" y="1072"/>
                    </a:lnTo>
                    <a:lnTo>
                      <a:pt x="450" y="1047"/>
                    </a:lnTo>
                    <a:lnTo>
                      <a:pt x="433" y="1006"/>
                    </a:lnTo>
                    <a:lnTo>
                      <a:pt x="433" y="973"/>
                    </a:lnTo>
                    <a:lnTo>
                      <a:pt x="433" y="940"/>
                    </a:lnTo>
                    <a:lnTo>
                      <a:pt x="450" y="899"/>
                    </a:lnTo>
                    <a:lnTo>
                      <a:pt x="467" y="866"/>
                    </a:lnTo>
                    <a:lnTo>
                      <a:pt x="518" y="800"/>
                    </a:lnTo>
                    <a:lnTo>
                      <a:pt x="569" y="734"/>
                    </a:lnTo>
                    <a:lnTo>
                      <a:pt x="586" y="693"/>
                    </a:lnTo>
                    <a:lnTo>
                      <a:pt x="586" y="676"/>
                    </a:lnTo>
                    <a:lnTo>
                      <a:pt x="586" y="651"/>
                    </a:lnTo>
                    <a:lnTo>
                      <a:pt x="569" y="643"/>
                    </a:lnTo>
                    <a:lnTo>
                      <a:pt x="552" y="627"/>
                    </a:lnTo>
                    <a:lnTo>
                      <a:pt x="543" y="627"/>
                    </a:lnTo>
                    <a:lnTo>
                      <a:pt x="526" y="635"/>
                    </a:lnTo>
                    <a:lnTo>
                      <a:pt x="526" y="643"/>
                    </a:lnTo>
                    <a:lnTo>
                      <a:pt x="526" y="651"/>
                    </a:lnTo>
                    <a:lnTo>
                      <a:pt x="543" y="651"/>
                    </a:lnTo>
                    <a:lnTo>
                      <a:pt x="552" y="651"/>
                    </a:lnTo>
                    <a:lnTo>
                      <a:pt x="552" y="660"/>
                    </a:lnTo>
                    <a:lnTo>
                      <a:pt x="552" y="668"/>
                    </a:lnTo>
                    <a:lnTo>
                      <a:pt x="552" y="676"/>
                    </a:lnTo>
                    <a:lnTo>
                      <a:pt x="543" y="684"/>
                    </a:lnTo>
                    <a:lnTo>
                      <a:pt x="535" y="684"/>
                    </a:lnTo>
                    <a:lnTo>
                      <a:pt x="526" y="684"/>
                    </a:lnTo>
                    <a:lnTo>
                      <a:pt x="509" y="668"/>
                    </a:lnTo>
                    <a:lnTo>
                      <a:pt x="509" y="643"/>
                    </a:lnTo>
                    <a:lnTo>
                      <a:pt x="518" y="635"/>
                    </a:lnTo>
                    <a:lnTo>
                      <a:pt x="526" y="627"/>
                    </a:lnTo>
                    <a:lnTo>
                      <a:pt x="543" y="618"/>
                    </a:lnTo>
                    <a:lnTo>
                      <a:pt x="560" y="610"/>
                    </a:lnTo>
                    <a:lnTo>
                      <a:pt x="569" y="618"/>
                    </a:lnTo>
                    <a:lnTo>
                      <a:pt x="603" y="643"/>
                    </a:lnTo>
                    <a:lnTo>
                      <a:pt x="620" y="668"/>
                    </a:lnTo>
                    <a:lnTo>
                      <a:pt x="620" y="693"/>
                    </a:lnTo>
                    <a:lnTo>
                      <a:pt x="620" y="709"/>
                    </a:lnTo>
                    <a:lnTo>
                      <a:pt x="611" y="726"/>
                    </a:lnTo>
                    <a:lnTo>
                      <a:pt x="594" y="734"/>
                    </a:lnTo>
                    <a:lnTo>
                      <a:pt x="603" y="742"/>
                    </a:lnTo>
                    <a:lnTo>
                      <a:pt x="611" y="742"/>
                    </a:lnTo>
                    <a:lnTo>
                      <a:pt x="620" y="742"/>
                    </a:lnTo>
                    <a:lnTo>
                      <a:pt x="620" y="750"/>
                    </a:lnTo>
                    <a:lnTo>
                      <a:pt x="611" y="775"/>
                    </a:lnTo>
                    <a:lnTo>
                      <a:pt x="594" y="783"/>
                    </a:lnTo>
                    <a:lnTo>
                      <a:pt x="552" y="800"/>
                    </a:lnTo>
                    <a:lnTo>
                      <a:pt x="543" y="816"/>
                    </a:lnTo>
                    <a:lnTo>
                      <a:pt x="535" y="825"/>
                    </a:lnTo>
                    <a:lnTo>
                      <a:pt x="535" y="833"/>
                    </a:lnTo>
                    <a:lnTo>
                      <a:pt x="501" y="849"/>
                    </a:lnTo>
                    <a:lnTo>
                      <a:pt x="492" y="858"/>
                    </a:lnTo>
                    <a:lnTo>
                      <a:pt x="484" y="874"/>
                    </a:lnTo>
                    <a:lnTo>
                      <a:pt x="484" y="891"/>
                    </a:lnTo>
                    <a:lnTo>
                      <a:pt x="458" y="907"/>
                    </a:lnTo>
                    <a:lnTo>
                      <a:pt x="450" y="932"/>
                    </a:lnTo>
                    <a:lnTo>
                      <a:pt x="450" y="948"/>
                    </a:lnTo>
                    <a:lnTo>
                      <a:pt x="458" y="965"/>
                    </a:lnTo>
                    <a:lnTo>
                      <a:pt x="467" y="973"/>
                    </a:lnTo>
                    <a:lnTo>
                      <a:pt x="475" y="965"/>
                    </a:lnTo>
                    <a:lnTo>
                      <a:pt x="475" y="956"/>
                    </a:lnTo>
                    <a:lnTo>
                      <a:pt x="475" y="948"/>
                    </a:lnTo>
                    <a:lnTo>
                      <a:pt x="467" y="940"/>
                    </a:lnTo>
                    <a:lnTo>
                      <a:pt x="475" y="932"/>
                    </a:lnTo>
                    <a:lnTo>
                      <a:pt x="475" y="924"/>
                    </a:lnTo>
                    <a:lnTo>
                      <a:pt x="484" y="915"/>
                    </a:lnTo>
                    <a:lnTo>
                      <a:pt x="492" y="915"/>
                    </a:lnTo>
                    <a:lnTo>
                      <a:pt x="501" y="915"/>
                    </a:lnTo>
                    <a:lnTo>
                      <a:pt x="509" y="907"/>
                    </a:lnTo>
                    <a:lnTo>
                      <a:pt x="509" y="899"/>
                    </a:lnTo>
                    <a:lnTo>
                      <a:pt x="509" y="907"/>
                    </a:lnTo>
                    <a:lnTo>
                      <a:pt x="518" y="907"/>
                    </a:lnTo>
                    <a:lnTo>
                      <a:pt x="535" y="882"/>
                    </a:lnTo>
                    <a:lnTo>
                      <a:pt x="543" y="891"/>
                    </a:lnTo>
                    <a:lnTo>
                      <a:pt x="543" y="899"/>
                    </a:lnTo>
                    <a:lnTo>
                      <a:pt x="535" y="915"/>
                    </a:lnTo>
                    <a:lnTo>
                      <a:pt x="535" y="924"/>
                    </a:lnTo>
                    <a:lnTo>
                      <a:pt x="543" y="932"/>
                    </a:lnTo>
                    <a:lnTo>
                      <a:pt x="552" y="924"/>
                    </a:lnTo>
                    <a:lnTo>
                      <a:pt x="560" y="907"/>
                    </a:lnTo>
                    <a:lnTo>
                      <a:pt x="560" y="891"/>
                    </a:lnTo>
                    <a:lnTo>
                      <a:pt x="552" y="866"/>
                    </a:lnTo>
                    <a:lnTo>
                      <a:pt x="543" y="866"/>
                    </a:lnTo>
                    <a:lnTo>
                      <a:pt x="526" y="866"/>
                    </a:lnTo>
                    <a:lnTo>
                      <a:pt x="509" y="874"/>
                    </a:lnTo>
                    <a:lnTo>
                      <a:pt x="509" y="899"/>
                    </a:lnTo>
                    <a:lnTo>
                      <a:pt x="501" y="891"/>
                    </a:lnTo>
                    <a:lnTo>
                      <a:pt x="501" y="882"/>
                    </a:lnTo>
                    <a:lnTo>
                      <a:pt x="509" y="866"/>
                    </a:lnTo>
                    <a:lnTo>
                      <a:pt x="518" y="858"/>
                    </a:lnTo>
                    <a:lnTo>
                      <a:pt x="535" y="858"/>
                    </a:lnTo>
                    <a:lnTo>
                      <a:pt x="543" y="849"/>
                    </a:lnTo>
                    <a:lnTo>
                      <a:pt x="552" y="833"/>
                    </a:lnTo>
                    <a:lnTo>
                      <a:pt x="560" y="825"/>
                    </a:lnTo>
                    <a:lnTo>
                      <a:pt x="569" y="825"/>
                    </a:lnTo>
                    <a:lnTo>
                      <a:pt x="586" y="808"/>
                    </a:lnTo>
                    <a:lnTo>
                      <a:pt x="594" y="808"/>
                    </a:lnTo>
                    <a:lnTo>
                      <a:pt x="611" y="816"/>
                    </a:lnTo>
                    <a:lnTo>
                      <a:pt x="628" y="825"/>
                    </a:lnTo>
                    <a:lnTo>
                      <a:pt x="637" y="825"/>
                    </a:lnTo>
                    <a:lnTo>
                      <a:pt x="654" y="808"/>
                    </a:lnTo>
                    <a:lnTo>
                      <a:pt x="671" y="800"/>
                    </a:lnTo>
                    <a:lnTo>
                      <a:pt x="688" y="800"/>
                    </a:lnTo>
                    <a:lnTo>
                      <a:pt x="713" y="800"/>
                    </a:lnTo>
                    <a:lnTo>
                      <a:pt x="722" y="816"/>
                    </a:lnTo>
                    <a:lnTo>
                      <a:pt x="730" y="825"/>
                    </a:lnTo>
                    <a:lnTo>
                      <a:pt x="730" y="858"/>
                    </a:lnTo>
                    <a:lnTo>
                      <a:pt x="722" y="866"/>
                    </a:lnTo>
                    <a:lnTo>
                      <a:pt x="722" y="874"/>
                    </a:lnTo>
                    <a:lnTo>
                      <a:pt x="730" y="874"/>
                    </a:lnTo>
                    <a:lnTo>
                      <a:pt x="738" y="874"/>
                    </a:lnTo>
                    <a:lnTo>
                      <a:pt x="755" y="874"/>
                    </a:lnTo>
                    <a:lnTo>
                      <a:pt x="772" y="899"/>
                    </a:lnTo>
                    <a:lnTo>
                      <a:pt x="781" y="915"/>
                    </a:lnTo>
                    <a:lnTo>
                      <a:pt x="781" y="932"/>
                    </a:lnTo>
                    <a:lnTo>
                      <a:pt x="772" y="948"/>
                    </a:lnTo>
                    <a:lnTo>
                      <a:pt x="755" y="956"/>
                    </a:lnTo>
                    <a:lnTo>
                      <a:pt x="747" y="965"/>
                    </a:lnTo>
                    <a:lnTo>
                      <a:pt x="730" y="965"/>
                    </a:lnTo>
                    <a:lnTo>
                      <a:pt x="738" y="989"/>
                    </a:lnTo>
                    <a:lnTo>
                      <a:pt x="747" y="1006"/>
                    </a:lnTo>
                    <a:lnTo>
                      <a:pt x="738" y="1022"/>
                    </a:lnTo>
                    <a:lnTo>
                      <a:pt x="730" y="1031"/>
                    </a:lnTo>
                    <a:lnTo>
                      <a:pt x="722" y="1039"/>
                    </a:lnTo>
                    <a:lnTo>
                      <a:pt x="705" y="1055"/>
                    </a:lnTo>
                    <a:lnTo>
                      <a:pt x="688" y="1055"/>
                    </a:lnTo>
                    <a:lnTo>
                      <a:pt x="671" y="1047"/>
                    </a:lnTo>
                    <a:lnTo>
                      <a:pt x="654" y="1039"/>
                    </a:lnTo>
                    <a:lnTo>
                      <a:pt x="637" y="1055"/>
                    </a:lnTo>
                    <a:lnTo>
                      <a:pt x="628" y="1064"/>
                    </a:lnTo>
                    <a:lnTo>
                      <a:pt x="620" y="1072"/>
                    </a:lnTo>
                    <a:lnTo>
                      <a:pt x="594" y="1072"/>
                    </a:lnTo>
                    <a:lnTo>
                      <a:pt x="586" y="1064"/>
                    </a:lnTo>
                    <a:lnTo>
                      <a:pt x="569" y="1055"/>
                    </a:lnTo>
                    <a:lnTo>
                      <a:pt x="552" y="1047"/>
                    </a:lnTo>
                    <a:lnTo>
                      <a:pt x="552" y="1031"/>
                    </a:lnTo>
                    <a:lnTo>
                      <a:pt x="560" y="1022"/>
                    </a:lnTo>
                    <a:lnTo>
                      <a:pt x="577" y="1022"/>
                    </a:lnTo>
                    <a:lnTo>
                      <a:pt x="586" y="1022"/>
                    </a:lnTo>
                    <a:lnTo>
                      <a:pt x="603" y="1006"/>
                    </a:lnTo>
                    <a:lnTo>
                      <a:pt x="611" y="998"/>
                    </a:lnTo>
                    <a:lnTo>
                      <a:pt x="611" y="973"/>
                    </a:lnTo>
                    <a:lnTo>
                      <a:pt x="603" y="956"/>
                    </a:lnTo>
                    <a:lnTo>
                      <a:pt x="594" y="948"/>
                    </a:lnTo>
                    <a:lnTo>
                      <a:pt x="586" y="940"/>
                    </a:lnTo>
                    <a:lnTo>
                      <a:pt x="560" y="940"/>
                    </a:lnTo>
                    <a:lnTo>
                      <a:pt x="543" y="948"/>
                    </a:lnTo>
                    <a:lnTo>
                      <a:pt x="526" y="956"/>
                    </a:lnTo>
                    <a:lnTo>
                      <a:pt x="518" y="973"/>
                    </a:lnTo>
                    <a:lnTo>
                      <a:pt x="509" y="989"/>
                    </a:lnTo>
                    <a:lnTo>
                      <a:pt x="509" y="1014"/>
                    </a:lnTo>
                    <a:lnTo>
                      <a:pt x="518" y="1039"/>
                    </a:lnTo>
                    <a:lnTo>
                      <a:pt x="526" y="1064"/>
                    </a:lnTo>
                    <a:lnTo>
                      <a:pt x="552" y="1088"/>
                    </a:lnTo>
                    <a:lnTo>
                      <a:pt x="586" y="1105"/>
                    </a:lnTo>
                    <a:lnTo>
                      <a:pt x="611" y="1113"/>
                    </a:lnTo>
                    <a:lnTo>
                      <a:pt x="645" y="1113"/>
                    </a:lnTo>
                    <a:lnTo>
                      <a:pt x="679" y="1105"/>
                    </a:lnTo>
                    <a:lnTo>
                      <a:pt x="738" y="1080"/>
                    </a:lnTo>
                    <a:lnTo>
                      <a:pt x="764" y="1055"/>
                    </a:lnTo>
                    <a:lnTo>
                      <a:pt x="781" y="1039"/>
                    </a:lnTo>
                    <a:lnTo>
                      <a:pt x="798" y="1014"/>
                    </a:lnTo>
                    <a:lnTo>
                      <a:pt x="815" y="989"/>
                    </a:lnTo>
                    <a:lnTo>
                      <a:pt x="815" y="956"/>
                    </a:lnTo>
                    <a:lnTo>
                      <a:pt x="823" y="932"/>
                    </a:lnTo>
                    <a:lnTo>
                      <a:pt x="815" y="899"/>
                    </a:lnTo>
                    <a:lnTo>
                      <a:pt x="815" y="866"/>
                    </a:lnTo>
                    <a:lnTo>
                      <a:pt x="798" y="841"/>
                    </a:lnTo>
                    <a:lnTo>
                      <a:pt x="781" y="808"/>
                    </a:lnTo>
                    <a:lnTo>
                      <a:pt x="747" y="759"/>
                    </a:lnTo>
                    <a:lnTo>
                      <a:pt x="755" y="742"/>
                    </a:lnTo>
                    <a:lnTo>
                      <a:pt x="764" y="734"/>
                    </a:lnTo>
                    <a:lnTo>
                      <a:pt x="789" y="717"/>
                    </a:lnTo>
                    <a:lnTo>
                      <a:pt x="840" y="750"/>
                    </a:lnTo>
                    <a:lnTo>
                      <a:pt x="866" y="767"/>
                    </a:lnTo>
                    <a:lnTo>
                      <a:pt x="883" y="783"/>
                    </a:lnTo>
                    <a:lnTo>
                      <a:pt x="908" y="783"/>
                    </a:lnTo>
                    <a:lnTo>
                      <a:pt x="942" y="792"/>
                    </a:lnTo>
                    <a:lnTo>
                      <a:pt x="968" y="792"/>
                    </a:lnTo>
                    <a:lnTo>
                      <a:pt x="993" y="783"/>
                    </a:lnTo>
                    <a:lnTo>
                      <a:pt x="1019" y="783"/>
                    </a:lnTo>
                    <a:lnTo>
                      <a:pt x="1044" y="775"/>
                    </a:lnTo>
                    <a:lnTo>
                      <a:pt x="1087" y="742"/>
                    </a:lnTo>
                    <a:lnTo>
                      <a:pt x="1121" y="701"/>
                    </a:lnTo>
                    <a:lnTo>
                      <a:pt x="1129" y="676"/>
                    </a:lnTo>
                    <a:lnTo>
                      <a:pt x="1138" y="651"/>
                    </a:lnTo>
                    <a:lnTo>
                      <a:pt x="1138" y="627"/>
                    </a:lnTo>
                    <a:lnTo>
                      <a:pt x="1138" y="602"/>
                    </a:lnTo>
                    <a:lnTo>
                      <a:pt x="1129" y="577"/>
                    </a:lnTo>
                    <a:lnTo>
                      <a:pt x="1121" y="552"/>
                    </a:lnTo>
                    <a:lnTo>
                      <a:pt x="1095" y="528"/>
                    </a:lnTo>
                    <a:lnTo>
                      <a:pt x="1078" y="511"/>
                    </a:lnTo>
                    <a:lnTo>
                      <a:pt x="1061" y="503"/>
                    </a:lnTo>
                    <a:lnTo>
                      <a:pt x="1044" y="503"/>
                    </a:lnTo>
                    <a:lnTo>
                      <a:pt x="1027" y="503"/>
                    </a:lnTo>
                    <a:lnTo>
                      <a:pt x="1010" y="511"/>
                    </a:lnTo>
                    <a:lnTo>
                      <a:pt x="993" y="519"/>
                    </a:lnTo>
                    <a:lnTo>
                      <a:pt x="985" y="544"/>
                    </a:lnTo>
                    <a:lnTo>
                      <a:pt x="976" y="552"/>
                    </a:lnTo>
                    <a:lnTo>
                      <a:pt x="976" y="561"/>
                    </a:lnTo>
                    <a:lnTo>
                      <a:pt x="985" y="585"/>
                    </a:lnTo>
                    <a:lnTo>
                      <a:pt x="1002" y="594"/>
                    </a:lnTo>
                    <a:lnTo>
                      <a:pt x="1019" y="594"/>
                    </a:lnTo>
                    <a:lnTo>
                      <a:pt x="1044" y="585"/>
                    </a:lnTo>
                    <a:lnTo>
                      <a:pt x="1053" y="577"/>
                    </a:lnTo>
                    <a:lnTo>
                      <a:pt x="1061" y="552"/>
                    </a:lnTo>
                    <a:lnTo>
                      <a:pt x="1078" y="561"/>
                    </a:lnTo>
                    <a:lnTo>
                      <a:pt x="1095" y="577"/>
                    </a:lnTo>
                    <a:lnTo>
                      <a:pt x="1104" y="594"/>
                    </a:lnTo>
                    <a:lnTo>
                      <a:pt x="1095" y="610"/>
                    </a:lnTo>
                    <a:lnTo>
                      <a:pt x="1078" y="627"/>
                    </a:lnTo>
                    <a:lnTo>
                      <a:pt x="1078" y="635"/>
                    </a:lnTo>
                    <a:lnTo>
                      <a:pt x="1078" y="643"/>
                    </a:lnTo>
                    <a:lnTo>
                      <a:pt x="1087" y="651"/>
                    </a:lnTo>
                    <a:lnTo>
                      <a:pt x="1095" y="660"/>
                    </a:lnTo>
                    <a:lnTo>
                      <a:pt x="1095" y="676"/>
                    </a:lnTo>
                    <a:lnTo>
                      <a:pt x="1087" y="693"/>
                    </a:lnTo>
                    <a:lnTo>
                      <a:pt x="1070" y="709"/>
                    </a:lnTo>
                    <a:lnTo>
                      <a:pt x="1053" y="709"/>
                    </a:lnTo>
                    <a:lnTo>
                      <a:pt x="1044" y="709"/>
                    </a:lnTo>
                    <a:lnTo>
                      <a:pt x="1027" y="709"/>
                    </a:lnTo>
                    <a:lnTo>
                      <a:pt x="1019" y="701"/>
                    </a:lnTo>
                    <a:lnTo>
                      <a:pt x="1010" y="693"/>
                    </a:lnTo>
                    <a:lnTo>
                      <a:pt x="1002" y="693"/>
                    </a:lnTo>
                    <a:lnTo>
                      <a:pt x="993" y="701"/>
                    </a:lnTo>
                    <a:lnTo>
                      <a:pt x="1002" y="717"/>
                    </a:lnTo>
                    <a:lnTo>
                      <a:pt x="993" y="726"/>
                    </a:lnTo>
                    <a:lnTo>
                      <a:pt x="976" y="750"/>
                    </a:lnTo>
                    <a:lnTo>
                      <a:pt x="968" y="759"/>
                    </a:lnTo>
                    <a:lnTo>
                      <a:pt x="951" y="767"/>
                    </a:lnTo>
                    <a:lnTo>
                      <a:pt x="942" y="759"/>
                    </a:lnTo>
                    <a:lnTo>
                      <a:pt x="925" y="759"/>
                    </a:lnTo>
                    <a:lnTo>
                      <a:pt x="917" y="742"/>
                    </a:lnTo>
                    <a:lnTo>
                      <a:pt x="908" y="734"/>
                    </a:lnTo>
                    <a:lnTo>
                      <a:pt x="900" y="709"/>
                    </a:lnTo>
                    <a:lnTo>
                      <a:pt x="891" y="701"/>
                    </a:lnTo>
                    <a:lnTo>
                      <a:pt x="883" y="701"/>
                    </a:lnTo>
                    <a:lnTo>
                      <a:pt x="866" y="701"/>
                    </a:lnTo>
                    <a:lnTo>
                      <a:pt x="840" y="693"/>
                    </a:lnTo>
                    <a:lnTo>
                      <a:pt x="823" y="668"/>
                    </a:lnTo>
                    <a:lnTo>
                      <a:pt x="823" y="660"/>
                    </a:lnTo>
                    <a:lnTo>
                      <a:pt x="823" y="651"/>
                    </a:lnTo>
                    <a:lnTo>
                      <a:pt x="832" y="627"/>
                    </a:lnTo>
                    <a:lnTo>
                      <a:pt x="849" y="610"/>
                    </a:lnTo>
                    <a:lnTo>
                      <a:pt x="849" y="602"/>
                    </a:lnTo>
                    <a:lnTo>
                      <a:pt x="840" y="585"/>
                    </a:lnTo>
                    <a:lnTo>
                      <a:pt x="832" y="577"/>
                    </a:lnTo>
                    <a:lnTo>
                      <a:pt x="832" y="561"/>
                    </a:lnTo>
                    <a:lnTo>
                      <a:pt x="832" y="544"/>
                    </a:lnTo>
                    <a:lnTo>
                      <a:pt x="849" y="528"/>
                    </a:lnTo>
                    <a:lnTo>
                      <a:pt x="857" y="519"/>
                    </a:lnTo>
                    <a:lnTo>
                      <a:pt x="866" y="519"/>
                    </a:lnTo>
                    <a:lnTo>
                      <a:pt x="883" y="519"/>
                    </a:lnTo>
                    <a:lnTo>
                      <a:pt x="883" y="511"/>
                    </a:lnTo>
                    <a:lnTo>
                      <a:pt x="891" y="487"/>
                    </a:lnTo>
                    <a:lnTo>
                      <a:pt x="908" y="470"/>
                    </a:lnTo>
                    <a:lnTo>
                      <a:pt x="925" y="470"/>
                    </a:lnTo>
                    <a:lnTo>
                      <a:pt x="942" y="470"/>
                    </a:lnTo>
                    <a:lnTo>
                      <a:pt x="959" y="454"/>
                    </a:lnTo>
                    <a:lnTo>
                      <a:pt x="976" y="454"/>
                    </a:lnTo>
                    <a:lnTo>
                      <a:pt x="985" y="454"/>
                    </a:lnTo>
                    <a:lnTo>
                      <a:pt x="1002" y="462"/>
                    </a:lnTo>
                    <a:lnTo>
                      <a:pt x="1002" y="470"/>
                    </a:lnTo>
                    <a:lnTo>
                      <a:pt x="1010" y="470"/>
                    </a:lnTo>
                    <a:lnTo>
                      <a:pt x="1010" y="454"/>
                    </a:lnTo>
                    <a:lnTo>
                      <a:pt x="1002" y="445"/>
                    </a:lnTo>
                    <a:lnTo>
                      <a:pt x="993" y="437"/>
                    </a:lnTo>
                    <a:lnTo>
                      <a:pt x="976" y="429"/>
                    </a:lnTo>
                    <a:lnTo>
                      <a:pt x="959" y="437"/>
                    </a:lnTo>
                    <a:lnTo>
                      <a:pt x="934" y="454"/>
                    </a:lnTo>
                    <a:lnTo>
                      <a:pt x="917" y="454"/>
                    </a:lnTo>
                    <a:lnTo>
                      <a:pt x="900" y="454"/>
                    </a:lnTo>
                    <a:lnTo>
                      <a:pt x="883" y="470"/>
                    </a:lnTo>
                    <a:lnTo>
                      <a:pt x="866" y="495"/>
                    </a:lnTo>
                    <a:lnTo>
                      <a:pt x="840" y="511"/>
                    </a:lnTo>
                    <a:lnTo>
                      <a:pt x="823" y="528"/>
                    </a:lnTo>
                    <a:lnTo>
                      <a:pt x="815" y="536"/>
                    </a:lnTo>
                    <a:lnTo>
                      <a:pt x="806" y="577"/>
                    </a:lnTo>
                    <a:lnTo>
                      <a:pt x="798" y="602"/>
                    </a:lnTo>
                    <a:lnTo>
                      <a:pt x="789" y="602"/>
                    </a:lnTo>
                    <a:lnTo>
                      <a:pt x="772" y="610"/>
                    </a:lnTo>
                    <a:lnTo>
                      <a:pt x="772" y="602"/>
                    </a:lnTo>
                    <a:lnTo>
                      <a:pt x="772" y="594"/>
                    </a:lnTo>
                    <a:lnTo>
                      <a:pt x="772" y="585"/>
                    </a:lnTo>
                    <a:lnTo>
                      <a:pt x="755" y="577"/>
                    </a:lnTo>
                    <a:lnTo>
                      <a:pt x="730" y="585"/>
                    </a:lnTo>
                    <a:lnTo>
                      <a:pt x="705" y="594"/>
                    </a:lnTo>
                    <a:lnTo>
                      <a:pt x="688" y="585"/>
                    </a:lnTo>
                    <a:lnTo>
                      <a:pt x="662" y="569"/>
                    </a:lnTo>
                    <a:lnTo>
                      <a:pt x="654" y="552"/>
                    </a:lnTo>
                    <a:lnTo>
                      <a:pt x="645" y="536"/>
                    </a:lnTo>
                    <a:lnTo>
                      <a:pt x="654" y="511"/>
                    </a:lnTo>
                    <a:lnTo>
                      <a:pt x="662" y="495"/>
                    </a:lnTo>
                    <a:lnTo>
                      <a:pt x="671" y="487"/>
                    </a:lnTo>
                    <a:lnTo>
                      <a:pt x="688" y="487"/>
                    </a:lnTo>
                    <a:lnTo>
                      <a:pt x="696" y="487"/>
                    </a:lnTo>
                    <a:lnTo>
                      <a:pt x="705" y="495"/>
                    </a:lnTo>
                    <a:lnTo>
                      <a:pt x="705" y="511"/>
                    </a:lnTo>
                    <a:lnTo>
                      <a:pt x="705" y="519"/>
                    </a:lnTo>
                    <a:lnTo>
                      <a:pt x="696" y="528"/>
                    </a:lnTo>
                    <a:lnTo>
                      <a:pt x="688" y="528"/>
                    </a:lnTo>
                    <a:lnTo>
                      <a:pt x="679" y="519"/>
                    </a:lnTo>
                    <a:lnTo>
                      <a:pt x="662" y="519"/>
                    </a:lnTo>
                    <a:lnTo>
                      <a:pt x="662" y="528"/>
                    </a:lnTo>
                    <a:lnTo>
                      <a:pt x="671" y="536"/>
                    </a:lnTo>
                    <a:lnTo>
                      <a:pt x="688" y="552"/>
                    </a:lnTo>
                    <a:lnTo>
                      <a:pt x="705" y="561"/>
                    </a:lnTo>
                    <a:lnTo>
                      <a:pt x="747" y="552"/>
                    </a:lnTo>
                    <a:lnTo>
                      <a:pt x="781" y="536"/>
                    </a:lnTo>
                    <a:lnTo>
                      <a:pt x="840" y="487"/>
                    </a:lnTo>
                    <a:lnTo>
                      <a:pt x="900" y="437"/>
                    </a:lnTo>
                    <a:lnTo>
                      <a:pt x="934" y="421"/>
                    </a:lnTo>
                    <a:lnTo>
                      <a:pt x="976" y="412"/>
                    </a:lnTo>
                    <a:lnTo>
                      <a:pt x="1019" y="421"/>
                    </a:lnTo>
                    <a:lnTo>
                      <a:pt x="1061" y="429"/>
                    </a:lnTo>
                    <a:lnTo>
                      <a:pt x="1095" y="454"/>
                    </a:lnTo>
                    <a:lnTo>
                      <a:pt x="1112" y="462"/>
                    </a:lnTo>
                    <a:lnTo>
                      <a:pt x="1129" y="487"/>
                    </a:lnTo>
                    <a:lnTo>
                      <a:pt x="1138" y="519"/>
                    </a:lnTo>
                    <a:lnTo>
                      <a:pt x="1146" y="552"/>
                    </a:lnTo>
                    <a:lnTo>
                      <a:pt x="1155" y="552"/>
                    </a:lnTo>
                    <a:lnTo>
                      <a:pt x="1163" y="552"/>
                    </a:lnTo>
                    <a:lnTo>
                      <a:pt x="1163" y="536"/>
                    </a:lnTo>
                    <a:lnTo>
                      <a:pt x="1163" y="519"/>
                    </a:lnTo>
                    <a:lnTo>
                      <a:pt x="1146" y="487"/>
                    </a:lnTo>
                    <a:lnTo>
                      <a:pt x="1129" y="445"/>
                    </a:lnTo>
                    <a:lnTo>
                      <a:pt x="1104" y="404"/>
                    </a:lnTo>
                    <a:lnTo>
                      <a:pt x="1053" y="330"/>
                    </a:lnTo>
                    <a:lnTo>
                      <a:pt x="1044" y="289"/>
                    </a:lnTo>
                    <a:lnTo>
                      <a:pt x="1044" y="256"/>
                    </a:lnTo>
                    <a:lnTo>
                      <a:pt x="1053" y="214"/>
                    </a:lnTo>
                    <a:lnTo>
                      <a:pt x="1070" y="181"/>
                    </a:lnTo>
                    <a:lnTo>
                      <a:pt x="1070" y="173"/>
                    </a:lnTo>
                    <a:lnTo>
                      <a:pt x="1129" y="107"/>
                    </a:lnTo>
                    <a:lnTo>
                      <a:pt x="1138" y="91"/>
                    </a:lnTo>
                    <a:lnTo>
                      <a:pt x="1146" y="66"/>
                    </a:lnTo>
                    <a:lnTo>
                      <a:pt x="1146" y="50"/>
                    </a:lnTo>
                    <a:lnTo>
                      <a:pt x="1146" y="25"/>
                    </a:lnTo>
                    <a:lnTo>
                      <a:pt x="1129" y="17"/>
                    </a:lnTo>
                    <a:lnTo>
                      <a:pt x="1121" y="17"/>
                    </a:lnTo>
                    <a:lnTo>
                      <a:pt x="1095" y="17"/>
                    </a:lnTo>
                    <a:lnTo>
                      <a:pt x="1087" y="25"/>
                    </a:lnTo>
                    <a:lnTo>
                      <a:pt x="1087" y="33"/>
                    </a:lnTo>
                    <a:lnTo>
                      <a:pt x="1087" y="41"/>
                    </a:lnTo>
                    <a:lnTo>
                      <a:pt x="1095" y="41"/>
                    </a:lnTo>
                    <a:lnTo>
                      <a:pt x="1112" y="41"/>
                    </a:lnTo>
                    <a:lnTo>
                      <a:pt x="1121" y="41"/>
                    </a:lnTo>
                    <a:lnTo>
                      <a:pt x="1121" y="50"/>
                    </a:lnTo>
                    <a:lnTo>
                      <a:pt x="1121" y="66"/>
                    </a:lnTo>
                    <a:lnTo>
                      <a:pt x="1112" y="74"/>
                    </a:lnTo>
                    <a:lnTo>
                      <a:pt x="1095" y="74"/>
                    </a:lnTo>
                    <a:lnTo>
                      <a:pt x="1078" y="58"/>
                    </a:lnTo>
                    <a:lnTo>
                      <a:pt x="1070" y="41"/>
                    </a:lnTo>
                    <a:lnTo>
                      <a:pt x="1070" y="25"/>
                    </a:lnTo>
                    <a:lnTo>
                      <a:pt x="1078" y="17"/>
                    </a:lnTo>
                    <a:lnTo>
                      <a:pt x="1095" y="8"/>
                    </a:lnTo>
                    <a:lnTo>
                      <a:pt x="1104" y="0"/>
                    </a:lnTo>
                    <a:lnTo>
                      <a:pt x="1121" y="0"/>
                    </a:lnTo>
                    <a:lnTo>
                      <a:pt x="1138" y="0"/>
                    </a:lnTo>
                    <a:lnTo>
                      <a:pt x="1172" y="17"/>
                    </a:lnTo>
                    <a:lnTo>
                      <a:pt x="1180" y="41"/>
                    </a:lnTo>
                    <a:lnTo>
                      <a:pt x="1189" y="66"/>
                    </a:lnTo>
                    <a:lnTo>
                      <a:pt x="1172" y="99"/>
                    </a:lnTo>
                    <a:lnTo>
                      <a:pt x="1155" y="124"/>
                    </a:lnTo>
                    <a:lnTo>
                      <a:pt x="1129" y="140"/>
                    </a:lnTo>
                    <a:lnTo>
                      <a:pt x="1104" y="157"/>
                    </a:lnTo>
                    <a:lnTo>
                      <a:pt x="1104" y="165"/>
                    </a:lnTo>
                    <a:lnTo>
                      <a:pt x="1112" y="173"/>
                    </a:lnTo>
                    <a:lnTo>
                      <a:pt x="1138" y="165"/>
                    </a:lnTo>
                    <a:lnTo>
                      <a:pt x="1146" y="165"/>
                    </a:lnTo>
                    <a:lnTo>
                      <a:pt x="1163" y="173"/>
                    </a:lnTo>
                    <a:lnTo>
                      <a:pt x="1180" y="181"/>
                    </a:lnTo>
                    <a:lnTo>
                      <a:pt x="1189" y="198"/>
                    </a:lnTo>
                    <a:lnTo>
                      <a:pt x="1197" y="223"/>
                    </a:lnTo>
                    <a:lnTo>
                      <a:pt x="1189" y="239"/>
                    </a:lnTo>
                    <a:lnTo>
                      <a:pt x="1180" y="272"/>
                    </a:lnTo>
                    <a:lnTo>
                      <a:pt x="1163" y="313"/>
                    </a:lnTo>
                    <a:lnTo>
                      <a:pt x="1146" y="346"/>
                    </a:lnTo>
                    <a:lnTo>
                      <a:pt x="1146" y="363"/>
                    </a:lnTo>
                    <a:lnTo>
                      <a:pt x="1146" y="379"/>
                    </a:lnTo>
                    <a:lnTo>
                      <a:pt x="1121" y="355"/>
                    </a:lnTo>
                    <a:lnTo>
                      <a:pt x="1112" y="322"/>
                    </a:lnTo>
                    <a:lnTo>
                      <a:pt x="1104" y="289"/>
                    </a:lnTo>
                    <a:lnTo>
                      <a:pt x="1095" y="256"/>
                    </a:lnTo>
                    <a:lnTo>
                      <a:pt x="1121" y="264"/>
                    </a:lnTo>
                    <a:lnTo>
                      <a:pt x="1138" y="264"/>
                    </a:lnTo>
                    <a:lnTo>
                      <a:pt x="1146" y="256"/>
                    </a:lnTo>
                    <a:lnTo>
                      <a:pt x="1155" y="247"/>
                    </a:lnTo>
                    <a:lnTo>
                      <a:pt x="1163" y="239"/>
                    </a:lnTo>
                    <a:lnTo>
                      <a:pt x="1163" y="223"/>
                    </a:lnTo>
                    <a:lnTo>
                      <a:pt x="1155" y="206"/>
                    </a:lnTo>
                    <a:lnTo>
                      <a:pt x="1146" y="198"/>
                    </a:lnTo>
                    <a:lnTo>
                      <a:pt x="1121" y="181"/>
                    </a:lnTo>
                    <a:lnTo>
                      <a:pt x="1112" y="181"/>
                    </a:lnTo>
                    <a:lnTo>
                      <a:pt x="1095" y="190"/>
                    </a:lnTo>
                    <a:lnTo>
                      <a:pt x="1078" y="206"/>
                    </a:lnTo>
                    <a:lnTo>
                      <a:pt x="1070" y="223"/>
                    </a:lnTo>
                    <a:lnTo>
                      <a:pt x="1061" y="247"/>
                    </a:lnTo>
                    <a:lnTo>
                      <a:pt x="1061" y="272"/>
                    </a:lnTo>
                    <a:lnTo>
                      <a:pt x="1070" y="289"/>
                    </a:lnTo>
                    <a:lnTo>
                      <a:pt x="1087" y="338"/>
                    </a:lnTo>
                    <a:lnTo>
                      <a:pt x="1104" y="379"/>
                    </a:lnTo>
                    <a:lnTo>
                      <a:pt x="1146" y="429"/>
                    </a:lnTo>
                    <a:lnTo>
                      <a:pt x="1172" y="487"/>
                    </a:lnTo>
                    <a:lnTo>
                      <a:pt x="1189" y="552"/>
                    </a:lnTo>
                    <a:lnTo>
                      <a:pt x="1189" y="618"/>
                    </a:lnTo>
                    <a:lnTo>
                      <a:pt x="1180" y="660"/>
                    </a:lnTo>
                    <a:lnTo>
                      <a:pt x="1172" y="693"/>
                    </a:lnTo>
                    <a:lnTo>
                      <a:pt x="1146" y="726"/>
                    </a:lnTo>
                    <a:lnTo>
                      <a:pt x="1121" y="759"/>
                    </a:lnTo>
                    <a:lnTo>
                      <a:pt x="1078" y="783"/>
                    </a:lnTo>
                    <a:lnTo>
                      <a:pt x="1078" y="792"/>
                    </a:lnTo>
                    <a:lnTo>
                      <a:pt x="1095" y="792"/>
                    </a:lnTo>
                    <a:lnTo>
                      <a:pt x="1112" y="792"/>
                    </a:lnTo>
                    <a:lnTo>
                      <a:pt x="1121" y="792"/>
                    </a:lnTo>
                    <a:lnTo>
                      <a:pt x="1146" y="800"/>
                    </a:lnTo>
                    <a:lnTo>
                      <a:pt x="1163" y="808"/>
                    </a:lnTo>
                    <a:lnTo>
                      <a:pt x="1180" y="833"/>
                    </a:lnTo>
                    <a:lnTo>
                      <a:pt x="1189" y="849"/>
                    </a:lnTo>
                    <a:lnTo>
                      <a:pt x="1189" y="882"/>
                    </a:lnTo>
                    <a:lnTo>
                      <a:pt x="1189" y="899"/>
                    </a:lnTo>
                    <a:lnTo>
                      <a:pt x="1180" y="907"/>
                    </a:lnTo>
                    <a:lnTo>
                      <a:pt x="1163" y="924"/>
                    </a:lnTo>
                    <a:lnTo>
                      <a:pt x="1155" y="932"/>
                    </a:lnTo>
                    <a:lnTo>
                      <a:pt x="1112" y="948"/>
                    </a:lnTo>
                    <a:lnTo>
                      <a:pt x="1087" y="940"/>
                    </a:lnTo>
                    <a:lnTo>
                      <a:pt x="1061" y="924"/>
                    </a:lnTo>
                    <a:lnTo>
                      <a:pt x="1053" y="899"/>
                    </a:lnTo>
                    <a:lnTo>
                      <a:pt x="1053" y="874"/>
                    </a:lnTo>
                    <a:lnTo>
                      <a:pt x="1070" y="858"/>
                    </a:lnTo>
                    <a:lnTo>
                      <a:pt x="1070" y="882"/>
                    </a:lnTo>
                    <a:lnTo>
                      <a:pt x="1078" y="891"/>
                    </a:lnTo>
                    <a:lnTo>
                      <a:pt x="1087" y="899"/>
                    </a:lnTo>
                    <a:lnTo>
                      <a:pt x="1095" y="907"/>
                    </a:lnTo>
                    <a:lnTo>
                      <a:pt x="1104" y="907"/>
                    </a:lnTo>
                    <a:lnTo>
                      <a:pt x="1121" y="899"/>
                    </a:lnTo>
                    <a:lnTo>
                      <a:pt x="1138" y="891"/>
                    </a:lnTo>
                    <a:lnTo>
                      <a:pt x="1146" y="866"/>
                    </a:lnTo>
                    <a:lnTo>
                      <a:pt x="1138" y="849"/>
                    </a:lnTo>
                    <a:lnTo>
                      <a:pt x="1121" y="833"/>
                    </a:lnTo>
                    <a:lnTo>
                      <a:pt x="1095" y="825"/>
                    </a:lnTo>
                    <a:lnTo>
                      <a:pt x="1070" y="816"/>
                    </a:lnTo>
                    <a:lnTo>
                      <a:pt x="1010" y="816"/>
                    </a:lnTo>
                    <a:lnTo>
                      <a:pt x="959" y="816"/>
                    </a:lnTo>
                    <a:lnTo>
                      <a:pt x="934" y="816"/>
                    </a:lnTo>
                    <a:lnTo>
                      <a:pt x="908" y="808"/>
                    </a:lnTo>
                    <a:lnTo>
                      <a:pt x="849" y="775"/>
                    </a:lnTo>
                    <a:lnTo>
                      <a:pt x="798" y="742"/>
                    </a:lnTo>
                    <a:lnTo>
                      <a:pt x="781" y="742"/>
                    </a:lnTo>
                    <a:lnTo>
                      <a:pt x="772" y="759"/>
                    </a:lnTo>
                    <a:lnTo>
                      <a:pt x="806" y="800"/>
                    </a:lnTo>
                    <a:lnTo>
                      <a:pt x="823" y="849"/>
                    </a:lnTo>
                    <a:lnTo>
                      <a:pt x="840" y="899"/>
                    </a:lnTo>
                    <a:lnTo>
                      <a:pt x="849" y="948"/>
                    </a:lnTo>
                    <a:lnTo>
                      <a:pt x="849" y="1031"/>
                    </a:lnTo>
                    <a:lnTo>
                      <a:pt x="849" y="1055"/>
                    </a:lnTo>
                    <a:lnTo>
                      <a:pt x="857" y="1072"/>
                    </a:lnTo>
                    <a:lnTo>
                      <a:pt x="874" y="1088"/>
                    </a:lnTo>
                    <a:lnTo>
                      <a:pt x="891" y="1097"/>
                    </a:lnTo>
                    <a:lnTo>
                      <a:pt x="917" y="1097"/>
                    </a:lnTo>
                    <a:lnTo>
                      <a:pt x="934" y="1088"/>
                    </a:lnTo>
                    <a:lnTo>
                      <a:pt x="942" y="1072"/>
                    </a:lnTo>
                    <a:lnTo>
                      <a:pt x="942" y="1055"/>
                    </a:lnTo>
                    <a:lnTo>
                      <a:pt x="942" y="1047"/>
                    </a:lnTo>
                    <a:lnTo>
                      <a:pt x="934" y="1031"/>
                    </a:lnTo>
                    <a:lnTo>
                      <a:pt x="908" y="1031"/>
                    </a:lnTo>
                    <a:lnTo>
                      <a:pt x="883" y="1039"/>
                    </a:lnTo>
                    <a:lnTo>
                      <a:pt x="891" y="1022"/>
                    </a:lnTo>
                    <a:lnTo>
                      <a:pt x="900" y="1014"/>
                    </a:lnTo>
                    <a:lnTo>
                      <a:pt x="917" y="1006"/>
                    </a:lnTo>
                    <a:lnTo>
                      <a:pt x="925" y="1006"/>
                    </a:lnTo>
                    <a:lnTo>
                      <a:pt x="951" y="1014"/>
                    </a:lnTo>
                    <a:lnTo>
                      <a:pt x="968" y="1031"/>
                    </a:lnTo>
                    <a:lnTo>
                      <a:pt x="976" y="1055"/>
                    </a:lnTo>
                    <a:lnTo>
                      <a:pt x="976" y="1080"/>
                    </a:lnTo>
                    <a:lnTo>
                      <a:pt x="976" y="1105"/>
                    </a:lnTo>
                    <a:lnTo>
                      <a:pt x="959" y="1121"/>
                    </a:lnTo>
                    <a:lnTo>
                      <a:pt x="934" y="1138"/>
                    </a:lnTo>
                    <a:lnTo>
                      <a:pt x="917" y="1146"/>
                    </a:lnTo>
                    <a:lnTo>
                      <a:pt x="891" y="1146"/>
                    </a:lnTo>
                    <a:lnTo>
                      <a:pt x="866" y="1146"/>
                    </a:lnTo>
                    <a:lnTo>
                      <a:pt x="849" y="1138"/>
                    </a:lnTo>
                    <a:lnTo>
                      <a:pt x="823" y="1113"/>
                    </a:lnTo>
                    <a:lnTo>
                      <a:pt x="815" y="1097"/>
                    </a:lnTo>
                    <a:lnTo>
                      <a:pt x="815" y="1080"/>
                    </a:lnTo>
                    <a:lnTo>
                      <a:pt x="815" y="1064"/>
                    </a:lnTo>
                    <a:lnTo>
                      <a:pt x="823" y="1031"/>
                    </a:lnTo>
                    <a:lnTo>
                      <a:pt x="815" y="1022"/>
                    </a:lnTo>
                    <a:lnTo>
                      <a:pt x="806" y="1039"/>
                    </a:lnTo>
                    <a:lnTo>
                      <a:pt x="798" y="1047"/>
                    </a:lnTo>
                    <a:lnTo>
                      <a:pt x="798" y="1064"/>
                    </a:lnTo>
                    <a:lnTo>
                      <a:pt x="781" y="1080"/>
                    </a:lnTo>
                    <a:lnTo>
                      <a:pt x="764" y="1105"/>
                    </a:lnTo>
                    <a:lnTo>
                      <a:pt x="738" y="1121"/>
                    </a:lnTo>
                    <a:lnTo>
                      <a:pt x="713" y="1138"/>
                    </a:lnTo>
                    <a:lnTo>
                      <a:pt x="688" y="1146"/>
                    </a:lnTo>
                    <a:lnTo>
                      <a:pt x="654" y="1154"/>
                    </a:lnTo>
                    <a:lnTo>
                      <a:pt x="628" y="1154"/>
                    </a:lnTo>
                    <a:lnTo>
                      <a:pt x="594" y="1154"/>
                    </a:lnTo>
                    <a:lnTo>
                      <a:pt x="569" y="1154"/>
                    </a:lnTo>
                    <a:lnTo>
                      <a:pt x="484" y="1121"/>
                    </a:lnTo>
                    <a:lnTo>
                      <a:pt x="407" y="1088"/>
                    </a:lnTo>
                    <a:lnTo>
                      <a:pt x="322" y="1047"/>
                    </a:lnTo>
                    <a:lnTo>
                      <a:pt x="280" y="1039"/>
                    </a:lnTo>
                    <a:lnTo>
                      <a:pt x="263" y="1039"/>
                    </a:lnTo>
                    <a:lnTo>
                      <a:pt x="237" y="1039"/>
                    </a:lnTo>
                    <a:lnTo>
                      <a:pt x="220" y="1055"/>
                    </a:lnTo>
                    <a:lnTo>
                      <a:pt x="212" y="1072"/>
                    </a:lnTo>
                    <a:lnTo>
                      <a:pt x="203" y="1088"/>
                    </a:lnTo>
                    <a:lnTo>
                      <a:pt x="212" y="1105"/>
                    </a:lnTo>
                    <a:lnTo>
                      <a:pt x="220" y="1113"/>
                    </a:lnTo>
                    <a:lnTo>
                      <a:pt x="229" y="1121"/>
                    </a:lnTo>
                    <a:lnTo>
                      <a:pt x="237" y="1121"/>
                    </a:lnTo>
                    <a:lnTo>
                      <a:pt x="254" y="1121"/>
                    </a:lnTo>
                    <a:lnTo>
                      <a:pt x="271" y="1113"/>
                    </a:lnTo>
                    <a:lnTo>
                      <a:pt x="280" y="1105"/>
                    </a:lnTo>
                    <a:lnTo>
                      <a:pt x="288" y="1097"/>
                    </a:lnTo>
                    <a:lnTo>
                      <a:pt x="280" y="1072"/>
                    </a:lnTo>
                    <a:lnTo>
                      <a:pt x="280" y="1064"/>
                    </a:lnTo>
                    <a:lnTo>
                      <a:pt x="314" y="1072"/>
                    </a:lnTo>
                    <a:lnTo>
                      <a:pt x="339" y="1080"/>
                    </a:lnTo>
                    <a:lnTo>
                      <a:pt x="399" y="1113"/>
                    </a:lnTo>
                    <a:lnTo>
                      <a:pt x="382" y="1113"/>
                    </a:lnTo>
                    <a:lnTo>
                      <a:pt x="365" y="1113"/>
                    </a:lnTo>
                    <a:lnTo>
                      <a:pt x="331" y="1130"/>
                    </a:lnTo>
                    <a:lnTo>
                      <a:pt x="288" y="1146"/>
                    </a:lnTo>
                    <a:lnTo>
                      <a:pt x="254" y="1163"/>
                    </a:lnTo>
                    <a:lnTo>
                      <a:pt x="237" y="1163"/>
                    </a:lnTo>
                    <a:lnTo>
                      <a:pt x="220" y="1154"/>
                    </a:lnTo>
                    <a:lnTo>
                      <a:pt x="203" y="113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1" name="Freeform 112"/>
              <p:cNvSpPr>
                <a:spLocks/>
              </p:cNvSpPr>
              <p:nvPr/>
            </p:nvSpPr>
            <p:spPr bwMode="auto">
              <a:xfrm>
                <a:off x="9100" y="15328"/>
                <a:ext cx="1163" cy="445"/>
              </a:xfrm>
              <a:custGeom>
                <a:avLst/>
                <a:gdLst>
                  <a:gd name="T0" fmla="*/ 8 w 1163"/>
                  <a:gd name="T1" fmla="*/ 437 h 445"/>
                  <a:gd name="T2" fmla="*/ 0 w 1163"/>
                  <a:gd name="T3" fmla="*/ 420 h 445"/>
                  <a:gd name="T4" fmla="*/ 127 w 1163"/>
                  <a:gd name="T5" fmla="*/ 420 h 445"/>
                  <a:gd name="T6" fmla="*/ 543 w 1163"/>
                  <a:gd name="T7" fmla="*/ 429 h 445"/>
                  <a:gd name="T8" fmla="*/ 603 w 1163"/>
                  <a:gd name="T9" fmla="*/ 420 h 445"/>
                  <a:gd name="T10" fmla="*/ 611 w 1163"/>
                  <a:gd name="T11" fmla="*/ 420 h 445"/>
                  <a:gd name="T12" fmla="*/ 611 w 1163"/>
                  <a:gd name="T13" fmla="*/ 313 h 445"/>
                  <a:gd name="T14" fmla="*/ 611 w 1163"/>
                  <a:gd name="T15" fmla="*/ 305 h 445"/>
                  <a:gd name="T16" fmla="*/ 739 w 1163"/>
                  <a:gd name="T17" fmla="*/ 305 h 445"/>
                  <a:gd name="T18" fmla="*/ 798 w 1163"/>
                  <a:gd name="T19" fmla="*/ 297 h 445"/>
                  <a:gd name="T20" fmla="*/ 849 w 1163"/>
                  <a:gd name="T21" fmla="*/ 288 h 445"/>
                  <a:gd name="T22" fmla="*/ 908 w 1163"/>
                  <a:gd name="T23" fmla="*/ 272 h 445"/>
                  <a:gd name="T24" fmla="*/ 959 w 1163"/>
                  <a:gd name="T25" fmla="*/ 247 h 445"/>
                  <a:gd name="T26" fmla="*/ 1010 w 1163"/>
                  <a:gd name="T27" fmla="*/ 214 h 445"/>
                  <a:gd name="T28" fmla="*/ 1053 w 1163"/>
                  <a:gd name="T29" fmla="*/ 181 h 445"/>
                  <a:gd name="T30" fmla="*/ 1087 w 1163"/>
                  <a:gd name="T31" fmla="*/ 140 h 445"/>
                  <a:gd name="T32" fmla="*/ 1121 w 1163"/>
                  <a:gd name="T33" fmla="*/ 91 h 445"/>
                  <a:gd name="T34" fmla="*/ 1155 w 1163"/>
                  <a:gd name="T35" fmla="*/ 0 h 445"/>
                  <a:gd name="T36" fmla="*/ 1163 w 1163"/>
                  <a:gd name="T37" fmla="*/ 8 h 445"/>
                  <a:gd name="T38" fmla="*/ 1163 w 1163"/>
                  <a:gd name="T39" fmla="*/ 25 h 445"/>
                  <a:gd name="T40" fmla="*/ 1155 w 1163"/>
                  <a:gd name="T41" fmla="*/ 49 h 445"/>
                  <a:gd name="T42" fmla="*/ 1146 w 1163"/>
                  <a:gd name="T43" fmla="*/ 91 h 445"/>
                  <a:gd name="T44" fmla="*/ 1121 w 1163"/>
                  <a:gd name="T45" fmla="*/ 124 h 445"/>
                  <a:gd name="T46" fmla="*/ 1087 w 1163"/>
                  <a:gd name="T47" fmla="*/ 165 h 445"/>
                  <a:gd name="T48" fmla="*/ 1061 w 1163"/>
                  <a:gd name="T49" fmla="*/ 198 h 445"/>
                  <a:gd name="T50" fmla="*/ 1027 w 1163"/>
                  <a:gd name="T51" fmla="*/ 231 h 445"/>
                  <a:gd name="T52" fmla="*/ 985 w 1163"/>
                  <a:gd name="T53" fmla="*/ 255 h 445"/>
                  <a:gd name="T54" fmla="*/ 942 w 1163"/>
                  <a:gd name="T55" fmla="*/ 280 h 445"/>
                  <a:gd name="T56" fmla="*/ 900 w 1163"/>
                  <a:gd name="T57" fmla="*/ 288 h 445"/>
                  <a:gd name="T58" fmla="*/ 823 w 1163"/>
                  <a:gd name="T59" fmla="*/ 313 h 445"/>
                  <a:gd name="T60" fmla="*/ 789 w 1163"/>
                  <a:gd name="T61" fmla="*/ 321 h 445"/>
                  <a:gd name="T62" fmla="*/ 747 w 1163"/>
                  <a:gd name="T63" fmla="*/ 321 h 445"/>
                  <a:gd name="T64" fmla="*/ 637 w 1163"/>
                  <a:gd name="T65" fmla="*/ 330 h 445"/>
                  <a:gd name="T66" fmla="*/ 628 w 1163"/>
                  <a:gd name="T67" fmla="*/ 338 h 445"/>
                  <a:gd name="T68" fmla="*/ 628 w 1163"/>
                  <a:gd name="T69" fmla="*/ 445 h 445"/>
                  <a:gd name="T70" fmla="*/ 8 w 1163"/>
                  <a:gd name="T71" fmla="*/ 437 h 4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63" h="445">
                    <a:moveTo>
                      <a:pt x="8" y="437"/>
                    </a:moveTo>
                    <a:lnTo>
                      <a:pt x="0" y="420"/>
                    </a:lnTo>
                    <a:lnTo>
                      <a:pt x="127" y="420"/>
                    </a:lnTo>
                    <a:lnTo>
                      <a:pt x="543" y="429"/>
                    </a:lnTo>
                    <a:lnTo>
                      <a:pt x="603" y="420"/>
                    </a:lnTo>
                    <a:lnTo>
                      <a:pt x="611" y="420"/>
                    </a:lnTo>
                    <a:lnTo>
                      <a:pt x="611" y="313"/>
                    </a:lnTo>
                    <a:lnTo>
                      <a:pt x="611" y="305"/>
                    </a:lnTo>
                    <a:lnTo>
                      <a:pt x="739" y="305"/>
                    </a:lnTo>
                    <a:lnTo>
                      <a:pt x="798" y="297"/>
                    </a:lnTo>
                    <a:lnTo>
                      <a:pt x="849" y="288"/>
                    </a:lnTo>
                    <a:lnTo>
                      <a:pt x="908" y="272"/>
                    </a:lnTo>
                    <a:lnTo>
                      <a:pt x="959" y="247"/>
                    </a:lnTo>
                    <a:lnTo>
                      <a:pt x="1010" y="214"/>
                    </a:lnTo>
                    <a:lnTo>
                      <a:pt x="1053" y="181"/>
                    </a:lnTo>
                    <a:lnTo>
                      <a:pt x="1087" y="140"/>
                    </a:lnTo>
                    <a:lnTo>
                      <a:pt x="1121" y="91"/>
                    </a:lnTo>
                    <a:lnTo>
                      <a:pt x="1155" y="0"/>
                    </a:lnTo>
                    <a:lnTo>
                      <a:pt x="1163" y="8"/>
                    </a:lnTo>
                    <a:lnTo>
                      <a:pt x="1163" y="25"/>
                    </a:lnTo>
                    <a:lnTo>
                      <a:pt x="1155" y="49"/>
                    </a:lnTo>
                    <a:lnTo>
                      <a:pt x="1146" y="91"/>
                    </a:lnTo>
                    <a:lnTo>
                      <a:pt x="1121" y="124"/>
                    </a:lnTo>
                    <a:lnTo>
                      <a:pt x="1087" y="165"/>
                    </a:lnTo>
                    <a:lnTo>
                      <a:pt x="1061" y="198"/>
                    </a:lnTo>
                    <a:lnTo>
                      <a:pt x="1027" y="231"/>
                    </a:lnTo>
                    <a:lnTo>
                      <a:pt x="985" y="255"/>
                    </a:lnTo>
                    <a:lnTo>
                      <a:pt x="942" y="280"/>
                    </a:lnTo>
                    <a:lnTo>
                      <a:pt x="900" y="288"/>
                    </a:lnTo>
                    <a:lnTo>
                      <a:pt x="823" y="313"/>
                    </a:lnTo>
                    <a:lnTo>
                      <a:pt x="789" y="321"/>
                    </a:lnTo>
                    <a:lnTo>
                      <a:pt x="747" y="321"/>
                    </a:lnTo>
                    <a:lnTo>
                      <a:pt x="637" y="330"/>
                    </a:lnTo>
                    <a:lnTo>
                      <a:pt x="628" y="338"/>
                    </a:lnTo>
                    <a:lnTo>
                      <a:pt x="628" y="445"/>
                    </a:lnTo>
                    <a:lnTo>
                      <a:pt x="8" y="43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2" name="Freeform 113"/>
              <p:cNvSpPr>
                <a:spLocks/>
              </p:cNvSpPr>
              <p:nvPr/>
            </p:nvSpPr>
            <p:spPr bwMode="auto">
              <a:xfrm>
                <a:off x="10994" y="15757"/>
                <a:ext cx="25" cy="8"/>
              </a:xfrm>
              <a:custGeom>
                <a:avLst/>
                <a:gdLst>
                  <a:gd name="T0" fmla="*/ 0 w 25"/>
                  <a:gd name="T1" fmla="*/ 0 h 8"/>
                  <a:gd name="T2" fmla="*/ 8 w 25"/>
                  <a:gd name="T3" fmla="*/ 0 h 8"/>
                  <a:gd name="T4" fmla="*/ 25 w 25"/>
                  <a:gd name="T5" fmla="*/ 0 h 8"/>
                  <a:gd name="T6" fmla="*/ 17 w 25"/>
                  <a:gd name="T7" fmla="*/ 8 h 8"/>
                  <a:gd name="T8" fmla="*/ 17 w 25"/>
                  <a:gd name="T9" fmla="*/ 8 h 8"/>
                  <a:gd name="T10" fmla="*/ 0 w 2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
                    <a:moveTo>
                      <a:pt x="0" y="0"/>
                    </a:moveTo>
                    <a:lnTo>
                      <a:pt x="8" y="0"/>
                    </a:lnTo>
                    <a:lnTo>
                      <a:pt x="25" y="0"/>
                    </a:lnTo>
                    <a:lnTo>
                      <a:pt x="17" y="8"/>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3" name="Freeform 114"/>
              <p:cNvSpPr>
                <a:spLocks/>
              </p:cNvSpPr>
              <p:nvPr/>
            </p:nvSpPr>
            <p:spPr bwMode="auto">
              <a:xfrm>
                <a:off x="9049" y="15179"/>
                <a:ext cx="1197" cy="561"/>
              </a:xfrm>
              <a:custGeom>
                <a:avLst/>
                <a:gdLst>
                  <a:gd name="T0" fmla="*/ 0 w 1197"/>
                  <a:gd name="T1" fmla="*/ 545 h 561"/>
                  <a:gd name="T2" fmla="*/ 8 w 1197"/>
                  <a:gd name="T3" fmla="*/ 528 h 561"/>
                  <a:gd name="T4" fmla="*/ 59 w 1197"/>
                  <a:gd name="T5" fmla="*/ 520 h 561"/>
                  <a:gd name="T6" fmla="*/ 603 w 1197"/>
                  <a:gd name="T7" fmla="*/ 528 h 561"/>
                  <a:gd name="T8" fmla="*/ 603 w 1197"/>
                  <a:gd name="T9" fmla="*/ 520 h 561"/>
                  <a:gd name="T10" fmla="*/ 611 w 1197"/>
                  <a:gd name="T11" fmla="*/ 404 h 561"/>
                  <a:gd name="T12" fmla="*/ 739 w 1197"/>
                  <a:gd name="T13" fmla="*/ 404 h 561"/>
                  <a:gd name="T14" fmla="*/ 806 w 1197"/>
                  <a:gd name="T15" fmla="*/ 396 h 561"/>
                  <a:gd name="T16" fmla="*/ 866 w 1197"/>
                  <a:gd name="T17" fmla="*/ 388 h 561"/>
                  <a:gd name="T18" fmla="*/ 925 w 1197"/>
                  <a:gd name="T19" fmla="*/ 372 h 561"/>
                  <a:gd name="T20" fmla="*/ 976 w 1197"/>
                  <a:gd name="T21" fmla="*/ 347 h 561"/>
                  <a:gd name="T22" fmla="*/ 1027 w 1197"/>
                  <a:gd name="T23" fmla="*/ 314 h 561"/>
                  <a:gd name="T24" fmla="*/ 1053 w 1197"/>
                  <a:gd name="T25" fmla="*/ 297 h 561"/>
                  <a:gd name="T26" fmla="*/ 1078 w 1197"/>
                  <a:gd name="T27" fmla="*/ 273 h 561"/>
                  <a:gd name="T28" fmla="*/ 1095 w 1197"/>
                  <a:gd name="T29" fmla="*/ 240 h 561"/>
                  <a:gd name="T30" fmla="*/ 1121 w 1197"/>
                  <a:gd name="T31" fmla="*/ 207 h 561"/>
                  <a:gd name="T32" fmla="*/ 1138 w 1197"/>
                  <a:gd name="T33" fmla="*/ 174 h 561"/>
                  <a:gd name="T34" fmla="*/ 1146 w 1197"/>
                  <a:gd name="T35" fmla="*/ 141 h 561"/>
                  <a:gd name="T36" fmla="*/ 1163 w 1197"/>
                  <a:gd name="T37" fmla="*/ 75 h 561"/>
                  <a:gd name="T38" fmla="*/ 1172 w 1197"/>
                  <a:gd name="T39" fmla="*/ 0 h 561"/>
                  <a:gd name="T40" fmla="*/ 1189 w 1197"/>
                  <a:gd name="T41" fmla="*/ 0 h 561"/>
                  <a:gd name="T42" fmla="*/ 1197 w 1197"/>
                  <a:gd name="T43" fmla="*/ 9 h 561"/>
                  <a:gd name="T44" fmla="*/ 1197 w 1197"/>
                  <a:gd name="T45" fmla="*/ 42 h 561"/>
                  <a:gd name="T46" fmla="*/ 1197 w 1197"/>
                  <a:gd name="T47" fmla="*/ 75 h 561"/>
                  <a:gd name="T48" fmla="*/ 1197 w 1197"/>
                  <a:gd name="T49" fmla="*/ 116 h 561"/>
                  <a:gd name="T50" fmla="*/ 1180 w 1197"/>
                  <a:gd name="T51" fmla="*/ 149 h 561"/>
                  <a:gd name="T52" fmla="*/ 1155 w 1197"/>
                  <a:gd name="T53" fmla="*/ 223 h 561"/>
                  <a:gd name="T54" fmla="*/ 1121 w 1197"/>
                  <a:gd name="T55" fmla="*/ 281 h 561"/>
                  <a:gd name="T56" fmla="*/ 1087 w 1197"/>
                  <a:gd name="T57" fmla="*/ 322 h 561"/>
                  <a:gd name="T58" fmla="*/ 1044 w 1197"/>
                  <a:gd name="T59" fmla="*/ 355 h 561"/>
                  <a:gd name="T60" fmla="*/ 1002 w 1197"/>
                  <a:gd name="T61" fmla="*/ 380 h 561"/>
                  <a:gd name="T62" fmla="*/ 959 w 1197"/>
                  <a:gd name="T63" fmla="*/ 404 h 561"/>
                  <a:gd name="T64" fmla="*/ 908 w 1197"/>
                  <a:gd name="T65" fmla="*/ 421 h 561"/>
                  <a:gd name="T66" fmla="*/ 866 w 1197"/>
                  <a:gd name="T67" fmla="*/ 429 h 561"/>
                  <a:gd name="T68" fmla="*/ 815 w 1197"/>
                  <a:gd name="T69" fmla="*/ 437 h 561"/>
                  <a:gd name="T70" fmla="*/ 764 w 1197"/>
                  <a:gd name="T71" fmla="*/ 437 h 561"/>
                  <a:gd name="T72" fmla="*/ 705 w 1197"/>
                  <a:gd name="T73" fmla="*/ 437 h 561"/>
                  <a:gd name="T74" fmla="*/ 654 w 1197"/>
                  <a:gd name="T75" fmla="*/ 437 h 561"/>
                  <a:gd name="T76" fmla="*/ 645 w 1197"/>
                  <a:gd name="T77" fmla="*/ 437 h 561"/>
                  <a:gd name="T78" fmla="*/ 645 w 1197"/>
                  <a:gd name="T79" fmla="*/ 561 h 561"/>
                  <a:gd name="T80" fmla="*/ 637 w 1197"/>
                  <a:gd name="T81" fmla="*/ 561 h 561"/>
                  <a:gd name="T82" fmla="*/ 8 w 1197"/>
                  <a:gd name="T83" fmla="*/ 553 h 561"/>
                  <a:gd name="T84" fmla="*/ 0 w 1197"/>
                  <a:gd name="T85" fmla="*/ 545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97" h="561">
                    <a:moveTo>
                      <a:pt x="0" y="545"/>
                    </a:moveTo>
                    <a:lnTo>
                      <a:pt x="8" y="528"/>
                    </a:lnTo>
                    <a:lnTo>
                      <a:pt x="59" y="520"/>
                    </a:lnTo>
                    <a:lnTo>
                      <a:pt x="603" y="528"/>
                    </a:lnTo>
                    <a:lnTo>
                      <a:pt x="603" y="520"/>
                    </a:lnTo>
                    <a:lnTo>
                      <a:pt x="611" y="404"/>
                    </a:lnTo>
                    <a:lnTo>
                      <a:pt x="739" y="404"/>
                    </a:lnTo>
                    <a:lnTo>
                      <a:pt x="806" y="396"/>
                    </a:lnTo>
                    <a:lnTo>
                      <a:pt x="866" y="388"/>
                    </a:lnTo>
                    <a:lnTo>
                      <a:pt x="925" y="372"/>
                    </a:lnTo>
                    <a:lnTo>
                      <a:pt x="976" y="347"/>
                    </a:lnTo>
                    <a:lnTo>
                      <a:pt x="1027" y="314"/>
                    </a:lnTo>
                    <a:lnTo>
                      <a:pt x="1053" y="297"/>
                    </a:lnTo>
                    <a:lnTo>
                      <a:pt x="1078" y="273"/>
                    </a:lnTo>
                    <a:lnTo>
                      <a:pt x="1095" y="240"/>
                    </a:lnTo>
                    <a:lnTo>
                      <a:pt x="1121" y="207"/>
                    </a:lnTo>
                    <a:lnTo>
                      <a:pt x="1138" y="174"/>
                    </a:lnTo>
                    <a:lnTo>
                      <a:pt x="1146" y="141"/>
                    </a:lnTo>
                    <a:lnTo>
                      <a:pt x="1163" y="75"/>
                    </a:lnTo>
                    <a:lnTo>
                      <a:pt x="1172" y="0"/>
                    </a:lnTo>
                    <a:lnTo>
                      <a:pt x="1189" y="0"/>
                    </a:lnTo>
                    <a:lnTo>
                      <a:pt x="1197" y="9"/>
                    </a:lnTo>
                    <a:lnTo>
                      <a:pt x="1197" y="42"/>
                    </a:lnTo>
                    <a:lnTo>
                      <a:pt x="1197" y="75"/>
                    </a:lnTo>
                    <a:lnTo>
                      <a:pt x="1197" y="116"/>
                    </a:lnTo>
                    <a:lnTo>
                      <a:pt x="1180" y="149"/>
                    </a:lnTo>
                    <a:lnTo>
                      <a:pt x="1155" y="223"/>
                    </a:lnTo>
                    <a:lnTo>
                      <a:pt x="1121" y="281"/>
                    </a:lnTo>
                    <a:lnTo>
                      <a:pt x="1087" y="322"/>
                    </a:lnTo>
                    <a:lnTo>
                      <a:pt x="1044" y="355"/>
                    </a:lnTo>
                    <a:lnTo>
                      <a:pt x="1002" y="380"/>
                    </a:lnTo>
                    <a:lnTo>
                      <a:pt x="959" y="404"/>
                    </a:lnTo>
                    <a:lnTo>
                      <a:pt x="908" y="421"/>
                    </a:lnTo>
                    <a:lnTo>
                      <a:pt x="866" y="429"/>
                    </a:lnTo>
                    <a:lnTo>
                      <a:pt x="815" y="437"/>
                    </a:lnTo>
                    <a:lnTo>
                      <a:pt x="764" y="437"/>
                    </a:lnTo>
                    <a:lnTo>
                      <a:pt x="705" y="437"/>
                    </a:lnTo>
                    <a:lnTo>
                      <a:pt x="654" y="437"/>
                    </a:lnTo>
                    <a:lnTo>
                      <a:pt x="645" y="437"/>
                    </a:lnTo>
                    <a:lnTo>
                      <a:pt x="645" y="561"/>
                    </a:lnTo>
                    <a:lnTo>
                      <a:pt x="637" y="561"/>
                    </a:lnTo>
                    <a:lnTo>
                      <a:pt x="8" y="553"/>
                    </a:lnTo>
                    <a:lnTo>
                      <a:pt x="0" y="54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4" name="Freeform 115"/>
              <p:cNvSpPr>
                <a:spLocks/>
              </p:cNvSpPr>
              <p:nvPr/>
            </p:nvSpPr>
            <p:spPr bwMode="auto">
              <a:xfrm>
                <a:off x="11053" y="15559"/>
                <a:ext cx="34" cy="156"/>
              </a:xfrm>
              <a:custGeom>
                <a:avLst/>
                <a:gdLst>
                  <a:gd name="T0" fmla="*/ 26 w 34"/>
                  <a:gd name="T1" fmla="*/ 123 h 156"/>
                  <a:gd name="T2" fmla="*/ 26 w 34"/>
                  <a:gd name="T3" fmla="*/ 90 h 156"/>
                  <a:gd name="T4" fmla="*/ 17 w 34"/>
                  <a:gd name="T5" fmla="*/ 57 h 156"/>
                  <a:gd name="T6" fmla="*/ 9 w 34"/>
                  <a:gd name="T7" fmla="*/ 33 h 156"/>
                  <a:gd name="T8" fmla="*/ 0 w 34"/>
                  <a:gd name="T9" fmla="*/ 8 h 156"/>
                  <a:gd name="T10" fmla="*/ 0 w 34"/>
                  <a:gd name="T11" fmla="*/ 0 h 156"/>
                  <a:gd name="T12" fmla="*/ 17 w 34"/>
                  <a:gd name="T13" fmla="*/ 33 h 156"/>
                  <a:gd name="T14" fmla="*/ 34 w 34"/>
                  <a:gd name="T15" fmla="*/ 66 h 156"/>
                  <a:gd name="T16" fmla="*/ 34 w 34"/>
                  <a:gd name="T17" fmla="*/ 107 h 156"/>
                  <a:gd name="T18" fmla="*/ 26 w 34"/>
                  <a:gd name="T19" fmla="*/ 148 h 156"/>
                  <a:gd name="T20" fmla="*/ 17 w 34"/>
                  <a:gd name="T21" fmla="*/ 156 h 156"/>
                  <a:gd name="T22" fmla="*/ 17 w 34"/>
                  <a:gd name="T23" fmla="*/ 148 h 156"/>
                  <a:gd name="T24" fmla="*/ 17 w 34"/>
                  <a:gd name="T25" fmla="*/ 140 h 156"/>
                  <a:gd name="T26" fmla="*/ 26 w 34"/>
                  <a:gd name="T27" fmla="*/ 123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156">
                    <a:moveTo>
                      <a:pt x="26" y="123"/>
                    </a:moveTo>
                    <a:lnTo>
                      <a:pt x="26" y="90"/>
                    </a:lnTo>
                    <a:lnTo>
                      <a:pt x="17" y="57"/>
                    </a:lnTo>
                    <a:lnTo>
                      <a:pt x="9" y="33"/>
                    </a:lnTo>
                    <a:lnTo>
                      <a:pt x="0" y="8"/>
                    </a:lnTo>
                    <a:lnTo>
                      <a:pt x="0" y="0"/>
                    </a:lnTo>
                    <a:lnTo>
                      <a:pt x="17" y="33"/>
                    </a:lnTo>
                    <a:lnTo>
                      <a:pt x="34" y="66"/>
                    </a:lnTo>
                    <a:lnTo>
                      <a:pt x="34" y="107"/>
                    </a:lnTo>
                    <a:lnTo>
                      <a:pt x="26" y="148"/>
                    </a:lnTo>
                    <a:lnTo>
                      <a:pt x="17" y="156"/>
                    </a:lnTo>
                    <a:lnTo>
                      <a:pt x="17" y="148"/>
                    </a:lnTo>
                    <a:lnTo>
                      <a:pt x="17" y="140"/>
                    </a:lnTo>
                    <a:lnTo>
                      <a:pt x="26" y="12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5" name="Freeform 116"/>
              <p:cNvSpPr>
                <a:spLocks/>
              </p:cNvSpPr>
              <p:nvPr/>
            </p:nvSpPr>
            <p:spPr bwMode="auto">
              <a:xfrm>
                <a:off x="10586" y="15419"/>
                <a:ext cx="306" cy="296"/>
              </a:xfrm>
              <a:custGeom>
                <a:avLst/>
                <a:gdLst>
                  <a:gd name="T0" fmla="*/ 212 w 306"/>
                  <a:gd name="T1" fmla="*/ 263 h 296"/>
                  <a:gd name="T2" fmla="*/ 221 w 306"/>
                  <a:gd name="T3" fmla="*/ 263 h 296"/>
                  <a:gd name="T4" fmla="*/ 229 w 306"/>
                  <a:gd name="T5" fmla="*/ 247 h 296"/>
                  <a:gd name="T6" fmla="*/ 178 w 306"/>
                  <a:gd name="T7" fmla="*/ 206 h 296"/>
                  <a:gd name="T8" fmla="*/ 178 w 306"/>
                  <a:gd name="T9" fmla="*/ 189 h 296"/>
                  <a:gd name="T10" fmla="*/ 212 w 306"/>
                  <a:gd name="T11" fmla="*/ 189 h 296"/>
                  <a:gd name="T12" fmla="*/ 246 w 306"/>
                  <a:gd name="T13" fmla="*/ 222 h 296"/>
                  <a:gd name="T14" fmla="*/ 263 w 306"/>
                  <a:gd name="T15" fmla="*/ 214 h 296"/>
                  <a:gd name="T16" fmla="*/ 221 w 306"/>
                  <a:gd name="T17" fmla="*/ 164 h 296"/>
                  <a:gd name="T18" fmla="*/ 178 w 306"/>
                  <a:gd name="T19" fmla="*/ 148 h 296"/>
                  <a:gd name="T20" fmla="*/ 153 w 306"/>
                  <a:gd name="T21" fmla="*/ 164 h 296"/>
                  <a:gd name="T22" fmla="*/ 144 w 306"/>
                  <a:gd name="T23" fmla="*/ 197 h 296"/>
                  <a:gd name="T24" fmla="*/ 204 w 306"/>
                  <a:gd name="T25" fmla="*/ 255 h 296"/>
                  <a:gd name="T26" fmla="*/ 161 w 306"/>
                  <a:gd name="T27" fmla="*/ 230 h 296"/>
                  <a:gd name="T28" fmla="*/ 136 w 306"/>
                  <a:gd name="T29" fmla="*/ 189 h 296"/>
                  <a:gd name="T30" fmla="*/ 136 w 306"/>
                  <a:gd name="T31" fmla="*/ 173 h 296"/>
                  <a:gd name="T32" fmla="*/ 127 w 306"/>
                  <a:gd name="T33" fmla="*/ 148 h 296"/>
                  <a:gd name="T34" fmla="*/ 93 w 306"/>
                  <a:gd name="T35" fmla="*/ 164 h 296"/>
                  <a:gd name="T36" fmla="*/ 59 w 306"/>
                  <a:gd name="T37" fmla="*/ 156 h 296"/>
                  <a:gd name="T38" fmla="*/ 34 w 306"/>
                  <a:gd name="T39" fmla="*/ 107 h 296"/>
                  <a:gd name="T40" fmla="*/ 17 w 306"/>
                  <a:gd name="T41" fmla="*/ 41 h 296"/>
                  <a:gd name="T42" fmla="*/ 59 w 306"/>
                  <a:gd name="T43" fmla="*/ 33 h 296"/>
                  <a:gd name="T44" fmla="*/ 153 w 306"/>
                  <a:gd name="T45" fmla="*/ 74 h 296"/>
                  <a:gd name="T46" fmla="*/ 161 w 306"/>
                  <a:gd name="T47" fmla="*/ 99 h 296"/>
                  <a:gd name="T48" fmla="*/ 153 w 306"/>
                  <a:gd name="T49" fmla="*/ 115 h 296"/>
                  <a:gd name="T50" fmla="*/ 153 w 306"/>
                  <a:gd name="T51" fmla="*/ 132 h 296"/>
                  <a:gd name="T52" fmla="*/ 170 w 306"/>
                  <a:gd name="T53" fmla="*/ 132 h 296"/>
                  <a:gd name="T54" fmla="*/ 212 w 306"/>
                  <a:gd name="T55" fmla="*/ 148 h 296"/>
                  <a:gd name="T56" fmla="*/ 272 w 306"/>
                  <a:gd name="T57" fmla="*/ 206 h 296"/>
                  <a:gd name="T58" fmla="*/ 306 w 306"/>
                  <a:gd name="T59" fmla="*/ 296 h 296"/>
                  <a:gd name="T60" fmla="*/ 246 w 306"/>
                  <a:gd name="T61" fmla="*/ 280 h 296"/>
                  <a:gd name="T62" fmla="*/ 204 w 306"/>
                  <a:gd name="T63" fmla="*/ 263 h 2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6" h="296">
                    <a:moveTo>
                      <a:pt x="204" y="263"/>
                    </a:moveTo>
                    <a:lnTo>
                      <a:pt x="212" y="263"/>
                    </a:lnTo>
                    <a:lnTo>
                      <a:pt x="221" y="263"/>
                    </a:lnTo>
                    <a:lnTo>
                      <a:pt x="229" y="255"/>
                    </a:lnTo>
                    <a:lnTo>
                      <a:pt x="229" y="247"/>
                    </a:lnTo>
                    <a:lnTo>
                      <a:pt x="195" y="230"/>
                    </a:lnTo>
                    <a:lnTo>
                      <a:pt x="178" y="206"/>
                    </a:lnTo>
                    <a:lnTo>
                      <a:pt x="178" y="197"/>
                    </a:lnTo>
                    <a:lnTo>
                      <a:pt x="178" y="189"/>
                    </a:lnTo>
                    <a:lnTo>
                      <a:pt x="195" y="181"/>
                    </a:lnTo>
                    <a:lnTo>
                      <a:pt x="212" y="189"/>
                    </a:lnTo>
                    <a:lnTo>
                      <a:pt x="229" y="197"/>
                    </a:lnTo>
                    <a:lnTo>
                      <a:pt x="246" y="222"/>
                    </a:lnTo>
                    <a:lnTo>
                      <a:pt x="263" y="222"/>
                    </a:lnTo>
                    <a:lnTo>
                      <a:pt x="263" y="214"/>
                    </a:lnTo>
                    <a:lnTo>
                      <a:pt x="238" y="173"/>
                    </a:lnTo>
                    <a:lnTo>
                      <a:pt x="221" y="164"/>
                    </a:lnTo>
                    <a:lnTo>
                      <a:pt x="204" y="148"/>
                    </a:lnTo>
                    <a:lnTo>
                      <a:pt x="178" y="148"/>
                    </a:lnTo>
                    <a:lnTo>
                      <a:pt x="161" y="156"/>
                    </a:lnTo>
                    <a:lnTo>
                      <a:pt x="153" y="164"/>
                    </a:lnTo>
                    <a:lnTo>
                      <a:pt x="153" y="173"/>
                    </a:lnTo>
                    <a:lnTo>
                      <a:pt x="144" y="197"/>
                    </a:lnTo>
                    <a:lnTo>
                      <a:pt x="170" y="230"/>
                    </a:lnTo>
                    <a:lnTo>
                      <a:pt x="204" y="255"/>
                    </a:lnTo>
                    <a:lnTo>
                      <a:pt x="178" y="247"/>
                    </a:lnTo>
                    <a:lnTo>
                      <a:pt x="161" y="230"/>
                    </a:lnTo>
                    <a:lnTo>
                      <a:pt x="144" y="214"/>
                    </a:lnTo>
                    <a:lnTo>
                      <a:pt x="136" y="189"/>
                    </a:lnTo>
                    <a:lnTo>
                      <a:pt x="136" y="181"/>
                    </a:lnTo>
                    <a:lnTo>
                      <a:pt x="136" y="173"/>
                    </a:lnTo>
                    <a:lnTo>
                      <a:pt x="136" y="156"/>
                    </a:lnTo>
                    <a:lnTo>
                      <a:pt x="127" y="148"/>
                    </a:lnTo>
                    <a:lnTo>
                      <a:pt x="102" y="164"/>
                    </a:lnTo>
                    <a:lnTo>
                      <a:pt x="93" y="164"/>
                    </a:lnTo>
                    <a:lnTo>
                      <a:pt x="76" y="164"/>
                    </a:lnTo>
                    <a:lnTo>
                      <a:pt x="59" y="156"/>
                    </a:lnTo>
                    <a:lnTo>
                      <a:pt x="51" y="148"/>
                    </a:lnTo>
                    <a:lnTo>
                      <a:pt x="34" y="107"/>
                    </a:lnTo>
                    <a:lnTo>
                      <a:pt x="34" y="82"/>
                    </a:lnTo>
                    <a:lnTo>
                      <a:pt x="17" y="41"/>
                    </a:lnTo>
                    <a:lnTo>
                      <a:pt x="0" y="0"/>
                    </a:lnTo>
                    <a:lnTo>
                      <a:pt x="59" y="33"/>
                    </a:lnTo>
                    <a:lnTo>
                      <a:pt x="136" y="57"/>
                    </a:lnTo>
                    <a:lnTo>
                      <a:pt x="153" y="74"/>
                    </a:lnTo>
                    <a:lnTo>
                      <a:pt x="153" y="82"/>
                    </a:lnTo>
                    <a:lnTo>
                      <a:pt x="161" y="99"/>
                    </a:lnTo>
                    <a:lnTo>
                      <a:pt x="161" y="107"/>
                    </a:lnTo>
                    <a:lnTo>
                      <a:pt x="153" y="115"/>
                    </a:lnTo>
                    <a:lnTo>
                      <a:pt x="153" y="132"/>
                    </a:lnTo>
                    <a:lnTo>
                      <a:pt x="161" y="140"/>
                    </a:lnTo>
                    <a:lnTo>
                      <a:pt x="170" y="132"/>
                    </a:lnTo>
                    <a:lnTo>
                      <a:pt x="187" y="132"/>
                    </a:lnTo>
                    <a:lnTo>
                      <a:pt x="212" y="148"/>
                    </a:lnTo>
                    <a:lnTo>
                      <a:pt x="246" y="181"/>
                    </a:lnTo>
                    <a:lnTo>
                      <a:pt x="272" y="206"/>
                    </a:lnTo>
                    <a:lnTo>
                      <a:pt x="280" y="230"/>
                    </a:lnTo>
                    <a:lnTo>
                      <a:pt x="306" y="296"/>
                    </a:lnTo>
                    <a:lnTo>
                      <a:pt x="246" y="280"/>
                    </a:lnTo>
                    <a:lnTo>
                      <a:pt x="221" y="272"/>
                    </a:lnTo>
                    <a:lnTo>
                      <a:pt x="204" y="26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6" name="Freeform 117"/>
              <p:cNvSpPr>
                <a:spLocks/>
              </p:cNvSpPr>
              <p:nvPr/>
            </p:nvSpPr>
            <p:spPr bwMode="auto">
              <a:xfrm>
                <a:off x="9006" y="15682"/>
                <a:ext cx="34" cy="25"/>
              </a:xfrm>
              <a:custGeom>
                <a:avLst/>
                <a:gdLst>
                  <a:gd name="T0" fmla="*/ 0 w 34"/>
                  <a:gd name="T1" fmla="*/ 17 h 25"/>
                  <a:gd name="T2" fmla="*/ 9 w 34"/>
                  <a:gd name="T3" fmla="*/ 0 h 25"/>
                  <a:gd name="T4" fmla="*/ 17 w 34"/>
                  <a:gd name="T5" fmla="*/ 0 h 25"/>
                  <a:gd name="T6" fmla="*/ 26 w 34"/>
                  <a:gd name="T7" fmla="*/ 0 h 25"/>
                  <a:gd name="T8" fmla="*/ 34 w 34"/>
                  <a:gd name="T9" fmla="*/ 9 h 25"/>
                  <a:gd name="T10" fmla="*/ 26 w 34"/>
                  <a:gd name="T11" fmla="*/ 17 h 25"/>
                  <a:gd name="T12" fmla="*/ 17 w 34"/>
                  <a:gd name="T13" fmla="*/ 25 h 25"/>
                  <a:gd name="T14" fmla="*/ 9 w 34"/>
                  <a:gd name="T15" fmla="*/ 25 h 25"/>
                  <a:gd name="T16" fmla="*/ 0 w 34"/>
                  <a:gd name="T17" fmla="*/ 1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17"/>
                    </a:moveTo>
                    <a:lnTo>
                      <a:pt x="9" y="0"/>
                    </a:lnTo>
                    <a:lnTo>
                      <a:pt x="17" y="0"/>
                    </a:lnTo>
                    <a:lnTo>
                      <a:pt x="26" y="0"/>
                    </a:lnTo>
                    <a:lnTo>
                      <a:pt x="34" y="9"/>
                    </a:lnTo>
                    <a:lnTo>
                      <a:pt x="26" y="17"/>
                    </a:lnTo>
                    <a:lnTo>
                      <a:pt x="17" y="25"/>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7" name="Freeform 118"/>
              <p:cNvSpPr>
                <a:spLocks/>
              </p:cNvSpPr>
              <p:nvPr/>
            </p:nvSpPr>
            <p:spPr bwMode="auto">
              <a:xfrm>
                <a:off x="9499" y="15575"/>
                <a:ext cx="68" cy="107"/>
              </a:xfrm>
              <a:custGeom>
                <a:avLst/>
                <a:gdLst>
                  <a:gd name="T0" fmla="*/ 0 w 68"/>
                  <a:gd name="T1" fmla="*/ 83 h 107"/>
                  <a:gd name="T2" fmla="*/ 25 w 68"/>
                  <a:gd name="T3" fmla="*/ 66 h 107"/>
                  <a:gd name="T4" fmla="*/ 34 w 68"/>
                  <a:gd name="T5" fmla="*/ 58 h 107"/>
                  <a:gd name="T6" fmla="*/ 51 w 68"/>
                  <a:gd name="T7" fmla="*/ 58 h 107"/>
                  <a:gd name="T8" fmla="*/ 51 w 68"/>
                  <a:gd name="T9" fmla="*/ 50 h 107"/>
                  <a:gd name="T10" fmla="*/ 42 w 68"/>
                  <a:gd name="T11" fmla="*/ 41 h 107"/>
                  <a:gd name="T12" fmla="*/ 17 w 68"/>
                  <a:gd name="T13" fmla="*/ 33 h 107"/>
                  <a:gd name="T14" fmla="*/ 8 w 68"/>
                  <a:gd name="T15" fmla="*/ 17 h 107"/>
                  <a:gd name="T16" fmla="*/ 0 w 68"/>
                  <a:gd name="T17" fmla="*/ 0 h 107"/>
                  <a:gd name="T18" fmla="*/ 0 w 68"/>
                  <a:gd name="T19" fmla="*/ 0 h 107"/>
                  <a:gd name="T20" fmla="*/ 59 w 68"/>
                  <a:gd name="T21" fmla="*/ 25 h 107"/>
                  <a:gd name="T22" fmla="*/ 68 w 68"/>
                  <a:gd name="T23" fmla="*/ 33 h 107"/>
                  <a:gd name="T24" fmla="*/ 68 w 68"/>
                  <a:gd name="T25" fmla="*/ 41 h 107"/>
                  <a:gd name="T26" fmla="*/ 68 w 68"/>
                  <a:gd name="T27" fmla="*/ 58 h 107"/>
                  <a:gd name="T28" fmla="*/ 51 w 68"/>
                  <a:gd name="T29" fmla="*/ 74 h 107"/>
                  <a:gd name="T30" fmla="*/ 34 w 68"/>
                  <a:gd name="T31" fmla="*/ 83 h 107"/>
                  <a:gd name="T32" fmla="*/ 17 w 68"/>
                  <a:gd name="T33" fmla="*/ 91 h 107"/>
                  <a:gd name="T34" fmla="*/ 0 w 68"/>
                  <a:gd name="T35" fmla="*/ 107 h 107"/>
                  <a:gd name="T36" fmla="*/ 0 w 68"/>
                  <a:gd name="T37" fmla="*/ 99 h 107"/>
                  <a:gd name="T38" fmla="*/ 0 w 68"/>
                  <a:gd name="T39" fmla="*/ 83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107">
                    <a:moveTo>
                      <a:pt x="0" y="83"/>
                    </a:moveTo>
                    <a:lnTo>
                      <a:pt x="25" y="66"/>
                    </a:lnTo>
                    <a:lnTo>
                      <a:pt x="34" y="58"/>
                    </a:lnTo>
                    <a:lnTo>
                      <a:pt x="51" y="58"/>
                    </a:lnTo>
                    <a:lnTo>
                      <a:pt x="51" y="50"/>
                    </a:lnTo>
                    <a:lnTo>
                      <a:pt x="42" y="41"/>
                    </a:lnTo>
                    <a:lnTo>
                      <a:pt x="17" y="33"/>
                    </a:lnTo>
                    <a:lnTo>
                      <a:pt x="8" y="17"/>
                    </a:lnTo>
                    <a:lnTo>
                      <a:pt x="0" y="0"/>
                    </a:lnTo>
                    <a:lnTo>
                      <a:pt x="59" y="25"/>
                    </a:lnTo>
                    <a:lnTo>
                      <a:pt x="68" y="33"/>
                    </a:lnTo>
                    <a:lnTo>
                      <a:pt x="68" y="41"/>
                    </a:lnTo>
                    <a:lnTo>
                      <a:pt x="68" y="58"/>
                    </a:lnTo>
                    <a:lnTo>
                      <a:pt x="51" y="74"/>
                    </a:lnTo>
                    <a:lnTo>
                      <a:pt x="34" y="83"/>
                    </a:lnTo>
                    <a:lnTo>
                      <a:pt x="17" y="91"/>
                    </a:lnTo>
                    <a:lnTo>
                      <a:pt x="0" y="107"/>
                    </a:lnTo>
                    <a:lnTo>
                      <a:pt x="0" y="99"/>
                    </a:lnTo>
                    <a:lnTo>
                      <a:pt x="0" y="8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8" name="Freeform 119"/>
              <p:cNvSpPr>
                <a:spLocks/>
              </p:cNvSpPr>
              <p:nvPr/>
            </p:nvSpPr>
            <p:spPr bwMode="auto">
              <a:xfrm>
                <a:off x="11011" y="15658"/>
                <a:ext cx="34" cy="24"/>
              </a:xfrm>
              <a:custGeom>
                <a:avLst/>
                <a:gdLst>
                  <a:gd name="T0" fmla="*/ 0 w 34"/>
                  <a:gd name="T1" fmla="*/ 0 h 24"/>
                  <a:gd name="T2" fmla="*/ 8 w 34"/>
                  <a:gd name="T3" fmla="*/ 0 h 24"/>
                  <a:gd name="T4" fmla="*/ 17 w 34"/>
                  <a:gd name="T5" fmla="*/ 0 h 24"/>
                  <a:gd name="T6" fmla="*/ 34 w 34"/>
                  <a:gd name="T7" fmla="*/ 16 h 24"/>
                  <a:gd name="T8" fmla="*/ 34 w 34"/>
                  <a:gd name="T9" fmla="*/ 24 h 24"/>
                  <a:gd name="T10" fmla="*/ 0 w 3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
                    <a:moveTo>
                      <a:pt x="0" y="0"/>
                    </a:moveTo>
                    <a:lnTo>
                      <a:pt x="8" y="0"/>
                    </a:lnTo>
                    <a:lnTo>
                      <a:pt x="17" y="0"/>
                    </a:lnTo>
                    <a:lnTo>
                      <a:pt x="34" y="16"/>
                    </a:lnTo>
                    <a:lnTo>
                      <a:pt x="34" y="24"/>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39" name="Freeform 120"/>
              <p:cNvSpPr>
                <a:spLocks/>
              </p:cNvSpPr>
              <p:nvPr/>
            </p:nvSpPr>
            <p:spPr bwMode="auto">
              <a:xfrm>
                <a:off x="10110" y="15608"/>
                <a:ext cx="77" cy="74"/>
              </a:xfrm>
              <a:custGeom>
                <a:avLst/>
                <a:gdLst>
                  <a:gd name="T0" fmla="*/ 9 w 77"/>
                  <a:gd name="T1" fmla="*/ 0 h 74"/>
                  <a:gd name="T2" fmla="*/ 17 w 77"/>
                  <a:gd name="T3" fmla="*/ 0 h 74"/>
                  <a:gd name="T4" fmla="*/ 34 w 77"/>
                  <a:gd name="T5" fmla="*/ 0 h 74"/>
                  <a:gd name="T6" fmla="*/ 51 w 77"/>
                  <a:gd name="T7" fmla="*/ 8 h 74"/>
                  <a:gd name="T8" fmla="*/ 68 w 77"/>
                  <a:gd name="T9" fmla="*/ 41 h 74"/>
                  <a:gd name="T10" fmla="*/ 77 w 77"/>
                  <a:gd name="T11" fmla="*/ 74 h 74"/>
                  <a:gd name="T12" fmla="*/ 51 w 77"/>
                  <a:gd name="T13" fmla="*/ 58 h 74"/>
                  <a:gd name="T14" fmla="*/ 26 w 77"/>
                  <a:gd name="T15" fmla="*/ 41 h 74"/>
                  <a:gd name="T16" fmla="*/ 9 w 77"/>
                  <a:gd name="T17" fmla="*/ 41 h 74"/>
                  <a:gd name="T18" fmla="*/ 9 w 77"/>
                  <a:gd name="T19" fmla="*/ 25 h 74"/>
                  <a:gd name="T20" fmla="*/ 0 w 77"/>
                  <a:gd name="T21" fmla="*/ 17 h 74"/>
                  <a:gd name="T22" fmla="*/ 9 w 77"/>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74">
                    <a:moveTo>
                      <a:pt x="9" y="0"/>
                    </a:moveTo>
                    <a:lnTo>
                      <a:pt x="17" y="0"/>
                    </a:lnTo>
                    <a:lnTo>
                      <a:pt x="34" y="0"/>
                    </a:lnTo>
                    <a:lnTo>
                      <a:pt x="51" y="8"/>
                    </a:lnTo>
                    <a:lnTo>
                      <a:pt x="68" y="41"/>
                    </a:lnTo>
                    <a:lnTo>
                      <a:pt x="77" y="74"/>
                    </a:lnTo>
                    <a:lnTo>
                      <a:pt x="51" y="58"/>
                    </a:lnTo>
                    <a:lnTo>
                      <a:pt x="26" y="41"/>
                    </a:lnTo>
                    <a:lnTo>
                      <a:pt x="9" y="41"/>
                    </a:lnTo>
                    <a:lnTo>
                      <a:pt x="9" y="25"/>
                    </a:lnTo>
                    <a:lnTo>
                      <a:pt x="0" y="17"/>
                    </a:lnTo>
                    <a:lnTo>
                      <a:pt x="9"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0" name="Freeform 121"/>
              <p:cNvSpPr>
                <a:spLocks/>
              </p:cNvSpPr>
              <p:nvPr/>
            </p:nvSpPr>
            <p:spPr bwMode="auto">
              <a:xfrm>
                <a:off x="10348" y="15575"/>
                <a:ext cx="60" cy="99"/>
              </a:xfrm>
              <a:custGeom>
                <a:avLst/>
                <a:gdLst>
                  <a:gd name="T0" fmla="*/ 0 w 60"/>
                  <a:gd name="T1" fmla="*/ 91 h 99"/>
                  <a:gd name="T2" fmla="*/ 0 w 60"/>
                  <a:gd name="T3" fmla="*/ 83 h 99"/>
                  <a:gd name="T4" fmla="*/ 9 w 60"/>
                  <a:gd name="T5" fmla="*/ 74 h 99"/>
                  <a:gd name="T6" fmla="*/ 17 w 60"/>
                  <a:gd name="T7" fmla="*/ 66 h 99"/>
                  <a:gd name="T8" fmla="*/ 26 w 60"/>
                  <a:gd name="T9" fmla="*/ 58 h 99"/>
                  <a:gd name="T10" fmla="*/ 34 w 60"/>
                  <a:gd name="T11" fmla="*/ 33 h 99"/>
                  <a:gd name="T12" fmla="*/ 34 w 60"/>
                  <a:gd name="T13" fmla="*/ 25 h 99"/>
                  <a:gd name="T14" fmla="*/ 26 w 60"/>
                  <a:gd name="T15" fmla="*/ 8 h 99"/>
                  <a:gd name="T16" fmla="*/ 26 w 60"/>
                  <a:gd name="T17" fmla="*/ 8 h 99"/>
                  <a:gd name="T18" fmla="*/ 17 w 60"/>
                  <a:gd name="T19" fmla="*/ 0 h 99"/>
                  <a:gd name="T20" fmla="*/ 34 w 60"/>
                  <a:gd name="T21" fmla="*/ 0 h 99"/>
                  <a:gd name="T22" fmla="*/ 43 w 60"/>
                  <a:gd name="T23" fmla="*/ 0 h 99"/>
                  <a:gd name="T24" fmla="*/ 51 w 60"/>
                  <a:gd name="T25" fmla="*/ 25 h 99"/>
                  <a:gd name="T26" fmla="*/ 60 w 60"/>
                  <a:gd name="T27" fmla="*/ 50 h 99"/>
                  <a:gd name="T28" fmla="*/ 51 w 60"/>
                  <a:gd name="T29" fmla="*/ 74 h 99"/>
                  <a:gd name="T30" fmla="*/ 43 w 60"/>
                  <a:gd name="T31" fmla="*/ 91 h 99"/>
                  <a:gd name="T32" fmla="*/ 26 w 60"/>
                  <a:gd name="T33" fmla="*/ 99 h 99"/>
                  <a:gd name="T34" fmla="*/ 17 w 60"/>
                  <a:gd name="T35" fmla="*/ 99 h 99"/>
                  <a:gd name="T36" fmla="*/ 0 w 60"/>
                  <a:gd name="T37" fmla="*/ 99 h 99"/>
                  <a:gd name="T38" fmla="*/ 0 w 60"/>
                  <a:gd name="T39" fmla="*/ 91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99">
                    <a:moveTo>
                      <a:pt x="0" y="91"/>
                    </a:moveTo>
                    <a:lnTo>
                      <a:pt x="0" y="83"/>
                    </a:lnTo>
                    <a:lnTo>
                      <a:pt x="9" y="74"/>
                    </a:lnTo>
                    <a:lnTo>
                      <a:pt x="17" y="66"/>
                    </a:lnTo>
                    <a:lnTo>
                      <a:pt x="26" y="58"/>
                    </a:lnTo>
                    <a:lnTo>
                      <a:pt x="34" y="33"/>
                    </a:lnTo>
                    <a:lnTo>
                      <a:pt x="34" y="25"/>
                    </a:lnTo>
                    <a:lnTo>
                      <a:pt x="26" y="8"/>
                    </a:lnTo>
                    <a:lnTo>
                      <a:pt x="17" y="0"/>
                    </a:lnTo>
                    <a:lnTo>
                      <a:pt x="34" y="0"/>
                    </a:lnTo>
                    <a:lnTo>
                      <a:pt x="43" y="0"/>
                    </a:lnTo>
                    <a:lnTo>
                      <a:pt x="51" y="25"/>
                    </a:lnTo>
                    <a:lnTo>
                      <a:pt x="60" y="50"/>
                    </a:lnTo>
                    <a:lnTo>
                      <a:pt x="51" y="74"/>
                    </a:lnTo>
                    <a:lnTo>
                      <a:pt x="43" y="91"/>
                    </a:lnTo>
                    <a:lnTo>
                      <a:pt x="26" y="99"/>
                    </a:lnTo>
                    <a:lnTo>
                      <a:pt x="17" y="99"/>
                    </a:lnTo>
                    <a:lnTo>
                      <a:pt x="0" y="99"/>
                    </a:lnTo>
                    <a:lnTo>
                      <a:pt x="0" y="91"/>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1" name="Freeform 122"/>
              <p:cNvSpPr>
                <a:spLocks/>
              </p:cNvSpPr>
              <p:nvPr/>
            </p:nvSpPr>
            <p:spPr bwMode="auto">
              <a:xfrm>
                <a:off x="10416" y="15575"/>
                <a:ext cx="60" cy="91"/>
              </a:xfrm>
              <a:custGeom>
                <a:avLst/>
                <a:gdLst>
                  <a:gd name="T0" fmla="*/ 0 w 60"/>
                  <a:gd name="T1" fmla="*/ 66 h 91"/>
                  <a:gd name="T2" fmla="*/ 0 w 60"/>
                  <a:gd name="T3" fmla="*/ 50 h 91"/>
                  <a:gd name="T4" fmla="*/ 9 w 60"/>
                  <a:gd name="T5" fmla="*/ 50 h 91"/>
                  <a:gd name="T6" fmla="*/ 17 w 60"/>
                  <a:gd name="T7" fmla="*/ 50 h 91"/>
                  <a:gd name="T8" fmla="*/ 26 w 60"/>
                  <a:gd name="T9" fmla="*/ 58 h 91"/>
                  <a:gd name="T10" fmla="*/ 26 w 60"/>
                  <a:gd name="T11" fmla="*/ 66 h 91"/>
                  <a:gd name="T12" fmla="*/ 34 w 60"/>
                  <a:gd name="T13" fmla="*/ 66 h 91"/>
                  <a:gd name="T14" fmla="*/ 43 w 60"/>
                  <a:gd name="T15" fmla="*/ 58 h 91"/>
                  <a:gd name="T16" fmla="*/ 34 w 60"/>
                  <a:gd name="T17" fmla="*/ 41 h 91"/>
                  <a:gd name="T18" fmla="*/ 17 w 60"/>
                  <a:gd name="T19" fmla="*/ 33 h 91"/>
                  <a:gd name="T20" fmla="*/ 9 w 60"/>
                  <a:gd name="T21" fmla="*/ 17 h 91"/>
                  <a:gd name="T22" fmla="*/ 0 w 60"/>
                  <a:gd name="T23" fmla="*/ 0 h 91"/>
                  <a:gd name="T24" fmla="*/ 17 w 60"/>
                  <a:gd name="T25" fmla="*/ 0 h 91"/>
                  <a:gd name="T26" fmla="*/ 26 w 60"/>
                  <a:gd name="T27" fmla="*/ 8 h 91"/>
                  <a:gd name="T28" fmla="*/ 51 w 60"/>
                  <a:gd name="T29" fmla="*/ 33 h 91"/>
                  <a:gd name="T30" fmla="*/ 60 w 60"/>
                  <a:gd name="T31" fmla="*/ 58 h 91"/>
                  <a:gd name="T32" fmla="*/ 60 w 60"/>
                  <a:gd name="T33" fmla="*/ 74 h 91"/>
                  <a:gd name="T34" fmla="*/ 51 w 60"/>
                  <a:gd name="T35" fmla="*/ 83 h 91"/>
                  <a:gd name="T36" fmla="*/ 34 w 60"/>
                  <a:gd name="T37" fmla="*/ 91 h 91"/>
                  <a:gd name="T38" fmla="*/ 26 w 60"/>
                  <a:gd name="T39" fmla="*/ 91 h 91"/>
                  <a:gd name="T40" fmla="*/ 9 w 60"/>
                  <a:gd name="T41" fmla="*/ 83 h 91"/>
                  <a:gd name="T42" fmla="*/ 0 w 60"/>
                  <a:gd name="T43" fmla="*/ 66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91">
                    <a:moveTo>
                      <a:pt x="0" y="66"/>
                    </a:moveTo>
                    <a:lnTo>
                      <a:pt x="0" y="50"/>
                    </a:lnTo>
                    <a:lnTo>
                      <a:pt x="9" y="50"/>
                    </a:lnTo>
                    <a:lnTo>
                      <a:pt x="17" y="50"/>
                    </a:lnTo>
                    <a:lnTo>
                      <a:pt x="26" y="58"/>
                    </a:lnTo>
                    <a:lnTo>
                      <a:pt x="26" y="66"/>
                    </a:lnTo>
                    <a:lnTo>
                      <a:pt x="34" y="66"/>
                    </a:lnTo>
                    <a:lnTo>
                      <a:pt x="43" y="58"/>
                    </a:lnTo>
                    <a:lnTo>
                      <a:pt x="34" y="41"/>
                    </a:lnTo>
                    <a:lnTo>
                      <a:pt x="17" y="33"/>
                    </a:lnTo>
                    <a:lnTo>
                      <a:pt x="9" y="17"/>
                    </a:lnTo>
                    <a:lnTo>
                      <a:pt x="0" y="0"/>
                    </a:lnTo>
                    <a:lnTo>
                      <a:pt x="17" y="0"/>
                    </a:lnTo>
                    <a:lnTo>
                      <a:pt x="26" y="8"/>
                    </a:lnTo>
                    <a:lnTo>
                      <a:pt x="51" y="33"/>
                    </a:lnTo>
                    <a:lnTo>
                      <a:pt x="60" y="58"/>
                    </a:lnTo>
                    <a:lnTo>
                      <a:pt x="60" y="74"/>
                    </a:lnTo>
                    <a:lnTo>
                      <a:pt x="51" y="83"/>
                    </a:lnTo>
                    <a:lnTo>
                      <a:pt x="34" y="91"/>
                    </a:lnTo>
                    <a:lnTo>
                      <a:pt x="26" y="91"/>
                    </a:lnTo>
                    <a:lnTo>
                      <a:pt x="9" y="83"/>
                    </a:lnTo>
                    <a:lnTo>
                      <a:pt x="0" y="66"/>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2" name="Freeform 123"/>
              <p:cNvSpPr>
                <a:spLocks/>
              </p:cNvSpPr>
              <p:nvPr/>
            </p:nvSpPr>
            <p:spPr bwMode="auto">
              <a:xfrm>
                <a:off x="9439" y="15641"/>
                <a:ext cx="34" cy="25"/>
              </a:xfrm>
              <a:custGeom>
                <a:avLst/>
                <a:gdLst>
                  <a:gd name="T0" fmla="*/ 0 w 34"/>
                  <a:gd name="T1" fmla="*/ 8 h 25"/>
                  <a:gd name="T2" fmla="*/ 0 w 34"/>
                  <a:gd name="T3" fmla="*/ 0 h 25"/>
                  <a:gd name="T4" fmla="*/ 9 w 34"/>
                  <a:gd name="T5" fmla="*/ 0 h 25"/>
                  <a:gd name="T6" fmla="*/ 26 w 34"/>
                  <a:gd name="T7" fmla="*/ 8 h 25"/>
                  <a:gd name="T8" fmla="*/ 34 w 34"/>
                  <a:gd name="T9" fmla="*/ 17 h 25"/>
                  <a:gd name="T10" fmla="*/ 34 w 34"/>
                  <a:gd name="T11" fmla="*/ 17 h 25"/>
                  <a:gd name="T12" fmla="*/ 34 w 34"/>
                  <a:gd name="T13" fmla="*/ 25 h 25"/>
                  <a:gd name="T14" fmla="*/ 17 w 34"/>
                  <a:gd name="T15" fmla="*/ 17 h 25"/>
                  <a:gd name="T16" fmla="*/ 0 w 34"/>
                  <a:gd name="T17" fmla="*/ 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8"/>
                    </a:moveTo>
                    <a:lnTo>
                      <a:pt x="0" y="0"/>
                    </a:lnTo>
                    <a:lnTo>
                      <a:pt x="9" y="0"/>
                    </a:lnTo>
                    <a:lnTo>
                      <a:pt x="26" y="8"/>
                    </a:lnTo>
                    <a:lnTo>
                      <a:pt x="34" y="17"/>
                    </a:lnTo>
                    <a:lnTo>
                      <a:pt x="34" y="25"/>
                    </a:lnTo>
                    <a:lnTo>
                      <a:pt x="17" y="17"/>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3" name="Freeform 124"/>
              <p:cNvSpPr>
                <a:spLocks/>
              </p:cNvSpPr>
              <p:nvPr/>
            </p:nvSpPr>
            <p:spPr bwMode="auto">
              <a:xfrm>
                <a:off x="10883" y="15583"/>
                <a:ext cx="170" cy="66"/>
              </a:xfrm>
              <a:custGeom>
                <a:avLst/>
                <a:gdLst>
                  <a:gd name="T0" fmla="*/ 102 w 170"/>
                  <a:gd name="T1" fmla="*/ 50 h 66"/>
                  <a:gd name="T2" fmla="*/ 111 w 170"/>
                  <a:gd name="T3" fmla="*/ 66 h 66"/>
                  <a:gd name="T4" fmla="*/ 60 w 170"/>
                  <a:gd name="T5" fmla="*/ 42 h 66"/>
                  <a:gd name="T6" fmla="*/ 26 w 170"/>
                  <a:gd name="T7" fmla="*/ 42 h 66"/>
                  <a:gd name="T8" fmla="*/ 0 w 170"/>
                  <a:gd name="T9" fmla="*/ 42 h 66"/>
                  <a:gd name="T10" fmla="*/ 0 w 170"/>
                  <a:gd name="T11" fmla="*/ 33 h 66"/>
                  <a:gd name="T12" fmla="*/ 0 w 170"/>
                  <a:gd name="T13" fmla="*/ 25 h 66"/>
                  <a:gd name="T14" fmla="*/ 9 w 170"/>
                  <a:gd name="T15" fmla="*/ 9 h 66"/>
                  <a:gd name="T16" fmla="*/ 26 w 170"/>
                  <a:gd name="T17" fmla="*/ 0 h 66"/>
                  <a:gd name="T18" fmla="*/ 60 w 170"/>
                  <a:gd name="T19" fmla="*/ 0 h 66"/>
                  <a:gd name="T20" fmla="*/ 94 w 170"/>
                  <a:gd name="T21" fmla="*/ 0 h 66"/>
                  <a:gd name="T22" fmla="*/ 128 w 170"/>
                  <a:gd name="T23" fmla="*/ 0 h 66"/>
                  <a:gd name="T24" fmla="*/ 136 w 170"/>
                  <a:gd name="T25" fmla="*/ 0 h 66"/>
                  <a:gd name="T26" fmla="*/ 145 w 170"/>
                  <a:gd name="T27" fmla="*/ 0 h 66"/>
                  <a:gd name="T28" fmla="*/ 145 w 170"/>
                  <a:gd name="T29" fmla="*/ 9 h 66"/>
                  <a:gd name="T30" fmla="*/ 111 w 170"/>
                  <a:gd name="T31" fmla="*/ 9 h 66"/>
                  <a:gd name="T32" fmla="*/ 102 w 170"/>
                  <a:gd name="T33" fmla="*/ 9 h 66"/>
                  <a:gd name="T34" fmla="*/ 85 w 170"/>
                  <a:gd name="T35" fmla="*/ 17 h 66"/>
                  <a:gd name="T36" fmla="*/ 85 w 170"/>
                  <a:gd name="T37" fmla="*/ 33 h 66"/>
                  <a:gd name="T38" fmla="*/ 85 w 170"/>
                  <a:gd name="T39" fmla="*/ 33 h 66"/>
                  <a:gd name="T40" fmla="*/ 94 w 170"/>
                  <a:gd name="T41" fmla="*/ 42 h 66"/>
                  <a:gd name="T42" fmla="*/ 128 w 170"/>
                  <a:gd name="T43" fmla="*/ 50 h 66"/>
                  <a:gd name="T44" fmla="*/ 170 w 170"/>
                  <a:gd name="T45" fmla="*/ 66 h 66"/>
                  <a:gd name="T46" fmla="*/ 162 w 170"/>
                  <a:gd name="T47" fmla="*/ 66 h 66"/>
                  <a:gd name="T48" fmla="*/ 136 w 170"/>
                  <a:gd name="T49" fmla="*/ 58 h 66"/>
                  <a:gd name="T50" fmla="*/ 119 w 170"/>
                  <a:gd name="T51" fmla="*/ 50 h 66"/>
                  <a:gd name="T52" fmla="*/ 102 w 170"/>
                  <a:gd name="T53" fmla="*/ 50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66">
                    <a:moveTo>
                      <a:pt x="102" y="50"/>
                    </a:moveTo>
                    <a:lnTo>
                      <a:pt x="111" y="66"/>
                    </a:lnTo>
                    <a:lnTo>
                      <a:pt x="60" y="42"/>
                    </a:lnTo>
                    <a:lnTo>
                      <a:pt x="26" y="42"/>
                    </a:lnTo>
                    <a:lnTo>
                      <a:pt x="0" y="42"/>
                    </a:lnTo>
                    <a:lnTo>
                      <a:pt x="0" y="33"/>
                    </a:lnTo>
                    <a:lnTo>
                      <a:pt x="0" y="25"/>
                    </a:lnTo>
                    <a:lnTo>
                      <a:pt x="9" y="9"/>
                    </a:lnTo>
                    <a:lnTo>
                      <a:pt x="26" y="0"/>
                    </a:lnTo>
                    <a:lnTo>
                      <a:pt x="60" y="0"/>
                    </a:lnTo>
                    <a:lnTo>
                      <a:pt x="94" y="0"/>
                    </a:lnTo>
                    <a:lnTo>
                      <a:pt x="128" y="0"/>
                    </a:lnTo>
                    <a:lnTo>
                      <a:pt x="136" y="0"/>
                    </a:lnTo>
                    <a:lnTo>
                      <a:pt x="145" y="0"/>
                    </a:lnTo>
                    <a:lnTo>
                      <a:pt x="145" y="9"/>
                    </a:lnTo>
                    <a:lnTo>
                      <a:pt x="111" y="9"/>
                    </a:lnTo>
                    <a:lnTo>
                      <a:pt x="102" y="9"/>
                    </a:lnTo>
                    <a:lnTo>
                      <a:pt x="85" y="17"/>
                    </a:lnTo>
                    <a:lnTo>
                      <a:pt x="85" y="33"/>
                    </a:lnTo>
                    <a:lnTo>
                      <a:pt x="94" y="42"/>
                    </a:lnTo>
                    <a:lnTo>
                      <a:pt x="128" y="50"/>
                    </a:lnTo>
                    <a:lnTo>
                      <a:pt x="170" y="66"/>
                    </a:lnTo>
                    <a:lnTo>
                      <a:pt x="162" y="66"/>
                    </a:lnTo>
                    <a:lnTo>
                      <a:pt x="136" y="58"/>
                    </a:lnTo>
                    <a:lnTo>
                      <a:pt x="119" y="50"/>
                    </a:lnTo>
                    <a:lnTo>
                      <a:pt x="102" y="5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4" name="Freeform 125"/>
              <p:cNvSpPr>
                <a:spLocks/>
              </p:cNvSpPr>
              <p:nvPr/>
            </p:nvSpPr>
            <p:spPr bwMode="auto">
              <a:xfrm>
                <a:off x="9592" y="15616"/>
                <a:ext cx="26" cy="25"/>
              </a:xfrm>
              <a:custGeom>
                <a:avLst/>
                <a:gdLst>
                  <a:gd name="T0" fmla="*/ 0 w 26"/>
                  <a:gd name="T1" fmla="*/ 9 h 25"/>
                  <a:gd name="T2" fmla="*/ 0 w 26"/>
                  <a:gd name="T3" fmla="*/ 0 h 25"/>
                  <a:gd name="T4" fmla="*/ 9 w 26"/>
                  <a:gd name="T5" fmla="*/ 0 h 25"/>
                  <a:gd name="T6" fmla="*/ 17 w 26"/>
                  <a:gd name="T7" fmla="*/ 0 h 25"/>
                  <a:gd name="T8" fmla="*/ 17 w 26"/>
                  <a:gd name="T9" fmla="*/ 0 h 25"/>
                  <a:gd name="T10" fmla="*/ 26 w 26"/>
                  <a:gd name="T11" fmla="*/ 9 h 25"/>
                  <a:gd name="T12" fmla="*/ 26 w 26"/>
                  <a:gd name="T13" fmla="*/ 17 h 25"/>
                  <a:gd name="T14" fmla="*/ 17 w 26"/>
                  <a:gd name="T15" fmla="*/ 25 h 25"/>
                  <a:gd name="T16" fmla="*/ 0 w 26"/>
                  <a:gd name="T17" fmla="*/ 25 h 25"/>
                  <a:gd name="T18" fmla="*/ 0 w 26"/>
                  <a:gd name="T19" fmla="*/ 9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5">
                    <a:moveTo>
                      <a:pt x="0" y="9"/>
                    </a:moveTo>
                    <a:lnTo>
                      <a:pt x="0" y="0"/>
                    </a:lnTo>
                    <a:lnTo>
                      <a:pt x="9" y="0"/>
                    </a:lnTo>
                    <a:lnTo>
                      <a:pt x="17" y="0"/>
                    </a:lnTo>
                    <a:lnTo>
                      <a:pt x="26" y="9"/>
                    </a:lnTo>
                    <a:lnTo>
                      <a:pt x="26" y="17"/>
                    </a:lnTo>
                    <a:lnTo>
                      <a:pt x="17" y="25"/>
                    </a:lnTo>
                    <a:lnTo>
                      <a:pt x="0" y="25"/>
                    </a:lnTo>
                    <a:lnTo>
                      <a:pt x="0" y="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5" name="Freeform 126"/>
              <p:cNvSpPr>
                <a:spLocks/>
              </p:cNvSpPr>
              <p:nvPr/>
            </p:nvSpPr>
            <p:spPr bwMode="auto">
              <a:xfrm>
                <a:off x="9397" y="15608"/>
                <a:ext cx="34" cy="33"/>
              </a:xfrm>
              <a:custGeom>
                <a:avLst/>
                <a:gdLst>
                  <a:gd name="T0" fmla="*/ 0 w 34"/>
                  <a:gd name="T1" fmla="*/ 17 h 33"/>
                  <a:gd name="T2" fmla="*/ 8 w 34"/>
                  <a:gd name="T3" fmla="*/ 8 h 33"/>
                  <a:gd name="T4" fmla="*/ 25 w 34"/>
                  <a:gd name="T5" fmla="*/ 0 h 33"/>
                  <a:gd name="T6" fmla="*/ 25 w 34"/>
                  <a:gd name="T7" fmla="*/ 8 h 33"/>
                  <a:gd name="T8" fmla="*/ 34 w 34"/>
                  <a:gd name="T9" fmla="*/ 8 h 33"/>
                  <a:gd name="T10" fmla="*/ 25 w 34"/>
                  <a:gd name="T11" fmla="*/ 33 h 33"/>
                  <a:gd name="T12" fmla="*/ 8 w 34"/>
                  <a:gd name="T13" fmla="*/ 25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8" y="8"/>
                    </a:lnTo>
                    <a:lnTo>
                      <a:pt x="25" y="0"/>
                    </a:lnTo>
                    <a:lnTo>
                      <a:pt x="25" y="8"/>
                    </a:lnTo>
                    <a:lnTo>
                      <a:pt x="34" y="8"/>
                    </a:lnTo>
                    <a:lnTo>
                      <a:pt x="25" y="33"/>
                    </a:lnTo>
                    <a:lnTo>
                      <a:pt x="8"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6" name="Freeform 127"/>
              <p:cNvSpPr>
                <a:spLocks/>
              </p:cNvSpPr>
              <p:nvPr/>
            </p:nvSpPr>
            <p:spPr bwMode="auto">
              <a:xfrm>
                <a:off x="9465" y="15608"/>
                <a:ext cx="42" cy="33"/>
              </a:xfrm>
              <a:custGeom>
                <a:avLst/>
                <a:gdLst>
                  <a:gd name="T0" fmla="*/ 0 w 42"/>
                  <a:gd name="T1" fmla="*/ 17 h 33"/>
                  <a:gd name="T2" fmla="*/ 17 w 42"/>
                  <a:gd name="T3" fmla="*/ 0 h 33"/>
                  <a:gd name="T4" fmla="*/ 25 w 42"/>
                  <a:gd name="T5" fmla="*/ 0 h 33"/>
                  <a:gd name="T6" fmla="*/ 34 w 42"/>
                  <a:gd name="T7" fmla="*/ 0 h 33"/>
                  <a:gd name="T8" fmla="*/ 42 w 42"/>
                  <a:gd name="T9" fmla="*/ 8 h 33"/>
                  <a:gd name="T10" fmla="*/ 42 w 42"/>
                  <a:gd name="T11" fmla="*/ 25 h 33"/>
                  <a:gd name="T12" fmla="*/ 34 w 42"/>
                  <a:gd name="T13" fmla="*/ 25 h 33"/>
                  <a:gd name="T14" fmla="*/ 25 w 42"/>
                  <a:gd name="T15" fmla="*/ 33 h 33"/>
                  <a:gd name="T16" fmla="*/ 17 w 42"/>
                  <a:gd name="T17" fmla="*/ 25 h 33"/>
                  <a:gd name="T18" fmla="*/ 0 w 42"/>
                  <a:gd name="T19" fmla="*/ 1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3">
                    <a:moveTo>
                      <a:pt x="0" y="17"/>
                    </a:moveTo>
                    <a:lnTo>
                      <a:pt x="17" y="0"/>
                    </a:lnTo>
                    <a:lnTo>
                      <a:pt x="25" y="0"/>
                    </a:lnTo>
                    <a:lnTo>
                      <a:pt x="34" y="0"/>
                    </a:lnTo>
                    <a:lnTo>
                      <a:pt x="42" y="8"/>
                    </a:lnTo>
                    <a:lnTo>
                      <a:pt x="42" y="25"/>
                    </a:lnTo>
                    <a:lnTo>
                      <a:pt x="34" y="25"/>
                    </a:lnTo>
                    <a:lnTo>
                      <a:pt x="25" y="33"/>
                    </a:lnTo>
                    <a:lnTo>
                      <a:pt x="17"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7" name="Freeform 128"/>
              <p:cNvSpPr>
                <a:spLocks/>
              </p:cNvSpPr>
              <p:nvPr/>
            </p:nvSpPr>
            <p:spPr bwMode="auto">
              <a:xfrm>
                <a:off x="9354" y="15625"/>
                <a:ext cx="17" cy="8"/>
              </a:xfrm>
              <a:custGeom>
                <a:avLst/>
                <a:gdLst>
                  <a:gd name="T0" fmla="*/ 0 w 17"/>
                  <a:gd name="T1" fmla="*/ 8 h 8"/>
                  <a:gd name="T2" fmla="*/ 0 w 17"/>
                  <a:gd name="T3" fmla="*/ 0 h 8"/>
                  <a:gd name="T4" fmla="*/ 0 w 17"/>
                  <a:gd name="T5" fmla="*/ 0 h 8"/>
                  <a:gd name="T6" fmla="*/ 17 w 17"/>
                  <a:gd name="T7" fmla="*/ 0 h 8"/>
                  <a:gd name="T8" fmla="*/ 17 w 17"/>
                  <a:gd name="T9" fmla="*/ 8 h 8"/>
                  <a:gd name="T10" fmla="*/ 9 w 17"/>
                  <a:gd name="T11" fmla="*/ 8 h 8"/>
                  <a:gd name="T12" fmla="*/ 0 w 17"/>
                  <a:gd name="T13" fmla="*/ 8 h 8"/>
                  <a:gd name="T14" fmla="*/ 0 w 17"/>
                  <a:gd name="T15" fmla="*/ 8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8">
                    <a:moveTo>
                      <a:pt x="0" y="8"/>
                    </a:moveTo>
                    <a:lnTo>
                      <a:pt x="0" y="0"/>
                    </a:lnTo>
                    <a:lnTo>
                      <a:pt x="17" y="0"/>
                    </a:lnTo>
                    <a:lnTo>
                      <a:pt x="17" y="8"/>
                    </a:lnTo>
                    <a:lnTo>
                      <a:pt x="9" y="8"/>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8" name="Freeform 129"/>
              <p:cNvSpPr>
                <a:spLocks/>
              </p:cNvSpPr>
              <p:nvPr/>
            </p:nvSpPr>
            <p:spPr bwMode="auto">
              <a:xfrm>
                <a:off x="11011" y="15608"/>
                <a:ext cx="34" cy="8"/>
              </a:xfrm>
              <a:custGeom>
                <a:avLst/>
                <a:gdLst>
                  <a:gd name="T0" fmla="*/ 0 w 34"/>
                  <a:gd name="T1" fmla="*/ 8 h 8"/>
                  <a:gd name="T2" fmla="*/ 17 w 34"/>
                  <a:gd name="T3" fmla="*/ 0 h 8"/>
                  <a:gd name="T4" fmla="*/ 25 w 34"/>
                  <a:gd name="T5" fmla="*/ 0 h 8"/>
                  <a:gd name="T6" fmla="*/ 34 w 34"/>
                  <a:gd name="T7" fmla="*/ 8 h 8"/>
                  <a:gd name="T8" fmla="*/ 17 w 34"/>
                  <a:gd name="T9" fmla="*/ 8 h 8"/>
                  <a:gd name="T10" fmla="*/ 0 w 34"/>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8">
                    <a:moveTo>
                      <a:pt x="0" y="8"/>
                    </a:moveTo>
                    <a:lnTo>
                      <a:pt x="17" y="0"/>
                    </a:lnTo>
                    <a:lnTo>
                      <a:pt x="25" y="0"/>
                    </a:lnTo>
                    <a:lnTo>
                      <a:pt x="34" y="8"/>
                    </a:lnTo>
                    <a:lnTo>
                      <a:pt x="17" y="8"/>
                    </a:lnTo>
                    <a:lnTo>
                      <a:pt x="0" y="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49" name="Freeform 130"/>
              <p:cNvSpPr>
                <a:spLocks/>
              </p:cNvSpPr>
              <p:nvPr/>
            </p:nvSpPr>
            <p:spPr bwMode="auto">
              <a:xfrm>
                <a:off x="9439" y="15592"/>
                <a:ext cx="34" cy="16"/>
              </a:xfrm>
              <a:custGeom>
                <a:avLst/>
                <a:gdLst>
                  <a:gd name="T0" fmla="*/ 0 w 34"/>
                  <a:gd name="T1" fmla="*/ 8 h 16"/>
                  <a:gd name="T2" fmla="*/ 17 w 34"/>
                  <a:gd name="T3" fmla="*/ 0 h 16"/>
                  <a:gd name="T4" fmla="*/ 26 w 34"/>
                  <a:gd name="T5" fmla="*/ 0 h 16"/>
                  <a:gd name="T6" fmla="*/ 34 w 34"/>
                  <a:gd name="T7" fmla="*/ 0 h 16"/>
                  <a:gd name="T8" fmla="*/ 26 w 34"/>
                  <a:gd name="T9" fmla="*/ 16 h 16"/>
                  <a:gd name="T10" fmla="*/ 9 w 34"/>
                  <a:gd name="T11" fmla="*/ 16 h 16"/>
                  <a:gd name="T12" fmla="*/ 9 w 34"/>
                  <a:gd name="T13" fmla="*/ 16 h 16"/>
                  <a:gd name="T14" fmla="*/ 0 w 34"/>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6">
                    <a:moveTo>
                      <a:pt x="0" y="8"/>
                    </a:moveTo>
                    <a:lnTo>
                      <a:pt x="17" y="0"/>
                    </a:lnTo>
                    <a:lnTo>
                      <a:pt x="26" y="0"/>
                    </a:lnTo>
                    <a:lnTo>
                      <a:pt x="34" y="0"/>
                    </a:lnTo>
                    <a:lnTo>
                      <a:pt x="26" y="16"/>
                    </a:lnTo>
                    <a:lnTo>
                      <a:pt x="9" y="16"/>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0" name="Freeform 131"/>
              <p:cNvSpPr>
                <a:spLocks/>
              </p:cNvSpPr>
              <p:nvPr/>
            </p:nvSpPr>
            <p:spPr bwMode="auto">
              <a:xfrm>
                <a:off x="10399" y="15518"/>
                <a:ext cx="119" cy="57"/>
              </a:xfrm>
              <a:custGeom>
                <a:avLst/>
                <a:gdLst>
                  <a:gd name="T0" fmla="*/ 0 w 119"/>
                  <a:gd name="T1" fmla="*/ 33 h 57"/>
                  <a:gd name="T2" fmla="*/ 0 w 119"/>
                  <a:gd name="T3" fmla="*/ 24 h 57"/>
                  <a:gd name="T4" fmla="*/ 0 w 119"/>
                  <a:gd name="T5" fmla="*/ 24 h 57"/>
                  <a:gd name="T6" fmla="*/ 17 w 119"/>
                  <a:gd name="T7" fmla="*/ 24 h 57"/>
                  <a:gd name="T8" fmla="*/ 26 w 119"/>
                  <a:gd name="T9" fmla="*/ 24 h 57"/>
                  <a:gd name="T10" fmla="*/ 51 w 119"/>
                  <a:gd name="T11" fmla="*/ 41 h 57"/>
                  <a:gd name="T12" fmla="*/ 77 w 119"/>
                  <a:gd name="T13" fmla="*/ 41 h 57"/>
                  <a:gd name="T14" fmla="*/ 85 w 119"/>
                  <a:gd name="T15" fmla="*/ 41 h 57"/>
                  <a:gd name="T16" fmla="*/ 93 w 119"/>
                  <a:gd name="T17" fmla="*/ 33 h 57"/>
                  <a:gd name="T18" fmla="*/ 85 w 119"/>
                  <a:gd name="T19" fmla="*/ 24 h 57"/>
                  <a:gd name="T20" fmla="*/ 77 w 119"/>
                  <a:gd name="T21" fmla="*/ 16 h 57"/>
                  <a:gd name="T22" fmla="*/ 68 w 119"/>
                  <a:gd name="T23" fmla="*/ 16 h 57"/>
                  <a:gd name="T24" fmla="*/ 60 w 119"/>
                  <a:gd name="T25" fmla="*/ 16 h 57"/>
                  <a:gd name="T26" fmla="*/ 60 w 119"/>
                  <a:gd name="T27" fmla="*/ 8 h 57"/>
                  <a:gd name="T28" fmla="*/ 60 w 119"/>
                  <a:gd name="T29" fmla="*/ 0 h 57"/>
                  <a:gd name="T30" fmla="*/ 77 w 119"/>
                  <a:gd name="T31" fmla="*/ 0 h 57"/>
                  <a:gd name="T32" fmla="*/ 93 w 119"/>
                  <a:gd name="T33" fmla="*/ 0 h 57"/>
                  <a:gd name="T34" fmla="*/ 110 w 119"/>
                  <a:gd name="T35" fmla="*/ 16 h 57"/>
                  <a:gd name="T36" fmla="*/ 119 w 119"/>
                  <a:gd name="T37" fmla="*/ 33 h 57"/>
                  <a:gd name="T38" fmla="*/ 110 w 119"/>
                  <a:gd name="T39" fmla="*/ 49 h 57"/>
                  <a:gd name="T40" fmla="*/ 102 w 119"/>
                  <a:gd name="T41" fmla="*/ 57 h 57"/>
                  <a:gd name="T42" fmla="*/ 77 w 119"/>
                  <a:gd name="T43" fmla="*/ 57 h 57"/>
                  <a:gd name="T44" fmla="*/ 43 w 119"/>
                  <a:gd name="T45" fmla="*/ 49 h 57"/>
                  <a:gd name="T46" fmla="*/ 0 w 119"/>
                  <a:gd name="T47" fmla="*/ 33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57">
                    <a:moveTo>
                      <a:pt x="0" y="33"/>
                    </a:moveTo>
                    <a:lnTo>
                      <a:pt x="0" y="24"/>
                    </a:lnTo>
                    <a:lnTo>
                      <a:pt x="17" y="24"/>
                    </a:lnTo>
                    <a:lnTo>
                      <a:pt x="26" y="24"/>
                    </a:lnTo>
                    <a:lnTo>
                      <a:pt x="51" y="41"/>
                    </a:lnTo>
                    <a:lnTo>
                      <a:pt x="77" y="41"/>
                    </a:lnTo>
                    <a:lnTo>
                      <a:pt x="85" y="41"/>
                    </a:lnTo>
                    <a:lnTo>
                      <a:pt x="93" y="33"/>
                    </a:lnTo>
                    <a:lnTo>
                      <a:pt x="85" y="24"/>
                    </a:lnTo>
                    <a:lnTo>
                      <a:pt x="77" y="16"/>
                    </a:lnTo>
                    <a:lnTo>
                      <a:pt x="68" y="16"/>
                    </a:lnTo>
                    <a:lnTo>
                      <a:pt x="60" y="16"/>
                    </a:lnTo>
                    <a:lnTo>
                      <a:pt x="60" y="8"/>
                    </a:lnTo>
                    <a:lnTo>
                      <a:pt x="60" y="0"/>
                    </a:lnTo>
                    <a:lnTo>
                      <a:pt x="77" y="0"/>
                    </a:lnTo>
                    <a:lnTo>
                      <a:pt x="93" y="0"/>
                    </a:lnTo>
                    <a:lnTo>
                      <a:pt x="110" y="16"/>
                    </a:lnTo>
                    <a:lnTo>
                      <a:pt x="119" y="33"/>
                    </a:lnTo>
                    <a:lnTo>
                      <a:pt x="110" y="49"/>
                    </a:lnTo>
                    <a:lnTo>
                      <a:pt x="102" y="57"/>
                    </a:lnTo>
                    <a:lnTo>
                      <a:pt x="77" y="57"/>
                    </a:lnTo>
                    <a:lnTo>
                      <a:pt x="43" y="49"/>
                    </a:lnTo>
                    <a:lnTo>
                      <a:pt x="0" y="33"/>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1" name="Freeform 132"/>
              <p:cNvSpPr>
                <a:spLocks/>
              </p:cNvSpPr>
              <p:nvPr/>
            </p:nvSpPr>
            <p:spPr bwMode="auto">
              <a:xfrm>
                <a:off x="10637" y="15485"/>
                <a:ext cx="93" cy="82"/>
              </a:xfrm>
              <a:custGeom>
                <a:avLst/>
                <a:gdLst>
                  <a:gd name="T0" fmla="*/ 8 w 93"/>
                  <a:gd name="T1" fmla="*/ 57 h 82"/>
                  <a:gd name="T2" fmla="*/ 0 w 93"/>
                  <a:gd name="T3" fmla="*/ 41 h 82"/>
                  <a:gd name="T4" fmla="*/ 8 w 93"/>
                  <a:gd name="T5" fmla="*/ 16 h 82"/>
                  <a:gd name="T6" fmla="*/ 25 w 93"/>
                  <a:gd name="T7" fmla="*/ 8 h 82"/>
                  <a:gd name="T8" fmla="*/ 51 w 93"/>
                  <a:gd name="T9" fmla="*/ 0 h 82"/>
                  <a:gd name="T10" fmla="*/ 68 w 93"/>
                  <a:gd name="T11" fmla="*/ 0 h 82"/>
                  <a:gd name="T12" fmla="*/ 85 w 93"/>
                  <a:gd name="T13" fmla="*/ 8 h 82"/>
                  <a:gd name="T14" fmla="*/ 93 w 93"/>
                  <a:gd name="T15" fmla="*/ 33 h 82"/>
                  <a:gd name="T16" fmla="*/ 85 w 93"/>
                  <a:gd name="T17" fmla="*/ 41 h 82"/>
                  <a:gd name="T18" fmla="*/ 76 w 93"/>
                  <a:gd name="T19" fmla="*/ 49 h 82"/>
                  <a:gd name="T20" fmla="*/ 68 w 93"/>
                  <a:gd name="T21" fmla="*/ 49 h 82"/>
                  <a:gd name="T22" fmla="*/ 68 w 93"/>
                  <a:gd name="T23" fmla="*/ 33 h 82"/>
                  <a:gd name="T24" fmla="*/ 68 w 93"/>
                  <a:gd name="T25" fmla="*/ 24 h 82"/>
                  <a:gd name="T26" fmla="*/ 59 w 93"/>
                  <a:gd name="T27" fmla="*/ 16 h 82"/>
                  <a:gd name="T28" fmla="*/ 51 w 93"/>
                  <a:gd name="T29" fmla="*/ 16 h 82"/>
                  <a:gd name="T30" fmla="*/ 42 w 93"/>
                  <a:gd name="T31" fmla="*/ 24 h 82"/>
                  <a:gd name="T32" fmla="*/ 34 w 93"/>
                  <a:gd name="T33" fmla="*/ 33 h 82"/>
                  <a:gd name="T34" fmla="*/ 25 w 93"/>
                  <a:gd name="T35" fmla="*/ 49 h 82"/>
                  <a:gd name="T36" fmla="*/ 34 w 93"/>
                  <a:gd name="T37" fmla="*/ 57 h 82"/>
                  <a:gd name="T38" fmla="*/ 34 w 93"/>
                  <a:gd name="T39" fmla="*/ 57 h 82"/>
                  <a:gd name="T40" fmla="*/ 51 w 93"/>
                  <a:gd name="T41" fmla="*/ 57 h 82"/>
                  <a:gd name="T42" fmla="*/ 51 w 93"/>
                  <a:gd name="T43" fmla="*/ 57 h 82"/>
                  <a:gd name="T44" fmla="*/ 59 w 93"/>
                  <a:gd name="T45" fmla="*/ 57 h 82"/>
                  <a:gd name="T46" fmla="*/ 59 w 93"/>
                  <a:gd name="T47" fmla="*/ 74 h 82"/>
                  <a:gd name="T48" fmla="*/ 51 w 93"/>
                  <a:gd name="T49" fmla="*/ 74 h 82"/>
                  <a:gd name="T50" fmla="*/ 42 w 93"/>
                  <a:gd name="T51" fmla="*/ 82 h 82"/>
                  <a:gd name="T52" fmla="*/ 25 w 93"/>
                  <a:gd name="T53" fmla="*/ 82 h 82"/>
                  <a:gd name="T54" fmla="*/ 17 w 93"/>
                  <a:gd name="T55" fmla="*/ 74 h 82"/>
                  <a:gd name="T56" fmla="*/ 8 w 93"/>
                  <a:gd name="T57" fmla="*/ 5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82">
                    <a:moveTo>
                      <a:pt x="8" y="57"/>
                    </a:moveTo>
                    <a:lnTo>
                      <a:pt x="0" y="41"/>
                    </a:lnTo>
                    <a:lnTo>
                      <a:pt x="8" y="16"/>
                    </a:lnTo>
                    <a:lnTo>
                      <a:pt x="25" y="8"/>
                    </a:lnTo>
                    <a:lnTo>
                      <a:pt x="51" y="0"/>
                    </a:lnTo>
                    <a:lnTo>
                      <a:pt x="68" y="0"/>
                    </a:lnTo>
                    <a:lnTo>
                      <a:pt x="85" y="8"/>
                    </a:lnTo>
                    <a:lnTo>
                      <a:pt x="93" y="33"/>
                    </a:lnTo>
                    <a:lnTo>
                      <a:pt x="85" y="41"/>
                    </a:lnTo>
                    <a:lnTo>
                      <a:pt x="76" y="49"/>
                    </a:lnTo>
                    <a:lnTo>
                      <a:pt x="68" y="49"/>
                    </a:lnTo>
                    <a:lnTo>
                      <a:pt x="68" y="33"/>
                    </a:lnTo>
                    <a:lnTo>
                      <a:pt x="68" y="24"/>
                    </a:lnTo>
                    <a:lnTo>
                      <a:pt x="59" y="16"/>
                    </a:lnTo>
                    <a:lnTo>
                      <a:pt x="51" y="16"/>
                    </a:lnTo>
                    <a:lnTo>
                      <a:pt x="42" y="24"/>
                    </a:lnTo>
                    <a:lnTo>
                      <a:pt x="34" y="33"/>
                    </a:lnTo>
                    <a:lnTo>
                      <a:pt x="25" y="49"/>
                    </a:lnTo>
                    <a:lnTo>
                      <a:pt x="34" y="57"/>
                    </a:lnTo>
                    <a:lnTo>
                      <a:pt x="51" y="57"/>
                    </a:lnTo>
                    <a:lnTo>
                      <a:pt x="59" y="57"/>
                    </a:lnTo>
                    <a:lnTo>
                      <a:pt x="59" y="74"/>
                    </a:lnTo>
                    <a:lnTo>
                      <a:pt x="51" y="74"/>
                    </a:lnTo>
                    <a:lnTo>
                      <a:pt x="42" y="82"/>
                    </a:lnTo>
                    <a:lnTo>
                      <a:pt x="25" y="82"/>
                    </a:lnTo>
                    <a:lnTo>
                      <a:pt x="17" y="74"/>
                    </a:lnTo>
                    <a:lnTo>
                      <a:pt x="8" y="57"/>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2" name="Freeform 133"/>
              <p:cNvSpPr>
                <a:spLocks/>
              </p:cNvSpPr>
              <p:nvPr/>
            </p:nvSpPr>
            <p:spPr bwMode="auto">
              <a:xfrm>
                <a:off x="10968" y="14025"/>
                <a:ext cx="26" cy="1534"/>
              </a:xfrm>
              <a:custGeom>
                <a:avLst/>
                <a:gdLst>
                  <a:gd name="T0" fmla="*/ 0 w 26"/>
                  <a:gd name="T1" fmla="*/ 1526 h 1534"/>
                  <a:gd name="T2" fmla="*/ 9 w 26"/>
                  <a:gd name="T3" fmla="*/ 83 h 1534"/>
                  <a:gd name="T4" fmla="*/ 9 w 26"/>
                  <a:gd name="T5" fmla="*/ 41 h 1534"/>
                  <a:gd name="T6" fmla="*/ 9 w 26"/>
                  <a:gd name="T7" fmla="*/ 17 h 1534"/>
                  <a:gd name="T8" fmla="*/ 17 w 26"/>
                  <a:gd name="T9" fmla="*/ 0 h 1534"/>
                  <a:gd name="T10" fmla="*/ 26 w 26"/>
                  <a:gd name="T11" fmla="*/ 91 h 1534"/>
                  <a:gd name="T12" fmla="*/ 17 w 26"/>
                  <a:gd name="T13" fmla="*/ 1534 h 1534"/>
                  <a:gd name="T14" fmla="*/ 9 w 26"/>
                  <a:gd name="T15" fmla="*/ 1534 h 1534"/>
                  <a:gd name="T16" fmla="*/ 0 w 26"/>
                  <a:gd name="T17" fmla="*/ 1534 h 1534"/>
                  <a:gd name="T18" fmla="*/ 0 w 26"/>
                  <a:gd name="T19" fmla="*/ 1526 h 1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534">
                    <a:moveTo>
                      <a:pt x="0" y="1526"/>
                    </a:moveTo>
                    <a:lnTo>
                      <a:pt x="9" y="83"/>
                    </a:lnTo>
                    <a:lnTo>
                      <a:pt x="9" y="41"/>
                    </a:lnTo>
                    <a:lnTo>
                      <a:pt x="9" y="17"/>
                    </a:lnTo>
                    <a:lnTo>
                      <a:pt x="17" y="0"/>
                    </a:lnTo>
                    <a:lnTo>
                      <a:pt x="26" y="91"/>
                    </a:lnTo>
                    <a:lnTo>
                      <a:pt x="17" y="1534"/>
                    </a:lnTo>
                    <a:lnTo>
                      <a:pt x="9" y="1534"/>
                    </a:lnTo>
                    <a:lnTo>
                      <a:pt x="0" y="1534"/>
                    </a:lnTo>
                    <a:lnTo>
                      <a:pt x="0" y="152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3" name="Freeform 134"/>
              <p:cNvSpPr>
                <a:spLocks/>
              </p:cNvSpPr>
              <p:nvPr/>
            </p:nvSpPr>
            <p:spPr bwMode="auto">
              <a:xfrm>
                <a:off x="11011" y="13984"/>
                <a:ext cx="25" cy="1575"/>
              </a:xfrm>
              <a:custGeom>
                <a:avLst/>
                <a:gdLst>
                  <a:gd name="T0" fmla="*/ 0 w 25"/>
                  <a:gd name="T1" fmla="*/ 0 h 1575"/>
                  <a:gd name="T2" fmla="*/ 25 w 25"/>
                  <a:gd name="T3" fmla="*/ 8 h 1575"/>
                  <a:gd name="T4" fmla="*/ 25 w 25"/>
                  <a:gd name="T5" fmla="*/ 16 h 1575"/>
                  <a:gd name="T6" fmla="*/ 25 w 25"/>
                  <a:gd name="T7" fmla="*/ 25 h 1575"/>
                  <a:gd name="T8" fmla="*/ 25 w 25"/>
                  <a:gd name="T9" fmla="*/ 49 h 1575"/>
                  <a:gd name="T10" fmla="*/ 25 w 25"/>
                  <a:gd name="T11" fmla="*/ 74 h 1575"/>
                  <a:gd name="T12" fmla="*/ 25 w 25"/>
                  <a:gd name="T13" fmla="*/ 107 h 1575"/>
                  <a:gd name="T14" fmla="*/ 25 w 25"/>
                  <a:gd name="T15" fmla="*/ 148 h 1575"/>
                  <a:gd name="T16" fmla="*/ 25 w 25"/>
                  <a:gd name="T17" fmla="*/ 198 h 1575"/>
                  <a:gd name="T18" fmla="*/ 25 w 25"/>
                  <a:gd name="T19" fmla="*/ 247 h 1575"/>
                  <a:gd name="T20" fmla="*/ 25 w 25"/>
                  <a:gd name="T21" fmla="*/ 305 h 1575"/>
                  <a:gd name="T22" fmla="*/ 25 w 25"/>
                  <a:gd name="T23" fmla="*/ 371 h 1575"/>
                  <a:gd name="T24" fmla="*/ 25 w 25"/>
                  <a:gd name="T25" fmla="*/ 503 h 1575"/>
                  <a:gd name="T26" fmla="*/ 25 w 25"/>
                  <a:gd name="T27" fmla="*/ 643 h 1575"/>
                  <a:gd name="T28" fmla="*/ 25 w 25"/>
                  <a:gd name="T29" fmla="*/ 783 h 1575"/>
                  <a:gd name="T30" fmla="*/ 25 w 25"/>
                  <a:gd name="T31" fmla="*/ 923 h 1575"/>
                  <a:gd name="T32" fmla="*/ 25 w 25"/>
                  <a:gd name="T33" fmla="*/ 1064 h 1575"/>
                  <a:gd name="T34" fmla="*/ 25 w 25"/>
                  <a:gd name="T35" fmla="*/ 1195 h 1575"/>
                  <a:gd name="T36" fmla="*/ 17 w 25"/>
                  <a:gd name="T37" fmla="*/ 1253 h 1575"/>
                  <a:gd name="T38" fmla="*/ 17 w 25"/>
                  <a:gd name="T39" fmla="*/ 1311 h 1575"/>
                  <a:gd name="T40" fmla="*/ 17 w 25"/>
                  <a:gd name="T41" fmla="*/ 1369 h 1575"/>
                  <a:gd name="T42" fmla="*/ 17 w 25"/>
                  <a:gd name="T43" fmla="*/ 1418 h 1575"/>
                  <a:gd name="T44" fmla="*/ 17 w 25"/>
                  <a:gd name="T45" fmla="*/ 1451 h 1575"/>
                  <a:gd name="T46" fmla="*/ 17 w 25"/>
                  <a:gd name="T47" fmla="*/ 1492 h 1575"/>
                  <a:gd name="T48" fmla="*/ 17 w 25"/>
                  <a:gd name="T49" fmla="*/ 1517 h 1575"/>
                  <a:gd name="T50" fmla="*/ 17 w 25"/>
                  <a:gd name="T51" fmla="*/ 1542 h 1575"/>
                  <a:gd name="T52" fmla="*/ 17 w 25"/>
                  <a:gd name="T53" fmla="*/ 1550 h 1575"/>
                  <a:gd name="T54" fmla="*/ 17 w 25"/>
                  <a:gd name="T55" fmla="*/ 1558 h 1575"/>
                  <a:gd name="T56" fmla="*/ 0 w 25"/>
                  <a:gd name="T57" fmla="*/ 1575 h 1575"/>
                  <a:gd name="T58" fmla="*/ 0 w 25"/>
                  <a:gd name="T59" fmla="*/ 1567 h 1575"/>
                  <a:gd name="T60" fmla="*/ 0 w 25"/>
                  <a:gd name="T61" fmla="*/ 1550 h 1575"/>
                  <a:gd name="T62" fmla="*/ 0 w 25"/>
                  <a:gd name="T63" fmla="*/ 1534 h 1575"/>
                  <a:gd name="T64" fmla="*/ 0 w 25"/>
                  <a:gd name="T65" fmla="*/ 1501 h 1575"/>
                  <a:gd name="T66" fmla="*/ 0 w 25"/>
                  <a:gd name="T67" fmla="*/ 1468 h 1575"/>
                  <a:gd name="T68" fmla="*/ 0 w 25"/>
                  <a:gd name="T69" fmla="*/ 1426 h 1575"/>
                  <a:gd name="T70" fmla="*/ 0 w 25"/>
                  <a:gd name="T71" fmla="*/ 1377 h 1575"/>
                  <a:gd name="T72" fmla="*/ 0 w 25"/>
                  <a:gd name="T73" fmla="*/ 1327 h 1575"/>
                  <a:gd name="T74" fmla="*/ 0 w 25"/>
                  <a:gd name="T75" fmla="*/ 1270 h 1575"/>
                  <a:gd name="T76" fmla="*/ 0 w 25"/>
                  <a:gd name="T77" fmla="*/ 1204 h 1575"/>
                  <a:gd name="T78" fmla="*/ 0 w 25"/>
                  <a:gd name="T79" fmla="*/ 1072 h 1575"/>
                  <a:gd name="T80" fmla="*/ 0 w 25"/>
                  <a:gd name="T81" fmla="*/ 932 h 1575"/>
                  <a:gd name="T82" fmla="*/ 0 w 25"/>
                  <a:gd name="T83" fmla="*/ 783 h 1575"/>
                  <a:gd name="T84" fmla="*/ 0 w 25"/>
                  <a:gd name="T85" fmla="*/ 635 h 1575"/>
                  <a:gd name="T86" fmla="*/ 0 w 25"/>
                  <a:gd name="T87" fmla="*/ 495 h 1575"/>
                  <a:gd name="T88" fmla="*/ 0 w 25"/>
                  <a:gd name="T89" fmla="*/ 363 h 1575"/>
                  <a:gd name="T90" fmla="*/ 0 w 25"/>
                  <a:gd name="T91" fmla="*/ 305 h 1575"/>
                  <a:gd name="T92" fmla="*/ 0 w 25"/>
                  <a:gd name="T93" fmla="*/ 239 h 1575"/>
                  <a:gd name="T94" fmla="*/ 0 w 25"/>
                  <a:gd name="T95" fmla="*/ 190 h 1575"/>
                  <a:gd name="T96" fmla="*/ 0 w 25"/>
                  <a:gd name="T97" fmla="*/ 140 h 1575"/>
                  <a:gd name="T98" fmla="*/ 0 w 25"/>
                  <a:gd name="T99" fmla="*/ 99 h 1575"/>
                  <a:gd name="T100" fmla="*/ 0 w 25"/>
                  <a:gd name="T101" fmla="*/ 66 h 1575"/>
                  <a:gd name="T102" fmla="*/ 0 w 25"/>
                  <a:gd name="T103" fmla="*/ 33 h 1575"/>
                  <a:gd name="T104" fmla="*/ 0 w 25"/>
                  <a:gd name="T105" fmla="*/ 16 h 1575"/>
                  <a:gd name="T106" fmla="*/ 0 w 25"/>
                  <a:gd name="T107" fmla="*/ 0 h 1575"/>
                  <a:gd name="T108" fmla="*/ 0 w 25"/>
                  <a:gd name="T109" fmla="*/ 0 h 15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 h="1575">
                    <a:moveTo>
                      <a:pt x="0" y="0"/>
                    </a:moveTo>
                    <a:lnTo>
                      <a:pt x="25" y="8"/>
                    </a:lnTo>
                    <a:lnTo>
                      <a:pt x="25" y="16"/>
                    </a:lnTo>
                    <a:lnTo>
                      <a:pt x="25" y="25"/>
                    </a:lnTo>
                    <a:lnTo>
                      <a:pt x="25" y="49"/>
                    </a:lnTo>
                    <a:lnTo>
                      <a:pt x="25" y="74"/>
                    </a:lnTo>
                    <a:lnTo>
                      <a:pt x="25" y="107"/>
                    </a:lnTo>
                    <a:lnTo>
                      <a:pt x="25" y="148"/>
                    </a:lnTo>
                    <a:lnTo>
                      <a:pt x="25" y="198"/>
                    </a:lnTo>
                    <a:lnTo>
                      <a:pt x="25" y="247"/>
                    </a:lnTo>
                    <a:lnTo>
                      <a:pt x="25" y="305"/>
                    </a:lnTo>
                    <a:lnTo>
                      <a:pt x="25" y="371"/>
                    </a:lnTo>
                    <a:lnTo>
                      <a:pt x="25" y="503"/>
                    </a:lnTo>
                    <a:lnTo>
                      <a:pt x="25" y="643"/>
                    </a:lnTo>
                    <a:lnTo>
                      <a:pt x="25" y="783"/>
                    </a:lnTo>
                    <a:lnTo>
                      <a:pt x="25" y="923"/>
                    </a:lnTo>
                    <a:lnTo>
                      <a:pt x="25" y="1064"/>
                    </a:lnTo>
                    <a:lnTo>
                      <a:pt x="25" y="1195"/>
                    </a:lnTo>
                    <a:lnTo>
                      <a:pt x="17" y="1253"/>
                    </a:lnTo>
                    <a:lnTo>
                      <a:pt x="17" y="1311"/>
                    </a:lnTo>
                    <a:lnTo>
                      <a:pt x="17" y="1369"/>
                    </a:lnTo>
                    <a:lnTo>
                      <a:pt x="17" y="1418"/>
                    </a:lnTo>
                    <a:lnTo>
                      <a:pt x="17" y="1451"/>
                    </a:lnTo>
                    <a:lnTo>
                      <a:pt x="17" y="1492"/>
                    </a:lnTo>
                    <a:lnTo>
                      <a:pt x="17" y="1517"/>
                    </a:lnTo>
                    <a:lnTo>
                      <a:pt x="17" y="1542"/>
                    </a:lnTo>
                    <a:lnTo>
                      <a:pt x="17" y="1550"/>
                    </a:lnTo>
                    <a:lnTo>
                      <a:pt x="17" y="1558"/>
                    </a:lnTo>
                    <a:lnTo>
                      <a:pt x="0" y="1575"/>
                    </a:lnTo>
                    <a:lnTo>
                      <a:pt x="0" y="1567"/>
                    </a:lnTo>
                    <a:lnTo>
                      <a:pt x="0" y="1550"/>
                    </a:lnTo>
                    <a:lnTo>
                      <a:pt x="0" y="1534"/>
                    </a:lnTo>
                    <a:lnTo>
                      <a:pt x="0" y="1501"/>
                    </a:lnTo>
                    <a:lnTo>
                      <a:pt x="0" y="1468"/>
                    </a:lnTo>
                    <a:lnTo>
                      <a:pt x="0" y="1426"/>
                    </a:lnTo>
                    <a:lnTo>
                      <a:pt x="0" y="1377"/>
                    </a:lnTo>
                    <a:lnTo>
                      <a:pt x="0" y="1327"/>
                    </a:lnTo>
                    <a:lnTo>
                      <a:pt x="0" y="1270"/>
                    </a:lnTo>
                    <a:lnTo>
                      <a:pt x="0" y="1204"/>
                    </a:lnTo>
                    <a:lnTo>
                      <a:pt x="0" y="1072"/>
                    </a:lnTo>
                    <a:lnTo>
                      <a:pt x="0" y="932"/>
                    </a:lnTo>
                    <a:lnTo>
                      <a:pt x="0" y="783"/>
                    </a:lnTo>
                    <a:lnTo>
                      <a:pt x="0" y="635"/>
                    </a:lnTo>
                    <a:lnTo>
                      <a:pt x="0" y="495"/>
                    </a:lnTo>
                    <a:lnTo>
                      <a:pt x="0" y="363"/>
                    </a:lnTo>
                    <a:lnTo>
                      <a:pt x="0" y="305"/>
                    </a:lnTo>
                    <a:lnTo>
                      <a:pt x="0" y="239"/>
                    </a:lnTo>
                    <a:lnTo>
                      <a:pt x="0" y="190"/>
                    </a:lnTo>
                    <a:lnTo>
                      <a:pt x="0" y="140"/>
                    </a:lnTo>
                    <a:lnTo>
                      <a:pt x="0" y="99"/>
                    </a:lnTo>
                    <a:lnTo>
                      <a:pt x="0" y="66"/>
                    </a:lnTo>
                    <a:lnTo>
                      <a:pt x="0" y="33"/>
                    </a:lnTo>
                    <a:lnTo>
                      <a:pt x="0" y="16"/>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4" name="Freeform 135"/>
              <p:cNvSpPr>
                <a:spLocks/>
              </p:cNvSpPr>
              <p:nvPr/>
            </p:nvSpPr>
            <p:spPr bwMode="auto">
              <a:xfrm>
                <a:off x="10314" y="15443"/>
                <a:ext cx="153" cy="91"/>
              </a:xfrm>
              <a:custGeom>
                <a:avLst/>
                <a:gdLst>
                  <a:gd name="T0" fmla="*/ 26 w 153"/>
                  <a:gd name="T1" fmla="*/ 83 h 91"/>
                  <a:gd name="T2" fmla="*/ 34 w 153"/>
                  <a:gd name="T3" fmla="*/ 58 h 91"/>
                  <a:gd name="T4" fmla="*/ 34 w 153"/>
                  <a:gd name="T5" fmla="*/ 50 h 91"/>
                  <a:gd name="T6" fmla="*/ 34 w 153"/>
                  <a:gd name="T7" fmla="*/ 33 h 91"/>
                  <a:gd name="T8" fmla="*/ 34 w 153"/>
                  <a:gd name="T9" fmla="*/ 33 h 91"/>
                  <a:gd name="T10" fmla="*/ 26 w 153"/>
                  <a:gd name="T11" fmla="*/ 33 h 91"/>
                  <a:gd name="T12" fmla="*/ 17 w 153"/>
                  <a:gd name="T13" fmla="*/ 33 h 91"/>
                  <a:gd name="T14" fmla="*/ 9 w 153"/>
                  <a:gd name="T15" fmla="*/ 42 h 91"/>
                  <a:gd name="T16" fmla="*/ 9 w 153"/>
                  <a:gd name="T17" fmla="*/ 42 h 91"/>
                  <a:gd name="T18" fmla="*/ 0 w 153"/>
                  <a:gd name="T19" fmla="*/ 33 h 91"/>
                  <a:gd name="T20" fmla="*/ 9 w 153"/>
                  <a:gd name="T21" fmla="*/ 17 h 91"/>
                  <a:gd name="T22" fmla="*/ 17 w 153"/>
                  <a:gd name="T23" fmla="*/ 9 h 91"/>
                  <a:gd name="T24" fmla="*/ 26 w 153"/>
                  <a:gd name="T25" fmla="*/ 9 h 91"/>
                  <a:gd name="T26" fmla="*/ 34 w 153"/>
                  <a:gd name="T27" fmla="*/ 9 h 91"/>
                  <a:gd name="T28" fmla="*/ 43 w 153"/>
                  <a:gd name="T29" fmla="*/ 17 h 91"/>
                  <a:gd name="T30" fmla="*/ 51 w 153"/>
                  <a:gd name="T31" fmla="*/ 25 h 91"/>
                  <a:gd name="T32" fmla="*/ 51 w 153"/>
                  <a:gd name="T33" fmla="*/ 42 h 91"/>
                  <a:gd name="T34" fmla="*/ 51 w 153"/>
                  <a:gd name="T35" fmla="*/ 66 h 91"/>
                  <a:gd name="T36" fmla="*/ 85 w 153"/>
                  <a:gd name="T37" fmla="*/ 58 h 91"/>
                  <a:gd name="T38" fmla="*/ 119 w 153"/>
                  <a:gd name="T39" fmla="*/ 58 h 91"/>
                  <a:gd name="T40" fmla="*/ 128 w 153"/>
                  <a:gd name="T41" fmla="*/ 42 h 91"/>
                  <a:gd name="T42" fmla="*/ 128 w 153"/>
                  <a:gd name="T43" fmla="*/ 33 h 91"/>
                  <a:gd name="T44" fmla="*/ 128 w 153"/>
                  <a:gd name="T45" fmla="*/ 25 h 91"/>
                  <a:gd name="T46" fmla="*/ 119 w 153"/>
                  <a:gd name="T47" fmla="*/ 17 h 91"/>
                  <a:gd name="T48" fmla="*/ 111 w 153"/>
                  <a:gd name="T49" fmla="*/ 25 h 91"/>
                  <a:gd name="T50" fmla="*/ 102 w 153"/>
                  <a:gd name="T51" fmla="*/ 33 h 91"/>
                  <a:gd name="T52" fmla="*/ 94 w 153"/>
                  <a:gd name="T53" fmla="*/ 33 h 91"/>
                  <a:gd name="T54" fmla="*/ 85 w 153"/>
                  <a:gd name="T55" fmla="*/ 33 h 91"/>
                  <a:gd name="T56" fmla="*/ 85 w 153"/>
                  <a:gd name="T57" fmla="*/ 25 h 91"/>
                  <a:gd name="T58" fmla="*/ 94 w 153"/>
                  <a:gd name="T59" fmla="*/ 17 h 91"/>
                  <a:gd name="T60" fmla="*/ 102 w 153"/>
                  <a:gd name="T61" fmla="*/ 9 h 91"/>
                  <a:gd name="T62" fmla="*/ 119 w 153"/>
                  <a:gd name="T63" fmla="*/ 0 h 91"/>
                  <a:gd name="T64" fmla="*/ 128 w 153"/>
                  <a:gd name="T65" fmla="*/ 0 h 91"/>
                  <a:gd name="T66" fmla="*/ 145 w 153"/>
                  <a:gd name="T67" fmla="*/ 9 h 91"/>
                  <a:gd name="T68" fmla="*/ 153 w 153"/>
                  <a:gd name="T69" fmla="*/ 17 h 91"/>
                  <a:gd name="T70" fmla="*/ 153 w 153"/>
                  <a:gd name="T71" fmla="*/ 42 h 91"/>
                  <a:gd name="T72" fmla="*/ 145 w 153"/>
                  <a:gd name="T73" fmla="*/ 58 h 91"/>
                  <a:gd name="T74" fmla="*/ 119 w 153"/>
                  <a:gd name="T75" fmla="*/ 75 h 91"/>
                  <a:gd name="T76" fmla="*/ 102 w 153"/>
                  <a:gd name="T77" fmla="*/ 83 h 91"/>
                  <a:gd name="T78" fmla="*/ 77 w 153"/>
                  <a:gd name="T79" fmla="*/ 83 h 91"/>
                  <a:gd name="T80" fmla="*/ 51 w 153"/>
                  <a:gd name="T81" fmla="*/ 83 h 91"/>
                  <a:gd name="T82" fmla="*/ 51 w 153"/>
                  <a:gd name="T83" fmla="*/ 75 h 91"/>
                  <a:gd name="T84" fmla="*/ 34 w 153"/>
                  <a:gd name="T85" fmla="*/ 83 h 91"/>
                  <a:gd name="T86" fmla="*/ 34 w 153"/>
                  <a:gd name="T87" fmla="*/ 91 h 91"/>
                  <a:gd name="T88" fmla="*/ 26 w 153"/>
                  <a:gd name="T89" fmla="*/ 83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 h="91">
                    <a:moveTo>
                      <a:pt x="26" y="83"/>
                    </a:moveTo>
                    <a:lnTo>
                      <a:pt x="34" y="58"/>
                    </a:lnTo>
                    <a:lnTo>
                      <a:pt x="34" y="50"/>
                    </a:lnTo>
                    <a:lnTo>
                      <a:pt x="34" y="33"/>
                    </a:lnTo>
                    <a:lnTo>
                      <a:pt x="26" y="33"/>
                    </a:lnTo>
                    <a:lnTo>
                      <a:pt x="17" y="33"/>
                    </a:lnTo>
                    <a:lnTo>
                      <a:pt x="9" y="42"/>
                    </a:lnTo>
                    <a:lnTo>
                      <a:pt x="0" y="33"/>
                    </a:lnTo>
                    <a:lnTo>
                      <a:pt x="9" y="17"/>
                    </a:lnTo>
                    <a:lnTo>
                      <a:pt x="17" y="9"/>
                    </a:lnTo>
                    <a:lnTo>
                      <a:pt x="26" y="9"/>
                    </a:lnTo>
                    <a:lnTo>
                      <a:pt x="34" y="9"/>
                    </a:lnTo>
                    <a:lnTo>
                      <a:pt x="43" y="17"/>
                    </a:lnTo>
                    <a:lnTo>
                      <a:pt x="51" y="25"/>
                    </a:lnTo>
                    <a:lnTo>
                      <a:pt x="51" y="42"/>
                    </a:lnTo>
                    <a:lnTo>
                      <a:pt x="51" y="66"/>
                    </a:lnTo>
                    <a:lnTo>
                      <a:pt x="85" y="58"/>
                    </a:lnTo>
                    <a:lnTo>
                      <a:pt x="119" y="58"/>
                    </a:lnTo>
                    <a:lnTo>
                      <a:pt x="128" y="42"/>
                    </a:lnTo>
                    <a:lnTo>
                      <a:pt x="128" y="33"/>
                    </a:lnTo>
                    <a:lnTo>
                      <a:pt x="128" y="25"/>
                    </a:lnTo>
                    <a:lnTo>
                      <a:pt x="119" y="17"/>
                    </a:lnTo>
                    <a:lnTo>
                      <a:pt x="111" y="25"/>
                    </a:lnTo>
                    <a:lnTo>
                      <a:pt x="102" y="33"/>
                    </a:lnTo>
                    <a:lnTo>
                      <a:pt x="94" y="33"/>
                    </a:lnTo>
                    <a:lnTo>
                      <a:pt x="85" y="33"/>
                    </a:lnTo>
                    <a:lnTo>
                      <a:pt x="85" y="25"/>
                    </a:lnTo>
                    <a:lnTo>
                      <a:pt x="94" y="17"/>
                    </a:lnTo>
                    <a:lnTo>
                      <a:pt x="102" y="9"/>
                    </a:lnTo>
                    <a:lnTo>
                      <a:pt x="119" y="0"/>
                    </a:lnTo>
                    <a:lnTo>
                      <a:pt x="128" y="0"/>
                    </a:lnTo>
                    <a:lnTo>
                      <a:pt x="145" y="9"/>
                    </a:lnTo>
                    <a:lnTo>
                      <a:pt x="153" y="17"/>
                    </a:lnTo>
                    <a:lnTo>
                      <a:pt x="153" y="42"/>
                    </a:lnTo>
                    <a:lnTo>
                      <a:pt x="145" y="58"/>
                    </a:lnTo>
                    <a:lnTo>
                      <a:pt x="119" y="75"/>
                    </a:lnTo>
                    <a:lnTo>
                      <a:pt x="102" y="83"/>
                    </a:lnTo>
                    <a:lnTo>
                      <a:pt x="77" y="83"/>
                    </a:lnTo>
                    <a:lnTo>
                      <a:pt x="51" y="83"/>
                    </a:lnTo>
                    <a:lnTo>
                      <a:pt x="51" y="75"/>
                    </a:lnTo>
                    <a:lnTo>
                      <a:pt x="34" y="83"/>
                    </a:lnTo>
                    <a:lnTo>
                      <a:pt x="34" y="91"/>
                    </a:lnTo>
                    <a:lnTo>
                      <a:pt x="26" y="83"/>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5" name="Freeform 136"/>
              <p:cNvSpPr>
                <a:spLocks/>
              </p:cNvSpPr>
              <p:nvPr/>
            </p:nvSpPr>
            <p:spPr bwMode="auto">
              <a:xfrm>
                <a:off x="10603" y="15443"/>
                <a:ext cx="59" cy="58"/>
              </a:xfrm>
              <a:custGeom>
                <a:avLst/>
                <a:gdLst>
                  <a:gd name="T0" fmla="*/ 25 w 59"/>
                  <a:gd name="T1" fmla="*/ 58 h 58"/>
                  <a:gd name="T2" fmla="*/ 8 w 59"/>
                  <a:gd name="T3" fmla="*/ 17 h 58"/>
                  <a:gd name="T4" fmla="*/ 0 w 59"/>
                  <a:gd name="T5" fmla="*/ 9 h 58"/>
                  <a:gd name="T6" fmla="*/ 0 w 59"/>
                  <a:gd name="T7" fmla="*/ 0 h 58"/>
                  <a:gd name="T8" fmla="*/ 0 w 59"/>
                  <a:gd name="T9" fmla="*/ 0 h 58"/>
                  <a:gd name="T10" fmla="*/ 34 w 59"/>
                  <a:gd name="T11" fmla="*/ 9 h 58"/>
                  <a:gd name="T12" fmla="*/ 59 w 59"/>
                  <a:gd name="T13" fmla="*/ 25 h 58"/>
                  <a:gd name="T14" fmla="*/ 59 w 59"/>
                  <a:gd name="T15" fmla="*/ 33 h 58"/>
                  <a:gd name="T16" fmla="*/ 51 w 59"/>
                  <a:gd name="T17" fmla="*/ 33 h 58"/>
                  <a:gd name="T18" fmla="*/ 42 w 59"/>
                  <a:gd name="T19" fmla="*/ 50 h 58"/>
                  <a:gd name="T20" fmla="*/ 34 w 59"/>
                  <a:gd name="T21" fmla="*/ 58 h 58"/>
                  <a:gd name="T22" fmla="*/ 25 w 59"/>
                  <a:gd name="T23" fmla="*/ 58 h 58"/>
                  <a:gd name="T24" fmla="*/ 25 w 5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8">
                    <a:moveTo>
                      <a:pt x="25" y="58"/>
                    </a:moveTo>
                    <a:lnTo>
                      <a:pt x="8" y="17"/>
                    </a:lnTo>
                    <a:lnTo>
                      <a:pt x="0" y="9"/>
                    </a:lnTo>
                    <a:lnTo>
                      <a:pt x="0" y="0"/>
                    </a:lnTo>
                    <a:lnTo>
                      <a:pt x="34" y="9"/>
                    </a:lnTo>
                    <a:lnTo>
                      <a:pt x="59" y="25"/>
                    </a:lnTo>
                    <a:lnTo>
                      <a:pt x="59" y="33"/>
                    </a:lnTo>
                    <a:lnTo>
                      <a:pt x="51" y="33"/>
                    </a:lnTo>
                    <a:lnTo>
                      <a:pt x="42" y="50"/>
                    </a:lnTo>
                    <a:lnTo>
                      <a:pt x="34" y="58"/>
                    </a:lnTo>
                    <a:lnTo>
                      <a:pt x="25" y="58"/>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6" name="Freeform 137"/>
              <p:cNvSpPr>
                <a:spLocks/>
              </p:cNvSpPr>
              <p:nvPr/>
            </p:nvSpPr>
            <p:spPr bwMode="auto">
              <a:xfrm>
                <a:off x="10416" y="15262"/>
                <a:ext cx="127" cy="132"/>
              </a:xfrm>
              <a:custGeom>
                <a:avLst/>
                <a:gdLst>
                  <a:gd name="T0" fmla="*/ 0 w 127"/>
                  <a:gd name="T1" fmla="*/ 115 h 132"/>
                  <a:gd name="T2" fmla="*/ 0 w 127"/>
                  <a:gd name="T3" fmla="*/ 107 h 132"/>
                  <a:gd name="T4" fmla="*/ 9 w 127"/>
                  <a:gd name="T5" fmla="*/ 99 h 132"/>
                  <a:gd name="T6" fmla="*/ 26 w 127"/>
                  <a:gd name="T7" fmla="*/ 74 h 132"/>
                  <a:gd name="T8" fmla="*/ 68 w 127"/>
                  <a:gd name="T9" fmla="*/ 33 h 132"/>
                  <a:gd name="T10" fmla="*/ 110 w 127"/>
                  <a:gd name="T11" fmla="*/ 0 h 132"/>
                  <a:gd name="T12" fmla="*/ 119 w 127"/>
                  <a:gd name="T13" fmla="*/ 8 h 132"/>
                  <a:gd name="T14" fmla="*/ 127 w 127"/>
                  <a:gd name="T15" fmla="*/ 16 h 132"/>
                  <a:gd name="T16" fmla="*/ 110 w 127"/>
                  <a:gd name="T17" fmla="*/ 41 h 132"/>
                  <a:gd name="T18" fmla="*/ 85 w 127"/>
                  <a:gd name="T19" fmla="*/ 74 h 132"/>
                  <a:gd name="T20" fmla="*/ 26 w 127"/>
                  <a:gd name="T21" fmla="*/ 124 h 132"/>
                  <a:gd name="T22" fmla="*/ 17 w 127"/>
                  <a:gd name="T23" fmla="*/ 132 h 132"/>
                  <a:gd name="T24" fmla="*/ 9 w 127"/>
                  <a:gd name="T25" fmla="*/ 132 h 132"/>
                  <a:gd name="T26" fmla="*/ 0 w 127"/>
                  <a:gd name="T27" fmla="*/ 115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32">
                    <a:moveTo>
                      <a:pt x="0" y="115"/>
                    </a:moveTo>
                    <a:lnTo>
                      <a:pt x="0" y="107"/>
                    </a:lnTo>
                    <a:lnTo>
                      <a:pt x="9" y="99"/>
                    </a:lnTo>
                    <a:lnTo>
                      <a:pt x="26" y="74"/>
                    </a:lnTo>
                    <a:lnTo>
                      <a:pt x="68" y="33"/>
                    </a:lnTo>
                    <a:lnTo>
                      <a:pt x="110" y="0"/>
                    </a:lnTo>
                    <a:lnTo>
                      <a:pt x="119" y="8"/>
                    </a:lnTo>
                    <a:lnTo>
                      <a:pt x="127" y="16"/>
                    </a:lnTo>
                    <a:lnTo>
                      <a:pt x="110" y="41"/>
                    </a:lnTo>
                    <a:lnTo>
                      <a:pt x="85" y="74"/>
                    </a:lnTo>
                    <a:lnTo>
                      <a:pt x="26" y="124"/>
                    </a:lnTo>
                    <a:lnTo>
                      <a:pt x="17" y="132"/>
                    </a:lnTo>
                    <a:lnTo>
                      <a:pt x="9" y="132"/>
                    </a:lnTo>
                    <a:lnTo>
                      <a:pt x="0" y="1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7" name="Freeform 138"/>
              <p:cNvSpPr>
                <a:spLocks/>
              </p:cNvSpPr>
              <p:nvPr/>
            </p:nvSpPr>
            <p:spPr bwMode="auto">
              <a:xfrm>
                <a:off x="10679" y="15254"/>
                <a:ext cx="60" cy="107"/>
              </a:xfrm>
              <a:custGeom>
                <a:avLst/>
                <a:gdLst>
                  <a:gd name="T0" fmla="*/ 0 w 60"/>
                  <a:gd name="T1" fmla="*/ 90 h 107"/>
                  <a:gd name="T2" fmla="*/ 0 w 60"/>
                  <a:gd name="T3" fmla="*/ 74 h 107"/>
                  <a:gd name="T4" fmla="*/ 0 w 60"/>
                  <a:gd name="T5" fmla="*/ 49 h 107"/>
                  <a:gd name="T6" fmla="*/ 9 w 60"/>
                  <a:gd name="T7" fmla="*/ 49 h 107"/>
                  <a:gd name="T8" fmla="*/ 9 w 60"/>
                  <a:gd name="T9" fmla="*/ 74 h 107"/>
                  <a:gd name="T10" fmla="*/ 17 w 60"/>
                  <a:gd name="T11" fmla="*/ 82 h 107"/>
                  <a:gd name="T12" fmla="*/ 26 w 60"/>
                  <a:gd name="T13" fmla="*/ 82 h 107"/>
                  <a:gd name="T14" fmla="*/ 34 w 60"/>
                  <a:gd name="T15" fmla="*/ 82 h 107"/>
                  <a:gd name="T16" fmla="*/ 43 w 60"/>
                  <a:gd name="T17" fmla="*/ 74 h 107"/>
                  <a:gd name="T18" fmla="*/ 34 w 60"/>
                  <a:gd name="T19" fmla="*/ 57 h 107"/>
                  <a:gd name="T20" fmla="*/ 26 w 60"/>
                  <a:gd name="T21" fmla="*/ 41 h 107"/>
                  <a:gd name="T22" fmla="*/ 9 w 60"/>
                  <a:gd name="T23" fmla="*/ 8 h 107"/>
                  <a:gd name="T24" fmla="*/ 9 w 60"/>
                  <a:gd name="T25" fmla="*/ 0 h 107"/>
                  <a:gd name="T26" fmla="*/ 17 w 60"/>
                  <a:gd name="T27" fmla="*/ 0 h 107"/>
                  <a:gd name="T28" fmla="*/ 34 w 60"/>
                  <a:gd name="T29" fmla="*/ 24 h 107"/>
                  <a:gd name="T30" fmla="*/ 51 w 60"/>
                  <a:gd name="T31" fmla="*/ 49 h 107"/>
                  <a:gd name="T32" fmla="*/ 60 w 60"/>
                  <a:gd name="T33" fmla="*/ 74 h 107"/>
                  <a:gd name="T34" fmla="*/ 51 w 60"/>
                  <a:gd name="T35" fmla="*/ 99 h 107"/>
                  <a:gd name="T36" fmla="*/ 43 w 60"/>
                  <a:gd name="T37" fmla="*/ 107 h 107"/>
                  <a:gd name="T38" fmla="*/ 26 w 60"/>
                  <a:gd name="T39" fmla="*/ 107 h 107"/>
                  <a:gd name="T40" fmla="*/ 9 w 60"/>
                  <a:gd name="T41" fmla="*/ 99 h 107"/>
                  <a:gd name="T42" fmla="*/ 0 w 60"/>
                  <a:gd name="T43" fmla="*/ 9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107">
                    <a:moveTo>
                      <a:pt x="0" y="90"/>
                    </a:moveTo>
                    <a:lnTo>
                      <a:pt x="0" y="74"/>
                    </a:lnTo>
                    <a:lnTo>
                      <a:pt x="0" y="49"/>
                    </a:lnTo>
                    <a:lnTo>
                      <a:pt x="9" y="49"/>
                    </a:lnTo>
                    <a:lnTo>
                      <a:pt x="9" y="74"/>
                    </a:lnTo>
                    <a:lnTo>
                      <a:pt x="17" y="82"/>
                    </a:lnTo>
                    <a:lnTo>
                      <a:pt x="26" y="82"/>
                    </a:lnTo>
                    <a:lnTo>
                      <a:pt x="34" y="82"/>
                    </a:lnTo>
                    <a:lnTo>
                      <a:pt x="43" y="74"/>
                    </a:lnTo>
                    <a:lnTo>
                      <a:pt x="34" y="57"/>
                    </a:lnTo>
                    <a:lnTo>
                      <a:pt x="26" y="41"/>
                    </a:lnTo>
                    <a:lnTo>
                      <a:pt x="9" y="8"/>
                    </a:lnTo>
                    <a:lnTo>
                      <a:pt x="9" y="0"/>
                    </a:lnTo>
                    <a:lnTo>
                      <a:pt x="17" y="0"/>
                    </a:lnTo>
                    <a:lnTo>
                      <a:pt x="34" y="24"/>
                    </a:lnTo>
                    <a:lnTo>
                      <a:pt x="51" y="49"/>
                    </a:lnTo>
                    <a:lnTo>
                      <a:pt x="60" y="74"/>
                    </a:lnTo>
                    <a:lnTo>
                      <a:pt x="51" y="99"/>
                    </a:lnTo>
                    <a:lnTo>
                      <a:pt x="43" y="107"/>
                    </a:lnTo>
                    <a:lnTo>
                      <a:pt x="26" y="107"/>
                    </a:lnTo>
                    <a:lnTo>
                      <a:pt x="9" y="99"/>
                    </a:lnTo>
                    <a:lnTo>
                      <a:pt x="0" y="90"/>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8" name="Freeform 139"/>
              <p:cNvSpPr>
                <a:spLocks/>
              </p:cNvSpPr>
              <p:nvPr/>
            </p:nvSpPr>
            <p:spPr bwMode="auto">
              <a:xfrm>
                <a:off x="10425" y="15270"/>
                <a:ext cx="59" cy="50"/>
              </a:xfrm>
              <a:custGeom>
                <a:avLst/>
                <a:gdLst>
                  <a:gd name="T0" fmla="*/ 0 w 59"/>
                  <a:gd name="T1" fmla="*/ 50 h 50"/>
                  <a:gd name="T2" fmla="*/ 51 w 59"/>
                  <a:gd name="T3" fmla="*/ 0 h 50"/>
                  <a:gd name="T4" fmla="*/ 59 w 59"/>
                  <a:gd name="T5" fmla="*/ 0 h 50"/>
                  <a:gd name="T6" fmla="*/ 34 w 59"/>
                  <a:gd name="T7" fmla="*/ 33 h 50"/>
                  <a:gd name="T8" fmla="*/ 17 w 59"/>
                  <a:gd name="T9" fmla="*/ 41 h 50"/>
                  <a:gd name="T10" fmla="*/ 0 w 59"/>
                  <a:gd name="T11" fmla="*/ 50 h 50"/>
                  <a:gd name="T12" fmla="*/ 0 w 59"/>
                  <a:gd name="T13" fmla="*/ 5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0" y="50"/>
                    </a:moveTo>
                    <a:lnTo>
                      <a:pt x="51" y="0"/>
                    </a:lnTo>
                    <a:lnTo>
                      <a:pt x="59" y="0"/>
                    </a:lnTo>
                    <a:lnTo>
                      <a:pt x="34" y="33"/>
                    </a:lnTo>
                    <a:lnTo>
                      <a:pt x="17" y="41"/>
                    </a:lnTo>
                    <a:lnTo>
                      <a:pt x="0" y="5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59" name="Freeform 140"/>
              <p:cNvSpPr>
                <a:spLocks/>
              </p:cNvSpPr>
              <p:nvPr/>
            </p:nvSpPr>
            <p:spPr bwMode="auto">
              <a:xfrm>
                <a:off x="10739" y="15262"/>
                <a:ext cx="93" cy="58"/>
              </a:xfrm>
              <a:custGeom>
                <a:avLst/>
                <a:gdLst>
                  <a:gd name="T0" fmla="*/ 0 w 93"/>
                  <a:gd name="T1" fmla="*/ 8 h 58"/>
                  <a:gd name="T2" fmla="*/ 0 w 93"/>
                  <a:gd name="T3" fmla="*/ 0 h 58"/>
                  <a:gd name="T4" fmla="*/ 8 w 93"/>
                  <a:gd name="T5" fmla="*/ 0 h 58"/>
                  <a:gd name="T6" fmla="*/ 34 w 93"/>
                  <a:gd name="T7" fmla="*/ 25 h 58"/>
                  <a:gd name="T8" fmla="*/ 51 w 93"/>
                  <a:gd name="T9" fmla="*/ 33 h 58"/>
                  <a:gd name="T10" fmla="*/ 59 w 93"/>
                  <a:gd name="T11" fmla="*/ 33 h 58"/>
                  <a:gd name="T12" fmla="*/ 68 w 93"/>
                  <a:gd name="T13" fmla="*/ 33 h 58"/>
                  <a:gd name="T14" fmla="*/ 76 w 93"/>
                  <a:gd name="T15" fmla="*/ 25 h 58"/>
                  <a:gd name="T16" fmla="*/ 68 w 93"/>
                  <a:gd name="T17" fmla="*/ 16 h 58"/>
                  <a:gd name="T18" fmla="*/ 59 w 93"/>
                  <a:gd name="T19" fmla="*/ 16 h 58"/>
                  <a:gd name="T20" fmla="*/ 59 w 93"/>
                  <a:gd name="T21" fmla="*/ 8 h 58"/>
                  <a:gd name="T22" fmla="*/ 68 w 93"/>
                  <a:gd name="T23" fmla="*/ 0 h 58"/>
                  <a:gd name="T24" fmla="*/ 76 w 93"/>
                  <a:gd name="T25" fmla="*/ 0 h 58"/>
                  <a:gd name="T26" fmla="*/ 93 w 93"/>
                  <a:gd name="T27" fmla="*/ 16 h 58"/>
                  <a:gd name="T28" fmla="*/ 93 w 93"/>
                  <a:gd name="T29" fmla="*/ 33 h 58"/>
                  <a:gd name="T30" fmla="*/ 93 w 93"/>
                  <a:gd name="T31" fmla="*/ 41 h 58"/>
                  <a:gd name="T32" fmla="*/ 85 w 93"/>
                  <a:gd name="T33" fmla="*/ 58 h 58"/>
                  <a:gd name="T34" fmla="*/ 76 w 93"/>
                  <a:gd name="T35" fmla="*/ 58 h 58"/>
                  <a:gd name="T36" fmla="*/ 51 w 93"/>
                  <a:gd name="T37" fmla="*/ 58 h 58"/>
                  <a:gd name="T38" fmla="*/ 25 w 93"/>
                  <a:gd name="T39" fmla="*/ 41 h 58"/>
                  <a:gd name="T40" fmla="*/ 17 w 93"/>
                  <a:gd name="T41" fmla="*/ 25 h 58"/>
                  <a:gd name="T42" fmla="*/ 0 w 93"/>
                  <a:gd name="T43" fmla="*/ 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58">
                    <a:moveTo>
                      <a:pt x="0" y="8"/>
                    </a:moveTo>
                    <a:lnTo>
                      <a:pt x="0" y="0"/>
                    </a:lnTo>
                    <a:lnTo>
                      <a:pt x="8" y="0"/>
                    </a:lnTo>
                    <a:lnTo>
                      <a:pt x="34" y="25"/>
                    </a:lnTo>
                    <a:lnTo>
                      <a:pt x="51" y="33"/>
                    </a:lnTo>
                    <a:lnTo>
                      <a:pt x="59" y="33"/>
                    </a:lnTo>
                    <a:lnTo>
                      <a:pt x="68" y="33"/>
                    </a:lnTo>
                    <a:lnTo>
                      <a:pt x="76" y="25"/>
                    </a:lnTo>
                    <a:lnTo>
                      <a:pt x="68" y="16"/>
                    </a:lnTo>
                    <a:lnTo>
                      <a:pt x="59" y="16"/>
                    </a:lnTo>
                    <a:lnTo>
                      <a:pt x="59" y="8"/>
                    </a:lnTo>
                    <a:lnTo>
                      <a:pt x="68" y="0"/>
                    </a:lnTo>
                    <a:lnTo>
                      <a:pt x="76" y="0"/>
                    </a:lnTo>
                    <a:lnTo>
                      <a:pt x="93" y="16"/>
                    </a:lnTo>
                    <a:lnTo>
                      <a:pt x="93" y="33"/>
                    </a:lnTo>
                    <a:lnTo>
                      <a:pt x="93" y="41"/>
                    </a:lnTo>
                    <a:lnTo>
                      <a:pt x="85" y="58"/>
                    </a:lnTo>
                    <a:lnTo>
                      <a:pt x="76" y="58"/>
                    </a:lnTo>
                    <a:lnTo>
                      <a:pt x="51" y="58"/>
                    </a:lnTo>
                    <a:lnTo>
                      <a:pt x="25" y="41"/>
                    </a:lnTo>
                    <a:lnTo>
                      <a:pt x="17" y="25"/>
                    </a:lnTo>
                    <a:lnTo>
                      <a:pt x="0" y="8"/>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0" name="Freeform 141"/>
              <p:cNvSpPr>
                <a:spLocks/>
              </p:cNvSpPr>
              <p:nvPr/>
            </p:nvSpPr>
            <p:spPr bwMode="auto">
              <a:xfrm>
                <a:off x="10085" y="15270"/>
                <a:ext cx="25" cy="50"/>
              </a:xfrm>
              <a:custGeom>
                <a:avLst/>
                <a:gdLst>
                  <a:gd name="T0" fmla="*/ 0 w 25"/>
                  <a:gd name="T1" fmla="*/ 0 h 50"/>
                  <a:gd name="T2" fmla="*/ 17 w 25"/>
                  <a:gd name="T3" fmla="*/ 8 h 50"/>
                  <a:gd name="T4" fmla="*/ 25 w 25"/>
                  <a:gd name="T5" fmla="*/ 17 h 50"/>
                  <a:gd name="T6" fmla="*/ 25 w 25"/>
                  <a:gd name="T7" fmla="*/ 50 h 50"/>
                  <a:gd name="T8" fmla="*/ 0 w 25"/>
                  <a:gd name="T9" fmla="*/ 25 h 50"/>
                  <a:gd name="T10" fmla="*/ 0 w 25"/>
                  <a:gd name="T11" fmla="*/ 17 h 50"/>
                  <a:gd name="T12" fmla="*/ 0 w 25"/>
                  <a:gd name="T13" fmla="*/ 8 h 50"/>
                  <a:gd name="T14" fmla="*/ 0 w 25"/>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0">
                    <a:moveTo>
                      <a:pt x="0" y="0"/>
                    </a:moveTo>
                    <a:lnTo>
                      <a:pt x="17" y="8"/>
                    </a:lnTo>
                    <a:lnTo>
                      <a:pt x="25" y="17"/>
                    </a:lnTo>
                    <a:lnTo>
                      <a:pt x="25" y="50"/>
                    </a:lnTo>
                    <a:lnTo>
                      <a:pt x="0" y="25"/>
                    </a:lnTo>
                    <a:lnTo>
                      <a:pt x="0" y="17"/>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1" name="Freeform 142"/>
              <p:cNvSpPr>
                <a:spLocks/>
              </p:cNvSpPr>
              <p:nvPr/>
            </p:nvSpPr>
            <p:spPr bwMode="auto">
              <a:xfrm>
                <a:off x="10603" y="15221"/>
                <a:ext cx="68" cy="90"/>
              </a:xfrm>
              <a:custGeom>
                <a:avLst/>
                <a:gdLst>
                  <a:gd name="T0" fmla="*/ 0 w 68"/>
                  <a:gd name="T1" fmla="*/ 82 h 90"/>
                  <a:gd name="T2" fmla="*/ 0 w 68"/>
                  <a:gd name="T3" fmla="*/ 74 h 90"/>
                  <a:gd name="T4" fmla="*/ 0 w 68"/>
                  <a:gd name="T5" fmla="*/ 57 h 90"/>
                  <a:gd name="T6" fmla="*/ 0 w 68"/>
                  <a:gd name="T7" fmla="*/ 41 h 90"/>
                  <a:gd name="T8" fmla="*/ 8 w 68"/>
                  <a:gd name="T9" fmla="*/ 33 h 90"/>
                  <a:gd name="T10" fmla="*/ 17 w 68"/>
                  <a:gd name="T11" fmla="*/ 33 h 90"/>
                  <a:gd name="T12" fmla="*/ 17 w 68"/>
                  <a:gd name="T13" fmla="*/ 41 h 90"/>
                  <a:gd name="T14" fmla="*/ 17 w 68"/>
                  <a:gd name="T15" fmla="*/ 57 h 90"/>
                  <a:gd name="T16" fmla="*/ 17 w 68"/>
                  <a:gd name="T17" fmla="*/ 74 h 90"/>
                  <a:gd name="T18" fmla="*/ 25 w 68"/>
                  <a:gd name="T19" fmla="*/ 74 h 90"/>
                  <a:gd name="T20" fmla="*/ 34 w 68"/>
                  <a:gd name="T21" fmla="*/ 74 h 90"/>
                  <a:gd name="T22" fmla="*/ 51 w 68"/>
                  <a:gd name="T23" fmla="*/ 57 h 90"/>
                  <a:gd name="T24" fmla="*/ 51 w 68"/>
                  <a:gd name="T25" fmla="*/ 33 h 90"/>
                  <a:gd name="T26" fmla="*/ 51 w 68"/>
                  <a:gd name="T27" fmla="*/ 0 h 90"/>
                  <a:gd name="T28" fmla="*/ 59 w 68"/>
                  <a:gd name="T29" fmla="*/ 0 h 90"/>
                  <a:gd name="T30" fmla="*/ 59 w 68"/>
                  <a:gd name="T31" fmla="*/ 0 h 90"/>
                  <a:gd name="T32" fmla="*/ 68 w 68"/>
                  <a:gd name="T33" fmla="*/ 16 h 90"/>
                  <a:gd name="T34" fmla="*/ 68 w 68"/>
                  <a:gd name="T35" fmla="*/ 41 h 90"/>
                  <a:gd name="T36" fmla="*/ 68 w 68"/>
                  <a:gd name="T37" fmla="*/ 57 h 90"/>
                  <a:gd name="T38" fmla="*/ 59 w 68"/>
                  <a:gd name="T39" fmla="*/ 82 h 90"/>
                  <a:gd name="T40" fmla="*/ 42 w 68"/>
                  <a:gd name="T41" fmla="*/ 90 h 90"/>
                  <a:gd name="T42" fmla="*/ 34 w 68"/>
                  <a:gd name="T43" fmla="*/ 90 h 90"/>
                  <a:gd name="T44" fmla="*/ 17 w 68"/>
                  <a:gd name="T45" fmla="*/ 90 h 90"/>
                  <a:gd name="T46" fmla="*/ 0 w 68"/>
                  <a:gd name="T47" fmla="*/ 82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90">
                    <a:moveTo>
                      <a:pt x="0" y="82"/>
                    </a:moveTo>
                    <a:lnTo>
                      <a:pt x="0" y="74"/>
                    </a:lnTo>
                    <a:lnTo>
                      <a:pt x="0" y="57"/>
                    </a:lnTo>
                    <a:lnTo>
                      <a:pt x="0" y="41"/>
                    </a:lnTo>
                    <a:lnTo>
                      <a:pt x="8" y="33"/>
                    </a:lnTo>
                    <a:lnTo>
                      <a:pt x="17" y="33"/>
                    </a:lnTo>
                    <a:lnTo>
                      <a:pt x="17" y="41"/>
                    </a:lnTo>
                    <a:lnTo>
                      <a:pt x="17" y="57"/>
                    </a:lnTo>
                    <a:lnTo>
                      <a:pt x="17" y="74"/>
                    </a:lnTo>
                    <a:lnTo>
                      <a:pt x="25" y="74"/>
                    </a:lnTo>
                    <a:lnTo>
                      <a:pt x="34" y="74"/>
                    </a:lnTo>
                    <a:lnTo>
                      <a:pt x="51" y="57"/>
                    </a:lnTo>
                    <a:lnTo>
                      <a:pt x="51" y="33"/>
                    </a:lnTo>
                    <a:lnTo>
                      <a:pt x="51" y="0"/>
                    </a:lnTo>
                    <a:lnTo>
                      <a:pt x="59" y="0"/>
                    </a:lnTo>
                    <a:lnTo>
                      <a:pt x="68" y="16"/>
                    </a:lnTo>
                    <a:lnTo>
                      <a:pt x="68" y="41"/>
                    </a:lnTo>
                    <a:lnTo>
                      <a:pt x="68" y="57"/>
                    </a:lnTo>
                    <a:lnTo>
                      <a:pt x="59" y="82"/>
                    </a:lnTo>
                    <a:lnTo>
                      <a:pt x="42" y="90"/>
                    </a:lnTo>
                    <a:lnTo>
                      <a:pt x="34" y="90"/>
                    </a:lnTo>
                    <a:lnTo>
                      <a:pt x="17" y="90"/>
                    </a:lnTo>
                    <a:lnTo>
                      <a:pt x="0" y="82"/>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2" name="Freeform 143"/>
              <p:cNvSpPr>
                <a:spLocks/>
              </p:cNvSpPr>
              <p:nvPr/>
            </p:nvSpPr>
            <p:spPr bwMode="auto">
              <a:xfrm>
                <a:off x="10000" y="14866"/>
                <a:ext cx="459" cy="437"/>
              </a:xfrm>
              <a:custGeom>
                <a:avLst/>
                <a:gdLst>
                  <a:gd name="T0" fmla="*/ 0 w 459"/>
                  <a:gd name="T1" fmla="*/ 412 h 437"/>
                  <a:gd name="T2" fmla="*/ 25 w 459"/>
                  <a:gd name="T3" fmla="*/ 412 h 437"/>
                  <a:gd name="T4" fmla="*/ 51 w 459"/>
                  <a:gd name="T5" fmla="*/ 396 h 437"/>
                  <a:gd name="T6" fmla="*/ 68 w 459"/>
                  <a:gd name="T7" fmla="*/ 297 h 437"/>
                  <a:gd name="T8" fmla="*/ 136 w 459"/>
                  <a:gd name="T9" fmla="*/ 239 h 437"/>
                  <a:gd name="T10" fmla="*/ 229 w 459"/>
                  <a:gd name="T11" fmla="*/ 248 h 437"/>
                  <a:gd name="T12" fmla="*/ 331 w 459"/>
                  <a:gd name="T13" fmla="*/ 322 h 437"/>
                  <a:gd name="T14" fmla="*/ 246 w 459"/>
                  <a:gd name="T15" fmla="*/ 190 h 437"/>
                  <a:gd name="T16" fmla="*/ 238 w 459"/>
                  <a:gd name="T17" fmla="*/ 124 h 437"/>
                  <a:gd name="T18" fmla="*/ 289 w 459"/>
                  <a:gd name="T19" fmla="*/ 66 h 437"/>
                  <a:gd name="T20" fmla="*/ 365 w 459"/>
                  <a:gd name="T21" fmla="*/ 50 h 437"/>
                  <a:gd name="T22" fmla="*/ 433 w 459"/>
                  <a:gd name="T23" fmla="*/ 25 h 437"/>
                  <a:gd name="T24" fmla="*/ 416 w 459"/>
                  <a:gd name="T25" fmla="*/ 25 h 437"/>
                  <a:gd name="T26" fmla="*/ 416 w 459"/>
                  <a:gd name="T27" fmla="*/ 8 h 437"/>
                  <a:gd name="T28" fmla="*/ 450 w 459"/>
                  <a:gd name="T29" fmla="*/ 0 h 437"/>
                  <a:gd name="T30" fmla="*/ 450 w 459"/>
                  <a:gd name="T31" fmla="*/ 33 h 437"/>
                  <a:gd name="T32" fmla="*/ 408 w 459"/>
                  <a:gd name="T33" fmla="*/ 66 h 437"/>
                  <a:gd name="T34" fmla="*/ 382 w 459"/>
                  <a:gd name="T35" fmla="*/ 83 h 437"/>
                  <a:gd name="T36" fmla="*/ 408 w 459"/>
                  <a:gd name="T37" fmla="*/ 124 h 437"/>
                  <a:gd name="T38" fmla="*/ 391 w 459"/>
                  <a:gd name="T39" fmla="*/ 173 h 437"/>
                  <a:gd name="T40" fmla="*/ 323 w 459"/>
                  <a:gd name="T41" fmla="*/ 173 h 437"/>
                  <a:gd name="T42" fmla="*/ 314 w 459"/>
                  <a:gd name="T43" fmla="*/ 149 h 437"/>
                  <a:gd name="T44" fmla="*/ 348 w 459"/>
                  <a:gd name="T45" fmla="*/ 157 h 437"/>
                  <a:gd name="T46" fmla="*/ 365 w 459"/>
                  <a:gd name="T47" fmla="*/ 124 h 437"/>
                  <a:gd name="T48" fmla="*/ 306 w 459"/>
                  <a:gd name="T49" fmla="*/ 99 h 437"/>
                  <a:gd name="T50" fmla="*/ 263 w 459"/>
                  <a:gd name="T51" fmla="*/ 149 h 437"/>
                  <a:gd name="T52" fmla="*/ 280 w 459"/>
                  <a:gd name="T53" fmla="*/ 231 h 437"/>
                  <a:gd name="T54" fmla="*/ 314 w 459"/>
                  <a:gd name="T55" fmla="*/ 256 h 437"/>
                  <a:gd name="T56" fmla="*/ 289 w 459"/>
                  <a:gd name="T57" fmla="*/ 190 h 437"/>
                  <a:gd name="T58" fmla="*/ 297 w 459"/>
                  <a:gd name="T59" fmla="*/ 206 h 437"/>
                  <a:gd name="T60" fmla="*/ 348 w 459"/>
                  <a:gd name="T61" fmla="*/ 297 h 437"/>
                  <a:gd name="T62" fmla="*/ 416 w 459"/>
                  <a:gd name="T63" fmla="*/ 429 h 437"/>
                  <a:gd name="T64" fmla="*/ 246 w 459"/>
                  <a:gd name="T65" fmla="*/ 297 h 437"/>
                  <a:gd name="T66" fmla="*/ 195 w 459"/>
                  <a:gd name="T67" fmla="*/ 272 h 437"/>
                  <a:gd name="T68" fmla="*/ 280 w 459"/>
                  <a:gd name="T69" fmla="*/ 297 h 437"/>
                  <a:gd name="T70" fmla="*/ 221 w 459"/>
                  <a:gd name="T71" fmla="*/ 256 h 437"/>
                  <a:gd name="T72" fmla="*/ 136 w 459"/>
                  <a:gd name="T73" fmla="*/ 264 h 437"/>
                  <a:gd name="T74" fmla="*/ 110 w 459"/>
                  <a:gd name="T75" fmla="*/ 322 h 437"/>
                  <a:gd name="T76" fmla="*/ 153 w 459"/>
                  <a:gd name="T77" fmla="*/ 346 h 437"/>
                  <a:gd name="T78" fmla="*/ 178 w 459"/>
                  <a:gd name="T79" fmla="*/ 305 h 437"/>
                  <a:gd name="T80" fmla="*/ 195 w 459"/>
                  <a:gd name="T81" fmla="*/ 330 h 437"/>
                  <a:gd name="T82" fmla="*/ 178 w 459"/>
                  <a:gd name="T83" fmla="*/ 388 h 437"/>
                  <a:gd name="T84" fmla="*/ 110 w 459"/>
                  <a:gd name="T85" fmla="*/ 396 h 437"/>
                  <a:gd name="T86" fmla="*/ 85 w 459"/>
                  <a:gd name="T87" fmla="*/ 355 h 437"/>
                  <a:gd name="T88" fmla="*/ 68 w 459"/>
                  <a:gd name="T89" fmla="*/ 363 h 437"/>
                  <a:gd name="T90" fmla="*/ 68 w 459"/>
                  <a:gd name="T91" fmla="*/ 404 h 437"/>
                  <a:gd name="T92" fmla="*/ 34 w 459"/>
                  <a:gd name="T93" fmla="*/ 437 h 4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437">
                    <a:moveTo>
                      <a:pt x="0" y="429"/>
                    </a:moveTo>
                    <a:lnTo>
                      <a:pt x="0" y="421"/>
                    </a:lnTo>
                    <a:lnTo>
                      <a:pt x="0" y="412"/>
                    </a:lnTo>
                    <a:lnTo>
                      <a:pt x="17" y="404"/>
                    </a:lnTo>
                    <a:lnTo>
                      <a:pt x="25" y="404"/>
                    </a:lnTo>
                    <a:lnTo>
                      <a:pt x="25" y="412"/>
                    </a:lnTo>
                    <a:lnTo>
                      <a:pt x="34" y="421"/>
                    </a:lnTo>
                    <a:lnTo>
                      <a:pt x="42" y="412"/>
                    </a:lnTo>
                    <a:lnTo>
                      <a:pt x="51" y="396"/>
                    </a:lnTo>
                    <a:lnTo>
                      <a:pt x="51" y="363"/>
                    </a:lnTo>
                    <a:lnTo>
                      <a:pt x="51" y="330"/>
                    </a:lnTo>
                    <a:lnTo>
                      <a:pt x="68" y="297"/>
                    </a:lnTo>
                    <a:lnTo>
                      <a:pt x="85" y="272"/>
                    </a:lnTo>
                    <a:lnTo>
                      <a:pt x="110" y="248"/>
                    </a:lnTo>
                    <a:lnTo>
                      <a:pt x="136" y="239"/>
                    </a:lnTo>
                    <a:lnTo>
                      <a:pt x="170" y="231"/>
                    </a:lnTo>
                    <a:lnTo>
                      <a:pt x="195" y="231"/>
                    </a:lnTo>
                    <a:lnTo>
                      <a:pt x="229" y="248"/>
                    </a:lnTo>
                    <a:lnTo>
                      <a:pt x="280" y="272"/>
                    </a:lnTo>
                    <a:lnTo>
                      <a:pt x="323" y="322"/>
                    </a:lnTo>
                    <a:lnTo>
                      <a:pt x="331" y="322"/>
                    </a:lnTo>
                    <a:lnTo>
                      <a:pt x="331" y="313"/>
                    </a:lnTo>
                    <a:lnTo>
                      <a:pt x="272" y="231"/>
                    </a:lnTo>
                    <a:lnTo>
                      <a:pt x="246" y="190"/>
                    </a:lnTo>
                    <a:lnTo>
                      <a:pt x="238" y="165"/>
                    </a:lnTo>
                    <a:lnTo>
                      <a:pt x="238" y="140"/>
                    </a:lnTo>
                    <a:lnTo>
                      <a:pt x="238" y="124"/>
                    </a:lnTo>
                    <a:lnTo>
                      <a:pt x="246" y="99"/>
                    </a:lnTo>
                    <a:lnTo>
                      <a:pt x="263" y="83"/>
                    </a:lnTo>
                    <a:lnTo>
                      <a:pt x="289" y="66"/>
                    </a:lnTo>
                    <a:lnTo>
                      <a:pt x="306" y="58"/>
                    </a:lnTo>
                    <a:lnTo>
                      <a:pt x="323" y="58"/>
                    </a:lnTo>
                    <a:lnTo>
                      <a:pt x="365" y="50"/>
                    </a:lnTo>
                    <a:lnTo>
                      <a:pt x="408" y="50"/>
                    </a:lnTo>
                    <a:lnTo>
                      <a:pt x="425" y="41"/>
                    </a:lnTo>
                    <a:lnTo>
                      <a:pt x="433" y="25"/>
                    </a:lnTo>
                    <a:lnTo>
                      <a:pt x="433" y="17"/>
                    </a:lnTo>
                    <a:lnTo>
                      <a:pt x="416" y="25"/>
                    </a:lnTo>
                    <a:lnTo>
                      <a:pt x="408" y="25"/>
                    </a:lnTo>
                    <a:lnTo>
                      <a:pt x="416" y="8"/>
                    </a:lnTo>
                    <a:lnTo>
                      <a:pt x="425" y="0"/>
                    </a:lnTo>
                    <a:lnTo>
                      <a:pt x="442" y="0"/>
                    </a:lnTo>
                    <a:lnTo>
                      <a:pt x="450" y="0"/>
                    </a:lnTo>
                    <a:lnTo>
                      <a:pt x="450" y="8"/>
                    </a:lnTo>
                    <a:lnTo>
                      <a:pt x="459" y="17"/>
                    </a:lnTo>
                    <a:lnTo>
                      <a:pt x="450" y="33"/>
                    </a:lnTo>
                    <a:lnTo>
                      <a:pt x="433" y="50"/>
                    </a:lnTo>
                    <a:lnTo>
                      <a:pt x="416" y="58"/>
                    </a:lnTo>
                    <a:lnTo>
                      <a:pt x="408" y="66"/>
                    </a:lnTo>
                    <a:lnTo>
                      <a:pt x="365" y="74"/>
                    </a:lnTo>
                    <a:lnTo>
                      <a:pt x="374" y="83"/>
                    </a:lnTo>
                    <a:lnTo>
                      <a:pt x="382" y="83"/>
                    </a:lnTo>
                    <a:lnTo>
                      <a:pt x="399" y="91"/>
                    </a:lnTo>
                    <a:lnTo>
                      <a:pt x="408" y="107"/>
                    </a:lnTo>
                    <a:lnTo>
                      <a:pt x="408" y="124"/>
                    </a:lnTo>
                    <a:lnTo>
                      <a:pt x="416" y="140"/>
                    </a:lnTo>
                    <a:lnTo>
                      <a:pt x="408" y="157"/>
                    </a:lnTo>
                    <a:lnTo>
                      <a:pt x="391" y="173"/>
                    </a:lnTo>
                    <a:lnTo>
                      <a:pt x="374" y="182"/>
                    </a:lnTo>
                    <a:lnTo>
                      <a:pt x="348" y="182"/>
                    </a:lnTo>
                    <a:lnTo>
                      <a:pt x="323" y="173"/>
                    </a:lnTo>
                    <a:lnTo>
                      <a:pt x="314" y="165"/>
                    </a:lnTo>
                    <a:lnTo>
                      <a:pt x="314" y="157"/>
                    </a:lnTo>
                    <a:lnTo>
                      <a:pt x="314" y="149"/>
                    </a:lnTo>
                    <a:lnTo>
                      <a:pt x="331" y="157"/>
                    </a:lnTo>
                    <a:lnTo>
                      <a:pt x="340" y="157"/>
                    </a:lnTo>
                    <a:lnTo>
                      <a:pt x="348" y="157"/>
                    </a:lnTo>
                    <a:lnTo>
                      <a:pt x="365" y="140"/>
                    </a:lnTo>
                    <a:lnTo>
                      <a:pt x="365" y="132"/>
                    </a:lnTo>
                    <a:lnTo>
                      <a:pt x="365" y="124"/>
                    </a:lnTo>
                    <a:lnTo>
                      <a:pt x="340" y="99"/>
                    </a:lnTo>
                    <a:lnTo>
                      <a:pt x="323" y="99"/>
                    </a:lnTo>
                    <a:lnTo>
                      <a:pt x="306" y="99"/>
                    </a:lnTo>
                    <a:lnTo>
                      <a:pt x="297" y="107"/>
                    </a:lnTo>
                    <a:lnTo>
                      <a:pt x="280" y="116"/>
                    </a:lnTo>
                    <a:lnTo>
                      <a:pt x="263" y="149"/>
                    </a:lnTo>
                    <a:lnTo>
                      <a:pt x="263" y="182"/>
                    </a:lnTo>
                    <a:lnTo>
                      <a:pt x="272" y="206"/>
                    </a:lnTo>
                    <a:lnTo>
                      <a:pt x="280" y="231"/>
                    </a:lnTo>
                    <a:lnTo>
                      <a:pt x="306" y="256"/>
                    </a:lnTo>
                    <a:lnTo>
                      <a:pt x="306" y="264"/>
                    </a:lnTo>
                    <a:lnTo>
                      <a:pt x="314" y="256"/>
                    </a:lnTo>
                    <a:lnTo>
                      <a:pt x="306" y="239"/>
                    </a:lnTo>
                    <a:lnTo>
                      <a:pt x="297" y="215"/>
                    </a:lnTo>
                    <a:lnTo>
                      <a:pt x="289" y="190"/>
                    </a:lnTo>
                    <a:lnTo>
                      <a:pt x="280" y="165"/>
                    </a:lnTo>
                    <a:lnTo>
                      <a:pt x="289" y="157"/>
                    </a:lnTo>
                    <a:lnTo>
                      <a:pt x="297" y="206"/>
                    </a:lnTo>
                    <a:lnTo>
                      <a:pt x="306" y="231"/>
                    </a:lnTo>
                    <a:lnTo>
                      <a:pt x="323" y="256"/>
                    </a:lnTo>
                    <a:lnTo>
                      <a:pt x="348" y="297"/>
                    </a:lnTo>
                    <a:lnTo>
                      <a:pt x="382" y="330"/>
                    </a:lnTo>
                    <a:lnTo>
                      <a:pt x="450" y="388"/>
                    </a:lnTo>
                    <a:lnTo>
                      <a:pt x="416" y="429"/>
                    </a:lnTo>
                    <a:lnTo>
                      <a:pt x="323" y="346"/>
                    </a:lnTo>
                    <a:lnTo>
                      <a:pt x="280" y="313"/>
                    </a:lnTo>
                    <a:lnTo>
                      <a:pt x="246" y="297"/>
                    </a:lnTo>
                    <a:lnTo>
                      <a:pt x="221" y="289"/>
                    </a:lnTo>
                    <a:lnTo>
                      <a:pt x="170" y="280"/>
                    </a:lnTo>
                    <a:lnTo>
                      <a:pt x="195" y="272"/>
                    </a:lnTo>
                    <a:lnTo>
                      <a:pt x="221" y="280"/>
                    </a:lnTo>
                    <a:lnTo>
                      <a:pt x="272" y="297"/>
                    </a:lnTo>
                    <a:lnTo>
                      <a:pt x="280" y="297"/>
                    </a:lnTo>
                    <a:lnTo>
                      <a:pt x="263" y="280"/>
                    </a:lnTo>
                    <a:lnTo>
                      <a:pt x="246" y="272"/>
                    </a:lnTo>
                    <a:lnTo>
                      <a:pt x="221" y="256"/>
                    </a:lnTo>
                    <a:lnTo>
                      <a:pt x="195" y="256"/>
                    </a:lnTo>
                    <a:lnTo>
                      <a:pt x="161" y="256"/>
                    </a:lnTo>
                    <a:lnTo>
                      <a:pt x="136" y="264"/>
                    </a:lnTo>
                    <a:lnTo>
                      <a:pt x="119" y="289"/>
                    </a:lnTo>
                    <a:lnTo>
                      <a:pt x="110" y="305"/>
                    </a:lnTo>
                    <a:lnTo>
                      <a:pt x="110" y="322"/>
                    </a:lnTo>
                    <a:lnTo>
                      <a:pt x="119" y="338"/>
                    </a:lnTo>
                    <a:lnTo>
                      <a:pt x="136" y="346"/>
                    </a:lnTo>
                    <a:lnTo>
                      <a:pt x="153" y="346"/>
                    </a:lnTo>
                    <a:lnTo>
                      <a:pt x="161" y="338"/>
                    </a:lnTo>
                    <a:lnTo>
                      <a:pt x="170" y="330"/>
                    </a:lnTo>
                    <a:lnTo>
                      <a:pt x="178" y="305"/>
                    </a:lnTo>
                    <a:lnTo>
                      <a:pt x="187" y="313"/>
                    </a:lnTo>
                    <a:lnTo>
                      <a:pt x="195" y="330"/>
                    </a:lnTo>
                    <a:lnTo>
                      <a:pt x="195" y="355"/>
                    </a:lnTo>
                    <a:lnTo>
                      <a:pt x="187" y="371"/>
                    </a:lnTo>
                    <a:lnTo>
                      <a:pt x="178" y="388"/>
                    </a:lnTo>
                    <a:lnTo>
                      <a:pt x="161" y="396"/>
                    </a:lnTo>
                    <a:lnTo>
                      <a:pt x="127" y="404"/>
                    </a:lnTo>
                    <a:lnTo>
                      <a:pt x="110" y="396"/>
                    </a:lnTo>
                    <a:lnTo>
                      <a:pt x="85" y="379"/>
                    </a:lnTo>
                    <a:lnTo>
                      <a:pt x="85" y="371"/>
                    </a:lnTo>
                    <a:lnTo>
                      <a:pt x="85" y="355"/>
                    </a:lnTo>
                    <a:lnTo>
                      <a:pt x="76" y="346"/>
                    </a:lnTo>
                    <a:lnTo>
                      <a:pt x="68" y="346"/>
                    </a:lnTo>
                    <a:lnTo>
                      <a:pt x="68" y="363"/>
                    </a:lnTo>
                    <a:lnTo>
                      <a:pt x="68" y="371"/>
                    </a:lnTo>
                    <a:lnTo>
                      <a:pt x="68" y="388"/>
                    </a:lnTo>
                    <a:lnTo>
                      <a:pt x="68" y="404"/>
                    </a:lnTo>
                    <a:lnTo>
                      <a:pt x="59" y="429"/>
                    </a:lnTo>
                    <a:lnTo>
                      <a:pt x="51" y="437"/>
                    </a:lnTo>
                    <a:lnTo>
                      <a:pt x="34" y="437"/>
                    </a:lnTo>
                    <a:lnTo>
                      <a:pt x="17" y="437"/>
                    </a:lnTo>
                    <a:lnTo>
                      <a:pt x="0" y="42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3" name="Freeform 144"/>
              <p:cNvSpPr>
                <a:spLocks/>
              </p:cNvSpPr>
              <p:nvPr/>
            </p:nvSpPr>
            <p:spPr bwMode="auto">
              <a:xfrm>
                <a:off x="10637" y="15270"/>
                <a:ext cx="8" cy="1"/>
              </a:xfrm>
              <a:custGeom>
                <a:avLst/>
                <a:gdLst>
                  <a:gd name="T0" fmla="*/ 0 w 8"/>
                  <a:gd name="T1" fmla="*/ 0 h 1"/>
                  <a:gd name="T2" fmla="*/ 0 w 8"/>
                  <a:gd name="T3" fmla="*/ 0 h 1"/>
                  <a:gd name="T4" fmla="*/ 8 w 8"/>
                  <a:gd name="T5" fmla="*/ 0 h 1"/>
                  <a:gd name="T6" fmla="*/ 8 w 8"/>
                  <a:gd name="T7" fmla="*/ 0 h 1"/>
                  <a:gd name="T8" fmla="*/ 8 w 8"/>
                  <a:gd name="T9" fmla="*/ 0 h 1"/>
                  <a:gd name="T10" fmla="*/ 0 w 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
                    <a:moveTo>
                      <a:pt x="0" y="0"/>
                    </a:moveTo>
                    <a:lnTo>
                      <a:pt x="0" y="0"/>
                    </a:lnTo>
                    <a:lnTo>
                      <a:pt x="8" y="0"/>
                    </a:lnTo>
                    <a:lnTo>
                      <a:pt x="0" y="0"/>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4" name="Freeform 145"/>
              <p:cNvSpPr>
                <a:spLocks/>
              </p:cNvSpPr>
              <p:nvPr/>
            </p:nvSpPr>
            <p:spPr bwMode="auto">
              <a:xfrm>
                <a:off x="10756" y="15196"/>
                <a:ext cx="85" cy="58"/>
              </a:xfrm>
              <a:custGeom>
                <a:avLst/>
                <a:gdLst>
                  <a:gd name="T0" fmla="*/ 0 w 85"/>
                  <a:gd name="T1" fmla="*/ 49 h 58"/>
                  <a:gd name="T2" fmla="*/ 25 w 85"/>
                  <a:gd name="T3" fmla="*/ 41 h 58"/>
                  <a:gd name="T4" fmla="*/ 68 w 85"/>
                  <a:gd name="T5" fmla="*/ 0 h 58"/>
                  <a:gd name="T6" fmla="*/ 76 w 85"/>
                  <a:gd name="T7" fmla="*/ 8 h 58"/>
                  <a:gd name="T8" fmla="*/ 85 w 85"/>
                  <a:gd name="T9" fmla="*/ 16 h 58"/>
                  <a:gd name="T10" fmla="*/ 76 w 85"/>
                  <a:gd name="T11" fmla="*/ 41 h 58"/>
                  <a:gd name="T12" fmla="*/ 68 w 85"/>
                  <a:gd name="T13" fmla="*/ 58 h 58"/>
                  <a:gd name="T14" fmla="*/ 51 w 85"/>
                  <a:gd name="T15" fmla="*/ 58 h 58"/>
                  <a:gd name="T16" fmla="*/ 34 w 85"/>
                  <a:gd name="T17" fmla="*/ 58 h 58"/>
                  <a:gd name="T18" fmla="*/ 0 w 85"/>
                  <a:gd name="T19" fmla="*/ 58 h 58"/>
                  <a:gd name="T20" fmla="*/ 0 w 85"/>
                  <a:gd name="T21" fmla="*/ 49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8">
                    <a:moveTo>
                      <a:pt x="0" y="49"/>
                    </a:moveTo>
                    <a:lnTo>
                      <a:pt x="25" y="41"/>
                    </a:lnTo>
                    <a:lnTo>
                      <a:pt x="68" y="0"/>
                    </a:lnTo>
                    <a:lnTo>
                      <a:pt x="76" y="8"/>
                    </a:lnTo>
                    <a:lnTo>
                      <a:pt x="85" y="16"/>
                    </a:lnTo>
                    <a:lnTo>
                      <a:pt x="76" y="41"/>
                    </a:lnTo>
                    <a:lnTo>
                      <a:pt x="68" y="58"/>
                    </a:lnTo>
                    <a:lnTo>
                      <a:pt x="51" y="58"/>
                    </a:lnTo>
                    <a:lnTo>
                      <a:pt x="34" y="58"/>
                    </a:lnTo>
                    <a:lnTo>
                      <a:pt x="0" y="58"/>
                    </a:lnTo>
                    <a:lnTo>
                      <a:pt x="0" y="49"/>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5" name="Freeform 146"/>
              <p:cNvSpPr>
                <a:spLocks/>
              </p:cNvSpPr>
              <p:nvPr/>
            </p:nvSpPr>
            <p:spPr bwMode="auto">
              <a:xfrm>
                <a:off x="10272" y="15196"/>
                <a:ext cx="8" cy="41"/>
              </a:xfrm>
              <a:custGeom>
                <a:avLst/>
                <a:gdLst>
                  <a:gd name="T0" fmla="*/ 0 w 8"/>
                  <a:gd name="T1" fmla="*/ 0 h 41"/>
                  <a:gd name="T2" fmla="*/ 0 w 8"/>
                  <a:gd name="T3" fmla="*/ 0 h 41"/>
                  <a:gd name="T4" fmla="*/ 8 w 8"/>
                  <a:gd name="T5" fmla="*/ 8 h 41"/>
                  <a:gd name="T6" fmla="*/ 8 w 8"/>
                  <a:gd name="T7" fmla="*/ 16 h 41"/>
                  <a:gd name="T8" fmla="*/ 8 w 8"/>
                  <a:gd name="T9" fmla="*/ 33 h 41"/>
                  <a:gd name="T10" fmla="*/ 0 w 8"/>
                  <a:gd name="T11" fmla="*/ 41 h 41"/>
                  <a:gd name="T12" fmla="*/ 0 w 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1">
                    <a:moveTo>
                      <a:pt x="0" y="0"/>
                    </a:moveTo>
                    <a:lnTo>
                      <a:pt x="0" y="0"/>
                    </a:lnTo>
                    <a:lnTo>
                      <a:pt x="8" y="8"/>
                    </a:lnTo>
                    <a:lnTo>
                      <a:pt x="8" y="16"/>
                    </a:lnTo>
                    <a:lnTo>
                      <a:pt x="8" y="33"/>
                    </a:lnTo>
                    <a:lnTo>
                      <a:pt x="0" y="41"/>
                    </a:lnTo>
                    <a:lnTo>
                      <a:pt x="0"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6" name="Freeform 147"/>
              <p:cNvSpPr>
                <a:spLocks/>
              </p:cNvSpPr>
              <p:nvPr/>
            </p:nvSpPr>
            <p:spPr bwMode="auto">
              <a:xfrm>
                <a:off x="10594" y="15163"/>
                <a:ext cx="94" cy="49"/>
              </a:xfrm>
              <a:custGeom>
                <a:avLst/>
                <a:gdLst>
                  <a:gd name="T0" fmla="*/ 0 w 94"/>
                  <a:gd name="T1" fmla="*/ 41 h 49"/>
                  <a:gd name="T2" fmla="*/ 0 w 94"/>
                  <a:gd name="T3" fmla="*/ 25 h 49"/>
                  <a:gd name="T4" fmla="*/ 9 w 94"/>
                  <a:gd name="T5" fmla="*/ 16 h 49"/>
                  <a:gd name="T6" fmla="*/ 26 w 94"/>
                  <a:gd name="T7" fmla="*/ 0 h 49"/>
                  <a:gd name="T8" fmla="*/ 26 w 94"/>
                  <a:gd name="T9" fmla="*/ 0 h 49"/>
                  <a:gd name="T10" fmla="*/ 43 w 94"/>
                  <a:gd name="T11" fmla="*/ 0 h 49"/>
                  <a:gd name="T12" fmla="*/ 51 w 94"/>
                  <a:gd name="T13" fmla="*/ 8 h 49"/>
                  <a:gd name="T14" fmla="*/ 43 w 94"/>
                  <a:gd name="T15" fmla="*/ 8 h 49"/>
                  <a:gd name="T16" fmla="*/ 26 w 94"/>
                  <a:gd name="T17" fmla="*/ 16 h 49"/>
                  <a:gd name="T18" fmla="*/ 26 w 94"/>
                  <a:gd name="T19" fmla="*/ 25 h 49"/>
                  <a:gd name="T20" fmla="*/ 26 w 94"/>
                  <a:gd name="T21" fmla="*/ 33 h 49"/>
                  <a:gd name="T22" fmla="*/ 43 w 94"/>
                  <a:gd name="T23" fmla="*/ 33 h 49"/>
                  <a:gd name="T24" fmla="*/ 60 w 94"/>
                  <a:gd name="T25" fmla="*/ 25 h 49"/>
                  <a:gd name="T26" fmla="*/ 85 w 94"/>
                  <a:gd name="T27" fmla="*/ 0 h 49"/>
                  <a:gd name="T28" fmla="*/ 94 w 94"/>
                  <a:gd name="T29" fmla="*/ 0 h 49"/>
                  <a:gd name="T30" fmla="*/ 94 w 94"/>
                  <a:gd name="T31" fmla="*/ 8 h 49"/>
                  <a:gd name="T32" fmla="*/ 94 w 94"/>
                  <a:gd name="T33" fmla="*/ 8 h 49"/>
                  <a:gd name="T34" fmla="*/ 85 w 94"/>
                  <a:gd name="T35" fmla="*/ 25 h 49"/>
                  <a:gd name="T36" fmla="*/ 77 w 94"/>
                  <a:gd name="T37" fmla="*/ 41 h 49"/>
                  <a:gd name="T38" fmla="*/ 60 w 94"/>
                  <a:gd name="T39" fmla="*/ 49 h 49"/>
                  <a:gd name="T40" fmla="*/ 43 w 94"/>
                  <a:gd name="T41" fmla="*/ 49 h 49"/>
                  <a:gd name="T42" fmla="*/ 17 w 94"/>
                  <a:gd name="T43" fmla="*/ 49 h 49"/>
                  <a:gd name="T44" fmla="*/ 0 w 94"/>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49">
                    <a:moveTo>
                      <a:pt x="0" y="41"/>
                    </a:moveTo>
                    <a:lnTo>
                      <a:pt x="0" y="25"/>
                    </a:lnTo>
                    <a:lnTo>
                      <a:pt x="9" y="16"/>
                    </a:lnTo>
                    <a:lnTo>
                      <a:pt x="26" y="0"/>
                    </a:lnTo>
                    <a:lnTo>
                      <a:pt x="43" y="0"/>
                    </a:lnTo>
                    <a:lnTo>
                      <a:pt x="51" y="8"/>
                    </a:lnTo>
                    <a:lnTo>
                      <a:pt x="43" y="8"/>
                    </a:lnTo>
                    <a:lnTo>
                      <a:pt x="26" y="16"/>
                    </a:lnTo>
                    <a:lnTo>
                      <a:pt x="26" y="25"/>
                    </a:lnTo>
                    <a:lnTo>
                      <a:pt x="26" y="33"/>
                    </a:lnTo>
                    <a:lnTo>
                      <a:pt x="43" y="33"/>
                    </a:lnTo>
                    <a:lnTo>
                      <a:pt x="60" y="25"/>
                    </a:lnTo>
                    <a:lnTo>
                      <a:pt x="85" y="0"/>
                    </a:lnTo>
                    <a:lnTo>
                      <a:pt x="94" y="0"/>
                    </a:lnTo>
                    <a:lnTo>
                      <a:pt x="94" y="8"/>
                    </a:lnTo>
                    <a:lnTo>
                      <a:pt x="85" y="25"/>
                    </a:lnTo>
                    <a:lnTo>
                      <a:pt x="77" y="41"/>
                    </a:lnTo>
                    <a:lnTo>
                      <a:pt x="60" y="49"/>
                    </a:lnTo>
                    <a:lnTo>
                      <a:pt x="43" y="49"/>
                    </a:lnTo>
                    <a:lnTo>
                      <a:pt x="17" y="49"/>
                    </a:lnTo>
                    <a:lnTo>
                      <a:pt x="0" y="41"/>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7" name="Freeform 148"/>
              <p:cNvSpPr>
                <a:spLocks/>
              </p:cNvSpPr>
              <p:nvPr/>
            </p:nvSpPr>
            <p:spPr bwMode="auto">
              <a:xfrm>
                <a:off x="10892" y="151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8" name="Freeform 149"/>
              <p:cNvSpPr>
                <a:spLocks/>
              </p:cNvSpPr>
              <p:nvPr/>
            </p:nvSpPr>
            <p:spPr bwMode="auto">
              <a:xfrm>
                <a:off x="10654" y="15105"/>
                <a:ext cx="59" cy="50"/>
              </a:xfrm>
              <a:custGeom>
                <a:avLst/>
                <a:gdLst>
                  <a:gd name="T0" fmla="*/ 0 w 59"/>
                  <a:gd name="T1" fmla="*/ 25 h 50"/>
                  <a:gd name="T2" fmla="*/ 0 w 59"/>
                  <a:gd name="T3" fmla="*/ 17 h 50"/>
                  <a:gd name="T4" fmla="*/ 8 w 59"/>
                  <a:gd name="T5" fmla="*/ 0 h 50"/>
                  <a:gd name="T6" fmla="*/ 17 w 59"/>
                  <a:gd name="T7" fmla="*/ 0 h 50"/>
                  <a:gd name="T8" fmla="*/ 17 w 59"/>
                  <a:gd name="T9" fmla="*/ 9 h 50"/>
                  <a:gd name="T10" fmla="*/ 17 w 59"/>
                  <a:gd name="T11" fmla="*/ 17 h 50"/>
                  <a:gd name="T12" fmla="*/ 17 w 59"/>
                  <a:gd name="T13" fmla="*/ 25 h 50"/>
                  <a:gd name="T14" fmla="*/ 17 w 59"/>
                  <a:gd name="T15" fmla="*/ 33 h 50"/>
                  <a:gd name="T16" fmla="*/ 25 w 59"/>
                  <a:gd name="T17" fmla="*/ 33 h 50"/>
                  <a:gd name="T18" fmla="*/ 34 w 59"/>
                  <a:gd name="T19" fmla="*/ 25 h 50"/>
                  <a:gd name="T20" fmla="*/ 42 w 59"/>
                  <a:gd name="T21" fmla="*/ 17 h 50"/>
                  <a:gd name="T22" fmla="*/ 51 w 59"/>
                  <a:gd name="T23" fmla="*/ 17 h 50"/>
                  <a:gd name="T24" fmla="*/ 59 w 59"/>
                  <a:gd name="T25" fmla="*/ 25 h 50"/>
                  <a:gd name="T26" fmla="*/ 51 w 59"/>
                  <a:gd name="T27" fmla="*/ 33 h 50"/>
                  <a:gd name="T28" fmla="*/ 42 w 59"/>
                  <a:gd name="T29" fmla="*/ 41 h 50"/>
                  <a:gd name="T30" fmla="*/ 17 w 59"/>
                  <a:gd name="T31" fmla="*/ 50 h 50"/>
                  <a:gd name="T32" fmla="*/ 8 w 59"/>
                  <a:gd name="T33" fmla="*/ 50 h 50"/>
                  <a:gd name="T34" fmla="*/ 8 w 59"/>
                  <a:gd name="T35" fmla="*/ 41 h 50"/>
                  <a:gd name="T36" fmla="*/ 0 w 59"/>
                  <a:gd name="T37" fmla="*/ 25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0">
                    <a:moveTo>
                      <a:pt x="0" y="25"/>
                    </a:moveTo>
                    <a:lnTo>
                      <a:pt x="0" y="17"/>
                    </a:lnTo>
                    <a:lnTo>
                      <a:pt x="8" y="0"/>
                    </a:lnTo>
                    <a:lnTo>
                      <a:pt x="17" y="0"/>
                    </a:lnTo>
                    <a:lnTo>
                      <a:pt x="17" y="9"/>
                    </a:lnTo>
                    <a:lnTo>
                      <a:pt x="17" y="17"/>
                    </a:lnTo>
                    <a:lnTo>
                      <a:pt x="17" y="25"/>
                    </a:lnTo>
                    <a:lnTo>
                      <a:pt x="17" y="33"/>
                    </a:lnTo>
                    <a:lnTo>
                      <a:pt x="25" y="33"/>
                    </a:lnTo>
                    <a:lnTo>
                      <a:pt x="34" y="25"/>
                    </a:lnTo>
                    <a:lnTo>
                      <a:pt x="42" y="17"/>
                    </a:lnTo>
                    <a:lnTo>
                      <a:pt x="51" y="17"/>
                    </a:lnTo>
                    <a:lnTo>
                      <a:pt x="59" y="25"/>
                    </a:lnTo>
                    <a:lnTo>
                      <a:pt x="51" y="33"/>
                    </a:lnTo>
                    <a:lnTo>
                      <a:pt x="42" y="41"/>
                    </a:lnTo>
                    <a:lnTo>
                      <a:pt x="17" y="50"/>
                    </a:lnTo>
                    <a:lnTo>
                      <a:pt x="8" y="50"/>
                    </a:lnTo>
                    <a:lnTo>
                      <a:pt x="8" y="41"/>
                    </a:lnTo>
                    <a:lnTo>
                      <a:pt x="0" y="25"/>
                    </a:lnTo>
                    <a:close/>
                  </a:path>
                </a:pathLst>
              </a:custGeom>
              <a:solidFill>
                <a:srgbClr val="000000"/>
              </a:solidFill>
              <a:ln w="5080">
                <a:solidFill>
                  <a:srgbClr val="000000"/>
                </a:solidFill>
                <a:round/>
                <a:headEnd/>
                <a:tailEnd/>
              </a:ln>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69" name="Freeform 150"/>
              <p:cNvSpPr>
                <a:spLocks/>
              </p:cNvSpPr>
              <p:nvPr/>
            </p:nvSpPr>
            <p:spPr bwMode="auto">
              <a:xfrm>
                <a:off x="10357" y="15130"/>
                <a:ext cx="25" cy="16"/>
              </a:xfrm>
              <a:custGeom>
                <a:avLst/>
                <a:gdLst>
                  <a:gd name="T0" fmla="*/ 0 w 25"/>
                  <a:gd name="T1" fmla="*/ 8 h 16"/>
                  <a:gd name="T2" fmla="*/ 0 w 25"/>
                  <a:gd name="T3" fmla="*/ 0 h 16"/>
                  <a:gd name="T4" fmla="*/ 8 w 25"/>
                  <a:gd name="T5" fmla="*/ 0 h 16"/>
                  <a:gd name="T6" fmla="*/ 25 w 25"/>
                  <a:gd name="T7" fmla="*/ 0 h 16"/>
                  <a:gd name="T8" fmla="*/ 25 w 25"/>
                  <a:gd name="T9" fmla="*/ 8 h 16"/>
                  <a:gd name="T10" fmla="*/ 17 w 25"/>
                  <a:gd name="T11" fmla="*/ 16 h 16"/>
                  <a:gd name="T12" fmla="*/ 8 w 25"/>
                  <a:gd name="T13" fmla="*/ 16 h 16"/>
                  <a:gd name="T14" fmla="*/ 0 w 25"/>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6">
                    <a:moveTo>
                      <a:pt x="0" y="8"/>
                    </a:moveTo>
                    <a:lnTo>
                      <a:pt x="0" y="0"/>
                    </a:lnTo>
                    <a:lnTo>
                      <a:pt x="8" y="0"/>
                    </a:lnTo>
                    <a:lnTo>
                      <a:pt x="25" y="0"/>
                    </a:lnTo>
                    <a:lnTo>
                      <a:pt x="25" y="8"/>
                    </a:lnTo>
                    <a:lnTo>
                      <a:pt x="17" y="16"/>
                    </a:lnTo>
                    <a:lnTo>
                      <a:pt x="8" y="16"/>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0" name="Freeform 151"/>
              <p:cNvSpPr>
                <a:spLocks/>
              </p:cNvSpPr>
              <p:nvPr/>
            </p:nvSpPr>
            <p:spPr bwMode="auto">
              <a:xfrm>
                <a:off x="10476" y="14042"/>
                <a:ext cx="458" cy="1080"/>
              </a:xfrm>
              <a:custGeom>
                <a:avLst/>
                <a:gdLst>
                  <a:gd name="T0" fmla="*/ 0 w 458"/>
                  <a:gd name="T1" fmla="*/ 1072 h 1080"/>
                  <a:gd name="T2" fmla="*/ 33 w 458"/>
                  <a:gd name="T3" fmla="*/ 1055 h 1080"/>
                  <a:gd name="T4" fmla="*/ 76 w 458"/>
                  <a:gd name="T5" fmla="*/ 1039 h 1080"/>
                  <a:gd name="T6" fmla="*/ 118 w 458"/>
                  <a:gd name="T7" fmla="*/ 1014 h 1080"/>
                  <a:gd name="T8" fmla="*/ 152 w 458"/>
                  <a:gd name="T9" fmla="*/ 989 h 1080"/>
                  <a:gd name="T10" fmla="*/ 186 w 458"/>
                  <a:gd name="T11" fmla="*/ 964 h 1080"/>
                  <a:gd name="T12" fmla="*/ 220 w 458"/>
                  <a:gd name="T13" fmla="*/ 931 h 1080"/>
                  <a:gd name="T14" fmla="*/ 246 w 458"/>
                  <a:gd name="T15" fmla="*/ 890 h 1080"/>
                  <a:gd name="T16" fmla="*/ 263 w 458"/>
                  <a:gd name="T17" fmla="*/ 857 h 1080"/>
                  <a:gd name="T18" fmla="*/ 280 w 458"/>
                  <a:gd name="T19" fmla="*/ 816 h 1080"/>
                  <a:gd name="T20" fmla="*/ 297 w 458"/>
                  <a:gd name="T21" fmla="*/ 750 h 1080"/>
                  <a:gd name="T22" fmla="*/ 305 w 458"/>
                  <a:gd name="T23" fmla="*/ 676 h 1080"/>
                  <a:gd name="T24" fmla="*/ 305 w 458"/>
                  <a:gd name="T25" fmla="*/ 536 h 1080"/>
                  <a:gd name="T26" fmla="*/ 441 w 458"/>
                  <a:gd name="T27" fmla="*/ 536 h 1080"/>
                  <a:gd name="T28" fmla="*/ 450 w 458"/>
                  <a:gd name="T29" fmla="*/ 519 h 1080"/>
                  <a:gd name="T30" fmla="*/ 450 w 458"/>
                  <a:gd name="T31" fmla="*/ 49 h 1080"/>
                  <a:gd name="T32" fmla="*/ 450 w 458"/>
                  <a:gd name="T33" fmla="*/ 0 h 1080"/>
                  <a:gd name="T34" fmla="*/ 458 w 458"/>
                  <a:gd name="T35" fmla="*/ 0 h 1080"/>
                  <a:gd name="T36" fmla="*/ 458 w 458"/>
                  <a:gd name="T37" fmla="*/ 99 h 1080"/>
                  <a:gd name="T38" fmla="*/ 458 w 458"/>
                  <a:gd name="T39" fmla="*/ 544 h 1080"/>
                  <a:gd name="T40" fmla="*/ 390 w 458"/>
                  <a:gd name="T41" fmla="*/ 552 h 1080"/>
                  <a:gd name="T42" fmla="*/ 331 w 458"/>
                  <a:gd name="T43" fmla="*/ 552 h 1080"/>
                  <a:gd name="T44" fmla="*/ 331 w 458"/>
                  <a:gd name="T45" fmla="*/ 560 h 1080"/>
                  <a:gd name="T46" fmla="*/ 331 w 458"/>
                  <a:gd name="T47" fmla="*/ 651 h 1080"/>
                  <a:gd name="T48" fmla="*/ 322 w 458"/>
                  <a:gd name="T49" fmla="*/ 742 h 1080"/>
                  <a:gd name="T50" fmla="*/ 305 w 458"/>
                  <a:gd name="T51" fmla="*/ 791 h 1080"/>
                  <a:gd name="T52" fmla="*/ 288 w 458"/>
                  <a:gd name="T53" fmla="*/ 832 h 1080"/>
                  <a:gd name="T54" fmla="*/ 271 w 458"/>
                  <a:gd name="T55" fmla="*/ 874 h 1080"/>
                  <a:gd name="T56" fmla="*/ 254 w 458"/>
                  <a:gd name="T57" fmla="*/ 915 h 1080"/>
                  <a:gd name="T58" fmla="*/ 203 w 458"/>
                  <a:gd name="T59" fmla="*/ 973 h 1080"/>
                  <a:gd name="T60" fmla="*/ 144 w 458"/>
                  <a:gd name="T61" fmla="*/ 1022 h 1080"/>
                  <a:gd name="T62" fmla="*/ 110 w 458"/>
                  <a:gd name="T63" fmla="*/ 1039 h 1080"/>
                  <a:gd name="T64" fmla="*/ 76 w 458"/>
                  <a:gd name="T65" fmla="*/ 1055 h 1080"/>
                  <a:gd name="T66" fmla="*/ 42 w 458"/>
                  <a:gd name="T67" fmla="*/ 1072 h 1080"/>
                  <a:gd name="T68" fmla="*/ 8 w 458"/>
                  <a:gd name="T69" fmla="*/ 1080 h 1080"/>
                  <a:gd name="T70" fmla="*/ 0 w 458"/>
                  <a:gd name="T71" fmla="*/ 1072 h 10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080">
                    <a:moveTo>
                      <a:pt x="0" y="1072"/>
                    </a:moveTo>
                    <a:lnTo>
                      <a:pt x="33" y="1055"/>
                    </a:lnTo>
                    <a:lnTo>
                      <a:pt x="76" y="1039"/>
                    </a:lnTo>
                    <a:lnTo>
                      <a:pt x="118" y="1014"/>
                    </a:lnTo>
                    <a:lnTo>
                      <a:pt x="152" y="989"/>
                    </a:lnTo>
                    <a:lnTo>
                      <a:pt x="186" y="964"/>
                    </a:lnTo>
                    <a:lnTo>
                      <a:pt x="220" y="931"/>
                    </a:lnTo>
                    <a:lnTo>
                      <a:pt x="246" y="890"/>
                    </a:lnTo>
                    <a:lnTo>
                      <a:pt x="263" y="857"/>
                    </a:lnTo>
                    <a:lnTo>
                      <a:pt x="280" y="816"/>
                    </a:lnTo>
                    <a:lnTo>
                      <a:pt x="297" y="750"/>
                    </a:lnTo>
                    <a:lnTo>
                      <a:pt x="305" y="676"/>
                    </a:lnTo>
                    <a:lnTo>
                      <a:pt x="305" y="536"/>
                    </a:lnTo>
                    <a:lnTo>
                      <a:pt x="441" y="536"/>
                    </a:lnTo>
                    <a:lnTo>
                      <a:pt x="450" y="519"/>
                    </a:lnTo>
                    <a:lnTo>
                      <a:pt x="450" y="49"/>
                    </a:lnTo>
                    <a:lnTo>
                      <a:pt x="450" y="0"/>
                    </a:lnTo>
                    <a:lnTo>
                      <a:pt x="458" y="0"/>
                    </a:lnTo>
                    <a:lnTo>
                      <a:pt x="458" y="99"/>
                    </a:lnTo>
                    <a:lnTo>
                      <a:pt x="458" y="544"/>
                    </a:lnTo>
                    <a:lnTo>
                      <a:pt x="390" y="552"/>
                    </a:lnTo>
                    <a:lnTo>
                      <a:pt x="331" y="552"/>
                    </a:lnTo>
                    <a:lnTo>
                      <a:pt x="331" y="560"/>
                    </a:lnTo>
                    <a:lnTo>
                      <a:pt x="331" y="651"/>
                    </a:lnTo>
                    <a:lnTo>
                      <a:pt x="322" y="742"/>
                    </a:lnTo>
                    <a:lnTo>
                      <a:pt x="305" y="791"/>
                    </a:lnTo>
                    <a:lnTo>
                      <a:pt x="288" y="832"/>
                    </a:lnTo>
                    <a:lnTo>
                      <a:pt x="271" y="874"/>
                    </a:lnTo>
                    <a:lnTo>
                      <a:pt x="254" y="915"/>
                    </a:lnTo>
                    <a:lnTo>
                      <a:pt x="203" y="973"/>
                    </a:lnTo>
                    <a:lnTo>
                      <a:pt x="144" y="1022"/>
                    </a:lnTo>
                    <a:lnTo>
                      <a:pt x="110" y="1039"/>
                    </a:lnTo>
                    <a:lnTo>
                      <a:pt x="76" y="1055"/>
                    </a:lnTo>
                    <a:lnTo>
                      <a:pt x="42" y="1072"/>
                    </a:lnTo>
                    <a:lnTo>
                      <a:pt x="8" y="1080"/>
                    </a:lnTo>
                    <a:lnTo>
                      <a:pt x="0" y="1072"/>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1" name="Freeform 152"/>
              <p:cNvSpPr>
                <a:spLocks/>
              </p:cNvSpPr>
              <p:nvPr/>
            </p:nvSpPr>
            <p:spPr bwMode="auto">
              <a:xfrm>
                <a:off x="10331" y="13984"/>
                <a:ext cx="569" cy="1130"/>
              </a:xfrm>
              <a:custGeom>
                <a:avLst/>
                <a:gdLst>
                  <a:gd name="T0" fmla="*/ 0 w 569"/>
                  <a:gd name="T1" fmla="*/ 1097 h 1130"/>
                  <a:gd name="T2" fmla="*/ 0 w 569"/>
                  <a:gd name="T3" fmla="*/ 1088 h 1130"/>
                  <a:gd name="T4" fmla="*/ 51 w 569"/>
                  <a:gd name="T5" fmla="*/ 1088 h 1130"/>
                  <a:gd name="T6" fmla="*/ 102 w 569"/>
                  <a:gd name="T7" fmla="*/ 1072 h 1130"/>
                  <a:gd name="T8" fmla="*/ 153 w 569"/>
                  <a:gd name="T9" fmla="*/ 1055 h 1130"/>
                  <a:gd name="T10" fmla="*/ 204 w 569"/>
                  <a:gd name="T11" fmla="*/ 1039 h 1130"/>
                  <a:gd name="T12" fmla="*/ 246 w 569"/>
                  <a:gd name="T13" fmla="*/ 1006 h 1130"/>
                  <a:gd name="T14" fmla="*/ 289 w 569"/>
                  <a:gd name="T15" fmla="*/ 981 h 1130"/>
                  <a:gd name="T16" fmla="*/ 323 w 569"/>
                  <a:gd name="T17" fmla="*/ 940 h 1130"/>
                  <a:gd name="T18" fmla="*/ 348 w 569"/>
                  <a:gd name="T19" fmla="*/ 890 h 1130"/>
                  <a:gd name="T20" fmla="*/ 365 w 569"/>
                  <a:gd name="T21" fmla="*/ 849 h 1130"/>
                  <a:gd name="T22" fmla="*/ 382 w 569"/>
                  <a:gd name="T23" fmla="*/ 808 h 1130"/>
                  <a:gd name="T24" fmla="*/ 391 w 569"/>
                  <a:gd name="T25" fmla="*/ 717 h 1130"/>
                  <a:gd name="T26" fmla="*/ 391 w 569"/>
                  <a:gd name="T27" fmla="*/ 544 h 1130"/>
                  <a:gd name="T28" fmla="*/ 535 w 569"/>
                  <a:gd name="T29" fmla="*/ 536 h 1130"/>
                  <a:gd name="T30" fmla="*/ 535 w 569"/>
                  <a:gd name="T31" fmla="*/ 536 h 1130"/>
                  <a:gd name="T32" fmla="*/ 535 w 569"/>
                  <a:gd name="T33" fmla="*/ 264 h 1130"/>
                  <a:gd name="T34" fmla="*/ 544 w 569"/>
                  <a:gd name="T35" fmla="*/ 8 h 1130"/>
                  <a:gd name="T36" fmla="*/ 544 w 569"/>
                  <a:gd name="T37" fmla="*/ 0 h 1130"/>
                  <a:gd name="T38" fmla="*/ 552 w 569"/>
                  <a:gd name="T39" fmla="*/ 0 h 1130"/>
                  <a:gd name="T40" fmla="*/ 561 w 569"/>
                  <a:gd name="T41" fmla="*/ 0 h 1130"/>
                  <a:gd name="T42" fmla="*/ 569 w 569"/>
                  <a:gd name="T43" fmla="*/ 16 h 1130"/>
                  <a:gd name="T44" fmla="*/ 569 w 569"/>
                  <a:gd name="T45" fmla="*/ 25 h 1130"/>
                  <a:gd name="T46" fmla="*/ 569 w 569"/>
                  <a:gd name="T47" fmla="*/ 66 h 1130"/>
                  <a:gd name="T48" fmla="*/ 569 w 569"/>
                  <a:gd name="T49" fmla="*/ 569 h 1130"/>
                  <a:gd name="T50" fmla="*/ 569 w 569"/>
                  <a:gd name="T51" fmla="*/ 577 h 1130"/>
                  <a:gd name="T52" fmla="*/ 433 w 569"/>
                  <a:gd name="T53" fmla="*/ 577 h 1130"/>
                  <a:gd name="T54" fmla="*/ 433 w 569"/>
                  <a:gd name="T55" fmla="*/ 585 h 1130"/>
                  <a:gd name="T56" fmla="*/ 433 w 569"/>
                  <a:gd name="T57" fmla="*/ 651 h 1130"/>
                  <a:gd name="T58" fmla="*/ 433 w 569"/>
                  <a:gd name="T59" fmla="*/ 717 h 1130"/>
                  <a:gd name="T60" fmla="*/ 425 w 569"/>
                  <a:gd name="T61" fmla="*/ 783 h 1130"/>
                  <a:gd name="T62" fmla="*/ 408 w 569"/>
                  <a:gd name="T63" fmla="*/ 849 h 1130"/>
                  <a:gd name="T64" fmla="*/ 382 w 569"/>
                  <a:gd name="T65" fmla="*/ 907 h 1130"/>
                  <a:gd name="T66" fmla="*/ 357 w 569"/>
                  <a:gd name="T67" fmla="*/ 965 h 1130"/>
                  <a:gd name="T68" fmla="*/ 306 w 569"/>
                  <a:gd name="T69" fmla="*/ 1014 h 1130"/>
                  <a:gd name="T70" fmla="*/ 280 w 569"/>
                  <a:gd name="T71" fmla="*/ 1039 h 1130"/>
                  <a:gd name="T72" fmla="*/ 255 w 569"/>
                  <a:gd name="T73" fmla="*/ 1055 h 1130"/>
                  <a:gd name="T74" fmla="*/ 221 w 569"/>
                  <a:gd name="T75" fmla="*/ 1072 h 1130"/>
                  <a:gd name="T76" fmla="*/ 195 w 569"/>
                  <a:gd name="T77" fmla="*/ 1088 h 1130"/>
                  <a:gd name="T78" fmla="*/ 128 w 569"/>
                  <a:gd name="T79" fmla="*/ 1113 h 1130"/>
                  <a:gd name="T80" fmla="*/ 9 w 569"/>
                  <a:gd name="T81" fmla="*/ 1130 h 1130"/>
                  <a:gd name="T82" fmla="*/ 0 w 569"/>
                  <a:gd name="T83" fmla="*/ 1097 h 1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9" h="1130">
                    <a:moveTo>
                      <a:pt x="0" y="1097"/>
                    </a:moveTo>
                    <a:lnTo>
                      <a:pt x="0" y="1088"/>
                    </a:lnTo>
                    <a:lnTo>
                      <a:pt x="51" y="1088"/>
                    </a:lnTo>
                    <a:lnTo>
                      <a:pt x="102" y="1072"/>
                    </a:lnTo>
                    <a:lnTo>
                      <a:pt x="153" y="1055"/>
                    </a:lnTo>
                    <a:lnTo>
                      <a:pt x="204" y="1039"/>
                    </a:lnTo>
                    <a:lnTo>
                      <a:pt x="246" y="1006"/>
                    </a:lnTo>
                    <a:lnTo>
                      <a:pt x="289" y="981"/>
                    </a:lnTo>
                    <a:lnTo>
                      <a:pt x="323" y="940"/>
                    </a:lnTo>
                    <a:lnTo>
                      <a:pt x="348" y="890"/>
                    </a:lnTo>
                    <a:lnTo>
                      <a:pt x="365" y="849"/>
                    </a:lnTo>
                    <a:lnTo>
                      <a:pt x="382" y="808"/>
                    </a:lnTo>
                    <a:lnTo>
                      <a:pt x="391" y="717"/>
                    </a:lnTo>
                    <a:lnTo>
                      <a:pt x="391" y="544"/>
                    </a:lnTo>
                    <a:lnTo>
                      <a:pt x="535" y="536"/>
                    </a:lnTo>
                    <a:lnTo>
                      <a:pt x="535" y="264"/>
                    </a:lnTo>
                    <a:lnTo>
                      <a:pt x="544" y="8"/>
                    </a:lnTo>
                    <a:lnTo>
                      <a:pt x="544" y="0"/>
                    </a:lnTo>
                    <a:lnTo>
                      <a:pt x="552" y="0"/>
                    </a:lnTo>
                    <a:lnTo>
                      <a:pt x="561" y="0"/>
                    </a:lnTo>
                    <a:lnTo>
                      <a:pt x="569" y="16"/>
                    </a:lnTo>
                    <a:lnTo>
                      <a:pt x="569" y="25"/>
                    </a:lnTo>
                    <a:lnTo>
                      <a:pt x="569" y="66"/>
                    </a:lnTo>
                    <a:lnTo>
                      <a:pt x="569" y="569"/>
                    </a:lnTo>
                    <a:lnTo>
                      <a:pt x="569" y="577"/>
                    </a:lnTo>
                    <a:lnTo>
                      <a:pt x="433" y="577"/>
                    </a:lnTo>
                    <a:lnTo>
                      <a:pt x="433" y="585"/>
                    </a:lnTo>
                    <a:lnTo>
                      <a:pt x="433" y="651"/>
                    </a:lnTo>
                    <a:lnTo>
                      <a:pt x="433" y="717"/>
                    </a:lnTo>
                    <a:lnTo>
                      <a:pt x="425" y="783"/>
                    </a:lnTo>
                    <a:lnTo>
                      <a:pt x="408" y="849"/>
                    </a:lnTo>
                    <a:lnTo>
                      <a:pt x="382" y="907"/>
                    </a:lnTo>
                    <a:lnTo>
                      <a:pt x="357" y="965"/>
                    </a:lnTo>
                    <a:lnTo>
                      <a:pt x="306" y="1014"/>
                    </a:lnTo>
                    <a:lnTo>
                      <a:pt x="280" y="1039"/>
                    </a:lnTo>
                    <a:lnTo>
                      <a:pt x="255" y="1055"/>
                    </a:lnTo>
                    <a:lnTo>
                      <a:pt x="221" y="1072"/>
                    </a:lnTo>
                    <a:lnTo>
                      <a:pt x="195" y="1088"/>
                    </a:lnTo>
                    <a:lnTo>
                      <a:pt x="128" y="1113"/>
                    </a:lnTo>
                    <a:lnTo>
                      <a:pt x="9" y="1130"/>
                    </a:lnTo>
                    <a:lnTo>
                      <a:pt x="0" y="109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2" name="Freeform 153"/>
              <p:cNvSpPr>
                <a:spLocks/>
              </p:cNvSpPr>
              <p:nvPr/>
            </p:nvSpPr>
            <p:spPr bwMode="auto">
              <a:xfrm>
                <a:off x="10212" y="15064"/>
                <a:ext cx="34" cy="33"/>
              </a:xfrm>
              <a:custGeom>
                <a:avLst/>
                <a:gdLst>
                  <a:gd name="T0" fmla="*/ 0 w 34"/>
                  <a:gd name="T1" fmla="*/ 17 h 33"/>
                  <a:gd name="T2" fmla="*/ 0 w 34"/>
                  <a:gd name="T3" fmla="*/ 8 h 33"/>
                  <a:gd name="T4" fmla="*/ 0 w 34"/>
                  <a:gd name="T5" fmla="*/ 0 h 33"/>
                  <a:gd name="T6" fmla="*/ 9 w 34"/>
                  <a:gd name="T7" fmla="*/ 0 h 33"/>
                  <a:gd name="T8" fmla="*/ 17 w 34"/>
                  <a:gd name="T9" fmla="*/ 0 h 33"/>
                  <a:gd name="T10" fmla="*/ 34 w 34"/>
                  <a:gd name="T11" fmla="*/ 33 h 33"/>
                  <a:gd name="T12" fmla="*/ 17 w 34"/>
                  <a:gd name="T13" fmla="*/ 33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0" y="8"/>
                    </a:lnTo>
                    <a:lnTo>
                      <a:pt x="0" y="0"/>
                    </a:lnTo>
                    <a:lnTo>
                      <a:pt x="9" y="0"/>
                    </a:lnTo>
                    <a:lnTo>
                      <a:pt x="17" y="0"/>
                    </a:lnTo>
                    <a:lnTo>
                      <a:pt x="34" y="33"/>
                    </a:lnTo>
                    <a:lnTo>
                      <a:pt x="17" y="33"/>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3" name="Freeform 154"/>
              <p:cNvSpPr>
                <a:spLocks/>
              </p:cNvSpPr>
              <p:nvPr/>
            </p:nvSpPr>
            <p:spPr bwMode="auto">
              <a:xfrm>
                <a:off x="10059" y="14907"/>
                <a:ext cx="170" cy="174"/>
              </a:xfrm>
              <a:custGeom>
                <a:avLst/>
                <a:gdLst>
                  <a:gd name="T0" fmla="*/ 0 w 170"/>
                  <a:gd name="T1" fmla="*/ 149 h 174"/>
                  <a:gd name="T2" fmla="*/ 26 w 170"/>
                  <a:gd name="T3" fmla="*/ 132 h 174"/>
                  <a:gd name="T4" fmla="*/ 43 w 170"/>
                  <a:gd name="T5" fmla="*/ 132 h 174"/>
                  <a:gd name="T6" fmla="*/ 60 w 170"/>
                  <a:gd name="T7" fmla="*/ 141 h 174"/>
                  <a:gd name="T8" fmla="*/ 77 w 170"/>
                  <a:gd name="T9" fmla="*/ 141 h 174"/>
                  <a:gd name="T10" fmla="*/ 85 w 170"/>
                  <a:gd name="T11" fmla="*/ 141 h 174"/>
                  <a:gd name="T12" fmla="*/ 94 w 170"/>
                  <a:gd name="T13" fmla="*/ 141 h 174"/>
                  <a:gd name="T14" fmla="*/ 102 w 170"/>
                  <a:gd name="T15" fmla="*/ 132 h 174"/>
                  <a:gd name="T16" fmla="*/ 102 w 170"/>
                  <a:gd name="T17" fmla="*/ 132 h 174"/>
                  <a:gd name="T18" fmla="*/ 60 w 170"/>
                  <a:gd name="T19" fmla="*/ 116 h 174"/>
                  <a:gd name="T20" fmla="*/ 51 w 170"/>
                  <a:gd name="T21" fmla="*/ 99 h 174"/>
                  <a:gd name="T22" fmla="*/ 43 w 170"/>
                  <a:gd name="T23" fmla="*/ 83 h 174"/>
                  <a:gd name="T24" fmla="*/ 26 w 170"/>
                  <a:gd name="T25" fmla="*/ 33 h 174"/>
                  <a:gd name="T26" fmla="*/ 51 w 170"/>
                  <a:gd name="T27" fmla="*/ 33 h 174"/>
                  <a:gd name="T28" fmla="*/ 68 w 170"/>
                  <a:gd name="T29" fmla="*/ 42 h 174"/>
                  <a:gd name="T30" fmla="*/ 85 w 170"/>
                  <a:gd name="T31" fmla="*/ 50 h 174"/>
                  <a:gd name="T32" fmla="*/ 102 w 170"/>
                  <a:gd name="T33" fmla="*/ 66 h 174"/>
                  <a:gd name="T34" fmla="*/ 111 w 170"/>
                  <a:gd name="T35" fmla="*/ 75 h 174"/>
                  <a:gd name="T36" fmla="*/ 119 w 170"/>
                  <a:gd name="T37" fmla="*/ 91 h 174"/>
                  <a:gd name="T38" fmla="*/ 119 w 170"/>
                  <a:gd name="T39" fmla="*/ 99 h 174"/>
                  <a:gd name="T40" fmla="*/ 128 w 170"/>
                  <a:gd name="T41" fmla="*/ 108 h 174"/>
                  <a:gd name="T42" fmla="*/ 136 w 170"/>
                  <a:gd name="T43" fmla="*/ 108 h 174"/>
                  <a:gd name="T44" fmla="*/ 128 w 170"/>
                  <a:gd name="T45" fmla="*/ 75 h 174"/>
                  <a:gd name="T46" fmla="*/ 128 w 170"/>
                  <a:gd name="T47" fmla="*/ 50 h 174"/>
                  <a:gd name="T48" fmla="*/ 136 w 170"/>
                  <a:gd name="T49" fmla="*/ 17 h 174"/>
                  <a:gd name="T50" fmla="*/ 153 w 170"/>
                  <a:gd name="T51" fmla="*/ 0 h 174"/>
                  <a:gd name="T52" fmla="*/ 162 w 170"/>
                  <a:gd name="T53" fmla="*/ 9 h 174"/>
                  <a:gd name="T54" fmla="*/ 170 w 170"/>
                  <a:gd name="T55" fmla="*/ 25 h 174"/>
                  <a:gd name="T56" fmla="*/ 170 w 170"/>
                  <a:gd name="T57" fmla="*/ 50 h 174"/>
                  <a:gd name="T58" fmla="*/ 162 w 170"/>
                  <a:gd name="T59" fmla="*/ 108 h 174"/>
                  <a:gd name="T60" fmla="*/ 162 w 170"/>
                  <a:gd name="T61" fmla="*/ 124 h 174"/>
                  <a:gd name="T62" fmla="*/ 153 w 170"/>
                  <a:gd name="T63" fmla="*/ 141 h 174"/>
                  <a:gd name="T64" fmla="*/ 145 w 170"/>
                  <a:gd name="T65" fmla="*/ 141 h 174"/>
                  <a:gd name="T66" fmla="*/ 136 w 170"/>
                  <a:gd name="T67" fmla="*/ 141 h 174"/>
                  <a:gd name="T68" fmla="*/ 128 w 170"/>
                  <a:gd name="T69" fmla="*/ 141 h 174"/>
                  <a:gd name="T70" fmla="*/ 128 w 170"/>
                  <a:gd name="T71" fmla="*/ 157 h 174"/>
                  <a:gd name="T72" fmla="*/ 128 w 170"/>
                  <a:gd name="T73" fmla="*/ 165 h 174"/>
                  <a:gd name="T74" fmla="*/ 77 w 170"/>
                  <a:gd name="T75" fmla="*/ 174 h 174"/>
                  <a:gd name="T76" fmla="*/ 60 w 170"/>
                  <a:gd name="T77" fmla="*/ 174 h 174"/>
                  <a:gd name="T78" fmla="*/ 34 w 170"/>
                  <a:gd name="T79" fmla="*/ 174 h 174"/>
                  <a:gd name="T80" fmla="*/ 0 w 170"/>
                  <a:gd name="T81" fmla="*/ 149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0" h="174">
                    <a:moveTo>
                      <a:pt x="0" y="149"/>
                    </a:moveTo>
                    <a:lnTo>
                      <a:pt x="26" y="132"/>
                    </a:lnTo>
                    <a:lnTo>
                      <a:pt x="43" y="132"/>
                    </a:lnTo>
                    <a:lnTo>
                      <a:pt x="60" y="141"/>
                    </a:lnTo>
                    <a:lnTo>
                      <a:pt x="77" y="141"/>
                    </a:lnTo>
                    <a:lnTo>
                      <a:pt x="85" y="141"/>
                    </a:lnTo>
                    <a:lnTo>
                      <a:pt x="94" y="141"/>
                    </a:lnTo>
                    <a:lnTo>
                      <a:pt x="102" y="132"/>
                    </a:lnTo>
                    <a:lnTo>
                      <a:pt x="60" y="116"/>
                    </a:lnTo>
                    <a:lnTo>
                      <a:pt x="51" y="99"/>
                    </a:lnTo>
                    <a:lnTo>
                      <a:pt x="43" y="83"/>
                    </a:lnTo>
                    <a:lnTo>
                      <a:pt x="26" y="33"/>
                    </a:lnTo>
                    <a:lnTo>
                      <a:pt x="51" y="33"/>
                    </a:lnTo>
                    <a:lnTo>
                      <a:pt x="68" y="42"/>
                    </a:lnTo>
                    <a:lnTo>
                      <a:pt x="85" y="50"/>
                    </a:lnTo>
                    <a:lnTo>
                      <a:pt x="102" y="66"/>
                    </a:lnTo>
                    <a:lnTo>
                      <a:pt x="111" y="75"/>
                    </a:lnTo>
                    <a:lnTo>
                      <a:pt x="119" y="91"/>
                    </a:lnTo>
                    <a:lnTo>
                      <a:pt x="119" y="99"/>
                    </a:lnTo>
                    <a:lnTo>
                      <a:pt x="128" y="108"/>
                    </a:lnTo>
                    <a:lnTo>
                      <a:pt x="136" y="108"/>
                    </a:lnTo>
                    <a:lnTo>
                      <a:pt x="128" y="75"/>
                    </a:lnTo>
                    <a:lnTo>
                      <a:pt x="128" y="50"/>
                    </a:lnTo>
                    <a:lnTo>
                      <a:pt x="136" y="17"/>
                    </a:lnTo>
                    <a:lnTo>
                      <a:pt x="153" y="0"/>
                    </a:lnTo>
                    <a:lnTo>
                      <a:pt x="162" y="9"/>
                    </a:lnTo>
                    <a:lnTo>
                      <a:pt x="170" y="25"/>
                    </a:lnTo>
                    <a:lnTo>
                      <a:pt x="170" y="50"/>
                    </a:lnTo>
                    <a:lnTo>
                      <a:pt x="162" y="108"/>
                    </a:lnTo>
                    <a:lnTo>
                      <a:pt x="162" y="124"/>
                    </a:lnTo>
                    <a:lnTo>
                      <a:pt x="153" y="141"/>
                    </a:lnTo>
                    <a:lnTo>
                      <a:pt x="145" y="141"/>
                    </a:lnTo>
                    <a:lnTo>
                      <a:pt x="136" y="141"/>
                    </a:lnTo>
                    <a:lnTo>
                      <a:pt x="128" y="141"/>
                    </a:lnTo>
                    <a:lnTo>
                      <a:pt x="128" y="157"/>
                    </a:lnTo>
                    <a:lnTo>
                      <a:pt x="128" y="165"/>
                    </a:lnTo>
                    <a:lnTo>
                      <a:pt x="77" y="174"/>
                    </a:lnTo>
                    <a:lnTo>
                      <a:pt x="60" y="174"/>
                    </a:lnTo>
                    <a:lnTo>
                      <a:pt x="34" y="174"/>
                    </a:lnTo>
                    <a:lnTo>
                      <a:pt x="0" y="14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4" name="Freeform 155"/>
              <p:cNvSpPr>
                <a:spLocks/>
              </p:cNvSpPr>
              <p:nvPr/>
            </p:nvSpPr>
            <p:spPr bwMode="auto">
              <a:xfrm>
                <a:off x="10764" y="14973"/>
                <a:ext cx="77" cy="75"/>
              </a:xfrm>
              <a:custGeom>
                <a:avLst/>
                <a:gdLst>
                  <a:gd name="T0" fmla="*/ 17 w 77"/>
                  <a:gd name="T1" fmla="*/ 50 h 75"/>
                  <a:gd name="T2" fmla="*/ 0 w 77"/>
                  <a:gd name="T3" fmla="*/ 25 h 75"/>
                  <a:gd name="T4" fmla="*/ 0 w 77"/>
                  <a:gd name="T5" fmla="*/ 9 h 75"/>
                  <a:gd name="T6" fmla="*/ 17 w 77"/>
                  <a:gd name="T7" fmla="*/ 0 h 75"/>
                  <a:gd name="T8" fmla="*/ 26 w 77"/>
                  <a:gd name="T9" fmla="*/ 9 h 75"/>
                  <a:gd name="T10" fmla="*/ 51 w 77"/>
                  <a:gd name="T11" fmla="*/ 25 h 75"/>
                  <a:gd name="T12" fmla="*/ 77 w 77"/>
                  <a:gd name="T13" fmla="*/ 75 h 75"/>
                  <a:gd name="T14" fmla="*/ 77 w 77"/>
                  <a:gd name="T15" fmla="*/ 75 h 75"/>
                  <a:gd name="T16" fmla="*/ 51 w 77"/>
                  <a:gd name="T17" fmla="*/ 58 h 75"/>
                  <a:gd name="T18" fmla="*/ 17 w 77"/>
                  <a:gd name="T19" fmla="*/ 5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5">
                    <a:moveTo>
                      <a:pt x="17" y="50"/>
                    </a:moveTo>
                    <a:lnTo>
                      <a:pt x="0" y="25"/>
                    </a:lnTo>
                    <a:lnTo>
                      <a:pt x="0" y="9"/>
                    </a:lnTo>
                    <a:lnTo>
                      <a:pt x="17" y="0"/>
                    </a:lnTo>
                    <a:lnTo>
                      <a:pt x="26" y="9"/>
                    </a:lnTo>
                    <a:lnTo>
                      <a:pt x="51" y="25"/>
                    </a:lnTo>
                    <a:lnTo>
                      <a:pt x="77" y="75"/>
                    </a:lnTo>
                    <a:lnTo>
                      <a:pt x="51" y="58"/>
                    </a:lnTo>
                    <a:lnTo>
                      <a:pt x="17" y="5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5" name="Freeform 156"/>
              <p:cNvSpPr>
                <a:spLocks/>
              </p:cNvSpPr>
              <p:nvPr/>
            </p:nvSpPr>
            <p:spPr bwMode="auto">
              <a:xfrm>
                <a:off x="10425" y="14949"/>
                <a:ext cx="34" cy="33"/>
              </a:xfrm>
              <a:custGeom>
                <a:avLst/>
                <a:gdLst>
                  <a:gd name="T0" fmla="*/ 0 w 34"/>
                  <a:gd name="T1" fmla="*/ 8 h 33"/>
                  <a:gd name="T2" fmla="*/ 8 w 34"/>
                  <a:gd name="T3" fmla="*/ 0 h 33"/>
                  <a:gd name="T4" fmla="*/ 17 w 34"/>
                  <a:gd name="T5" fmla="*/ 0 h 33"/>
                  <a:gd name="T6" fmla="*/ 34 w 34"/>
                  <a:gd name="T7" fmla="*/ 24 h 33"/>
                  <a:gd name="T8" fmla="*/ 25 w 34"/>
                  <a:gd name="T9" fmla="*/ 33 h 33"/>
                  <a:gd name="T10" fmla="*/ 8 w 34"/>
                  <a:gd name="T11" fmla="*/ 33 h 33"/>
                  <a:gd name="T12" fmla="*/ 0 w 34"/>
                  <a:gd name="T13" fmla="*/ 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8"/>
                    </a:moveTo>
                    <a:lnTo>
                      <a:pt x="8" y="0"/>
                    </a:lnTo>
                    <a:lnTo>
                      <a:pt x="17" y="0"/>
                    </a:lnTo>
                    <a:lnTo>
                      <a:pt x="34" y="24"/>
                    </a:lnTo>
                    <a:lnTo>
                      <a:pt x="25" y="33"/>
                    </a:lnTo>
                    <a:lnTo>
                      <a:pt x="8" y="33"/>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6" name="Freeform 157"/>
              <p:cNvSpPr>
                <a:spLocks/>
              </p:cNvSpPr>
              <p:nvPr/>
            </p:nvSpPr>
            <p:spPr bwMode="auto">
              <a:xfrm>
                <a:off x="10756" y="14462"/>
                <a:ext cx="34" cy="25"/>
              </a:xfrm>
              <a:custGeom>
                <a:avLst/>
                <a:gdLst>
                  <a:gd name="T0" fmla="*/ 0 w 34"/>
                  <a:gd name="T1" fmla="*/ 25 h 25"/>
                  <a:gd name="T2" fmla="*/ 8 w 34"/>
                  <a:gd name="T3" fmla="*/ 8 h 25"/>
                  <a:gd name="T4" fmla="*/ 17 w 34"/>
                  <a:gd name="T5" fmla="*/ 0 h 25"/>
                  <a:gd name="T6" fmla="*/ 25 w 34"/>
                  <a:gd name="T7" fmla="*/ 8 h 25"/>
                  <a:gd name="T8" fmla="*/ 34 w 34"/>
                  <a:gd name="T9" fmla="*/ 17 h 25"/>
                  <a:gd name="T10" fmla="*/ 25 w 34"/>
                  <a:gd name="T11" fmla="*/ 25 h 25"/>
                  <a:gd name="T12" fmla="*/ 17 w 34"/>
                  <a:gd name="T13" fmla="*/ 25 h 25"/>
                  <a:gd name="T14" fmla="*/ 8 w 34"/>
                  <a:gd name="T15" fmla="*/ 25 h 25"/>
                  <a:gd name="T16" fmla="*/ 0 w 3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25"/>
                    </a:moveTo>
                    <a:lnTo>
                      <a:pt x="8" y="8"/>
                    </a:lnTo>
                    <a:lnTo>
                      <a:pt x="17" y="0"/>
                    </a:lnTo>
                    <a:lnTo>
                      <a:pt x="25" y="8"/>
                    </a:lnTo>
                    <a:lnTo>
                      <a:pt x="34" y="17"/>
                    </a:lnTo>
                    <a:lnTo>
                      <a:pt x="25" y="25"/>
                    </a:lnTo>
                    <a:lnTo>
                      <a:pt x="17" y="25"/>
                    </a:lnTo>
                    <a:lnTo>
                      <a:pt x="8" y="25"/>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7" name="Freeform 158"/>
              <p:cNvSpPr>
                <a:spLocks/>
              </p:cNvSpPr>
              <p:nvPr/>
            </p:nvSpPr>
            <p:spPr bwMode="auto">
              <a:xfrm>
                <a:off x="10722" y="14380"/>
                <a:ext cx="110" cy="57"/>
              </a:xfrm>
              <a:custGeom>
                <a:avLst/>
                <a:gdLst>
                  <a:gd name="T0" fmla="*/ 0 w 110"/>
                  <a:gd name="T1" fmla="*/ 0 h 57"/>
                  <a:gd name="T2" fmla="*/ 17 w 110"/>
                  <a:gd name="T3" fmla="*/ 8 h 57"/>
                  <a:gd name="T4" fmla="*/ 34 w 110"/>
                  <a:gd name="T5" fmla="*/ 16 h 57"/>
                  <a:gd name="T6" fmla="*/ 59 w 110"/>
                  <a:gd name="T7" fmla="*/ 33 h 57"/>
                  <a:gd name="T8" fmla="*/ 76 w 110"/>
                  <a:gd name="T9" fmla="*/ 16 h 57"/>
                  <a:gd name="T10" fmla="*/ 85 w 110"/>
                  <a:gd name="T11" fmla="*/ 8 h 57"/>
                  <a:gd name="T12" fmla="*/ 93 w 110"/>
                  <a:gd name="T13" fmla="*/ 0 h 57"/>
                  <a:gd name="T14" fmla="*/ 110 w 110"/>
                  <a:gd name="T15" fmla="*/ 0 h 57"/>
                  <a:gd name="T16" fmla="*/ 93 w 110"/>
                  <a:gd name="T17" fmla="*/ 16 h 57"/>
                  <a:gd name="T18" fmla="*/ 85 w 110"/>
                  <a:gd name="T19" fmla="*/ 41 h 57"/>
                  <a:gd name="T20" fmla="*/ 68 w 110"/>
                  <a:gd name="T21" fmla="*/ 57 h 57"/>
                  <a:gd name="T22" fmla="*/ 59 w 110"/>
                  <a:gd name="T23" fmla="*/ 57 h 57"/>
                  <a:gd name="T24" fmla="*/ 42 w 110"/>
                  <a:gd name="T25" fmla="*/ 57 h 57"/>
                  <a:gd name="T26" fmla="*/ 17 w 110"/>
                  <a:gd name="T27" fmla="*/ 33 h 57"/>
                  <a:gd name="T28" fmla="*/ 0 w 110"/>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57">
                    <a:moveTo>
                      <a:pt x="0" y="0"/>
                    </a:moveTo>
                    <a:lnTo>
                      <a:pt x="17" y="8"/>
                    </a:lnTo>
                    <a:lnTo>
                      <a:pt x="34" y="16"/>
                    </a:lnTo>
                    <a:lnTo>
                      <a:pt x="59" y="33"/>
                    </a:lnTo>
                    <a:lnTo>
                      <a:pt x="76" y="16"/>
                    </a:lnTo>
                    <a:lnTo>
                      <a:pt x="85" y="8"/>
                    </a:lnTo>
                    <a:lnTo>
                      <a:pt x="93" y="0"/>
                    </a:lnTo>
                    <a:lnTo>
                      <a:pt x="110" y="0"/>
                    </a:lnTo>
                    <a:lnTo>
                      <a:pt x="93" y="16"/>
                    </a:lnTo>
                    <a:lnTo>
                      <a:pt x="85" y="41"/>
                    </a:lnTo>
                    <a:lnTo>
                      <a:pt x="68" y="57"/>
                    </a:lnTo>
                    <a:lnTo>
                      <a:pt x="59" y="57"/>
                    </a:lnTo>
                    <a:lnTo>
                      <a:pt x="42" y="57"/>
                    </a:lnTo>
                    <a:lnTo>
                      <a:pt x="17" y="33"/>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8" name="Freeform 159"/>
              <p:cNvSpPr>
                <a:spLocks/>
              </p:cNvSpPr>
              <p:nvPr/>
            </p:nvSpPr>
            <p:spPr bwMode="auto">
              <a:xfrm>
                <a:off x="10756" y="14347"/>
                <a:ext cx="42" cy="41"/>
              </a:xfrm>
              <a:custGeom>
                <a:avLst/>
                <a:gdLst>
                  <a:gd name="T0" fmla="*/ 0 w 42"/>
                  <a:gd name="T1" fmla="*/ 24 h 41"/>
                  <a:gd name="T2" fmla="*/ 8 w 42"/>
                  <a:gd name="T3" fmla="*/ 8 h 41"/>
                  <a:gd name="T4" fmla="*/ 17 w 42"/>
                  <a:gd name="T5" fmla="*/ 0 h 41"/>
                  <a:gd name="T6" fmla="*/ 25 w 42"/>
                  <a:gd name="T7" fmla="*/ 8 h 41"/>
                  <a:gd name="T8" fmla="*/ 42 w 42"/>
                  <a:gd name="T9" fmla="*/ 16 h 41"/>
                  <a:gd name="T10" fmla="*/ 34 w 42"/>
                  <a:gd name="T11" fmla="*/ 24 h 41"/>
                  <a:gd name="T12" fmla="*/ 34 w 42"/>
                  <a:gd name="T13" fmla="*/ 33 h 41"/>
                  <a:gd name="T14" fmla="*/ 17 w 42"/>
                  <a:gd name="T15" fmla="*/ 41 h 41"/>
                  <a:gd name="T16" fmla="*/ 8 w 42"/>
                  <a:gd name="T17" fmla="*/ 33 h 41"/>
                  <a:gd name="T18" fmla="*/ 8 w 42"/>
                  <a:gd name="T19" fmla="*/ 33 h 41"/>
                  <a:gd name="T20" fmla="*/ 0 w 42"/>
                  <a:gd name="T21" fmla="*/ 24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1">
                    <a:moveTo>
                      <a:pt x="0" y="24"/>
                    </a:moveTo>
                    <a:lnTo>
                      <a:pt x="8" y="8"/>
                    </a:lnTo>
                    <a:lnTo>
                      <a:pt x="17" y="0"/>
                    </a:lnTo>
                    <a:lnTo>
                      <a:pt x="25" y="8"/>
                    </a:lnTo>
                    <a:lnTo>
                      <a:pt x="42" y="16"/>
                    </a:lnTo>
                    <a:lnTo>
                      <a:pt x="34" y="24"/>
                    </a:lnTo>
                    <a:lnTo>
                      <a:pt x="34" y="33"/>
                    </a:lnTo>
                    <a:lnTo>
                      <a:pt x="17" y="41"/>
                    </a:lnTo>
                    <a:lnTo>
                      <a:pt x="8" y="33"/>
                    </a:lnTo>
                    <a:lnTo>
                      <a:pt x="0" y="24"/>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79" name="Freeform 160"/>
              <p:cNvSpPr>
                <a:spLocks/>
              </p:cNvSpPr>
              <p:nvPr/>
            </p:nvSpPr>
            <p:spPr bwMode="auto">
              <a:xfrm>
                <a:off x="10730" y="14330"/>
                <a:ext cx="26" cy="33"/>
              </a:xfrm>
              <a:custGeom>
                <a:avLst/>
                <a:gdLst>
                  <a:gd name="T0" fmla="*/ 0 w 26"/>
                  <a:gd name="T1" fmla="*/ 25 h 33"/>
                  <a:gd name="T2" fmla="*/ 9 w 26"/>
                  <a:gd name="T3" fmla="*/ 8 h 33"/>
                  <a:gd name="T4" fmla="*/ 17 w 26"/>
                  <a:gd name="T5" fmla="*/ 0 h 33"/>
                  <a:gd name="T6" fmla="*/ 26 w 26"/>
                  <a:gd name="T7" fmla="*/ 0 h 33"/>
                  <a:gd name="T8" fmla="*/ 26 w 26"/>
                  <a:gd name="T9" fmla="*/ 8 h 33"/>
                  <a:gd name="T10" fmla="*/ 26 w 26"/>
                  <a:gd name="T11" fmla="*/ 17 h 33"/>
                  <a:gd name="T12" fmla="*/ 9 w 26"/>
                  <a:gd name="T13" fmla="*/ 33 h 33"/>
                  <a:gd name="T14" fmla="*/ 0 w 26"/>
                  <a:gd name="T15" fmla="*/ 2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3">
                    <a:moveTo>
                      <a:pt x="0" y="25"/>
                    </a:moveTo>
                    <a:lnTo>
                      <a:pt x="9" y="8"/>
                    </a:lnTo>
                    <a:lnTo>
                      <a:pt x="17" y="0"/>
                    </a:lnTo>
                    <a:lnTo>
                      <a:pt x="26" y="0"/>
                    </a:lnTo>
                    <a:lnTo>
                      <a:pt x="26" y="8"/>
                    </a:lnTo>
                    <a:lnTo>
                      <a:pt x="26" y="17"/>
                    </a:lnTo>
                    <a:lnTo>
                      <a:pt x="9" y="33"/>
                    </a:lnTo>
                    <a:lnTo>
                      <a:pt x="0" y="2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0" name="Freeform 161"/>
              <p:cNvSpPr>
                <a:spLocks/>
              </p:cNvSpPr>
              <p:nvPr/>
            </p:nvSpPr>
            <p:spPr bwMode="auto">
              <a:xfrm>
                <a:off x="10790" y="14322"/>
                <a:ext cx="25" cy="33"/>
              </a:xfrm>
              <a:custGeom>
                <a:avLst/>
                <a:gdLst>
                  <a:gd name="T0" fmla="*/ 8 w 25"/>
                  <a:gd name="T1" fmla="*/ 0 h 33"/>
                  <a:gd name="T2" fmla="*/ 8 w 25"/>
                  <a:gd name="T3" fmla="*/ 0 h 33"/>
                  <a:gd name="T4" fmla="*/ 17 w 25"/>
                  <a:gd name="T5" fmla="*/ 16 h 33"/>
                  <a:gd name="T6" fmla="*/ 25 w 25"/>
                  <a:gd name="T7" fmla="*/ 33 h 33"/>
                  <a:gd name="T8" fmla="*/ 17 w 25"/>
                  <a:gd name="T9" fmla="*/ 33 h 33"/>
                  <a:gd name="T10" fmla="*/ 8 w 25"/>
                  <a:gd name="T11" fmla="*/ 16 h 33"/>
                  <a:gd name="T12" fmla="*/ 0 w 25"/>
                  <a:gd name="T13" fmla="*/ 8 h 33"/>
                  <a:gd name="T14" fmla="*/ 8 w 25"/>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8" y="0"/>
                    </a:moveTo>
                    <a:lnTo>
                      <a:pt x="8" y="0"/>
                    </a:lnTo>
                    <a:lnTo>
                      <a:pt x="17" y="16"/>
                    </a:lnTo>
                    <a:lnTo>
                      <a:pt x="25" y="33"/>
                    </a:lnTo>
                    <a:lnTo>
                      <a:pt x="17" y="33"/>
                    </a:lnTo>
                    <a:lnTo>
                      <a:pt x="8" y="16"/>
                    </a:lnTo>
                    <a:lnTo>
                      <a:pt x="0" y="8"/>
                    </a:lnTo>
                    <a:lnTo>
                      <a:pt x="8"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1" name="Freeform 162"/>
              <p:cNvSpPr>
                <a:spLocks/>
              </p:cNvSpPr>
              <p:nvPr/>
            </p:nvSpPr>
            <p:spPr bwMode="auto">
              <a:xfrm>
                <a:off x="10764" y="14289"/>
                <a:ext cx="17" cy="25"/>
              </a:xfrm>
              <a:custGeom>
                <a:avLst/>
                <a:gdLst>
                  <a:gd name="T0" fmla="*/ 0 w 17"/>
                  <a:gd name="T1" fmla="*/ 16 h 25"/>
                  <a:gd name="T2" fmla="*/ 0 w 17"/>
                  <a:gd name="T3" fmla="*/ 8 h 25"/>
                  <a:gd name="T4" fmla="*/ 9 w 17"/>
                  <a:gd name="T5" fmla="*/ 0 h 25"/>
                  <a:gd name="T6" fmla="*/ 17 w 17"/>
                  <a:gd name="T7" fmla="*/ 8 h 25"/>
                  <a:gd name="T8" fmla="*/ 17 w 17"/>
                  <a:gd name="T9" fmla="*/ 16 h 25"/>
                  <a:gd name="T10" fmla="*/ 9 w 17"/>
                  <a:gd name="T11" fmla="*/ 25 h 25"/>
                  <a:gd name="T12" fmla="*/ 0 w 17"/>
                  <a:gd name="T13" fmla="*/ 25 h 25"/>
                  <a:gd name="T14" fmla="*/ 0 w 17"/>
                  <a:gd name="T15" fmla="*/ 1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0" y="16"/>
                    </a:moveTo>
                    <a:lnTo>
                      <a:pt x="0" y="8"/>
                    </a:lnTo>
                    <a:lnTo>
                      <a:pt x="9" y="0"/>
                    </a:lnTo>
                    <a:lnTo>
                      <a:pt x="17" y="8"/>
                    </a:lnTo>
                    <a:lnTo>
                      <a:pt x="17" y="16"/>
                    </a:lnTo>
                    <a:lnTo>
                      <a:pt x="9" y="25"/>
                    </a:lnTo>
                    <a:lnTo>
                      <a:pt x="0" y="25"/>
                    </a:lnTo>
                    <a:lnTo>
                      <a:pt x="0" y="16"/>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2" name="Freeform 163"/>
              <p:cNvSpPr>
                <a:spLocks/>
              </p:cNvSpPr>
              <p:nvPr/>
            </p:nvSpPr>
            <p:spPr bwMode="auto">
              <a:xfrm>
                <a:off x="10756" y="14248"/>
                <a:ext cx="25" cy="16"/>
              </a:xfrm>
              <a:custGeom>
                <a:avLst/>
                <a:gdLst>
                  <a:gd name="T0" fmla="*/ 0 w 25"/>
                  <a:gd name="T1" fmla="*/ 8 h 16"/>
                  <a:gd name="T2" fmla="*/ 8 w 25"/>
                  <a:gd name="T3" fmla="*/ 0 h 16"/>
                  <a:gd name="T4" fmla="*/ 17 w 25"/>
                  <a:gd name="T5" fmla="*/ 0 h 16"/>
                  <a:gd name="T6" fmla="*/ 25 w 25"/>
                  <a:gd name="T7" fmla="*/ 8 h 16"/>
                  <a:gd name="T8" fmla="*/ 17 w 25"/>
                  <a:gd name="T9" fmla="*/ 16 h 16"/>
                  <a:gd name="T10" fmla="*/ 8 w 25"/>
                  <a:gd name="T11" fmla="*/ 16 h 16"/>
                  <a:gd name="T12" fmla="*/ 0 w 25"/>
                  <a:gd name="T13" fmla="*/ 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0" y="8"/>
                    </a:moveTo>
                    <a:lnTo>
                      <a:pt x="8" y="0"/>
                    </a:lnTo>
                    <a:lnTo>
                      <a:pt x="17" y="0"/>
                    </a:lnTo>
                    <a:lnTo>
                      <a:pt x="25" y="8"/>
                    </a:lnTo>
                    <a:lnTo>
                      <a:pt x="17" y="16"/>
                    </a:lnTo>
                    <a:lnTo>
                      <a:pt x="8" y="16"/>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3" name="Freeform 164"/>
              <p:cNvSpPr>
                <a:spLocks/>
              </p:cNvSpPr>
              <p:nvPr/>
            </p:nvSpPr>
            <p:spPr bwMode="auto">
              <a:xfrm>
                <a:off x="10892" y="13926"/>
                <a:ext cx="119" cy="107"/>
              </a:xfrm>
              <a:custGeom>
                <a:avLst/>
                <a:gdLst>
                  <a:gd name="T0" fmla="*/ 0 w 119"/>
                  <a:gd name="T1" fmla="*/ 25 h 107"/>
                  <a:gd name="T2" fmla="*/ 0 w 119"/>
                  <a:gd name="T3" fmla="*/ 0 h 107"/>
                  <a:gd name="T4" fmla="*/ 0 w 119"/>
                  <a:gd name="T5" fmla="*/ 0 h 107"/>
                  <a:gd name="T6" fmla="*/ 8 w 119"/>
                  <a:gd name="T7" fmla="*/ 0 h 107"/>
                  <a:gd name="T8" fmla="*/ 8 w 119"/>
                  <a:gd name="T9" fmla="*/ 8 h 107"/>
                  <a:gd name="T10" fmla="*/ 25 w 119"/>
                  <a:gd name="T11" fmla="*/ 41 h 107"/>
                  <a:gd name="T12" fmla="*/ 34 w 119"/>
                  <a:gd name="T13" fmla="*/ 58 h 107"/>
                  <a:gd name="T14" fmla="*/ 51 w 119"/>
                  <a:gd name="T15" fmla="*/ 74 h 107"/>
                  <a:gd name="T16" fmla="*/ 59 w 119"/>
                  <a:gd name="T17" fmla="*/ 74 h 107"/>
                  <a:gd name="T18" fmla="*/ 76 w 119"/>
                  <a:gd name="T19" fmla="*/ 74 h 107"/>
                  <a:gd name="T20" fmla="*/ 110 w 119"/>
                  <a:gd name="T21" fmla="*/ 0 h 107"/>
                  <a:gd name="T22" fmla="*/ 119 w 119"/>
                  <a:gd name="T23" fmla="*/ 8 h 107"/>
                  <a:gd name="T24" fmla="*/ 110 w 119"/>
                  <a:gd name="T25" fmla="*/ 17 h 107"/>
                  <a:gd name="T26" fmla="*/ 110 w 119"/>
                  <a:gd name="T27" fmla="*/ 25 h 107"/>
                  <a:gd name="T28" fmla="*/ 93 w 119"/>
                  <a:gd name="T29" fmla="*/ 66 h 107"/>
                  <a:gd name="T30" fmla="*/ 68 w 119"/>
                  <a:gd name="T31" fmla="*/ 107 h 107"/>
                  <a:gd name="T32" fmla="*/ 42 w 119"/>
                  <a:gd name="T33" fmla="*/ 91 h 107"/>
                  <a:gd name="T34" fmla="*/ 25 w 119"/>
                  <a:gd name="T35" fmla="*/ 74 h 107"/>
                  <a:gd name="T36" fmla="*/ 0 w 119"/>
                  <a:gd name="T37" fmla="*/ 25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 h="107">
                    <a:moveTo>
                      <a:pt x="0" y="25"/>
                    </a:moveTo>
                    <a:lnTo>
                      <a:pt x="0" y="0"/>
                    </a:lnTo>
                    <a:lnTo>
                      <a:pt x="8" y="0"/>
                    </a:lnTo>
                    <a:lnTo>
                      <a:pt x="8" y="8"/>
                    </a:lnTo>
                    <a:lnTo>
                      <a:pt x="25" y="41"/>
                    </a:lnTo>
                    <a:lnTo>
                      <a:pt x="34" y="58"/>
                    </a:lnTo>
                    <a:lnTo>
                      <a:pt x="51" y="74"/>
                    </a:lnTo>
                    <a:lnTo>
                      <a:pt x="59" y="74"/>
                    </a:lnTo>
                    <a:lnTo>
                      <a:pt x="76" y="74"/>
                    </a:lnTo>
                    <a:lnTo>
                      <a:pt x="110" y="0"/>
                    </a:lnTo>
                    <a:lnTo>
                      <a:pt x="119" y="8"/>
                    </a:lnTo>
                    <a:lnTo>
                      <a:pt x="110" y="17"/>
                    </a:lnTo>
                    <a:lnTo>
                      <a:pt x="110" y="25"/>
                    </a:lnTo>
                    <a:lnTo>
                      <a:pt x="93" y="66"/>
                    </a:lnTo>
                    <a:lnTo>
                      <a:pt x="68" y="107"/>
                    </a:lnTo>
                    <a:lnTo>
                      <a:pt x="42" y="91"/>
                    </a:lnTo>
                    <a:lnTo>
                      <a:pt x="25" y="74"/>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4" name="Freeform 165"/>
              <p:cNvSpPr>
                <a:spLocks/>
              </p:cNvSpPr>
              <p:nvPr/>
            </p:nvSpPr>
            <p:spPr bwMode="auto">
              <a:xfrm>
                <a:off x="10917" y="13860"/>
                <a:ext cx="68" cy="116"/>
              </a:xfrm>
              <a:custGeom>
                <a:avLst/>
                <a:gdLst>
                  <a:gd name="T0" fmla="*/ 9 w 68"/>
                  <a:gd name="T1" fmla="*/ 83 h 116"/>
                  <a:gd name="T2" fmla="*/ 0 w 68"/>
                  <a:gd name="T3" fmla="*/ 58 h 116"/>
                  <a:gd name="T4" fmla="*/ 0 w 68"/>
                  <a:gd name="T5" fmla="*/ 41 h 116"/>
                  <a:gd name="T6" fmla="*/ 17 w 68"/>
                  <a:gd name="T7" fmla="*/ 33 h 116"/>
                  <a:gd name="T8" fmla="*/ 26 w 68"/>
                  <a:gd name="T9" fmla="*/ 33 h 116"/>
                  <a:gd name="T10" fmla="*/ 26 w 68"/>
                  <a:gd name="T11" fmla="*/ 25 h 116"/>
                  <a:gd name="T12" fmla="*/ 34 w 68"/>
                  <a:gd name="T13" fmla="*/ 9 h 116"/>
                  <a:gd name="T14" fmla="*/ 43 w 68"/>
                  <a:gd name="T15" fmla="*/ 0 h 116"/>
                  <a:gd name="T16" fmla="*/ 43 w 68"/>
                  <a:gd name="T17" fmla="*/ 0 h 116"/>
                  <a:gd name="T18" fmla="*/ 43 w 68"/>
                  <a:gd name="T19" fmla="*/ 17 h 116"/>
                  <a:gd name="T20" fmla="*/ 51 w 68"/>
                  <a:gd name="T21" fmla="*/ 25 h 116"/>
                  <a:gd name="T22" fmla="*/ 68 w 68"/>
                  <a:gd name="T23" fmla="*/ 50 h 116"/>
                  <a:gd name="T24" fmla="*/ 51 w 68"/>
                  <a:gd name="T25" fmla="*/ 83 h 116"/>
                  <a:gd name="T26" fmla="*/ 34 w 68"/>
                  <a:gd name="T27" fmla="*/ 116 h 116"/>
                  <a:gd name="T28" fmla="*/ 26 w 68"/>
                  <a:gd name="T29" fmla="*/ 116 h 116"/>
                  <a:gd name="T30" fmla="*/ 17 w 68"/>
                  <a:gd name="T31" fmla="*/ 99 h 116"/>
                  <a:gd name="T32" fmla="*/ 9 w 68"/>
                  <a:gd name="T33" fmla="*/ 83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16">
                    <a:moveTo>
                      <a:pt x="9" y="83"/>
                    </a:moveTo>
                    <a:lnTo>
                      <a:pt x="0" y="58"/>
                    </a:lnTo>
                    <a:lnTo>
                      <a:pt x="0" y="41"/>
                    </a:lnTo>
                    <a:lnTo>
                      <a:pt x="17" y="33"/>
                    </a:lnTo>
                    <a:lnTo>
                      <a:pt x="26" y="33"/>
                    </a:lnTo>
                    <a:lnTo>
                      <a:pt x="26" y="25"/>
                    </a:lnTo>
                    <a:lnTo>
                      <a:pt x="34" y="9"/>
                    </a:lnTo>
                    <a:lnTo>
                      <a:pt x="43" y="0"/>
                    </a:lnTo>
                    <a:lnTo>
                      <a:pt x="43" y="17"/>
                    </a:lnTo>
                    <a:lnTo>
                      <a:pt x="51" y="25"/>
                    </a:lnTo>
                    <a:lnTo>
                      <a:pt x="68" y="50"/>
                    </a:lnTo>
                    <a:lnTo>
                      <a:pt x="51" y="83"/>
                    </a:lnTo>
                    <a:lnTo>
                      <a:pt x="34" y="116"/>
                    </a:lnTo>
                    <a:lnTo>
                      <a:pt x="26" y="116"/>
                    </a:lnTo>
                    <a:lnTo>
                      <a:pt x="17" y="99"/>
                    </a:lnTo>
                    <a:lnTo>
                      <a:pt x="9" y="8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5" name="Freeform 166"/>
              <p:cNvSpPr>
                <a:spLocks/>
              </p:cNvSpPr>
              <p:nvPr/>
            </p:nvSpPr>
            <p:spPr bwMode="auto">
              <a:xfrm>
                <a:off x="11028" y="13934"/>
                <a:ext cx="34" cy="42"/>
              </a:xfrm>
              <a:custGeom>
                <a:avLst/>
                <a:gdLst>
                  <a:gd name="T0" fmla="*/ 0 w 34"/>
                  <a:gd name="T1" fmla="*/ 25 h 42"/>
                  <a:gd name="T2" fmla="*/ 0 w 34"/>
                  <a:gd name="T3" fmla="*/ 9 h 42"/>
                  <a:gd name="T4" fmla="*/ 8 w 34"/>
                  <a:gd name="T5" fmla="*/ 0 h 42"/>
                  <a:gd name="T6" fmla="*/ 25 w 34"/>
                  <a:gd name="T7" fmla="*/ 0 h 42"/>
                  <a:gd name="T8" fmla="*/ 34 w 34"/>
                  <a:gd name="T9" fmla="*/ 17 h 42"/>
                  <a:gd name="T10" fmla="*/ 34 w 34"/>
                  <a:gd name="T11" fmla="*/ 25 h 42"/>
                  <a:gd name="T12" fmla="*/ 34 w 34"/>
                  <a:gd name="T13" fmla="*/ 25 h 42"/>
                  <a:gd name="T14" fmla="*/ 17 w 34"/>
                  <a:gd name="T15" fmla="*/ 42 h 42"/>
                  <a:gd name="T16" fmla="*/ 8 w 34"/>
                  <a:gd name="T17" fmla="*/ 33 h 42"/>
                  <a:gd name="T18" fmla="*/ 0 w 34"/>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42">
                    <a:moveTo>
                      <a:pt x="0" y="25"/>
                    </a:moveTo>
                    <a:lnTo>
                      <a:pt x="0" y="9"/>
                    </a:lnTo>
                    <a:lnTo>
                      <a:pt x="8" y="0"/>
                    </a:lnTo>
                    <a:lnTo>
                      <a:pt x="25" y="0"/>
                    </a:lnTo>
                    <a:lnTo>
                      <a:pt x="34" y="17"/>
                    </a:lnTo>
                    <a:lnTo>
                      <a:pt x="34" y="25"/>
                    </a:lnTo>
                    <a:lnTo>
                      <a:pt x="17" y="42"/>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6" name="Freeform 167"/>
              <p:cNvSpPr>
                <a:spLocks/>
              </p:cNvSpPr>
              <p:nvPr/>
            </p:nvSpPr>
            <p:spPr bwMode="auto">
              <a:xfrm>
                <a:off x="10841" y="13934"/>
                <a:ext cx="25" cy="33"/>
              </a:xfrm>
              <a:custGeom>
                <a:avLst/>
                <a:gdLst>
                  <a:gd name="T0" fmla="*/ 0 w 25"/>
                  <a:gd name="T1" fmla="*/ 25 h 33"/>
                  <a:gd name="T2" fmla="*/ 8 w 25"/>
                  <a:gd name="T3" fmla="*/ 17 h 33"/>
                  <a:gd name="T4" fmla="*/ 17 w 25"/>
                  <a:gd name="T5" fmla="*/ 0 h 33"/>
                  <a:gd name="T6" fmla="*/ 25 w 25"/>
                  <a:gd name="T7" fmla="*/ 9 h 33"/>
                  <a:gd name="T8" fmla="*/ 25 w 25"/>
                  <a:gd name="T9" fmla="*/ 17 h 33"/>
                  <a:gd name="T10" fmla="*/ 25 w 25"/>
                  <a:gd name="T11" fmla="*/ 25 h 33"/>
                  <a:gd name="T12" fmla="*/ 25 w 25"/>
                  <a:gd name="T13" fmla="*/ 33 h 33"/>
                  <a:gd name="T14" fmla="*/ 8 w 25"/>
                  <a:gd name="T15" fmla="*/ 33 h 33"/>
                  <a:gd name="T16" fmla="*/ 0 w 25"/>
                  <a:gd name="T17" fmla="*/ 2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3">
                    <a:moveTo>
                      <a:pt x="0" y="25"/>
                    </a:moveTo>
                    <a:lnTo>
                      <a:pt x="8" y="17"/>
                    </a:lnTo>
                    <a:lnTo>
                      <a:pt x="17" y="0"/>
                    </a:lnTo>
                    <a:lnTo>
                      <a:pt x="25" y="9"/>
                    </a:lnTo>
                    <a:lnTo>
                      <a:pt x="25" y="17"/>
                    </a:lnTo>
                    <a:lnTo>
                      <a:pt x="25" y="25"/>
                    </a:lnTo>
                    <a:lnTo>
                      <a:pt x="25" y="33"/>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7" name="Freeform 168"/>
              <p:cNvSpPr>
                <a:spLocks/>
              </p:cNvSpPr>
              <p:nvPr/>
            </p:nvSpPr>
            <p:spPr bwMode="auto">
              <a:xfrm>
                <a:off x="10968" y="13662"/>
                <a:ext cx="111" cy="256"/>
              </a:xfrm>
              <a:custGeom>
                <a:avLst/>
                <a:gdLst>
                  <a:gd name="T0" fmla="*/ 77 w 111"/>
                  <a:gd name="T1" fmla="*/ 223 h 256"/>
                  <a:gd name="T2" fmla="*/ 68 w 111"/>
                  <a:gd name="T3" fmla="*/ 223 h 256"/>
                  <a:gd name="T4" fmla="*/ 60 w 111"/>
                  <a:gd name="T5" fmla="*/ 248 h 256"/>
                  <a:gd name="T6" fmla="*/ 43 w 111"/>
                  <a:gd name="T7" fmla="*/ 248 h 256"/>
                  <a:gd name="T8" fmla="*/ 60 w 111"/>
                  <a:gd name="T9" fmla="*/ 207 h 256"/>
                  <a:gd name="T10" fmla="*/ 60 w 111"/>
                  <a:gd name="T11" fmla="*/ 182 h 256"/>
                  <a:gd name="T12" fmla="*/ 43 w 111"/>
                  <a:gd name="T13" fmla="*/ 174 h 256"/>
                  <a:gd name="T14" fmla="*/ 43 w 111"/>
                  <a:gd name="T15" fmla="*/ 198 h 256"/>
                  <a:gd name="T16" fmla="*/ 26 w 111"/>
                  <a:gd name="T17" fmla="*/ 223 h 256"/>
                  <a:gd name="T18" fmla="*/ 17 w 111"/>
                  <a:gd name="T19" fmla="*/ 207 h 256"/>
                  <a:gd name="T20" fmla="*/ 60 w 111"/>
                  <a:gd name="T21" fmla="*/ 141 h 256"/>
                  <a:gd name="T22" fmla="*/ 60 w 111"/>
                  <a:gd name="T23" fmla="*/ 108 h 256"/>
                  <a:gd name="T24" fmla="*/ 43 w 111"/>
                  <a:gd name="T25" fmla="*/ 141 h 256"/>
                  <a:gd name="T26" fmla="*/ 17 w 111"/>
                  <a:gd name="T27" fmla="*/ 174 h 256"/>
                  <a:gd name="T28" fmla="*/ 0 w 111"/>
                  <a:gd name="T29" fmla="*/ 174 h 256"/>
                  <a:gd name="T30" fmla="*/ 60 w 111"/>
                  <a:gd name="T31" fmla="*/ 75 h 256"/>
                  <a:gd name="T32" fmla="*/ 60 w 111"/>
                  <a:gd name="T33" fmla="*/ 33 h 256"/>
                  <a:gd name="T34" fmla="*/ 26 w 111"/>
                  <a:gd name="T35" fmla="*/ 91 h 256"/>
                  <a:gd name="T36" fmla="*/ 0 w 111"/>
                  <a:gd name="T37" fmla="*/ 132 h 256"/>
                  <a:gd name="T38" fmla="*/ 17 w 111"/>
                  <a:gd name="T39" fmla="*/ 99 h 256"/>
                  <a:gd name="T40" fmla="*/ 26 w 111"/>
                  <a:gd name="T41" fmla="*/ 75 h 256"/>
                  <a:gd name="T42" fmla="*/ 17 w 111"/>
                  <a:gd name="T43" fmla="*/ 50 h 256"/>
                  <a:gd name="T44" fmla="*/ 9 w 111"/>
                  <a:gd name="T45" fmla="*/ 33 h 256"/>
                  <a:gd name="T46" fmla="*/ 17 w 111"/>
                  <a:gd name="T47" fmla="*/ 17 h 256"/>
                  <a:gd name="T48" fmla="*/ 34 w 111"/>
                  <a:gd name="T49" fmla="*/ 0 h 256"/>
                  <a:gd name="T50" fmla="*/ 68 w 111"/>
                  <a:gd name="T51" fmla="*/ 9 h 256"/>
                  <a:gd name="T52" fmla="*/ 77 w 111"/>
                  <a:gd name="T53" fmla="*/ 25 h 256"/>
                  <a:gd name="T54" fmla="*/ 85 w 111"/>
                  <a:gd name="T55" fmla="*/ 75 h 256"/>
                  <a:gd name="T56" fmla="*/ 68 w 111"/>
                  <a:gd name="T57" fmla="*/ 174 h 256"/>
                  <a:gd name="T58" fmla="*/ 85 w 111"/>
                  <a:gd name="T59" fmla="*/ 223 h 256"/>
                  <a:gd name="T60" fmla="*/ 111 w 111"/>
                  <a:gd name="T61" fmla="*/ 256 h 256"/>
                  <a:gd name="T62" fmla="*/ 94 w 111"/>
                  <a:gd name="T63" fmla="*/ 256 h 256"/>
                  <a:gd name="T64" fmla="*/ 85 w 111"/>
                  <a:gd name="T65" fmla="*/ 239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256">
                    <a:moveTo>
                      <a:pt x="85" y="239"/>
                    </a:moveTo>
                    <a:lnTo>
                      <a:pt x="77" y="223"/>
                    </a:lnTo>
                    <a:lnTo>
                      <a:pt x="68" y="223"/>
                    </a:lnTo>
                    <a:lnTo>
                      <a:pt x="60" y="231"/>
                    </a:lnTo>
                    <a:lnTo>
                      <a:pt x="60" y="248"/>
                    </a:lnTo>
                    <a:lnTo>
                      <a:pt x="43" y="248"/>
                    </a:lnTo>
                    <a:lnTo>
                      <a:pt x="51" y="231"/>
                    </a:lnTo>
                    <a:lnTo>
                      <a:pt x="60" y="207"/>
                    </a:lnTo>
                    <a:lnTo>
                      <a:pt x="60" y="190"/>
                    </a:lnTo>
                    <a:lnTo>
                      <a:pt x="60" y="182"/>
                    </a:lnTo>
                    <a:lnTo>
                      <a:pt x="51" y="165"/>
                    </a:lnTo>
                    <a:lnTo>
                      <a:pt x="43" y="174"/>
                    </a:lnTo>
                    <a:lnTo>
                      <a:pt x="43" y="182"/>
                    </a:lnTo>
                    <a:lnTo>
                      <a:pt x="43" y="198"/>
                    </a:lnTo>
                    <a:lnTo>
                      <a:pt x="34" y="215"/>
                    </a:lnTo>
                    <a:lnTo>
                      <a:pt x="26" y="223"/>
                    </a:lnTo>
                    <a:lnTo>
                      <a:pt x="17" y="223"/>
                    </a:lnTo>
                    <a:lnTo>
                      <a:pt x="17" y="207"/>
                    </a:lnTo>
                    <a:lnTo>
                      <a:pt x="43" y="165"/>
                    </a:lnTo>
                    <a:lnTo>
                      <a:pt x="60" y="141"/>
                    </a:lnTo>
                    <a:lnTo>
                      <a:pt x="60" y="108"/>
                    </a:lnTo>
                    <a:lnTo>
                      <a:pt x="51" y="108"/>
                    </a:lnTo>
                    <a:lnTo>
                      <a:pt x="43" y="141"/>
                    </a:lnTo>
                    <a:lnTo>
                      <a:pt x="26" y="165"/>
                    </a:lnTo>
                    <a:lnTo>
                      <a:pt x="17" y="174"/>
                    </a:lnTo>
                    <a:lnTo>
                      <a:pt x="0" y="182"/>
                    </a:lnTo>
                    <a:lnTo>
                      <a:pt x="0" y="174"/>
                    </a:lnTo>
                    <a:lnTo>
                      <a:pt x="43" y="108"/>
                    </a:lnTo>
                    <a:lnTo>
                      <a:pt x="60" y="75"/>
                    </a:lnTo>
                    <a:lnTo>
                      <a:pt x="60" y="42"/>
                    </a:lnTo>
                    <a:lnTo>
                      <a:pt x="60" y="33"/>
                    </a:lnTo>
                    <a:lnTo>
                      <a:pt x="51" y="42"/>
                    </a:lnTo>
                    <a:lnTo>
                      <a:pt x="26" y="91"/>
                    </a:lnTo>
                    <a:lnTo>
                      <a:pt x="17" y="116"/>
                    </a:lnTo>
                    <a:lnTo>
                      <a:pt x="0" y="132"/>
                    </a:lnTo>
                    <a:lnTo>
                      <a:pt x="0" y="108"/>
                    </a:lnTo>
                    <a:lnTo>
                      <a:pt x="17" y="99"/>
                    </a:lnTo>
                    <a:lnTo>
                      <a:pt x="26" y="83"/>
                    </a:lnTo>
                    <a:lnTo>
                      <a:pt x="26" y="75"/>
                    </a:lnTo>
                    <a:lnTo>
                      <a:pt x="26" y="66"/>
                    </a:lnTo>
                    <a:lnTo>
                      <a:pt x="17" y="50"/>
                    </a:lnTo>
                    <a:lnTo>
                      <a:pt x="9" y="42"/>
                    </a:lnTo>
                    <a:lnTo>
                      <a:pt x="9" y="33"/>
                    </a:lnTo>
                    <a:lnTo>
                      <a:pt x="9" y="25"/>
                    </a:lnTo>
                    <a:lnTo>
                      <a:pt x="17" y="17"/>
                    </a:lnTo>
                    <a:lnTo>
                      <a:pt x="26" y="0"/>
                    </a:lnTo>
                    <a:lnTo>
                      <a:pt x="34" y="0"/>
                    </a:lnTo>
                    <a:lnTo>
                      <a:pt x="43" y="0"/>
                    </a:lnTo>
                    <a:lnTo>
                      <a:pt x="68" y="9"/>
                    </a:lnTo>
                    <a:lnTo>
                      <a:pt x="77" y="17"/>
                    </a:lnTo>
                    <a:lnTo>
                      <a:pt x="77" y="25"/>
                    </a:lnTo>
                    <a:lnTo>
                      <a:pt x="85" y="50"/>
                    </a:lnTo>
                    <a:lnTo>
                      <a:pt x="85" y="75"/>
                    </a:lnTo>
                    <a:lnTo>
                      <a:pt x="68" y="124"/>
                    </a:lnTo>
                    <a:lnTo>
                      <a:pt x="68" y="174"/>
                    </a:lnTo>
                    <a:lnTo>
                      <a:pt x="68" y="198"/>
                    </a:lnTo>
                    <a:lnTo>
                      <a:pt x="85" y="223"/>
                    </a:lnTo>
                    <a:lnTo>
                      <a:pt x="94" y="239"/>
                    </a:lnTo>
                    <a:lnTo>
                      <a:pt x="111" y="256"/>
                    </a:lnTo>
                    <a:lnTo>
                      <a:pt x="102" y="256"/>
                    </a:lnTo>
                    <a:lnTo>
                      <a:pt x="94" y="256"/>
                    </a:lnTo>
                    <a:lnTo>
                      <a:pt x="85" y="248"/>
                    </a:lnTo>
                    <a:lnTo>
                      <a:pt x="85" y="23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8" name="Freeform 169"/>
              <p:cNvSpPr>
                <a:spLocks/>
              </p:cNvSpPr>
              <p:nvPr/>
            </p:nvSpPr>
            <p:spPr bwMode="auto">
              <a:xfrm>
                <a:off x="10849" y="13654"/>
                <a:ext cx="111" cy="264"/>
              </a:xfrm>
              <a:custGeom>
                <a:avLst/>
                <a:gdLst>
                  <a:gd name="T0" fmla="*/ 0 w 111"/>
                  <a:gd name="T1" fmla="*/ 264 h 264"/>
                  <a:gd name="T2" fmla="*/ 17 w 111"/>
                  <a:gd name="T3" fmla="*/ 239 h 264"/>
                  <a:gd name="T4" fmla="*/ 26 w 111"/>
                  <a:gd name="T5" fmla="*/ 223 h 264"/>
                  <a:gd name="T6" fmla="*/ 34 w 111"/>
                  <a:gd name="T7" fmla="*/ 198 h 264"/>
                  <a:gd name="T8" fmla="*/ 34 w 111"/>
                  <a:gd name="T9" fmla="*/ 173 h 264"/>
                  <a:gd name="T10" fmla="*/ 17 w 111"/>
                  <a:gd name="T11" fmla="*/ 74 h 264"/>
                  <a:gd name="T12" fmla="*/ 17 w 111"/>
                  <a:gd name="T13" fmla="*/ 50 h 264"/>
                  <a:gd name="T14" fmla="*/ 26 w 111"/>
                  <a:gd name="T15" fmla="*/ 33 h 264"/>
                  <a:gd name="T16" fmla="*/ 34 w 111"/>
                  <a:gd name="T17" fmla="*/ 17 h 264"/>
                  <a:gd name="T18" fmla="*/ 43 w 111"/>
                  <a:gd name="T19" fmla="*/ 8 h 264"/>
                  <a:gd name="T20" fmla="*/ 68 w 111"/>
                  <a:gd name="T21" fmla="*/ 0 h 264"/>
                  <a:gd name="T22" fmla="*/ 111 w 111"/>
                  <a:gd name="T23" fmla="*/ 41 h 264"/>
                  <a:gd name="T24" fmla="*/ 111 w 111"/>
                  <a:gd name="T25" fmla="*/ 41 h 264"/>
                  <a:gd name="T26" fmla="*/ 102 w 111"/>
                  <a:gd name="T27" fmla="*/ 41 h 264"/>
                  <a:gd name="T28" fmla="*/ 85 w 111"/>
                  <a:gd name="T29" fmla="*/ 50 h 264"/>
                  <a:gd name="T30" fmla="*/ 77 w 111"/>
                  <a:gd name="T31" fmla="*/ 66 h 264"/>
                  <a:gd name="T32" fmla="*/ 77 w 111"/>
                  <a:gd name="T33" fmla="*/ 74 h 264"/>
                  <a:gd name="T34" fmla="*/ 77 w 111"/>
                  <a:gd name="T35" fmla="*/ 91 h 264"/>
                  <a:gd name="T36" fmla="*/ 85 w 111"/>
                  <a:gd name="T37" fmla="*/ 99 h 264"/>
                  <a:gd name="T38" fmla="*/ 94 w 111"/>
                  <a:gd name="T39" fmla="*/ 107 h 264"/>
                  <a:gd name="T40" fmla="*/ 94 w 111"/>
                  <a:gd name="T41" fmla="*/ 149 h 264"/>
                  <a:gd name="T42" fmla="*/ 85 w 111"/>
                  <a:gd name="T43" fmla="*/ 132 h 264"/>
                  <a:gd name="T44" fmla="*/ 77 w 111"/>
                  <a:gd name="T45" fmla="*/ 124 h 264"/>
                  <a:gd name="T46" fmla="*/ 68 w 111"/>
                  <a:gd name="T47" fmla="*/ 99 h 264"/>
                  <a:gd name="T48" fmla="*/ 51 w 111"/>
                  <a:gd name="T49" fmla="*/ 41 h 264"/>
                  <a:gd name="T50" fmla="*/ 43 w 111"/>
                  <a:gd name="T51" fmla="*/ 41 h 264"/>
                  <a:gd name="T52" fmla="*/ 43 w 111"/>
                  <a:gd name="T53" fmla="*/ 50 h 264"/>
                  <a:gd name="T54" fmla="*/ 34 w 111"/>
                  <a:gd name="T55" fmla="*/ 66 h 264"/>
                  <a:gd name="T56" fmla="*/ 43 w 111"/>
                  <a:gd name="T57" fmla="*/ 91 h 264"/>
                  <a:gd name="T58" fmla="*/ 60 w 111"/>
                  <a:gd name="T59" fmla="*/ 132 h 264"/>
                  <a:gd name="T60" fmla="*/ 77 w 111"/>
                  <a:gd name="T61" fmla="*/ 157 h 264"/>
                  <a:gd name="T62" fmla="*/ 94 w 111"/>
                  <a:gd name="T63" fmla="*/ 182 h 264"/>
                  <a:gd name="T64" fmla="*/ 94 w 111"/>
                  <a:gd name="T65" fmla="*/ 190 h 264"/>
                  <a:gd name="T66" fmla="*/ 94 w 111"/>
                  <a:gd name="T67" fmla="*/ 190 h 264"/>
                  <a:gd name="T68" fmla="*/ 77 w 111"/>
                  <a:gd name="T69" fmla="*/ 190 h 264"/>
                  <a:gd name="T70" fmla="*/ 68 w 111"/>
                  <a:gd name="T71" fmla="*/ 173 h 264"/>
                  <a:gd name="T72" fmla="*/ 51 w 111"/>
                  <a:gd name="T73" fmla="*/ 149 h 264"/>
                  <a:gd name="T74" fmla="*/ 43 w 111"/>
                  <a:gd name="T75" fmla="*/ 149 h 264"/>
                  <a:gd name="T76" fmla="*/ 43 w 111"/>
                  <a:gd name="T77" fmla="*/ 165 h 264"/>
                  <a:gd name="T78" fmla="*/ 51 w 111"/>
                  <a:gd name="T79" fmla="*/ 190 h 264"/>
                  <a:gd name="T80" fmla="*/ 77 w 111"/>
                  <a:gd name="T81" fmla="*/ 215 h 264"/>
                  <a:gd name="T82" fmla="*/ 77 w 111"/>
                  <a:gd name="T83" fmla="*/ 231 h 264"/>
                  <a:gd name="T84" fmla="*/ 68 w 111"/>
                  <a:gd name="T85" fmla="*/ 231 h 264"/>
                  <a:gd name="T86" fmla="*/ 60 w 111"/>
                  <a:gd name="T87" fmla="*/ 223 h 264"/>
                  <a:gd name="T88" fmla="*/ 51 w 111"/>
                  <a:gd name="T89" fmla="*/ 215 h 264"/>
                  <a:gd name="T90" fmla="*/ 51 w 111"/>
                  <a:gd name="T91" fmla="*/ 206 h 264"/>
                  <a:gd name="T92" fmla="*/ 43 w 111"/>
                  <a:gd name="T93" fmla="*/ 198 h 264"/>
                  <a:gd name="T94" fmla="*/ 43 w 111"/>
                  <a:gd name="T95" fmla="*/ 215 h 264"/>
                  <a:gd name="T96" fmla="*/ 43 w 111"/>
                  <a:gd name="T97" fmla="*/ 231 h 264"/>
                  <a:gd name="T98" fmla="*/ 51 w 111"/>
                  <a:gd name="T99" fmla="*/ 239 h 264"/>
                  <a:gd name="T100" fmla="*/ 43 w 111"/>
                  <a:gd name="T101" fmla="*/ 247 h 264"/>
                  <a:gd name="T102" fmla="*/ 43 w 111"/>
                  <a:gd name="T103" fmla="*/ 256 h 264"/>
                  <a:gd name="T104" fmla="*/ 26 w 111"/>
                  <a:gd name="T105" fmla="*/ 247 h 264"/>
                  <a:gd name="T106" fmla="*/ 17 w 111"/>
                  <a:gd name="T107" fmla="*/ 256 h 264"/>
                  <a:gd name="T108" fmla="*/ 9 w 111"/>
                  <a:gd name="T109" fmla="*/ 264 h 264"/>
                  <a:gd name="T110" fmla="*/ 0 w 111"/>
                  <a:gd name="T111" fmla="*/ 264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1" h="264">
                    <a:moveTo>
                      <a:pt x="0" y="264"/>
                    </a:moveTo>
                    <a:lnTo>
                      <a:pt x="17" y="239"/>
                    </a:lnTo>
                    <a:lnTo>
                      <a:pt x="26" y="223"/>
                    </a:lnTo>
                    <a:lnTo>
                      <a:pt x="34" y="198"/>
                    </a:lnTo>
                    <a:lnTo>
                      <a:pt x="34" y="173"/>
                    </a:lnTo>
                    <a:lnTo>
                      <a:pt x="17" y="74"/>
                    </a:lnTo>
                    <a:lnTo>
                      <a:pt x="17" y="50"/>
                    </a:lnTo>
                    <a:lnTo>
                      <a:pt x="26" y="33"/>
                    </a:lnTo>
                    <a:lnTo>
                      <a:pt x="34" y="17"/>
                    </a:lnTo>
                    <a:lnTo>
                      <a:pt x="43" y="8"/>
                    </a:lnTo>
                    <a:lnTo>
                      <a:pt x="68" y="0"/>
                    </a:lnTo>
                    <a:lnTo>
                      <a:pt x="111" y="41"/>
                    </a:lnTo>
                    <a:lnTo>
                      <a:pt x="102" y="41"/>
                    </a:lnTo>
                    <a:lnTo>
                      <a:pt x="85" y="50"/>
                    </a:lnTo>
                    <a:lnTo>
                      <a:pt x="77" y="66"/>
                    </a:lnTo>
                    <a:lnTo>
                      <a:pt x="77" y="74"/>
                    </a:lnTo>
                    <a:lnTo>
                      <a:pt x="77" y="91"/>
                    </a:lnTo>
                    <a:lnTo>
                      <a:pt x="85" y="99"/>
                    </a:lnTo>
                    <a:lnTo>
                      <a:pt x="94" y="107"/>
                    </a:lnTo>
                    <a:lnTo>
                      <a:pt x="94" y="149"/>
                    </a:lnTo>
                    <a:lnTo>
                      <a:pt x="85" y="132"/>
                    </a:lnTo>
                    <a:lnTo>
                      <a:pt x="77" y="124"/>
                    </a:lnTo>
                    <a:lnTo>
                      <a:pt x="68" y="99"/>
                    </a:lnTo>
                    <a:lnTo>
                      <a:pt x="51" y="41"/>
                    </a:lnTo>
                    <a:lnTo>
                      <a:pt x="43" y="41"/>
                    </a:lnTo>
                    <a:lnTo>
                      <a:pt x="43" y="50"/>
                    </a:lnTo>
                    <a:lnTo>
                      <a:pt x="34" y="66"/>
                    </a:lnTo>
                    <a:lnTo>
                      <a:pt x="43" y="91"/>
                    </a:lnTo>
                    <a:lnTo>
                      <a:pt x="60" y="132"/>
                    </a:lnTo>
                    <a:lnTo>
                      <a:pt x="77" y="157"/>
                    </a:lnTo>
                    <a:lnTo>
                      <a:pt x="94" y="182"/>
                    </a:lnTo>
                    <a:lnTo>
                      <a:pt x="94" y="190"/>
                    </a:lnTo>
                    <a:lnTo>
                      <a:pt x="77" y="190"/>
                    </a:lnTo>
                    <a:lnTo>
                      <a:pt x="68" y="173"/>
                    </a:lnTo>
                    <a:lnTo>
                      <a:pt x="51" y="149"/>
                    </a:lnTo>
                    <a:lnTo>
                      <a:pt x="43" y="149"/>
                    </a:lnTo>
                    <a:lnTo>
                      <a:pt x="43" y="165"/>
                    </a:lnTo>
                    <a:lnTo>
                      <a:pt x="51" y="190"/>
                    </a:lnTo>
                    <a:lnTo>
                      <a:pt x="77" y="215"/>
                    </a:lnTo>
                    <a:lnTo>
                      <a:pt x="77" y="231"/>
                    </a:lnTo>
                    <a:lnTo>
                      <a:pt x="68" y="231"/>
                    </a:lnTo>
                    <a:lnTo>
                      <a:pt x="60" y="223"/>
                    </a:lnTo>
                    <a:lnTo>
                      <a:pt x="51" y="215"/>
                    </a:lnTo>
                    <a:lnTo>
                      <a:pt x="51" y="206"/>
                    </a:lnTo>
                    <a:lnTo>
                      <a:pt x="43" y="198"/>
                    </a:lnTo>
                    <a:lnTo>
                      <a:pt x="43" y="215"/>
                    </a:lnTo>
                    <a:lnTo>
                      <a:pt x="43" y="231"/>
                    </a:lnTo>
                    <a:lnTo>
                      <a:pt x="51" y="239"/>
                    </a:lnTo>
                    <a:lnTo>
                      <a:pt x="43" y="247"/>
                    </a:lnTo>
                    <a:lnTo>
                      <a:pt x="43" y="256"/>
                    </a:lnTo>
                    <a:lnTo>
                      <a:pt x="26" y="247"/>
                    </a:lnTo>
                    <a:lnTo>
                      <a:pt x="17" y="256"/>
                    </a:lnTo>
                    <a:lnTo>
                      <a:pt x="9" y="264"/>
                    </a:lnTo>
                    <a:lnTo>
                      <a:pt x="0" y="26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89" name="Freeform 170"/>
              <p:cNvSpPr>
                <a:spLocks/>
              </p:cNvSpPr>
              <p:nvPr/>
            </p:nvSpPr>
            <p:spPr bwMode="auto">
              <a:xfrm>
                <a:off x="10934" y="13621"/>
                <a:ext cx="51" cy="50"/>
              </a:xfrm>
              <a:custGeom>
                <a:avLst/>
                <a:gdLst>
                  <a:gd name="T0" fmla="*/ 0 w 51"/>
                  <a:gd name="T1" fmla="*/ 0 h 50"/>
                  <a:gd name="T2" fmla="*/ 51 w 51"/>
                  <a:gd name="T3" fmla="*/ 0 h 50"/>
                  <a:gd name="T4" fmla="*/ 51 w 51"/>
                  <a:gd name="T5" fmla="*/ 8 h 50"/>
                  <a:gd name="T6" fmla="*/ 51 w 51"/>
                  <a:gd name="T7" fmla="*/ 25 h 50"/>
                  <a:gd name="T8" fmla="*/ 34 w 51"/>
                  <a:gd name="T9" fmla="*/ 50 h 50"/>
                  <a:gd name="T10" fmla="*/ 34 w 51"/>
                  <a:gd name="T11" fmla="*/ 50 h 50"/>
                  <a:gd name="T12" fmla="*/ 26 w 51"/>
                  <a:gd name="T13" fmla="*/ 50 h 50"/>
                  <a:gd name="T14" fmla="*/ 17 w 51"/>
                  <a:gd name="T15" fmla="*/ 41 h 50"/>
                  <a:gd name="T16" fmla="*/ 9 w 51"/>
                  <a:gd name="T17" fmla="*/ 25 h 50"/>
                  <a:gd name="T18" fmla="*/ 0 w 51"/>
                  <a:gd name="T19" fmla="*/ 8 h 50"/>
                  <a:gd name="T20" fmla="*/ 0 w 51"/>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50">
                    <a:moveTo>
                      <a:pt x="0" y="0"/>
                    </a:moveTo>
                    <a:lnTo>
                      <a:pt x="51" y="0"/>
                    </a:lnTo>
                    <a:lnTo>
                      <a:pt x="51" y="8"/>
                    </a:lnTo>
                    <a:lnTo>
                      <a:pt x="51" y="25"/>
                    </a:lnTo>
                    <a:lnTo>
                      <a:pt x="34" y="50"/>
                    </a:lnTo>
                    <a:lnTo>
                      <a:pt x="26" y="50"/>
                    </a:lnTo>
                    <a:lnTo>
                      <a:pt x="17" y="41"/>
                    </a:lnTo>
                    <a:lnTo>
                      <a:pt x="9" y="25"/>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90" name="Freeform 171"/>
              <p:cNvSpPr>
                <a:spLocks/>
              </p:cNvSpPr>
              <p:nvPr/>
            </p:nvSpPr>
            <p:spPr bwMode="auto">
              <a:xfrm>
                <a:off x="10917" y="13588"/>
                <a:ext cx="94" cy="8"/>
              </a:xfrm>
              <a:custGeom>
                <a:avLst/>
                <a:gdLst>
                  <a:gd name="T0" fmla="*/ 0 w 94"/>
                  <a:gd name="T1" fmla="*/ 8 h 8"/>
                  <a:gd name="T2" fmla="*/ 0 w 94"/>
                  <a:gd name="T3" fmla="*/ 8 h 8"/>
                  <a:gd name="T4" fmla="*/ 43 w 94"/>
                  <a:gd name="T5" fmla="*/ 0 h 8"/>
                  <a:gd name="T6" fmla="*/ 68 w 94"/>
                  <a:gd name="T7" fmla="*/ 0 h 8"/>
                  <a:gd name="T8" fmla="*/ 94 w 94"/>
                  <a:gd name="T9" fmla="*/ 8 h 8"/>
                  <a:gd name="T10" fmla="*/ 94 w 94"/>
                  <a:gd name="T11" fmla="*/ 8 h 8"/>
                  <a:gd name="T12" fmla="*/ 43 w 94"/>
                  <a:gd name="T13" fmla="*/ 8 h 8"/>
                  <a:gd name="T14" fmla="*/ 17 w 94"/>
                  <a:gd name="T15" fmla="*/ 8 h 8"/>
                  <a:gd name="T16" fmla="*/ 0 w 94"/>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
                    <a:moveTo>
                      <a:pt x="0" y="8"/>
                    </a:moveTo>
                    <a:lnTo>
                      <a:pt x="0" y="8"/>
                    </a:lnTo>
                    <a:lnTo>
                      <a:pt x="43" y="0"/>
                    </a:lnTo>
                    <a:lnTo>
                      <a:pt x="68" y="0"/>
                    </a:lnTo>
                    <a:lnTo>
                      <a:pt x="94" y="8"/>
                    </a:lnTo>
                    <a:lnTo>
                      <a:pt x="43" y="8"/>
                    </a:lnTo>
                    <a:lnTo>
                      <a:pt x="17" y="8"/>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91" name="Freeform 172"/>
              <p:cNvSpPr>
                <a:spLocks/>
              </p:cNvSpPr>
              <p:nvPr/>
            </p:nvSpPr>
            <p:spPr bwMode="auto">
              <a:xfrm>
                <a:off x="10883" y="13530"/>
                <a:ext cx="153" cy="42"/>
              </a:xfrm>
              <a:custGeom>
                <a:avLst/>
                <a:gdLst>
                  <a:gd name="T0" fmla="*/ 0 w 153"/>
                  <a:gd name="T1" fmla="*/ 25 h 42"/>
                  <a:gd name="T2" fmla="*/ 0 w 153"/>
                  <a:gd name="T3" fmla="*/ 9 h 42"/>
                  <a:gd name="T4" fmla="*/ 9 w 153"/>
                  <a:gd name="T5" fmla="*/ 0 h 42"/>
                  <a:gd name="T6" fmla="*/ 145 w 153"/>
                  <a:gd name="T7" fmla="*/ 0 h 42"/>
                  <a:gd name="T8" fmla="*/ 153 w 153"/>
                  <a:gd name="T9" fmla="*/ 17 h 42"/>
                  <a:gd name="T10" fmla="*/ 153 w 153"/>
                  <a:gd name="T11" fmla="*/ 25 h 42"/>
                  <a:gd name="T12" fmla="*/ 145 w 153"/>
                  <a:gd name="T13" fmla="*/ 42 h 42"/>
                  <a:gd name="T14" fmla="*/ 17 w 153"/>
                  <a:gd name="T15" fmla="*/ 42 h 42"/>
                  <a:gd name="T16" fmla="*/ 0 w 153"/>
                  <a:gd name="T17" fmla="*/ 33 h 42"/>
                  <a:gd name="T18" fmla="*/ 0 w 153"/>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42">
                    <a:moveTo>
                      <a:pt x="0" y="25"/>
                    </a:moveTo>
                    <a:lnTo>
                      <a:pt x="0" y="9"/>
                    </a:lnTo>
                    <a:lnTo>
                      <a:pt x="9" y="0"/>
                    </a:lnTo>
                    <a:lnTo>
                      <a:pt x="145" y="0"/>
                    </a:lnTo>
                    <a:lnTo>
                      <a:pt x="153" y="17"/>
                    </a:lnTo>
                    <a:lnTo>
                      <a:pt x="153" y="25"/>
                    </a:lnTo>
                    <a:lnTo>
                      <a:pt x="145" y="42"/>
                    </a:lnTo>
                    <a:lnTo>
                      <a:pt x="17" y="42"/>
                    </a:lnTo>
                    <a:lnTo>
                      <a:pt x="0" y="33"/>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sp>
            <p:nvSpPr>
              <p:cNvPr id="92" name="Freeform 173"/>
              <p:cNvSpPr>
                <a:spLocks/>
              </p:cNvSpPr>
              <p:nvPr/>
            </p:nvSpPr>
            <p:spPr bwMode="auto">
              <a:xfrm>
                <a:off x="10909" y="13497"/>
                <a:ext cx="93" cy="9"/>
              </a:xfrm>
              <a:custGeom>
                <a:avLst/>
                <a:gdLst>
                  <a:gd name="T0" fmla="*/ 0 w 93"/>
                  <a:gd name="T1" fmla="*/ 0 h 9"/>
                  <a:gd name="T2" fmla="*/ 51 w 93"/>
                  <a:gd name="T3" fmla="*/ 0 h 9"/>
                  <a:gd name="T4" fmla="*/ 93 w 93"/>
                  <a:gd name="T5" fmla="*/ 0 h 9"/>
                  <a:gd name="T6" fmla="*/ 93 w 93"/>
                  <a:gd name="T7" fmla="*/ 9 h 9"/>
                  <a:gd name="T8" fmla="*/ 51 w 93"/>
                  <a:gd name="T9" fmla="*/ 9 h 9"/>
                  <a:gd name="T10" fmla="*/ 0 w 93"/>
                  <a:gd name="T11" fmla="*/ 9 h 9"/>
                  <a:gd name="T12" fmla="*/ 0 w 9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9">
                    <a:moveTo>
                      <a:pt x="0" y="0"/>
                    </a:moveTo>
                    <a:lnTo>
                      <a:pt x="51" y="0"/>
                    </a:lnTo>
                    <a:lnTo>
                      <a:pt x="93" y="0"/>
                    </a:lnTo>
                    <a:lnTo>
                      <a:pt x="93" y="9"/>
                    </a:lnTo>
                    <a:lnTo>
                      <a:pt x="51" y="9"/>
                    </a:lnTo>
                    <a:lnTo>
                      <a:pt x="0" y="9"/>
                    </a:lnTo>
                    <a:lnTo>
                      <a:pt x="0" y="0"/>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eaLnBrk="0" fontAlgn="base" hangingPunct="0">
                  <a:spcBef>
                    <a:spcPct val="0"/>
                  </a:spcBef>
                  <a:spcAft>
                    <a:spcPct val="0"/>
                  </a:spcAft>
                </a:pPr>
                <a:endParaRPr lang="en-US" sz="3000" b="1">
                  <a:solidFill>
                    <a:srgbClr val="000000"/>
                  </a:solidFill>
                  <a:latin typeface="Times New Roman" panose="02020603050405020304" pitchFamily="18" charset="0"/>
                  <a:cs typeface="Arial"/>
                  <a:sym typeface="Arial"/>
                </a:endParaRPr>
              </a:p>
            </p:txBody>
          </p:sp>
        </p:grpSp>
      </p:grpSp>
      <p:pic>
        <p:nvPicPr>
          <p:cNvPr id="176" name="Picture 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558" y="3705711"/>
            <a:ext cx="5486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TextBox 176"/>
          <p:cNvSpPr txBox="1"/>
          <p:nvPr/>
        </p:nvSpPr>
        <p:spPr>
          <a:xfrm>
            <a:off x="1163512" y="6277461"/>
            <a:ext cx="6495720" cy="1569660"/>
          </a:xfrm>
          <a:prstGeom prst="rect">
            <a:avLst/>
          </a:prstGeom>
          <a:noFill/>
        </p:spPr>
        <p:txBody>
          <a:bodyPr wrap="square" rtlCol="0">
            <a:spAutoFit/>
          </a:bodyPr>
          <a:lstStyle/>
          <a:p>
            <a:pPr defTabSz="1828800">
              <a:buClr>
                <a:srgbClr val="000000"/>
              </a:buClr>
            </a:pPr>
            <a:r>
              <a:rPr lang="en-US" sz="3200" kern="0" dirty="0" err="1">
                <a:solidFill>
                  <a:srgbClr val="000000"/>
                </a:solidFill>
                <a:latin typeface="Akronism" pitchFamily="2" charset="0"/>
                <a:cs typeface="Arial"/>
                <a:sym typeface="Arial"/>
              </a:rPr>
              <a:t>Gv:Lê</a:t>
            </a:r>
            <a:r>
              <a:rPr lang="en-US" sz="3200" kern="0" dirty="0">
                <a:solidFill>
                  <a:srgbClr val="000000"/>
                </a:solidFill>
                <a:latin typeface="Akronism" pitchFamily="2" charset="0"/>
                <a:cs typeface="Arial"/>
                <a:sym typeface="Arial"/>
              </a:rPr>
              <a:t> </a:t>
            </a:r>
            <a:r>
              <a:rPr lang="en-US" sz="3200" kern="0" dirty="0" err="1">
                <a:solidFill>
                  <a:srgbClr val="000000"/>
                </a:solidFill>
                <a:latin typeface="Akronism" pitchFamily="2" charset="0"/>
                <a:cs typeface="Arial"/>
                <a:sym typeface="Arial"/>
              </a:rPr>
              <a:t>Nguyên</a:t>
            </a:r>
            <a:r>
              <a:rPr lang="en-US" sz="3200" kern="0" dirty="0">
                <a:solidFill>
                  <a:srgbClr val="000000"/>
                </a:solidFill>
                <a:latin typeface="Akronism" pitchFamily="2" charset="0"/>
                <a:cs typeface="Arial"/>
                <a:sym typeface="Arial"/>
              </a:rPr>
              <a:t> </a:t>
            </a:r>
            <a:r>
              <a:rPr lang="en-US" sz="3200" kern="0" dirty="0" err="1">
                <a:solidFill>
                  <a:srgbClr val="000000"/>
                </a:solidFill>
                <a:latin typeface="Akronism" pitchFamily="2" charset="0"/>
                <a:cs typeface="Arial"/>
                <a:sym typeface="Arial"/>
              </a:rPr>
              <a:t>Thạch</a:t>
            </a:r>
            <a:endParaRPr lang="en-US" sz="3200" kern="0" dirty="0">
              <a:solidFill>
                <a:srgbClr val="000000"/>
              </a:solidFill>
              <a:latin typeface="Akronism" pitchFamily="2" charset="0"/>
              <a:cs typeface="Arial"/>
              <a:sym typeface="Arial"/>
            </a:endParaRPr>
          </a:p>
          <a:p>
            <a:pPr defTabSz="1828800">
              <a:buClr>
                <a:srgbClr val="000000"/>
              </a:buClr>
            </a:pPr>
            <a:r>
              <a:rPr lang="en-US" sz="3200" kern="0" dirty="0" err="1">
                <a:solidFill>
                  <a:srgbClr val="000000"/>
                </a:solidFill>
                <a:latin typeface="Akronism" pitchFamily="2" charset="0"/>
                <a:cs typeface="Arial"/>
                <a:sym typeface="Arial"/>
              </a:rPr>
              <a:t>Tổ</a:t>
            </a:r>
            <a:r>
              <a:rPr lang="en-US" sz="3200" kern="0" dirty="0">
                <a:solidFill>
                  <a:srgbClr val="000000"/>
                </a:solidFill>
                <a:latin typeface="Akronism" pitchFamily="2" charset="0"/>
                <a:cs typeface="Arial"/>
                <a:sym typeface="Arial"/>
              </a:rPr>
              <a:t> :</a:t>
            </a:r>
            <a:r>
              <a:rPr lang="en-US" sz="3200" kern="0" dirty="0" err="1">
                <a:solidFill>
                  <a:srgbClr val="000000"/>
                </a:solidFill>
                <a:latin typeface="Akronism" pitchFamily="2" charset="0"/>
                <a:cs typeface="Arial"/>
                <a:sym typeface="Arial"/>
              </a:rPr>
              <a:t>Toán</a:t>
            </a:r>
            <a:r>
              <a:rPr lang="en-US" sz="3200" kern="0" dirty="0">
                <a:solidFill>
                  <a:srgbClr val="000000"/>
                </a:solidFill>
                <a:latin typeface="Akronism" pitchFamily="2" charset="0"/>
                <a:cs typeface="Arial"/>
                <a:sym typeface="Arial"/>
              </a:rPr>
              <a:t>- Tin- </a:t>
            </a:r>
            <a:r>
              <a:rPr lang="en-US" sz="3200" kern="0" dirty="0" err="1">
                <a:solidFill>
                  <a:srgbClr val="000000"/>
                </a:solidFill>
                <a:latin typeface="Akronism" pitchFamily="2" charset="0"/>
                <a:cs typeface="Arial"/>
                <a:sym typeface="Arial"/>
              </a:rPr>
              <a:t>Nghệ</a:t>
            </a:r>
            <a:r>
              <a:rPr lang="en-US" sz="3200" kern="0" dirty="0">
                <a:solidFill>
                  <a:srgbClr val="000000"/>
                </a:solidFill>
                <a:latin typeface="Akronism" pitchFamily="2" charset="0"/>
                <a:cs typeface="Arial"/>
                <a:sym typeface="Arial"/>
              </a:rPr>
              <a:t> </a:t>
            </a:r>
            <a:r>
              <a:rPr lang="en-US" sz="3200" kern="0" dirty="0" err="1">
                <a:solidFill>
                  <a:srgbClr val="000000"/>
                </a:solidFill>
                <a:latin typeface="Akronism" pitchFamily="2" charset="0"/>
                <a:cs typeface="Arial"/>
                <a:sym typeface="Arial"/>
              </a:rPr>
              <a:t>Thuật</a:t>
            </a:r>
            <a:endParaRPr lang="en-US" sz="3200" kern="0" dirty="0">
              <a:solidFill>
                <a:srgbClr val="000000"/>
              </a:solidFill>
              <a:latin typeface="Akronism" pitchFamily="2" charset="0"/>
              <a:cs typeface="Arial"/>
              <a:sym typeface="Arial"/>
            </a:endParaRPr>
          </a:p>
          <a:p>
            <a:pPr defTabSz="1828800">
              <a:buClr>
                <a:srgbClr val="000000"/>
              </a:buClr>
            </a:pPr>
            <a:r>
              <a:rPr lang="en-US" sz="3200" kern="0" dirty="0" err="1">
                <a:solidFill>
                  <a:srgbClr val="000000"/>
                </a:solidFill>
                <a:latin typeface="Akronism" pitchFamily="2" charset="0"/>
                <a:cs typeface="Arial"/>
                <a:sym typeface="Arial"/>
              </a:rPr>
              <a:t>Năm</a:t>
            </a:r>
            <a:r>
              <a:rPr lang="en-US" sz="3200" kern="0" dirty="0">
                <a:solidFill>
                  <a:srgbClr val="000000"/>
                </a:solidFill>
                <a:latin typeface="Akronism" pitchFamily="2" charset="0"/>
                <a:cs typeface="Arial"/>
                <a:sym typeface="Arial"/>
              </a:rPr>
              <a:t> </a:t>
            </a:r>
            <a:r>
              <a:rPr lang="en-US" sz="3200" kern="0" dirty="0" err="1">
                <a:solidFill>
                  <a:srgbClr val="000000"/>
                </a:solidFill>
                <a:latin typeface="Akronism" pitchFamily="2" charset="0"/>
                <a:cs typeface="Arial"/>
                <a:sym typeface="Arial"/>
              </a:rPr>
              <a:t>học</a:t>
            </a:r>
            <a:r>
              <a:rPr lang="en-US" sz="3200" kern="0" dirty="0">
                <a:solidFill>
                  <a:srgbClr val="000000"/>
                </a:solidFill>
                <a:latin typeface="Akronism" pitchFamily="2" charset="0"/>
                <a:cs typeface="Arial"/>
                <a:sym typeface="Arial"/>
              </a:rPr>
              <a:t> : 2024-2025</a:t>
            </a:r>
            <a:endParaRPr lang="en-US" sz="3200" kern="0" dirty="0">
              <a:solidFill>
                <a:srgbClr val="000000"/>
              </a:solidFill>
              <a:latin typeface="Akronism" pitchFamily="2" charset="0"/>
              <a:cs typeface="Arial"/>
              <a:sym typeface="Arial"/>
            </a:endParaRPr>
          </a:p>
        </p:txBody>
      </p:sp>
    </p:spTree>
    <p:extLst>
      <p:ext uri="{BB962C8B-B14F-4D97-AF65-F5344CB8AC3E}">
        <p14:creationId xmlns:p14="http://schemas.microsoft.com/office/powerpoint/2010/main" val="3560569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6" name="Rounded Rectangle 5"/>
          <p:cNvSpPr/>
          <p:nvPr/>
        </p:nvSpPr>
        <p:spPr>
          <a:xfrm>
            <a:off x="6661964" y="1104900"/>
            <a:ext cx="4927280" cy="130715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chemeClr val="tx2">
                    <a:lumMod val="40000"/>
                    <a:lumOff val="60000"/>
                  </a:schemeClr>
                </a:solidFill>
                <a:effectLst/>
                <a:uLnTx/>
                <a:uFillTx/>
                <a:latin typeface="Arial" panose="020B0604020202020204" pitchFamily="34" charset="0"/>
                <a:ea typeface="+mn-ea"/>
                <a:cs typeface="Arial" panose="020B0604020202020204" pitchFamily="34" charset="0"/>
              </a:rPr>
              <a:t>Luyện tập 1</a:t>
            </a:r>
          </a:p>
        </p:txBody>
      </p:sp>
      <p:sp>
        <p:nvSpPr>
          <p:cNvPr id="8" name="TextBox 7"/>
          <p:cNvSpPr txBox="1"/>
          <p:nvPr/>
        </p:nvSpPr>
        <p:spPr>
          <a:xfrm>
            <a:off x="2908460" y="2959768"/>
            <a:ext cx="12420600" cy="1938992"/>
          </a:xfrm>
          <a:prstGeom prst="rect">
            <a:avLst/>
          </a:prstGeom>
          <a:noFill/>
        </p:spPr>
        <p:txBody>
          <a:bodyPr wrap="square" rtlCol="0">
            <a:spAutoFit/>
          </a:bodyPr>
          <a:lstStyle/>
          <a:p>
            <a:pPr lvl="0" algn="just">
              <a:lnSpc>
                <a:spcPct val="150000"/>
              </a:lnSpc>
              <a:defRPr/>
            </a:pPr>
            <a:r>
              <a:rPr lang="vi-VN" sz="4000">
                <a:solidFill>
                  <a:prstClr val="black"/>
                </a:solidFill>
                <a:cs typeface="Arial" panose="020B0604020202020204" pitchFamily="34" charset="0"/>
              </a:rPr>
              <a:t>Hãy viết một phương trình bậc nhất hai ẩn và chỉ ra một nghiệm của nó.</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9" name="Rectangle 8"/>
          <p:cNvSpPr/>
          <p:nvPr/>
        </p:nvSpPr>
        <p:spPr>
          <a:xfrm>
            <a:off x="8455757" y="5273814"/>
            <a:ext cx="1326005" cy="707886"/>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40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0" name="Rectangle 9"/>
              <p:cNvSpPr/>
              <p:nvPr/>
            </p:nvSpPr>
            <p:spPr>
              <a:xfrm>
                <a:off x="2915304" y="6852476"/>
                <a:ext cx="12420600" cy="1938992"/>
              </a:xfrm>
              <a:prstGeom prst="rect">
                <a:avLst/>
              </a:prstGeom>
            </p:spPr>
            <p:txBody>
              <a:bodyPr wrap="square">
                <a:spAutoFit/>
              </a:bodyPr>
              <a:lstStyle/>
              <a:p>
                <a:pPr algn="just">
                  <a:lnSpc>
                    <a:spcPct val="150000"/>
                  </a:lnSpc>
                  <a:spcBef>
                    <a:spcPts val="600"/>
                  </a:spcBef>
                  <a:spcAft>
                    <a:spcPts val="600"/>
                  </a:spcAft>
                </a:pPr>
                <a:r>
                  <a:rPr lang="da-DK" sz="4000">
                    <a:solidFill>
                      <a:srgbClr val="000000"/>
                    </a:solidFill>
                    <a:latin typeface="+mj-lt"/>
                    <a:ea typeface="Malgun Gothic" panose="020B0503020000020004" pitchFamily="34" charset="-127"/>
                    <a:cs typeface="Times New Roman" panose="02020603050405020304" pitchFamily="18" charset="0"/>
                  </a:rPr>
                  <a:t>Phương trình bậc nhất hai ẩn: </a:t>
                </a:r>
                <a14:m>
                  <m:oMath xmlns:m="http://schemas.openxmlformats.org/officeDocument/2006/math">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4000">
                    <a:solidFill>
                      <a:srgbClr val="000000"/>
                    </a:solidFill>
                    <a:effectLst/>
                    <a:latin typeface="+mj-lt"/>
                    <a:ea typeface="Malgun Gothic" panose="020B0503020000020004" pitchFamily="34" charset="-127"/>
                    <a:cs typeface="Times New Roman" panose="02020603050405020304" pitchFamily="18" charset="0"/>
                  </a:rPr>
                  <a:t> có một nghiệm là </a:t>
                </a:r>
                <a14:m>
                  <m:oMath xmlns:m="http://schemas.openxmlformats.org/officeDocument/2006/math">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da-DK" sz="4000">
                    <a:solidFill>
                      <a:srgbClr val="000000"/>
                    </a:solidFill>
                    <a:effectLst/>
                    <a:latin typeface="+mj-lt"/>
                    <a:ea typeface="Malgun Gothic" panose="020B0503020000020004" pitchFamily="34" charset="-127"/>
                    <a:cs typeface="Times New Roman" panose="02020603050405020304" pitchFamily="18" charset="0"/>
                  </a:rPr>
                  <a:t>.</a:t>
                </a:r>
                <a:endParaRPr lang="en-US" sz="40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15304" y="6852476"/>
                <a:ext cx="12420600" cy="1938992"/>
              </a:xfrm>
              <a:prstGeom prst="rect">
                <a:avLst/>
              </a:prstGeom>
              <a:blipFill>
                <a:blip r:embed="rId3"/>
                <a:stretch>
                  <a:fillRect l="-1717" r="-1717" b="-6918"/>
                </a:stretch>
              </a:blipFill>
            </p:spPr>
            <p:txBody>
              <a:bodyPr/>
              <a:lstStyle/>
              <a:p>
                <a:r>
                  <a:rPr lang="en-US">
                    <a:noFill/>
                  </a:rPr>
                  <a:t> </a:t>
                </a:r>
              </a:p>
            </p:txBody>
          </p:sp>
        </mc:Fallback>
      </mc:AlternateContent>
    </p:spTree>
    <p:extLst>
      <p:ext uri="{BB962C8B-B14F-4D97-AF65-F5344CB8AC3E}">
        <p14:creationId xmlns:p14="http://schemas.microsoft.com/office/powerpoint/2010/main" val="23487369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Rectangle 5"/>
          <p:cNvSpPr/>
          <p:nvPr/>
        </p:nvSpPr>
        <p:spPr>
          <a:xfrm>
            <a:off x="997993" y="5905500"/>
            <a:ext cx="1156086" cy="615553"/>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9" name="Group 8"/>
          <p:cNvGrpSpPr/>
          <p:nvPr/>
        </p:nvGrpSpPr>
        <p:grpSpPr>
          <a:xfrm>
            <a:off x="17769758" y="524791"/>
            <a:ext cx="137242" cy="9225426"/>
            <a:chOff x="8759480" y="310101"/>
            <a:chExt cx="68621" cy="4612713"/>
          </a:xfrm>
        </p:grpSpPr>
        <p:cxnSp>
          <p:nvCxnSpPr>
            <p:cNvPr id="10" name="Straight Connector 9"/>
            <p:cNvCxnSpPr/>
            <p:nvPr/>
          </p:nvCxnSpPr>
          <p:spPr>
            <a:xfrm>
              <a:off x="8759480"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Flowchart: Terminator 13"/>
          <p:cNvSpPr/>
          <p:nvPr/>
        </p:nvSpPr>
        <p:spPr>
          <a:xfrm>
            <a:off x="-533400" y="266700"/>
            <a:ext cx="2895600" cy="9144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800" b="1">
                <a:solidFill>
                  <a:schemeClr val="tx2">
                    <a:lumMod val="20000"/>
                    <a:lumOff val="80000"/>
                  </a:schemeClr>
                </a:solidFill>
              </a:rPr>
              <a:t>Ví dụ 2.</a:t>
            </a:r>
          </a:p>
        </p:txBody>
      </p:sp>
      <mc:AlternateContent xmlns:mc="http://schemas.openxmlformats.org/markup-compatibility/2006" xmlns:a14="http://schemas.microsoft.com/office/drawing/2010/main">
        <mc:Choice Requires="a14">
          <p:sp>
            <p:nvSpPr>
              <p:cNvPr id="5" name="Rectangle 4"/>
              <p:cNvSpPr/>
              <p:nvPr/>
            </p:nvSpPr>
            <p:spPr>
              <a:xfrm>
                <a:off x="989972" y="8840604"/>
                <a:ext cx="15925800" cy="1332096"/>
              </a:xfrm>
              <a:prstGeom prst="rect">
                <a:avLst/>
              </a:prstGeom>
            </p:spPr>
            <p:txBody>
              <a:bodyPr wrap="square">
                <a:spAutoFit/>
              </a:bodyPr>
              <a:lstStyle/>
              <a:p>
                <a:pPr>
                  <a:spcAft>
                    <a:spcPts val="500"/>
                  </a:spcAft>
                </a:pPr>
                <a14:m>
                  <m:oMathPara xmlns:m="http://schemas.openxmlformats.org/officeDocument/2006/math">
                    <m:oMathParaPr>
                      <m:jc m:val="left"/>
                    </m:oMathParaPr>
                    <m:oMath xmlns:m="http://schemas.openxmlformats.org/officeDocument/2006/math">
                      <m:r>
                        <m:rPr>
                          <m:nor/>
                        </m:rPr>
                        <a:rPr lang="vi-VN" sz="3400" smtClean="0">
                          <a:solidFill>
                            <a:srgbClr val="000000"/>
                          </a:solidFill>
                        </a:rPr>
                        <m:t>V</m:t>
                      </m:r>
                      <m:r>
                        <m:rPr>
                          <m:nor/>
                        </m:rPr>
                        <a:rPr lang="vi-VN" sz="3400" smtClean="0">
                          <a:solidFill>
                            <a:srgbClr val="000000"/>
                          </a:solidFill>
                        </a:rPr>
                        <m:t>ậ</m:t>
                      </m:r>
                      <m:r>
                        <m:rPr>
                          <m:nor/>
                        </m:rPr>
                        <a:rPr lang="vi-VN" sz="3400" smtClean="0">
                          <a:solidFill>
                            <a:srgbClr val="000000"/>
                          </a:solidFill>
                        </a:rPr>
                        <m:t>y</m:t>
                      </m:r>
                      <m:r>
                        <m:rPr>
                          <m:nor/>
                        </m:rPr>
                        <a:rPr lang="vi-VN" sz="3400" smtClean="0">
                          <a:solidFill>
                            <a:srgbClr val="000000"/>
                          </a:solidFill>
                        </a:rPr>
                        <m:t> 5 </m:t>
                      </m:r>
                      <m:r>
                        <m:rPr>
                          <m:nor/>
                        </m:rPr>
                        <a:rPr lang="vi-VN" sz="3400" smtClean="0">
                          <a:solidFill>
                            <a:srgbClr val="000000"/>
                          </a:solidFill>
                        </a:rPr>
                        <m:t>nghi</m:t>
                      </m:r>
                      <m:r>
                        <m:rPr>
                          <m:nor/>
                        </m:rPr>
                        <a:rPr lang="vi-VN" sz="3400" smtClean="0">
                          <a:solidFill>
                            <a:srgbClr val="000000"/>
                          </a:solidFill>
                        </a:rPr>
                        <m:t>ệ</m:t>
                      </m:r>
                      <m:r>
                        <m:rPr>
                          <m:nor/>
                        </m:rPr>
                        <a:rPr lang="vi-VN" sz="3400" smtClean="0">
                          <a:solidFill>
                            <a:srgbClr val="000000"/>
                          </a:solidFill>
                        </a:rPr>
                        <m:t>m</m:t>
                      </m:r>
                      <m:r>
                        <m:rPr>
                          <m:nor/>
                        </m:rPr>
                        <a:rPr lang="vi-VN" sz="3400" smtClean="0">
                          <a:solidFill>
                            <a:srgbClr val="000000"/>
                          </a:solidFill>
                        </a:rPr>
                        <m:t> </m:t>
                      </m:r>
                      <m:r>
                        <m:rPr>
                          <m:nor/>
                        </m:rPr>
                        <a:rPr lang="vi-VN" sz="3400" smtClean="0">
                          <a:solidFill>
                            <a:srgbClr val="000000"/>
                          </a:solidFill>
                        </a:rPr>
                        <m:t>c</m:t>
                      </m:r>
                      <m:r>
                        <m:rPr>
                          <m:nor/>
                        </m:rPr>
                        <a:rPr lang="vi-VN" sz="3400" smtClean="0">
                          <a:solidFill>
                            <a:srgbClr val="000000"/>
                          </a:solidFill>
                        </a:rPr>
                        <m:t>ủ</m:t>
                      </m:r>
                      <m:r>
                        <m:rPr>
                          <m:nor/>
                        </m:rPr>
                        <a:rPr lang="vi-VN" sz="3400" smtClean="0">
                          <a:solidFill>
                            <a:srgbClr val="000000"/>
                          </a:solidFill>
                        </a:rPr>
                        <m:t>a</m:t>
                      </m:r>
                      <m:r>
                        <m:rPr>
                          <m:nor/>
                        </m:rPr>
                        <a:rPr lang="vi-VN" sz="3400" smtClean="0">
                          <a:solidFill>
                            <a:srgbClr val="000000"/>
                          </a:solidFill>
                        </a:rPr>
                        <m:t> </m:t>
                      </m:r>
                      <m:r>
                        <m:rPr>
                          <m:nor/>
                        </m:rPr>
                        <a:rPr lang="vi-VN" sz="3400" smtClean="0">
                          <a:solidFill>
                            <a:srgbClr val="000000"/>
                          </a:solidFill>
                        </a:rPr>
                        <m:t>ph</m:t>
                      </m:r>
                      <m:r>
                        <m:rPr>
                          <m:nor/>
                        </m:rPr>
                        <a:rPr lang="vi-VN" sz="3400" smtClean="0">
                          <a:solidFill>
                            <a:srgbClr val="000000"/>
                          </a:solidFill>
                        </a:rPr>
                        <m:t>ươ</m:t>
                      </m:r>
                      <m:r>
                        <m:rPr>
                          <m:nor/>
                        </m:rPr>
                        <a:rPr lang="vi-VN" sz="3400" smtClean="0">
                          <a:solidFill>
                            <a:srgbClr val="000000"/>
                          </a:solidFill>
                        </a:rPr>
                        <m:t>ng</m:t>
                      </m:r>
                      <m:r>
                        <m:rPr>
                          <m:nor/>
                        </m:rPr>
                        <a:rPr lang="vi-VN" sz="3400" smtClean="0">
                          <a:solidFill>
                            <a:srgbClr val="000000"/>
                          </a:solidFill>
                        </a:rPr>
                        <m:t> </m:t>
                      </m:r>
                      <m:r>
                        <m:rPr>
                          <m:nor/>
                        </m:rPr>
                        <a:rPr lang="vi-VN" sz="3400" smtClean="0">
                          <a:solidFill>
                            <a:srgbClr val="000000"/>
                          </a:solidFill>
                        </a:rPr>
                        <m:t>tr</m:t>
                      </m:r>
                      <m:r>
                        <m:rPr>
                          <m:nor/>
                        </m:rPr>
                        <a:rPr lang="vi-VN" sz="3400" smtClean="0">
                          <a:solidFill>
                            <a:srgbClr val="000000"/>
                          </a:solidFill>
                        </a:rPr>
                        <m:t>ì</m:t>
                      </m:r>
                      <m:r>
                        <m:rPr>
                          <m:nor/>
                        </m:rPr>
                        <a:rPr lang="vi-VN" sz="3400" smtClean="0">
                          <a:solidFill>
                            <a:srgbClr val="000000"/>
                          </a:solidFill>
                        </a:rPr>
                        <m:t>nh</m:t>
                      </m:r>
                      <m:r>
                        <m:rPr>
                          <m:nor/>
                        </m:rPr>
                        <a:rPr lang="vi-VN" sz="3400" smtClean="0">
                          <a:solidFill>
                            <a:srgbClr val="000000"/>
                          </a:solidFill>
                        </a:rPr>
                        <m:t> đã </m:t>
                      </m:r>
                      <m:r>
                        <m:rPr>
                          <m:nor/>
                        </m:rPr>
                        <a:rPr lang="vi-VN" sz="3400" smtClean="0">
                          <a:solidFill>
                            <a:srgbClr val="000000"/>
                          </a:solidFill>
                        </a:rPr>
                        <m:t>cho</m:t>
                      </m:r>
                      <m:r>
                        <m:rPr>
                          <m:nor/>
                        </m:rPr>
                        <a:rPr lang="vi-VN" sz="3400" smtClean="0">
                          <a:solidFill>
                            <a:srgbClr val="000000"/>
                          </a:solidFill>
                        </a:rPr>
                        <m:t> </m:t>
                      </m:r>
                      <m:r>
                        <m:rPr>
                          <m:nor/>
                        </m:rPr>
                        <a:rPr lang="vi-VN" sz="3400" smtClean="0">
                          <a:solidFill>
                            <a:srgbClr val="000000"/>
                          </a:solidFill>
                        </a:rPr>
                        <m:t>l</m:t>
                      </m:r>
                      <m:r>
                        <m:rPr>
                          <m:nor/>
                        </m:rPr>
                        <a:rPr lang="vi-VN" sz="3400" smtClean="0">
                          <a:solidFill>
                            <a:srgbClr val="000000"/>
                          </a:solidFill>
                        </a:rPr>
                        <m:t>à:</m:t>
                      </m:r>
                      <m:d>
                        <m:dPr>
                          <m:ctrlPr>
                            <a:rPr lang="vi-VN" sz="3400" i="1" smtClean="0">
                              <a:solidFill>
                                <a:srgbClr val="000000"/>
                              </a:solidFill>
                              <a:latin typeface="Cambria Math" panose="02040503050406030204" pitchFamily="18" charset="0"/>
                            </a:rPr>
                          </m:ctrlPr>
                        </m:dPr>
                        <m:e>
                          <m:r>
                            <a:rPr lang="vi-VN" sz="3400" i="1">
                              <a:solidFill>
                                <a:srgbClr val="000000"/>
                              </a:solidFill>
                              <a:latin typeface="Cambria Math" panose="02040503050406030204" pitchFamily="18" charset="0"/>
                            </a:rPr>
                            <m:t>−2;</m:t>
                          </m:r>
                          <m:f>
                            <m:fPr>
                              <m:ctrlPr>
                                <a:rPr lang="en-US" sz="3400" i="1">
                                  <a:solidFill>
                                    <a:srgbClr val="000000"/>
                                  </a:solidFill>
                                  <a:latin typeface="Cambria Math" panose="02040503050406030204" pitchFamily="18" charset="0"/>
                                </a:rPr>
                              </m:ctrlPr>
                            </m:fPr>
                            <m:num>
                              <m:r>
                                <a:rPr lang="en-US" sz="3400" i="1">
                                  <a:solidFill>
                                    <a:srgbClr val="000000"/>
                                  </a:solidFill>
                                  <a:latin typeface="Cambria Math" panose="02040503050406030204" pitchFamily="18" charset="0"/>
                                </a:rPr>
                                <m:t>7</m:t>
                              </m:r>
                            </m:num>
                            <m:den>
                              <m:r>
                                <a:rPr lang="en-US" sz="3400" i="1">
                                  <a:solidFill>
                                    <a:srgbClr val="000000"/>
                                  </a:solidFill>
                                  <a:latin typeface="Cambria Math" panose="02040503050406030204" pitchFamily="18" charset="0"/>
                                </a:rPr>
                                <m:t>2</m:t>
                              </m:r>
                            </m:den>
                          </m:f>
                        </m:e>
                      </m:d>
                      <m:r>
                        <a:rPr lang="vi-VN" sz="3400" i="1" smtClean="0">
                          <a:solidFill>
                            <a:srgbClr val="000000"/>
                          </a:solidFill>
                          <a:latin typeface="Cambria Math" panose="02040503050406030204" pitchFamily="18" charset="0"/>
                        </a:rPr>
                        <m:t>, (−1; 3), </m:t>
                      </m:r>
                      <m:d>
                        <m:dPr>
                          <m:ctrlPr>
                            <a:rPr lang="vi-VN" sz="3400" i="1" smtClean="0">
                              <a:solidFill>
                                <a:srgbClr val="000000"/>
                              </a:solidFill>
                              <a:latin typeface="Cambria Math" panose="02040503050406030204" pitchFamily="18" charset="0"/>
                            </a:rPr>
                          </m:ctrlPr>
                        </m:dPr>
                        <m:e>
                          <m:r>
                            <a:rPr lang="vi-VN" sz="3400" i="1">
                              <a:solidFill>
                                <a:srgbClr val="000000"/>
                              </a:solidFill>
                              <a:latin typeface="Cambria Math" panose="02040503050406030204" pitchFamily="18" charset="0"/>
                            </a:rPr>
                            <m:t>0,</m:t>
                          </m:r>
                          <m:f>
                            <m:fPr>
                              <m:ctrlPr>
                                <a:rPr lang="en-US" sz="3400" i="1">
                                  <a:solidFill>
                                    <a:srgbClr val="000000"/>
                                  </a:solidFill>
                                  <a:latin typeface="Cambria Math" panose="02040503050406030204" pitchFamily="18" charset="0"/>
                                </a:rPr>
                              </m:ctrlPr>
                            </m:fPr>
                            <m:num>
                              <m:r>
                                <a:rPr lang="en-US" sz="3400" i="1">
                                  <a:solidFill>
                                    <a:srgbClr val="000000"/>
                                  </a:solidFill>
                                  <a:latin typeface="Cambria Math" panose="02040503050406030204" pitchFamily="18" charset="0"/>
                                </a:rPr>
                                <m:t>5</m:t>
                              </m:r>
                            </m:num>
                            <m:den>
                              <m:r>
                                <a:rPr lang="en-US" sz="3400" i="1">
                                  <a:solidFill>
                                    <a:srgbClr val="000000"/>
                                  </a:solidFill>
                                  <a:latin typeface="Cambria Math" panose="02040503050406030204" pitchFamily="18" charset="0"/>
                                </a:rPr>
                                <m:t>2</m:t>
                              </m:r>
                            </m:den>
                          </m:f>
                        </m:e>
                      </m:d>
                      <m:r>
                        <a:rPr lang="vi-VN" sz="3400" i="1" smtClean="0">
                          <a:solidFill>
                            <a:srgbClr val="000000"/>
                          </a:solidFill>
                          <a:latin typeface="Cambria Math" panose="02040503050406030204" pitchFamily="18" charset="0"/>
                        </a:rPr>
                        <m:t>, (3; 1), (1; </m:t>
                      </m:r>
                      <m:r>
                        <a:rPr lang="vi-VN" sz="3400" i="1">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m:t>
                      </m:r>
                    </m:oMath>
                  </m:oMathPara>
                </a14:m>
                <a:endParaRPr lang="vi-VN" sz="3400">
                  <a:solidFill>
                    <a:srgbClr val="0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989972" y="8840604"/>
                <a:ext cx="15925800" cy="133209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667000" y="489347"/>
                <a:ext cx="14184348" cy="615553"/>
              </a:xfrm>
              <a:prstGeom prst="rect">
                <a:avLst/>
              </a:prstGeom>
            </p:spPr>
            <p:txBody>
              <a:bodyPr wrap="square">
                <a:spAutoFit/>
              </a:bodyPr>
              <a:lstStyle/>
              <a:p>
                <a:r>
                  <a:rPr lang="vi-VN" sz="3400">
                    <a:solidFill>
                      <a:srgbClr val="000000"/>
                    </a:solidFill>
                  </a:rPr>
                  <a:t>Giả sử </a:t>
                </a:r>
                <a14:m>
                  <m:oMath xmlns:m="http://schemas.openxmlformats.org/officeDocument/2006/math">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m:t>
                    </m:r>
                  </m:oMath>
                </a14:m>
                <a:r>
                  <a:rPr lang="vi-VN" sz="3400">
                    <a:solidFill>
                      <a:srgbClr val="000000"/>
                    </a:solidFill>
                  </a:rPr>
                  <a:t>là nghiệm của phương trình bậc nhất hai ẩn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+ 2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5.</m:t>
                    </m:r>
                  </m:oMath>
                </a14:m>
                <a:endParaRPr lang="en-US"/>
              </a:p>
            </p:txBody>
          </p:sp>
        </mc:Choice>
        <mc:Fallback xmlns="">
          <p:sp>
            <p:nvSpPr>
              <p:cNvPr id="15" name="Rectangle 14"/>
              <p:cNvSpPr>
                <a:spLocks noRot="1" noChangeAspect="1" noMove="1" noResize="1" noEditPoints="1" noAdjustHandles="1" noChangeArrowheads="1" noChangeShapeType="1" noTextEdit="1"/>
              </p:cNvSpPr>
              <p:nvPr/>
            </p:nvSpPr>
            <p:spPr>
              <a:xfrm>
                <a:off x="2667000" y="489347"/>
                <a:ext cx="14184348" cy="615553"/>
              </a:xfrm>
              <a:prstGeom prst="rect">
                <a:avLst/>
              </a:prstGeom>
              <a:blipFill>
                <a:blip r:embed="rId4"/>
                <a:stretch>
                  <a:fillRect l="-1204" t="-13861" b="-34653"/>
                </a:stretch>
              </a:blipFill>
            </p:spPr>
            <p:txBody>
              <a:bodyPr/>
              <a:lstStyle/>
              <a:p>
                <a:r>
                  <a:rPr lang="en-US">
                    <a:noFill/>
                  </a:rPr>
                  <a:t> </a:t>
                </a:r>
              </a:p>
            </p:txBody>
          </p:sp>
        </mc:Fallback>
      </mc:AlternateContent>
      <p:sp>
        <p:nvSpPr>
          <p:cNvPr id="16" name="Rectangle 15"/>
          <p:cNvSpPr/>
          <p:nvPr/>
        </p:nvSpPr>
        <p:spPr>
          <a:xfrm>
            <a:off x="997993" y="1409700"/>
            <a:ext cx="5806398" cy="615553"/>
          </a:xfrm>
          <a:prstGeom prst="rect">
            <a:avLst/>
          </a:prstGeom>
        </p:spPr>
        <p:txBody>
          <a:bodyPr wrap="none">
            <a:spAutoFit/>
          </a:bodyPr>
          <a:lstStyle/>
          <a:p>
            <a:pPr lvl="0">
              <a:spcAft>
                <a:spcPts val="500"/>
              </a:spcAft>
            </a:pPr>
            <a:r>
              <a:rPr lang="vi-VN" sz="3400">
                <a:solidFill>
                  <a:srgbClr val="000000"/>
                </a:solidFill>
              </a:rPr>
              <a:t>a) Hoàn thành bảng sau đây:</a:t>
            </a:r>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298596987"/>
                  </p:ext>
                </p:extLst>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𝑥</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−2</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−1</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0</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658338"/>
                      </a:ext>
                    </a:extLst>
                  </a:tr>
                  <a:tr h="655529">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𝑦</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1</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2</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897140"/>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298596987"/>
                  </p:ext>
                </p:extLst>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82" t="-926" r="-501130"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926" r="-399718"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565" t="-926" r="-3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0565" t="-926" r="-2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9437" t="-926" r="-100282"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0847" t="-926" r="-565" b="-101852"/>
                          </a:stretch>
                        </a:blipFill>
                      </a:tcPr>
                    </a:tc>
                    <a:extLst>
                      <a:ext uri="{0D108BD9-81ED-4DB2-BD59-A6C34878D82A}">
                        <a16:rowId xmlns:a16="http://schemas.microsoft.com/office/drawing/2014/main" val="2578658338"/>
                      </a:ext>
                    </a:extLst>
                  </a:tr>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82" t="-100926" r="-501130"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100926" r="-399718"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565" t="-100926" r="-3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0565" t="-100926" r="-2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9437" t="-100926" r="-100282"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0847" t="-100926" r="-565" b="-1852"/>
                          </a:stretch>
                        </a:blipFill>
                      </a:tcPr>
                    </a:tc>
                    <a:extLst>
                      <a:ext uri="{0D108BD9-81ED-4DB2-BD59-A6C34878D82A}">
                        <a16:rowId xmlns:a16="http://schemas.microsoft.com/office/drawing/2014/main" val="1889897140"/>
                      </a:ext>
                    </a:extLst>
                  </a:tr>
                </a:tbl>
              </a:graphicData>
            </a:graphic>
          </p:graphicFrame>
        </mc:Fallback>
      </mc:AlternateContent>
      <mc:AlternateContent xmlns:mc="http://schemas.openxmlformats.org/markup-compatibility/2006" xmlns:a14="http://schemas.microsoft.com/office/drawing/2010/main">
        <mc:Choice Requires="a14">
          <p:sp>
            <p:nvSpPr>
              <p:cNvPr id="18" name="Rectangle 17"/>
              <p:cNvSpPr/>
              <p:nvPr/>
            </p:nvSpPr>
            <p:spPr>
              <a:xfrm>
                <a:off x="997993" y="3777853"/>
                <a:ext cx="16070807" cy="1661993"/>
              </a:xfrm>
              <a:prstGeom prst="rect">
                <a:avLst/>
              </a:prstGeom>
            </p:spPr>
            <p:txBody>
              <a:bodyPr wrap="square">
                <a:spAutoFit/>
              </a:bodyPr>
              <a:lstStyle/>
              <a:p>
                <a:pPr lvl="0">
                  <a:lnSpc>
                    <a:spcPct val="150000"/>
                  </a:lnSpc>
                </a:pPr>
                <a:r>
                  <a:rPr lang="vi-VN" sz="3400">
                    <a:solidFill>
                      <a:srgbClr val="000000"/>
                    </a:solidFill>
                  </a:rPr>
                  <a:t>Từ đó suy ra 5 nghiệm của phương trình đã cho.</a:t>
                </a:r>
              </a:p>
              <a:p>
                <a:pPr lvl="0">
                  <a:lnSpc>
                    <a:spcPct val="150000"/>
                  </a:lnSpc>
                </a:pPr>
                <a:r>
                  <a:rPr lang="vi-VN" sz="3400">
                    <a:solidFill>
                      <a:srgbClr val="000000"/>
                    </a:solidFill>
                  </a:rPr>
                  <a:t>b) Biểu diễn </a:t>
                </a:r>
                <a14:m>
                  <m:oMath xmlns:m="http://schemas.openxmlformats.org/officeDocument/2006/math">
                    <m:r>
                      <a:rPr lang="vi-VN" sz="3400" i="1" smtClean="0">
                        <a:solidFill>
                          <a:srgbClr val="000000"/>
                        </a:solidFill>
                        <a:latin typeface="Cambria Math" panose="02040503050406030204" pitchFamily="18" charset="0"/>
                      </a:rPr>
                      <m:t>𝑦</m:t>
                    </m:r>
                  </m:oMath>
                </a14:m>
                <a:r>
                  <a:rPr lang="vi-VN" sz="3400">
                    <a:solidFill>
                      <a:srgbClr val="000000"/>
                    </a:solidFill>
                  </a:rPr>
                  <a:t> theo </a:t>
                </a:r>
                <a14:m>
                  <m:oMath xmlns:m="http://schemas.openxmlformats.org/officeDocument/2006/math">
                    <m:r>
                      <a:rPr lang="vi-VN" sz="3400" i="1" smtClean="0">
                        <a:solidFill>
                          <a:srgbClr val="000000"/>
                        </a:solidFill>
                        <a:latin typeface="Cambria Math" panose="02040503050406030204" pitchFamily="18" charset="0"/>
                      </a:rPr>
                      <m:t>𝑥</m:t>
                    </m:r>
                  </m:oMath>
                </a14:m>
                <a:r>
                  <a:rPr lang="vi-VN" sz="3400">
                    <a:solidFill>
                      <a:srgbClr val="000000"/>
                    </a:solidFill>
                  </a:rPr>
                  <a:t>. Từ đó cho biết phương trình đã cho có bao nhiêu nghiệm?</a:t>
                </a:r>
              </a:p>
            </p:txBody>
          </p:sp>
        </mc:Choice>
        <mc:Fallback xmlns="">
          <p:sp>
            <p:nvSpPr>
              <p:cNvPr id="18" name="Rectangle 17"/>
              <p:cNvSpPr>
                <a:spLocks noRot="1" noChangeAspect="1" noMove="1" noResize="1" noEditPoints="1" noAdjustHandles="1" noChangeArrowheads="1" noChangeShapeType="1" noTextEdit="1"/>
              </p:cNvSpPr>
              <p:nvPr/>
            </p:nvSpPr>
            <p:spPr>
              <a:xfrm>
                <a:off x="997993" y="3777853"/>
                <a:ext cx="16070807" cy="1661993"/>
              </a:xfrm>
              <a:prstGeom prst="rect">
                <a:avLst/>
              </a:prstGeom>
              <a:blipFill>
                <a:blip r:embed="rId6"/>
                <a:stretch>
                  <a:fillRect l="-106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779589605"/>
                  </p:ext>
                </p:extLst>
              </p:nvPr>
            </p:nvGraphicFramePr>
            <p:xfrm>
              <a:off x="2819400" y="6881660"/>
              <a:ext cx="12954000" cy="1727536"/>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𝑥</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−2</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−1</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0</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3</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1</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658338"/>
                      </a:ext>
                    </a:extLst>
                  </a:tr>
                  <a:tr h="655529">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𝑦</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en-US" sz="3400" i="1" smtClean="0">
                                        <a:solidFill>
                                          <a:schemeClr val="accent3">
                                            <a:lumMod val="50000"/>
                                          </a:schemeClr>
                                        </a:solidFill>
                                        <a:latin typeface="Cambria Math" panose="02040503050406030204" pitchFamily="18" charset="0"/>
                                      </a:rPr>
                                    </m:ctrlPr>
                                  </m:fPr>
                                  <m:num>
                                    <m:r>
                                      <a:rPr lang="en-US" sz="3400" b="0" i="1" smtClean="0">
                                        <a:solidFill>
                                          <a:schemeClr val="accent3">
                                            <a:lumMod val="50000"/>
                                          </a:schemeClr>
                                        </a:solidFill>
                                        <a:latin typeface="Cambria Math" panose="02040503050406030204" pitchFamily="18" charset="0"/>
                                      </a:rPr>
                                      <m:t>7</m:t>
                                    </m:r>
                                  </m:num>
                                  <m:den>
                                    <m:r>
                                      <a:rPr lang="en-US" sz="3400" b="0" i="1" smtClean="0">
                                        <a:solidFill>
                                          <a:schemeClr val="accent3">
                                            <a:lumMod val="50000"/>
                                          </a:schemeClr>
                                        </a:solidFill>
                                        <a:latin typeface="Cambria Math" panose="02040503050406030204" pitchFamily="18" charset="0"/>
                                      </a:rPr>
                                      <m:t>2</m:t>
                                    </m:r>
                                  </m:den>
                                </m:f>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3</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en-US" sz="3400" i="1" smtClean="0">
                                        <a:solidFill>
                                          <a:schemeClr val="accent3">
                                            <a:lumMod val="50000"/>
                                          </a:schemeClr>
                                        </a:solidFill>
                                        <a:latin typeface="Cambria Math" panose="02040503050406030204" pitchFamily="18" charset="0"/>
                                      </a:rPr>
                                    </m:ctrlPr>
                                  </m:fPr>
                                  <m:num>
                                    <m:r>
                                      <a:rPr lang="en-US" sz="3400" b="0" i="1" smtClean="0">
                                        <a:solidFill>
                                          <a:schemeClr val="accent3">
                                            <a:lumMod val="50000"/>
                                          </a:schemeClr>
                                        </a:solidFill>
                                        <a:latin typeface="Cambria Math" panose="02040503050406030204" pitchFamily="18" charset="0"/>
                                      </a:rPr>
                                      <m:t>5</m:t>
                                    </m:r>
                                  </m:num>
                                  <m:den>
                                    <m:r>
                                      <a:rPr lang="en-US" sz="3400" b="0" i="1" smtClean="0">
                                        <a:solidFill>
                                          <a:schemeClr val="accent3">
                                            <a:lumMod val="50000"/>
                                          </a:schemeClr>
                                        </a:solidFill>
                                        <a:latin typeface="Cambria Math" panose="02040503050406030204" pitchFamily="18" charset="0"/>
                                      </a:rPr>
                                      <m:t>2</m:t>
                                    </m:r>
                                  </m:den>
                                </m:f>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1</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2</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897140"/>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779589605"/>
                  </p:ext>
                </p:extLst>
              </p:nvPr>
            </p:nvGraphicFramePr>
            <p:xfrm>
              <a:off x="2819400" y="6881660"/>
              <a:ext cx="12954000" cy="1727536"/>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82" t="-926" r="-501130"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926" r="-399718"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565" t="-926" r="-300847"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0565" t="-926" r="-200847"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99437" t="-926" r="-100282"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500847" t="-926" r="-565" b="-165741"/>
                          </a:stretch>
                        </a:blipFill>
                      </a:tcPr>
                    </a:tc>
                    <a:extLst>
                      <a:ext uri="{0D108BD9-81ED-4DB2-BD59-A6C34878D82A}">
                        <a16:rowId xmlns:a16="http://schemas.microsoft.com/office/drawing/2014/main" val="2578658338"/>
                      </a:ext>
                    </a:extLst>
                  </a:tr>
                  <a:tr h="107200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82" t="-61582" r="-501130"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61582" r="-399718"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565" t="-61582" r="-300847"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0565" t="-61582" r="-200847"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99437" t="-61582" r="-100282"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500847" t="-61582" r="-565" b="-1130"/>
                          </a:stretch>
                        </a:blipFill>
                      </a:tcPr>
                    </a:tc>
                    <a:extLst>
                      <a:ext uri="{0D108BD9-81ED-4DB2-BD59-A6C34878D82A}">
                        <a16:rowId xmlns:a16="http://schemas.microsoft.com/office/drawing/2014/main" val="1889897140"/>
                      </a:ext>
                    </a:extLst>
                  </a:tr>
                </a:tbl>
              </a:graphicData>
            </a:graphic>
          </p:graphicFrame>
        </mc:Fallback>
      </mc:AlternateContent>
      <p:sp>
        <p:nvSpPr>
          <p:cNvPr id="22" name="Rectangle 21"/>
          <p:cNvSpPr/>
          <p:nvPr/>
        </p:nvSpPr>
        <p:spPr>
          <a:xfrm>
            <a:off x="2667000" y="5905500"/>
            <a:ext cx="1850058" cy="615553"/>
          </a:xfrm>
          <a:prstGeom prst="rect">
            <a:avLst/>
          </a:prstGeom>
        </p:spPr>
        <p:txBody>
          <a:bodyPr wrap="none">
            <a:spAutoFit/>
          </a:bodyPr>
          <a:lstStyle/>
          <a:p>
            <a:pPr lvl="0">
              <a:spcAft>
                <a:spcPts val="500"/>
              </a:spcAft>
            </a:pPr>
            <a:r>
              <a:rPr lang="vi-VN" sz="3400">
                <a:solidFill>
                  <a:srgbClr val="000000"/>
                </a:solidFill>
              </a:rPr>
              <a:t>a) Ta có:</a:t>
            </a:r>
          </a:p>
        </p:txBody>
      </p:sp>
    </p:spTree>
    <p:extLst>
      <p:ext uri="{BB962C8B-B14F-4D97-AF65-F5344CB8AC3E}">
        <p14:creationId xmlns:p14="http://schemas.microsoft.com/office/powerpoint/2010/main" val="2127749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5" grpId="0"/>
      <p:bldP spid="15" grpId="0"/>
      <p:bldP spid="16" grpId="0"/>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Rectangle 5"/>
          <p:cNvSpPr/>
          <p:nvPr/>
        </p:nvSpPr>
        <p:spPr>
          <a:xfrm>
            <a:off x="997993" y="5995283"/>
            <a:ext cx="1156086" cy="615553"/>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9" name="Group 8"/>
          <p:cNvGrpSpPr/>
          <p:nvPr/>
        </p:nvGrpSpPr>
        <p:grpSpPr>
          <a:xfrm>
            <a:off x="17769758" y="524791"/>
            <a:ext cx="137242" cy="9225426"/>
            <a:chOff x="8759480" y="310101"/>
            <a:chExt cx="68621" cy="4612713"/>
          </a:xfrm>
        </p:grpSpPr>
        <p:cxnSp>
          <p:nvCxnSpPr>
            <p:cNvPr id="10" name="Straight Connector 9"/>
            <p:cNvCxnSpPr/>
            <p:nvPr/>
          </p:nvCxnSpPr>
          <p:spPr>
            <a:xfrm>
              <a:off x="8759480"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Flowchart: Terminator 13"/>
          <p:cNvSpPr/>
          <p:nvPr/>
        </p:nvSpPr>
        <p:spPr>
          <a:xfrm>
            <a:off x="-533400" y="266700"/>
            <a:ext cx="2895600" cy="9144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2.</a:t>
            </a:r>
          </a:p>
        </p:txBody>
      </p:sp>
      <mc:AlternateContent xmlns:mc="http://schemas.openxmlformats.org/markup-compatibility/2006" xmlns:a14="http://schemas.microsoft.com/office/drawing/2010/main">
        <mc:Choice Requires="a14">
          <p:sp>
            <p:nvSpPr>
              <p:cNvPr id="15" name="Rectangle 14"/>
              <p:cNvSpPr/>
              <p:nvPr/>
            </p:nvSpPr>
            <p:spPr>
              <a:xfrm>
                <a:off x="2667000" y="489347"/>
                <a:ext cx="14184348"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Giả sử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là nghiệm của phương trình bậc nhất hai ẩn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+ 2</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5.</m:t>
                    </m:r>
                  </m:oMath>
                </a14:m>
                <a:endParaRPr kumimoji="0" lang="en-US" sz="1800" b="0" i="0" u="none" strike="noStrike" kern="1200" cap="none" spc="0" normalizeH="0" baseline="0" noProof="0">
                  <a:ln>
                    <a:noFill/>
                  </a:ln>
                  <a:solidFill>
                    <a:srgbClr val="313F60"/>
                  </a:solidFill>
                  <a:effectLst/>
                  <a:uLnTx/>
                  <a:uFillTx/>
                  <a:latin typeface="Arial"/>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2667000" y="489347"/>
                <a:ext cx="14184348" cy="615553"/>
              </a:xfrm>
              <a:prstGeom prst="rect">
                <a:avLst/>
              </a:prstGeom>
              <a:blipFill>
                <a:blip r:embed="rId3"/>
                <a:stretch>
                  <a:fillRect l="-1204" t="-13861" b="-34653"/>
                </a:stretch>
              </a:blipFill>
            </p:spPr>
            <p:txBody>
              <a:bodyPr/>
              <a:lstStyle/>
              <a:p>
                <a:r>
                  <a:rPr lang="en-US">
                    <a:noFill/>
                  </a:rPr>
                  <a:t> </a:t>
                </a:r>
              </a:p>
            </p:txBody>
          </p:sp>
        </mc:Fallback>
      </mc:AlternateContent>
      <p:sp>
        <p:nvSpPr>
          <p:cNvPr id="16" name="Rectangle 15"/>
          <p:cNvSpPr/>
          <p:nvPr/>
        </p:nvSpPr>
        <p:spPr>
          <a:xfrm>
            <a:off x="997993" y="1409700"/>
            <a:ext cx="5806398"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Hoàn thành bảng sau đây:</a:t>
            </a:r>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𝑥</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−2</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−1</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0</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658338"/>
                      </a:ext>
                    </a:extLst>
                  </a:tr>
                  <a:tr h="655529">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𝑦</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1</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2</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897140"/>
                      </a:ext>
                    </a:extLst>
                  </a:tr>
                </a:tbl>
              </a:graphicData>
            </a:graphic>
          </p:graphicFrame>
        </mc:Choice>
        <mc:Fallback xmlns="">
          <p:graphicFrame>
            <p:nvGraphicFramePr>
              <p:cNvPr id="17" name="Table 16"/>
              <p:cNvGraphicFramePr>
                <a:graphicFrameLocks noGrp="1"/>
              </p:cNvGraphicFramePr>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82" t="-926" r="-501130"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926" r="-399718"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65" t="-926" r="-3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65" t="-926" r="-2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437" t="-926" r="-100282"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0847" t="-926" r="-565" b="-101852"/>
                          </a:stretch>
                        </a:blipFill>
                      </a:tcPr>
                    </a:tc>
                    <a:extLst>
                      <a:ext uri="{0D108BD9-81ED-4DB2-BD59-A6C34878D82A}">
                        <a16:rowId xmlns:a16="http://schemas.microsoft.com/office/drawing/2014/main" val="2578658338"/>
                      </a:ext>
                    </a:extLst>
                  </a:tr>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82" t="-100926" r="-501130"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100926" r="-399718"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65" t="-100926" r="-3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65" t="-100926" r="-2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437" t="-100926" r="-100282"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0847" t="-100926" r="-565" b="-1852"/>
                          </a:stretch>
                        </a:blipFill>
                      </a:tcPr>
                    </a:tc>
                    <a:extLst>
                      <a:ext uri="{0D108BD9-81ED-4DB2-BD59-A6C34878D82A}">
                        <a16:rowId xmlns:a16="http://schemas.microsoft.com/office/drawing/2014/main" val="1889897140"/>
                      </a:ext>
                    </a:extLst>
                  </a:tr>
                </a:tbl>
              </a:graphicData>
            </a:graphic>
          </p:graphicFrame>
        </mc:Fallback>
      </mc:AlternateContent>
      <mc:AlternateContent xmlns:mc="http://schemas.openxmlformats.org/markup-compatibility/2006" xmlns:a14="http://schemas.microsoft.com/office/drawing/2010/main">
        <mc:Choice Requires="a14">
          <p:sp>
            <p:nvSpPr>
              <p:cNvPr id="18" name="Rectangle 17"/>
              <p:cNvSpPr/>
              <p:nvPr/>
            </p:nvSpPr>
            <p:spPr>
              <a:xfrm>
                <a:off x="997993" y="3777853"/>
                <a:ext cx="16070807" cy="16619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Từ đó suy ra 5 nghiệm của phương trình đã cho.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Biểu diễn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theo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Từ đó cho biết phương trình đã cho có bao nhiêu nghiệm?</a:t>
                </a:r>
              </a:p>
            </p:txBody>
          </p:sp>
        </mc:Choice>
        <mc:Fallback xmlns="">
          <p:sp>
            <p:nvSpPr>
              <p:cNvPr id="18" name="Rectangle 17"/>
              <p:cNvSpPr>
                <a:spLocks noRot="1" noChangeAspect="1" noMove="1" noResize="1" noEditPoints="1" noAdjustHandles="1" noChangeArrowheads="1" noChangeShapeType="1" noTextEdit="1"/>
              </p:cNvSpPr>
              <p:nvPr/>
            </p:nvSpPr>
            <p:spPr>
              <a:xfrm>
                <a:off x="997993" y="3777853"/>
                <a:ext cx="16070807" cy="1661993"/>
              </a:xfrm>
              <a:prstGeom prst="rect">
                <a:avLst/>
              </a:prstGeom>
              <a:blipFill>
                <a:blip r:embed="rId5"/>
                <a:stretch>
                  <a:fillRect l="-106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366211" y="5323171"/>
                <a:ext cx="15849344" cy="1577548"/>
              </a:xfrm>
              <a:prstGeom prst="rect">
                <a:avLst/>
              </a:prstGeom>
            </p:spPr>
            <p:txBody>
              <a:bodyPr wrap="square">
                <a:spAutoFit/>
              </a:bodyPr>
              <a:lstStyle/>
              <a:p>
                <a:pPr lvl="0">
                  <a:lnSpc>
                    <a:spcPct val="150000"/>
                  </a:lnSpc>
                  <a:defRPr/>
                </a:pPr>
                <a14:m>
                  <m:oMathPara xmlns:m="http://schemas.openxmlformats.org/officeDocument/2006/math">
                    <m:oMathParaPr>
                      <m:jc m:val="left"/>
                    </m:oMathParaPr>
                    <m:oMath xmlns:m="http://schemas.openxmlformats.org/officeDocument/2006/math">
                      <m:r>
                        <m:rPr>
                          <m:nor/>
                        </m:rPr>
                        <a:rPr lang="vi-VN" sz="3400" smtClean="0">
                          <a:solidFill>
                            <a:srgbClr val="000000"/>
                          </a:solidFill>
                        </a:rPr>
                        <m:t>b</m:t>
                      </m:r>
                      <m:r>
                        <m:rPr>
                          <m:nor/>
                        </m:rPr>
                        <a:rPr lang="vi-VN" sz="3400" smtClean="0">
                          <a:solidFill>
                            <a:srgbClr val="000000"/>
                          </a:solidFill>
                        </a:rPr>
                        <m:t>) </m:t>
                      </m:r>
                      <m:r>
                        <m:rPr>
                          <m:nor/>
                        </m:rPr>
                        <a:rPr lang="vi-VN" sz="3400" smtClean="0">
                          <a:solidFill>
                            <a:srgbClr val="000000"/>
                          </a:solidFill>
                        </a:rPr>
                        <m:t>Ta</m:t>
                      </m:r>
                      <m:r>
                        <m:rPr>
                          <m:nor/>
                        </m:rPr>
                        <a:rPr lang="vi-VN" sz="3400" smtClean="0">
                          <a:solidFill>
                            <a:srgbClr val="000000"/>
                          </a:solidFill>
                        </a:rPr>
                        <m:t> </m:t>
                      </m:r>
                      <m:r>
                        <m:rPr>
                          <m:nor/>
                        </m:rPr>
                        <a:rPr lang="vi-VN" sz="3400" smtClean="0">
                          <a:solidFill>
                            <a:srgbClr val="000000"/>
                          </a:solidFill>
                        </a:rPr>
                        <m:t>c</m:t>
                      </m:r>
                      <m:r>
                        <m:rPr>
                          <m:nor/>
                        </m:rPr>
                        <a:rPr lang="vi-VN" sz="3400" smtClean="0">
                          <a:solidFill>
                            <a:srgbClr val="000000"/>
                          </a:solidFill>
                        </a:rPr>
                        <m:t>ó</m:t>
                      </m:r>
                      <m:r>
                        <a:rPr lang="en-US" sz="3400" b="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m:t>
                      </m:r>
                      <m:f>
                        <m:fPr>
                          <m:ctrlPr>
                            <a:rPr lang="vi-VN" sz="3400" i="1" smtClean="0">
                              <a:solidFill>
                                <a:srgbClr val="000000"/>
                              </a:solidFill>
                              <a:latin typeface="Cambria Math" panose="02040503050406030204" pitchFamily="18" charset="0"/>
                            </a:rPr>
                          </m:ctrlPr>
                        </m:fPr>
                        <m:num>
                          <m:r>
                            <a:rPr lang="en-US" sz="3400" b="0" i="1" smtClean="0">
                              <a:solidFill>
                                <a:srgbClr val="000000"/>
                              </a:solidFill>
                              <a:latin typeface="Cambria Math" panose="02040503050406030204" pitchFamily="18" charset="0"/>
                            </a:rPr>
                            <m:t>5−</m:t>
                          </m:r>
                          <m:r>
                            <a:rPr lang="en-US" sz="3400" b="0" i="1" smtClean="0">
                              <a:solidFill>
                                <a:srgbClr val="000000"/>
                              </a:solidFill>
                              <a:latin typeface="Cambria Math" panose="02040503050406030204" pitchFamily="18" charset="0"/>
                            </a:rPr>
                            <m:t>𝑥</m:t>
                          </m:r>
                        </m:num>
                        <m:den>
                          <m:r>
                            <a:rPr lang="en-US" sz="3400" b="0" i="1" smtClean="0">
                              <a:solidFill>
                                <a:srgbClr val="000000"/>
                              </a:solidFill>
                              <a:latin typeface="Cambria Math" panose="02040503050406030204" pitchFamily="18" charset="0"/>
                            </a:rPr>
                            <m:t>2</m:t>
                          </m:r>
                        </m:den>
                      </m:f>
                    </m:oMath>
                  </m:oMathPara>
                </a14:m>
                <a:endParaRPr lang="vi-VN" sz="3400">
                  <a:solidFill>
                    <a:srgbClr val="00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366211" y="5323171"/>
                <a:ext cx="15849344" cy="157754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97993" y="6834307"/>
                <a:ext cx="15600947" cy="1661993"/>
              </a:xfrm>
              <a:prstGeom prst="rect">
                <a:avLst/>
              </a:prstGeom>
            </p:spPr>
            <p:txBody>
              <a:bodyPr wrap="square">
                <a:spAutoFit/>
              </a:bodyPr>
              <a:lstStyle/>
              <a:p>
                <a:pPr lvl="0" algn="just">
                  <a:lnSpc>
                    <a:spcPct val="150000"/>
                  </a:lnSpc>
                  <a:defRPr/>
                </a:pPr>
                <a:r>
                  <a:rPr lang="vi-VN" sz="3400">
                    <a:solidFill>
                      <a:srgbClr val="000000"/>
                    </a:solidFill>
                  </a:rPr>
                  <a:t>Với mỗi giá trị </a:t>
                </a:r>
                <a14:m>
                  <m:oMath xmlns:m="http://schemas.openxmlformats.org/officeDocument/2006/math">
                    <m:r>
                      <a:rPr lang="vi-VN" sz="3400" i="1">
                        <a:solidFill>
                          <a:srgbClr val="000000"/>
                        </a:solidFill>
                        <a:latin typeface="Cambria Math" panose="02040503050406030204" pitchFamily="18" charset="0"/>
                      </a:rPr>
                      <m:t>𝑥</m:t>
                    </m:r>
                  </m:oMath>
                </a14:m>
                <a:r>
                  <a:rPr lang="vi-VN" sz="3400">
                    <a:solidFill>
                      <a:srgbClr val="000000"/>
                    </a:solidFill>
                  </a:rPr>
                  <a:t> tuỳ ý cho trước, ta luôn tìm được một giá trị </a:t>
                </a:r>
                <a14:m>
                  <m:oMath xmlns:m="http://schemas.openxmlformats.org/officeDocument/2006/math">
                    <m:r>
                      <a:rPr lang="vi-VN" sz="3400" i="1">
                        <a:solidFill>
                          <a:srgbClr val="000000"/>
                        </a:solidFill>
                        <a:latin typeface="Cambria Math" panose="02040503050406030204" pitchFamily="18" charset="0"/>
                      </a:rPr>
                      <m:t>𝑦</m:t>
                    </m:r>
                  </m:oMath>
                </a14:m>
                <a:r>
                  <a:rPr lang="en-US" sz="3400">
                    <a:solidFill>
                      <a:srgbClr val="000000"/>
                    </a:solidFill>
                  </a:rPr>
                  <a:t> </a:t>
                </a:r>
                <a:r>
                  <a:rPr lang="vi-VN" sz="3400">
                    <a:solidFill>
                      <a:srgbClr val="000000"/>
                    </a:solidFill>
                  </a:rPr>
                  <a:t>tương ứng. </a:t>
                </a:r>
                <a:endParaRPr lang="en-US" sz="3400">
                  <a:solidFill>
                    <a:srgbClr val="000000"/>
                  </a:solidFill>
                </a:endParaRPr>
              </a:p>
              <a:p>
                <a:pPr lvl="0" algn="just">
                  <a:lnSpc>
                    <a:spcPct val="150000"/>
                  </a:lnSpc>
                  <a:defRPr/>
                </a:pPr>
                <a:r>
                  <a:rPr lang="vi-VN" sz="3400">
                    <a:solidFill>
                      <a:srgbClr val="000000"/>
                    </a:solidFill>
                  </a:rPr>
                  <a:t>Do đó phương trình đã cho có vô số nghiệm.</a:t>
                </a:r>
              </a:p>
            </p:txBody>
          </p:sp>
        </mc:Choice>
        <mc:Fallback xmlns="">
          <p:sp>
            <p:nvSpPr>
              <p:cNvPr id="3" name="Rectangle 2"/>
              <p:cNvSpPr>
                <a:spLocks noRot="1" noChangeAspect="1" noMove="1" noResize="1" noEditPoints="1" noAdjustHandles="1" noChangeArrowheads="1" noChangeShapeType="1" noTextEdit="1"/>
              </p:cNvSpPr>
              <p:nvPr/>
            </p:nvSpPr>
            <p:spPr>
              <a:xfrm>
                <a:off x="997993" y="6834307"/>
                <a:ext cx="15600947" cy="1661993"/>
              </a:xfrm>
              <a:prstGeom prst="rect">
                <a:avLst/>
              </a:prstGeom>
              <a:blipFill>
                <a:blip r:embed="rId7"/>
                <a:stretch>
                  <a:fillRect l="-1094" b="-6227"/>
                </a:stretch>
              </a:blipFill>
            </p:spPr>
            <p:txBody>
              <a:bodyPr/>
              <a:lstStyle/>
              <a:p>
                <a:r>
                  <a:rPr lang="en-US">
                    <a:noFill/>
                  </a:rPr>
                  <a:t> </a:t>
                </a:r>
              </a:p>
            </p:txBody>
          </p:sp>
        </mc:Fallback>
      </mc:AlternateContent>
      <p:grpSp>
        <p:nvGrpSpPr>
          <p:cNvPr id="12" name="Group 11"/>
          <p:cNvGrpSpPr/>
          <p:nvPr/>
        </p:nvGrpSpPr>
        <p:grpSpPr>
          <a:xfrm>
            <a:off x="1410762" y="8572500"/>
            <a:ext cx="14775408" cy="1391088"/>
            <a:chOff x="1410762" y="8476812"/>
            <a:chExt cx="14775408" cy="1391088"/>
          </a:xfrm>
        </p:grpSpPr>
        <p:sp>
          <p:nvSpPr>
            <p:cNvPr id="7" name="Rectangle 6"/>
            <p:cNvSpPr/>
            <p:nvPr/>
          </p:nvSpPr>
          <p:spPr>
            <a:xfrm>
              <a:off x="1904999" y="8801100"/>
              <a:ext cx="13639801" cy="1066800"/>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10762" y="8870392"/>
              <a:ext cx="14775408" cy="877163"/>
            </a:xfrm>
            <a:prstGeom prst="rect">
              <a:avLst/>
            </a:prstGeom>
            <a:noFill/>
          </p:spPr>
          <p:txBody>
            <a:bodyPr wrap="square">
              <a:spAutoFit/>
            </a:bodyPr>
            <a:lstStyle/>
            <a:p>
              <a:pPr algn="ctr">
                <a:lnSpc>
                  <a:spcPct val="150000"/>
                </a:lnSpc>
                <a:spcBef>
                  <a:spcPts val="600"/>
                </a:spcBef>
                <a:spcAft>
                  <a:spcPts val="600"/>
                </a:spcAft>
              </a:pPr>
              <a:r>
                <a:rPr lang="da-DK" sz="3400" b="1">
                  <a:solidFill>
                    <a:srgbClr val="000000"/>
                  </a:solidFill>
                  <a:latin typeface="+mj-lt"/>
                  <a:ea typeface="Malgun Gothic" panose="020B0503020000020004" pitchFamily="34" charset="-127"/>
                  <a:cs typeface="Times New Roman" panose="02020603050405020304" pitchFamily="18" charset="0"/>
                </a:rPr>
                <a:t>Chú ý: </a:t>
              </a:r>
              <a:r>
                <a:rPr lang="da-DK" sz="3400">
                  <a:solidFill>
                    <a:srgbClr val="000000"/>
                  </a:solidFill>
                  <a:latin typeface="+mj-lt"/>
                  <a:ea typeface="Malgun Gothic" panose="020B0503020000020004" pitchFamily="34" charset="-127"/>
                  <a:cs typeface="Times New Roman" panose="02020603050405020304" pitchFamily="18" charset="0"/>
                </a:rPr>
                <a:t>Mỗi phương trình bậc nhất hai ẩn đều có vô số nghiệm. </a:t>
              </a:r>
              <a:endParaRPr lang="en-US" sz="3400">
                <a:solidFill>
                  <a:srgbClr val="000000"/>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stretch>
              <a:fillRect/>
            </a:stretch>
          </p:blipFill>
          <p:spPr>
            <a:xfrm>
              <a:off x="15025495" y="8476812"/>
              <a:ext cx="1085182" cy="944962"/>
            </a:xfrm>
            <a:prstGeom prst="rect">
              <a:avLst/>
            </a:prstGeom>
          </p:spPr>
        </p:pic>
      </p:grpSp>
    </p:spTree>
    <p:extLst>
      <p:ext uri="{BB962C8B-B14F-4D97-AF65-F5344CB8AC3E}">
        <p14:creationId xmlns:p14="http://schemas.microsoft.com/office/powerpoint/2010/main" val="248808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Flowchart: Terminator 5"/>
          <p:cNvSpPr/>
          <p:nvPr/>
        </p:nvSpPr>
        <p:spPr>
          <a:xfrm>
            <a:off x="-609600" y="571500"/>
            <a:ext cx="2895600" cy="12011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800" b="1">
                <a:solidFill>
                  <a:schemeClr val="tx2">
                    <a:lumMod val="20000"/>
                    <a:lumOff val="80000"/>
                  </a:schemeClr>
                </a:solidFill>
              </a:rPr>
              <a:t>Ví dụ 3.</a:t>
            </a:r>
          </a:p>
        </p:txBody>
      </p:sp>
      <mc:AlternateContent xmlns:mc="http://schemas.openxmlformats.org/markup-compatibility/2006" xmlns:a14="http://schemas.microsoft.com/office/drawing/2010/main">
        <mc:Choice Requires="a14">
          <p:sp>
            <p:nvSpPr>
              <p:cNvPr id="9" name="Rectangle 8"/>
              <p:cNvSpPr/>
              <p:nvPr/>
            </p:nvSpPr>
            <p:spPr>
              <a:xfrm>
                <a:off x="2819400" y="356773"/>
                <a:ext cx="14782800" cy="1661993"/>
              </a:xfrm>
              <a:prstGeom prst="rect">
                <a:avLst/>
              </a:prstGeom>
            </p:spPr>
            <p:txBody>
              <a:bodyPr wrap="square">
                <a:spAutoFit/>
              </a:bodyPr>
              <a:lstStyle/>
              <a:p>
                <a:pPr>
                  <a:lnSpc>
                    <a:spcPct val="150000"/>
                  </a:lnSpc>
                </a:pPr>
                <a:r>
                  <a:rPr lang="vi-VN" sz="3400">
                    <a:solidFill>
                      <a:srgbClr val="000000"/>
                    </a:solidFill>
                  </a:rPr>
                  <a:t>Viết nghiệm và biểu diễn hình học tất cả các nghiệm của mỗi phương trình bậc nhất hai ẩn sau:</a:t>
                </a:r>
                <a:r>
                  <a:rPr lang="en-US" sz="3400">
                    <a:solidFill>
                      <a:srgbClr val="000000"/>
                    </a:solidFill>
                  </a:rPr>
                  <a:t> </a:t>
                </a:r>
                <a:r>
                  <a:rPr lang="vi-VN" sz="3400">
                    <a:solidFill>
                      <a:srgbClr val="000000"/>
                    </a:solidFill>
                  </a:rPr>
                  <a:t>a)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r>
                  <a:rPr lang="en-US" sz="3400">
                    <a:solidFill>
                      <a:srgbClr val="000000"/>
                    </a:solidFill>
                  </a:rPr>
                  <a:t>	   b) </a:t>
                </a:r>
                <a14:m>
                  <m:oMath xmlns:m="http://schemas.openxmlformats.org/officeDocument/2006/math">
                    <m:r>
                      <a:rPr lang="en-US" sz="3400" i="1" smtClean="0">
                        <a:solidFill>
                          <a:srgbClr val="000000"/>
                        </a:solidFill>
                        <a:latin typeface="Cambria Math" panose="02040503050406030204" pitchFamily="18" charset="0"/>
                      </a:rPr>
                      <m:t>0</m:t>
                    </m:r>
                    <m:r>
                      <a:rPr lang="en-US" sz="3400" i="1" smtClean="0">
                        <a:solidFill>
                          <a:srgbClr val="000000"/>
                        </a:solidFill>
                        <a:latin typeface="Cambria Math" panose="02040503050406030204" pitchFamily="18" charset="0"/>
                      </a:rPr>
                      <m:t>𝑥</m:t>
                    </m:r>
                    <m:r>
                      <a:rPr lang="en-US" sz="3400" i="1" smtClean="0">
                        <a:solidFill>
                          <a:srgbClr val="000000"/>
                        </a:solidFill>
                        <a:latin typeface="Cambria Math" panose="02040503050406030204" pitchFamily="18" charset="0"/>
                      </a:rPr>
                      <m:t>+</m:t>
                    </m:r>
                    <m:r>
                      <a:rPr lang="en-US" sz="3400" i="1" smtClean="0">
                        <a:solidFill>
                          <a:srgbClr val="000000"/>
                        </a:solidFill>
                        <a:latin typeface="Cambria Math" panose="02040503050406030204" pitchFamily="18" charset="0"/>
                      </a:rPr>
                      <m:t>𝑦</m:t>
                    </m:r>
                    <m:r>
                      <a:rPr lang="en-US" sz="3400" i="1" smtClean="0">
                        <a:solidFill>
                          <a:srgbClr val="000000"/>
                        </a:solidFill>
                        <a:latin typeface="Cambria Math" panose="02040503050406030204" pitchFamily="18" charset="0"/>
                      </a:rPr>
                      <m:t>=−2</m:t>
                    </m:r>
                  </m:oMath>
                </a14:m>
                <a:r>
                  <a:rPr lang="en-US" sz="3400">
                    <a:solidFill>
                      <a:srgbClr val="000000"/>
                    </a:solidFill>
                  </a:rPr>
                  <a:t>	     </a:t>
                </a:r>
                <a:r>
                  <a:rPr lang="vi-VN" sz="3400">
                    <a:solidFill>
                      <a:srgbClr val="000000"/>
                    </a:solidFill>
                  </a:rPr>
                  <a:t>c)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3</m:t>
                    </m:r>
                  </m:oMath>
                </a14:m>
                <a:endParaRPr lang="vi-VN" sz="340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819400" y="356773"/>
                <a:ext cx="14782800" cy="1661993"/>
              </a:xfrm>
              <a:prstGeom prst="rect">
                <a:avLst/>
              </a:prstGeom>
              <a:blipFill>
                <a:blip r:embed="rId3"/>
                <a:stretch>
                  <a:fillRect l="-1155" b="-6250"/>
                </a:stretch>
              </a:blipFill>
            </p:spPr>
            <p:txBody>
              <a:bodyPr/>
              <a:lstStyle/>
              <a:p>
                <a:r>
                  <a:rPr lang="en-US">
                    <a:noFill/>
                  </a:rPr>
                  <a:t> </a:t>
                </a:r>
              </a:p>
            </p:txBody>
          </p:sp>
        </mc:Fallback>
      </mc:AlternateContent>
      <p:sp>
        <p:nvSpPr>
          <p:cNvPr id="10" name="Rectangle 9"/>
          <p:cNvSpPr/>
          <p:nvPr/>
        </p:nvSpPr>
        <p:spPr>
          <a:xfrm>
            <a:off x="1066800" y="2504326"/>
            <a:ext cx="1219200" cy="615553"/>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1066800" y="3689184"/>
                <a:ext cx="16167486" cy="5873916"/>
              </a:xfrm>
              <a:prstGeom prst="rect">
                <a:avLst/>
              </a:prstGeom>
            </p:spPr>
            <p:txBody>
              <a:bodyPr wrap="square">
                <a:spAutoFit/>
              </a:bodyPr>
              <a:lstStyle/>
              <a:p>
                <a:pPr algn="just">
                  <a:lnSpc>
                    <a:spcPct val="150000"/>
                  </a:lnSpc>
                  <a:spcBef>
                    <a:spcPts val="300"/>
                  </a:spcBef>
                  <a:spcAft>
                    <a:spcPts val="300"/>
                  </a:spcAft>
                </a:pPr>
                <a:r>
                  <a:rPr lang="vi-VN" sz="3400">
                    <a:solidFill>
                      <a:srgbClr val="000000"/>
                    </a:solidFill>
                  </a:rPr>
                  <a:t>a) Xét phương trình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r>
                  <a:rPr lang="en-US" sz="3400">
                    <a:solidFill>
                      <a:srgbClr val="000000"/>
                    </a:solidFill>
                  </a:rPr>
                  <a:t>   (1)</a:t>
                </a:r>
                <a:endParaRPr lang="vi-VN" sz="3400">
                  <a:solidFill>
                    <a:srgbClr val="000000"/>
                  </a:solidFill>
                </a:endParaRPr>
              </a:p>
              <a:p>
                <a:pPr algn="just">
                  <a:lnSpc>
                    <a:spcPct val="150000"/>
                  </a:lnSpc>
                  <a:spcBef>
                    <a:spcPts val="300"/>
                  </a:spcBef>
                  <a:spcAft>
                    <a:spcPts val="300"/>
                  </a:spcAft>
                </a:pPr>
                <a:r>
                  <a:rPr lang="vi-VN" sz="3400">
                    <a:solidFill>
                      <a:srgbClr val="000000"/>
                    </a:solidFill>
                  </a:rPr>
                  <a:t>Ta viết (1) dưới dạng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=−0,5</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+1,5. </m:t>
                    </m:r>
                  </m:oMath>
                </a14:m>
                <a:r>
                  <a:rPr lang="vi-VN" sz="3400">
                    <a:solidFill>
                      <a:srgbClr val="000000"/>
                    </a:solidFill>
                  </a:rPr>
                  <a:t>Mỗi cặp số </a:t>
                </a:r>
                <a14:m>
                  <m:oMath xmlns:m="http://schemas.openxmlformats.org/officeDocument/2006/math">
                    <m:r>
                      <a:rPr lang="vi-VN" sz="3400" i="1" smtClean="0">
                        <a:solidFill>
                          <a:srgbClr val="000000"/>
                        </a:solidFill>
                        <a:latin typeface="Cambria Math" panose="02040503050406030204" pitchFamily="18" charset="0"/>
                      </a:rPr>
                      <m:t>(</m:t>
                    </m:r>
                    <m:r>
                      <a:rPr lang="en-US" sz="3400" b="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−0,5</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+1,5)</m:t>
                    </m:r>
                  </m:oMath>
                </a14:m>
                <a:r>
                  <a:rPr lang="en-US" sz="3400">
                    <a:solidFill>
                      <a:srgbClr val="000000"/>
                    </a:solidFill>
                  </a:rPr>
                  <a:t> </a:t>
                </a:r>
                <a:r>
                  <a:rPr lang="vi-VN" sz="3400">
                    <a:solidFill>
                      <a:srgbClr val="000000"/>
                    </a:solidFill>
                  </a:rPr>
                  <a:t>với </a:t>
                </a:r>
                <a14:m>
                  <m:oMath xmlns:m="http://schemas.openxmlformats.org/officeDocument/2006/math">
                    <m:r>
                      <a:rPr lang="vi-VN" sz="3400" i="1" smtClean="0">
                        <a:solidFill>
                          <a:srgbClr val="000000"/>
                        </a:solidFill>
                        <a:latin typeface="Cambria Math" panose="02040503050406030204" pitchFamily="18" charset="0"/>
                      </a:rPr>
                      <m:t>𝑥</m:t>
                    </m:r>
                    <m:r>
                      <a:rPr lang="en-US" sz="3400" b="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ea typeface="Cambria Math" panose="02040503050406030204" pitchFamily="18" charset="0"/>
                      </a:rPr>
                      <m:t>𝜖</m:t>
                    </m:r>
                    <m:r>
                      <a:rPr lang="en-US" sz="3400" b="0" i="1" smtClean="0">
                        <a:solidFill>
                          <a:srgbClr val="000000"/>
                        </a:solidFill>
                        <a:latin typeface="Cambria Math" panose="02040503050406030204" pitchFamily="18" charset="0"/>
                        <a:ea typeface="Cambria Math" panose="02040503050406030204" pitchFamily="18" charset="0"/>
                      </a:rPr>
                      <m:t> </m:t>
                    </m:r>
                    <m:r>
                      <a:rPr lang="en-US" sz="3400" b="0" i="1" smtClean="0">
                        <a:solidFill>
                          <a:srgbClr val="000000"/>
                        </a:solidFill>
                        <a:latin typeface="Cambria Math" panose="02040503050406030204" pitchFamily="18" charset="0"/>
                        <a:ea typeface="Cambria Math" panose="02040503050406030204" pitchFamily="18" charset="0"/>
                      </a:rPr>
                      <m:t>𝑅</m:t>
                    </m:r>
                  </m:oMath>
                </a14:m>
                <a:r>
                  <a:rPr lang="en-US" sz="3400">
                    <a:solidFill>
                      <a:srgbClr val="000000"/>
                    </a:solidFill>
                  </a:rPr>
                  <a:t> </a:t>
                </a:r>
                <a:r>
                  <a:rPr lang="vi-VN" sz="3400">
                    <a:solidFill>
                      <a:srgbClr val="000000"/>
                    </a:solidFill>
                  </a:rPr>
                  <a:t>tuỳ ý, là một nghiệm của (1). </a:t>
                </a:r>
                <a:endParaRPr lang="en-US" sz="3400">
                  <a:solidFill>
                    <a:srgbClr val="000000"/>
                  </a:solidFill>
                </a:endParaRPr>
              </a:p>
              <a:p>
                <a:pPr algn="just">
                  <a:lnSpc>
                    <a:spcPct val="150000"/>
                  </a:lnSpc>
                  <a:spcBef>
                    <a:spcPts val="300"/>
                  </a:spcBef>
                  <a:spcAft>
                    <a:spcPts val="300"/>
                  </a:spcAft>
                </a:pPr>
                <a:r>
                  <a:rPr lang="vi-VN" sz="3400">
                    <a:solidFill>
                      <a:srgbClr val="000000"/>
                    </a:solidFill>
                  </a:rPr>
                  <a:t>Khi đó ta nói phương trình (1) có nghiệm (tổng quát) là:</a:t>
                </a:r>
              </a:p>
              <a:p>
                <a:pPr algn="ctr">
                  <a:lnSpc>
                    <a:spcPct val="150000"/>
                  </a:lnSpc>
                  <a:spcBef>
                    <a:spcPts val="300"/>
                  </a:spcBef>
                  <a:spcAft>
                    <a:spcPts val="300"/>
                  </a:spcAft>
                </a:pPr>
                <a14:m>
                  <m:oMath xmlns:m="http://schemas.openxmlformats.org/officeDocument/2006/math">
                    <m:r>
                      <a:rPr lang="vi-VN" sz="3400" i="1">
                        <a:solidFill>
                          <a:srgbClr val="000000"/>
                        </a:solidFill>
                        <a:latin typeface="Cambria Math" panose="02040503050406030204" pitchFamily="18" charset="0"/>
                      </a:rPr>
                      <m:t>(</m:t>
                    </m:r>
                    <m:r>
                      <a:rPr lang="en-US" sz="3400" i="1">
                        <a:solidFill>
                          <a:srgbClr val="000000"/>
                        </a:solidFill>
                        <a:latin typeface="Cambria Math" panose="02040503050406030204" pitchFamily="18" charset="0"/>
                      </a:rPr>
                      <m:t>𝑥</m:t>
                    </m:r>
                    <m:r>
                      <a:rPr lang="vi-VN" sz="3400" i="1">
                        <a:solidFill>
                          <a:srgbClr val="000000"/>
                        </a:solidFill>
                        <a:latin typeface="Cambria Math" panose="02040503050406030204" pitchFamily="18" charset="0"/>
                      </a:rPr>
                      <m:t>; −0,5</m:t>
                    </m:r>
                    <m:r>
                      <a:rPr lang="vi-VN" sz="3400" i="1">
                        <a:solidFill>
                          <a:srgbClr val="000000"/>
                        </a:solidFill>
                        <a:latin typeface="Cambria Math" panose="02040503050406030204" pitchFamily="18" charset="0"/>
                      </a:rPr>
                      <m:t>𝑥</m:t>
                    </m:r>
                    <m:r>
                      <a:rPr lang="vi-VN" sz="3400" i="1">
                        <a:solidFill>
                          <a:srgbClr val="000000"/>
                        </a:solidFill>
                        <a:latin typeface="Cambria Math" panose="02040503050406030204" pitchFamily="18" charset="0"/>
                      </a:rPr>
                      <m:t>+1,5)</m:t>
                    </m:r>
                  </m:oMath>
                </a14:m>
                <a:r>
                  <a:rPr lang="en-US" sz="3400">
                    <a:solidFill>
                      <a:srgbClr val="000000"/>
                    </a:solidFill>
                  </a:rPr>
                  <a:t> </a:t>
                </a:r>
                <a:r>
                  <a:rPr lang="vi-VN" sz="3400">
                    <a:solidFill>
                      <a:srgbClr val="000000"/>
                    </a:solidFill>
                  </a:rPr>
                  <a:t>với </a:t>
                </a:r>
                <a14:m>
                  <m:oMath xmlns:m="http://schemas.openxmlformats.org/officeDocument/2006/math">
                    <m:r>
                      <a:rPr lang="vi-VN" sz="3400" i="1">
                        <a:solidFill>
                          <a:srgbClr val="000000"/>
                        </a:solidFill>
                        <a:latin typeface="Cambria Math" panose="02040503050406030204" pitchFamily="18" charset="0"/>
                      </a:rPr>
                      <m:t>𝑥</m:t>
                    </m:r>
                    <m:r>
                      <a:rPr lang="en-US" sz="3400" i="1">
                        <a:solidFill>
                          <a:srgbClr val="000000"/>
                        </a:solidFill>
                        <a:latin typeface="Cambria Math" panose="02040503050406030204" pitchFamily="18" charset="0"/>
                      </a:rPr>
                      <m:t> </m:t>
                    </m:r>
                    <m:r>
                      <a:rPr lang="vi-VN" sz="3400" i="1">
                        <a:solidFill>
                          <a:srgbClr val="000000"/>
                        </a:solidFill>
                        <a:latin typeface="Cambria Math" panose="02040503050406030204" pitchFamily="18" charset="0"/>
                        <a:ea typeface="Cambria Math" panose="02040503050406030204" pitchFamily="18" charset="0"/>
                      </a:rPr>
                      <m:t>𝜖</m:t>
                    </m:r>
                    <m:r>
                      <a:rPr lang="en-US" sz="3400" i="1">
                        <a:solidFill>
                          <a:srgbClr val="000000"/>
                        </a:solidFill>
                        <a:latin typeface="Cambria Math" panose="02040503050406030204" pitchFamily="18" charset="0"/>
                        <a:ea typeface="Cambria Math" panose="02040503050406030204" pitchFamily="18" charset="0"/>
                      </a:rPr>
                      <m:t> </m:t>
                    </m:r>
                    <m:r>
                      <a:rPr lang="en-US" sz="3400" i="1">
                        <a:solidFill>
                          <a:srgbClr val="000000"/>
                        </a:solidFill>
                        <a:latin typeface="Cambria Math" panose="02040503050406030204" pitchFamily="18" charset="0"/>
                        <a:ea typeface="Cambria Math" panose="02040503050406030204" pitchFamily="18" charset="0"/>
                      </a:rPr>
                      <m:t>𝑅</m:t>
                    </m:r>
                  </m:oMath>
                </a14:m>
                <a:r>
                  <a:rPr lang="en-US" sz="3400">
                    <a:solidFill>
                      <a:srgbClr val="000000"/>
                    </a:solidFill>
                  </a:rPr>
                  <a:t> </a:t>
                </a:r>
                <a:r>
                  <a:rPr lang="vi-VN" sz="3400">
                    <a:solidFill>
                      <a:srgbClr val="000000"/>
                    </a:solidFill>
                  </a:rPr>
                  <a:t>tuỳ ý </a:t>
                </a:r>
                <a:endParaRPr lang="en-US" sz="3400">
                  <a:solidFill>
                    <a:srgbClr val="000000"/>
                  </a:solidFill>
                </a:endParaRPr>
              </a:p>
              <a:p>
                <a:pPr algn="just">
                  <a:lnSpc>
                    <a:spcPct val="150000"/>
                  </a:lnSpc>
                  <a:spcBef>
                    <a:spcPts val="300"/>
                  </a:spcBef>
                  <a:spcAft>
                    <a:spcPts val="300"/>
                  </a:spcAft>
                </a:pPr>
                <a:r>
                  <a:rPr lang="vi-VN" sz="3400">
                    <a:solidFill>
                      <a:srgbClr val="000000"/>
                    </a:solidFill>
                  </a:rPr>
                  <a:t>Mỗi nghiệm này là toạ độ của một điểm thuộc đường thẳng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=−0,5</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+1,5</m:t>
                    </m:r>
                  </m:oMath>
                </a14:m>
                <a:endParaRPr lang="en-US" sz="3400">
                  <a:solidFill>
                    <a:srgbClr val="000000"/>
                  </a:solidFill>
                </a:endParaRPr>
              </a:p>
              <a:p>
                <a:pPr algn="just">
                  <a:lnSpc>
                    <a:spcPct val="150000"/>
                  </a:lnSpc>
                  <a:spcBef>
                    <a:spcPts val="300"/>
                  </a:spcBef>
                  <a:spcAft>
                    <a:spcPts val="300"/>
                  </a:spcAft>
                </a:pPr>
                <a:r>
                  <a:rPr lang="vi-VN" sz="3400">
                    <a:solidFill>
                      <a:srgbClr val="000000"/>
                    </a:solidFill>
                  </a:rPr>
                  <a:t>Ta cũng gọi đường thẳng này là đường thẳng </a:t>
                </a:r>
                <a14:m>
                  <m:oMath xmlns:m="http://schemas.openxmlformats.org/officeDocument/2006/math">
                    <m:r>
                      <a:rPr lang="vi-VN" sz="3400" i="1" smtClean="0">
                        <a:solidFill>
                          <a:srgbClr val="000000"/>
                        </a:solidFill>
                        <a:latin typeface="Cambria Math" panose="02040503050406030204" pitchFamily="18" charset="0"/>
                      </a:rPr>
                      <m:t>𝑑</m:t>
                    </m:r>
                    <m:r>
                      <a:rPr lang="vi-VN" sz="340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endParaRPr lang="vi-VN" sz="340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6800" y="3689184"/>
                <a:ext cx="16167486" cy="5873916"/>
              </a:xfrm>
              <a:prstGeom prst="rect">
                <a:avLst/>
              </a:prstGeom>
              <a:blipFill>
                <a:blip r:embed="rId4"/>
                <a:stretch>
                  <a:fillRect l="-1056" r="-1056" b="-2697"/>
                </a:stretch>
              </a:blipFill>
            </p:spPr>
            <p:txBody>
              <a:bodyPr/>
              <a:lstStyle/>
              <a:p>
                <a:r>
                  <a:rPr lang="en-US">
                    <a:noFill/>
                  </a:rPr>
                  <a:t> </a:t>
                </a:r>
              </a:p>
            </p:txBody>
          </p:sp>
        </mc:Fallback>
      </mc:AlternateContent>
    </p:spTree>
    <p:extLst>
      <p:ext uri="{BB962C8B-B14F-4D97-AF65-F5344CB8AC3E}">
        <p14:creationId xmlns:p14="http://schemas.microsoft.com/office/powerpoint/2010/main" val="334790062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down)">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 calcmode="lin" valueType="num">
                                      <p:cBhvr additive="base">
                                        <p:cTn id="3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wipe(left)">
                                      <p:cBhvr>
                                        <p:cTn id="44" dur="500"/>
                                        <p:tgtEl>
                                          <p:spTgt spid="1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Flowchart: Terminator 5"/>
          <p:cNvSpPr/>
          <p:nvPr/>
        </p:nvSpPr>
        <p:spPr>
          <a:xfrm>
            <a:off x="-609600" y="571500"/>
            <a:ext cx="2895600" cy="12011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3.</a:t>
            </a:r>
          </a:p>
        </p:txBody>
      </p:sp>
      <mc:AlternateContent xmlns:mc="http://schemas.openxmlformats.org/markup-compatibility/2006" xmlns:a14="http://schemas.microsoft.com/office/drawing/2010/main">
        <mc:Choice Requires="a14">
          <p:sp>
            <p:nvSpPr>
              <p:cNvPr id="9" name="Rectangle 8"/>
              <p:cNvSpPr/>
              <p:nvPr/>
            </p:nvSpPr>
            <p:spPr>
              <a:xfrm>
                <a:off x="2819400" y="356773"/>
                <a:ext cx="14782800" cy="16619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Viết nghiệm và biểu diễn hình học tất cả các nghiệm của mỗi phương trình bậc nhất hai ẩn sau:</a:t>
                </a:r>
                <a:r>
                  <a:rPr kumimoji="0" lang="en-US" sz="3400" b="0" i="0" u="none" strike="noStrike" kern="1200" cap="none" spc="0" normalizeH="0" baseline="0" noProof="0">
                    <a:ln>
                      <a:noFill/>
                    </a:ln>
                    <a:solidFill>
                      <a:srgbClr val="000000"/>
                    </a:solidFill>
                    <a:effectLst/>
                    <a:uLnTx/>
                    <a:uFillTx/>
                    <a:latin typeface="Arial"/>
                    <a:ea typeface="+mn-ea"/>
                    <a:cs typeface="+mn-cs"/>
                  </a:rPr>
                  <a:t>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oMath>
                </a14:m>
                <a:r>
                  <a:rPr kumimoji="0" lang="en-US" sz="3400" b="0" i="0" u="none" strike="noStrike" kern="1200" cap="none" spc="0" normalizeH="0" baseline="0" noProof="0">
                    <a:ln>
                      <a:noFill/>
                    </a:ln>
                    <a:solidFill>
                      <a:srgbClr val="000000"/>
                    </a:solidFill>
                    <a:effectLst/>
                    <a:uLnTx/>
                    <a:uFillTx/>
                    <a:latin typeface="Arial"/>
                    <a:ea typeface="+mn-ea"/>
                    <a:cs typeface="+mn-cs"/>
                  </a:rPr>
                  <a:t>	   b) </a:t>
                </a:r>
                <a14:m>
                  <m:oMath xmlns:m="http://schemas.openxmlformats.org/officeDocument/2006/math">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r>
                  <a:rPr kumimoji="0" lang="en-US" sz="3400" b="0" i="0" u="none" strike="noStrike" kern="1200" cap="none" spc="0" normalizeH="0" baseline="0" noProof="0">
                    <a:ln>
                      <a:noFill/>
                    </a:ln>
                    <a:solidFill>
                      <a:srgbClr val="000000"/>
                    </a:solidFill>
                    <a:effectLst/>
                    <a:uLnTx/>
                    <a:uFillTx/>
                    <a:latin typeface="Arial"/>
                    <a:ea typeface="+mn-ea"/>
                    <a:cs typeface="+mn-cs"/>
                  </a:rPr>
                  <a:t>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3</m:t>
                    </m:r>
                  </m:oMath>
                </a14:m>
                <a:endPar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2819400" y="356773"/>
                <a:ext cx="14782800" cy="1661993"/>
              </a:xfrm>
              <a:prstGeom prst="rect">
                <a:avLst/>
              </a:prstGeom>
              <a:blipFill>
                <a:blip r:embed="rId3"/>
                <a:stretch>
                  <a:fillRect l="-1155" b="-6250"/>
                </a:stretch>
              </a:blipFill>
            </p:spPr>
            <p:txBody>
              <a:bodyPr/>
              <a:lstStyle/>
              <a:p>
                <a:r>
                  <a:rPr lang="en-US">
                    <a:noFill/>
                  </a:rPr>
                  <a:t> </a:t>
                </a:r>
              </a:p>
            </p:txBody>
          </p:sp>
        </mc:Fallback>
      </mc:AlternateContent>
      <p:sp>
        <p:nvSpPr>
          <p:cNvPr id="10" name="Rectangle 9"/>
          <p:cNvSpPr/>
          <p:nvPr/>
        </p:nvSpPr>
        <p:spPr>
          <a:xfrm>
            <a:off x="1066800" y="2504326"/>
            <a:ext cx="1219200" cy="615553"/>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1066800" y="3695700"/>
                <a:ext cx="8229600" cy="3429016"/>
              </a:xfrm>
              <a:prstGeom prst="rect">
                <a:avLst/>
              </a:prstGeom>
            </p:spPr>
            <p:txBody>
              <a:bodyPr wrap="square">
                <a:spAutoFit/>
              </a:bodyPr>
              <a:lstStyle/>
              <a:p>
                <a:pPr lvl="0" algn="just">
                  <a:lnSpc>
                    <a:spcPct val="165000"/>
                  </a:lnSpc>
                  <a:spcBef>
                    <a:spcPts val="300"/>
                  </a:spcBef>
                  <a:spcAft>
                    <a:spcPts val="300"/>
                  </a:spcAft>
                </a:pPr>
                <a:r>
                  <a:rPr lang="vi-VN" sz="3400">
                    <a:solidFill>
                      <a:srgbClr val="000000"/>
                    </a:solidFill>
                  </a:rPr>
                  <a:t>Để vẽ đường thẳng </a:t>
                </a:r>
                <a14:m>
                  <m:oMath xmlns:m="http://schemas.openxmlformats.org/officeDocument/2006/math">
                    <m:r>
                      <a:rPr lang="vi-VN" sz="3400" i="1" smtClean="0">
                        <a:solidFill>
                          <a:srgbClr val="000000"/>
                        </a:solidFill>
                        <a:latin typeface="Cambria Math" panose="02040503050406030204" pitchFamily="18" charset="0"/>
                      </a:rPr>
                      <m:t>𝑑</m:t>
                    </m:r>
                  </m:oMath>
                </a14:m>
                <a:r>
                  <a:rPr lang="vi-VN" sz="3400">
                    <a:solidFill>
                      <a:srgbClr val="000000"/>
                    </a:solidFill>
                  </a:rPr>
                  <a:t>, ta chỉ cần xác định hai điểm tuỳ ý của nó, chẳng hạn </a:t>
                </a:r>
                <a14:m>
                  <m:oMath xmlns:m="http://schemas.openxmlformats.org/officeDocument/2006/math">
                    <m:r>
                      <a:rPr lang="vi-VN" sz="3400" i="1" smtClean="0">
                        <a:solidFill>
                          <a:srgbClr val="000000"/>
                        </a:solidFill>
                        <a:latin typeface="Cambria Math" panose="02040503050406030204" pitchFamily="18" charset="0"/>
                      </a:rPr>
                      <m:t>𝐴</m:t>
                    </m:r>
                    <m:r>
                      <a:rPr lang="vi-VN" sz="3400" i="1" smtClean="0">
                        <a:solidFill>
                          <a:srgbClr val="000000"/>
                        </a:solidFill>
                        <a:latin typeface="Cambria Math" panose="02040503050406030204" pitchFamily="18" charset="0"/>
                      </a:rPr>
                      <m:t>(0; 1,5)</m:t>
                    </m:r>
                  </m:oMath>
                </a14:m>
                <a:r>
                  <a:rPr lang="vi-VN" sz="3400">
                    <a:solidFill>
                      <a:srgbClr val="000000"/>
                    </a:solidFill>
                  </a:rPr>
                  <a:t> và </a:t>
                </a:r>
                <a14:m>
                  <m:oMath xmlns:m="http://schemas.openxmlformats.org/officeDocument/2006/math">
                    <m:r>
                      <a:rPr lang="vi-VN" sz="3400" i="1" smtClean="0">
                        <a:solidFill>
                          <a:srgbClr val="000000"/>
                        </a:solidFill>
                        <a:latin typeface="Cambria Math" panose="02040503050406030204" pitchFamily="18" charset="0"/>
                      </a:rPr>
                      <m:t>𝐵</m:t>
                    </m:r>
                    <m:r>
                      <a:rPr lang="vi-VN" sz="3400" i="1" smtClean="0">
                        <a:solidFill>
                          <a:srgbClr val="000000"/>
                        </a:solidFill>
                        <a:latin typeface="Cambria Math" panose="02040503050406030204" pitchFamily="18" charset="0"/>
                      </a:rPr>
                      <m:t>(3; 0) </m:t>
                    </m:r>
                  </m:oMath>
                </a14:m>
                <a:r>
                  <a:rPr lang="vi-VN" sz="3400">
                    <a:solidFill>
                      <a:srgbClr val="000000"/>
                    </a:solidFill>
                  </a:rPr>
                  <a:t>rồi vẽ đường thẳng đi qua hai điểm đó (H.1.1a).</a:t>
                </a:r>
                <a:endPar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6800" y="3695700"/>
                <a:ext cx="8229600" cy="3429016"/>
              </a:xfrm>
              <a:prstGeom prst="rect">
                <a:avLst/>
              </a:prstGeom>
              <a:blipFill>
                <a:blip r:embed="rId4"/>
                <a:stretch>
                  <a:fillRect l="-2074" r="-2074" b="-5329"/>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0210800" y="4037277"/>
            <a:ext cx="7099686" cy="4916223"/>
          </a:xfrm>
          <a:prstGeom prst="rect">
            <a:avLst/>
          </a:prstGeom>
        </p:spPr>
      </p:pic>
    </p:spTree>
    <p:extLst>
      <p:ext uri="{BB962C8B-B14F-4D97-AF65-F5344CB8AC3E}">
        <p14:creationId xmlns:p14="http://schemas.microsoft.com/office/powerpoint/2010/main" val="67571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10" name="Rectangle 9"/>
          <p:cNvSpPr/>
          <p:nvPr/>
        </p:nvSpPr>
        <p:spPr>
          <a:xfrm>
            <a:off x="685800" y="839569"/>
            <a:ext cx="1219200" cy="64633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697832" y="1978708"/>
                <a:ext cx="9131968" cy="3539430"/>
              </a:xfrm>
              <a:prstGeom prst="rect">
                <a:avLst/>
              </a:prstGeom>
            </p:spPr>
            <p:txBody>
              <a:bodyPr wrap="square">
                <a:spAutoFit/>
              </a:bodyPr>
              <a:lstStyle/>
              <a:p>
                <a:pPr lvl="0" algn="just">
                  <a:lnSpc>
                    <a:spcPct val="150000"/>
                  </a:lnSpc>
                  <a:spcBef>
                    <a:spcPts val="600"/>
                  </a:spcBef>
                  <a:spcAft>
                    <a:spcPts val="600"/>
                  </a:spcAft>
                  <a:defRPr/>
                </a:pPr>
                <a:r>
                  <a:rPr lang="vi-VN" sz="3400">
                    <a:solidFill>
                      <a:srgbClr val="000000"/>
                    </a:solidFill>
                  </a:rPr>
                  <a:t>b) Xét phương trình </a:t>
                </a:r>
                <a14:m>
                  <m:oMath xmlns:m="http://schemas.openxmlformats.org/officeDocument/2006/math">
                    <m:r>
                      <a:rPr lang="en-US" sz="3400" b="0" i="1" smtClean="0">
                        <a:solidFill>
                          <a:srgbClr val="000000"/>
                        </a:solidFill>
                        <a:latin typeface="Cambria Math" panose="02040503050406030204" pitchFamily="18" charset="0"/>
                      </a:rPr>
                      <m:t>0</m:t>
                    </m:r>
                    <m:r>
                      <a:rPr lang="en-US" sz="3400" b="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=−2</m:t>
                    </m:r>
                  </m:oMath>
                </a14:m>
                <a:r>
                  <a:rPr lang="en-US" sz="3400">
                    <a:solidFill>
                      <a:srgbClr val="000000"/>
                    </a:solidFill>
                  </a:rPr>
                  <a:t>   </a:t>
                </a:r>
                <a:r>
                  <a:rPr lang="vi-VN" sz="3400">
                    <a:solidFill>
                      <a:srgbClr val="000000"/>
                    </a:solidFill>
                  </a:rPr>
                  <a:t>(2)</a:t>
                </a:r>
              </a:p>
              <a:p>
                <a:pPr lvl="0" algn="just">
                  <a:lnSpc>
                    <a:spcPct val="150000"/>
                  </a:lnSpc>
                  <a:spcBef>
                    <a:spcPts val="600"/>
                  </a:spcBef>
                  <a:spcAft>
                    <a:spcPts val="600"/>
                  </a:spcAft>
                  <a:defRPr/>
                </a:pPr>
                <a:r>
                  <a:rPr lang="vi-VN" sz="3400">
                    <a:solidFill>
                      <a:srgbClr val="000000"/>
                    </a:solidFill>
                  </a:rPr>
                  <a:t>Ta viết gọn (2) thành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=−2.</m:t>
                    </m:r>
                  </m:oMath>
                </a14:m>
                <a:r>
                  <a:rPr lang="en-US" sz="3400">
                    <a:solidFill>
                      <a:srgbClr val="000000"/>
                    </a:solidFill>
                  </a:rPr>
                  <a:t> </a:t>
                </a:r>
              </a:p>
              <a:p>
                <a:pPr lvl="0" algn="just">
                  <a:lnSpc>
                    <a:spcPct val="150000"/>
                  </a:lnSpc>
                  <a:spcBef>
                    <a:spcPts val="600"/>
                  </a:spcBef>
                  <a:spcAft>
                    <a:spcPts val="600"/>
                  </a:spcAft>
                  <a:defRPr/>
                </a:pPr>
                <a:r>
                  <a:rPr lang="vi-VN" sz="3400">
                    <a:solidFill>
                      <a:srgbClr val="000000"/>
                    </a:solidFill>
                  </a:rPr>
                  <a:t>Phương trình (2) có nghiệm là </a:t>
                </a:r>
                <a14:m>
                  <m:oMath xmlns:m="http://schemas.openxmlformats.org/officeDocument/2006/math">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−2) </m:t>
                    </m:r>
                  </m:oMath>
                </a14:m>
                <a:r>
                  <a:rPr lang="vi-VN" sz="3400">
                    <a:solidFill>
                      <a:srgbClr val="000000"/>
                    </a:solidFill>
                  </a:rPr>
                  <a:t>với </a:t>
                </a:r>
                <a:r>
                  <a:rPr lang="en-US" sz="340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𝑅</m:t>
                    </m:r>
                    <m:r>
                      <a:rPr lang="vi-VN" sz="3400" i="1" smtClean="0">
                        <a:solidFill>
                          <a:srgbClr val="000000"/>
                        </a:solidFill>
                        <a:latin typeface="Cambria Math" panose="02040503050406030204" pitchFamily="18" charset="0"/>
                      </a:rPr>
                      <m:t> </m:t>
                    </m:r>
                  </m:oMath>
                </a14:m>
                <a:r>
                  <a:rPr lang="vi-VN" sz="3400">
                    <a:solidFill>
                      <a:srgbClr val="000000"/>
                    </a:solidFill>
                  </a:rPr>
                  <a:t>tuỳ ý.</a:t>
                </a:r>
                <a:endParaRPr lang="en-US" sz="340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697832" y="1978708"/>
                <a:ext cx="9131968" cy="3539430"/>
              </a:xfrm>
              <a:prstGeom prst="rect">
                <a:avLst/>
              </a:prstGeom>
              <a:blipFill>
                <a:blip r:embed="rId3"/>
                <a:stretch>
                  <a:fillRect l="-1868" r="-1801" b="-2414"/>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10792370" y="4457700"/>
            <a:ext cx="6809830" cy="47244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85800" y="5593180"/>
                <a:ext cx="9144000" cy="3582904"/>
              </a:xfrm>
              <a:prstGeom prst="rect">
                <a:avLst/>
              </a:prstGeom>
            </p:spPr>
            <p:txBody>
              <a:bodyPr>
                <a:spAutoFit/>
              </a:bodyPr>
              <a:lstStyle/>
              <a:p>
                <a:pPr lvl="0" algn="just">
                  <a:lnSpc>
                    <a:spcPct val="165000"/>
                  </a:lnSpc>
                  <a:spcBef>
                    <a:spcPts val="600"/>
                  </a:spcBef>
                  <a:spcAft>
                    <a:spcPts val="600"/>
                  </a:spcAft>
                  <a:defRPr/>
                </a:pPr>
                <a:r>
                  <a:rPr lang="vi-VN" sz="3400">
                    <a:solidFill>
                      <a:srgbClr val="000000"/>
                    </a:solidFill>
                  </a:rPr>
                  <a:t>Mỗi nghiệm này là toạ độ của một điểm thuộc đường thẳng song song với trục hoành và cắt trục tung tại điểm </a:t>
                </a:r>
                <a14:m>
                  <m:oMath xmlns:m="http://schemas.openxmlformats.org/officeDocument/2006/math">
                    <m:r>
                      <a:rPr lang="vi-VN" sz="3400" i="1">
                        <a:solidFill>
                          <a:srgbClr val="000000"/>
                        </a:solidFill>
                        <a:latin typeface="Cambria Math" panose="02040503050406030204" pitchFamily="18" charset="0"/>
                      </a:rPr>
                      <m:t>(0; −2). </m:t>
                    </m:r>
                  </m:oMath>
                </a14:m>
                <a:endParaRPr lang="en-US" sz="3400">
                  <a:solidFill>
                    <a:srgbClr val="000000"/>
                  </a:solidFill>
                </a:endParaRPr>
              </a:p>
              <a:p>
                <a:pPr lvl="0" algn="just">
                  <a:lnSpc>
                    <a:spcPct val="165000"/>
                  </a:lnSpc>
                  <a:spcBef>
                    <a:spcPts val="600"/>
                  </a:spcBef>
                  <a:spcAft>
                    <a:spcPts val="600"/>
                  </a:spcAft>
                  <a:defRPr/>
                </a:pPr>
                <a:r>
                  <a:rPr lang="vi-VN" sz="3400">
                    <a:solidFill>
                      <a:srgbClr val="000000"/>
                    </a:solidFill>
                  </a:rPr>
                  <a:t>Ta gọi đó là đường thẳng </a:t>
                </a:r>
                <a14:m>
                  <m:oMath xmlns:m="http://schemas.openxmlformats.org/officeDocument/2006/math">
                    <m:r>
                      <a:rPr lang="vi-VN" sz="3400" i="1">
                        <a:solidFill>
                          <a:srgbClr val="000000"/>
                        </a:solidFill>
                        <a:latin typeface="Cambria Math" panose="02040503050406030204" pitchFamily="18" charset="0"/>
                      </a:rPr>
                      <m:t>𝑦</m:t>
                    </m:r>
                    <m:r>
                      <a:rPr lang="vi-VN" sz="3400" i="1">
                        <a:solidFill>
                          <a:srgbClr val="000000"/>
                        </a:solidFill>
                        <a:latin typeface="Cambria Math" panose="02040503050406030204" pitchFamily="18" charset="0"/>
                      </a:rPr>
                      <m:t>=−2 </m:t>
                    </m:r>
                  </m:oMath>
                </a14:m>
                <a:r>
                  <a:rPr lang="vi-VN" sz="3400">
                    <a:solidFill>
                      <a:srgbClr val="000000"/>
                    </a:solidFill>
                  </a:rPr>
                  <a:t>(H.1.1b).</a:t>
                </a:r>
              </a:p>
            </p:txBody>
          </p:sp>
        </mc:Choice>
        <mc:Fallback xmlns="">
          <p:sp>
            <p:nvSpPr>
              <p:cNvPr id="8" name="Rectangle 7"/>
              <p:cNvSpPr>
                <a:spLocks noRot="1" noChangeAspect="1" noMove="1" noResize="1" noEditPoints="1" noAdjustHandles="1" noChangeArrowheads="1" noChangeShapeType="1" noTextEdit="1"/>
              </p:cNvSpPr>
              <p:nvPr/>
            </p:nvSpPr>
            <p:spPr>
              <a:xfrm>
                <a:off x="685800" y="5593180"/>
                <a:ext cx="9144000" cy="3582904"/>
              </a:xfrm>
              <a:prstGeom prst="rect">
                <a:avLst/>
              </a:prstGeom>
              <a:blipFill>
                <a:blip r:embed="rId6"/>
                <a:stretch>
                  <a:fillRect l="-1867" r="-1800" b="-5111"/>
                </a:stretch>
              </a:blipFill>
            </p:spPr>
            <p:txBody>
              <a:bodyPr/>
              <a:lstStyle/>
              <a:p>
                <a:r>
                  <a:rPr lang="en-US">
                    <a:noFill/>
                  </a:rPr>
                  <a:t> </a:t>
                </a:r>
              </a:p>
            </p:txBody>
          </p:sp>
        </mc:Fallback>
      </mc:AlternateContent>
    </p:spTree>
    <p:extLst>
      <p:ext uri="{BB962C8B-B14F-4D97-AF65-F5344CB8AC3E}">
        <p14:creationId xmlns:p14="http://schemas.microsoft.com/office/powerpoint/2010/main" val="21217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10" name="Rectangle 9"/>
          <p:cNvSpPr/>
          <p:nvPr/>
        </p:nvSpPr>
        <p:spPr>
          <a:xfrm>
            <a:off x="914400" y="647700"/>
            <a:ext cx="1219200" cy="64633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914400" y="1390721"/>
                <a:ext cx="8839201" cy="5429179"/>
              </a:xfrm>
              <a:prstGeom prst="rect">
                <a:avLst/>
              </a:prstGeom>
            </p:spPr>
            <p:txBody>
              <a:bodyPr wrap="square">
                <a:spAutoFit/>
              </a:bodyPr>
              <a:lstStyle/>
              <a:p>
                <a:pPr lvl="0" algn="just">
                  <a:lnSpc>
                    <a:spcPct val="170000"/>
                  </a:lnSpc>
                  <a:defRPr/>
                </a:pPr>
                <a:r>
                  <a:rPr lang="vi-VN" sz="3400">
                    <a:solidFill>
                      <a:srgbClr val="000000"/>
                    </a:solidFill>
                  </a:rPr>
                  <a:t>Ta viết gọn (3) thành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oMath>
                </a14:m>
                <a:r>
                  <a:rPr lang="vi-VN" sz="3400">
                    <a:solidFill>
                      <a:srgbClr val="000000"/>
                    </a:solidFill>
                  </a:rPr>
                  <a:t>. Phương trình (3) có nghiệm là </a:t>
                </a:r>
                <a14:m>
                  <m:oMath xmlns:m="http://schemas.openxmlformats.org/officeDocument/2006/math">
                    <m:r>
                      <a:rPr lang="vi-VN" sz="3400" i="1" smtClean="0">
                        <a:solidFill>
                          <a:srgbClr val="000000"/>
                        </a:solidFill>
                        <a:latin typeface="Cambria Math" panose="02040503050406030204" pitchFamily="18" charset="0"/>
                      </a:rPr>
                      <m:t>(3; </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m:t>
                    </m:r>
                  </m:oMath>
                </a14:m>
                <a:r>
                  <a:rPr lang="vi-VN" sz="3400">
                    <a:solidFill>
                      <a:srgbClr val="000000"/>
                    </a:solidFill>
                  </a:rPr>
                  <a:t> với</a:t>
                </a:r>
                <a:r>
                  <a:rPr lang="en-US" sz="340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𝐼𝑅</m:t>
                    </m:r>
                  </m:oMath>
                </a14:m>
                <a:r>
                  <a:rPr lang="en-US" sz="3400">
                    <a:solidFill>
                      <a:srgbClr val="000000"/>
                    </a:solidFill>
                  </a:rPr>
                  <a:t> </a:t>
                </a:r>
                <a:r>
                  <a:rPr lang="vi-VN" sz="3400">
                    <a:solidFill>
                      <a:srgbClr val="000000"/>
                    </a:solidFill>
                  </a:rPr>
                  <a:t>tuỳ ý.</a:t>
                </a:r>
              </a:p>
              <a:p>
                <a:pPr lvl="0" algn="just">
                  <a:lnSpc>
                    <a:spcPct val="170000"/>
                  </a:lnSpc>
                  <a:defRPr/>
                </a:pPr>
                <a:r>
                  <a:rPr lang="vi-VN" sz="3400">
                    <a:solidFill>
                      <a:srgbClr val="000000"/>
                    </a:solidFill>
                  </a:rPr>
                  <a:t>Mỗi nghiệm này là toạ độ của một điểm thuộc đường thẳng song song với trục tung và cắt trục hoành tại điểm </a:t>
                </a:r>
                <a14:m>
                  <m:oMath xmlns:m="http://schemas.openxmlformats.org/officeDocument/2006/math">
                    <m:r>
                      <a:rPr lang="vi-VN" sz="3400" i="1" smtClean="0">
                        <a:solidFill>
                          <a:srgbClr val="000000"/>
                        </a:solidFill>
                        <a:latin typeface="Cambria Math" panose="02040503050406030204" pitchFamily="18" charset="0"/>
                      </a:rPr>
                      <m:t>(3; 0). </m:t>
                    </m:r>
                  </m:oMath>
                </a14:m>
                <a:endParaRPr lang="en-US" sz="3400">
                  <a:solidFill>
                    <a:srgbClr val="000000"/>
                  </a:solidFill>
                </a:endParaRPr>
              </a:p>
              <a:p>
                <a:pPr lvl="0" algn="just">
                  <a:lnSpc>
                    <a:spcPct val="170000"/>
                  </a:lnSpc>
                  <a:defRPr/>
                </a:pPr>
                <a:r>
                  <a:rPr lang="vi-VN" sz="3400">
                    <a:solidFill>
                      <a:srgbClr val="000000"/>
                    </a:solidFill>
                  </a:rPr>
                  <a:t>Ta gọi đó là đường thẳng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 </m:t>
                    </m:r>
                  </m:oMath>
                </a14:m>
                <a:r>
                  <a:rPr lang="vi-VN" sz="3400">
                    <a:solidFill>
                      <a:srgbClr val="000000"/>
                    </a:solidFill>
                  </a:rPr>
                  <a:t>(H.1.1c).</a:t>
                </a:r>
              </a:p>
            </p:txBody>
          </p:sp>
        </mc:Choice>
        <mc:Fallback xmlns="">
          <p:sp>
            <p:nvSpPr>
              <p:cNvPr id="11" name="Rectangle 10"/>
              <p:cNvSpPr>
                <a:spLocks noRot="1" noChangeAspect="1" noMove="1" noResize="1" noEditPoints="1" noAdjustHandles="1" noChangeArrowheads="1" noChangeShapeType="1" noTextEdit="1"/>
              </p:cNvSpPr>
              <p:nvPr/>
            </p:nvSpPr>
            <p:spPr>
              <a:xfrm>
                <a:off x="914400" y="1390721"/>
                <a:ext cx="8839201" cy="5429179"/>
              </a:xfrm>
              <a:prstGeom prst="rect">
                <a:avLst/>
              </a:prstGeom>
              <a:blipFill>
                <a:blip r:embed="rId3"/>
                <a:stretch>
                  <a:fillRect l="-1931" r="-1931" b="-786"/>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10972800" y="2095500"/>
            <a:ext cx="6305631" cy="453296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7353300"/>
                <a:ext cx="16364031" cy="2446824"/>
              </a:xfrm>
              <a:prstGeom prst="rect">
                <a:avLst/>
              </a:prstGeom>
              <a:solidFill>
                <a:schemeClr val="tx2">
                  <a:lumMod val="60000"/>
                  <a:lumOff val="40000"/>
                </a:schemeClr>
              </a:solidFill>
              <a:ln>
                <a:solidFill>
                  <a:schemeClr val="tx2"/>
                </a:solidFill>
              </a:ln>
            </p:spPr>
            <p:txBody>
              <a:bodyPr wrap="square">
                <a:spAutoFit/>
              </a:bodyPr>
              <a:lstStyle/>
              <a:p>
                <a:pPr algn="just">
                  <a:lnSpc>
                    <a:spcPct val="150000"/>
                  </a:lnSpc>
                  <a:spcBef>
                    <a:spcPts val="600"/>
                  </a:spcBef>
                  <a:spcAft>
                    <a:spcPts val="600"/>
                  </a:spcAft>
                </a:pPr>
                <a:r>
                  <a:rPr lang="da-DK" sz="3400" b="1">
                    <a:ea typeface="Malgun Gothic" panose="020B0503020000020004" pitchFamily="34" charset="-127"/>
                    <a:cs typeface="Times New Roman" panose="02020603050405020304" pitchFamily="18" charset="0"/>
                  </a:rPr>
                  <a:t>Nhận xét:</a:t>
                </a:r>
                <a:r>
                  <a:rPr lang="da-DK" sz="3400">
                    <a:effectLst/>
                    <a:ea typeface="Malgun Gothic" panose="020B0503020000020004" pitchFamily="34" charset="-127"/>
                    <a:cs typeface="Times New Roman" panose="02020603050405020304" pitchFamily="18" charset="0"/>
                  </a:rPr>
                  <a:t> Trong mặt phẳng tọa độ, tập hợp các điểm có tọa độ </a:t>
                </a:r>
                <a14:m>
                  <m:oMath xmlns:m="http://schemas.openxmlformats.org/officeDocument/2006/math">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da-DK" sz="3400">
                    <a:effectLst/>
                    <a:ea typeface="Malgun Gothic" panose="020B0503020000020004" pitchFamily="34" charset="-127"/>
                    <a:cs typeface="Times New Roman" panose="02020603050405020304" pitchFamily="18" charset="0"/>
                  </a:rPr>
                  <a:t> thỏa mãn phương trình bậc nhất hai ẩn </a:t>
                </a:r>
                <a14:m>
                  <m:oMath xmlns:m="http://schemas.openxmlformats.org/officeDocument/2006/math">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𝑎𝑥</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𝑏𝑦</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400">
                    <a:effectLst/>
                    <a:ea typeface="Malgun Gothic" panose="020B0503020000020004" pitchFamily="34" charset="-127"/>
                    <a:cs typeface="Times New Roman" panose="02020603050405020304" pitchFamily="18" charset="0"/>
                  </a:rPr>
                  <a:t> là một đường thẳng. Đường thẳng đó gọi là đường thẳng </a:t>
                </a:r>
                <a14:m>
                  <m:oMath xmlns:m="http://schemas.openxmlformats.org/officeDocument/2006/math">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𝑎𝑥</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𝑏𝑦</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400">
                    <a:effectLst/>
                    <a:ea typeface="Malgun Gothic" panose="020B0503020000020004" pitchFamily="34" charset="-127"/>
                    <a:cs typeface="Times New Roman" panose="02020603050405020304" pitchFamily="18" charset="0"/>
                  </a:rPr>
                  <a:t>.</a:t>
                </a:r>
                <a:endParaRPr lang="en-US" sz="3400">
                  <a:effectLs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7353300"/>
                <a:ext cx="16364031" cy="2446824"/>
              </a:xfrm>
              <a:prstGeom prst="rect">
                <a:avLst/>
              </a:prstGeom>
              <a:blipFill>
                <a:blip r:embed="rId6"/>
                <a:stretch>
                  <a:fillRect l="-1005" r="-1005" b="-3713"/>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66705" y="419100"/>
                <a:ext cx="7563096" cy="981807"/>
              </a:xfrm>
              <a:prstGeom prst="rect">
                <a:avLst/>
              </a:prstGeom>
            </p:spPr>
            <p:txBody>
              <a:bodyPr wrap="none">
                <a:spAutoFit/>
              </a:bodyPr>
              <a:lstStyle/>
              <a:p>
                <a:pPr lvl="0" algn="just">
                  <a:lnSpc>
                    <a:spcPct val="170000"/>
                  </a:lnSpc>
                  <a:defRPr/>
                </a:pPr>
                <a:r>
                  <a:rPr lang="vi-VN" sz="3400">
                    <a:solidFill>
                      <a:srgbClr val="000000"/>
                    </a:solidFill>
                  </a:rPr>
                  <a:t>c) Xét phương trình </a:t>
                </a:r>
                <a14:m>
                  <m:oMath xmlns:m="http://schemas.openxmlformats.org/officeDocument/2006/math">
                    <m:r>
                      <a:rPr lang="vi-VN" sz="3400" i="1">
                        <a:solidFill>
                          <a:srgbClr val="000000"/>
                        </a:solidFill>
                        <a:latin typeface="Cambria Math" panose="02040503050406030204" pitchFamily="18" charset="0"/>
                      </a:rPr>
                      <m:t>𝑥</m:t>
                    </m:r>
                    <m:r>
                      <a:rPr lang="vi-VN" sz="3400" i="1">
                        <a:solidFill>
                          <a:srgbClr val="000000"/>
                        </a:solidFill>
                        <a:latin typeface="Cambria Math" panose="02040503050406030204" pitchFamily="18" charset="0"/>
                      </a:rPr>
                      <m:t>+0</m:t>
                    </m:r>
                    <m:r>
                      <a:rPr lang="vi-VN" sz="3400" i="1">
                        <a:solidFill>
                          <a:srgbClr val="000000"/>
                        </a:solidFill>
                        <a:latin typeface="Cambria Math" panose="02040503050406030204" pitchFamily="18" charset="0"/>
                      </a:rPr>
                      <m:t>𝑦</m:t>
                    </m:r>
                    <m:r>
                      <a:rPr lang="vi-VN" sz="3400" i="1">
                        <a:solidFill>
                          <a:srgbClr val="000000"/>
                        </a:solidFill>
                        <a:latin typeface="Cambria Math" panose="02040503050406030204" pitchFamily="18" charset="0"/>
                      </a:rPr>
                      <m:t>=3</m:t>
                    </m:r>
                  </m:oMath>
                </a14:m>
                <a:r>
                  <a:rPr lang="en-US" sz="3400">
                    <a:solidFill>
                      <a:srgbClr val="000000"/>
                    </a:solidFill>
                  </a:rPr>
                  <a:t>       </a:t>
                </a:r>
                <a:r>
                  <a:rPr lang="vi-VN" sz="3400">
                    <a:solidFill>
                      <a:srgbClr val="000000"/>
                    </a:solidFill>
                  </a:rPr>
                  <a:t>(3)</a:t>
                </a:r>
              </a:p>
            </p:txBody>
          </p:sp>
        </mc:Choice>
        <mc:Fallback xmlns="">
          <p:sp>
            <p:nvSpPr>
              <p:cNvPr id="4" name="Rectangle 3"/>
              <p:cNvSpPr>
                <a:spLocks noRot="1" noChangeAspect="1" noMove="1" noResize="1" noEditPoints="1" noAdjustHandles="1" noChangeArrowheads="1" noChangeShapeType="1" noTextEdit="1"/>
              </p:cNvSpPr>
              <p:nvPr/>
            </p:nvSpPr>
            <p:spPr>
              <a:xfrm>
                <a:off x="2266705" y="419100"/>
                <a:ext cx="7563096" cy="981807"/>
              </a:xfrm>
              <a:prstGeom prst="rect">
                <a:avLst/>
              </a:prstGeom>
              <a:blipFill>
                <a:blip r:embed="rId7"/>
                <a:stretch>
                  <a:fillRect l="-2256" r="-1289" b="-8075"/>
                </a:stretch>
              </a:blipFill>
            </p:spPr>
            <p:txBody>
              <a:bodyPr/>
              <a:lstStyle/>
              <a:p>
                <a:r>
                  <a:rPr lang="en-US">
                    <a:noFill/>
                  </a:rPr>
                  <a:t> </a:t>
                </a:r>
              </a:p>
            </p:txBody>
          </p:sp>
        </mc:Fallback>
      </mc:AlternateContent>
    </p:spTree>
    <p:extLst>
      <p:ext uri="{BB962C8B-B14F-4D97-AF65-F5344CB8AC3E}">
        <p14:creationId xmlns:p14="http://schemas.microsoft.com/office/powerpoint/2010/main" val="349621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up)">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1283891" y="495300"/>
            <a:ext cx="4114800" cy="1143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11" name="TextBox 10"/>
              <p:cNvSpPr txBox="1"/>
              <p:nvPr/>
            </p:nvSpPr>
            <p:spPr>
              <a:xfrm>
                <a:off x="5791200" y="268937"/>
                <a:ext cx="11506200" cy="1615827"/>
              </a:xfrm>
              <a:prstGeom prst="rect">
                <a:avLst/>
              </a:prstGeom>
              <a:noFill/>
            </p:spPr>
            <p:txBody>
              <a:bodyPr wrap="square" rtlCol="0">
                <a:spAutoFit/>
              </a:bodyPr>
              <a:lstStyle/>
              <a:p>
                <a:pPr lvl="0">
                  <a:lnSpc>
                    <a:spcPct val="150000"/>
                  </a:lnSpc>
                  <a:spcBef>
                    <a:spcPts val="600"/>
                  </a:spcBef>
                  <a:spcAft>
                    <a:spcPts val="600"/>
                  </a:spcAft>
                </a:pPr>
                <a:r>
                  <a:rPr lang="vi-VN" sz="3300">
                    <a:solidFill>
                      <a:prstClr val="black"/>
                    </a:solidFill>
                    <a:cs typeface="Arial" panose="020B0604020202020204" pitchFamily="34" charset="0"/>
                  </a:rPr>
                  <a:t>Viết nghiệm và biểu diễn hình học tất cả các nghiệm của mỗi phương trình bậc nhất hai ẩn sau:</a:t>
                </a:r>
                <a:r>
                  <a:rPr lang="en-US" sz="3300">
                    <a:solidFill>
                      <a:prstClr val="black"/>
                    </a:solidFill>
                    <a:cs typeface="Arial" panose="020B0604020202020204" pitchFamily="34" charset="0"/>
                  </a:rPr>
                  <a:t>   </a:t>
                </a:r>
                <a:r>
                  <a:rPr lang="en-US" sz="3300">
                    <a:solidFill>
                      <a:srgbClr val="000000"/>
                    </a:solidFill>
                    <a:ea typeface="Malgun Gothic" panose="020B0503020000020004" pitchFamily="34" charset="-127"/>
                    <a:cs typeface="Times New Roman" panose="02020603050405020304" pitchFamily="18" charset="0"/>
                  </a:rPr>
                  <a:t>a) </a:t>
                </a:r>
                <a14:m>
                  <m:oMath xmlns:m="http://schemas.openxmlformats.org/officeDocument/2006/math">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oMath>
                </a14:m>
                <a:endParaRPr lang="en-US" sz="3300">
                  <a:solidFill>
                    <a:srgbClr val="000000"/>
                  </a:solidFill>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91200" y="268937"/>
                <a:ext cx="11506200" cy="1615827"/>
              </a:xfrm>
              <a:prstGeom prst="rect">
                <a:avLst/>
              </a:prstGeom>
              <a:blipFill>
                <a:blip r:embed="rId3"/>
                <a:stretch>
                  <a:fillRect l="-1430" r="-2172" b="-6792"/>
                </a:stretch>
              </a:blipFill>
            </p:spPr>
            <p:txBody>
              <a:bodyPr/>
              <a:lstStyle/>
              <a:p>
                <a:r>
                  <a:rPr lang="en-US">
                    <a:noFill/>
                  </a:rPr>
                  <a:t> </a:t>
                </a:r>
              </a:p>
            </p:txBody>
          </p:sp>
        </mc:Fallback>
      </mc:AlternateContent>
      <p:sp>
        <p:nvSpPr>
          <p:cNvPr id="12" name="Rectangle 11"/>
          <p:cNvSpPr/>
          <p:nvPr/>
        </p:nvSpPr>
        <p:spPr>
          <a:xfrm>
            <a:off x="1283891" y="2519841"/>
            <a:ext cx="1124026" cy="600164"/>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3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7" name="Rectangle 6"/>
              <p:cNvSpPr/>
              <p:nvPr/>
            </p:nvSpPr>
            <p:spPr>
              <a:xfrm>
                <a:off x="1283891" y="3116187"/>
                <a:ext cx="14911137" cy="1575752"/>
              </a:xfrm>
              <a:prstGeom prst="rect">
                <a:avLst/>
              </a:prstGeom>
            </p:spPr>
            <p:txBody>
              <a:bodyPr wrap="square">
                <a:spAutoFit/>
              </a:bodyPr>
              <a:lstStyle/>
              <a:p>
                <a:pPr algn="just">
                  <a:lnSpc>
                    <a:spcPct val="130000"/>
                  </a:lnSpc>
                </a:pPr>
                <a14:m>
                  <m:oMathPara xmlns:m="http://schemas.openxmlformats.org/officeDocument/2006/math">
                    <m:oMathParaPr>
                      <m:jc m:val="left"/>
                    </m:oMathParaPr>
                    <m:oMath xmlns:m="http://schemas.openxmlformats.org/officeDocument/2006/math">
                      <m:r>
                        <m:rPr>
                          <m:nor/>
                        </m:rPr>
                        <a:rPr lang="en-US" sz="3300" smtClean="0">
                          <a:solidFill>
                            <a:srgbClr val="000000"/>
                          </a:solidFill>
                          <a:ea typeface="Malgun Gothic" panose="020B0503020000020004" pitchFamily="34" charset="-127"/>
                          <a:cs typeface="Times New Roman" panose="02020603050405020304" pitchFamily="18" charset="0"/>
                        </a:rPr>
                        <m:t>V</m:t>
                      </m:r>
                      <m:r>
                        <m:rPr>
                          <m:nor/>
                        </m:rPr>
                        <a:rPr lang="en-US" sz="3300" smtClean="0">
                          <a:solidFill>
                            <a:srgbClr val="000000"/>
                          </a:solidFill>
                          <a:ea typeface="Malgun Gothic" panose="020B0503020000020004" pitchFamily="34" charset="-127"/>
                          <a:cs typeface="Times New Roman" panose="02020603050405020304" pitchFamily="18" charset="0"/>
                        </a:rPr>
                        <m:t>ậ</m:t>
                      </m:r>
                      <m:r>
                        <m:rPr>
                          <m:nor/>
                        </m:rPr>
                        <a:rPr lang="en-US" sz="3300" smtClean="0">
                          <a:solidFill>
                            <a:srgbClr val="000000"/>
                          </a:solidFill>
                          <a:ea typeface="Malgun Gothic" panose="020B0503020000020004" pitchFamily="34" charset="-127"/>
                          <a:cs typeface="Times New Roman" panose="02020603050405020304" pitchFamily="18" charset="0"/>
                        </a:rPr>
                        <m:t>y</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nghi</m:t>
                      </m:r>
                      <m:r>
                        <m:rPr>
                          <m:nor/>
                        </m:rPr>
                        <a:rPr lang="en-US" sz="3300" smtClean="0">
                          <a:solidFill>
                            <a:srgbClr val="000000"/>
                          </a:solidFill>
                          <a:ea typeface="Malgun Gothic" panose="020B0503020000020004" pitchFamily="34" charset="-127"/>
                          <a:cs typeface="Times New Roman" panose="02020603050405020304" pitchFamily="18" charset="0"/>
                        </a:rPr>
                        <m:t>ệ</m:t>
                      </m:r>
                      <m:r>
                        <m:rPr>
                          <m:nor/>
                        </m:rPr>
                        <a:rPr lang="en-US" sz="3300" smtClean="0">
                          <a:solidFill>
                            <a:srgbClr val="000000"/>
                          </a:solidFill>
                          <a:ea typeface="Malgun Gothic" panose="020B0503020000020004" pitchFamily="34" charset="-127"/>
                          <a:cs typeface="Times New Roman" panose="02020603050405020304" pitchFamily="18" charset="0"/>
                        </a:rPr>
                        <m:t>m</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t</m:t>
                      </m:r>
                      <m:r>
                        <m:rPr>
                          <m:nor/>
                        </m:rPr>
                        <a:rPr lang="en-US" sz="3300" smtClean="0">
                          <a:solidFill>
                            <a:srgbClr val="000000"/>
                          </a:solidFill>
                          <a:ea typeface="Malgun Gothic" panose="020B0503020000020004" pitchFamily="34" charset="-127"/>
                          <a:cs typeface="Times New Roman" panose="02020603050405020304" pitchFamily="18" charset="0"/>
                        </a:rPr>
                        <m:t>ổ</m:t>
                      </m:r>
                      <m:r>
                        <m:rPr>
                          <m:nor/>
                        </m:rPr>
                        <a:rPr lang="en-US" sz="3300" smtClean="0">
                          <a:solidFill>
                            <a:srgbClr val="000000"/>
                          </a:solidFill>
                          <a:ea typeface="Malgun Gothic" panose="020B0503020000020004" pitchFamily="34" charset="-127"/>
                          <a:cs typeface="Times New Roman" panose="02020603050405020304" pitchFamily="18" charset="0"/>
                        </a:rPr>
                        <m:t>ng</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qu</m:t>
                      </m:r>
                      <m:r>
                        <m:rPr>
                          <m:nor/>
                        </m:rPr>
                        <a:rPr lang="en-US" sz="3300" smtClean="0">
                          <a:solidFill>
                            <a:srgbClr val="000000"/>
                          </a:solidFill>
                          <a:ea typeface="Malgun Gothic" panose="020B0503020000020004" pitchFamily="34" charset="-127"/>
                          <a:cs typeface="Times New Roman" panose="02020603050405020304" pitchFamily="18" charset="0"/>
                        </a:rPr>
                        <m:t>á</m:t>
                      </m:r>
                      <m:r>
                        <m:rPr>
                          <m:nor/>
                        </m:rPr>
                        <a:rPr lang="en-US" sz="3300" smtClean="0">
                          <a:solidFill>
                            <a:srgbClr val="000000"/>
                          </a:solidFill>
                          <a:ea typeface="Malgun Gothic" panose="020B0503020000020004" pitchFamily="34" charset="-127"/>
                          <a:cs typeface="Times New Roman" panose="02020603050405020304" pitchFamily="18" charset="0"/>
                        </a:rPr>
                        <m:t>t</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c</m:t>
                      </m:r>
                      <m:r>
                        <m:rPr>
                          <m:nor/>
                        </m:rPr>
                        <a:rPr lang="en-US" sz="3300" smtClean="0">
                          <a:solidFill>
                            <a:srgbClr val="000000"/>
                          </a:solidFill>
                          <a:ea typeface="Malgun Gothic" panose="020B0503020000020004" pitchFamily="34" charset="-127"/>
                          <a:cs typeface="Times New Roman" panose="02020603050405020304" pitchFamily="18" charset="0"/>
                        </a:rPr>
                        <m:t>ủ</m:t>
                      </m:r>
                      <m:r>
                        <m:rPr>
                          <m:nor/>
                        </m:rPr>
                        <a:rPr lang="en-US" sz="3300" smtClean="0">
                          <a:solidFill>
                            <a:srgbClr val="000000"/>
                          </a:solidFill>
                          <a:ea typeface="Malgun Gothic" panose="020B0503020000020004" pitchFamily="34" charset="-127"/>
                          <a:cs typeface="Times New Roman" panose="02020603050405020304" pitchFamily="18" charset="0"/>
                        </a:rPr>
                        <m:t>a</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ph</m:t>
                      </m:r>
                      <m:r>
                        <m:rPr>
                          <m:nor/>
                        </m:rPr>
                        <a:rPr lang="en-US" sz="3300" smtClean="0">
                          <a:solidFill>
                            <a:srgbClr val="000000"/>
                          </a:solidFill>
                          <a:ea typeface="Malgun Gothic" panose="020B0503020000020004" pitchFamily="34" charset="-127"/>
                          <a:cs typeface="Times New Roman" panose="02020603050405020304" pitchFamily="18" charset="0"/>
                        </a:rPr>
                        <m:t>ươ</m:t>
                      </m:r>
                      <m:r>
                        <m:rPr>
                          <m:nor/>
                        </m:rPr>
                        <a:rPr lang="en-US" sz="3300" smtClean="0">
                          <a:solidFill>
                            <a:srgbClr val="000000"/>
                          </a:solidFill>
                          <a:ea typeface="Malgun Gothic" panose="020B0503020000020004" pitchFamily="34" charset="-127"/>
                          <a:cs typeface="Times New Roman" panose="02020603050405020304" pitchFamily="18" charset="0"/>
                        </a:rPr>
                        <m:t>ng</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tr</m:t>
                      </m:r>
                      <m:r>
                        <m:rPr>
                          <m:nor/>
                        </m:rPr>
                        <a:rPr lang="en-US" sz="3300" smtClean="0">
                          <a:solidFill>
                            <a:srgbClr val="000000"/>
                          </a:solidFill>
                          <a:ea typeface="Malgun Gothic" panose="020B0503020000020004" pitchFamily="34" charset="-127"/>
                          <a:cs typeface="Times New Roman" panose="02020603050405020304" pitchFamily="18" charset="0"/>
                        </a:rPr>
                        <m:t>ì</m:t>
                      </m:r>
                      <m:r>
                        <m:rPr>
                          <m:nor/>
                        </m:rPr>
                        <a:rPr lang="en-US" sz="3300" smtClean="0">
                          <a:solidFill>
                            <a:srgbClr val="000000"/>
                          </a:solidFill>
                          <a:ea typeface="Malgun Gothic" panose="020B0503020000020004" pitchFamily="34" charset="-127"/>
                          <a:cs typeface="Times New Roman" panose="02020603050405020304" pitchFamily="18" charset="0"/>
                        </a:rPr>
                        <m:t>nh</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l</m:t>
                      </m:r>
                      <m:r>
                        <m:rPr>
                          <m:nor/>
                        </m:rPr>
                        <a:rPr lang="en-US" sz="3300" smtClean="0">
                          <a:solidFill>
                            <a:srgbClr val="000000"/>
                          </a:solidFill>
                          <a:ea typeface="Malgun Gothic" panose="020B0503020000020004" pitchFamily="34" charset="-127"/>
                          <a:cs typeface="Times New Roman" panose="02020603050405020304" pitchFamily="18" charset="0"/>
                        </a:rPr>
                        <m:t>à</m:t>
                      </m:r>
                      <m:r>
                        <a:rPr lang="en-US" sz="33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d>
                        <m:d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3300">
                          <a:solidFill>
                            <a:srgbClr val="000000"/>
                          </a:solidFill>
                          <a:ea typeface="Malgun Gothic" panose="020B0503020000020004" pitchFamily="34" charset="-127"/>
                          <a:cs typeface="Times New Roman" panose="02020603050405020304" pitchFamily="18" charset="0"/>
                        </a:rPr>
                        <m:t>v</m:t>
                      </m:r>
                      <m:r>
                        <m:rPr>
                          <m:nor/>
                        </m:rPr>
                        <a:rPr lang="en-US" sz="3300">
                          <a:solidFill>
                            <a:srgbClr val="000000"/>
                          </a:solidFill>
                          <a:ea typeface="Malgun Gothic" panose="020B0503020000020004" pitchFamily="34" charset="-127"/>
                          <a:cs typeface="Times New Roman" panose="02020603050405020304" pitchFamily="18" charset="0"/>
                        </a:rPr>
                        <m:t>ớ</m:t>
                      </m:r>
                      <m:r>
                        <m:rPr>
                          <m:nor/>
                        </m:rPr>
                        <a:rPr lang="en-US" sz="3300">
                          <a:solidFill>
                            <a:srgbClr val="000000"/>
                          </a:solidFill>
                          <a:ea typeface="Malgun Gothic" panose="020B0503020000020004" pitchFamily="34" charset="-127"/>
                          <a:cs typeface="Times New Roman" panose="02020603050405020304" pitchFamily="18" charset="0"/>
                        </a:rPr>
                        <m:t>i</m:t>
                      </m:r>
                      <m:r>
                        <a:rPr lang="en-US" sz="33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3300" b="0" i="1"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3891" y="3116187"/>
                <a:ext cx="14911137" cy="15757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731691" y="2255939"/>
                <a:ext cx="3646383" cy="105676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300">
                          <a:solidFill>
                            <a:srgbClr val="000000"/>
                          </a:solidFill>
                          <a:ea typeface="Malgun Gothic" panose="020B0503020000020004" pitchFamily="34" charset="-127"/>
                          <a:cs typeface="Times New Roman" panose="02020603050405020304" pitchFamily="18" charset="0"/>
                        </a:rPr>
                        <m:t>Ta</m:t>
                      </m:r>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c</m:t>
                      </m:r>
                      <m:r>
                        <m:rPr>
                          <m:nor/>
                        </m:rPr>
                        <a:rPr lang="en-US" sz="3300">
                          <a:solidFill>
                            <a:srgbClr val="000000"/>
                          </a:solidFill>
                          <a:ea typeface="Malgun Gothic" panose="020B0503020000020004" pitchFamily="34" charset="-127"/>
                          <a:cs typeface="Times New Roman" panose="02020603050405020304" pitchFamily="18" charset="0"/>
                        </a:rPr>
                        <m:t>ó:</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lang="en-US" sz="3300"/>
              </a:p>
            </p:txBody>
          </p:sp>
        </mc:Choice>
        <mc:Fallback xmlns="">
          <p:sp>
            <p:nvSpPr>
              <p:cNvPr id="13" name="Rectangle 12"/>
              <p:cNvSpPr>
                <a:spLocks noRot="1" noChangeAspect="1" noMove="1" noResize="1" noEditPoints="1" noAdjustHandles="1" noChangeArrowheads="1" noChangeShapeType="1" noTextEdit="1"/>
              </p:cNvSpPr>
              <p:nvPr/>
            </p:nvSpPr>
            <p:spPr>
              <a:xfrm>
                <a:off x="2731691" y="2255939"/>
                <a:ext cx="3646383" cy="1056764"/>
              </a:xfrm>
              <a:prstGeom prst="rect">
                <a:avLst/>
              </a:prstGeom>
              <a:blipFill>
                <a:blip r:embed="rId5"/>
                <a:stretch>
                  <a:fillRect/>
                </a:stretch>
              </a:blipFill>
            </p:spPr>
            <p:txBody>
              <a:bodyPr/>
              <a:lstStyle/>
              <a:p>
                <a:r>
                  <a:rPr lang="en-US">
                    <a:noFill/>
                  </a:rPr>
                  <a:t> </a:t>
                </a:r>
              </a:p>
            </p:txBody>
          </p:sp>
        </mc:Fallback>
      </mc:AlternateContent>
      <p:pic>
        <p:nvPicPr>
          <p:cNvPr id="16" name="Picture 15"/>
          <p:cNvPicPr/>
          <p:nvPr/>
        </p:nvPicPr>
        <p:blipFill>
          <a:blip r:embed="rId6">
            <a:extLst>
              <a:ext uri="{BEBA8EAE-BF5A-486C-A8C5-ECC9F3942E4B}">
                <a14:imgProps xmlns:a14="http://schemas.microsoft.com/office/drawing/2010/main">
                  <a14:imgLayer r:embed="rId7">
                    <a14:imgEffect>
                      <a14:sharpenSoften amount="50000"/>
                    </a14:imgEffect>
                    <a14:imgEffect>
                      <a14:saturation sat="300000"/>
                    </a14:imgEffect>
                    <a14:imgEffect>
                      <a14:brightnessContrast contrast="-40000"/>
                    </a14:imgEffect>
                  </a14:imgLayer>
                </a14:imgProps>
              </a:ext>
            </a:extLst>
          </a:blip>
          <a:stretch>
            <a:fillRect/>
          </a:stretch>
        </p:blipFill>
        <p:spPr>
          <a:xfrm>
            <a:off x="11430000" y="5143500"/>
            <a:ext cx="5791200" cy="4896847"/>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1299933" y="5065303"/>
                <a:ext cx="8518358" cy="4802597"/>
              </a:xfrm>
              <a:prstGeom prst="rect">
                <a:avLst/>
              </a:prstGeom>
            </p:spPr>
            <p:txBody>
              <a:bodyPr wrap="square">
                <a:spAutoFit/>
              </a:bodyPr>
              <a:lstStyle/>
              <a:p>
                <a:pPr lvl="0" algn="just">
                  <a:lnSpc>
                    <a:spcPct val="130000"/>
                  </a:lnSpc>
                </a:pPr>
                <a:r>
                  <a:rPr lang="en-US" sz="3300">
                    <a:solidFill>
                      <a:srgbClr val="000000"/>
                    </a:solidFill>
                    <a:ea typeface="Malgun Gothic" panose="020B0503020000020004" pitchFamily="34" charset="-127"/>
                    <a:cs typeface="Times New Roman" panose="02020603050405020304" pitchFamily="18" charset="0"/>
                  </a:rPr>
                  <a:t>Mỗi nghiệm của phương trình là tọa độ của </a:t>
                </a:r>
              </a:p>
              <a:p>
                <a:pPr lvl="0" algn="just">
                  <a:lnSpc>
                    <a:spcPct val="120000"/>
                  </a:lnSpc>
                </a:pPr>
                <a14:m>
                  <m:oMathPara xmlns:m="http://schemas.openxmlformats.org/officeDocument/2006/math">
                    <m:oMathParaPr>
                      <m:jc m:val="left"/>
                    </m:oMathParaPr>
                    <m:oMath xmlns:m="http://schemas.openxmlformats.org/officeDocument/2006/math">
                      <m:r>
                        <m:rPr>
                          <m:nor/>
                        </m:rPr>
                        <a:rPr lang="en-US" sz="3300">
                          <a:solidFill>
                            <a:srgbClr val="000000"/>
                          </a:solidFill>
                          <a:ea typeface="Malgun Gothic" panose="020B0503020000020004" pitchFamily="34" charset="-127"/>
                          <a:cs typeface="Times New Roman" panose="02020603050405020304" pitchFamily="18" charset="0"/>
                        </a:rPr>
                        <m:t>m</m:t>
                      </m:r>
                      <m:r>
                        <m:rPr>
                          <m:nor/>
                        </m:rPr>
                        <a:rPr lang="en-US" sz="3300">
                          <a:solidFill>
                            <a:srgbClr val="000000"/>
                          </a:solidFill>
                          <a:ea typeface="Malgun Gothic" panose="020B0503020000020004" pitchFamily="34" charset="-127"/>
                          <a:cs typeface="Times New Roman" panose="02020603050405020304" pitchFamily="18" charset="0"/>
                        </a:rPr>
                        <m:t>ộ</m:t>
                      </m:r>
                      <m:r>
                        <m:rPr>
                          <m:nor/>
                        </m:rPr>
                        <a:rPr lang="en-US" sz="3300">
                          <a:solidFill>
                            <a:srgbClr val="000000"/>
                          </a:solidFill>
                          <a:ea typeface="Malgun Gothic" panose="020B0503020000020004" pitchFamily="34" charset="-127"/>
                          <a:cs typeface="Times New Roman" panose="02020603050405020304" pitchFamily="18" charset="0"/>
                        </a:rPr>
                        <m:t>t</m:t>
                      </m:r>
                      <m:r>
                        <m:rPr>
                          <m:nor/>
                        </m:rPr>
                        <a:rPr lang="en-US" sz="3300">
                          <a:solidFill>
                            <a:srgbClr val="000000"/>
                          </a:solidFill>
                          <a:ea typeface="Malgun Gothic" panose="020B0503020000020004" pitchFamily="34" charset="-127"/>
                          <a:cs typeface="Times New Roman" panose="02020603050405020304" pitchFamily="18" charset="0"/>
                        </a:rPr>
                        <m:t> đ</m:t>
                      </m:r>
                      <m:r>
                        <m:rPr>
                          <m:nor/>
                        </m:rPr>
                        <a:rPr lang="en-US" sz="3300">
                          <a:solidFill>
                            <a:srgbClr val="000000"/>
                          </a:solidFill>
                          <a:ea typeface="Malgun Gothic" panose="020B0503020000020004" pitchFamily="34" charset="-127"/>
                          <a:cs typeface="Times New Roman" panose="02020603050405020304" pitchFamily="18" charset="0"/>
                        </a:rPr>
                        <m:t>i</m:t>
                      </m:r>
                      <m:r>
                        <m:rPr>
                          <m:nor/>
                        </m:rPr>
                        <a:rPr lang="en-US" sz="3300">
                          <a:solidFill>
                            <a:srgbClr val="000000"/>
                          </a:solidFill>
                          <a:ea typeface="Malgun Gothic" panose="020B0503020000020004" pitchFamily="34" charset="-127"/>
                          <a:cs typeface="Times New Roman" panose="02020603050405020304" pitchFamily="18" charset="0"/>
                        </a:rPr>
                        <m:t>ể</m:t>
                      </m:r>
                      <m:r>
                        <m:rPr>
                          <m:nor/>
                        </m:rPr>
                        <a:rPr lang="en-US" sz="3300">
                          <a:solidFill>
                            <a:srgbClr val="000000"/>
                          </a:solidFill>
                          <a:ea typeface="Malgun Gothic" panose="020B0503020000020004" pitchFamily="34" charset="-127"/>
                          <a:cs typeface="Times New Roman" panose="02020603050405020304" pitchFamily="18" charset="0"/>
                        </a:rPr>
                        <m:t>m</m:t>
                      </m:r>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thu</m:t>
                      </m:r>
                      <m:r>
                        <m:rPr>
                          <m:nor/>
                        </m:rPr>
                        <a:rPr lang="en-US" sz="3300">
                          <a:solidFill>
                            <a:srgbClr val="000000"/>
                          </a:solidFill>
                          <a:ea typeface="Malgun Gothic" panose="020B0503020000020004" pitchFamily="34" charset="-127"/>
                          <a:cs typeface="Times New Roman" panose="02020603050405020304" pitchFamily="18" charset="0"/>
                        </a:rPr>
                        <m:t>ộ</m:t>
                      </m:r>
                      <m:r>
                        <m:rPr>
                          <m:nor/>
                        </m:rPr>
                        <a:rPr lang="en-US" sz="3300">
                          <a:solidFill>
                            <a:srgbClr val="000000"/>
                          </a:solidFill>
                          <a:ea typeface="Malgun Gothic" panose="020B0503020000020004" pitchFamily="34" charset="-127"/>
                          <a:cs typeface="Times New Roman" panose="02020603050405020304" pitchFamily="18" charset="0"/>
                        </a:rPr>
                        <m:t>c</m:t>
                      </m:r>
                      <m:r>
                        <m:rPr>
                          <m:nor/>
                        </m:rPr>
                        <a:rPr lang="en-US" sz="3300">
                          <a:solidFill>
                            <a:srgbClr val="000000"/>
                          </a:solidFill>
                          <a:ea typeface="Malgun Gothic" panose="020B0503020000020004" pitchFamily="34" charset="-127"/>
                          <a:cs typeface="Times New Roman" panose="02020603050405020304" pitchFamily="18" charset="0"/>
                        </a:rPr>
                        <m:t> đườ</m:t>
                      </m:r>
                      <m:r>
                        <m:rPr>
                          <m:nor/>
                        </m:rPr>
                        <a:rPr lang="en-US" sz="3300">
                          <a:solidFill>
                            <a:srgbClr val="000000"/>
                          </a:solidFill>
                          <a:ea typeface="Malgun Gothic" panose="020B0503020000020004" pitchFamily="34" charset="-127"/>
                          <a:cs typeface="Times New Roman" panose="02020603050405020304" pitchFamily="18" charset="0"/>
                        </a:rPr>
                        <m:t>ng</m:t>
                      </m:r>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th</m:t>
                      </m:r>
                      <m:r>
                        <m:rPr>
                          <m:nor/>
                        </m:rPr>
                        <a:rPr lang="en-US" sz="3300">
                          <a:solidFill>
                            <a:srgbClr val="000000"/>
                          </a:solidFill>
                          <a:ea typeface="Malgun Gothic" panose="020B0503020000020004" pitchFamily="34" charset="-127"/>
                          <a:cs typeface="Times New Roman" panose="02020603050405020304" pitchFamily="18" charset="0"/>
                        </a:rPr>
                        <m:t>ẳ</m:t>
                      </m:r>
                      <m:r>
                        <m:rPr>
                          <m:nor/>
                        </m:rPr>
                        <a:rPr lang="en-US" sz="3300">
                          <a:solidFill>
                            <a:srgbClr val="000000"/>
                          </a:solidFill>
                          <a:ea typeface="Malgun Gothic" panose="020B0503020000020004" pitchFamily="34" charset="-127"/>
                          <a:cs typeface="Times New Roman" panose="02020603050405020304" pitchFamily="18" charset="0"/>
                        </a:rPr>
                        <m:t>ng</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𝑑</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300">
                  <a:solidFill>
                    <a:srgbClr val="000000"/>
                  </a:solidFill>
                  <a:ea typeface="Calibri" panose="020F0502020204030204" pitchFamily="34" charset="0"/>
                  <a:cs typeface="Times New Roman" panose="02020603050405020304" pitchFamily="18" charset="0"/>
                </a:endParaRPr>
              </a:p>
              <a:p>
                <a:pPr lvl="0" algn="just">
                  <a:lnSpc>
                    <a:spcPct val="120000"/>
                  </a:lnSpc>
                </a:pPr>
                <a14:m>
                  <m:oMathPara xmlns:m="http://schemas.openxmlformats.org/officeDocument/2006/math">
                    <m:oMathParaPr>
                      <m:jc m:val="left"/>
                    </m:oMathParaPr>
                    <m:oMath xmlns:m="http://schemas.openxmlformats.org/officeDocument/2006/math">
                      <m:r>
                        <m:rPr>
                          <m:nor/>
                        </m:rPr>
                        <a:rPr lang="en-US" sz="3300">
                          <a:solidFill>
                            <a:srgbClr val="000000"/>
                          </a:solidFill>
                          <a:ea typeface="Malgun Gothic" panose="020B0503020000020004" pitchFamily="34" charset="-127"/>
                          <a:cs typeface="Times New Roman" panose="02020603050405020304" pitchFamily="18" charset="0"/>
                        </a:rPr>
                        <m:t>L</m:t>
                      </m:r>
                      <m:r>
                        <m:rPr>
                          <m:nor/>
                        </m:rPr>
                        <a:rPr lang="en-US" sz="3300">
                          <a:solidFill>
                            <a:srgbClr val="000000"/>
                          </a:solidFill>
                          <a:ea typeface="Malgun Gothic" panose="020B0503020000020004" pitchFamily="34" charset="-127"/>
                          <a:cs typeface="Times New Roman" panose="02020603050405020304" pitchFamily="18" charset="0"/>
                        </a:rPr>
                        <m:t>ấ</m:t>
                      </m:r>
                      <m:r>
                        <m:rPr>
                          <m:nor/>
                        </m:rPr>
                        <a:rPr lang="en-US" sz="3300">
                          <a:solidFill>
                            <a:srgbClr val="000000"/>
                          </a:solidFill>
                          <a:ea typeface="Malgun Gothic" panose="020B0503020000020004" pitchFamily="34" charset="-127"/>
                          <a:cs typeface="Times New Roman" panose="02020603050405020304" pitchFamily="18" charset="0"/>
                        </a:rPr>
                        <m:t>y</m:t>
                      </m:r>
                      <m:r>
                        <m:rPr>
                          <m:nor/>
                        </m:rPr>
                        <a:rPr lang="en-US" sz="3300">
                          <a:solidFill>
                            <a:srgbClr val="000000"/>
                          </a:solidFill>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𝐴</m:t>
                      </m:r>
                      <m:d>
                        <m:d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v</m:t>
                      </m:r>
                      <m:r>
                        <m:rPr>
                          <m:nor/>
                        </m:rPr>
                        <a:rPr lang="en-US" sz="3300">
                          <a:solidFill>
                            <a:srgbClr val="000000"/>
                          </a:solidFill>
                          <a:ea typeface="Malgun Gothic" panose="020B0503020000020004" pitchFamily="34" charset="-127"/>
                          <a:cs typeface="Times New Roman" panose="02020603050405020304" pitchFamily="18" charset="0"/>
                        </a:rPr>
                        <m:t>à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𝐵</m:t>
                      </m:r>
                      <m:d>
                        <m:d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e>
                      </m:d>
                      <m:r>
                        <m:rPr>
                          <m:nor/>
                        </m:rPr>
                        <a:rPr lang="en-US" sz="3300">
                          <a:solidFill>
                            <a:srgbClr val="000000"/>
                          </a:solidFill>
                          <a:ea typeface="Malgun Gothic" panose="020B0503020000020004" pitchFamily="34" charset="-127"/>
                          <a:cs typeface="Times New Roman" panose="02020603050405020304" pitchFamily="18" charset="0"/>
                        </a:rPr>
                        <m:t>thu</m:t>
                      </m:r>
                      <m:r>
                        <m:rPr>
                          <m:nor/>
                        </m:rPr>
                        <a:rPr lang="en-US" sz="3300">
                          <a:solidFill>
                            <a:srgbClr val="000000"/>
                          </a:solidFill>
                          <a:ea typeface="Malgun Gothic" panose="020B0503020000020004" pitchFamily="34" charset="-127"/>
                          <a:cs typeface="Times New Roman" panose="02020603050405020304" pitchFamily="18" charset="0"/>
                        </a:rPr>
                        <m:t>ộ</m:t>
                      </m:r>
                      <m:r>
                        <m:rPr>
                          <m:nor/>
                        </m:rPr>
                        <a:rPr lang="en-US" sz="3300">
                          <a:solidFill>
                            <a:srgbClr val="000000"/>
                          </a:solidFill>
                          <a:ea typeface="Malgun Gothic" panose="020B0503020000020004" pitchFamily="34" charset="-127"/>
                          <a:cs typeface="Times New Roman" panose="02020603050405020304" pitchFamily="18" charset="0"/>
                        </a:rPr>
                        <m:t>c</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𝑑</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300">
                  <a:solidFill>
                    <a:srgbClr val="000000"/>
                  </a:solidFill>
                  <a:ea typeface="Calibri" panose="020F0502020204030204" pitchFamily="34" charset="0"/>
                  <a:cs typeface="Times New Roman" panose="02020603050405020304" pitchFamily="18" charset="0"/>
                </a:endParaRPr>
              </a:p>
              <a:p>
                <a:pPr lvl="0" algn="just">
                  <a:lnSpc>
                    <a:spcPct val="150000"/>
                  </a:lnSpc>
                </a:pPr>
                <a:r>
                  <a:rPr lang="en-US" sz="3300">
                    <a:solidFill>
                      <a:srgbClr val="000000"/>
                    </a:solidFill>
                    <a:ea typeface="Malgun Gothic" panose="020B0503020000020004" pitchFamily="34" charset="-127"/>
                    <a:cs typeface="Times New Roman" panose="02020603050405020304" pitchFamily="18" charset="0"/>
                  </a:rPr>
                  <a:t>Ta có hình biểu diễn nghiệm của phương trình đã cho là:</a:t>
                </a:r>
                <a:endParaRPr lang="en-US" sz="3300">
                  <a:solidFill>
                    <a:srgbClr val="000000"/>
                  </a:solidFill>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99933" y="5065303"/>
                <a:ext cx="8518358" cy="4802597"/>
              </a:xfrm>
              <a:prstGeom prst="rect">
                <a:avLst/>
              </a:prstGeom>
              <a:blipFill>
                <a:blip r:embed="rId8"/>
                <a:stretch>
                  <a:fillRect l="-1931" t="-127" r="-1860" b="-1396"/>
                </a:stretch>
              </a:blipFill>
            </p:spPr>
            <p:txBody>
              <a:bodyPr/>
              <a:lstStyle/>
              <a:p>
                <a:r>
                  <a:rPr lang="en-US">
                    <a:noFill/>
                  </a:rPr>
                  <a:t> </a:t>
                </a:r>
              </a:p>
            </p:txBody>
          </p:sp>
        </mc:Fallback>
      </mc:AlternateContent>
    </p:spTree>
    <p:extLst>
      <p:ext uri="{BB962C8B-B14F-4D97-AF65-F5344CB8AC3E}">
        <p14:creationId xmlns:p14="http://schemas.microsoft.com/office/powerpoint/2010/main" val="956376248"/>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wipe(up)">
                                      <p:cBhvr>
                                        <p:cTn id="42" dur="500"/>
                                        <p:tgtEl>
                                          <p:spTgt spid="1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fade">
                                      <p:cBhvr>
                                        <p:cTn id="47" dur="500"/>
                                        <p:tgtEl>
                                          <p:spTgt spid="1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1283891" y="495300"/>
            <a:ext cx="4114800" cy="1143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11" name="TextBox 10"/>
              <p:cNvSpPr txBox="1"/>
              <p:nvPr/>
            </p:nvSpPr>
            <p:spPr>
              <a:xfrm>
                <a:off x="5791200" y="268937"/>
                <a:ext cx="11506200" cy="1521763"/>
              </a:xfrm>
              <a:prstGeom prst="rect">
                <a:avLst/>
              </a:prstGeom>
              <a:noFill/>
            </p:spPr>
            <p:txBody>
              <a:bodyPr wrap="square" rtlCol="0">
                <a:spAutoFit/>
              </a:bodyPr>
              <a:lstStyle/>
              <a:p>
                <a:pPr algn="just">
                  <a:lnSpc>
                    <a:spcPct val="150000"/>
                  </a:lnSpc>
                  <a:spcBef>
                    <a:spcPts val="600"/>
                  </a:spcBef>
                  <a:spcAft>
                    <a:spcPts val="600"/>
                  </a:spcAft>
                </a:pPr>
                <a:r>
                  <a:rPr kumimoji="0" lang="vi-VN" sz="3300" b="0" i="0" u="none" strike="noStrike" kern="1200" cap="none" spc="0" normalizeH="0" baseline="0" noProof="0">
                    <a:ln>
                      <a:noFill/>
                    </a:ln>
                    <a:solidFill>
                      <a:prstClr val="black"/>
                    </a:solidFill>
                    <a:effectLst/>
                    <a:uLnTx/>
                    <a:uFillTx/>
                    <a:cs typeface="Arial" panose="020B0604020202020204" pitchFamily="34" charset="0"/>
                  </a:rPr>
                  <a:t>Viết nghiệm và biểu diễn hình học tất cả các nghiệm của mỗi phương trình bậc nhất hai ẩn sau:</a:t>
                </a:r>
                <a:r>
                  <a:rPr kumimoji="0" lang="en-US" sz="3300" b="0" i="0" u="none" strike="noStrike" kern="1200" cap="none" spc="0" normalizeH="0" baseline="0" noProof="0">
                    <a:ln>
                      <a:noFill/>
                    </a:ln>
                    <a:solidFill>
                      <a:prstClr val="black"/>
                    </a:solidFill>
                    <a:effectLst/>
                    <a:uLnTx/>
                    <a:uFillTx/>
                    <a:cs typeface="Arial" panose="020B0604020202020204" pitchFamily="34" charset="0"/>
                  </a:rPr>
                  <a:t>   </a:t>
                </a:r>
                <a:r>
                  <a:rPr lang="en-US" sz="3300">
                    <a:solidFill>
                      <a:srgbClr val="000000"/>
                    </a:solidFill>
                    <a:ea typeface="Malgun Gothic" panose="020B0503020000020004" pitchFamily="34" charset="-127"/>
                    <a:cs typeface="Times New Roman" panose="02020603050405020304" pitchFamily="18" charset="0"/>
                  </a:rPr>
                  <a:t>b)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91200" y="268937"/>
                <a:ext cx="11506200" cy="1521763"/>
              </a:xfrm>
              <a:prstGeom prst="rect">
                <a:avLst/>
              </a:prstGeom>
              <a:blipFill>
                <a:blip r:embed="rId3"/>
                <a:stretch>
                  <a:fillRect l="-1430" r="-1377" b="-13200"/>
                </a:stretch>
              </a:blipFill>
            </p:spPr>
            <p:txBody>
              <a:bodyPr/>
              <a:lstStyle/>
              <a:p>
                <a:r>
                  <a:rPr lang="en-US">
                    <a:noFill/>
                  </a:rPr>
                  <a:t> </a:t>
                </a:r>
              </a:p>
            </p:txBody>
          </p:sp>
        </mc:Fallback>
      </mc:AlternateContent>
      <p:sp>
        <p:nvSpPr>
          <p:cNvPr id="12" name="Rectangle 11"/>
          <p:cNvSpPr/>
          <p:nvPr/>
        </p:nvSpPr>
        <p:spPr>
          <a:xfrm>
            <a:off x="1283891" y="2527994"/>
            <a:ext cx="1124026" cy="600164"/>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3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3" name="Rectangle 12"/>
              <p:cNvSpPr/>
              <p:nvPr/>
            </p:nvSpPr>
            <p:spPr>
              <a:xfrm>
                <a:off x="2646550" y="2400300"/>
                <a:ext cx="2740109" cy="931024"/>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3300" smtClean="0">
                          <a:solidFill>
                            <a:srgbClr val="000000"/>
                          </a:solidFill>
                          <a:ea typeface="Malgun Gothic" panose="020B0503020000020004" pitchFamily="34" charset="-127"/>
                          <a:cs typeface="Times New Roman" panose="02020603050405020304" pitchFamily="18" charset="0"/>
                        </a:rPr>
                        <m:t>Ta</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c</m:t>
                      </m:r>
                      <m:r>
                        <m:rPr>
                          <m:nor/>
                        </m:rPr>
                        <a:rPr lang="en-US" sz="3300" smtClean="0">
                          <a:solidFill>
                            <a:srgbClr val="000000"/>
                          </a:solidFill>
                          <a:ea typeface="Malgun Gothic" panose="020B0503020000020004" pitchFamily="34" charset="-127"/>
                          <a:cs typeface="Times New Roman" panose="02020603050405020304" pitchFamily="18" charset="0"/>
                        </a:rPr>
                        <m:t>ó: </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m:rPr>
                          <m:nor/>
                        </m:rPr>
                        <a:rPr lang="en-US" sz="3300">
                          <a:solidFill>
                            <a:srgbClr val="000000"/>
                          </a:solidFill>
                          <a:effectLst/>
                          <a:ea typeface="Malgun Gothic" panose="020B0503020000020004" pitchFamily="34" charset="-127"/>
                          <a:cs typeface="Times New Roman" panose="02020603050405020304" pitchFamily="18" charset="0"/>
                        </a:rPr>
                        <m:t>.</m:t>
                      </m:r>
                    </m:oMath>
                  </m:oMathPara>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646550" y="2400300"/>
                <a:ext cx="2740109" cy="93102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283891" y="3619500"/>
                <a:ext cx="8545909" cy="6152453"/>
              </a:xfrm>
              <a:prstGeom prst="rect">
                <a:avLst/>
              </a:prstGeom>
            </p:spPr>
            <p:txBody>
              <a:bodyPr wrap="square">
                <a:spAutoFit/>
              </a:bodyPr>
              <a:lstStyle/>
              <a:p>
                <a:pPr algn="just">
                  <a:lnSpc>
                    <a:spcPct val="165000"/>
                  </a:lnSpc>
                  <a:spcBef>
                    <a:spcPts val="300"/>
                  </a:spcBef>
                  <a:spcAft>
                    <a:spcPts val="300"/>
                  </a:spcAft>
                </a:pPr>
                <a:r>
                  <a:rPr lang="en-US" sz="3300">
                    <a:solidFill>
                      <a:srgbClr val="000000"/>
                    </a:solidFill>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e>
                    </m:d>
                  </m:oMath>
                </a14:m>
                <a:r>
                  <a:rPr lang="en-US" sz="3300">
                    <a:solidFill>
                      <a:srgbClr val="000000"/>
                    </a:solidFill>
                    <a:effectLst/>
                    <a:ea typeface="Malgun Gothic" panose="020B0503020000020004" pitchFamily="34" charset="-127"/>
                    <a:cs typeface="Times New Roman" panose="02020603050405020304" pitchFamily="18" charset="0"/>
                  </a:rPr>
                  <a:t> với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3300">
                    <a:solidFill>
                      <a:srgbClr val="000000"/>
                    </a:solidFill>
                    <a:effectLst/>
                    <a:ea typeface="Malgun Gothic" panose="020B0503020000020004" pitchFamily="34" charset="-127"/>
                    <a:cs typeface="Times New Roman" panose="02020603050405020304" pitchFamily="18" charset="0"/>
                  </a:rPr>
                  <a:t>.</a:t>
                </a:r>
                <a:endParaRPr lang="en-US" sz="3300">
                  <a:solidFill>
                    <a:srgbClr val="000000"/>
                  </a:solidFill>
                  <a:effectLst/>
                  <a:ea typeface="Calibri" panose="020F0502020204030204" pitchFamily="34" charset="0"/>
                  <a:cs typeface="Times New Roman" panose="02020603050405020304" pitchFamily="18" charset="0"/>
                </a:endParaRPr>
              </a:p>
              <a:p>
                <a:pPr algn="just">
                  <a:lnSpc>
                    <a:spcPct val="165000"/>
                  </a:lnSpc>
                  <a:spcBef>
                    <a:spcPts val="300"/>
                  </a:spcBef>
                  <a:spcAft>
                    <a:spcPts val="300"/>
                  </a:spcAft>
                </a:pPr>
                <a:r>
                  <a:rPr lang="en-US" sz="3300">
                    <a:solidFill>
                      <a:srgbClr val="000000"/>
                    </a:solidFill>
                    <a:effectLst/>
                    <a:ea typeface="Malgun Gothic" panose="020B0503020000020004" pitchFamily="34" charset="-127"/>
                    <a:cs typeface="Times New Roman" panose="02020603050405020304" pitchFamily="18" charset="0"/>
                  </a:rPr>
                  <a:t>Mỗi nghiệm của phương trình là tọa độ của một điểm thuộc đường thẳng song song với trục hoành và cắt trục tung tại điểm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(0;3)</m:t>
                    </m:r>
                  </m:oMath>
                </a14:m>
                <a:r>
                  <a:rPr lang="en-US" sz="3300">
                    <a:solidFill>
                      <a:srgbClr val="000000"/>
                    </a:solidFill>
                    <a:effectLst/>
                    <a:ea typeface="Malgun Gothic" panose="020B0503020000020004" pitchFamily="34" charset="-127"/>
                    <a:cs typeface="Times New Roman" panose="02020603050405020304" pitchFamily="18" charset="0"/>
                  </a:rPr>
                  <a:t>.</a:t>
                </a:r>
                <a:endParaRPr lang="en-US" sz="3300">
                  <a:solidFill>
                    <a:srgbClr val="000000"/>
                  </a:solidFill>
                  <a:effectLst/>
                  <a:ea typeface="Calibri" panose="020F0502020204030204" pitchFamily="34" charset="0"/>
                  <a:cs typeface="Times New Roman" panose="02020603050405020304" pitchFamily="18" charset="0"/>
                </a:endParaRPr>
              </a:p>
              <a:p>
                <a:pPr algn="just">
                  <a:lnSpc>
                    <a:spcPct val="165000"/>
                  </a:lnSpc>
                  <a:spcBef>
                    <a:spcPts val="300"/>
                  </a:spcBef>
                  <a:spcAft>
                    <a:spcPts val="300"/>
                  </a:spcAft>
                </a:pPr>
                <a:r>
                  <a:rPr lang="en-US" sz="3300" kern="0">
                    <a:solidFill>
                      <a:srgbClr val="000000"/>
                    </a:solidFill>
                    <a:effectLst/>
                    <a:ea typeface="Malgun Gothic" panose="020B0503020000020004" pitchFamily="34" charset="-127"/>
                  </a:rPr>
                  <a:t>Ta có hình biểu diễn nghiệm của phương trình đã cho là:</a:t>
                </a:r>
                <a:endParaRPr kumimoji="0" lang="en-US" sz="3300" b="0" i="0" u="none" strike="noStrike" kern="12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83891" y="3619500"/>
                <a:ext cx="8545909" cy="6152453"/>
              </a:xfrm>
              <a:prstGeom prst="rect">
                <a:avLst/>
              </a:prstGeom>
              <a:blipFill>
                <a:blip r:embed="rId5"/>
                <a:stretch>
                  <a:fillRect l="-1926" r="-1926"/>
                </a:stretch>
              </a:blipFill>
            </p:spPr>
            <p:txBody>
              <a:bodyPr/>
              <a:lstStyle/>
              <a:p>
                <a:r>
                  <a:rPr lang="en-US">
                    <a:noFill/>
                  </a:rPr>
                  <a:t> </a:t>
                </a:r>
              </a:p>
            </p:txBody>
          </p:sp>
        </mc:Fallback>
      </mc:AlternateContent>
      <p:pic>
        <p:nvPicPr>
          <p:cNvPr id="9" name="Picture 8"/>
          <p:cNvPicPr/>
          <p:nvPr/>
        </p:nvPicPr>
        <p:blipFill>
          <a:blip r:embed="rId6"/>
          <a:stretch>
            <a:fillRect/>
          </a:stretch>
        </p:blipFill>
        <p:spPr>
          <a:xfrm>
            <a:off x="11097260" y="4545921"/>
            <a:ext cx="6200140" cy="5226032"/>
          </a:xfrm>
          <a:prstGeom prst="rect">
            <a:avLst/>
          </a:prstGeom>
        </p:spPr>
      </p:pic>
    </p:spTree>
    <p:extLst>
      <p:ext uri="{BB962C8B-B14F-4D97-AF65-F5344CB8AC3E}">
        <p14:creationId xmlns:p14="http://schemas.microsoft.com/office/powerpoint/2010/main" val="356315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1283891" y="495300"/>
            <a:ext cx="4114800" cy="1143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11" name="TextBox 10"/>
              <p:cNvSpPr txBox="1"/>
              <p:nvPr/>
            </p:nvSpPr>
            <p:spPr>
              <a:xfrm>
                <a:off x="5791200" y="268937"/>
                <a:ext cx="11506200" cy="1524007"/>
              </a:xfrm>
              <a:prstGeom prst="rect">
                <a:avLst/>
              </a:prstGeom>
              <a:noFill/>
            </p:spPr>
            <p:txBody>
              <a:bodyPr wrap="square" rtlCol="0">
                <a:spAutoFit/>
              </a:bodyPr>
              <a:lstStyle/>
              <a:p>
                <a:pPr algn="just">
                  <a:lnSpc>
                    <a:spcPct val="150000"/>
                  </a:lnSpc>
                  <a:spcBef>
                    <a:spcPts val="600"/>
                  </a:spcBef>
                  <a:spcAft>
                    <a:spcPts val="600"/>
                  </a:spcAft>
                </a:pPr>
                <a:r>
                  <a:rPr kumimoji="0" lang="vi-VN" sz="3300" b="0" i="0" u="none" strike="noStrike" kern="1200" cap="none" spc="0" normalizeH="0" baseline="0" noProof="0">
                    <a:ln>
                      <a:noFill/>
                    </a:ln>
                    <a:solidFill>
                      <a:srgbClr val="000000"/>
                    </a:solidFill>
                    <a:effectLst/>
                    <a:uLnTx/>
                    <a:uFillTx/>
                    <a:cs typeface="Arial" panose="020B0604020202020204" pitchFamily="34" charset="0"/>
                  </a:rPr>
                  <a:t>Viết nghiệm và biểu diễn hình học tất cả các nghiệm của mỗi phương trình bậc nhất hai ẩn sau:</a:t>
                </a:r>
                <a:r>
                  <a:rPr kumimoji="0" lang="en-US" sz="3300" b="0" i="0" u="none" strike="noStrike" kern="1200" cap="none" spc="0" normalizeH="0" baseline="0" noProof="0">
                    <a:ln>
                      <a:noFill/>
                    </a:ln>
                    <a:solidFill>
                      <a:srgbClr val="000000"/>
                    </a:solidFill>
                    <a:effectLst/>
                    <a:uLnTx/>
                    <a:uFillTx/>
                    <a:cs typeface="Arial" panose="020B0604020202020204" pitchFamily="34" charset="0"/>
                  </a:rPr>
                  <a:t>   </a:t>
                </a:r>
                <a:r>
                  <a:rPr lang="en-US" sz="3300">
                    <a:solidFill>
                      <a:srgbClr val="000000"/>
                    </a:solidFill>
                    <a:ea typeface="Malgun Gothic" panose="020B0503020000020004" pitchFamily="34" charset="-127"/>
                    <a:cs typeface="Times New Roman" panose="02020603050405020304" pitchFamily="18" charset="0"/>
                  </a:rPr>
                  <a:t>c)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91200" y="268937"/>
                <a:ext cx="11506200" cy="1524007"/>
              </a:xfrm>
              <a:prstGeom prst="rect">
                <a:avLst/>
              </a:prstGeom>
              <a:blipFill>
                <a:blip r:embed="rId3"/>
                <a:stretch>
                  <a:fillRect l="-1430" r="-1377" b="-13200"/>
                </a:stretch>
              </a:blipFill>
            </p:spPr>
            <p:txBody>
              <a:bodyPr/>
              <a:lstStyle/>
              <a:p>
                <a:r>
                  <a:rPr lang="en-US">
                    <a:noFill/>
                  </a:rPr>
                  <a:t> </a:t>
                </a:r>
              </a:p>
            </p:txBody>
          </p:sp>
        </mc:Fallback>
      </mc:AlternateContent>
      <p:sp>
        <p:nvSpPr>
          <p:cNvPr id="12" name="Rectangle 11"/>
          <p:cNvSpPr/>
          <p:nvPr/>
        </p:nvSpPr>
        <p:spPr>
          <a:xfrm>
            <a:off x="1283891" y="2333536"/>
            <a:ext cx="1124026" cy="600164"/>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3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5" name="Rectangle 14"/>
              <p:cNvSpPr/>
              <p:nvPr/>
            </p:nvSpPr>
            <p:spPr>
              <a:xfrm>
                <a:off x="1283891" y="3313990"/>
                <a:ext cx="8545909" cy="6553910"/>
              </a:xfrm>
              <a:prstGeom prst="rect">
                <a:avLst/>
              </a:prstGeom>
            </p:spPr>
            <p:txBody>
              <a:bodyPr wrap="square">
                <a:spAutoFit/>
              </a:bodyPr>
              <a:lstStyle/>
              <a:p>
                <a:pPr algn="just">
                  <a:lnSpc>
                    <a:spcPct val="150000"/>
                  </a:lnSpc>
                  <a:spcBef>
                    <a:spcPts val="600"/>
                  </a:spcBef>
                  <a:spcAft>
                    <a:spcPts val="600"/>
                  </a:spcAft>
                </a:pPr>
                <a:r>
                  <a:rPr lang="en-US" sz="3300">
                    <a:solidFill>
                      <a:srgbClr val="000000"/>
                    </a:solidFill>
                    <a:latin typeface="+mj-lt"/>
                    <a:ea typeface="Malgun Gothic" panose="020B0503020000020004" pitchFamily="34" charset="-127"/>
                    <a:cs typeface="Times New Roman" panose="02020603050405020304" pitchFamily="18" charset="0"/>
                  </a:rPr>
                  <a:t>Ta có: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3300">
                    <a:solidFill>
                      <a:srgbClr val="000000"/>
                    </a:solidFill>
                    <a:effectLst/>
                    <a:latin typeface="+mj-lt"/>
                    <a:ea typeface="Malgun Gothic" panose="020B0503020000020004" pitchFamily="34" charset="-127"/>
                    <a:cs typeface="Times New Roman" panose="02020603050405020304" pitchFamily="18" charset="0"/>
                  </a:rPr>
                  <a:t>.</a:t>
                </a:r>
                <a:endParaRPr lang="en-US" sz="33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300">
                    <a:solidFill>
                      <a:srgbClr val="000000"/>
                    </a:solidFill>
                    <a:effectLst/>
                    <a:latin typeface="+mj-lt"/>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e>
                    </m:d>
                  </m:oMath>
                </a14:m>
                <a:r>
                  <a:rPr lang="en-US" sz="3300">
                    <a:solidFill>
                      <a:srgbClr val="000000"/>
                    </a:solidFill>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3300">
                    <a:solidFill>
                      <a:srgbClr val="000000"/>
                    </a:solidFill>
                    <a:effectLst/>
                    <a:latin typeface="+mj-lt"/>
                    <a:ea typeface="Malgun Gothic" panose="020B0503020000020004" pitchFamily="34" charset="-127"/>
                    <a:cs typeface="Times New Roman" panose="02020603050405020304" pitchFamily="18" charset="0"/>
                  </a:rPr>
                  <a:t>.</a:t>
                </a:r>
                <a:endParaRPr lang="en-US" sz="33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300">
                    <a:solidFill>
                      <a:srgbClr val="000000"/>
                    </a:solidFill>
                    <a:effectLst/>
                    <a:latin typeface="+mj-lt"/>
                    <a:ea typeface="Malgun Gothic" panose="020B0503020000020004" pitchFamily="34" charset="-127"/>
                    <a:cs typeface="Times New Roman" panose="02020603050405020304" pitchFamily="18" charset="0"/>
                  </a:rPr>
                  <a:t>Mỗi nghiệm của phương trình là tọa độ của một điểm thuộc đường thẳng song song với trục tung và cắt trục hoành tại điểm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(−2;0)</m:t>
                    </m:r>
                  </m:oMath>
                </a14:m>
                <a:r>
                  <a:rPr lang="en-US" sz="3300">
                    <a:solidFill>
                      <a:srgbClr val="000000"/>
                    </a:solidFill>
                    <a:effectLst/>
                    <a:latin typeface="+mj-lt"/>
                    <a:ea typeface="Malgun Gothic" panose="020B0503020000020004" pitchFamily="34" charset="-127"/>
                    <a:cs typeface="Times New Roman" panose="02020603050405020304" pitchFamily="18" charset="0"/>
                  </a:rPr>
                  <a:t>.</a:t>
                </a:r>
                <a:endParaRPr lang="en-US" sz="33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300">
                    <a:solidFill>
                      <a:srgbClr val="000000"/>
                    </a:solidFill>
                    <a:effectLst/>
                    <a:latin typeface="+mj-lt"/>
                    <a:ea typeface="Malgun Gothic" panose="020B0503020000020004" pitchFamily="34" charset="-127"/>
                    <a:cs typeface="Times New Roman" panose="02020603050405020304" pitchFamily="18" charset="0"/>
                  </a:rPr>
                  <a:t>Ta có hình biểu diễn nghiệm của phương trình đã cho là:</a:t>
                </a:r>
                <a:endParaRPr lang="en-US" sz="33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83891" y="3313990"/>
                <a:ext cx="8545909" cy="6553910"/>
              </a:xfrm>
              <a:prstGeom prst="rect">
                <a:avLst/>
              </a:prstGeom>
              <a:blipFill>
                <a:blip r:embed="rId4"/>
                <a:stretch>
                  <a:fillRect l="-1926" r="-1926" b="-2233"/>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1459826" y="4533900"/>
            <a:ext cx="5837574" cy="5178300"/>
          </a:xfrm>
          <a:prstGeom prst="rect">
            <a:avLst/>
          </a:prstGeom>
        </p:spPr>
      </p:pic>
    </p:spTree>
    <p:extLst>
      <p:ext uri="{BB962C8B-B14F-4D97-AF65-F5344CB8AC3E}">
        <p14:creationId xmlns:p14="http://schemas.microsoft.com/office/powerpoint/2010/main" val="382275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 calcmode="lin" valueType="num">
                                      <p:cBhvr additive="base">
                                        <p:cTn id="22"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457"/>
        <p:cNvGrpSpPr/>
        <p:nvPr/>
      </p:nvGrpSpPr>
      <p:grpSpPr>
        <a:xfrm>
          <a:off x="0" y="0"/>
          <a:ext cx="0" cy="0"/>
          <a:chOff x="0" y="0"/>
          <a:chExt cx="0" cy="0"/>
        </a:xfrm>
      </p:grpSpPr>
      <p:sp>
        <p:nvSpPr>
          <p:cNvPr id="15" name="Rectangle 14"/>
          <p:cNvSpPr/>
          <p:nvPr/>
        </p:nvSpPr>
        <p:spPr>
          <a:xfrm>
            <a:off x="6399847" y="278728"/>
            <a:ext cx="5439310" cy="1169551"/>
          </a:xfrm>
          <a:prstGeom prst="rect">
            <a:avLst/>
          </a:prstGeom>
        </p:spPr>
        <p:txBody>
          <a:bodyPr wrap="none">
            <a:spAutoFit/>
          </a:bodyPr>
          <a:lstStyle/>
          <a:p>
            <a:pPr algn="ctr" defTabSz="1828800">
              <a:buClr>
                <a:srgbClr val="143E63"/>
              </a:buClr>
              <a:buSzPts val="3000"/>
              <a:defRPr/>
            </a:pPr>
            <a:r>
              <a:rPr lang="en-US" sz="7000" b="1" kern="0">
                <a:solidFill>
                  <a:srgbClr val="313F60"/>
                </a:solidFill>
                <a:latin typeface="Arial"/>
                <a:cs typeface="Arial"/>
                <a:sym typeface="Merriweather Sans"/>
              </a:rPr>
              <a:t>KHỞI ĐỘNG</a:t>
            </a:r>
          </a:p>
        </p:txBody>
      </p:sp>
      <p:sp>
        <p:nvSpPr>
          <p:cNvPr id="5" name="Rectangle 4"/>
          <p:cNvSpPr/>
          <p:nvPr/>
        </p:nvSpPr>
        <p:spPr>
          <a:xfrm>
            <a:off x="1011865" y="1574505"/>
            <a:ext cx="4442847" cy="923330"/>
          </a:xfrm>
          <a:prstGeom prst="rect">
            <a:avLst/>
          </a:prstGeom>
        </p:spPr>
        <p:txBody>
          <a:bodyPr wrap="square">
            <a:spAutoFit/>
          </a:bodyPr>
          <a:lstStyle/>
          <a:p>
            <a:pPr algn="just">
              <a:lnSpc>
                <a:spcPct val="150000"/>
              </a:lnSpc>
              <a:spcBef>
                <a:spcPts val="100"/>
              </a:spcBef>
              <a:spcAft>
                <a:spcPts val="100"/>
              </a:spcAft>
              <a:tabLst>
                <a:tab pos="2036445" algn="l"/>
              </a:tabLst>
            </a:pPr>
            <a:r>
              <a:rPr lang="en-US" sz="3600">
                <a:solidFill>
                  <a:srgbClr val="000000"/>
                </a:solidFill>
                <a:ea typeface="Times New Roman" panose="02020603050405020304" pitchFamily="18" charset="0"/>
                <a:cs typeface="Times New Roman" panose="02020603050405020304" pitchFamily="18" charset="0"/>
              </a:rPr>
              <a:t>Xét bài toán cổ sau:</a:t>
            </a:r>
            <a:endParaRPr lang="en-US" sz="3600">
              <a:solidFill>
                <a:srgbClr val="000000"/>
              </a:solidFill>
              <a:effectLst/>
              <a:ea typeface="Calibri" panose="020F0502020204030204" pitchFamily="34" charset="0"/>
              <a:cs typeface="Times New Roman" panose="02020603050405020304" pitchFamily="18" charset="0"/>
            </a:endParaRPr>
          </a:p>
        </p:txBody>
      </p:sp>
      <p:sp>
        <p:nvSpPr>
          <p:cNvPr id="2" name="Rectangle 1"/>
          <p:cNvSpPr/>
          <p:nvPr/>
        </p:nvSpPr>
        <p:spPr>
          <a:xfrm>
            <a:off x="1011865" y="2542502"/>
            <a:ext cx="9144000" cy="5078313"/>
          </a:xfrm>
          <a:prstGeom prst="rect">
            <a:avLst/>
          </a:prstGeom>
        </p:spPr>
        <p:txBody>
          <a:bodyPr>
            <a:spAutoFit/>
          </a:bodyPr>
          <a:lstStyle/>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	Quýt, cam mười bảy quả tươi</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Đem chia cho một trăm người cùng vui.</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	Chia ba mỗi quả quýt rồi,</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Còn cam, mỗi quả chia mười vừa xinh.</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	Trăm người, trăm miếng ngọt lành.</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kern="0">
                <a:solidFill>
                  <a:srgbClr val="000000"/>
                </a:solidFill>
                <a:latin typeface="+mj-lt"/>
                <a:ea typeface="Calibri" panose="020F0502020204030204" pitchFamily="34" charset="0"/>
              </a:rPr>
              <a:t>Quýt, cam mỗi loại tính rành là bao?</a:t>
            </a:r>
            <a:endParaRPr lang="en-US" sz="3600">
              <a:solidFill>
                <a:srgbClr val="000000"/>
              </a:solidFill>
              <a:latin typeface="+mj-lt"/>
            </a:endParaRPr>
          </a:p>
        </p:txBody>
      </p:sp>
      <p:sp>
        <p:nvSpPr>
          <p:cNvPr id="3" name="Rectangle 2"/>
          <p:cNvSpPr/>
          <p:nvPr/>
        </p:nvSpPr>
        <p:spPr>
          <a:xfrm>
            <a:off x="1011865" y="7607493"/>
            <a:ext cx="16215275" cy="2585323"/>
          </a:xfrm>
          <a:prstGeom prst="rect">
            <a:avLst/>
          </a:prstGeom>
        </p:spPr>
        <p:txBody>
          <a:bodyPr wrap="square">
            <a:spAutoFit/>
          </a:bodyPr>
          <a:lstStyle/>
          <a:p>
            <a:pPr algn="just">
              <a:lnSpc>
                <a:spcPct val="150000"/>
              </a:lnSpc>
            </a:pPr>
            <a:r>
              <a:rPr lang="da-DK" sz="3600">
                <a:solidFill>
                  <a:srgbClr val="000000"/>
                </a:solidFill>
                <a:latin typeface="+mj-lt"/>
                <a:ea typeface="Calibri" panose="020F0502020204030204" pitchFamily="34" charset="0"/>
                <a:cs typeface="Times New Roman" panose="02020603050405020304" pitchFamily="18" charset="0"/>
              </a:rPr>
              <a:t>Trong bài toán này có hai đại lượng chưa biết (số cam và số quýt). Vậy ta có thể giải bài toán đó tương tự ”giái bài toán bằng cách lập phương trình” được hay không? </a:t>
            </a:r>
            <a:endParaRPr lang="en-US" sz="3600">
              <a:solidFill>
                <a:srgbClr val="000000"/>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730" y="1866900"/>
            <a:ext cx="6470409" cy="3733800"/>
          </a:xfrm>
          <a:prstGeom prst="rect">
            <a:avLst/>
          </a:prstGeom>
        </p:spPr>
      </p:pic>
    </p:spTree>
    <p:extLst>
      <p:ext uri="{BB962C8B-B14F-4D97-AF65-F5344CB8AC3E}">
        <p14:creationId xmlns:p14="http://schemas.microsoft.com/office/powerpoint/2010/main" val="37833847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2" name="Group 1"/>
          <p:cNvGrpSpPr/>
          <p:nvPr/>
        </p:nvGrpSpPr>
        <p:grpSpPr>
          <a:xfrm>
            <a:off x="434422" y="800100"/>
            <a:ext cx="17186633" cy="8989724"/>
            <a:chOff x="440324" y="1253933"/>
            <a:chExt cx="17186633" cy="8989724"/>
          </a:xfrm>
        </p:grpSpPr>
        <p:grpSp>
          <p:nvGrpSpPr>
            <p:cNvPr id="71" name="Google Shape;1558;p62"/>
            <p:cNvGrpSpPr/>
            <p:nvPr/>
          </p:nvGrpSpPr>
          <p:grpSpPr>
            <a:xfrm rot="-613048">
              <a:off x="440324" y="1253933"/>
              <a:ext cx="17186633" cy="8989724"/>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Rectangle 77"/>
            <p:cNvSpPr/>
            <p:nvPr/>
          </p:nvSpPr>
          <p:spPr>
            <a:xfrm>
              <a:off x="4369355" y="3082733"/>
              <a:ext cx="10343147" cy="5632311"/>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2. HỆ</a:t>
              </a:r>
              <a:r>
                <a:rPr kumimoji="0" lang="en-US" sz="8000" b="1" i="0" u="none" strike="noStrike" kern="1200" cap="none" spc="0" normalizeH="0" noProof="0">
                  <a:ln>
                    <a:noFill/>
                  </a:ln>
                  <a:solidFill>
                    <a:srgbClr val="313F60"/>
                  </a:solidFill>
                  <a:effectLst/>
                  <a:uLnTx/>
                  <a:uFillTx/>
                  <a:latin typeface="Arial" panose="020B0604020202020204" pitchFamily="34" charset="0"/>
                  <a:ea typeface="+mn-ea"/>
                  <a:cs typeface="Arial" panose="020B0604020202020204" pitchFamily="34" charset="0"/>
                  <a:sym typeface="Arial"/>
                </a:rPr>
                <a:t> HAI </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PHƯƠNG TRÌNH </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BẬC NHẤT HAI ẨN</a:t>
              </a:r>
              <a:endParaRPr kumimoji="0" lang="en-US" sz="8000" b="1" i="0" u="none" strike="noStrike" kern="1200" cap="none" spc="0" normalizeH="0" baseline="0" noProof="0" dirty="0">
                <a:ln>
                  <a:noFill/>
                </a:ln>
                <a:solidFill>
                  <a:srgbClr val="313F60"/>
                </a:solidFill>
                <a:effectLst/>
                <a:uLnTx/>
                <a:uFillTx/>
                <a:latin typeface="Arial" panose="020B0604020202020204" pitchFamily="34" charset="0"/>
                <a:ea typeface="+mn-ea"/>
                <a:cs typeface="Arial" panose="020B0604020202020204" pitchFamily="34" charset="0"/>
                <a:sym typeface="Arial"/>
              </a:endParaRPr>
            </a:p>
          </p:txBody>
        </p:sp>
      </p:gr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847196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14147" y="1592341"/>
                <a:ext cx="16599611" cy="2547685"/>
              </a:xfrm>
              <a:prstGeom prst="rect">
                <a:avLst/>
              </a:prstGeom>
            </p:spPr>
            <p:txBody>
              <a:bodyPr wrap="square">
                <a:spAutoFit/>
              </a:bodyPr>
              <a:lstStyle/>
              <a:p>
                <a:pPr algn="just">
                  <a:lnSpc>
                    <a:spcPct val="150000"/>
                  </a:lnSpc>
                </a:pPr>
                <a:r>
                  <a:rPr lang="vi-VN" sz="3600">
                    <a:solidFill>
                      <a:srgbClr val="000000"/>
                    </a:solidFill>
                    <a:ea typeface="Malgun Gothic" panose="020B0503020000020004" pitchFamily="34" charset="-127"/>
                    <a:cs typeface="Times New Roman" panose="02020603050405020304" pitchFamily="18" charset="0"/>
                  </a:rPr>
                  <a:t>1. Một cặp gồm hai phương trình bậc nhất hai ẩn</a:t>
                </a:r>
                <a:r>
                  <a:rPr lang="en-US" sz="3600">
                    <a:solidFill>
                      <a:srgbClr val="000000"/>
                    </a:solidFill>
                    <a:ea typeface="Malgun Gothic" panose="020B0503020000020004" pitchFamily="34" charset="-127"/>
                    <a:cs typeface="Times New Roman" panose="02020603050405020304" pitchFamily="18" charset="0"/>
                  </a:rPr>
                  <a:t> </a:t>
                </a:r>
                <a14:m>
                  <m:oMath xmlns:m="http://schemas.openxmlformats.org/officeDocument/2006/math">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vi-VN" sz="3600">
                    <a:solidFill>
                      <a:srgbClr val="000000"/>
                    </a:solidFill>
                    <a:effectLst/>
                    <a:ea typeface="Malgun Gothic" panose="020B0503020000020004" pitchFamily="34" charset="-127"/>
                    <a:cs typeface="Times New Roman" panose="02020603050405020304" pitchFamily="18" charset="0"/>
                  </a:rPr>
                  <a:t> và </a:t>
                </a:r>
                <a14:m>
                  <m:oMath xmlns:m="http://schemas.openxmlformats.org/officeDocument/2006/math">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𝑏</m:t>
                        </m:r>
                      </m:e>
                      <m: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𝑐</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a:solidFill>
                      <a:srgbClr val="000000"/>
                    </a:solidFill>
                    <a:effectLst/>
                    <a:ea typeface="Malgun Gothic" panose="020B0503020000020004" pitchFamily="34" charset="-127"/>
                    <a:cs typeface="Times New Roman" panose="02020603050405020304" pitchFamily="18" charset="0"/>
                  </a:rPr>
                  <a:t> được gọi là một hệ hai phương trình bậc nhất hai ẩn. Ta thường viết hệ phương trình đó dưới dạng:</a:t>
                </a:r>
                <a:endParaRPr lang="en-US" sz="3600">
                  <a:solidFill>
                    <a:srgbClr val="000000"/>
                  </a:solidFill>
                  <a:effectLs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4147" y="1592341"/>
                <a:ext cx="16599611" cy="2547685"/>
              </a:xfrm>
              <a:prstGeom prst="rect">
                <a:avLst/>
              </a:prstGeom>
              <a:blipFill>
                <a:blip r:embed="rId3"/>
                <a:stretch>
                  <a:fillRect l="-1138" r="-1102" b="-8134"/>
                </a:stretch>
              </a:blipFill>
            </p:spPr>
            <p:txBody>
              <a:bodyPr/>
              <a:lstStyle/>
              <a:p>
                <a:r>
                  <a:rPr lang="en-US">
                    <a:noFill/>
                  </a:rPr>
                  <a:t> </a:t>
                </a:r>
              </a:p>
            </p:txBody>
          </p:sp>
        </mc:Fallback>
      </mc:AlternateContent>
      <p:grpSp>
        <p:nvGrpSpPr>
          <p:cNvPr id="10" name="Group 9"/>
          <p:cNvGrpSpPr/>
          <p:nvPr/>
        </p:nvGrpSpPr>
        <p:grpSpPr>
          <a:xfrm>
            <a:off x="609600" y="8113574"/>
            <a:ext cx="17157022" cy="1822124"/>
            <a:chOff x="830189" y="9084686"/>
            <a:chExt cx="17157022" cy="1822124"/>
          </a:xfrm>
        </p:grpSpPr>
        <p:sp>
          <p:nvSpPr>
            <p:cNvPr id="11" name="Rectangle 10"/>
            <p:cNvSpPr/>
            <p:nvPr/>
          </p:nvSpPr>
          <p:spPr>
            <a:xfrm>
              <a:off x="830189" y="9086412"/>
              <a:ext cx="17000611" cy="1752600"/>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1134989" y="9084686"/>
                  <a:ext cx="16346957" cy="1754326"/>
                </a:xfrm>
                <a:prstGeom prst="rect">
                  <a:avLst/>
                </a:prstGeom>
                <a:noFill/>
              </p:spPr>
              <p:txBody>
                <a:bodyPr wrap="square">
                  <a:spAutoFit/>
                </a:bodyPr>
                <a:lstStyle/>
                <a:p>
                  <a:pPr algn="just">
                    <a:lnSpc>
                      <a:spcPct val="150000"/>
                    </a:lnSpc>
                  </a:pPr>
                  <a:r>
                    <a:rPr lang="da-DK" sz="3600" b="1">
                      <a:solidFill>
                        <a:srgbClr val="000000"/>
                      </a:solidFill>
                      <a:latin typeface="+mj-lt"/>
                      <a:ea typeface="Malgun Gothic" panose="020B0503020000020004" pitchFamily="34" charset="-127"/>
                      <a:cs typeface="Times New Roman" panose="02020603050405020304" pitchFamily="18" charset="0"/>
                    </a:rPr>
                    <a:t>Chú ý: </a:t>
                  </a:r>
                  <a:r>
                    <a:rPr lang="vi-VN" sz="3600">
                      <a:solidFill>
                        <a:srgbClr val="000000"/>
                      </a:solidFill>
                      <a:ea typeface="Malgun Gothic" panose="020B0503020000020004" pitchFamily="34" charset="-127"/>
                      <a:cs typeface="Times New Roman" panose="02020603050405020304" pitchFamily="18" charset="0"/>
                    </a:rPr>
                    <a:t>Mỗi nghiệm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a:solidFill>
                        <a:srgbClr val="000000"/>
                      </a:solidFill>
                      <a:ea typeface="Malgun Gothic" panose="020B0503020000020004" pitchFamily="34" charset="-127"/>
                      <a:cs typeface="Times New Roman" panose="02020603050405020304" pitchFamily="18" charset="0"/>
                    </a:rPr>
                    <a:t> chính là một nghiệm chung của hai phương trình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a:solidFill>
                        <a:srgbClr val="000000"/>
                      </a:solidFill>
                      <a:ea typeface="Malgun Gothic" panose="020B0503020000020004" pitchFamily="34" charset="-127"/>
                      <a:cs typeface="Times New Roman" panose="02020603050405020304" pitchFamily="18" charset="0"/>
                    </a:rPr>
                    <a:t>.</a:t>
                  </a:r>
                  <a:endParaRPr lang="en-US" sz="3600">
                    <a:solidFill>
                      <a:srgbClr val="000000"/>
                    </a:solidFill>
                    <a:effectLst/>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134989" y="9084686"/>
                  <a:ext cx="16346957" cy="1754326"/>
                </a:xfrm>
                <a:prstGeom prst="rect">
                  <a:avLst/>
                </a:prstGeom>
                <a:blipFill>
                  <a:blip r:embed="rId4"/>
                  <a:stretch>
                    <a:fillRect l="-1119" r="-1119" b="-6250"/>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17209295" y="10229411"/>
              <a:ext cx="777916" cy="677399"/>
            </a:xfrm>
            <a:prstGeom prst="rect">
              <a:avLst/>
            </a:prstGeom>
          </p:spPr>
        </p:pic>
      </p:grpSp>
      <p:sp>
        <p:nvSpPr>
          <p:cNvPr id="14" name="Rectangle 13"/>
          <p:cNvSpPr/>
          <p:nvPr/>
        </p:nvSpPr>
        <p:spPr>
          <a:xfrm>
            <a:off x="696610" y="571500"/>
            <a:ext cx="16834687" cy="738664"/>
          </a:xfrm>
          <a:prstGeom prst="rect">
            <a:avLst/>
          </a:prstGeom>
        </p:spPr>
        <p:txBody>
          <a:bodyPr wrap="square">
            <a:spAutoFit/>
          </a:bodyPr>
          <a:lstStyle/>
          <a:p>
            <a:pPr algn="ctr" defTabSz="1828800">
              <a:spcAft>
                <a:spcPts val="1600"/>
              </a:spcAft>
              <a:tabLst>
                <a:tab pos="723900" algn="l"/>
              </a:tabLst>
            </a:pPr>
            <a:r>
              <a:rPr lang="vi-VN" sz="4200" b="1" kern="100">
                <a:solidFill>
                  <a:srgbClr val="C00000"/>
                </a:solidFill>
                <a:ea typeface="Calibri" panose="020F0502020204030204" pitchFamily="34" charset="0"/>
                <a:cs typeface="Times New Roman" panose="02020603050405020304" pitchFamily="18" charset="0"/>
                <a:sym typeface="Arial"/>
              </a:rPr>
              <a:t>Khái niệm hệ hai phương trình bậc nhất hai ẩn và nghiệm của nó</a:t>
            </a:r>
            <a:endParaRPr lang="en-US" sz="4200" kern="100">
              <a:solidFill>
                <a:srgbClr val="C00000"/>
              </a:solidFill>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814147" y="4117968"/>
                <a:ext cx="16599610" cy="3608039"/>
              </a:xfrm>
              <a:prstGeom prst="rect">
                <a:avLst/>
              </a:prstGeom>
            </p:spPr>
            <p:txBody>
              <a:bodyPr wrap="square">
                <a:spAutoFit/>
              </a:bodyPr>
              <a:lstStyle/>
              <a:p>
                <a:pPr lvl="0" algn="ctr">
                  <a:lnSpc>
                    <a:spcPct val="150000"/>
                  </a:lnSpc>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e>
                            <m:e>
                              <m:sSup>
                                <m:sSup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e>
                                <m: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e>
                                <m: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e>
                          </m:eqArr>
                        </m:e>
                      </m:d>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oMath>
                  </m:oMathPara>
                </a14:m>
                <a:endParaRPr lang="en-US" sz="3600">
                  <a:solidFill>
                    <a:srgbClr val="000000"/>
                  </a:solidFill>
                  <a:ea typeface="Malgun Gothic" panose="020B0503020000020004" pitchFamily="34" charset="-127"/>
                  <a:cs typeface="Times New Roman" panose="02020603050405020304" pitchFamily="18" charset="0"/>
                </a:endParaRPr>
              </a:p>
              <a:p>
                <a:pPr lvl="0" algn="just">
                  <a:lnSpc>
                    <a:spcPct val="150000"/>
                  </a:lnSpc>
                </a:pPr>
                <a:r>
                  <a:rPr lang="vi-VN" sz="3600">
                    <a:solidFill>
                      <a:srgbClr val="000000"/>
                    </a:solidFill>
                    <a:ea typeface="Malgun Gothic" panose="020B0503020000020004" pitchFamily="34" charset="-127"/>
                    <a:cs typeface="Times New Roman" panose="02020603050405020304" pitchFamily="18" charset="0"/>
                  </a:rPr>
                  <a:t>2. Mỗi cặp số </a:t>
                </a:r>
                <a14:m>
                  <m:oMath xmlns:m="http://schemas.openxmlformats.org/officeDocument/2006/math">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kern="0">
                    <a:solidFill>
                      <a:srgbClr val="000000"/>
                    </a:solidFill>
                    <a:ea typeface="Malgun Gothic" panose="020B0503020000020004" pitchFamily="34" charset="-127"/>
                  </a:rPr>
                  <a:t> được gọi là một nghiệm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kern="0">
                    <a:solidFill>
                      <a:srgbClr val="000000"/>
                    </a:solidFill>
                    <a:ea typeface="Malgun Gothic" panose="020B0503020000020004" pitchFamily="34" charset="-127"/>
                  </a:rPr>
                  <a:t> nếu nó đồng thời là nghiệm của cả hai phương trình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kern="0">
                    <a:solidFill>
                      <a:srgbClr val="000000"/>
                    </a:solidFill>
                    <a:ea typeface="Malgun Gothic" panose="020B0503020000020004" pitchFamily="34" charset="-127"/>
                  </a:rPr>
                  <a:t>. </a:t>
                </a:r>
                <a:endParaRPr lang="en-US" sz="3600">
                  <a:solidFill>
                    <a:srgbClr val="000000"/>
                  </a:solidFill>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14147" y="4117968"/>
                <a:ext cx="16599610" cy="3608039"/>
              </a:xfrm>
              <a:prstGeom prst="rect">
                <a:avLst/>
              </a:prstGeom>
              <a:blipFill>
                <a:blip r:embed="rId6"/>
                <a:stretch>
                  <a:fillRect l="-1138" r="-1102" b="-2707"/>
                </a:stretch>
              </a:blipFill>
            </p:spPr>
            <p:txBody>
              <a:bodyPr/>
              <a:lstStyle/>
              <a:p>
                <a:r>
                  <a:rPr lang="en-US">
                    <a:noFill/>
                  </a:rPr>
                  <a:t> </a:t>
                </a:r>
              </a:p>
            </p:txBody>
          </p:sp>
        </mc:Fallback>
      </mc:AlternateContent>
    </p:spTree>
    <p:extLst>
      <p:ext uri="{BB962C8B-B14F-4D97-AF65-F5344CB8AC3E}">
        <p14:creationId xmlns:p14="http://schemas.microsoft.com/office/powerpoint/2010/main" val="4235121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12" name="Group 11"/>
          <p:cNvGrpSpPr/>
          <p:nvPr/>
        </p:nvGrpSpPr>
        <p:grpSpPr>
          <a:xfrm>
            <a:off x="837956" y="9639300"/>
            <a:ext cx="16976800" cy="1524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685800" y="835653"/>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4.</a:t>
            </a:r>
          </a:p>
        </p:txBody>
      </p:sp>
      <mc:AlternateContent xmlns:mc="http://schemas.openxmlformats.org/markup-compatibility/2006" xmlns:a14="http://schemas.microsoft.com/office/drawing/2010/main">
        <mc:Choice Requires="a14">
          <p:sp>
            <p:nvSpPr>
              <p:cNvPr id="4" name="Rectangle 3"/>
              <p:cNvSpPr/>
              <p:nvPr/>
            </p:nvSpPr>
            <p:spPr>
              <a:xfrm>
                <a:off x="2510589" y="5973378"/>
                <a:ext cx="15304167" cy="2751522"/>
              </a:xfrm>
              <a:prstGeom prst="rect">
                <a:avLst/>
              </a:prstGeom>
            </p:spPr>
            <p:txBody>
              <a:bodyPr wrap="square">
                <a:spAutoFit/>
              </a:bodyPr>
              <a:lstStyle/>
              <a:p>
                <a:pPr lvl="0" algn="just">
                  <a:lnSpc>
                    <a:spcPct val="165000"/>
                  </a:lnSpc>
                </a:pPr>
                <a:r>
                  <a:rPr kumimoji="0" lang="en-US" sz="3600" b="0" i="0" u="none" strike="noStrike" kern="1200" cap="none" spc="0" normalizeH="0" baseline="0" noProof="0">
                    <a:ln>
                      <a:noFill/>
                    </a:ln>
                    <a:solidFill>
                      <a:srgbClr val="000000"/>
                    </a:solidFill>
                    <a:effectLst/>
                    <a:uLnTx/>
                    <a:uFillTx/>
                    <a:latin typeface="Arial" panose="020B0604020202020204" pitchFamily="34" charset="0"/>
                  </a:rPr>
                  <a:t>Hệ</a:t>
                </a:r>
                <a:r>
                  <a:rPr kumimoji="0" lang="en-US" sz="3600" b="0" i="0" u="none" strike="noStrike" kern="1200" cap="none" spc="0" normalizeH="0" noProof="0">
                    <a:ln>
                      <a:noFill/>
                    </a:ln>
                    <a:solidFill>
                      <a:srgbClr val="000000"/>
                    </a:solidFill>
                    <a:effectLst/>
                    <a:uLnTx/>
                    <a:uFillTx/>
                    <a:latin typeface="Arial" panose="020B0604020202020204" pitchFamily="34" charset="0"/>
                  </a:rPr>
                  <a:t> phương trình b) không phải là hệ hai phương trình bậc nhất hai ẩn,     vì phương trình thứ hai của hệ là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oMath>
                </a14:m>
                <a:r>
                  <a:rPr kumimoji="0" lang="en-US" sz="3600" b="0" i="0" u="none" strike="noStrike" kern="1200" cap="none" spc="0" normalizeH="0" baseline="0" noProof="0">
                    <a:ln>
                      <a:noFill/>
                    </a:ln>
                    <a:solidFill>
                      <a:srgbClr val="000000"/>
                    </a:solidFill>
                    <a:effectLst/>
                    <a:uLnTx/>
                    <a:uFillTx/>
                    <a:latin typeface="Arial" panose="020B0604020202020204" pitchFamily="34" charset="0"/>
                  </a:rPr>
                  <a:t> không</a:t>
                </a:r>
                <a:r>
                  <a:rPr kumimoji="0" lang="en-US" sz="3600" b="0" i="0" u="none" strike="noStrike" kern="1200" cap="none" spc="0" normalizeH="0" noProof="0">
                    <a:ln>
                      <a:noFill/>
                    </a:ln>
                    <a:solidFill>
                      <a:srgbClr val="000000"/>
                    </a:solidFill>
                    <a:effectLst/>
                    <a:uLnTx/>
                    <a:uFillTx/>
                    <a:latin typeface="Arial" panose="020B0604020202020204" pitchFamily="34" charset="0"/>
                  </a:rPr>
                  <a:t> phải là phương trình bậc nhất hai ẩn.</a:t>
                </a:r>
                <a:endParaRPr kumimoji="0" lang="vi-VN" sz="3600" b="0" i="0" u="none" strike="noStrike" kern="1200" cap="none" spc="0" normalizeH="0" baseline="0" noProof="0">
                  <a:ln>
                    <a:noFill/>
                  </a:ln>
                  <a:solidFill>
                    <a:srgbClr val="000000"/>
                  </a:solidFill>
                  <a:effectLst/>
                  <a:uLnTx/>
                  <a:uFillTx/>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10589" y="5973378"/>
                <a:ext cx="15304167" cy="2751522"/>
              </a:xfrm>
              <a:prstGeom prst="rect">
                <a:avLst/>
              </a:prstGeom>
              <a:blipFill>
                <a:blip r:embed="rId3"/>
                <a:stretch>
                  <a:fillRect l="-1235" r="-1195" b="-5987"/>
                </a:stretch>
              </a:blipFill>
            </p:spPr>
            <p:txBody>
              <a:bodyPr/>
              <a:lstStyle/>
              <a:p>
                <a:r>
                  <a:rPr lang="en-US">
                    <a:noFill/>
                  </a:rPr>
                  <a:t> </a:t>
                </a:r>
              </a:p>
            </p:txBody>
          </p:sp>
        </mc:Fallback>
      </mc:AlternateContent>
      <p:sp>
        <p:nvSpPr>
          <p:cNvPr id="6" name="Rectangle 5"/>
          <p:cNvSpPr/>
          <p:nvPr/>
        </p:nvSpPr>
        <p:spPr>
          <a:xfrm>
            <a:off x="2514600" y="575158"/>
            <a:ext cx="15400429"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Trong các</a:t>
            </a:r>
            <a:r>
              <a:rPr kumimoji="0" lang="en-US" sz="3600" b="0" i="0" u="none" strike="noStrike" kern="1200" cap="none" spc="0" normalizeH="0" noProof="0">
                <a:ln>
                  <a:noFill/>
                </a:ln>
                <a:solidFill>
                  <a:srgbClr val="000000"/>
                </a:solidFill>
                <a:effectLst/>
                <a:uLnTx/>
                <a:uFillTx/>
                <a:latin typeface="Arial" panose="020B0604020202020204" pitchFamily="34" charset="0"/>
                <a:ea typeface="+mn-ea"/>
                <a:cs typeface="+mn-cs"/>
              </a:rPr>
              <a:t> hệ phương trình sau, hệ nào không phải là hệ hai phương trình bậc nhất hai ẩn? Vì sao?</a:t>
            </a:r>
            <a:endPar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9609519" y="4702342"/>
            <a:ext cx="1210589"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4"/>
          <a:stretch>
            <a:fillRect/>
          </a:stretch>
        </p:blipFill>
        <p:spPr>
          <a:xfrm rot="16200000">
            <a:off x="-565939" y="6847519"/>
            <a:ext cx="2789321" cy="279424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514601" y="2672380"/>
                <a:ext cx="15300156" cy="1328120"/>
              </a:xfrm>
              <a:prstGeom prst="rect">
                <a:avLst/>
              </a:prstGeom>
            </p:spPr>
            <p:txBody>
              <a:bodyPr wrap="square">
                <a:spAutoFit/>
              </a:bodyPr>
              <a:lstStyle/>
              <a:p>
                <a:r>
                  <a:rPr lang="en-US" sz="3600">
                    <a:solidFill>
                      <a:srgbClr val="000000"/>
                    </a:solidFill>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−6</m:t>
                            </m:r>
                          </m:e>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+4</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e>
                        </m:eqArr>
                      </m:e>
                    </m:d>
                  </m:oMath>
                </a14:m>
                <a:r>
                  <a:rPr lang="en-US" sz="3600"/>
                  <a:t>        	   	   </a:t>
                </a:r>
                <a:r>
                  <a:rPr lang="en-US" sz="3600">
                    <a:solidFill>
                      <a:srgbClr val="000000"/>
                    </a:solidFill>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e>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e>
                        </m:eqArr>
                      </m:e>
                    </m:d>
                  </m:oMath>
                </a14:m>
                <a:r>
                  <a:rPr lang="en-US" sz="3600"/>
                  <a:t>            	       </a:t>
                </a:r>
                <a:r>
                  <a:rPr lang="en-US" sz="3600">
                    <a:solidFill>
                      <a:srgbClr val="000000"/>
                    </a:solidFill>
                    <a:ea typeface="Malgun Gothic" panose="020B0503020000020004" pitchFamily="34" charset="-127"/>
                    <a:cs typeface="Times New Roman" panose="02020603050405020304" pitchFamily="18" charset="0"/>
                  </a:rPr>
                  <a:t>c) </a:t>
                </a:r>
                <a14:m>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e>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3600"/>
              </a:p>
            </p:txBody>
          </p:sp>
        </mc:Choice>
        <mc:Fallback xmlns="">
          <p:sp>
            <p:nvSpPr>
              <p:cNvPr id="5" name="Rectangle 4"/>
              <p:cNvSpPr>
                <a:spLocks noRot="1" noChangeAspect="1" noMove="1" noResize="1" noEditPoints="1" noAdjustHandles="1" noChangeArrowheads="1" noChangeShapeType="1" noTextEdit="1"/>
              </p:cNvSpPr>
              <p:nvPr/>
            </p:nvSpPr>
            <p:spPr>
              <a:xfrm>
                <a:off x="2514601" y="2672380"/>
                <a:ext cx="15300156" cy="1328120"/>
              </a:xfrm>
              <a:prstGeom prst="rect">
                <a:avLst/>
              </a:prstGeom>
              <a:blipFill>
                <a:blip r:embed="rId5"/>
                <a:stretch>
                  <a:fillRect l="-1236"/>
                </a:stretch>
              </a:blipFill>
            </p:spPr>
            <p:txBody>
              <a:bodyPr/>
              <a:lstStyle/>
              <a:p>
                <a:r>
                  <a:rPr lang="en-US">
                    <a:noFill/>
                  </a:rPr>
                  <a:t> </a:t>
                </a:r>
              </a:p>
            </p:txBody>
          </p:sp>
        </mc:Fallback>
      </mc:AlternateContent>
    </p:spTree>
    <p:extLst>
      <p:ext uri="{BB962C8B-B14F-4D97-AF65-F5344CB8AC3E}">
        <p14:creationId xmlns:p14="http://schemas.microsoft.com/office/powerpoint/2010/main" val="403842995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7" name="Flowchart: Terminator 6"/>
          <p:cNvSpPr/>
          <p:nvPr/>
        </p:nvSpPr>
        <p:spPr>
          <a:xfrm>
            <a:off x="-381000" y="495300"/>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5.</a:t>
            </a:r>
          </a:p>
        </p:txBody>
      </p:sp>
      <mc:AlternateContent xmlns:mc="http://schemas.openxmlformats.org/markup-compatibility/2006" xmlns:a14="http://schemas.microsoft.com/office/drawing/2010/main">
        <mc:Choice Requires="a14">
          <p:sp>
            <p:nvSpPr>
              <p:cNvPr id="6" name="Rectangle 5"/>
              <p:cNvSpPr/>
              <p:nvPr/>
            </p:nvSpPr>
            <p:spPr>
              <a:xfrm>
                <a:off x="1752600" y="4575774"/>
                <a:ext cx="14935200" cy="4606326"/>
              </a:xfrm>
              <a:prstGeom prst="rect">
                <a:avLst/>
              </a:prstGeom>
            </p:spPr>
            <p:txBody>
              <a:bodyPr wrap="square">
                <a:spAutoFit/>
              </a:bodyPr>
              <a:lstStyle/>
              <a:p>
                <a:pPr>
                  <a:lnSpc>
                    <a:spcPct val="150000"/>
                  </a:lnSpc>
                  <a:spcBef>
                    <a:spcPts val="600"/>
                  </a:spcBef>
                  <a:spcAft>
                    <a:spcPts val="600"/>
                  </a:spcAft>
                </a:pPr>
                <a:r>
                  <a:rPr lang="vi-VN" sz="3600">
                    <a:solidFill>
                      <a:srgbClr val="000000"/>
                    </a:solidFill>
                  </a:rPr>
                  <a:t>Ta thấy khi </a:t>
                </a:r>
                <a14:m>
                  <m:oMath xmlns:m="http://schemas.openxmlformats.org/officeDocument/2006/math">
                    <m:r>
                      <a:rPr lang="vi-VN" sz="3600" i="1" smtClean="0">
                        <a:solidFill>
                          <a:srgbClr val="000000"/>
                        </a:solidFill>
                        <a:latin typeface="Cambria Math" panose="02040503050406030204" pitchFamily="18" charset="0"/>
                      </a:rPr>
                      <m:t>𝑥</m:t>
                    </m:r>
                    <m:r>
                      <a:rPr lang="vi-VN" sz="3600" i="1" smtClean="0">
                        <a:solidFill>
                          <a:srgbClr val="000000"/>
                        </a:solidFill>
                        <a:latin typeface="Cambria Math" panose="02040503050406030204" pitchFamily="18" charset="0"/>
                      </a:rPr>
                      <m:t>=1 </m:t>
                    </m:r>
                  </m:oMath>
                </a14:m>
                <a:r>
                  <a:rPr lang="vi-VN" sz="3600">
                    <a:solidFill>
                      <a:srgbClr val="000000"/>
                    </a:solidFill>
                  </a:rPr>
                  <a:t>và </a:t>
                </a:r>
                <a14:m>
                  <m:oMath xmlns:m="http://schemas.openxmlformats.org/officeDocument/2006/math">
                    <m:r>
                      <a:rPr lang="vi-VN" sz="3600" i="1" smtClean="0">
                        <a:solidFill>
                          <a:srgbClr val="000000"/>
                        </a:solidFill>
                        <a:latin typeface="Cambria Math" panose="02040503050406030204" pitchFamily="18" charset="0"/>
                      </a:rPr>
                      <m:t>𝑦</m:t>
                    </m:r>
                    <m:r>
                      <a:rPr lang="vi-VN" sz="3600" i="1" smtClean="0">
                        <a:solidFill>
                          <a:srgbClr val="000000"/>
                        </a:solidFill>
                        <a:latin typeface="Cambria Math" panose="02040503050406030204" pitchFamily="18" charset="0"/>
                      </a:rPr>
                      <m:t>=2 </m:t>
                    </m:r>
                  </m:oMath>
                </a14:m>
                <a:r>
                  <a:rPr lang="vi-VN" sz="3600">
                    <a:solidFill>
                      <a:srgbClr val="000000"/>
                    </a:solidFill>
                  </a:rPr>
                  <a:t>thì:</a:t>
                </a:r>
              </a:p>
              <a:p>
                <a:pPr marL="571500" indent="-571500">
                  <a:lnSpc>
                    <a:spcPct val="150000"/>
                  </a:lnSpc>
                  <a:spcBef>
                    <a:spcPts val="600"/>
                  </a:spcBef>
                  <a:spcAft>
                    <a:spcPts val="600"/>
                  </a:spcAft>
                  <a:buFont typeface="Arial" panose="020B0604020202020204" pitchFamily="34" charset="0"/>
                  <a:buChar char="•"/>
                </a:pPr>
                <a14:m>
                  <m:oMath xmlns:m="http://schemas.openxmlformats.org/officeDocument/2006/math">
                    <m:r>
                      <a:rPr lang="vi-VN" sz="3600" i="1" smtClean="0">
                        <a:solidFill>
                          <a:srgbClr val="000000"/>
                        </a:solidFill>
                        <a:latin typeface="Cambria Math" panose="02040503050406030204" pitchFamily="18" charset="0"/>
                      </a:rPr>
                      <m:t>2</m:t>
                    </m:r>
                    <m:r>
                      <a:rPr lang="vi-VN" sz="3600" i="1" smtClean="0">
                        <a:solidFill>
                          <a:srgbClr val="000000"/>
                        </a:solidFill>
                        <a:latin typeface="Cambria Math" panose="02040503050406030204" pitchFamily="18" charset="0"/>
                      </a:rPr>
                      <m:t>𝑥</m:t>
                    </m:r>
                    <m:r>
                      <a:rPr lang="vi-VN" sz="3600" i="1">
                        <a:solidFill>
                          <a:srgbClr val="000000"/>
                        </a:solidFill>
                        <a:latin typeface="Cambria Math" panose="02040503050406030204" pitchFamily="18" charset="0"/>
                      </a:rPr>
                      <m:t>−</m:t>
                    </m:r>
                    <m:r>
                      <a:rPr lang="vi-VN" sz="3600" i="1">
                        <a:solidFill>
                          <a:srgbClr val="000000"/>
                        </a:solidFill>
                        <a:latin typeface="Cambria Math" panose="02040503050406030204" pitchFamily="18" charset="0"/>
                      </a:rPr>
                      <m:t>𝑦</m:t>
                    </m:r>
                    <m:r>
                      <a:rPr lang="vi-VN" sz="3600" i="1">
                        <a:solidFill>
                          <a:srgbClr val="000000"/>
                        </a:solidFill>
                        <a:latin typeface="Cambria Math" panose="02040503050406030204" pitchFamily="18" charset="0"/>
                      </a:rPr>
                      <m:t>=2.1−2=0</m:t>
                    </m:r>
                  </m:oMath>
                </a14:m>
                <a:r>
                  <a:rPr lang="en-US" sz="3600">
                    <a:solidFill>
                      <a:srgbClr val="000000"/>
                    </a:solidFill>
                  </a:rPr>
                  <a:t> </a:t>
                </a:r>
                <a:r>
                  <a:rPr lang="vi-VN" sz="3600">
                    <a:solidFill>
                      <a:srgbClr val="000000"/>
                    </a:solidFill>
                  </a:rPr>
                  <a:t>nên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nghiệm của phương trình thứ nhất;</a:t>
                </a:r>
                <a:endParaRPr lang="en-US" sz="3600">
                  <a:solidFill>
                    <a:srgbClr val="000000"/>
                  </a:solidFill>
                </a:endParaRPr>
              </a:p>
              <a:p>
                <a:pPr marL="571500" indent="-571500">
                  <a:lnSpc>
                    <a:spcPct val="150000"/>
                  </a:lnSpc>
                  <a:spcBef>
                    <a:spcPts val="600"/>
                  </a:spcBef>
                  <a:spcAft>
                    <a:spcPts val="600"/>
                  </a:spcAft>
                  <a:buFont typeface="Arial" panose="020B0604020202020204" pitchFamily="34" charset="0"/>
                  <a:buChar char="•"/>
                </a:pPr>
                <a14:m>
                  <m:oMath xmlns:m="http://schemas.openxmlformats.org/officeDocument/2006/math">
                    <m:r>
                      <a:rPr lang="vi-VN" sz="3600" i="1" smtClean="0">
                        <a:solidFill>
                          <a:srgbClr val="000000"/>
                        </a:solidFill>
                        <a:latin typeface="Cambria Math" panose="02040503050406030204" pitchFamily="18" charset="0"/>
                      </a:rPr>
                      <m:t>𝑥</m:t>
                    </m:r>
                    <m:r>
                      <a:rPr lang="vi-VN" sz="3600" i="1">
                        <a:solidFill>
                          <a:srgbClr val="000000"/>
                        </a:solidFill>
                        <a:latin typeface="Cambria Math" panose="02040503050406030204" pitchFamily="18" charset="0"/>
                      </a:rPr>
                      <m:t>+</m:t>
                    </m:r>
                    <m:r>
                      <a:rPr lang="vi-VN" sz="3600" i="1">
                        <a:solidFill>
                          <a:srgbClr val="000000"/>
                        </a:solidFill>
                        <a:latin typeface="Cambria Math" panose="02040503050406030204" pitchFamily="18" charset="0"/>
                      </a:rPr>
                      <m:t>𝑦</m:t>
                    </m:r>
                    <m:r>
                      <a:rPr lang="vi-VN" sz="3600" i="1">
                        <a:solidFill>
                          <a:srgbClr val="000000"/>
                        </a:solidFill>
                        <a:latin typeface="Cambria Math" panose="02040503050406030204" pitchFamily="18" charset="0"/>
                      </a:rPr>
                      <m:t>=1+2=3 </m:t>
                    </m:r>
                  </m:oMath>
                </a14:m>
                <a:r>
                  <a:rPr lang="vi-VN" sz="3600">
                    <a:solidFill>
                      <a:srgbClr val="000000"/>
                    </a:solidFill>
                  </a:rPr>
                  <a:t>nên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nghiệm của phương trình thứ hai.</a:t>
                </a:r>
              </a:p>
              <a:p>
                <a:pPr>
                  <a:lnSpc>
                    <a:spcPct val="150000"/>
                  </a:lnSpc>
                  <a:spcBef>
                    <a:spcPts val="600"/>
                  </a:spcBef>
                  <a:spcAft>
                    <a:spcPts val="600"/>
                  </a:spcAft>
                </a:pPr>
                <a:r>
                  <a:rPr lang="vi-VN" sz="3600">
                    <a:solidFill>
                      <a:srgbClr val="000000"/>
                    </a:solidFill>
                  </a:rPr>
                  <a:t>Vậy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nghiệm chung của hai phương trình, nghĩa là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một nghiệm của hệ phương trình đã cho.</a:t>
                </a:r>
              </a:p>
            </p:txBody>
          </p:sp>
        </mc:Choice>
        <mc:Fallback xmlns="">
          <p:sp>
            <p:nvSpPr>
              <p:cNvPr id="6" name="Rectangle 5"/>
              <p:cNvSpPr>
                <a:spLocks noRot="1" noChangeAspect="1" noMove="1" noResize="1" noEditPoints="1" noAdjustHandles="1" noChangeArrowheads="1" noChangeShapeType="1" noTextEdit="1"/>
              </p:cNvSpPr>
              <p:nvPr/>
            </p:nvSpPr>
            <p:spPr>
              <a:xfrm>
                <a:off x="1752600" y="4575774"/>
                <a:ext cx="14935200" cy="4606326"/>
              </a:xfrm>
              <a:prstGeom prst="rect">
                <a:avLst/>
              </a:prstGeom>
              <a:blipFill>
                <a:blip r:embed="rId3"/>
                <a:stretch>
                  <a:fillRect l="-1265" b="-4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71800" y="571500"/>
                <a:ext cx="13716000" cy="2777042"/>
              </a:xfrm>
              <a:prstGeom prst="rect">
                <a:avLst/>
              </a:prstGeom>
            </p:spPr>
            <p:txBody>
              <a:bodyPr wrap="square">
                <a:spAutoFit/>
              </a:bodyPr>
              <a:lstStyle/>
              <a:p>
                <a:pPr lvl="0">
                  <a:lnSpc>
                    <a:spcPct val="150000"/>
                  </a:lnSpc>
                </a:pPr>
                <a:r>
                  <a:rPr lang="vi-VN" sz="3600">
                    <a:solidFill>
                      <a:srgbClr val="000000"/>
                    </a:solidFill>
                  </a:rPr>
                  <a:t>Giải thích tại sao cặp số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một nghiệm của hệ phương trình</a:t>
                </a:r>
                <a:endParaRPr lang="en-US" sz="3600">
                  <a:solidFill>
                    <a:srgbClr val="000000"/>
                  </a:solidFill>
                </a:endParaRPr>
              </a:p>
              <a:p>
                <a:pPr lvl="0">
                  <a:lnSpc>
                    <a:spcPct val="150000"/>
                  </a:lnSpc>
                </a:pPr>
                <a14:m>
                  <m:oMathPara xmlns:m="http://schemas.openxmlformats.org/officeDocument/2006/math">
                    <m:oMathParaPr>
                      <m:jc m:val="centerGroup"/>
                    </m:oMathParaPr>
                    <m:oMath xmlns:m="http://schemas.openxmlformats.org/officeDocument/2006/math">
                      <m:d>
                        <m:dPr>
                          <m:begChr m:val="{"/>
                          <m:endChr m:val=""/>
                          <m:ctrlPr>
                            <a:rPr lang="vi-VN" sz="3600" i="1" smtClean="0">
                              <a:solidFill>
                                <a:srgbClr val="000000"/>
                              </a:solidFill>
                              <a:latin typeface="Cambria Math" panose="02040503050406030204" pitchFamily="18" charset="0"/>
                            </a:rPr>
                          </m:ctrlPr>
                        </m:dPr>
                        <m:e>
                          <m:eqArr>
                            <m:eqArrPr>
                              <m:ctrlPr>
                                <a:rPr lang="vi-VN" sz="3600" i="1" smtClean="0">
                                  <a:solidFill>
                                    <a:srgbClr val="000000"/>
                                  </a:solidFill>
                                  <a:latin typeface="Cambria Math" panose="02040503050406030204" pitchFamily="18" charset="0"/>
                                </a:rPr>
                              </m:ctrlPr>
                            </m:eqArrPr>
                            <m:e>
                              <m:r>
                                <a:rPr lang="en-US" sz="3600" b="0" i="1" smtClean="0">
                                  <a:solidFill>
                                    <a:srgbClr val="000000"/>
                                  </a:solidFill>
                                  <a:latin typeface="Cambria Math" panose="02040503050406030204" pitchFamily="18" charset="0"/>
                                </a:rPr>
                                <m:t>2</m:t>
                              </m:r>
                              <m:r>
                                <a:rPr lang="en-US" sz="3600" b="0" i="1" smtClean="0">
                                  <a:solidFill>
                                    <a:srgbClr val="000000"/>
                                  </a:solidFill>
                                  <a:latin typeface="Cambria Math" panose="02040503050406030204" pitchFamily="18" charset="0"/>
                                </a:rPr>
                                <m:t>𝑥</m:t>
                              </m:r>
                              <m:r>
                                <a:rPr lang="en-US" sz="3600" b="0" i="1" smtClean="0">
                                  <a:solidFill>
                                    <a:srgbClr val="000000"/>
                                  </a:solidFill>
                                  <a:latin typeface="Cambria Math" panose="02040503050406030204" pitchFamily="18" charset="0"/>
                                </a:rPr>
                                <m:t>−</m:t>
                              </m:r>
                              <m:r>
                                <a:rPr lang="en-US" sz="3600" b="0" i="1" smtClean="0">
                                  <a:solidFill>
                                    <a:srgbClr val="000000"/>
                                  </a:solidFill>
                                  <a:latin typeface="Cambria Math" panose="02040503050406030204" pitchFamily="18" charset="0"/>
                                </a:rPr>
                                <m:t>𝑦</m:t>
                              </m:r>
                              <m:r>
                                <a:rPr lang="en-US" sz="3600" b="0" i="1" smtClean="0">
                                  <a:solidFill>
                                    <a:srgbClr val="000000"/>
                                  </a:solidFill>
                                  <a:latin typeface="Cambria Math" panose="02040503050406030204" pitchFamily="18" charset="0"/>
                                </a:rPr>
                                <m:t>=0</m:t>
                              </m:r>
                            </m:e>
                            <m:e>
                              <m:r>
                                <a:rPr lang="en-US" sz="3600" b="0" i="1" smtClean="0">
                                  <a:solidFill>
                                    <a:srgbClr val="000000"/>
                                  </a:solidFill>
                                  <a:latin typeface="Cambria Math" panose="02040503050406030204" pitchFamily="18" charset="0"/>
                                </a:rPr>
                                <m:t>𝑥</m:t>
                              </m:r>
                              <m:r>
                                <a:rPr lang="en-US" sz="3600" b="0" i="1" smtClean="0">
                                  <a:solidFill>
                                    <a:srgbClr val="000000"/>
                                  </a:solidFill>
                                  <a:latin typeface="Cambria Math" panose="02040503050406030204" pitchFamily="18" charset="0"/>
                                </a:rPr>
                                <m:t>+</m:t>
                              </m:r>
                              <m:r>
                                <a:rPr lang="en-US" sz="3600" b="0" i="1" smtClean="0">
                                  <a:solidFill>
                                    <a:srgbClr val="000000"/>
                                  </a:solidFill>
                                  <a:latin typeface="Cambria Math" panose="02040503050406030204" pitchFamily="18" charset="0"/>
                                </a:rPr>
                                <m:t>𝑦</m:t>
                              </m:r>
                              <m:r>
                                <a:rPr lang="en-US" sz="3600" b="0" i="1" smtClean="0">
                                  <a:solidFill>
                                    <a:srgbClr val="000000"/>
                                  </a:solidFill>
                                  <a:latin typeface="Cambria Math" panose="02040503050406030204" pitchFamily="18" charset="0"/>
                                </a:rPr>
                                <m:t>=3</m:t>
                              </m:r>
                            </m:e>
                          </m:eqArr>
                        </m:e>
                      </m:d>
                    </m:oMath>
                  </m:oMathPara>
                </a14:m>
                <a:endParaRPr lang="vi-VN" sz="360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971800" y="571500"/>
                <a:ext cx="13716000" cy="2777042"/>
              </a:xfrm>
              <a:prstGeom prst="rect">
                <a:avLst/>
              </a:prstGeom>
              <a:blipFill>
                <a:blip r:embed="rId4"/>
                <a:stretch>
                  <a:fillRect l="-1378"/>
                </a:stretch>
              </a:blipFill>
            </p:spPr>
            <p:txBody>
              <a:bodyPr/>
              <a:lstStyle/>
              <a:p>
                <a:r>
                  <a:rPr lang="en-US">
                    <a:noFill/>
                  </a:rPr>
                  <a:t> </a:t>
                </a:r>
              </a:p>
            </p:txBody>
          </p:sp>
        </mc:Fallback>
      </mc:AlternateContent>
      <p:sp>
        <p:nvSpPr>
          <p:cNvPr id="11" name="Rectangle 10"/>
          <p:cNvSpPr/>
          <p:nvPr/>
        </p:nvSpPr>
        <p:spPr>
          <a:xfrm>
            <a:off x="1752600" y="3238500"/>
            <a:ext cx="1210589"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347163901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left)">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grpSp>
        <p:nvGrpSpPr>
          <p:cNvPr id="6" name="Group 5"/>
          <p:cNvGrpSpPr/>
          <p:nvPr/>
        </p:nvGrpSpPr>
        <p:grpSpPr>
          <a:xfrm>
            <a:off x="1033675" y="9639300"/>
            <a:ext cx="16222318" cy="216908"/>
            <a:chOff x="604298" y="4921483"/>
            <a:chExt cx="8111159" cy="108454"/>
          </a:xfrm>
        </p:grpSpPr>
        <p:cxnSp>
          <p:nvCxnSpPr>
            <p:cNvPr id="8" name="Straight Connector 7"/>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Rectangle 12"/>
              <p:cNvSpPr/>
              <p:nvPr/>
            </p:nvSpPr>
            <p:spPr>
              <a:xfrm>
                <a:off x="1045707" y="2324100"/>
                <a:ext cx="8326893" cy="6668749"/>
              </a:xfrm>
              <a:prstGeom prst="rect">
                <a:avLst/>
              </a:prstGeom>
            </p:spPr>
            <p:txBody>
              <a:bodyPr wrap="square">
                <a:spAutoFit/>
              </a:bodyPr>
              <a:lstStyle/>
              <a:p>
                <a:pPr algn="just">
                  <a:lnSpc>
                    <a:spcPct val="165000"/>
                  </a:lnSpc>
                </a:pPr>
                <a:r>
                  <a:rPr lang="vi-VN" sz="3700">
                    <a:solidFill>
                      <a:srgbClr val="000000"/>
                    </a:solidFill>
                  </a:rPr>
                  <a:t>Trong Ví dụ 5, cặp số </a:t>
                </a:r>
                <a14:m>
                  <m:oMath xmlns:m="http://schemas.openxmlformats.org/officeDocument/2006/math">
                    <m:r>
                      <a:rPr lang="vi-VN" sz="3700" i="1" smtClean="0">
                        <a:solidFill>
                          <a:srgbClr val="000000"/>
                        </a:solidFill>
                        <a:latin typeface="Cambria Math" panose="02040503050406030204" pitchFamily="18" charset="0"/>
                      </a:rPr>
                      <m:t>(1;2) </m:t>
                    </m:r>
                  </m:oMath>
                </a14:m>
                <a:r>
                  <a:rPr lang="vi-VN" sz="3700">
                    <a:solidFill>
                      <a:srgbClr val="000000"/>
                    </a:solidFill>
                  </a:rPr>
                  <a:t>là nghiệm của hệ</a:t>
                </a:r>
                <a:r>
                  <a:rPr lang="en-US" sz="3700">
                    <a:solidFill>
                      <a:srgbClr val="000000"/>
                    </a:solidFill>
                  </a:rPr>
                  <a:t> </a:t>
                </a:r>
                <a:r>
                  <a:rPr lang="vi-VN" sz="3700">
                    <a:solidFill>
                      <a:srgbClr val="000000"/>
                    </a:solidFill>
                  </a:rPr>
                  <a:t>phương trình đã cho có nghĩa là điểm </a:t>
                </a:r>
                <a14:m>
                  <m:oMath xmlns:m="http://schemas.openxmlformats.org/officeDocument/2006/math">
                    <m:r>
                      <a:rPr lang="vi-VN" sz="3700" i="1" smtClean="0">
                        <a:solidFill>
                          <a:srgbClr val="000000"/>
                        </a:solidFill>
                        <a:latin typeface="Cambria Math" panose="02040503050406030204" pitchFamily="18" charset="0"/>
                      </a:rPr>
                      <m:t>𝑀</m:t>
                    </m:r>
                    <m:r>
                      <a:rPr lang="vi-VN" sz="3700" i="1" smtClean="0">
                        <a:solidFill>
                          <a:srgbClr val="000000"/>
                        </a:solidFill>
                        <a:latin typeface="Cambria Math" panose="02040503050406030204" pitchFamily="18" charset="0"/>
                      </a:rPr>
                      <m:t>(1;2) </m:t>
                    </m:r>
                  </m:oMath>
                </a14:m>
                <a:r>
                  <a:rPr lang="vi-VN" sz="3700">
                    <a:solidFill>
                      <a:srgbClr val="000000"/>
                    </a:solidFill>
                  </a:rPr>
                  <a:t>vừa thuộc đường thẳng</a:t>
                </a:r>
                <a:r>
                  <a:rPr lang="en-US" sz="3700">
                    <a:solidFill>
                      <a:srgbClr val="000000"/>
                    </a:solidFill>
                  </a:rPr>
                  <a:t> </a:t>
                </a:r>
                <a14:m>
                  <m:oMath xmlns:m="http://schemas.openxmlformats.org/officeDocument/2006/math">
                    <m:sSub>
                      <m:sSubPr>
                        <m:ctrlPr>
                          <a:rPr lang="en-US" sz="3700" b="0" i="1" smtClean="0">
                            <a:solidFill>
                              <a:srgbClr val="000000"/>
                            </a:solidFill>
                            <a:latin typeface="Cambria Math" panose="02040503050406030204" pitchFamily="18" charset="0"/>
                          </a:rPr>
                        </m:ctrlPr>
                      </m:sSubPr>
                      <m:e>
                        <m:r>
                          <a:rPr lang="en-US" sz="3700" b="0" i="1" smtClean="0">
                            <a:solidFill>
                              <a:srgbClr val="000000"/>
                            </a:solidFill>
                            <a:latin typeface="Cambria Math" panose="02040503050406030204" pitchFamily="18" charset="0"/>
                          </a:rPr>
                          <m:t>𝑑</m:t>
                        </m:r>
                      </m:e>
                      <m:sub>
                        <m:r>
                          <a:rPr lang="en-US" sz="3700" b="0" i="1" smtClean="0">
                            <a:solidFill>
                              <a:srgbClr val="000000"/>
                            </a:solidFill>
                            <a:latin typeface="Cambria Math" panose="02040503050406030204" pitchFamily="18" charset="0"/>
                          </a:rPr>
                          <m:t>1</m:t>
                        </m:r>
                      </m:sub>
                    </m:sSub>
                    <m:r>
                      <a:rPr lang="en-US" sz="3700" b="0" i="0"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2</m:t>
                    </m:r>
                    <m:r>
                      <a:rPr lang="vi-VN" sz="3700" i="1" smtClean="0">
                        <a:solidFill>
                          <a:srgbClr val="000000"/>
                        </a:solidFill>
                        <a:latin typeface="Cambria Math" panose="02040503050406030204" pitchFamily="18" charset="0"/>
                      </a:rPr>
                      <m:t>𝑥</m:t>
                    </m:r>
                    <m:r>
                      <a:rPr lang="vi-VN" sz="370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𝑦</m:t>
                    </m:r>
                    <m:r>
                      <a:rPr lang="vi-VN" sz="3700" i="1" smtClean="0">
                        <a:solidFill>
                          <a:srgbClr val="000000"/>
                        </a:solidFill>
                        <a:latin typeface="Cambria Math" panose="02040503050406030204" pitchFamily="18" charset="0"/>
                      </a:rPr>
                      <m:t>=0</m:t>
                    </m:r>
                  </m:oMath>
                </a14:m>
                <a:r>
                  <a:rPr lang="vi-VN" sz="3700">
                    <a:solidFill>
                      <a:srgbClr val="000000"/>
                    </a:solidFill>
                  </a:rPr>
                  <a:t>, vừa thuộc đường thẳng </a:t>
                </a:r>
                <a14:m>
                  <m:oMath xmlns:m="http://schemas.openxmlformats.org/officeDocument/2006/math">
                    <m:sSub>
                      <m:sSubPr>
                        <m:ctrlPr>
                          <a:rPr lang="en-US" sz="3700" i="1">
                            <a:solidFill>
                              <a:srgbClr val="000000"/>
                            </a:solidFill>
                            <a:latin typeface="Cambria Math" panose="02040503050406030204" pitchFamily="18" charset="0"/>
                          </a:rPr>
                        </m:ctrlPr>
                      </m:sSubPr>
                      <m:e>
                        <m:r>
                          <a:rPr lang="en-US" sz="3700" i="1">
                            <a:solidFill>
                              <a:srgbClr val="000000"/>
                            </a:solidFill>
                            <a:latin typeface="Cambria Math" panose="02040503050406030204" pitchFamily="18" charset="0"/>
                          </a:rPr>
                          <m:t>𝑑</m:t>
                        </m:r>
                      </m:e>
                      <m:sub>
                        <m:r>
                          <a:rPr lang="en-US" sz="3700" b="0" i="1" smtClean="0">
                            <a:solidFill>
                              <a:srgbClr val="000000"/>
                            </a:solidFill>
                            <a:latin typeface="Cambria Math" panose="02040503050406030204" pitchFamily="18" charset="0"/>
                          </a:rPr>
                          <m:t>2</m:t>
                        </m:r>
                      </m:sub>
                    </m:sSub>
                    <m:r>
                      <a:rPr lang="en-US" sz="3700" b="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𝑥</m:t>
                    </m:r>
                    <m:r>
                      <a:rPr lang="vi-VN" sz="370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𝑦</m:t>
                    </m:r>
                    <m:r>
                      <a:rPr lang="vi-VN" sz="3700" i="1" smtClean="0">
                        <a:solidFill>
                          <a:srgbClr val="000000"/>
                        </a:solidFill>
                        <a:latin typeface="Cambria Math" panose="02040503050406030204" pitchFamily="18" charset="0"/>
                      </a:rPr>
                      <m:t>=3</m:t>
                    </m:r>
                  </m:oMath>
                </a14:m>
                <a:r>
                  <a:rPr lang="vi-VN" sz="3700">
                    <a:solidFill>
                      <a:srgbClr val="000000"/>
                    </a:solidFill>
                  </a:rPr>
                  <a:t>. Vậy </a:t>
                </a:r>
                <a14:m>
                  <m:oMath xmlns:m="http://schemas.openxmlformats.org/officeDocument/2006/math">
                    <m:r>
                      <a:rPr lang="vi-VN" sz="3700" i="1" smtClean="0">
                        <a:solidFill>
                          <a:srgbClr val="000000"/>
                        </a:solidFill>
                        <a:latin typeface="Cambria Math" panose="02040503050406030204" pitchFamily="18" charset="0"/>
                      </a:rPr>
                      <m:t>𝑀</m:t>
                    </m:r>
                  </m:oMath>
                </a14:m>
                <a:r>
                  <a:rPr lang="vi-VN" sz="3700">
                    <a:solidFill>
                      <a:srgbClr val="000000"/>
                    </a:solidFill>
                  </a:rPr>
                  <a:t> là giao điểm của hai đường thẳng </a:t>
                </a:r>
                <a14:m>
                  <m:oMath xmlns:m="http://schemas.openxmlformats.org/officeDocument/2006/math">
                    <m:sSub>
                      <m:sSubPr>
                        <m:ctrlPr>
                          <a:rPr lang="en-US" sz="3700" i="1">
                            <a:solidFill>
                              <a:srgbClr val="000000"/>
                            </a:solidFill>
                            <a:latin typeface="Cambria Math" panose="02040503050406030204" pitchFamily="18" charset="0"/>
                          </a:rPr>
                        </m:ctrlPr>
                      </m:sSubPr>
                      <m:e>
                        <m:r>
                          <a:rPr lang="en-US" sz="3700" i="1">
                            <a:solidFill>
                              <a:srgbClr val="000000"/>
                            </a:solidFill>
                            <a:latin typeface="Cambria Math" panose="02040503050406030204" pitchFamily="18" charset="0"/>
                          </a:rPr>
                          <m:t>𝑑</m:t>
                        </m:r>
                      </m:e>
                      <m:sub>
                        <m:r>
                          <a:rPr lang="en-US" sz="3700" i="1">
                            <a:solidFill>
                              <a:srgbClr val="000000"/>
                            </a:solidFill>
                            <a:latin typeface="Cambria Math" panose="02040503050406030204" pitchFamily="18" charset="0"/>
                          </a:rPr>
                          <m:t>1</m:t>
                        </m:r>
                      </m:sub>
                    </m:sSub>
                  </m:oMath>
                </a14:m>
                <a:r>
                  <a:rPr lang="vi-VN" sz="3700">
                    <a:solidFill>
                      <a:srgbClr val="000000"/>
                    </a:solidFill>
                  </a:rPr>
                  <a:t> và </a:t>
                </a:r>
                <a14:m>
                  <m:oMath xmlns:m="http://schemas.openxmlformats.org/officeDocument/2006/math">
                    <m:sSub>
                      <m:sSubPr>
                        <m:ctrlPr>
                          <a:rPr lang="en-US" sz="3700" i="1">
                            <a:solidFill>
                              <a:srgbClr val="000000"/>
                            </a:solidFill>
                            <a:latin typeface="Cambria Math" panose="02040503050406030204" pitchFamily="18" charset="0"/>
                          </a:rPr>
                        </m:ctrlPr>
                      </m:sSubPr>
                      <m:e>
                        <m:r>
                          <a:rPr lang="en-US" sz="3700" i="1">
                            <a:solidFill>
                              <a:srgbClr val="000000"/>
                            </a:solidFill>
                            <a:latin typeface="Cambria Math" panose="02040503050406030204" pitchFamily="18" charset="0"/>
                          </a:rPr>
                          <m:t>𝑑</m:t>
                        </m:r>
                      </m:e>
                      <m:sub>
                        <m:r>
                          <a:rPr lang="en-US" sz="3700" b="0" i="1" smtClean="0">
                            <a:solidFill>
                              <a:srgbClr val="000000"/>
                            </a:solidFill>
                            <a:latin typeface="Cambria Math" panose="02040503050406030204" pitchFamily="18" charset="0"/>
                          </a:rPr>
                          <m:t>2</m:t>
                        </m:r>
                      </m:sub>
                    </m:sSub>
                  </m:oMath>
                </a14:m>
                <a:r>
                  <a:rPr lang="vi-VN" sz="3700">
                    <a:solidFill>
                      <a:srgbClr val="000000"/>
                    </a:solidFill>
                  </a:rPr>
                  <a:t> (H.1.2).</a:t>
                </a:r>
              </a:p>
            </p:txBody>
          </p:sp>
        </mc:Choice>
        <mc:Fallback xmlns="">
          <p:sp>
            <p:nvSpPr>
              <p:cNvPr id="13" name="Rectangle 12"/>
              <p:cNvSpPr>
                <a:spLocks noRot="1" noChangeAspect="1" noMove="1" noResize="1" noEditPoints="1" noAdjustHandles="1" noChangeArrowheads="1" noChangeShapeType="1" noTextEdit="1"/>
              </p:cNvSpPr>
              <p:nvPr/>
            </p:nvSpPr>
            <p:spPr>
              <a:xfrm>
                <a:off x="1045707" y="2324100"/>
                <a:ext cx="8326893" cy="6668749"/>
              </a:xfrm>
              <a:prstGeom prst="rect">
                <a:avLst/>
              </a:prstGeom>
              <a:blipFill>
                <a:blip r:embed="rId3"/>
                <a:stretch>
                  <a:fillRect l="-2343" r="-2269" b="-640"/>
                </a:stretch>
              </a:blipFill>
            </p:spPr>
            <p:txBody>
              <a:bodyPr/>
              <a:lstStyle/>
              <a:p>
                <a:r>
                  <a:rPr lang="en-US">
                    <a:noFill/>
                  </a:rPr>
                  <a:t> </a:t>
                </a:r>
              </a:p>
            </p:txBody>
          </p:sp>
        </mc:Fallback>
      </mc:AlternateContent>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47954" y="2705100"/>
            <a:ext cx="6708037" cy="5861392"/>
          </a:xfrm>
          <a:prstGeom prst="rect">
            <a:avLst/>
          </a:prstGeom>
        </p:spPr>
      </p:pic>
      <p:pic>
        <p:nvPicPr>
          <p:cNvPr id="15" name="Picture 14"/>
          <p:cNvPicPr>
            <a:picLocks noChangeAspect="1"/>
          </p:cNvPicPr>
          <p:nvPr/>
        </p:nvPicPr>
        <p:blipFill>
          <a:blip r:embed="rId6"/>
          <a:stretch>
            <a:fillRect/>
          </a:stretch>
        </p:blipFill>
        <p:spPr>
          <a:xfrm>
            <a:off x="16282639" y="842743"/>
            <a:ext cx="997415" cy="871757"/>
          </a:xfrm>
          <a:prstGeom prst="rect">
            <a:avLst/>
          </a:prstGeom>
        </p:spPr>
      </p:pic>
      <p:sp>
        <p:nvSpPr>
          <p:cNvPr id="16" name="Rectangle 15"/>
          <p:cNvSpPr/>
          <p:nvPr/>
        </p:nvSpPr>
        <p:spPr>
          <a:xfrm>
            <a:off x="1033675" y="899636"/>
            <a:ext cx="2257349" cy="738664"/>
          </a:xfrm>
          <a:prstGeom prst="rect">
            <a:avLst/>
          </a:prstGeom>
        </p:spPr>
        <p:txBody>
          <a:bodyPr wrap="none">
            <a:spAutoFit/>
          </a:bodyPr>
          <a:lstStyle/>
          <a:p>
            <a:pPr marL="571500" lvl="0" indent="-571500" algn="just">
              <a:buFont typeface="Courier New" panose="02070309020205020404" pitchFamily="49" charset="0"/>
              <a:buChar char="o"/>
            </a:pPr>
            <a:r>
              <a:rPr lang="vi-VN" sz="4200" b="1" i="1">
                <a:solidFill>
                  <a:srgbClr val="4CA1F1">
                    <a:lumMod val="50000"/>
                  </a:srgbClr>
                </a:solidFill>
              </a:rPr>
              <a:t>Chú ý</a:t>
            </a:r>
            <a:endParaRPr lang="vi-VN" sz="4200" i="1">
              <a:solidFill>
                <a:srgbClr val="4CA1F1">
                  <a:lumMod val="50000"/>
                </a:srgbClr>
              </a:solidFill>
            </a:endParaRPr>
          </a:p>
        </p:txBody>
      </p:sp>
    </p:spTree>
    <p:extLst>
      <p:ext uri="{BB962C8B-B14F-4D97-AF65-F5344CB8AC3E}">
        <p14:creationId xmlns:p14="http://schemas.microsoft.com/office/powerpoint/2010/main" val="325588494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914400" y="493063"/>
            <a:ext cx="4114800" cy="14478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3</a:t>
            </a:r>
          </a:p>
        </p:txBody>
      </p:sp>
      <mc:AlternateContent xmlns:mc="http://schemas.openxmlformats.org/markup-compatibility/2006" xmlns:a14="http://schemas.microsoft.com/office/drawing/2010/main">
        <mc:Choice Requires="a14">
          <p:sp>
            <p:nvSpPr>
              <p:cNvPr id="11" name="TextBox 10"/>
              <p:cNvSpPr txBox="1"/>
              <p:nvPr/>
            </p:nvSpPr>
            <p:spPr>
              <a:xfrm>
                <a:off x="5562600" y="393917"/>
                <a:ext cx="11811000" cy="2006383"/>
              </a:xfrm>
              <a:prstGeom prst="rect">
                <a:avLst/>
              </a:prstGeom>
              <a:noFill/>
            </p:spPr>
            <p:txBody>
              <a:bodyPr wrap="square" rtlCol="0">
                <a:spAutoFit/>
              </a:bodyPr>
              <a:lstStyle/>
              <a:p>
                <a:pPr marL="0" marR="0" lvl="0" indent="0" algn="just" defTabSz="914400" rtl="0" eaLnBrk="1" fontAlgn="auto" latinLnBrk="0" hangingPunct="1">
                  <a:lnSpc>
                    <a:spcPct val="110000"/>
                  </a:lnSpc>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Trong hai cặp</a:t>
                </a:r>
                <a:r>
                  <a:rPr kumimoji="0" lang="en-US" sz="35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số </a:t>
                </a:r>
                <a14:m>
                  <m:oMath xmlns:m="http://schemas.openxmlformats.org/officeDocument/2006/math">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(0;−2) </m:t>
                    </m:r>
                  </m:oMath>
                </a14:m>
                <a:r>
                  <a:rPr kumimoji="0" lang="en-US" sz="35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và </a:t>
                </a:r>
                <a14:m>
                  <m:oMath xmlns:m="http://schemas.openxmlformats.org/officeDocument/2006/math">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(2;−1), </m:t>
                    </m:r>
                  </m:oMath>
                </a14:m>
                <a:r>
                  <a:rPr kumimoji="0" lang="en-US" sz="35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cặp số nào là nghiệm của hệ phương trình </a:t>
                </a:r>
                <a14:m>
                  <m:oMath xmlns:m="http://schemas.openxmlformats.org/officeDocument/2006/math">
                    <m:d>
                      <m:dPr>
                        <m:begChr m:val="{"/>
                        <m:endChr m:val=""/>
                        <m:ctrlP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dPr>
                      <m:e>
                        <m:eqArr>
                          <m:eqArrPr>
                            <m:ctrlP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eqArrPr>
                          <m:e>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𝑥</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−2</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𝑦</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=4</m:t>
                            </m:r>
                          </m:e>
                          <m:e>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4</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𝑥</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+3</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𝑦</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=5</m:t>
                            </m:r>
                          </m:e>
                        </m:eqArr>
                      </m:e>
                    </m:d>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oMath>
                </a14:m>
                <a:endParaRPr kumimoji="0" lang="en-US" sz="35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562600" y="393917"/>
                <a:ext cx="11811000" cy="2006383"/>
              </a:xfrm>
              <a:prstGeom prst="rect">
                <a:avLst/>
              </a:prstGeom>
              <a:blipFill>
                <a:blip r:embed="rId3"/>
                <a:stretch>
                  <a:fillRect l="-1549" t="-4559" r="-1497"/>
                </a:stretch>
              </a:blipFill>
            </p:spPr>
            <p:txBody>
              <a:bodyPr/>
              <a:lstStyle/>
              <a:p>
                <a:r>
                  <a:rPr lang="en-US">
                    <a:noFill/>
                  </a:rPr>
                  <a:t> </a:t>
                </a:r>
              </a:p>
            </p:txBody>
          </p:sp>
        </mc:Fallback>
      </mc:AlternateContent>
      <p:sp>
        <p:nvSpPr>
          <p:cNvPr id="12" name="Rectangle 11"/>
          <p:cNvSpPr/>
          <p:nvPr/>
        </p:nvSpPr>
        <p:spPr>
          <a:xfrm>
            <a:off x="914400" y="2510589"/>
            <a:ext cx="1183337" cy="630942"/>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5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914400" y="3422984"/>
                <a:ext cx="16459200" cy="6635343"/>
              </a:xfrm>
              <a:prstGeom prst="rect">
                <a:avLst/>
              </a:prstGeom>
            </p:spPr>
            <p:txBody>
              <a:bodyPr wrap="square">
                <a:spAutoFit/>
              </a:bodyPr>
              <a:lstStyle/>
              <a:p>
                <a:pPr marL="457200" indent="-457200" algn="just">
                  <a:lnSpc>
                    <a:spcPct val="150000"/>
                  </a:lnSpc>
                  <a:spcBef>
                    <a:spcPts val="100"/>
                  </a:spcBef>
                  <a:spcAft>
                    <a:spcPts val="100"/>
                  </a:spcAft>
                  <a:buFont typeface="Arial" panose="020B0604020202020204" pitchFamily="34" charset="0"/>
                  <a:buChar char="•"/>
                </a:pPr>
                <a:r>
                  <a:rPr lang="da-DK" sz="3500">
                    <a:solidFill>
                      <a:srgbClr val="000000"/>
                    </a:solidFill>
                    <a:latin typeface="+mj-lt"/>
                    <a:ea typeface="Malgun Gothic" panose="020B0503020000020004" pitchFamily="34" charset="-127"/>
                    <a:cs typeface="Times New Roman" panose="02020603050405020304" pitchFamily="18" charset="0"/>
                  </a:rPr>
                  <a:t>Ta thấy, khi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=0+4=4</m:t>
                    </m:r>
                  </m:oMath>
                </a14:m>
                <a:r>
                  <a:rPr lang="da-DK"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da-DK" sz="35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=0−6=−6≠5</m:t>
                    </m:r>
                  </m:oMath>
                </a14:m>
                <a:r>
                  <a:rPr lang="da-DK"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da-DK" sz="3500">
                    <a:solidFill>
                      <a:srgbClr val="000000"/>
                    </a:solidFill>
                    <a:effectLst/>
                    <a:latin typeface="+mj-lt"/>
                    <a:ea typeface="Malgun Gothic" panose="020B0503020000020004" pitchFamily="34" charset="-127"/>
                    <a:cs typeface="Times New Roman" panose="02020603050405020304" pitchFamily="18" charset="0"/>
                  </a:rPr>
                  <a:t> không là nghiệm của phương trình thứ 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da-DK" sz="3500">
                    <a:solidFill>
                      <a:srgbClr val="000000"/>
                    </a:solidFill>
                    <a:effectLst/>
                    <a:latin typeface="+mj-lt"/>
                    <a:ea typeface="Malgun Gothic" panose="020B0503020000020004" pitchFamily="34" charset="-127"/>
                    <a:cs typeface="Times New Roman" panose="02020603050405020304" pitchFamily="18" charset="0"/>
                  </a:rPr>
                  <a:t> không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a:p>
                <a:pPr marL="457200" indent="-457200" algn="just">
                  <a:lnSpc>
                    <a:spcPct val="150000"/>
                  </a:lnSpc>
                  <a:spcBef>
                    <a:spcPts val="100"/>
                  </a:spcBef>
                  <a:spcAft>
                    <a:spcPts val="100"/>
                  </a:spcAft>
                  <a:buFont typeface="Arial" panose="020B0604020202020204" pitchFamily="34" charset="0"/>
                  <a:buChar char="•"/>
                </a:pPr>
                <a:r>
                  <a:rPr lang="en-US" sz="3500">
                    <a:solidFill>
                      <a:srgbClr val="000000"/>
                    </a:solidFill>
                    <a:effectLst/>
                    <a:latin typeface="+mj-lt"/>
                    <a:ea typeface="Malgun Gothic" panose="020B0503020000020004" pitchFamily="34" charset="-127"/>
                    <a:cs typeface="Times New Roman" panose="02020603050405020304" pitchFamily="18" charset="0"/>
                  </a:rPr>
                  <a:t>Ta thấy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=2+2=4</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=8−3=5</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phương trình thứ 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3422984"/>
                <a:ext cx="16459200" cy="6635343"/>
              </a:xfrm>
              <a:prstGeom prst="rect">
                <a:avLst/>
              </a:prstGeom>
              <a:blipFill>
                <a:blip r:embed="rId4"/>
                <a:stretch>
                  <a:fillRect l="-1074" b="-2390"/>
                </a:stretch>
              </a:blipFill>
            </p:spPr>
            <p:txBody>
              <a:bodyPr/>
              <a:lstStyle/>
              <a:p>
                <a:r>
                  <a:rPr lang="en-US">
                    <a:noFill/>
                  </a:rPr>
                  <a:t> </a:t>
                </a:r>
              </a:p>
            </p:txBody>
          </p:sp>
        </mc:Fallback>
      </mc:AlternateContent>
    </p:spTree>
    <p:extLst>
      <p:ext uri="{BB962C8B-B14F-4D97-AF65-F5344CB8AC3E}">
        <p14:creationId xmlns:p14="http://schemas.microsoft.com/office/powerpoint/2010/main" val="386147577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left)">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wipe(left)">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wipe(down)">
                                      <p:cBhvr>
                                        <p:cTn id="5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957426" y="721663"/>
            <a:ext cx="832346" cy="1464312"/>
          </a:xfrm>
          <a:prstGeom prst="rect">
            <a:avLst/>
          </a:prstGeom>
        </p:spPr>
      </p:pic>
      <p:sp>
        <p:nvSpPr>
          <p:cNvPr id="7" name="Rounded Rectangle 6"/>
          <p:cNvSpPr/>
          <p:nvPr/>
        </p:nvSpPr>
        <p:spPr>
          <a:xfrm>
            <a:off x="938462" y="721663"/>
            <a:ext cx="4343400" cy="1373837"/>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5000" b="1"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5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938462" y="2624406"/>
                <a:ext cx="16435137" cy="6938694"/>
              </a:xfrm>
              <a:prstGeom prst="rect">
                <a:avLst/>
              </a:prstGeom>
            </p:spPr>
            <p:txBody>
              <a:bodyPr wrap="square">
                <a:spAutoFit/>
              </a:bodyPr>
              <a:lstStyle/>
              <a:p>
                <a:pPr algn="just">
                  <a:lnSpc>
                    <a:spcPct val="165000"/>
                  </a:lnSpc>
                </a:pPr>
                <a:r>
                  <a:rPr lang="vi-VN" sz="3800">
                    <a:solidFill>
                      <a:srgbClr val="000000"/>
                    </a:solidFill>
                  </a:rPr>
                  <a:t>Xét bài toán cổ trong tình huống mở đầu. Gọi </a:t>
                </a:r>
                <a14:m>
                  <m:oMath xmlns:m="http://schemas.openxmlformats.org/officeDocument/2006/math">
                    <m:r>
                      <a:rPr lang="vi-VN" sz="3800" i="1" smtClean="0">
                        <a:solidFill>
                          <a:srgbClr val="000000"/>
                        </a:solidFill>
                        <a:latin typeface="Cambria Math" panose="02040503050406030204" pitchFamily="18" charset="0"/>
                      </a:rPr>
                      <m:t>𝑥</m:t>
                    </m:r>
                  </m:oMath>
                </a14:m>
                <a:r>
                  <a:rPr lang="vi-VN" sz="3800">
                    <a:solidFill>
                      <a:srgbClr val="000000"/>
                    </a:solidFill>
                  </a:rPr>
                  <a:t> là số cam, </a:t>
                </a:r>
                <a14:m>
                  <m:oMath xmlns:m="http://schemas.openxmlformats.org/officeDocument/2006/math">
                    <m:r>
                      <a:rPr lang="vi-VN" sz="3800" i="1" smtClean="0">
                        <a:solidFill>
                          <a:srgbClr val="000000"/>
                        </a:solidFill>
                        <a:latin typeface="Cambria Math" panose="02040503050406030204" pitchFamily="18" charset="0"/>
                      </a:rPr>
                      <m:t>𝑦</m:t>
                    </m:r>
                  </m:oMath>
                </a14:m>
                <a:r>
                  <a:rPr lang="vi-VN" sz="3800">
                    <a:solidFill>
                      <a:srgbClr val="000000"/>
                    </a:solidFill>
                  </a:rPr>
                  <a:t> là số quýt cần tính </a:t>
                </a:r>
                <a14:m>
                  <m:oMath xmlns:m="http://schemas.openxmlformats.org/officeDocument/2006/math">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𝑦</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ℕ</m:t>
                    </m:r>
                    <m:r>
                      <a:rPr lang="vi-VN" sz="3800" i="1" smtClean="0">
                        <a:solidFill>
                          <a:srgbClr val="000000"/>
                        </a:solidFill>
                        <a:latin typeface="Cambria Math" panose="02040503050406030204" pitchFamily="18" charset="0"/>
                      </a:rPr>
                      <m:t>∗), </m:t>
                    </m:r>
                  </m:oMath>
                </a14:m>
                <a:r>
                  <a:rPr lang="vi-VN" sz="3800">
                    <a:solidFill>
                      <a:srgbClr val="000000"/>
                    </a:solidFill>
                  </a:rPr>
                  <a:t>ta có hệ phương trình bậc nhất hai ẩn sau:</a:t>
                </a:r>
                <a:endParaRPr lang="en-US" sz="3800">
                  <a:solidFill>
                    <a:srgbClr val="000000"/>
                  </a:solidFill>
                </a:endParaRPr>
              </a:p>
              <a:p>
                <a:pPr algn="just">
                  <a:lnSpc>
                    <a:spcPct val="165000"/>
                  </a:lnSpc>
                </a:pPr>
                <a14:m>
                  <m:oMathPara xmlns:m="http://schemas.openxmlformats.org/officeDocument/2006/math">
                    <m:oMathParaPr>
                      <m:jc m:val="centerGroup"/>
                    </m:oMathParaPr>
                    <m:oMath xmlns:m="http://schemas.openxmlformats.org/officeDocument/2006/math">
                      <m:d>
                        <m:dPr>
                          <m:begChr m:val="{"/>
                          <m:endChr m:val=""/>
                          <m:ctrlPr>
                            <a:rPr lang="en-US" sz="3800" i="1">
                              <a:solidFill>
                                <a:prstClr val="black"/>
                              </a:solidFill>
                              <a:latin typeface="Cambria Math" panose="02040503050406030204" pitchFamily="18" charset="0"/>
                              <a:cs typeface="Arial" panose="020B0604020202020204" pitchFamily="34" charset="0"/>
                            </a:rPr>
                          </m:ctrlPr>
                        </m:dPr>
                        <m:e>
                          <m:eqArr>
                            <m:eqArrPr>
                              <m:ctrlPr>
                                <a:rPr lang="en-US" sz="3800" i="1">
                                  <a:solidFill>
                                    <a:prstClr val="black"/>
                                  </a:solidFill>
                                  <a:latin typeface="Cambria Math" panose="02040503050406030204" pitchFamily="18" charset="0"/>
                                  <a:cs typeface="Arial" panose="020B0604020202020204" pitchFamily="34" charset="0"/>
                                </a:rPr>
                              </m:ctrlPr>
                            </m:eqArrPr>
                            <m:e>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=17</m:t>
                              </m:r>
                            </m:e>
                            <m:e>
                              <m:r>
                                <a:rPr lang="en-US" sz="3800" b="0" i="1" smtClean="0">
                                  <a:solidFill>
                                    <a:prstClr val="black"/>
                                  </a:solidFill>
                                  <a:latin typeface="Cambria Math" panose="02040503050406030204" pitchFamily="18" charset="0"/>
                                  <a:cs typeface="Arial" panose="020B0604020202020204" pitchFamily="34" charset="0"/>
                                </a:rPr>
                                <m:t>10</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=100</m:t>
                              </m:r>
                            </m:e>
                          </m:eqArr>
                        </m:e>
                      </m:d>
                    </m:oMath>
                  </m:oMathPara>
                </a14:m>
                <a:endParaRPr lang="en-US" sz="3800"/>
              </a:p>
              <a:p>
                <a:pPr algn="just">
                  <a:lnSpc>
                    <a:spcPct val="165000"/>
                  </a:lnSpc>
                </a:pPr>
                <a:r>
                  <a:rPr lang="vi-VN" sz="3800">
                    <a:solidFill>
                      <a:srgbClr val="000000"/>
                    </a:solidFill>
                  </a:rPr>
                  <a:t>Trong hai cặp số </a:t>
                </a:r>
                <a14:m>
                  <m:oMath xmlns:m="http://schemas.openxmlformats.org/officeDocument/2006/math">
                    <m:r>
                      <a:rPr lang="vi-VN" sz="3800" i="1" smtClean="0">
                        <a:solidFill>
                          <a:srgbClr val="000000"/>
                        </a:solidFill>
                        <a:latin typeface="Cambria Math" panose="02040503050406030204" pitchFamily="18" charset="0"/>
                      </a:rPr>
                      <m:t>(10; 7) </m:t>
                    </m:r>
                  </m:oMath>
                </a14:m>
                <a:r>
                  <a:rPr lang="vi-VN" sz="3800">
                    <a:solidFill>
                      <a:srgbClr val="000000"/>
                    </a:solidFill>
                  </a:rPr>
                  <a:t>và </a:t>
                </a:r>
                <a14:m>
                  <m:oMath xmlns:m="http://schemas.openxmlformats.org/officeDocument/2006/math">
                    <m:r>
                      <a:rPr lang="vi-VN" sz="3800" i="1" smtClean="0">
                        <a:solidFill>
                          <a:srgbClr val="000000"/>
                        </a:solidFill>
                        <a:latin typeface="Cambria Math" panose="02040503050406030204" pitchFamily="18" charset="0"/>
                      </a:rPr>
                      <m:t>(7; 10), </m:t>
                    </m:r>
                  </m:oMath>
                </a14:m>
                <a:r>
                  <a:rPr lang="vi-VN" sz="3800">
                    <a:solidFill>
                      <a:srgbClr val="000000"/>
                    </a:solidFill>
                  </a:rPr>
                  <a:t>cặp số nào là nghiệm của hệ phương trình trên? Từ đó cho biết một phương án về số cam và số quýt thỏa mãn yêu cầu của bài toán cổ.</a:t>
                </a:r>
                <a:endParaRPr lang="en-US" sz="380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938462" y="2624406"/>
                <a:ext cx="16435137" cy="6938694"/>
              </a:xfrm>
              <a:prstGeom prst="rect">
                <a:avLst/>
              </a:prstGeom>
              <a:blipFill>
                <a:blip r:embed="rId4"/>
                <a:stretch>
                  <a:fillRect l="-1224" r="-1224" b="-2548"/>
                </a:stretch>
              </a:blipFill>
            </p:spPr>
            <p:txBody>
              <a:bodyPr/>
              <a:lstStyle/>
              <a:p>
                <a:r>
                  <a:rPr lang="en-US">
                    <a:noFill/>
                  </a:rPr>
                  <a:t> </a:t>
                </a:r>
              </a:p>
            </p:txBody>
          </p:sp>
        </mc:Fallback>
      </mc:AlternateContent>
    </p:spTree>
    <p:extLst>
      <p:ext uri="{BB962C8B-B14F-4D97-AF65-F5344CB8AC3E}">
        <p14:creationId xmlns:p14="http://schemas.microsoft.com/office/powerpoint/2010/main" val="205403681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993521" y="571500"/>
            <a:ext cx="832346" cy="1464312"/>
          </a:xfrm>
          <a:prstGeom prst="rect">
            <a:avLst/>
          </a:prstGeom>
        </p:spPr>
      </p:pic>
      <p:sp>
        <p:nvSpPr>
          <p:cNvPr id="5" name="Rectangle 4"/>
          <p:cNvSpPr/>
          <p:nvPr/>
        </p:nvSpPr>
        <p:spPr>
          <a:xfrm>
            <a:off x="456278" y="647700"/>
            <a:ext cx="1265090" cy="677108"/>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52267" y="1714500"/>
                <a:ext cx="17373600" cy="8171468"/>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en-US" sz="3500">
                    <a:solidFill>
                      <a:srgbClr val="000000"/>
                    </a:solidFill>
                    <a:latin typeface="+mj-lt"/>
                    <a:ea typeface="Malgun Gothic" panose="020B0503020000020004" pitchFamily="34" charset="-127"/>
                    <a:cs typeface="Times New Roman" panose="02020603050405020304" pitchFamily="18" charset="0"/>
                  </a:rPr>
                  <a:t>Ta thấy, khi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en-US"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=10+7=17</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=100+21=121≠100 </m:t>
                    </m:r>
                  </m:oMath>
                </a14:m>
                <a:r>
                  <a:rPr lang="en-US" sz="3500">
                    <a:solidFill>
                      <a:srgbClr val="000000"/>
                    </a:solidFill>
                    <a:effectLst/>
                    <a:latin typeface="+mj-lt"/>
                    <a:ea typeface="Malgun Gothic" panose="020B0503020000020004" pitchFamily="34" charset="-127"/>
                    <a:cs typeface="Times New Roman" panose="02020603050405020304" pitchFamily="18" charset="0"/>
                  </a:rPr>
                  <a:t>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en-US" sz="3500">
                    <a:solidFill>
                      <a:srgbClr val="000000"/>
                    </a:solidFill>
                    <a:effectLst/>
                    <a:latin typeface="+mj-lt"/>
                    <a:ea typeface="Malgun Gothic" panose="020B0503020000020004" pitchFamily="34" charset="-127"/>
                    <a:cs typeface="Times New Roman" panose="02020603050405020304" pitchFamily="18" charset="0"/>
                  </a:rPr>
                  <a:t> không là nghiệm của phương trình thứ 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en-US" sz="3500">
                    <a:solidFill>
                      <a:srgbClr val="000000"/>
                    </a:solidFill>
                    <a:effectLst/>
                    <a:latin typeface="+mj-lt"/>
                    <a:ea typeface="Malgun Gothic" panose="020B0503020000020004" pitchFamily="34" charset="-127"/>
                    <a:cs typeface="Times New Roman" panose="02020603050405020304" pitchFamily="18" charset="0"/>
                  </a:rPr>
                  <a:t> không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3500">
                    <a:solidFill>
                      <a:srgbClr val="000000"/>
                    </a:solidFill>
                    <a:effectLst/>
                    <a:latin typeface="+mj-lt"/>
                    <a:ea typeface="Malgun Gothic" panose="020B0503020000020004" pitchFamily="34" charset="-127"/>
                    <a:cs typeface="Times New Roman" panose="02020603050405020304" pitchFamily="18" charset="0"/>
                  </a:rPr>
                  <a:t>Ta thấy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en-US"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=7+10=17</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=70+30=100</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phương trình thứ 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latin typeface="+mj-lt"/>
                    <a:ea typeface="Malgun Gothic" panose="020B0503020000020004" pitchFamily="34" charset="-127"/>
                    <a:cs typeface="Times New Roman" panose="02020603050405020304" pitchFamily="18" charset="0"/>
                  </a:rPr>
                  <a:t>Một phương án về số cam và số quýt thỏa mãn yêu cầu là: 7 quả cam và 10 quả quýt.</a:t>
                </a:r>
                <a:endParaRPr lang="en-US" sz="35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2267" y="1714500"/>
                <a:ext cx="17373600" cy="8171468"/>
              </a:xfrm>
              <a:prstGeom prst="rect">
                <a:avLst/>
              </a:prstGeom>
              <a:blipFill>
                <a:blip r:embed="rId4"/>
                <a:stretch>
                  <a:fillRect l="-1018" r="-1053" b="-522"/>
                </a:stretch>
              </a:blipFill>
            </p:spPr>
            <p:txBody>
              <a:bodyPr/>
              <a:lstStyle/>
              <a:p>
                <a:r>
                  <a:rPr lang="en-US">
                    <a:noFill/>
                  </a:rPr>
                  <a:t> </a:t>
                </a:r>
              </a:p>
            </p:txBody>
          </p:sp>
        </mc:Fallback>
      </mc:AlternateContent>
    </p:spTree>
    <p:extLst>
      <p:ext uri="{BB962C8B-B14F-4D97-AF65-F5344CB8AC3E}">
        <p14:creationId xmlns:p14="http://schemas.microsoft.com/office/powerpoint/2010/main" val="282306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down)">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71" name="Google Shape;1558;p62"/>
          <p:cNvGrpSpPr/>
          <p:nvPr/>
        </p:nvGrpSpPr>
        <p:grpSpPr>
          <a:xfrm rot="-613048">
            <a:off x="1423678" y="726212"/>
            <a:ext cx="15315540" cy="9531860"/>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78" name="Rectangle 77"/>
          <p:cNvSpPr/>
          <p:nvPr/>
        </p:nvSpPr>
        <p:spPr>
          <a:xfrm>
            <a:off x="4686908" y="2275827"/>
            <a:ext cx="9282472" cy="6555641"/>
          </a:xfrm>
          <a:prstGeom prst="rect">
            <a:avLst/>
          </a:prstGeom>
        </p:spPr>
        <p:txBody>
          <a:bodyPr wrap="square">
            <a:spAutoFit/>
          </a:bodyPr>
          <a:lstStyle/>
          <a:p>
            <a:pPr algn="ctr">
              <a:lnSpc>
                <a:spcPct val="150000"/>
              </a:lnSpc>
              <a:defRPr/>
            </a:pPr>
            <a:r>
              <a:rPr lang="en-US" sz="14000" b="1">
                <a:solidFill>
                  <a:srgbClr val="313F60"/>
                </a:solidFill>
                <a:latin typeface="Arial" panose="020B0604020202020204" pitchFamily="34" charset="0"/>
                <a:cs typeface="Arial" panose="020B0604020202020204" pitchFamily="34" charset="0"/>
                <a:sym typeface="Arial"/>
              </a:rPr>
              <a:t>LUYỆN TẬP</a:t>
            </a:r>
            <a:endParaRPr lang="en-US" sz="14000" b="1" dirty="0">
              <a:solidFill>
                <a:srgbClr val="313F60"/>
              </a:solidFill>
              <a:latin typeface="Arial" panose="020B0604020202020204" pitchFamily="34" charset="0"/>
              <a:cs typeface="Arial" panose="020B0604020202020204" pitchFamily="34" charset="0"/>
              <a:sym typeface="Arial"/>
            </a:endParaRPr>
          </a:p>
        </p:txBody>
      </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1409685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77354" y="3314700"/>
                <a:ext cx="14325600" cy="5359352"/>
              </a:xfrm>
              <a:prstGeom prst="rect">
                <a:avLst/>
              </a:prstGeom>
            </p:spPr>
            <p:txBody>
              <a:bodyPr wrap="square">
                <a:spAutoFit/>
              </a:bodyPr>
              <a:lstStyle/>
              <a:p>
                <a:pPr marR="30480" algn="just">
                  <a:lnSpc>
                    <a:spcPct val="150000"/>
                  </a:lnSpc>
                  <a:spcBef>
                    <a:spcPts val="600"/>
                  </a:spcBef>
                  <a:spcAft>
                    <a:spcPts val="600"/>
                  </a:spcAft>
                </a:pPr>
                <a:r>
                  <a:rPr lang="fr-FR" sz="4000" b="1">
                    <a:solidFill>
                      <a:srgbClr val="000000"/>
                    </a:solidFill>
                    <a:latin typeface="+mj-lt"/>
                    <a:ea typeface="Times New Roman" panose="02020603050405020304" pitchFamily="18" charset="0"/>
                  </a:rPr>
                  <a:t>Câu 1.</a:t>
                </a:r>
                <a:r>
                  <a:rPr lang="fr-FR" sz="4000">
                    <a:solidFill>
                      <a:srgbClr val="000000"/>
                    </a:solidFill>
                    <a:effectLst/>
                    <a:latin typeface="+mj-lt"/>
                    <a:ea typeface="Times New Roman" panose="02020603050405020304" pitchFamily="18" charset="0"/>
                  </a:rPr>
                  <a:t> </a:t>
                </a:r>
                <a:r>
                  <a:rPr lang="vi-VN" sz="4000">
                    <a:solidFill>
                      <a:srgbClr val="000000"/>
                    </a:solidFill>
                    <a:effectLst/>
                    <a:ea typeface="Times New Roman" panose="02020603050405020304" pitchFamily="18" charset="0"/>
                  </a:rPr>
                  <a:t>Phương trình nào sau đây là phương trình bậc nhất hai ẩn?</a:t>
                </a:r>
                <a:endParaRPr lang="en-US" sz="40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A.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0</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+0</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=3</m:t>
                    </m:r>
                  </m:oMath>
                </a14:m>
                <a:r>
                  <a:rPr lang="vi-VN" sz="4000">
                    <a:solidFill>
                      <a:srgbClr val="000000"/>
                    </a:solidFill>
                    <a:effectLst/>
                    <a:ea typeface="Times New Roman" panose="02020603050405020304" pitchFamily="18" charset="0"/>
                  </a:rPr>
                  <a:t>.					B.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3</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+0</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=4</m:t>
                    </m:r>
                  </m:oMath>
                </a14:m>
                <a:r>
                  <a:rPr lang="vi-VN" sz="4000">
                    <a:solidFill>
                      <a:srgbClr val="000000"/>
                    </a:solidFill>
                    <a:effectLst/>
                    <a:ea typeface="Times New Roman" panose="02020603050405020304" pitchFamily="18" charset="0"/>
                  </a:rPr>
                  <a:t>.</a:t>
                </a:r>
                <a:endParaRPr lang="en-US" sz="40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C.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3</m:t>
                    </m:r>
                    <m:sSup>
                      <m:sSupPr>
                        <m:ctrlPr>
                          <a:rPr lang="en-US" sz="4000" i="1">
                            <a:solidFill>
                              <a:srgbClr val="000000"/>
                            </a:solidFill>
                            <a:effectLst/>
                            <a:latin typeface="Cambria Math" panose="02040503050406030204" pitchFamily="18" charset="0"/>
                            <a:ea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=2</m:t>
                    </m:r>
                  </m:oMath>
                </a14:m>
                <a:r>
                  <a:rPr lang="vi-VN" sz="4000">
                    <a:solidFill>
                      <a:srgbClr val="000000"/>
                    </a:solidFill>
                    <a:effectLst/>
                    <a:ea typeface="Times New Roman" panose="02020603050405020304" pitchFamily="18" charset="0"/>
                  </a:rPr>
                  <a:t>.					D.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rPr>
                          <m:t>𝑦</m:t>
                        </m:r>
                      </m:e>
                      <m:sup>
                        <m:r>
                          <a:rPr lang="vi-VN" sz="4000" i="1">
                            <a:solidFill>
                              <a:srgbClr val="000000"/>
                            </a:solidFill>
                            <a:effectLst/>
                            <a:latin typeface="Cambria Math" panose="02040503050406030204" pitchFamily="18" charset="0"/>
                            <a:ea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rPr>
                      <m:t>=0</m:t>
                    </m:r>
                  </m:oMath>
                </a14:m>
                <a:r>
                  <a:rPr lang="vi-VN" sz="4000">
                    <a:solidFill>
                      <a:srgbClr val="000000"/>
                    </a:solidFill>
                    <a:effectLst/>
                    <a:ea typeface="Times New Roman" panose="02020603050405020304" pitchFamily="18" charset="0"/>
                  </a:rPr>
                  <a:t>.</a:t>
                </a:r>
                <a:endParaRPr lang="en-US" sz="40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77354" y="3314700"/>
                <a:ext cx="14325600" cy="5359352"/>
              </a:xfrm>
              <a:prstGeom prst="rect">
                <a:avLst/>
              </a:prstGeom>
              <a:blipFill>
                <a:blip r:embed="rId5"/>
                <a:stretch>
                  <a:fillRect l="-1532" r="-1277"/>
                </a:stretch>
              </a:blipFill>
            </p:spPr>
            <p:txBody>
              <a:bodyPr/>
              <a:lstStyle/>
              <a:p>
                <a:r>
                  <a:rPr lang="en-US">
                    <a:noFill/>
                  </a:rPr>
                  <a:t> </a:t>
                </a:r>
              </a:p>
            </p:txBody>
          </p:sp>
        </mc:Fallback>
      </mc:AlternateContent>
      <p:sp>
        <p:nvSpPr>
          <p:cNvPr id="4" name="Oval 3"/>
          <p:cNvSpPr/>
          <p:nvPr/>
        </p:nvSpPr>
        <p:spPr>
          <a:xfrm>
            <a:off x="10744200" y="58293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sp>
        <p:nvSpPr>
          <p:cNvPr id="5" name="Google Shape;672;p50"/>
          <p:cNvSpPr txBox="1">
            <a:spLocks/>
          </p:cNvSpPr>
          <p:nvPr/>
        </p:nvSpPr>
        <p:spPr>
          <a:xfrm>
            <a:off x="3876055" y="1333500"/>
            <a:ext cx="10328198" cy="1145400"/>
          </a:xfrm>
          <a:prstGeom prst="rect">
            <a:avLst/>
          </a:prstGeom>
          <a:solidFill>
            <a:schemeClr val="tx2"/>
          </a:solidFill>
          <a:ln w="28575" cap="flat" cmpd="sng">
            <a:solidFill>
              <a:srgbClr val="34679A"/>
            </a:solidFill>
            <a:prstDash val="solid"/>
            <a:round/>
            <a:headEnd type="none" w="sm" len="sm"/>
            <a:tailEnd type="none" w="sm" len="sm"/>
          </a:ln>
          <a:effectLst>
            <a:outerShdw dist="95250" dir="3000000" algn="bl" rotWithShape="0">
              <a:srgbClr val="34679A">
                <a:alpha val="50000"/>
              </a:srgbClr>
            </a:outerShdw>
          </a:effectLst>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828800">
              <a:buClr>
                <a:srgbClr val="143E63"/>
              </a:buClr>
              <a:defRPr/>
            </a:pPr>
            <a:r>
              <a:rPr lang="en-US" sz="6000" kern="0">
                <a:solidFill>
                  <a:srgbClr val="34679A"/>
                </a:solidFill>
                <a:latin typeface="Arial"/>
              </a:rPr>
              <a:t>CÂU HỎI TRẮC NGHIỆM</a:t>
            </a:r>
          </a:p>
        </p:txBody>
      </p:sp>
      <p:pic>
        <p:nvPicPr>
          <p:cNvPr id="3"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24464196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 presetClass="mediacall" presetSubtype="0" fill="hold" nodeType="withEffect">
                                  <p:stCondLst>
                                    <p:cond delay="0"/>
                                  </p:stCondLst>
                                  <p:childTnLst>
                                    <p:cmd type="call" cmd="playFrom(0.0)">
                                      <p:cBhvr>
                                        <p:cTn id="23" dur="80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2"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40"/>
          <p:cNvSpPr txBox="1">
            <a:spLocks noGrp="1"/>
          </p:cNvSpPr>
          <p:nvPr>
            <p:ph type="subTitle" idx="1"/>
          </p:nvPr>
        </p:nvSpPr>
        <p:spPr>
          <a:xfrm>
            <a:off x="1021105" y="1028700"/>
            <a:ext cx="16139135" cy="3733800"/>
          </a:xfrm>
          <a:prstGeom prst="rect">
            <a:avLst/>
          </a:prstGeom>
        </p:spPr>
        <p:txBody>
          <a:bodyPr spcFirstLastPara="1" wrap="square" lIns="182850" tIns="182850" rIns="182850" bIns="182850" anchor="ctr" anchorCtr="0">
            <a:noAutofit/>
          </a:bodyPr>
          <a:lstStyle/>
          <a:p>
            <a:pPr marL="0" indent="0" algn="ctr">
              <a:lnSpc>
                <a:spcPct val="150000"/>
              </a:lnSpc>
              <a:buClrTx/>
              <a:buSzTx/>
              <a:defRPr/>
            </a:pPr>
            <a:r>
              <a:rPr lang="vi-VN" sz="6500" b="1" kern="1200">
                <a:solidFill>
                  <a:srgbClr val="00487E"/>
                </a:solidFill>
                <a:latin typeface="Arial" panose="020B0604020202020204" pitchFamily="34" charset="0"/>
                <a:ea typeface="+mn-ea"/>
                <a:cs typeface="Arial" panose="020B0604020202020204" pitchFamily="34" charset="0"/>
                <a:sym typeface="Arial"/>
              </a:rPr>
              <a:t>CHƯƠNG I. PHƯƠNG TRÌNH VÀ HỆ HAI PHƯƠNG TRÌNH BẬC NHẤT HAI ẨN</a:t>
            </a:r>
            <a:endParaRPr lang="en-US" sz="6500" b="1" kern="1200">
              <a:solidFill>
                <a:srgbClr val="00487E"/>
              </a:solidFill>
              <a:latin typeface="Arial" panose="020B0604020202020204" pitchFamily="34" charset="0"/>
              <a:ea typeface="+mn-ea"/>
              <a:cs typeface="Arial" panose="020B0604020202020204" pitchFamily="34" charset="0"/>
              <a:sym typeface="Arial"/>
            </a:endParaRPr>
          </a:p>
        </p:txBody>
      </p:sp>
      <p:sp>
        <p:nvSpPr>
          <p:cNvPr id="30" name="TextBox 23"/>
          <p:cNvSpPr txBox="1"/>
          <p:nvPr/>
        </p:nvSpPr>
        <p:spPr>
          <a:xfrm>
            <a:off x="1253508" y="4993396"/>
            <a:ext cx="15674328" cy="4501232"/>
          </a:xfrm>
          <a:prstGeom prst="rect">
            <a:avLst/>
          </a:prstGeom>
        </p:spPr>
        <p:txBody>
          <a:bodyPr wrap="square" lIns="0" tIns="0" rIns="0" bIns="0" rtlCol="0" anchor="t">
            <a:spAutoFit/>
          </a:bodyPr>
          <a:lstStyle/>
          <a:p>
            <a:pPr algn="ctr">
              <a:lnSpc>
                <a:spcPct val="150000"/>
              </a:lnSpc>
            </a:pPr>
            <a:r>
              <a:rPr lang="vi-VN" sz="6500" b="1">
                <a:solidFill>
                  <a:srgbClr val="C00000"/>
                </a:solidFill>
                <a:cs typeface="Arial" panose="020B0604020202020204" pitchFamily="34" charset="0"/>
                <a:sym typeface="Arial"/>
              </a:rPr>
              <a:t>BÀI 1. KHÁI NIỆM PHƯƠNG TRÌNH VÀ HỆ HAI PHƯƠNG TRÌNH BẬC NHẤT HAI ẨN </a:t>
            </a:r>
            <a:endParaRPr lang="vi-VN" sz="6500" b="1" dirty="0">
              <a:solidFill>
                <a:srgbClr val="C00000"/>
              </a:solidFill>
              <a:latin typeface="Arial" panose="020B0604020202020204" pitchFamily="34" charset="0"/>
              <a:cs typeface="Arial" panose="020B0604020202020204" pitchFamily="34" charset="0"/>
              <a:sym typeface="Arial"/>
            </a:endParaRPr>
          </a:p>
        </p:txBody>
      </p:sp>
      <p:pic>
        <p:nvPicPr>
          <p:cNvPr id="3" name="Picture 2"/>
          <p:cNvPicPr>
            <a:picLocks noChangeAspect="1"/>
          </p:cNvPicPr>
          <p:nvPr/>
        </p:nvPicPr>
        <p:blipFill>
          <a:blip r:embed="rId3"/>
          <a:stretch>
            <a:fillRect/>
          </a:stretch>
        </p:blipFill>
        <p:spPr>
          <a:xfrm rot="20103555">
            <a:off x="15573365" y="8332019"/>
            <a:ext cx="3364634" cy="2325217"/>
          </a:xfrm>
          <a:prstGeom prst="rect">
            <a:avLst/>
          </a:prstGeom>
        </p:spPr>
      </p:pic>
    </p:spTree>
    <p:extLst>
      <p:ext uri="{BB962C8B-B14F-4D97-AF65-F5344CB8AC3E}">
        <p14:creationId xmlns:p14="http://schemas.microsoft.com/office/powerpoint/2010/main" val="50823851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667000" y="1635115"/>
                <a:ext cx="13030200" cy="6632585"/>
              </a:xfrm>
              <a:prstGeom prst="rect">
                <a:avLst/>
              </a:prstGeom>
            </p:spPr>
            <p:txBody>
              <a:bodyPr wrap="square">
                <a:spAutoFit/>
              </a:bodyPr>
              <a:lstStyle/>
              <a:p>
                <a:pPr marR="30480" algn="just">
                  <a:lnSpc>
                    <a:spcPct val="200000"/>
                  </a:lnSpc>
                  <a:spcBef>
                    <a:spcPts val="600"/>
                  </a:spcBef>
                  <a:spcAft>
                    <a:spcPts val="600"/>
                  </a:spcAft>
                </a:pPr>
                <a:r>
                  <a:rPr lang="fr-FR" sz="4500" b="1">
                    <a:solidFill>
                      <a:srgbClr val="000000"/>
                    </a:solidFill>
                    <a:ea typeface="Times New Roman" panose="02020603050405020304" pitchFamily="18" charset="0"/>
                  </a:rPr>
                  <a:t>Câu 2</a:t>
                </a:r>
                <a:r>
                  <a:rPr lang="fr-FR" sz="4500">
                    <a:solidFill>
                      <a:srgbClr val="000000"/>
                    </a:solidFill>
                    <a:effectLst/>
                    <a:ea typeface="Times New Roman" panose="02020603050405020304" pitchFamily="18" charset="0"/>
                  </a:rPr>
                  <a:t>. Cặp số nào sau đây là nghiệm của phương trình </a:t>
                </a:r>
                <a14:m>
                  <m:oMath xmlns:m="http://schemas.openxmlformats.org/officeDocument/2006/math">
                    <m:r>
                      <a:rPr lang="fr-FR" sz="4500" i="1">
                        <a:solidFill>
                          <a:srgbClr val="000000"/>
                        </a:solidFill>
                        <a:effectLst/>
                        <a:latin typeface="Cambria Math" panose="02040503050406030204" pitchFamily="18" charset="0"/>
                        <a:ea typeface="Times New Roman" panose="02020603050405020304" pitchFamily="18" charset="0"/>
                      </a:rPr>
                      <m:t>3</m:t>
                    </m:r>
                    <m:r>
                      <a:rPr lang="fr-FR" sz="4500" i="1">
                        <a:solidFill>
                          <a:srgbClr val="000000"/>
                        </a:solidFill>
                        <a:effectLst/>
                        <a:latin typeface="Cambria Math" panose="02040503050406030204" pitchFamily="18" charset="0"/>
                        <a:ea typeface="Times New Roman" panose="02020603050405020304" pitchFamily="18" charset="0"/>
                      </a:rPr>
                      <m:t>𝑥</m:t>
                    </m:r>
                    <m:r>
                      <a:rPr lang="fr-FR" sz="4500" i="1">
                        <a:solidFill>
                          <a:srgbClr val="000000"/>
                        </a:solidFill>
                        <a:effectLst/>
                        <a:latin typeface="Cambria Math" panose="02040503050406030204" pitchFamily="18" charset="0"/>
                        <a:ea typeface="Times New Roman" panose="02020603050405020304" pitchFamily="18" charset="0"/>
                      </a:rPr>
                      <m:t>−2</m:t>
                    </m:r>
                    <m:r>
                      <a:rPr lang="fr-FR" sz="4500" i="1">
                        <a:solidFill>
                          <a:srgbClr val="000000"/>
                        </a:solidFill>
                        <a:effectLst/>
                        <a:latin typeface="Cambria Math" panose="02040503050406030204" pitchFamily="18" charset="0"/>
                        <a:ea typeface="Times New Roman" panose="02020603050405020304" pitchFamily="18" charset="0"/>
                      </a:rPr>
                      <m:t>𝑦</m:t>
                    </m:r>
                    <m:r>
                      <a:rPr lang="fr-FR" sz="4500" i="1">
                        <a:solidFill>
                          <a:srgbClr val="000000"/>
                        </a:solidFill>
                        <a:effectLst/>
                        <a:latin typeface="Cambria Math" panose="02040503050406030204" pitchFamily="18" charset="0"/>
                        <a:ea typeface="Times New Roman" panose="02020603050405020304" pitchFamily="18" charset="0"/>
                      </a:rPr>
                      <m:t>=6 </m:t>
                    </m:r>
                  </m:oMath>
                </a14:m>
                <a:r>
                  <a:rPr lang="fr-FR" sz="4500">
                    <a:solidFill>
                      <a:srgbClr val="000000"/>
                    </a:solidFill>
                    <a:effectLst/>
                    <a:ea typeface="Times New Roman" panose="02020603050405020304" pitchFamily="18" charset="0"/>
                  </a:rPr>
                  <a:t>?</a:t>
                </a:r>
                <a:endParaRPr lang="en-US" sz="45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500">
                    <a:solidFill>
                      <a:srgbClr val="000000"/>
                    </a:solidFill>
                    <a:effectLst/>
                    <a:ea typeface="Times New Roman" panose="02020603050405020304" pitchFamily="18" charset="0"/>
                  </a:rPr>
                  <a:t>		</a:t>
                </a:r>
                <a:r>
                  <a:rPr lang="vi-VN" sz="4500">
                    <a:solidFill>
                      <a:srgbClr val="000000"/>
                    </a:solidFill>
                    <a:effectLst/>
                    <a:ea typeface="Times New Roman" panose="02020603050405020304" pitchFamily="18" charset="0"/>
                  </a:rPr>
                  <a:t>A.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rPr>
                      <m:t>(</m:t>
                    </m:r>
                    <m:r>
                      <a:rPr lang="fr-FR" sz="4500" i="1">
                        <a:solidFill>
                          <a:srgbClr val="000000"/>
                        </a:solidFill>
                        <a:effectLst/>
                        <a:latin typeface="Cambria Math" panose="02040503050406030204" pitchFamily="18" charset="0"/>
                        <a:ea typeface="Times New Roman" panose="02020603050405020304" pitchFamily="18" charset="0"/>
                      </a:rPr>
                      <m:t>2;0)</m:t>
                    </m:r>
                  </m:oMath>
                </a14:m>
                <a:r>
                  <a:rPr lang="fr-FR" sz="4500">
                    <a:solidFill>
                      <a:srgbClr val="000000"/>
                    </a:solidFill>
                    <a:effectLst/>
                    <a:ea typeface="Times New Roman" panose="02020603050405020304" pitchFamily="18" charset="0"/>
                  </a:rPr>
                  <a:t>.</a:t>
                </a:r>
                <a:r>
                  <a:rPr lang="vi-VN" sz="4500">
                    <a:solidFill>
                      <a:srgbClr val="000000"/>
                    </a:solidFill>
                    <a:effectLst/>
                    <a:ea typeface="Times New Roman" panose="02020603050405020304" pitchFamily="18" charset="0"/>
                  </a:rPr>
                  <a:t> 			</a:t>
                </a:r>
                <a:r>
                  <a:rPr lang="en-US" sz="4500">
                    <a:solidFill>
                      <a:srgbClr val="000000"/>
                    </a:solidFill>
                    <a:effectLst/>
                    <a:ea typeface="Times New Roman" panose="02020603050405020304" pitchFamily="18" charset="0"/>
                  </a:rPr>
                  <a:t>		</a:t>
                </a:r>
                <a:r>
                  <a:rPr lang="vi-VN" sz="4500">
                    <a:solidFill>
                      <a:srgbClr val="000000"/>
                    </a:solidFill>
                    <a:effectLst/>
                    <a:ea typeface="Times New Roman" panose="02020603050405020304" pitchFamily="18" charset="0"/>
                  </a:rPr>
                  <a:t>B.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rPr>
                      <m:t>(</m:t>
                    </m:r>
                    <m:r>
                      <a:rPr lang="fr-FR" sz="4500" i="1">
                        <a:solidFill>
                          <a:srgbClr val="000000"/>
                        </a:solidFill>
                        <a:effectLst/>
                        <a:latin typeface="Cambria Math" panose="02040503050406030204" pitchFamily="18" charset="0"/>
                        <a:ea typeface="Times New Roman" panose="02020603050405020304" pitchFamily="18" charset="0"/>
                      </a:rPr>
                      <m:t>1;1)</m:t>
                    </m:r>
                  </m:oMath>
                </a14:m>
                <a:r>
                  <a:rPr lang="fr-FR" sz="4500">
                    <a:solidFill>
                      <a:srgbClr val="000000"/>
                    </a:solidFill>
                    <a:effectLst/>
                    <a:ea typeface="Times New Roman" panose="02020603050405020304" pitchFamily="18" charset="0"/>
                  </a:rPr>
                  <a:t>.</a:t>
                </a:r>
                <a:r>
                  <a:rPr lang="vi-VN" sz="4500">
                    <a:solidFill>
                      <a:srgbClr val="000000"/>
                    </a:solidFill>
                    <a:effectLst/>
                    <a:ea typeface="Times New Roman" panose="02020603050405020304" pitchFamily="18" charset="0"/>
                  </a:rPr>
                  <a:t> 			</a:t>
                </a:r>
                <a:endParaRPr lang="en-US" sz="45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500">
                    <a:solidFill>
                      <a:srgbClr val="000000"/>
                    </a:solidFill>
                    <a:effectLst/>
                    <a:ea typeface="Times New Roman" panose="02020603050405020304" pitchFamily="18" charset="0"/>
                  </a:rPr>
                  <a:t>		</a:t>
                </a:r>
                <a:r>
                  <a:rPr lang="vi-VN" sz="4500">
                    <a:solidFill>
                      <a:srgbClr val="000000"/>
                    </a:solidFill>
                    <a:effectLst/>
                    <a:ea typeface="Times New Roman" panose="02020603050405020304" pitchFamily="18" charset="0"/>
                  </a:rPr>
                  <a:t>C. </a:t>
                </a:r>
                <a14:m>
                  <m:oMath xmlns:m="http://schemas.openxmlformats.org/officeDocument/2006/math">
                    <m:d>
                      <m:dPr>
                        <m:ctrlPr>
                          <a:rPr lang="en-US" sz="4500" i="1">
                            <a:solidFill>
                              <a:srgbClr val="000000"/>
                            </a:solidFill>
                            <a:effectLst/>
                            <a:latin typeface="Cambria Math" panose="02040503050406030204" pitchFamily="18" charset="0"/>
                            <a:ea typeface="Times New Roman" panose="02020603050405020304" pitchFamily="18" charset="0"/>
                          </a:rPr>
                        </m:ctrlPr>
                      </m:dPr>
                      <m:e>
                        <m:r>
                          <a:rPr lang="fr-FR" sz="4500" i="1">
                            <a:solidFill>
                              <a:srgbClr val="000000"/>
                            </a:solidFill>
                            <a:effectLst/>
                            <a:latin typeface="Cambria Math" panose="02040503050406030204" pitchFamily="18" charset="0"/>
                            <a:ea typeface="Times New Roman" panose="02020603050405020304" pitchFamily="18" charset="0"/>
                          </a:rPr>
                          <m:t>−1;2</m:t>
                        </m:r>
                      </m:e>
                    </m:d>
                    <m:r>
                      <a:rPr lang="fr-FR" sz="4500" i="1">
                        <a:solidFill>
                          <a:srgbClr val="000000"/>
                        </a:solidFill>
                        <a:effectLst/>
                        <a:latin typeface="Cambria Math" panose="02040503050406030204" pitchFamily="18" charset="0"/>
                        <a:ea typeface="Times New Roman" panose="02020603050405020304" pitchFamily="18" charset="0"/>
                      </a:rPr>
                      <m:t>.</m:t>
                    </m:r>
                  </m:oMath>
                </a14:m>
                <a:r>
                  <a:rPr lang="vi-VN" sz="4500">
                    <a:solidFill>
                      <a:srgbClr val="000000"/>
                    </a:solidFill>
                    <a:effectLst/>
                    <a:ea typeface="Times New Roman" panose="02020603050405020304" pitchFamily="18" charset="0"/>
                  </a:rPr>
                  <a:t>		</a:t>
                </a:r>
                <a:r>
                  <a:rPr lang="en-US" sz="4500">
                    <a:solidFill>
                      <a:srgbClr val="000000"/>
                    </a:solidFill>
                    <a:effectLst/>
                    <a:ea typeface="Times New Roman" panose="02020603050405020304" pitchFamily="18" charset="0"/>
                  </a:rPr>
                  <a:t>			</a:t>
                </a:r>
                <a:r>
                  <a:rPr lang="vi-VN" sz="4500">
                    <a:solidFill>
                      <a:srgbClr val="000000"/>
                    </a:solidFill>
                    <a:effectLst/>
                    <a:ea typeface="Times New Roman" panose="02020603050405020304" pitchFamily="18" charset="0"/>
                  </a:rPr>
                  <a:t>D.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rPr>
                      <m:t>(</m:t>
                    </m:r>
                    <m:r>
                      <a:rPr lang="fr-FR" sz="4500" i="1">
                        <a:solidFill>
                          <a:srgbClr val="000000"/>
                        </a:solidFill>
                        <a:effectLst/>
                        <a:latin typeface="Cambria Math" panose="02040503050406030204" pitchFamily="18" charset="0"/>
                        <a:ea typeface="Times New Roman" panose="02020603050405020304" pitchFamily="18" charset="0"/>
                      </a:rPr>
                      <m:t>2;1)</m:t>
                    </m:r>
                  </m:oMath>
                </a14:m>
                <a:r>
                  <a:rPr lang="fr-FR" sz="4500">
                    <a:solidFill>
                      <a:srgbClr val="000000"/>
                    </a:solidFill>
                    <a:effectLst/>
                    <a:ea typeface="Times New Roman" panose="02020603050405020304" pitchFamily="18" charset="0"/>
                  </a:rPr>
                  <a:t>.</a:t>
                </a:r>
                <a:endParaRPr lang="en-US" sz="45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67000" y="1635115"/>
                <a:ext cx="13030200" cy="6632585"/>
              </a:xfrm>
              <a:prstGeom prst="rect">
                <a:avLst/>
              </a:prstGeom>
              <a:blipFill>
                <a:blip r:embed="rId5"/>
                <a:stretch>
                  <a:fillRect l="-1965" r="-1685"/>
                </a:stretch>
              </a:blipFill>
            </p:spPr>
            <p:txBody>
              <a:bodyPr/>
              <a:lstStyle/>
              <a:p>
                <a:r>
                  <a:rPr lang="en-US">
                    <a:noFill/>
                  </a:rPr>
                  <a:t> </a:t>
                </a:r>
              </a:p>
            </p:txBody>
          </p:sp>
        </mc:Fallback>
      </mc:AlternateContent>
      <p:sp>
        <p:nvSpPr>
          <p:cNvPr id="3" name="Oval 2"/>
          <p:cNvSpPr/>
          <p:nvPr/>
        </p:nvSpPr>
        <p:spPr>
          <a:xfrm>
            <a:off x="4267200" y="52197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127772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00200" y="1590174"/>
                <a:ext cx="15468600" cy="7317388"/>
              </a:xfrm>
              <a:prstGeom prst="rect">
                <a:avLst/>
              </a:prstGeom>
            </p:spPr>
            <p:txBody>
              <a:bodyPr wrap="square">
                <a:spAutoFit/>
              </a:bodyPr>
              <a:lstStyle/>
              <a:p>
                <a:pPr marR="30480" algn="ctr">
                  <a:lnSpc>
                    <a:spcPct val="200000"/>
                  </a:lnSpc>
                  <a:spcBef>
                    <a:spcPts val="1200"/>
                  </a:spcBef>
                  <a:spcAft>
                    <a:spcPts val="1200"/>
                  </a:spcAft>
                </a:pPr>
                <a:r>
                  <a:rPr lang="fr-FR" sz="4000" b="1">
                    <a:solidFill>
                      <a:srgbClr val="000000"/>
                    </a:solidFill>
                    <a:latin typeface="+mj-lt"/>
                    <a:ea typeface="Times New Roman" panose="02020603050405020304" pitchFamily="18" charset="0"/>
                  </a:rPr>
                  <a:t>Câu 3.</a:t>
                </a:r>
                <a:r>
                  <a:rPr lang="fr-FR" sz="4000">
                    <a:solidFill>
                      <a:srgbClr val="000000"/>
                    </a:solidFill>
                    <a:effectLst/>
                    <a:latin typeface="+mj-lt"/>
                    <a:ea typeface="Times New Roman" panose="02020603050405020304" pitchFamily="18" charset="0"/>
                  </a:rPr>
                  <a:t> </a:t>
                </a:r>
                <a:r>
                  <a:rPr lang="vi-VN" sz="4000">
                    <a:solidFill>
                      <a:srgbClr val="000000"/>
                    </a:solidFill>
                    <a:effectLst/>
                    <a:ea typeface="Times New Roman" panose="02020603050405020304" pitchFamily="18" charset="0"/>
                  </a:rPr>
                  <a:t>Nghiệm tổng quát của phương trình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−4</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=3</m:t>
                    </m:r>
                  </m:oMath>
                </a14:m>
                <a:r>
                  <a:rPr lang="vi-VN" sz="4000">
                    <a:solidFill>
                      <a:srgbClr val="000000"/>
                    </a:solidFill>
                    <a:effectLst/>
                    <a:ea typeface="Times New Roman" panose="02020603050405020304" pitchFamily="18" charset="0"/>
                  </a:rPr>
                  <a:t> là:</a:t>
                </a:r>
                <a:endParaRPr lang="en-US" sz="4000">
                  <a:solidFill>
                    <a:srgbClr val="000000"/>
                  </a:solidFill>
                  <a:effectLst/>
                  <a:ea typeface="Times New Roman" panose="02020603050405020304" pitchFamily="18" charset="0"/>
                </a:endParaRPr>
              </a:p>
              <a:p>
                <a:pPr marR="30480" algn="just">
                  <a:lnSpc>
                    <a:spcPct val="20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vi-VN" sz="4000">
                          <a:solidFill>
                            <a:srgbClr val="000000"/>
                          </a:solidFill>
                          <a:ea typeface="Times New Roman" panose="02020603050405020304" pitchFamily="18" charset="0"/>
                        </a:rPr>
                        <m:t>A</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1</m:t>
                              </m:r>
                            </m:num>
                            <m:den>
                              <m:r>
                                <a:rPr lang="nl-NL" sz="4000" i="1">
                                  <a:solidFill>
                                    <a:srgbClr val="000000"/>
                                  </a:solidFill>
                                  <a:latin typeface="Cambria Math" panose="02040503050406030204" pitchFamily="18" charset="0"/>
                                  <a:ea typeface="Times New Roman" panose="02020603050405020304" pitchFamily="18" charset="0"/>
                                </a:rPr>
                                <m:t>2</m:t>
                              </m:r>
                            </m:den>
                          </m:f>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3</m:t>
                              </m:r>
                            </m:num>
                            <m:den>
                              <m:r>
                                <a:rPr lang="nl-NL" sz="4000" i="1">
                                  <a:solidFill>
                                    <a:srgbClr val="000000"/>
                                  </a:solidFill>
                                  <a:latin typeface="Cambria Math" panose="02040503050406030204" pitchFamily="18" charset="0"/>
                                  <a:ea typeface="Times New Roman" panose="02020603050405020304" pitchFamily="18" charset="0"/>
                                </a:rPr>
                                <m:t>4</m:t>
                              </m:r>
                            </m:den>
                          </m:f>
                        </m:e>
                      </m:d>
                      <m:r>
                        <m:rPr>
                          <m:nor/>
                        </m:rPr>
                        <a:rPr lang="nl-NL" sz="4000">
                          <a:solidFill>
                            <a:srgbClr val="000000"/>
                          </a:solidFill>
                          <a:ea typeface="Times New Roman" panose="02020603050405020304" pitchFamily="18" charset="0"/>
                        </a:rPr>
                        <m:t> </m:t>
                      </m:r>
                      <m:r>
                        <m:rPr>
                          <m:nor/>
                        </m:rPr>
                        <a:rPr lang="nl-NL" sz="4000">
                          <a:solidFill>
                            <a:srgbClr val="000000"/>
                          </a:solidFill>
                          <a:ea typeface="Times New Roman" panose="02020603050405020304" pitchFamily="18" charset="0"/>
                        </a:rPr>
                        <m:t>v</m:t>
                      </m:r>
                      <m:r>
                        <m:rPr>
                          <m:nor/>
                        </m:rPr>
                        <a:rPr lang="nl-NL" sz="4000">
                          <a:solidFill>
                            <a:srgbClr val="000000"/>
                          </a:solidFill>
                          <a:ea typeface="Times New Roman" panose="02020603050405020304" pitchFamily="18" charset="0"/>
                        </a:rPr>
                        <m:t>ớ</m:t>
                      </m:r>
                      <m:r>
                        <m:rPr>
                          <m:nor/>
                        </m:rPr>
                        <a:rPr lang="nl-NL" sz="4000">
                          <a:solidFill>
                            <a:srgbClr val="000000"/>
                          </a:solidFill>
                          <a:ea typeface="Times New Roman" panose="02020603050405020304" pitchFamily="18" charset="0"/>
                        </a:rPr>
                        <m:t>i</m:t>
                      </m:r>
                      <m:r>
                        <m:rPr>
                          <m:nor/>
                        </m:rPr>
                        <a:rPr lang="nl-NL" sz="4000">
                          <a:solidFill>
                            <a:srgbClr val="000000"/>
                          </a:solidFill>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r>
                        <a:rPr lang="nl-NL" sz="4000" i="1">
                          <a:solidFill>
                            <a:srgbClr val="000000"/>
                          </a:solidFill>
                          <a:latin typeface="Cambria Math" panose="02040503050406030204" pitchFamily="18" charset="0"/>
                          <a:ea typeface="Times New Roman" panose="02020603050405020304" pitchFamily="18" charset="0"/>
                        </a:rPr>
                        <m:t>ℝ</m:t>
                      </m:r>
                      <m:r>
                        <a:rPr lang="en-US" sz="4000">
                          <a:solidFill>
                            <a:srgbClr val="000000"/>
                          </a:solidFill>
                          <a:latin typeface="Cambria Math" panose="02040503050406030204" pitchFamily="18" charset="0"/>
                          <a:ea typeface="Times New Roman" panose="02020603050405020304" pitchFamily="18" charset="0"/>
                        </a:rPr>
                        <m:t>.</m:t>
                      </m:r>
                      <m:r>
                        <m:rPr>
                          <m:nor/>
                        </m:rPr>
                        <a:rPr lang="en-US" sz="4000" b="0" i="0" smtClean="0">
                          <a:solidFill>
                            <a:srgbClr val="000000"/>
                          </a:solidFill>
                          <a:latin typeface="Cambria Math" panose="02040503050406030204" pitchFamily="18" charset="0"/>
                          <a:ea typeface="Times New Roman" panose="02020603050405020304" pitchFamily="18" charset="0"/>
                        </a:rPr>
                        <m:t>       </m:t>
                      </m:r>
                      <m:r>
                        <m:rPr>
                          <m:nor/>
                        </m:rPr>
                        <a:rPr lang="vi-VN" sz="4000">
                          <a:solidFill>
                            <a:srgbClr val="000000"/>
                          </a:solidFill>
                          <a:ea typeface="Times New Roman" panose="02020603050405020304" pitchFamily="18" charset="0"/>
                        </a:rPr>
                        <m:t>					</m:t>
                      </m:r>
                      <m:r>
                        <m:rPr>
                          <m:nor/>
                        </m:rPr>
                        <a:rPr lang="en-US" sz="4000" b="0" i="0" smtClean="0">
                          <a:solidFill>
                            <a:srgbClr val="000000"/>
                          </a:solidFill>
                          <a:ea typeface="Times New Roman" panose="02020603050405020304" pitchFamily="18" charset="0"/>
                        </a:rPr>
                        <m:t>           </m:t>
                      </m:r>
                      <m:r>
                        <m:rPr>
                          <m:nor/>
                        </m:rPr>
                        <a:rPr lang="vi-VN" sz="4000">
                          <a:solidFill>
                            <a:srgbClr val="000000"/>
                          </a:solidFill>
                          <a:ea typeface="Times New Roman" panose="02020603050405020304" pitchFamily="18" charset="0"/>
                        </a:rPr>
                        <m:t>B</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3</m:t>
                              </m:r>
                            </m:num>
                            <m:den>
                              <m:r>
                                <a:rPr lang="nl-NL" sz="4000" i="1">
                                  <a:solidFill>
                                    <a:srgbClr val="000000"/>
                                  </a:solidFill>
                                  <a:latin typeface="Cambria Math" panose="02040503050406030204" pitchFamily="18" charset="0"/>
                                  <a:ea typeface="Times New Roman" panose="02020603050405020304" pitchFamily="18" charset="0"/>
                                </a:rPr>
                                <m:t>4</m:t>
                              </m:r>
                            </m:den>
                          </m:f>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3</m:t>
                              </m:r>
                            </m:num>
                            <m:den>
                              <m:r>
                                <a:rPr lang="nl-NL" sz="4000" i="1">
                                  <a:solidFill>
                                    <a:srgbClr val="000000"/>
                                  </a:solidFill>
                                  <a:latin typeface="Cambria Math" panose="02040503050406030204" pitchFamily="18" charset="0"/>
                                  <a:ea typeface="Times New Roman" panose="02020603050405020304" pitchFamily="18" charset="0"/>
                                </a:rPr>
                                <m:t>2</m:t>
                              </m:r>
                            </m:den>
                          </m:f>
                        </m:e>
                      </m:d>
                      <m:r>
                        <m:rPr>
                          <m:nor/>
                        </m:rPr>
                        <a:rPr lang="nl-NL" sz="4000">
                          <a:solidFill>
                            <a:srgbClr val="000000"/>
                          </a:solidFill>
                          <a:ea typeface="Times New Roman" panose="02020603050405020304" pitchFamily="18" charset="0"/>
                        </a:rPr>
                        <m:t> </m:t>
                      </m:r>
                      <m:r>
                        <m:rPr>
                          <m:nor/>
                        </m:rPr>
                        <a:rPr lang="nl-NL" sz="4000">
                          <a:solidFill>
                            <a:srgbClr val="000000"/>
                          </a:solidFill>
                          <a:ea typeface="Times New Roman" panose="02020603050405020304" pitchFamily="18" charset="0"/>
                        </a:rPr>
                        <m:t>v</m:t>
                      </m:r>
                      <m:r>
                        <m:rPr>
                          <m:nor/>
                        </m:rPr>
                        <a:rPr lang="nl-NL" sz="4000">
                          <a:solidFill>
                            <a:srgbClr val="000000"/>
                          </a:solidFill>
                          <a:ea typeface="Times New Roman" panose="02020603050405020304" pitchFamily="18" charset="0"/>
                        </a:rPr>
                        <m:t>ớ</m:t>
                      </m:r>
                      <m:r>
                        <m:rPr>
                          <m:nor/>
                        </m:rPr>
                        <a:rPr lang="nl-NL" sz="4000">
                          <a:solidFill>
                            <a:srgbClr val="000000"/>
                          </a:solidFill>
                          <a:ea typeface="Times New Roman" panose="02020603050405020304" pitchFamily="18" charset="0"/>
                        </a:rPr>
                        <m:t>i</m:t>
                      </m:r>
                      <m:r>
                        <a:rPr lang="en-US" sz="4000" b="0" i="1" smtClean="0">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effectLst/>
                          <a:latin typeface="Cambria Math" panose="02040503050406030204" pitchFamily="18" charset="0"/>
                          <a:ea typeface="Times New Roman" panose="02020603050405020304" pitchFamily="18" charset="0"/>
                        </a:rPr>
                        <m:t>𝑥</m:t>
                      </m:r>
                      <m:r>
                        <a:rPr lang="nl-NL" sz="4000" i="1">
                          <a:solidFill>
                            <a:srgbClr val="000000"/>
                          </a:solidFill>
                          <a:effectLst/>
                          <a:latin typeface="Cambria Math" panose="02040503050406030204" pitchFamily="18" charset="0"/>
                          <a:ea typeface="Times New Roman" panose="02020603050405020304" pitchFamily="18" charset="0"/>
                        </a:rPr>
                        <m:t>∈</m:t>
                      </m:r>
                      <m:r>
                        <a:rPr lang="nl-NL" sz="4000" i="1">
                          <a:solidFill>
                            <a:srgbClr val="000000"/>
                          </a:solidFill>
                          <a:effectLst/>
                          <a:latin typeface="Cambria Math" panose="02040503050406030204" pitchFamily="18" charset="0"/>
                          <a:ea typeface="Times New Roman" panose="02020603050405020304" pitchFamily="18" charset="0"/>
                        </a:rPr>
                        <m:t>ℝ</m:t>
                      </m:r>
                      <m:r>
                        <a:rPr lang="en-US" sz="4000" b="0" i="0" smtClean="0">
                          <a:solidFill>
                            <a:srgbClr val="000000"/>
                          </a:solidFill>
                          <a:effectLst/>
                          <a:latin typeface="Cambria Math" panose="02040503050406030204" pitchFamily="18" charset="0"/>
                          <a:ea typeface="Times New Roman" panose="02020603050405020304" pitchFamily="18" charset="0"/>
                        </a:rPr>
                        <m:t>.</m:t>
                      </m:r>
                    </m:oMath>
                  </m:oMathPara>
                </a14:m>
                <a:endParaRPr lang="en-US" sz="4000">
                  <a:solidFill>
                    <a:srgbClr val="000000"/>
                  </a:solidFill>
                  <a:effectLst/>
                  <a:ea typeface="Times New Roman" panose="02020603050405020304" pitchFamily="18" charset="0"/>
                </a:endParaRPr>
              </a:p>
              <a:p>
                <a:pPr marR="30480" algn="just">
                  <a:lnSpc>
                    <a:spcPct val="20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vi-VN" sz="4000">
                          <a:solidFill>
                            <a:srgbClr val="000000"/>
                          </a:solidFill>
                          <a:ea typeface="Times New Roman" panose="02020603050405020304" pitchFamily="18" charset="0"/>
                        </a:rPr>
                        <m:t>C</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smtClean="0">
                                  <a:solidFill>
                                    <a:srgbClr val="000000"/>
                                  </a:solidFill>
                                  <a:latin typeface="Cambria Math" panose="02040503050406030204" pitchFamily="18" charset="0"/>
                                  <a:ea typeface="Times New Roman" panose="02020603050405020304" pitchFamily="18" charset="0"/>
                                </a:rPr>
                              </m:ctrlPr>
                            </m:fPr>
                            <m:num>
                              <m:r>
                                <a:rPr lang="en-US" sz="4000" b="0" i="1" smtClean="0">
                                  <a:solidFill>
                                    <a:srgbClr val="000000"/>
                                  </a:solidFill>
                                  <a:latin typeface="Cambria Math" panose="02040503050406030204" pitchFamily="18" charset="0"/>
                                  <a:ea typeface="Times New Roman" panose="02020603050405020304" pitchFamily="18" charset="0"/>
                                </a:rPr>
                                <m:t>1</m:t>
                              </m:r>
                            </m:num>
                            <m:den>
                              <m:r>
                                <a:rPr lang="en-US" sz="4000" b="0" i="1" smtClean="0">
                                  <a:solidFill>
                                    <a:srgbClr val="000000"/>
                                  </a:solidFill>
                                  <a:latin typeface="Cambria Math" panose="02040503050406030204" pitchFamily="18" charset="0"/>
                                  <a:ea typeface="Times New Roman" panose="02020603050405020304" pitchFamily="18" charset="0"/>
                                </a:rPr>
                                <m:t>2</m:t>
                              </m:r>
                            </m:den>
                          </m:f>
                          <m:r>
                            <a:rPr lang="en-US" sz="4000" b="0" i="1" smtClean="0">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en-US" sz="4000" b="0" i="1" smtClean="0">
                                  <a:solidFill>
                                    <a:srgbClr val="000000"/>
                                  </a:solidFill>
                                  <a:latin typeface="Cambria Math" panose="02040503050406030204" pitchFamily="18" charset="0"/>
                                  <a:ea typeface="Times New Roman" panose="02020603050405020304" pitchFamily="18" charset="0"/>
                                </a:rPr>
                                <m:t>3</m:t>
                              </m:r>
                            </m:num>
                            <m:den>
                              <m:r>
                                <a:rPr lang="en-US" sz="4000" b="0" i="1" smtClean="0">
                                  <a:solidFill>
                                    <a:srgbClr val="000000"/>
                                  </a:solidFill>
                                  <a:latin typeface="Cambria Math" panose="02040503050406030204" pitchFamily="18" charset="0"/>
                                  <a:ea typeface="Times New Roman" panose="02020603050405020304" pitchFamily="18" charset="0"/>
                                </a:rPr>
                                <m:t>4</m:t>
                              </m:r>
                            </m:den>
                          </m:f>
                        </m:e>
                      </m:d>
                      <m:r>
                        <m:rPr>
                          <m:nor/>
                        </m:rPr>
                        <a:rPr lang="nl-NL" sz="4000">
                          <a:solidFill>
                            <a:srgbClr val="000000"/>
                          </a:solidFill>
                          <a:ea typeface="Times New Roman" panose="02020603050405020304" pitchFamily="18" charset="0"/>
                        </a:rPr>
                        <m:t> </m:t>
                      </m:r>
                      <m:r>
                        <m:rPr>
                          <m:nor/>
                        </m:rPr>
                        <a:rPr lang="nl-NL" sz="4000">
                          <a:solidFill>
                            <a:srgbClr val="000000"/>
                          </a:solidFill>
                          <a:ea typeface="Times New Roman" panose="02020603050405020304" pitchFamily="18" charset="0"/>
                        </a:rPr>
                        <m:t>v</m:t>
                      </m:r>
                      <m:r>
                        <m:rPr>
                          <m:nor/>
                        </m:rPr>
                        <a:rPr lang="nl-NL" sz="4000">
                          <a:solidFill>
                            <a:srgbClr val="000000"/>
                          </a:solidFill>
                          <a:ea typeface="Times New Roman" panose="02020603050405020304" pitchFamily="18" charset="0"/>
                        </a:rPr>
                        <m:t>ớ</m:t>
                      </m:r>
                      <m:r>
                        <m:rPr>
                          <m:nor/>
                        </m:rPr>
                        <a:rPr lang="nl-NL" sz="4000">
                          <a:solidFill>
                            <a:srgbClr val="000000"/>
                          </a:solidFill>
                          <a:ea typeface="Times New Roman" panose="02020603050405020304" pitchFamily="18" charset="0"/>
                        </a:rPr>
                        <m:t>i</m:t>
                      </m:r>
                      <m:r>
                        <m:rPr>
                          <m:nor/>
                        </m:rPr>
                        <a:rPr lang="nl-NL" sz="4000">
                          <a:solidFill>
                            <a:srgbClr val="000000"/>
                          </a:solidFill>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r>
                        <a:rPr lang="nl-NL" sz="4000" i="1">
                          <a:solidFill>
                            <a:srgbClr val="000000"/>
                          </a:solidFill>
                          <a:latin typeface="Cambria Math" panose="02040503050406030204" pitchFamily="18" charset="0"/>
                          <a:ea typeface="Times New Roman" panose="02020603050405020304" pitchFamily="18" charset="0"/>
                        </a:rPr>
                        <m:t>ℝ</m:t>
                      </m:r>
                      <m:r>
                        <a:rPr lang="en-US" sz="4000">
                          <a:solidFill>
                            <a:srgbClr val="000000"/>
                          </a:solidFill>
                          <a:latin typeface="Cambria Math" panose="02040503050406030204" pitchFamily="18" charset="0"/>
                          <a:ea typeface="Times New Roman" panose="02020603050405020304" pitchFamily="18" charset="0"/>
                        </a:rPr>
                        <m:t>.</m:t>
                      </m:r>
                      <m:r>
                        <m:rPr>
                          <m:nor/>
                        </m:rPr>
                        <a:rPr lang="vi-VN" sz="4000">
                          <a:solidFill>
                            <a:srgbClr val="000000"/>
                          </a:solidFill>
                          <a:ea typeface="Times New Roman" panose="02020603050405020304" pitchFamily="18" charset="0"/>
                        </a:rPr>
                        <m:t>					</m:t>
                      </m:r>
                      <m:r>
                        <m:rPr>
                          <m:nor/>
                        </m:rPr>
                        <a:rPr lang="en-US" sz="4000" b="0" i="0" smtClean="0">
                          <a:solidFill>
                            <a:srgbClr val="000000"/>
                          </a:solidFill>
                          <a:ea typeface="Times New Roman" panose="02020603050405020304" pitchFamily="18" charset="0"/>
                        </a:rPr>
                        <m:t>                    </m:t>
                      </m:r>
                      <m:r>
                        <m:rPr>
                          <m:nor/>
                        </m:rPr>
                        <a:rPr lang="vi-VN" sz="4000">
                          <a:solidFill>
                            <a:srgbClr val="000000"/>
                          </a:solidFill>
                          <a:ea typeface="Times New Roman" panose="02020603050405020304" pitchFamily="18" charset="0"/>
                        </a:rPr>
                        <m:t>D</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en-US"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en-US" sz="4000" i="1">
                                  <a:solidFill>
                                    <a:srgbClr val="000000"/>
                                  </a:solidFill>
                                  <a:latin typeface="Cambria Math" panose="02040503050406030204" pitchFamily="18" charset="0"/>
                                  <a:ea typeface="Times New Roman" panose="02020603050405020304" pitchFamily="18" charset="0"/>
                                </a:rPr>
                                <m:t>3</m:t>
                              </m:r>
                            </m:num>
                            <m:den>
                              <m:r>
                                <a:rPr lang="en-US" sz="4000" i="1">
                                  <a:solidFill>
                                    <a:srgbClr val="000000"/>
                                  </a:solidFill>
                                  <a:latin typeface="Cambria Math" panose="02040503050406030204" pitchFamily="18" charset="0"/>
                                  <a:ea typeface="Times New Roman" panose="02020603050405020304" pitchFamily="18" charset="0"/>
                                </a:rPr>
                                <m:t>2</m:t>
                              </m:r>
                            </m:den>
                          </m:f>
                          <m:r>
                            <a:rPr lang="en-US" sz="4000" i="1">
                              <a:solidFill>
                                <a:srgbClr val="000000"/>
                              </a:solidFill>
                              <a:latin typeface="Cambria Math" panose="02040503050406030204" pitchFamily="18" charset="0"/>
                              <a:ea typeface="Times New Roman" panose="02020603050405020304" pitchFamily="18" charset="0"/>
                            </a:rPr>
                            <m:t>𝑥</m:t>
                          </m:r>
                          <m:r>
                            <a:rPr lang="en-US"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en-US" sz="4000" i="1">
                                  <a:solidFill>
                                    <a:srgbClr val="000000"/>
                                  </a:solidFill>
                                  <a:latin typeface="Cambria Math" panose="02040503050406030204" pitchFamily="18" charset="0"/>
                                  <a:ea typeface="Times New Roman" panose="02020603050405020304" pitchFamily="18" charset="0"/>
                                </a:rPr>
                                <m:t>3</m:t>
                              </m:r>
                            </m:num>
                            <m:den>
                              <m:r>
                                <a:rPr lang="en-US" sz="4000" i="1">
                                  <a:solidFill>
                                    <a:srgbClr val="000000"/>
                                  </a:solidFill>
                                  <a:latin typeface="Cambria Math" panose="02040503050406030204" pitchFamily="18" charset="0"/>
                                  <a:ea typeface="Times New Roman" panose="02020603050405020304" pitchFamily="18" charset="0"/>
                                </a:rPr>
                                <m:t>4</m:t>
                              </m:r>
                            </m:den>
                          </m:f>
                        </m:e>
                      </m:d>
                      <m:r>
                        <m:rPr>
                          <m:nor/>
                        </m:rPr>
                        <a:rPr lang="en-US" sz="4000">
                          <a:solidFill>
                            <a:srgbClr val="000000"/>
                          </a:solidFill>
                          <a:ea typeface="Times New Roman" panose="02020603050405020304" pitchFamily="18" charset="0"/>
                        </a:rPr>
                        <m:t> </m:t>
                      </m:r>
                      <m:r>
                        <m:rPr>
                          <m:nor/>
                        </m:rPr>
                        <a:rPr lang="en-US" sz="4000">
                          <a:solidFill>
                            <a:srgbClr val="000000"/>
                          </a:solidFill>
                          <a:ea typeface="Times New Roman" panose="02020603050405020304" pitchFamily="18" charset="0"/>
                        </a:rPr>
                        <m:t>v</m:t>
                      </m:r>
                      <m:r>
                        <m:rPr>
                          <m:nor/>
                        </m:rPr>
                        <a:rPr lang="en-US" sz="4000">
                          <a:solidFill>
                            <a:srgbClr val="000000"/>
                          </a:solidFill>
                          <a:ea typeface="Times New Roman" panose="02020603050405020304" pitchFamily="18" charset="0"/>
                        </a:rPr>
                        <m:t>ớ</m:t>
                      </m:r>
                      <m:r>
                        <m:rPr>
                          <m:nor/>
                        </m:rPr>
                        <a:rPr lang="en-US" sz="4000">
                          <a:solidFill>
                            <a:srgbClr val="000000"/>
                          </a:solidFill>
                          <a:ea typeface="Times New Roman" panose="02020603050405020304" pitchFamily="18" charset="0"/>
                        </a:rPr>
                        <m:t>i</m:t>
                      </m:r>
                      <m:r>
                        <a:rPr lang="en-US" sz="4000" b="0" i="1" smtClean="0">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effectLst/>
                          <a:latin typeface="Cambria Math" panose="02040503050406030204" pitchFamily="18" charset="0"/>
                          <a:ea typeface="Times New Roman" panose="02020603050405020304" pitchFamily="18" charset="0"/>
                        </a:rPr>
                        <m:t>𝑥</m:t>
                      </m:r>
                      <m:r>
                        <a:rPr lang="en-US" sz="4000" i="1">
                          <a:solidFill>
                            <a:srgbClr val="000000"/>
                          </a:solidFill>
                          <a:effectLst/>
                          <a:latin typeface="Cambria Math" panose="02040503050406030204" pitchFamily="18" charset="0"/>
                          <a:ea typeface="Times New Roman" panose="02020603050405020304" pitchFamily="18" charset="0"/>
                        </a:rPr>
                        <m:t>∈</m:t>
                      </m:r>
                      <m:r>
                        <a:rPr lang="en-US" sz="4000" i="1">
                          <a:solidFill>
                            <a:srgbClr val="000000"/>
                          </a:solidFill>
                          <a:effectLst/>
                          <a:latin typeface="Cambria Math" panose="02040503050406030204" pitchFamily="18" charset="0"/>
                          <a:ea typeface="Times New Roman" panose="02020603050405020304" pitchFamily="18" charset="0"/>
                        </a:rPr>
                        <m:t>ℝ</m:t>
                      </m:r>
                      <m:r>
                        <a:rPr lang="en-US" sz="4000" b="0" i="0" smtClean="0">
                          <a:solidFill>
                            <a:srgbClr val="000000"/>
                          </a:solidFill>
                          <a:effectLst/>
                          <a:latin typeface="Cambria Math" panose="02040503050406030204" pitchFamily="18" charset="0"/>
                          <a:ea typeface="Times New Roman" panose="02020603050405020304" pitchFamily="18" charset="0"/>
                        </a:rPr>
                        <m:t>.</m:t>
                      </m:r>
                    </m:oMath>
                  </m:oMathPara>
                </a14:m>
                <a:endParaRPr lang="en-US" sz="40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0200" y="1590174"/>
                <a:ext cx="15468600" cy="7317388"/>
              </a:xfrm>
              <a:prstGeom prst="rect">
                <a:avLst/>
              </a:prstGeom>
              <a:blipFill>
                <a:blip r:embed="rId5"/>
                <a:stretch>
                  <a:fillRect/>
                </a:stretch>
              </a:blipFill>
            </p:spPr>
            <p:txBody>
              <a:bodyPr/>
              <a:lstStyle/>
              <a:p>
                <a:r>
                  <a:rPr lang="en-US">
                    <a:noFill/>
                  </a:rPr>
                  <a:t> </a:t>
                </a:r>
              </a:p>
            </p:txBody>
          </p:sp>
        </mc:Fallback>
      </mc:AlternateContent>
      <p:sp>
        <p:nvSpPr>
          <p:cNvPr id="3" name="Oval 2"/>
          <p:cNvSpPr/>
          <p:nvPr/>
        </p:nvSpPr>
        <p:spPr>
          <a:xfrm>
            <a:off x="1371600" y="71247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89149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mediacall" presetSubtype="0" fill="hold" nodeType="withEffect">
                                  <p:stCondLst>
                                    <p:cond delay="0"/>
                                  </p:stCondLst>
                                  <p:childTnLst>
                                    <p:cmd type="call" cmd="playFrom(0.0)">
                                      <p:cBhvr>
                                        <p:cTn id="11"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05000" y="1638300"/>
                <a:ext cx="14554200" cy="6494085"/>
              </a:xfrm>
              <a:prstGeom prst="rect">
                <a:avLst/>
              </a:prstGeom>
            </p:spPr>
            <p:txBody>
              <a:bodyPr wrap="square">
                <a:spAutoFit/>
              </a:bodyPr>
              <a:lstStyle/>
              <a:p>
                <a:pPr marR="30480" algn="just">
                  <a:lnSpc>
                    <a:spcPct val="200000"/>
                  </a:lnSpc>
                  <a:spcBef>
                    <a:spcPts val="600"/>
                  </a:spcBef>
                  <a:spcAft>
                    <a:spcPts val="600"/>
                  </a:spcAft>
                </a:pPr>
                <a:r>
                  <a:rPr lang="fr-FR" sz="4400" b="1">
                    <a:solidFill>
                      <a:srgbClr val="000000"/>
                    </a:solidFill>
                    <a:ea typeface="Times New Roman" panose="02020603050405020304" pitchFamily="18" charset="0"/>
                  </a:rPr>
                  <a:t>Câu 4.</a:t>
                </a:r>
                <a:r>
                  <a:rPr lang="fr-FR" sz="4400">
                    <a:solidFill>
                      <a:srgbClr val="000000"/>
                    </a:solidFill>
                    <a:effectLst/>
                    <a:ea typeface="Times New Roman" panose="02020603050405020304" pitchFamily="18" charset="0"/>
                  </a:rPr>
                  <a:t> Cặp số </a:t>
                </a:r>
                <a14:m>
                  <m:oMath xmlns:m="http://schemas.openxmlformats.org/officeDocument/2006/math">
                    <m:r>
                      <a:rPr lang="fr-FR" sz="4400" i="1">
                        <a:solidFill>
                          <a:srgbClr val="000000"/>
                        </a:solidFill>
                        <a:effectLst/>
                        <a:latin typeface="Cambria Math" panose="02040503050406030204" pitchFamily="18" charset="0"/>
                        <a:ea typeface="Times New Roman" panose="02020603050405020304" pitchFamily="18" charset="0"/>
                      </a:rPr>
                      <m:t>(1;−1)</m:t>
                    </m:r>
                  </m:oMath>
                </a14:m>
                <a:r>
                  <a:rPr lang="fr-FR" sz="4400">
                    <a:solidFill>
                      <a:srgbClr val="000000"/>
                    </a:solidFill>
                    <a:effectLst/>
                    <a:ea typeface="Times New Roman" panose="02020603050405020304" pitchFamily="18" charset="0"/>
                  </a:rPr>
                  <a:t> là nghiệm của phương trình nào sau đây?</a:t>
                </a:r>
                <a:endParaRPr lang="en-US" sz="44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400">
                    <a:solidFill>
                      <a:srgbClr val="000000"/>
                    </a:solidFill>
                    <a:effectLst/>
                    <a:ea typeface="Times New Roman" panose="02020603050405020304" pitchFamily="18" charset="0"/>
                  </a:rPr>
                  <a:t>	</a:t>
                </a:r>
                <a:r>
                  <a:rPr lang="vi-VN" sz="4400">
                    <a:solidFill>
                      <a:srgbClr val="000000"/>
                    </a:solidFill>
                    <a:effectLst/>
                    <a:ea typeface="Times New Roman" panose="02020603050405020304" pitchFamily="18" charset="0"/>
                  </a:rPr>
                  <a:t>A.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𝑥</m:t>
                    </m:r>
                    <m:r>
                      <a:rPr lang="fr-FR"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r>
                  <a:rPr lang="vi-VN" sz="4400">
                    <a:solidFill>
                      <a:srgbClr val="000000"/>
                    </a:solidFill>
                    <a:effectLst/>
                    <a:ea typeface="Times New Roman" panose="02020603050405020304" pitchFamily="18" charset="0"/>
                  </a:rPr>
                  <a:t>					</a:t>
                </a:r>
                <a:r>
                  <a:rPr lang="en-US" sz="4400">
                    <a:solidFill>
                      <a:srgbClr val="000000"/>
                    </a:solidFill>
                    <a:effectLst/>
                    <a:ea typeface="Times New Roman" panose="02020603050405020304" pitchFamily="18" charset="0"/>
                  </a:rPr>
                  <a:t>	</a:t>
                </a:r>
                <a:r>
                  <a:rPr lang="vi-VN" sz="4400">
                    <a:solidFill>
                      <a:srgbClr val="000000"/>
                    </a:solidFill>
                    <a:effectLst/>
                    <a:ea typeface="Times New Roman" panose="02020603050405020304" pitchFamily="18" charset="0"/>
                  </a:rPr>
                  <a:t>B.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𝑥</m:t>
                    </m:r>
                    <m:r>
                      <a:rPr lang="vi-VN"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r>
                  <a:rPr lang="vi-VN" sz="4400">
                    <a:solidFill>
                      <a:srgbClr val="000000"/>
                    </a:solidFill>
                    <a:effectLst/>
                    <a:ea typeface="Times New Roman" panose="02020603050405020304" pitchFamily="18" charset="0"/>
                  </a:rPr>
                  <a:t>		</a:t>
                </a:r>
                <a:endParaRPr lang="en-US" sz="44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400">
                    <a:solidFill>
                      <a:srgbClr val="000000"/>
                    </a:solidFill>
                    <a:effectLst/>
                    <a:ea typeface="Times New Roman" panose="02020603050405020304" pitchFamily="18" charset="0"/>
                  </a:rPr>
                  <a:t>	</a:t>
                </a:r>
                <a:r>
                  <a:rPr lang="vi-VN" sz="4400">
                    <a:solidFill>
                      <a:srgbClr val="000000"/>
                    </a:solidFill>
                    <a:effectLst/>
                    <a:ea typeface="Times New Roman" panose="02020603050405020304" pitchFamily="18" charset="0"/>
                  </a:rPr>
                  <a:t>C.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m:t>
                    </m:r>
                    <m:r>
                      <a:rPr lang="en-US" sz="4400" i="1">
                        <a:solidFill>
                          <a:srgbClr val="000000"/>
                        </a:solidFill>
                        <a:effectLst/>
                        <a:latin typeface="Cambria Math" panose="02040503050406030204" pitchFamily="18" charset="0"/>
                        <a:ea typeface="Times New Roman" panose="02020603050405020304" pitchFamily="18" charset="0"/>
                      </a:rPr>
                      <m:t>𝑥</m:t>
                    </m:r>
                    <m:r>
                      <a:rPr lang="fr-FR"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r>
                  <a:rPr lang="vi-VN" sz="4400">
                    <a:solidFill>
                      <a:srgbClr val="000000"/>
                    </a:solidFill>
                    <a:effectLst/>
                    <a:ea typeface="Times New Roman" panose="02020603050405020304" pitchFamily="18" charset="0"/>
                  </a:rPr>
                  <a:t>					D.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m:t>
                    </m:r>
                    <m:r>
                      <a:rPr lang="en-US" sz="4400" i="1">
                        <a:solidFill>
                          <a:srgbClr val="000000"/>
                        </a:solidFill>
                        <a:effectLst/>
                        <a:latin typeface="Cambria Math" panose="02040503050406030204" pitchFamily="18" charset="0"/>
                        <a:ea typeface="Times New Roman" panose="02020603050405020304" pitchFamily="18" charset="0"/>
                      </a:rPr>
                      <m:t>𝑥</m:t>
                    </m:r>
                    <m:r>
                      <a:rPr lang="fr-FR"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endParaRPr lang="en-US" sz="44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5000" y="1638300"/>
                <a:ext cx="14554200" cy="6494085"/>
              </a:xfrm>
              <a:prstGeom prst="rect">
                <a:avLst/>
              </a:prstGeom>
              <a:blipFill>
                <a:blip r:embed="rId5"/>
                <a:stretch>
                  <a:fillRect l="-1718" r="-1466"/>
                </a:stretch>
              </a:blipFill>
            </p:spPr>
            <p:txBody>
              <a:bodyPr/>
              <a:lstStyle/>
              <a:p>
                <a:r>
                  <a:rPr lang="en-US">
                    <a:noFill/>
                  </a:rPr>
                  <a:t> </a:t>
                </a:r>
              </a:p>
            </p:txBody>
          </p:sp>
        </mc:Fallback>
      </mc:AlternateContent>
      <p:sp>
        <p:nvSpPr>
          <p:cNvPr id="3" name="Oval 2"/>
          <p:cNvSpPr/>
          <p:nvPr/>
        </p:nvSpPr>
        <p:spPr>
          <a:xfrm>
            <a:off x="2590800" y="50673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22358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45105" y="1562100"/>
                <a:ext cx="14666495" cy="6992299"/>
              </a:xfrm>
              <a:prstGeom prst="rect">
                <a:avLst/>
              </a:prstGeom>
            </p:spPr>
            <p:txBody>
              <a:bodyPr wrap="square">
                <a:spAutoFit/>
              </a:bodyPr>
              <a:lstStyle/>
              <a:p>
                <a:pPr marR="30480" algn="just">
                  <a:lnSpc>
                    <a:spcPct val="150000"/>
                  </a:lnSpc>
                  <a:spcBef>
                    <a:spcPts val="600"/>
                  </a:spcBef>
                  <a:spcAft>
                    <a:spcPts val="600"/>
                  </a:spcAft>
                </a:pPr>
                <a:r>
                  <a:rPr lang="fr-FR" sz="4300" b="1">
                    <a:solidFill>
                      <a:srgbClr val="000000"/>
                    </a:solidFill>
                    <a:ea typeface="Times New Roman" panose="02020603050405020304" pitchFamily="18" charset="0"/>
                  </a:rPr>
                  <a:t>Câu 5.</a:t>
                </a:r>
                <a:r>
                  <a:rPr lang="fr-FR" sz="4300">
                    <a:solidFill>
                      <a:srgbClr val="000000"/>
                    </a:solidFill>
                    <a:effectLst/>
                    <a:ea typeface="Times New Roman" panose="02020603050405020304" pitchFamily="18" charset="0"/>
                  </a:rPr>
                  <a:t> Cặp số nào sau đây là nghiệm của hệ phương trình </a:t>
                </a: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4300" i="1">
                              <a:solidFill>
                                <a:srgbClr val="000000"/>
                              </a:solidFill>
                              <a:effectLst/>
                              <a:latin typeface="Cambria Math" panose="02040503050406030204" pitchFamily="18" charset="0"/>
                              <a:ea typeface="Times New Roman" panose="02020603050405020304" pitchFamily="18" charset="0"/>
                            </a:rPr>
                          </m:ctrlPr>
                        </m:dPr>
                        <m:e>
                          <m:eqArr>
                            <m:eqArrPr>
                              <m:ctrlPr>
                                <a:rPr lang="en-US" sz="4300" i="1">
                                  <a:solidFill>
                                    <a:srgbClr val="000000"/>
                                  </a:solidFill>
                                  <a:effectLst/>
                                  <a:latin typeface="Cambria Math" panose="02040503050406030204" pitchFamily="18" charset="0"/>
                                  <a:ea typeface="Times New Roman" panose="02020603050405020304" pitchFamily="18" charset="0"/>
                                </a:rPr>
                              </m:ctrlPr>
                            </m:eqArrPr>
                            <m:e>
                              <m:r>
                                <a:rPr lang="fr-FR" sz="4300" i="1">
                                  <a:solidFill>
                                    <a:srgbClr val="000000"/>
                                  </a:solidFill>
                                  <a:effectLst/>
                                  <a:latin typeface="Cambria Math" panose="02040503050406030204" pitchFamily="18" charset="0"/>
                                  <a:ea typeface="Times New Roman" panose="02020603050405020304" pitchFamily="18" charset="0"/>
                                </a:rPr>
                                <m:t>𝑥</m:t>
                              </m:r>
                              <m:r>
                                <a:rPr lang="fr-FR" sz="4300" i="1">
                                  <a:solidFill>
                                    <a:srgbClr val="000000"/>
                                  </a:solidFill>
                                  <a:effectLst/>
                                  <a:latin typeface="Cambria Math" panose="02040503050406030204" pitchFamily="18" charset="0"/>
                                  <a:ea typeface="Times New Roman" panose="02020603050405020304" pitchFamily="18" charset="0"/>
                                </a:rPr>
                                <m:t>+2</m:t>
                              </m:r>
                              <m:r>
                                <a:rPr lang="fr-FR" sz="4300" i="1">
                                  <a:solidFill>
                                    <a:srgbClr val="000000"/>
                                  </a:solidFill>
                                  <a:effectLst/>
                                  <a:latin typeface="Cambria Math" panose="02040503050406030204" pitchFamily="18" charset="0"/>
                                  <a:ea typeface="Times New Roman" panose="02020603050405020304" pitchFamily="18" charset="0"/>
                                </a:rPr>
                                <m:t>𝑦</m:t>
                              </m:r>
                              <m:r>
                                <a:rPr lang="fr-FR" sz="4300" i="1">
                                  <a:solidFill>
                                    <a:srgbClr val="000000"/>
                                  </a:solidFill>
                                  <a:effectLst/>
                                  <a:latin typeface="Cambria Math" panose="02040503050406030204" pitchFamily="18" charset="0"/>
                                  <a:ea typeface="Times New Roman" panose="02020603050405020304" pitchFamily="18" charset="0"/>
                                </a:rPr>
                                <m:t>=7</m:t>
                              </m:r>
                            </m:e>
                            <m:e>
                              <m:r>
                                <a:rPr lang="fr-FR" sz="4300" i="1">
                                  <a:solidFill>
                                    <a:srgbClr val="000000"/>
                                  </a:solidFill>
                                  <a:effectLst/>
                                  <a:latin typeface="Cambria Math" panose="02040503050406030204" pitchFamily="18" charset="0"/>
                                  <a:ea typeface="Times New Roman" panose="02020603050405020304" pitchFamily="18" charset="0"/>
                                </a:rPr>
                                <m:t>3</m:t>
                              </m:r>
                              <m:r>
                                <a:rPr lang="fr-FR" sz="4300" i="1">
                                  <a:solidFill>
                                    <a:srgbClr val="000000"/>
                                  </a:solidFill>
                                  <a:effectLst/>
                                  <a:latin typeface="Cambria Math" panose="02040503050406030204" pitchFamily="18" charset="0"/>
                                  <a:ea typeface="Times New Roman" panose="02020603050405020304" pitchFamily="18" charset="0"/>
                                </a:rPr>
                                <m:t>𝑥</m:t>
                              </m:r>
                              <m:r>
                                <a:rPr lang="fr-FR" sz="4300" i="1">
                                  <a:solidFill>
                                    <a:srgbClr val="000000"/>
                                  </a:solidFill>
                                  <a:effectLst/>
                                  <a:latin typeface="Cambria Math" panose="02040503050406030204" pitchFamily="18" charset="0"/>
                                  <a:ea typeface="Times New Roman" panose="02020603050405020304" pitchFamily="18" charset="0"/>
                                </a:rPr>
                                <m:t>+2</m:t>
                              </m:r>
                              <m:r>
                                <a:rPr lang="fr-FR" sz="4300" i="1">
                                  <a:solidFill>
                                    <a:srgbClr val="000000"/>
                                  </a:solidFill>
                                  <a:effectLst/>
                                  <a:latin typeface="Cambria Math" panose="02040503050406030204" pitchFamily="18" charset="0"/>
                                  <a:ea typeface="Times New Roman" panose="02020603050405020304" pitchFamily="18" charset="0"/>
                                </a:rPr>
                                <m:t>𝑦</m:t>
                              </m:r>
                              <m:r>
                                <a:rPr lang="fr-FR" sz="4300" i="1">
                                  <a:solidFill>
                                    <a:srgbClr val="000000"/>
                                  </a:solidFill>
                                  <a:effectLst/>
                                  <a:latin typeface="Cambria Math" panose="02040503050406030204" pitchFamily="18" charset="0"/>
                                  <a:ea typeface="Times New Roman" panose="02020603050405020304" pitchFamily="18" charset="0"/>
                                </a:rPr>
                                <m:t>=13</m:t>
                              </m:r>
                            </m:e>
                          </m:eqArr>
                        </m:e>
                      </m:d>
                    </m:oMath>
                  </m:oMathPara>
                </a14:m>
                <a:endParaRPr lang="en-US" sz="43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A.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−3;2)</m:t>
                    </m:r>
                  </m:oMath>
                </a14:m>
                <a:r>
                  <a:rPr lang="fr-FR"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					B.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2;3)</m:t>
                    </m:r>
                  </m:oMath>
                </a14:m>
                <a:r>
                  <a:rPr lang="fr-FR" sz="4300">
                    <a:solidFill>
                      <a:srgbClr val="000000"/>
                    </a:solidFill>
                    <a:effectLst/>
                    <a:ea typeface="Times New Roman" panose="02020603050405020304" pitchFamily="18" charset="0"/>
                  </a:rPr>
                  <a:t>.</a:t>
                </a:r>
                <a:r>
                  <a:rPr lang="vi-VN" sz="4300">
                    <a:solidFill>
                      <a:srgbClr val="000000"/>
                    </a:solidFill>
                    <a:effectLst/>
                    <a:ea typeface="Times New Roman" panose="02020603050405020304" pitchFamily="18" charset="0"/>
                  </a:rPr>
                  <a:t>		</a:t>
                </a:r>
                <a:endParaRPr lang="en-US" sz="43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C.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2;−3)</m:t>
                    </m:r>
                  </m:oMath>
                </a14:m>
                <a:r>
                  <a:rPr lang="fr-FR"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					D.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3;2)</m:t>
                    </m:r>
                  </m:oMath>
                </a14:m>
                <a:r>
                  <a:rPr lang="fr-FR" sz="4300">
                    <a:solidFill>
                      <a:srgbClr val="000000"/>
                    </a:solidFill>
                    <a:effectLst/>
                    <a:ea typeface="Times New Roman" panose="02020603050405020304" pitchFamily="18" charset="0"/>
                  </a:rPr>
                  <a:t>.</a:t>
                </a:r>
                <a:endParaRPr lang="en-US" sz="43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45105" y="1562100"/>
                <a:ext cx="14666495" cy="6992299"/>
              </a:xfrm>
              <a:prstGeom prst="rect">
                <a:avLst/>
              </a:prstGeom>
              <a:blipFill>
                <a:blip r:embed="rId5"/>
                <a:stretch>
                  <a:fillRect l="-1621" r="-374"/>
                </a:stretch>
              </a:blipFill>
            </p:spPr>
            <p:txBody>
              <a:bodyPr/>
              <a:lstStyle/>
              <a:p>
                <a:r>
                  <a:rPr lang="en-US">
                    <a:noFill/>
                  </a:rPr>
                  <a:t> </a:t>
                </a:r>
              </a:p>
            </p:txBody>
          </p:sp>
        </mc:Fallback>
      </mc:AlternateContent>
      <p:sp>
        <p:nvSpPr>
          <p:cNvPr id="3" name="Oval 2"/>
          <p:cNvSpPr/>
          <p:nvPr/>
        </p:nvSpPr>
        <p:spPr>
          <a:xfrm>
            <a:off x="10896600" y="73533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85957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mediacall" presetSubtype="0" fill="hold" nodeType="withEffect">
                                  <p:stCondLst>
                                    <p:cond delay="0"/>
                                  </p:stCondLst>
                                  <p:childTnLst>
                                    <p:cmd type="call" cmd="playFrom(0.0)">
                                      <p:cBhvr>
                                        <p:cTn id="11"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52600" y="1562100"/>
                <a:ext cx="15163800" cy="6780254"/>
              </a:xfrm>
              <a:prstGeom prst="rect">
                <a:avLst/>
              </a:prstGeom>
            </p:spPr>
            <p:txBody>
              <a:bodyPr wrap="square">
                <a:spAutoFit/>
              </a:bodyPr>
              <a:lstStyle/>
              <a:p>
                <a:pPr marR="30480" algn="just">
                  <a:lnSpc>
                    <a:spcPct val="200000"/>
                  </a:lnSpc>
                  <a:spcBef>
                    <a:spcPts val="600"/>
                  </a:spcBef>
                  <a:spcAft>
                    <a:spcPts val="600"/>
                  </a:spcAft>
                </a:pPr>
                <a:r>
                  <a:rPr lang="fr-FR" sz="4000" b="1">
                    <a:solidFill>
                      <a:srgbClr val="000000"/>
                    </a:solidFill>
                    <a:latin typeface="+mj-lt"/>
                    <a:ea typeface="Times New Roman" panose="02020603050405020304" pitchFamily="18" charset="0"/>
                  </a:rPr>
                  <a:t>Câu 6.</a:t>
                </a:r>
                <a:r>
                  <a:rPr lang="fr-FR" sz="4000">
                    <a:solidFill>
                      <a:srgbClr val="000000"/>
                    </a:solidFill>
                    <a:effectLst/>
                    <a:latin typeface="+mj-lt"/>
                    <a:ea typeface="Times New Roman" panose="02020603050405020304" pitchFamily="18" charset="0"/>
                  </a:rPr>
                  <a:t> Cặp số </a:t>
                </a:r>
                <a14:m>
                  <m:oMath xmlns:m="http://schemas.openxmlformats.org/officeDocument/2006/math">
                    <m:r>
                      <a:rPr lang="fr-FR" sz="4000" i="1">
                        <a:solidFill>
                          <a:srgbClr val="000000"/>
                        </a:solidFill>
                        <a:effectLst/>
                        <a:latin typeface="Cambria Math" panose="02040503050406030204" pitchFamily="18" charset="0"/>
                        <a:ea typeface="Times New Roman" panose="02020603050405020304" pitchFamily="18" charset="0"/>
                      </a:rPr>
                      <m:t>(2;1)</m:t>
                    </m:r>
                  </m:oMath>
                </a14:m>
                <a:r>
                  <a:rPr lang="fr-FR" sz="4000">
                    <a:solidFill>
                      <a:srgbClr val="000000"/>
                    </a:solidFill>
                    <a:effectLst/>
                    <a:latin typeface="+mj-lt"/>
                    <a:ea typeface="Times New Roman" panose="02020603050405020304" pitchFamily="18" charset="0"/>
                  </a:rPr>
                  <a:t> là nghiệm của hệ phương trình nào sau đây</a:t>
                </a:r>
                <a:r>
                  <a:rPr lang="fr-FR" sz="4000">
                    <a:solidFill>
                      <a:srgbClr val="000000"/>
                    </a:solidFill>
                    <a:latin typeface="+mj-lt"/>
                    <a:ea typeface="Times New Roman" panose="02020603050405020304" pitchFamily="18" charset="0"/>
                  </a:rPr>
                  <a:t>:</a:t>
                </a:r>
                <a:endParaRPr lang="en-US" sz="4000">
                  <a:solidFill>
                    <a:srgbClr val="000000"/>
                  </a:solidFill>
                  <a:effectLst/>
                  <a:latin typeface="+mj-lt"/>
                  <a:ea typeface="Times New Roman" panose="02020603050405020304" pitchFamily="18" charset="0"/>
                </a:endParaRPr>
              </a:p>
              <a:p>
                <a:pPr marR="30480" algn="just">
                  <a:lnSpc>
                    <a:spcPct val="200000"/>
                  </a:lnSpc>
                  <a:spcBef>
                    <a:spcPts val="600"/>
                  </a:spcBef>
                  <a:spcAft>
                    <a:spcPts val="600"/>
                  </a:spcAft>
                </a:pPr>
                <a:r>
                  <a:rPr lang="en-US"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A.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=5</m:t>
                            </m:r>
                          </m:e>
                        </m:eqArr>
                      </m:e>
                    </m:d>
                  </m:oMath>
                </a14:m>
                <a:r>
                  <a:rPr lang="fr-FR"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				B.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=5</m:t>
                            </m:r>
                          </m:e>
                        </m:eqArr>
                      </m:e>
                    </m:d>
                  </m:oMath>
                </a14:m>
                <a:r>
                  <a:rPr lang="vi-VN" sz="4000">
                    <a:solidFill>
                      <a:srgbClr val="000000"/>
                    </a:solidFill>
                    <a:effectLst/>
                    <a:ea typeface="Times New Roman" panose="02020603050405020304" pitchFamily="18" charset="0"/>
                  </a:rPr>
                  <a:t>.		</a:t>
                </a:r>
                <a:endParaRPr lang="en-US" sz="4000">
                  <a:solidFill>
                    <a:srgbClr val="000000"/>
                  </a:solidFill>
                  <a:effectLst/>
                  <a:ea typeface="Times New Roman" panose="02020603050405020304" pitchFamily="18" charset="0"/>
                </a:endParaRPr>
              </a:p>
              <a:p>
                <a:pPr marR="30480" algn="just">
                  <a:lnSpc>
                    <a:spcPct val="200000"/>
                  </a:lnSpc>
                  <a:spcBef>
                    <a:spcPts val="600"/>
                  </a:spcBef>
                  <a:spcAft>
                    <a:spcPts val="600"/>
                  </a:spcAft>
                </a:pPr>
                <a:r>
                  <a:rPr lang="en-US"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C.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=5</m:t>
                            </m:r>
                          </m:e>
                        </m:eqArr>
                      </m:e>
                    </m:d>
                  </m:oMath>
                </a14:m>
                <a:r>
                  <a:rPr lang="vi-VN" sz="4000">
                    <a:solidFill>
                      <a:srgbClr val="000000"/>
                    </a:solidFill>
                    <a:effectLst/>
                    <a:ea typeface="Times New Roman" panose="02020603050405020304" pitchFamily="18" charset="0"/>
                  </a:rPr>
                  <a:t>.</a:t>
                </a:r>
                <a:r>
                  <a:rPr lang="fr-FR"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				D.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=5</m:t>
                            </m:r>
                          </m:e>
                        </m:eqArr>
                      </m:e>
                    </m:d>
                  </m:oMath>
                </a14:m>
                <a:r>
                  <a:rPr lang="vi-VN" sz="4000">
                    <a:solidFill>
                      <a:srgbClr val="000000"/>
                    </a:solidFill>
                    <a:effectLst/>
                    <a:ea typeface="Times New Roman" panose="02020603050405020304" pitchFamily="18" charset="0"/>
                  </a:rPr>
                  <a:t>.</a:t>
                </a:r>
                <a:endParaRPr lang="en-US" sz="40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2600" y="1562100"/>
                <a:ext cx="15163800" cy="6780254"/>
              </a:xfrm>
              <a:prstGeom prst="rect">
                <a:avLst/>
              </a:prstGeom>
              <a:blipFill>
                <a:blip r:embed="rId5"/>
                <a:stretch>
                  <a:fillRect l="-1448"/>
                </a:stretch>
              </a:blipFill>
            </p:spPr>
            <p:txBody>
              <a:bodyPr/>
              <a:lstStyle/>
              <a:p>
                <a:r>
                  <a:rPr lang="en-US">
                    <a:noFill/>
                  </a:rPr>
                  <a:t> </a:t>
                </a:r>
              </a:p>
            </p:txBody>
          </p:sp>
        </mc:Fallback>
      </mc:AlternateContent>
      <p:sp>
        <p:nvSpPr>
          <p:cNvPr id="3" name="Oval 2"/>
          <p:cNvSpPr/>
          <p:nvPr/>
        </p:nvSpPr>
        <p:spPr>
          <a:xfrm>
            <a:off x="10591800" y="42291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15820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70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567489" y="1852618"/>
                <a:ext cx="17153021" cy="2782813"/>
              </a:xfrm>
              <a:prstGeom prst="rect">
                <a:avLst/>
              </a:prstGeom>
            </p:spPr>
            <p:txBody>
              <a:bodyPr wrap="square">
                <a:spAutoFit/>
              </a:bodyPr>
              <a:lstStyle/>
              <a:p>
                <a:pPr algn="just">
                  <a:lnSpc>
                    <a:spcPct val="150000"/>
                  </a:lnSpc>
                  <a:spcAft>
                    <a:spcPts val="1000"/>
                  </a:spcAft>
                  <a:tabLst>
                    <a:tab pos="361950" algn="l"/>
                  </a:tabLst>
                </a:pPr>
                <a:r>
                  <a:rPr lang="en-US" sz="3700" b="1">
                    <a:solidFill>
                      <a:srgbClr val="000000"/>
                    </a:solidFill>
                    <a:latin typeface="+mj-lt"/>
                    <a:ea typeface="Times New Roman" panose="02020603050405020304" pitchFamily="18" charset="0"/>
                    <a:cs typeface="Times New Roman" panose="02020603050405020304" pitchFamily="18" charset="0"/>
                  </a:rPr>
                  <a:t>Bài 1.1 (SHS-tr10) </a:t>
                </a:r>
                <a:r>
                  <a:rPr lang="vi-VN" sz="3700">
                    <a:solidFill>
                      <a:srgbClr val="000000"/>
                    </a:solidFill>
                    <a:ea typeface="Times New Roman" panose="02020603050405020304" pitchFamily="18" charset="0"/>
                    <a:cs typeface="Times New Roman" panose="02020603050405020304" pitchFamily="18" charset="0"/>
                  </a:rPr>
                  <a:t>Phương trình nào sau đây là phương trình bậc nhất hai ẩn? Vì sao?</a:t>
                </a:r>
                <a:r>
                  <a:rPr lang="es-ES" sz="3700">
                    <a:solidFill>
                      <a:srgbClr val="000000"/>
                    </a:solidFill>
                    <a:ea typeface="Times New Roman" panose="02020603050405020304" pitchFamily="18" charset="0"/>
                    <a:cs typeface="Times New Roman" panose="02020603050405020304" pitchFamily="18" charset="0"/>
                  </a:rPr>
                  <a:t> </a:t>
                </a:r>
              </a:p>
              <a:p>
                <a:pPr algn="ctr">
                  <a:lnSpc>
                    <a:spcPct val="150000"/>
                  </a:lnSpc>
                  <a:spcAft>
                    <a:spcPts val="1000"/>
                  </a:spcAft>
                  <a:tabLst>
                    <a:tab pos="361950" algn="l"/>
                  </a:tabLst>
                </a:pPr>
                <a:r>
                  <a:rPr lang="es-ES" sz="3700">
                    <a:solidFill>
                      <a:srgbClr val="000000"/>
                    </a:solidFill>
                    <a:ea typeface="Times New Roman" panose="02020603050405020304" pitchFamily="18" charset="0"/>
                    <a:cs typeface="Times New Roman" panose="02020603050405020304" pitchFamily="18" charset="0"/>
                  </a:rPr>
                  <a:t>a)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–8</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s-ES" sz="3700">
                    <a:solidFill>
                      <a:srgbClr val="000000"/>
                    </a:solidFill>
                    <a:ea typeface="Times New Roman" panose="02020603050405020304" pitchFamily="18" charset="0"/>
                    <a:cs typeface="Times New Roman" panose="02020603050405020304" pitchFamily="18" charset="0"/>
                  </a:rPr>
                  <a:t>		b)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–2</m:t>
                    </m:r>
                  </m:oMath>
                </a14:m>
                <a:r>
                  <a:rPr lang="es-ES" sz="3700">
                    <a:solidFill>
                      <a:srgbClr val="000000"/>
                    </a:solidFill>
                    <a:ea typeface="Times New Roman" panose="02020603050405020304" pitchFamily="18" charset="0"/>
                    <a:cs typeface="Times New Roman" panose="02020603050405020304" pitchFamily="18" charset="0"/>
                  </a:rPr>
                  <a:t>		c)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s-ES" sz="3700">
                    <a:solidFill>
                      <a:srgbClr val="000000"/>
                    </a:solidFill>
                    <a:ea typeface="Times New Roman" panose="02020603050405020304" pitchFamily="18" charset="0"/>
                    <a:cs typeface="Times New Roman" panose="02020603050405020304" pitchFamily="18" charset="0"/>
                  </a:rPr>
                  <a:t>		d)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=9</m:t>
                    </m:r>
                  </m:oMath>
                </a14:m>
                <a:endParaRPr lang="en-US" sz="3700">
                  <a:solidFill>
                    <a:srgbClr val="000000"/>
                  </a:solidFill>
                  <a:effectLs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67489" y="1852618"/>
                <a:ext cx="17153021" cy="2782813"/>
              </a:xfrm>
              <a:prstGeom prst="rect">
                <a:avLst/>
              </a:prstGeom>
              <a:blipFill>
                <a:blip r:embed="rId3"/>
                <a:stretch>
                  <a:fillRect l="-1102" r="-1137" b="-3728"/>
                </a:stretch>
              </a:blipFill>
            </p:spPr>
            <p:txBody>
              <a:bodyPr/>
              <a:lstStyle/>
              <a:p>
                <a:r>
                  <a:rPr lang="en-US">
                    <a:noFill/>
                  </a:rPr>
                  <a:t> </a:t>
                </a:r>
              </a:p>
            </p:txBody>
          </p:sp>
        </mc:Fallback>
      </mc:AlternateContent>
      <p:sp>
        <p:nvSpPr>
          <p:cNvPr id="91" name="Rectangle 90"/>
          <p:cNvSpPr/>
          <p:nvPr/>
        </p:nvSpPr>
        <p:spPr>
          <a:xfrm>
            <a:off x="8490188" y="5143500"/>
            <a:ext cx="1239442" cy="661720"/>
          </a:xfrm>
          <a:prstGeom prst="rect">
            <a:avLst/>
          </a:prstGeom>
        </p:spPr>
        <p:txBody>
          <a:bodyPr wrap="none">
            <a:spAutoFit/>
          </a:bodyPr>
          <a:lstStyle/>
          <a:p>
            <a:pPr algn="ctr" defTabSz="1828800">
              <a:buClr>
                <a:srgbClr val="000000"/>
              </a:buClr>
              <a:tabLst>
                <a:tab pos="723900" algn="l"/>
              </a:tabLst>
            </a:pPr>
            <a:r>
              <a:rPr lang="en-US" sz="37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567489" y="6362700"/>
                <a:ext cx="17153021" cy="2702919"/>
              </a:xfrm>
              <a:prstGeom prst="rect">
                <a:avLst/>
              </a:prstGeom>
            </p:spPr>
            <p:txBody>
              <a:bodyPr wrap="square">
                <a:spAutoFit/>
              </a:bodyPr>
              <a:lstStyle/>
              <a:p>
                <a:pPr marR="30480" algn="just">
                  <a:lnSpc>
                    <a:spcPct val="150000"/>
                  </a:lnSpc>
                  <a:spcBef>
                    <a:spcPts val="600"/>
                  </a:spcBef>
                  <a:spcAft>
                    <a:spcPts val="600"/>
                  </a:spcAft>
                </a:pPr>
                <a:r>
                  <a:rPr lang="fr-FR" sz="3700">
                    <a:solidFill>
                      <a:srgbClr val="000000"/>
                    </a:solidFill>
                    <a:latin typeface="+mj-lt"/>
                    <a:ea typeface="Calibri" panose="020F0502020204030204" pitchFamily="34" charset="0"/>
                  </a:rPr>
                  <a:t>Phương trình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0</m:t>
                    </m:r>
                    <m:r>
                      <a:rPr lang="fr-FR" sz="3700" i="1">
                        <a:solidFill>
                          <a:srgbClr val="000000"/>
                        </a:solidFill>
                        <a:effectLst/>
                        <a:latin typeface="Cambria Math" panose="02040503050406030204" pitchFamily="18" charset="0"/>
                        <a:ea typeface="Calibri" panose="020F0502020204030204" pitchFamily="34" charset="0"/>
                      </a:rPr>
                      <m:t>𝑥</m:t>
                    </m:r>
                    <m:r>
                      <a:rPr lang="fr-FR" sz="3700" i="1">
                        <a:solidFill>
                          <a:srgbClr val="000000"/>
                        </a:solidFill>
                        <a:effectLst/>
                        <a:latin typeface="Cambria Math" panose="02040503050406030204" pitchFamily="18" charset="0"/>
                        <a:ea typeface="Calibri" panose="020F0502020204030204" pitchFamily="34" charset="0"/>
                      </a:rPr>
                      <m:t>+0</m:t>
                    </m:r>
                    <m:r>
                      <a:rPr lang="fr-FR" sz="3700" i="1">
                        <a:solidFill>
                          <a:srgbClr val="000000"/>
                        </a:solidFill>
                        <a:effectLst/>
                        <a:latin typeface="Cambria Math" panose="02040503050406030204" pitchFamily="18" charset="0"/>
                        <a:ea typeface="Calibri" panose="020F0502020204030204" pitchFamily="34" charset="0"/>
                      </a:rPr>
                      <m:t>𝑦</m:t>
                    </m:r>
                    <m:r>
                      <a:rPr lang="fr-FR" sz="3700" i="1">
                        <a:solidFill>
                          <a:srgbClr val="000000"/>
                        </a:solidFill>
                        <a:effectLst/>
                        <a:latin typeface="Cambria Math" panose="02040503050406030204" pitchFamily="18" charset="0"/>
                        <a:ea typeface="Calibri" panose="020F0502020204030204" pitchFamily="34" charset="0"/>
                      </a:rPr>
                      <m:t>=1</m:t>
                    </m:r>
                  </m:oMath>
                </a14:m>
                <a:r>
                  <a:rPr lang="fr-FR" sz="3700">
                    <a:solidFill>
                      <a:srgbClr val="000000"/>
                    </a:solidFill>
                    <a:effectLst/>
                    <a:latin typeface="+mj-lt"/>
                    <a:ea typeface="Calibri" panose="020F0502020204030204" pitchFamily="34" charset="0"/>
                  </a:rPr>
                  <a:t> không là phương trình bậc nhất hai ẩn vì cả hai hệ số của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𝑥</m:t>
                    </m:r>
                  </m:oMath>
                </a14:m>
                <a:r>
                  <a:rPr lang="fr-FR" sz="3700">
                    <a:solidFill>
                      <a:srgbClr val="000000"/>
                    </a:solidFill>
                    <a:effectLst/>
                    <a:latin typeface="+mj-lt"/>
                    <a:ea typeface="Calibri" panose="020F0502020204030204" pitchFamily="34" charset="0"/>
                  </a:rPr>
                  <a:t> và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𝑦</m:t>
                    </m:r>
                  </m:oMath>
                </a14:m>
                <a:r>
                  <a:rPr lang="fr-FR" sz="3700">
                    <a:solidFill>
                      <a:srgbClr val="000000"/>
                    </a:solidFill>
                    <a:effectLst/>
                    <a:latin typeface="+mj-lt"/>
                    <a:ea typeface="Calibri" panose="020F0502020204030204" pitchFamily="34" charset="0"/>
                  </a:rPr>
                  <a:t> đều bằng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0</m:t>
                    </m:r>
                  </m:oMath>
                </a14:m>
                <a:r>
                  <a:rPr lang="fr-FR" sz="3700">
                    <a:solidFill>
                      <a:srgbClr val="000000"/>
                    </a:solidFill>
                    <a:effectLst/>
                    <a:latin typeface="+mj-lt"/>
                    <a:ea typeface="Calibri" panose="020F0502020204030204" pitchFamily="34" charset="0"/>
                  </a:rPr>
                  <a:t>. </a:t>
                </a:r>
              </a:p>
              <a:p>
                <a:pPr marR="30480" algn="just">
                  <a:lnSpc>
                    <a:spcPct val="150000"/>
                  </a:lnSpc>
                  <a:spcBef>
                    <a:spcPts val="600"/>
                  </a:spcBef>
                  <a:spcAft>
                    <a:spcPts val="600"/>
                  </a:spcAft>
                </a:pPr>
                <a:r>
                  <a:rPr lang="fr-FR" sz="3700">
                    <a:solidFill>
                      <a:srgbClr val="000000"/>
                    </a:solidFill>
                    <a:effectLst/>
                    <a:latin typeface="+mj-lt"/>
                    <a:ea typeface="Calibri" panose="020F0502020204030204" pitchFamily="34" charset="0"/>
                  </a:rPr>
                  <a:t>Các phương trình còn lại đều là phương trình bậc nhất hai ẩn.</a:t>
                </a:r>
                <a:endParaRPr lang="en-US" sz="3700">
                  <a:effectLst/>
                  <a:latin typeface="+mj-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7489" y="6362700"/>
                <a:ext cx="17153021" cy="2702919"/>
              </a:xfrm>
              <a:prstGeom prst="rect">
                <a:avLst/>
              </a:prstGeom>
              <a:blipFill>
                <a:blip r:embed="rId4"/>
                <a:stretch>
                  <a:fillRect l="-1102" r="-959" b="-7901"/>
                </a:stretch>
              </a:blipFill>
            </p:spPr>
            <p:txBody>
              <a:bodyPr/>
              <a:lstStyle/>
              <a:p>
                <a:r>
                  <a:rPr lang="en-US">
                    <a:noFill/>
                  </a:rPr>
                  <a:t> </a:t>
                </a:r>
              </a:p>
            </p:txBody>
          </p:sp>
        </mc:Fallback>
      </mc:AlternateContent>
      <p:sp>
        <p:nvSpPr>
          <p:cNvPr id="38" name="Google Shape;672;p50"/>
          <p:cNvSpPr txBox="1">
            <a:spLocks/>
          </p:cNvSpPr>
          <p:nvPr/>
        </p:nvSpPr>
        <p:spPr>
          <a:xfrm>
            <a:off x="7661380" y="536558"/>
            <a:ext cx="2897059" cy="873142"/>
          </a:xfrm>
          <a:prstGeom prst="rect">
            <a:avLst/>
          </a:prstGeom>
          <a:solidFill>
            <a:schemeClr val="tx2"/>
          </a:solidFill>
          <a:ln w="28575" cap="flat" cmpd="sng">
            <a:solidFill>
              <a:srgbClr val="34679A"/>
            </a:solidFill>
            <a:prstDash val="solid"/>
            <a:round/>
            <a:headEnd type="none" w="sm" len="sm"/>
            <a:tailEnd type="none" w="sm" len="sm"/>
          </a:ln>
          <a:effectLst>
            <a:outerShdw dist="95250" dir="3000000" algn="bl" rotWithShape="0">
              <a:srgbClr val="34679A">
                <a:alpha val="50000"/>
              </a:srgbClr>
            </a:outerShdw>
          </a:effectLst>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828800">
              <a:buClr>
                <a:srgbClr val="143E63"/>
              </a:buClr>
              <a:defRPr/>
            </a:pPr>
            <a:r>
              <a:rPr lang="en-US" sz="4500" kern="0">
                <a:solidFill>
                  <a:srgbClr val="34679A"/>
                </a:solidFill>
                <a:latin typeface="Arial"/>
              </a:rPr>
              <a:t>Bài tập </a:t>
            </a:r>
          </a:p>
        </p:txBody>
      </p:sp>
      <p:grpSp>
        <p:nvGrpSpPr>
          <p:cNvPr id="39" name="Google Shape;726;p45"/>
          <p:cNvGrpSpPr/>
          <p:nvPr/>
        </p:nvGrpSpPr>
        <p:grpSpPr>
          <a:xfrm>
            <a:off x="16697412" y="8953500"/>
            <a:ext cx="1023098" cy="1012064"/>
            <a:chOff x="3196931" y="3804819"/>
            <a:chExt cx="332896" cy="355719"/>
          </a:xfrm>
        </p:grpSpPr>
        <p:sp>
          <p:nvSpPr>
            <p:cNvPr id="40" name="Google Shape;727;p45"/>
            <p:cNvSpPr/>
            <p:nvPr/>
          </p:nvSpPr>
          <p:spPr>
            <a:xfrm>
              <a:off x="3478308" y="3884821"/>
              <a:ext cx="45913" cy="201401"/>
            </a:xfrm>
            <a:custGeom>
              <a:avLst/>
              <a:gdLst/>
              <a:ahLst/>
              <a:cxnLst/>
              <a:rect l="l" t="t" r="r" b="b"/>
              <a:pathLst>
                <a:path w="1728" h="7580" extrusionOk="0">
                  <a:moveTo>
                    <a:pt x="864" y="0"/>
                  </a:moveTo>
                  <a:lnTo>
                    <a:pt x="0" y="433"/>
                  </a:lnTo>
                  <a:lnTo>
                    <a:pt x="0" y="7477"/>
                  </a:lnTo>
                  <a:cubicBezTo>
                    <a:pt x="0" y="7512"/>
                    <a:pt x="6" y="7546"/>
                    <a:pt x="15" y="7579"/>
                  </a:cubicBezTo>
                  <a:lnTo>
                    <a:pt x="1715" y="7579"/>
                  </a:lnTo>
                  <a:cubicBezTo>
                    <a:pt x="1724" y="7546"/>
                    <a:pt x="1727" y="7512"/>
                    <a:pt x="1727" y="7477"/>
                  </a:cubicBezTo>
                  <a:lnTo>
                    <a:pt x="1727" y="433"/>
                  </a:lnTo>
                  <a:lnTo>
                    <a:pt x="864" y="0"/>
                  </a:ln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 name="Google Shape;728;p45"/>
            <p:cNvSpPr/>
            <p:nvPr/>
          </p:nvSpPr>
          <p:spPr>
            <a:xfrm>
              <a:off x="3507907" y="3888328"/>
              <a:ext cx="16314" cy="197920"/>
            </a:xfrm>
            <a:custGeom>
              <a:avLst/>
              <a:gdLst/>
              <a:ahLst/>
              <a:cxnLst/>
              <a:rect l="l" t="t" r="r" b="b"/>
              <a:pathLst>
                <a:path w="614" h="7449" extrusionOk="0">
                  <a:moveTo>
                    <a:pt x="13" y="1"/>
                  </a:moveTo>
                  <a:lnTo>
                    <a:pt x="13" y="7347"/>
                  </a:lnTo>
                  <a:cubicBezTo>
                    <a:pt x="12" y="7380"/>
                    <a:pt x="8" y="7414"/>
                    <a:pt x="1" y="7449"/>
                  </a:cubicBezTo>
                  <a:lnTo>
                    <a:pt x="603" y="7447"/>
                  </a:lnTo>
                  <a:cubicBezTo>
                    <a:pt x="610" y="7414"/>
                    <a:pt x="613" y="7380"/>
                    <a:pt x="613" y="7345"/>
                  </a:cubicBezTo>
                  <a:lnTo>
                    <a:pt x="613" y="301"/>
                  </a:lnTo>
                  <a:lnTo>
                    <a:pt x="13" y="1"/>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 name="Google Shape;729;p45"/>
            <p:cNvSpPr/>
            <p:nvPr/>
          </p:nvSpPr>
          <p:spPr>
            <a:xfrm>
              <a:off x="3478361" y="3838882"/>
              <a:ext cx="45860" cy="46046"/>
            </a:xfrm>
            <a:custGeom>
              <a:avLst/>
              <a:gdLst/>
              <a:ahLst/>
              <a:cxnLst/>
              <a:rect l="l" t="t" r="r" b="b"/>
              <a:pathLst>
                <a:path w="1726" h="1733" extrusionOk="0">
                  <a:moveTo>
                    <a:pt x="433" y="0"/>
                  </a:moveTo>
                  <a:cubicBezTo>
                    <a:pt x="195" y="0"/>
                    <a:pt x="0" y="193"/>
                    <a:pt x="0" y="433"/>
                  </a:cubicBezTo>
                  <a:lnTo>
                    <a:pt x="0" y="1300"/>
                  </a:lnTo>
                  <a:lnTo>
                    <a:pt x="864" y="1733"/>
                  </a:lnTo>
                  <a:lnTo>
                    <a:pt x="1725" y="1300"/>
                  </a:lnTo>
                  <a:lnTo>
                    <a:pt x="1725" y="433"/>
                  </a:lnTo>
                  <a:cubicBezTo>
                    <a:pt x="1725" y="193"/>
                    <a:pt x="1531" y="0"/>
                    <a:pt x="1293" y="0"/>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 name="Google Shape;730;p45"/>
            <p:cNvSpPr/>
            <p:nvPr/>
          </p:nvSpPr>
          <p:spPr>
            <a:xfrm>
              <a:off x="3496721" y="3838882"/>
              <a:ext cx="27500" cy="42512"/>
            </a:xfrm>
            <a:custGeom>
              <a:avLst/>
              <a:gdLst/>
              <a:ahLst/>
              <a:cxnLst/>
              <a:rect l="l" t="t" r="r" b="b"/>
              <a:pathLst>
                <a:path w="1035" h="1600" extrusionOk="0">
                  <a:moveTo>
                    <a:pt x="0" y="0"/>
                  </a:moveTo>
                  <a:cubicBezTo>
                    <a:pt x="240" y="0"/>
                    <a:pt x="434" y="193"/>
                    <a:pt x="434" y="433"/>
                  </a:cubicBezTo>
                  <a:lnTo>
                    <a:pt x="434" y="1600"/>
                  </a:lnTo>
                  <a:lnTo>
                    <a:pt x="1034" y="1300"/>
                  </a:lnTo>
                  <a:lnTo>
                    <a:pt x="1034" y="433"/>
                  </a:lnTo>
                  <a:cubicBezTo>
                    <a:pt x="1034" y="193"/>
                    <a:pt x="842" y="0"/>
                    <a:pt x="602"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4" name="Google Shape;731;p45"/>
            <p:cNvSpPr/>
            <p:nvPr/>
          </p:nvSpPr>
          <p:spPr>
            <a:xfrm>
              <a:off x="3202538" y="4054072"/>
              <a:ext cx="252893" cy="101657"/>
            </a:xfrm>
            <a:custGeom>
              <a:avLst/>
              <a:gdLst/>
              <a:ahLst/>
              <a:cxnLst/>
              <a:rect l="l" t="t" r="r" b="b"/>
              <a:pathLst>
                <a:path w="9518" h="3826" extrusionOk="0">
                  <a:moveTo>
                    <a:pt x="9518" y="0"/>
                  </a:moveTo>
                  <a:lnTo>
                    <a:pt x="1" y="2091"/>
                  </a:lnTo>
                  <a:lnTo>
                    <a:pt x="1" y="2958"/>
                  </a:lnTo>
                  <a:cubicBezTo>
                    <a:pt x="1" y="3436"/>
                    <a:pt x="388" y="3825"/>
                    <a:pt x="868" y="3825"/>
                  </a:cubicBezTo>
                  <a:lnTo>
                    <a:pt x="8652" y="3825"/>
                  </a:lnTo>
                  <a:cubicBezTo>
                    <a:pt x="9130" y="3823"/>
                    <a:pt x="9518" y="3436"/>
                    <a:pt x="9518" y="2958"/>
                  </a:cubicBezTo>
                  <a:lnTo>
                    <a:pt x="9518" y="0"/>
                  </a:ln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5" name="Google Shape;732;p45"/>
            <p:cNvSpPr/>
            <p:nvPr/>
          </p:nvSpPr>
          <p:spPr>
            <a:xfrm>
              <a:off x="3416426" y="4054072"/>
              <a:ext cx="39058" cy="101657"/>
            </a:xfrm>
            <a:custGeom>
              <a:avLst/>
              <a:gdLst/>
              <a:ahLst/>
              <a:cxnLst/>
              <a:rect l="l" t="t" r="r" b="b"/>
              <a:pathLst>
                <a:path w="1470" h="3826" extrusionOk="0">
                  <a:moveTo>
                    <a:pt x="1469" y="0"/>
                  </a:moveTo>
                  <a:lnTo>
                    <a:pt x="868" y="131"/>
                  </a:lnTo>
                  <a:lnTo>
                    <a:pt x="868" y="2958"/>
                  </a:lnTo>
                  <a:cubicBezTo>
                    <a:pt x="868" y="3436"/>
                    <a:pt x="479" y="3823"/>
                    <a:pt x="1" y="3825"/>
                  </a:cubicBezTo>
                  <a:lnTo>
                    <a:pt x="602" y="3825"/>
                  </a:lnTo>
                  <a:cubicBezTo>
                    <a:pt x="1080" y="3825"/>
                    <a:pt x="1469" y="3436"/>
                    <a:pt x="1469" y="2958"/>
                  </a:cubicBezTo>
                  <a:lnTo>
                    <a:pt x="1469"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6" name="Google Shape;733;p45"/>
            <p:cNvSpPr/>
            <p:nvPr/>
          </p:nvSpPr>
          <p:spPr>
            <a:xfrm>
              <a:off x="3202538" y="3906157"/>
              <a:ext cx="252893" cy="225951"/>
            </a:xfrm>
            <a:custGeom>
              <a:avLst/>
              <a:gdLst/>
              <a:ahLst/>
              <a:cxnLst/>
              <a:rect l="l" t="t" r="r" b="b"/>
              <a:pathLst>
                <a:path w="9518" h="8504" extrusionOk="0">
                  <a:moveTo>
                    <a:pt x="4760" y="1"/>
                  </a:moveTo>
                  <a:lnTo>
                    <a:pt x="1" y="946"/>
                  </a:lnTo>
                  <a:lnTo>
                    <a:pt x="1" y="7636"/>
                  </a:lnTo>
                  <a:cubicBezTo>
                    <a:pt x="1" y="8114"/>
                    <a:pt x="388" y="8501"/>
                    <a:pt x="866" y="8503"/>
                  </a:cubicBezTo>
                  <a:lnTo>
                    <a:pt x="6564" y="8503"/>
                  </a:lnTo>
                  <a:cubicBezTo>
                    <a:pt x="6687" y="8501"/>
                    <a:pt x="6811" y="8476"/>
                    <a:pt x="6923" y="8425"/>
                  </a:cubicBezTo>
                  <a:lnTo>
                    <a:pt x="8432" y="6231"/>
                  </a:lnTo>
                  <a:lnTo>
                    <a:pt x="9441" y="5903"/>
                  </a:lnTo>
                  <a:cubicBezTo>
                    <a:pt x="9492" y="5791"/>
                    <a:pt x="9518" y="5667"/>
                    <a:pt x="9518" y="5543"/>
                  </a:cubicBezTo>
                  <a:lnTo>
                    <a:pt x="9518" y="946"/>
                  </a:lnTo>
                  <a:lnTo>
                    <a:pt x="4760" y="1"/>
                  </a:ln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7" name="Google Shape;734;p45"/>
            <p:cNvSpPr/>
            <p:nvPr/>
          </p:nvSpPr>
          <p:spPr>
            <a:xfrm>
              <a:off x="3439409" y="3928183"/>
              <a:ext cx="16022" cy="139758"/>
            </a:xfrm>
            <a:custGeom>
              <a:avLst/>
              <a:gdLst/>
              <a:ahLst/>
              <a:cxnLst/>
              <a:rect l="l" t="t" r="r" b="b"/>
              <a:pathLst>
                <a:path w="603" h="5260" extrusionOk="0">
                  <a:moveTo>
                    <a:pt x="1" y="1"/>
                  </a:moveTo>
                  <a:lnTo>
                    <a:pt x="1" y="5260"/>
                  </a:lnTo>
                  <a:lnTo>
                    <a:pt x="525" y="5089"/>
                  </a:lnTo>
                  <a:cubicBezTo>
                    <a:pt x="577" y="4976"/>
                    <a:pt x="603" y="4854"/>
                    <a:pt x="603" y="4729"/>
                  </a:cubicBezTo>
                  <a:lnTo>
                    <a:pt x="603" y="121"/>
                  </a:lnTo>
                  <a:lnTo>
                    <a:pt x="1" y="1"/>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8" name="Google Shape;735;p45"/>
            <p:cNvSpPr/>
            <p:nvPr/>
          </p:nvSpPr>
          <p:spPr>
            <a:xfrm>
              <a:off x="3202219" y="3886787"/>
              <a:ext cx="253159" cy="51918"/>
            </a:xfrm>
            <a:custGeom>
              <a:avLst/>
              <a:gdLst/>
              <a:ahLst/>
              <a:cxnLst/>
              <a:rect l="l" t="t" r="r" b="b"/>
              <a:pathLst>
                <a:path w="9528" h="1954" extrusionOk="0">
                  <a:moveTo>
                    <a:pt x="4763" y="1"/>
                  </a:moveTo>
                  <a:lnTo>
                    <a:pt x="0" y="577"/>
                  </a:lnTo>
                  <a:lnTo>
                    <a:pt x="0" y="1700"/>
                  </a:lnTo>
                  <a:cubicBezTo>
                    <a:pt x="0" y="1825"/>
                    <a:pt x="103" y="1918"/>
                    <a:pt x="217" y="1918"/>
                  </a:cubicBezTo>
                  <a:cubicBezTo>
                    <a:pt x="244" y="1918"/>
                    <a:pt x="271" y="1913"/>
                    <a:pt x="298" y="1902"/>
                  </a:cubicBezTo>
                  <a:lnTo>
                    <a:pt x="1262" y="1508"/>
                  </a:lnTo>
                  <a:cubicBezTo>
                    <a:pt x="1366" y="1465"/>
                    <a:pt x="1478" y="1444"/>
                    <a:pt x="1589" y="1444"/>
                  </a:cubicBezTo>
                  <a:cubicBezTo>
                    <a:pt x="1700" y="1444"/>
                    <a:pt x="1812" y="1465"/>
                    <a:pt x="1916" y="1508"/>
                  </a:cubicBezTo>
                  <a:lnTo>
                    <a:pt x="2849" y="1889"/>
                  </a:lnTo>
                  <a:cubicBezTo>
                    <a:pt x="2954" y="1932"/>
                    <a:pt x="3066" y="1954"/>
                    <a:pt x="3177" y="1954"/>
                  </a:cubicBezTo>
                  <a:cubicBezTo>
                    <a:pt x="3288" y="1954"/>
                    <a:pt x="3400" y="1932"/>
                    <a:pt x="3505" y="1889"/>
                  </a:cubicBezTo>
                  <a:lnTo>
                    <a:pt x="4436" y="1508"/>
                  </a:lnTo>
                  <a:cubicBezTo>
                    <a:pt x="4541" y="1465"/>
                    <a:pt x="4653" y="1444"/>
                    <a:pt x="4765" y="1444"/>
                  </a:cubicBezTo>
                  <a:cubicBezTo>
                    <a:pt x="4876" y="1444"/>
                    <a:pt x="4988" y="1465"/>
                    <a:pt x="5092" y="1508"/>
                  </a:cubicBezTo>
                  <a:lnTo>
                    <a:pt x="6025" y="1889"/>
                  </a:lnTo>
                  <a:cubicBezTo>
                    <a:pt x="6129" y="1932"/>
                    <a:pt x="6241" y="1954"/>
                    <a:pt x="6352" y="1954"/>
                  </a:cubicBezTo>
                  <a:cubicBezTo>
                    <a:pt x="6464" y="1954"/>
                    <a:pt x="6576" y="1932"/>
                    <a:pt x="6681" y="1889"/>
                  </a:cubicBezTo>
                  <a:lnTo>
                    <a:pt x="7612" y="1508"/>
                  </a:lnTo>
                  <a:cubicBezTo>
                    <a:pt x="7717" y="1465"/>
                    <a:pt x="7829" y="1444"/>
                    <a:pt x="7940" y="1444"/>
                  </a:cubicBezTo>
                  <a:cubicBezTo>
                    <a:pt x="8051" y="1444"/>
                    <a:pt x="8163" y="1465"/>
                    <a:pt x="8268" y="1508"/>
                  </a:cubicBezTo>
                  <a:lnTo>
                    <a:pt x="9230" y="1902"/>
                  </a:lnTo>
                  <a:cubicBezTo>
                    <a:pt x="9257" y="1913"/>
                    <a:pt x="9284" y="1918"/>
                    <a:pt x="9311" y="1918"/>
                  </a:cubicBezTo>
                  <a:cubicBezTo>
                    <a:pt x="9425" y="1918"/>
                    <a:pt x="9528" y="1825"/>
                    <a:pt x="9528" y="1700"/>
                  </a:cubicBezTo>
                  <a:lnTo>
                    <a:pt x="9528" y="577"/>
                  </a:lnTo>
                  <a:lnTo>
                    <a:pt x="4763" y="1"/>
                  </a:ln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 name="Google Shape;736;p45"/>
            <p:cNvSpPr/>
            <p:nvPr/>
          </p:nvSpPr>
          <p:spPr>
            <a:xfrm>
              <a:off x="3439462" y="3900126"/>
              <a:ext cx="15969" cy="37650"/>
            </a:xfrm>
            <a:custGeom>
              <a:avLst/>
              <a:gdLst/>
              <a:ahLst/>
              <a:cxnLst/>
              <a:rect l="l" t="t" r="r" b="b"/>
              <a:pathLst>
                <a:path w="601" h="1417" extrusionOk="0">
                  <a:moveTo>
                    <a:pt x="1" y="0"/>
                  </a:moveTo>
                  <a:lnTo>
                    <a:pt x="1" y="1277"/>
                  </a:lnTo>
                  <a:lnTo>
                    <a:pt x="303" y="1400"/>
                  </a:lnTo>
                  <a:cubicBezTo>
                    <a:pt x="330" y="1411"/>
                    <a:pt x="358" y="1417"/>
                    <a:pt x="385" y="1417"/>
                  </a:cubicBezTo>
                  <a:cubicBezTo>
                    <a:pt x="498" y="1417"/>
                    <a:pt x="599" y="1325"/>
                    <a:pt x="601" y="1202"/>
                  </a:cubicBezTo>
                  <a:lnTo>
                    <a:pt x="601" y="73"/>
                  </a:lnTo>
                  <a:lnTo>
                    <a:pt x="1"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 name="Google Shape;737;p45"/>
            <p:cNvSpPr/>
            <p:nvPr/>
          </p:nvSpPr>
          <p:spPr>
            <a:xfrm>
              <a:off x="3202538" y="3833329"/>
              <a:ext cx="252893" cy="68790"/>
            </a:xfrm>
            <a:custGeom>
              <a:avLst/>
              <a:gdLst/>
              <a:ahLst/>
              <a:cxnLst/>
              <a:rect l="l" t="t" r="r" b="b"/>
              <a:pathLst>
                <a:path w="9518" h="2589" extrusionOk="0">
                  <a:moveTo>
                    <a:pt x="8657" y="0"/>
                  </a:moveTo>
                  <a:cubicBezTo>
                    <a:pt x="8656" y="0"/>
                    <a:pt x="8655" y="0"/>
                    <a:pt x="8654" y="0"/>
                  </a:cubicBezTo>
                  <a:lnTo>
                    <a:pt x="866" y="0"/>
                  </a:lnTo>
                  <a:cubicBezTo>
                    <a:pt x="388" y="0"/>
                    <a:pt x="1" y="387"/>
                    <a:pt x="1" y="865"/>
                  </a:cubicBezTo>
                  <a:lnTo>
                    <a:pt x="1" y="2589"/>
                  </a:lnTo>
                  <a:lnTo>
                    <a:pt x="9518" y="2589"/>
                  </a:lnTo>
                  <a:lnTo>
                    <a:pt x="9518" y="864"/>
                  </a:lnTo>
                  <a:cubicBezTo>
                    <a:pt x="9518" y="387"/>
                    <a:pt x="9132" y="0"/>
                    <a:pt x="8657" y="0"/>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 name="Google Shape;738;p45"/>
            <p:cNvSpPr/>
            <p:nvPr/>
          </p:nvSpPr>
          <p:spPr>
            <a:xfrm>
              <a:off x="3202538" y="3873609"/>
              <a:ext cx="252893" cy="10442"/>
            </a:xfrm>
            <a:custGeom>
              <a:avLst/>
              <a:gdLst/>
              <a:ahLst/>
              <a:cxnLst/>
              <a:rect l="l" t="t" r="r" b="b"/>
              <a:pathLst>
                <a:path w="9518" h="393" extrusionOk="0">
                  <a:moveTo>
                    <a:pt x="1" y="0"/>
                  </a:moveTo>
                  <a:lnTo>
                    <a:pt x="1" y="393"/>
                  </a:lnTo>
                  <a:lnTo>
                    <a:pt x="9518" y="393"/>
                  </a:lnTo>
                  <a:lnTo>
                    <a:pt x="9518" y="0"/>
                  </a:ln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2" name="Google Shape;739;p45"/>
            <p:cNvSpPr/>
            <p:nvPr/>
          </p:nvSpPr>
          <p:spPr>
            <a:xfrm>
              <a:off x="3248397" y="3810372"/>
              <a:ext cx="22956" cy="45913"/>
            </a:xfrm>
            <a:custGeom>
              <a:avLst/>
              <a:gdLst/>
              <a:ahLst/>
              <a:cxnLst/>
              <a:rect l="l" t="t" r="r" b="b"/>
              <a:pathLst>
                <a:path w="864" h="1728" extrusionOk="0">
                  <a:moveTo>
                    <a:pt x="418" y="1"/>
                  </a:moveTo>
                  <a:cubicBezTo>
                    <a:pt x="187" y="1"/>
                    <a:pt x="0" y="188"/>
                    <a:pt x="0" y="421"/>
                  </a:cubicBezTo>
                  <a:lnTo>
                    <a:pt x="0" y="1310"/>
                  </a:lnTo>
                  <a:cubicBezTo>
                    <a:pt x="0" y="1540"/>
                    <a:pt x="187" y="1728"/>
                    <a:pt x="418" y="1728"/>
                  </a:cubicBezTo>
                  <a:lnTo>
                    <a:pt x="445" y="1728"/>
                  </a:lnTo>
                  <a:cubicBezTo>
                    <a:pt x="676" y="1728"/>
                    <a:pt x="864" y="1539"/>
                    <a:pt x="864" y="1308"/>
                  </a:cubicBezTo>
                  <a:lnTo>
                    <a:pt x="864" y="419"/>
                  </a:lnTo>
                  <a:cubicBezTo>
                    <a:pt x="864" y="188"/>
                    <a:pt x="676" y="1"/>
                    <a:pt x="445"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 name="Google Shape;740;p45"/>
            <p:cNvSpPr/>
            <p:nvPr/>
          </p:nvSpPr>
          <p:spPr>
            <a:xfrm>
              <a:off x="3386615" y="3810372"/>
              <a:ext cx="22983" cy="45913"/>
            </a:xfrm>
            <a:custGeom>
              <a:avLst/>
              <a:gdLst/>
              <a:ahLst/>
              <a:cxnLst/>
              <a:rect l="l" t="t" r="r" b="b"/>
              <a:pathLst>
                <a:path w="865" h="1728" extrusionOk="0">
                  <a:moveTo>
                    <a:pt x="421" y="1"/>
                  </a:moveTo>
                  <a:cubicBezTo>
                    <a:pt x="188" y="1"/>
                    <a:pt x="1" y="188"/>
                    <a:pt x="1" y="421"/>
                  </a:cubicBezTo>
                  <a:lnTo>
                    <a:pt x="1" y="1310"/>
                  </a:lnTo>
                  <a:cubicBezTo>
                    <a:pt x="1" y="1540"/>
                    <a:pt x="188" y="1728"/>
                    <a:pt x="421" y="1728"/>
                  </a:cubicBezTo>
                  <a:lnTo>
                    <a:pt x="446" y="1728"/>
                  </a:lnTo>
                  <a:cubicBezTo>
                    <a:pt x="677" y="1728"/>
                    <a:pt x="864" y="1540"/>
                    <a:pt x="864" y="1310"/>
                  </a:cubicBezTo>
                  <a:lnTo>
                    <a:pt x="864" y="421"/>
                  </a:lnTo>
                  <a:cubicBezTo>
                    <a:pt x="864" y="188"/>
                    <a:pt x="677" y="1"/>
                    <a:pt x="446"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4" name="Google Shape;741;p45"/>
            <p:cNvSpPr/>
            <p:nvPr/>
          </p:nvSpPr>
          <p:spPr>
            <a:xfrm>
              <a:off x="3317161" y="3810372"/>
              <a:ext cx="22983" cy="45913"/>
            </a:xfrm>
            <a:custGeom>
              <a:avLst/>
              <a:gdLst/>
              <a:ahLst/>
              <a:cxnLst/>
              <a:rect l="l" t="t" r="r" b="b"/>
              <a:pathLst>
                <a:path w="865" h="1728" extrusionOk="0">
                  <a:moveTo>
                    <a:pt x="419" y="1"/>
                  </a:moveTo>
                  <a:cubicBezTo>
                    <a:pt x="188" y="1"/>
                    <a:pt x="1" y="188"/>
                    <a:pt x="1" y="421"/>
                  </a:cubicBezTo>
                  <a:lnTo>
                    <a:pt x="1" y="1310"/>
                  </a:lnTo>
                  <a:cubicBezTo>
                    <a:pt x="1" y="1540"/>
                    <a:pt x="188" y="1728"/>
                    <a:pt x="419" y="1728"/>
                  </a:cubicBezTo>
                  <a:lnTo>
                    <a:pt x="448" y="1728"/>
                  </a:lnTo>
                  <a:cubicBezTo>
                    <a:pt x="677" y="1728"/>
                    <a:pt x="864" y="1540"/>
                    <a:pt x="864" y="1311"/>
                  </a:cubicBezTo>
                  <a:lnTo>
                    <a:pt x="864" y="421"/>
                  </a:lnTo>
                  <a:cubicBezTo>
                    <a:pt x="864" y="188"/>
                    <a:pt x="677" y="1"/>
                    <a:pt x="446"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 name="Google Shape;742;p45"/>
            <p:cNvSpPr/>
            <p:nvPr/>
          </p:nvSpPr>
          <p:spPr>
            <a:xfrm>
              <a:off x="3416373" y="3833329"/>
              <a:ext cx="39058" cy="68790"/>
            </a:xfrm>
            <a:custGeom>
              <a:avLst/>
              <a:gdLst/>
              <a:ahLst/>
              <a:cxnLst/>
              <a:rect l="l" t="t" r="r" b="b"/>
              <a:pathLst>
                <a:path w="1470" h="2589" extrusionOk="0">
                  <a:moveTo>
                    <a:pt x="4" y="0"/>
                  </a:moveTo>
                  <a:cubicBezTo>
                    <a:pt x="3" y="0"/>
                    <a:pt x="2" y="0"/>
                    <a:pt x="1" y="0"/>
                  </a:cubicBezTo>
                  <a:lnTo>
                    <a:pt x="7" y="0"/>
                  </a:lnTo>
                  <a:cubicBezTo>
                    <a:pt x="6" y="0"/>
                    <a:pt x="5" y="0"/>
                    <a:pt x="4" y="0"/>
                  </a:cubicBezTo>
                  <a:close/>
                  <a:moveTo>
                    <a:pt x="606" y="0"/>
                  </a:moveTo>
                  <a:cubicBezTo>
                    <a:pt x="605" y="0"/>
                    <a:pt x="604" y="0"/>
                    <a:pt x="603" y="0"/>
                  </a:cubicBezTo>
                  <a:lnTo>
                    <a:pt x="7" y="0"/>
                  </a:lnTo>
                  <a:cubicBezTo>
                    <a:pt x="483" y="2"/>
                    <a:pt x="868" y="388"/>
                    <a:pt x="868" y="864"/>
                  </a:cubicBezTo>
                  <a:lnTo>
                    <a:pt x="868" y="2589"/>
                  </a:lnTo>
                  <a:lnTo>
                    <a:pt x="1470" y="2589"/>
                  </a:lnTo>
                  <a:lnTo>
                    <a:pt x="1470" y="864"/>
                  </a:lnTo>
                  <a:cubicBezTo>
                    <a:pt x="1470" y="387"/>
                    <a:pt x="1082" y="0"/>
                    <a:pt x="606"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 name="Google Shape;743;p45"/>
            <p:cNvSpPr/>
            <p:nvPr/>
          </p:nvSpPr>
          <p:spPr>
            <a:xfrm>
              <a:off x="3386615" y="4063292"/>
              <a:ext cx="67036" cy="67010"/>
            </a:xfrm>
            <a:custGeom>
              <a:avLst/>
              <a:gdLst/>
              <a:ahLst/>
              <a:cxnLst/>
              <a:rect l="l" t="t" r="r" b="b"/>
              <a:pathLst>
                <a:path w="2523" h="2522" extrusionOk="0">
                  <a:moveTo>
                    <a:pt x="868" y="0"/>
                  </a:moveTo>
                  <a:cubicBezTo>
                    <a:pt x="390" y="0"/>
                    <a:pt x="1" y="388"/>
                    <a:pt x="1" y="867"/>
                  </a:cubicBezTo>
                  <a:lnTo>
                    <a:pt x="1" y="2522"/>
                  </a:lnTo>
                  <a:cubicBezTo>
                    <a:pt x="95" y="2478"/>
                    <a:pt x="183" y="2418"/>
                    <a:pt x="255" y="2345"/>
                  </a:cubicBezTo>
                  <a:lnTo>
                    <a:pt x="2346" y="255"/>
                  </a:lnTo>
                  <a:cubicBezTo>
                    <a:pt x="2419" y="180"/>
                    <a:pt x="2479" y="95"/>
                    <a:pt x="2522"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 name="Google Shape;744;p45"/>
            <p:cNvSpPr/>
            <p:nvPr/>
          </p:nvSpPr>
          <p:spPr>
            <a:xfrm>
              <a:off x="3478361" y="3873609"/>
              <a:ext cx="37942" cy="22956"/>
            </a:xfrm>
            <a:custGeom>
              <a:avLst/>
              <a:gdLst/>
              <a:ahLst/>
              <a:cxnLst/>
              <a:rect l="l" t="t" r="r" b="b"/>
              <a:pathLst>
                <a:path w="1428" h="864" extrusionOk="0">
                  <a:moveTo>
                    <a:pt x="0" y="0"/>
                  </a:moveTo>
                  <a:lnTo>
                    <a:pt x="0" y="864"/>
                  </a:lnTo>
                  <a:lnTo>
                    <a:pt x="1127" y="864"/>
                  </a:lnTo>
                  <a:lnTo>
                    <a:pt x="1427" y="431"/>
                  </a:lnTo>
                  <a:lnTo>
                    <a:pt x="1127"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8" name="Google Shape;745;p45"/>
            <p:cNvSpPr/>
            <p:nvPr/>
          </p:nvSpPr>
          <p:spPr>
            <a:xfrm>
              <a:off x="3508199" y="3873609"/>
              <a:ext cx="16022" cy="22956"/>
            </a:xfrm>
            <a:custGeom>
              <a:avLst/>
              <a:gdLst/>
              <a:ahLst/>
              <a:cxnLst/>
              <a:rect l="l" t="t" r="r" b="b"/>
              <a:pathLst>
                <a:path w="603" h="864" extrusionOk="0">
                  <a:moveTo>
                    <a:pt x="2" y="0"/>
                  </a:moveTo>
                  <a:lnTo>
                    <a:pt x="1" y="864"/>
                  </a:lnTo>
                  <a:lnTo>
                    <a:pt x="602" y="864"/>
                  </a:lnTo>
                  <a:lnTo>
                    <a:pt x="602"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9" name="Google Shape;746;p45"/>
            <p:cNvSpPr/>
            <p:nvPr/>
          </p:nvSpPr>
          <p:spPr>
            <a:xfrm>
              <a:off x="3478786" y="4070413"/>
              <a:ext cx="45382" cy="40386"/>
            </a:xfrm>
            <a:custGeom>
              <a:avLst/>
              <a:gdLst/>
              <a:ahLst/>
              <a:cxnLst/>
              <a:rect l="l" t="t" r="r" b="b"/>
              <a:pathLst>
                <a:path w="1708" h="1520" extrusionOk="0">
                  <a:moveTo>
                    <a:pt x="854" y="1"/>
                  </a:moveTo>
                  <a:cubicBezTo>
                    <a:pt x="810" y="1"/>
                    <a:pt x="765" y="15"/>
                    <a:pt x="728" y="43"/>
                  </a:cubicBezTo>
                  <a:lnTo>
                    <a:pt x="1" y="596"/>
                  </a:lnTo>
                  <a:cubicBezTo>
                    <a:pt x="8" y="629"/>
                    <a:pt x="19" y="659"/>
                    <a:pt x="33" y="689"/>
                  </a:cubicBezTo>
                  <a:lnTo>
                    <a:pt x="204" y="1029"/>
                  </a:lnTo>
                  <a:lnTo>
                    <a:pt x="853" y="1519"/>
                  </a:lnTo>
                  <a:lnTo>
                    <a:pt x="1504" y="1029"/>
                  </a:lnTo>
                  <a:lnTo>
                    <a:pt x="1675" y="689"/>
                  </a:lnTo>
                  <a:cubicBezTo>
                    <a:pt x="1689" y="659"/>
                    <a:pt x="1700" y="629"/>
                    <a:pt x="1708" y="598"/>
                  </a:cubicBezTo>
                  <a:lnTo>
                    <a:pt x="1708" y="598"/>
                  </a:lnTo>
                  <a:lnTo>
                    <a:pt x="1484" y="634"/>
                  </a:lnTo>
                  <a:lnTo>
                    <a:pt x="1119" y="149"/>
                  </a:lnTo>
                  <a:lnTo>
                    <a:pt x="980" y="43"/>
                  </a:lnTo>
                  <a:cubicBezTo>
                    <a:pt x="943" y="15"/>
                    <a:pt x="899" y="1"/>
                    <a:pt x="854"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 name="Google Shape;747;p45"/>
            <p:cNvSpPr/>
            <p:nvPr/>
          </p:nvSpPr>
          <p:spPr>
            <a:xfrm>
              <a:off x="3497385" y="4074398"/>
              <a:ext cx="26543" cy="36454"/>
            </a:xfrm>
            <a:custGeom>
              <a:avLst/>
              <a:gdLst/>
              <a:ahLst/>
              <a:cxnLst/>
              <a:rect l="l" t="t" r="r" b="b"/>
              <a:pathLst>
                <a:path w="999" h="1372" extrusionOk="0">
                  <a:moveTo>
                    <a:pt x="409" y="0"/>
                  </a:moveTo>
                  <a:lnTo>
                    <a:pt x="409" y="346"/>
                  </a:lnTo>
                  <a:cubicBezTo>
                    <a:pt x="409" y="413"/>
                    <a:pt x="393" y="480"/>
                    <a:pt x="364" y="540"/>
                  </a:cubicBezTo>
                  <a:lnTo>
                    <a:pt x="0" y="1264"/>
                  </a:lnTo>
                  <a:lnTo>
                    <a:pt x="144" y="1371"/>
                  </a:lnTo>
                  <a:lnTo>
                    <a:pt x="793" y="880"/>
                  </a:lnTo>
                  <a:lnTo>
                    <a:pt x="964" y="539"/>
                  </a:lnTo>
                  <a:cubicBezTo>
                    <a:pt x="979" y="509"/>
                    <a:pt x="989" y="480"/>
                    <a:pt x="999" y="448"/>
                  </a:cubicBezTo>
                  <a:lnTo>
                    <a:pt x="409"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 name="Google Shape;748;p45"/>
            <p:cNvSpPr/>
            <p:nvPr/>
          </p:nvSpPr>
          <p:spPr>
            <a:xfrm>
              <a:off x="3484206" y="4098019"/>
              <a:ext cx="34514" cy="27420"/>
            </a:xfrm>
            <a:custGeom>
              <a:avLst/>
              <a:gdLst/>
              <a:ahLst/>
              <a:cxnLst/>
              <a:rect l="l" t="t" r="r" b="b"/>
              <a:pathLst>
                <a:path w="1299" h="1032" extrusionOk="0">
                  <a:moveTo>
                    <a:pt x="0" y="0"/>
                  </a:moveTo>
                  <a:lnTo>
                    <a:pt x="456" y="911"/>
                  </a:lnTo>
                  <a:cubicBezTo>
                    <a:pt x="496" y="991"/>
                    <a:pt x="572" y="1031"/>
                    <a:pt x="649" y="1031"/>
                  </a:cubicBezTo>
                  <a:cubicBezTo>
                    <a:pt x="726" y="1031"/>
                    <a:pt x="804" y="991"/>
                    <a:pt x="844" y="911"/>
                  </a:cubicBezTo>
                  <a:lnTo>
                    <a:pt x="1298" y="0"/>
                  </a:ln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2" name="Google Shape;749;p45"/>
            <p:cNvSpPr/>
            <p:nvPr/>
          </p:nvSpPr>
          <p:spPr>
            <a:xfrm>
              <a:off x="3493479" y="4098019"/>
              <a:ext cx="25242" cy="29094"/>
            </a:xfrm>
            <a:custGeom>
              <a:avLst/>
              <a:gdLst/>
              <a:ahLst/>
              <a:cxnLst/>
              <a:rect l="l" t="t" r="r" b="b"/>
              <a:pathLst>
                <a:path w="950" h="1095" extrusionOk="0">
                  <a:moveTo>
                    <a:pt x="349" y="0"/>
                  </a:moveTo>
                  <a:lnTo>
                    <a:pt x="0" y="699"/>
                  </a:lnTo>
                  <a:lnTo>
                    <a:pt x="147" y="993"/>
                  </a:lnTo>
                  <a:cubicBezTo>
                    <a:pt x="183" y="1063"/>
                    <a:pt x="246" y="1094"/>
                    <a:pt x="309" y="1094"/>
                  </a:cubicBezTo>
                  <a:cubicBezTo>
                    <a:pt x="402" y="1094"/>
                    <a:pt x="495" y="1026"/>
                    <a:pt x="495" y="911"/>
                  </a:cubicBezTo>
                  <a:lnTo>
                    <a:pt x="949"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nvGrpSpPr>
            <p:cNvPr id="63" name="Google Shape;750;p45"/>
            <p:cNvGrpSpPr/>
            <p:nvPr/>
          </p:nvGrpSpPr>
          <p:grpSpPr>
            <a:xfrm>
              <a:off x="3196931" y="3804819"/>
              <a:ext cx="332896" cy="355719"/>
              <a:chOff x="3196931" y="3804819"/>
              <a:chExt cx="332896" cy="355719"/>
            </a:xfrm>
          </p:grpSpPr>
          <p:sp>
            <p:nvSpPr>
              <p:cNvPr id="64" name="Google Shape;751;p45"/>
              <p:cNvSpPr/>
              <p:nvPr/>
            </p:nvSpPr>
            <p:spPr>
              <a:xfrm>
                <a:off x="3196931" y="3804819"/>
                <a:ext cx="263388" cy="355719"/>
              </a:xfrm>
              <a:custGeom>
                <a:avLst/>
                <a:gdLst/>
                <a:ahLst/>
                <a:cxnLst/>
                <a:rect l="l" t="t" r="r" b="b"/>
                <a:pathLst>
                  <a:path w="9913" h="13388" extrusionOk="0">
                    <a:moveTo>
                      <a:pt x="2368" y="393"/>
                    </a:moveTo>
                    <a:cubicBezTo>
                      <a:pt x="2491" y="393"/>
                      <a:pt x="2591" y="493"/>
                      <a:pt x="2591" y="615"/>
                    </a:cubicBezTo>
                    <a:lnTo>
                      <a:pt x="2591" y="1504"/>
                    </a:lnTo>
                    <a:cubicBezTo>
                      <a:pt x="2591" y="1628"/>
                      <a:pt x="2491" y="1728"/>
                      <a:pt x="2368" y="1728"/>
                    </a:cubicBezTo>
                    <a:lnTo>
                      <a:pt x="2342" y="1728"/>
                    </a:lnTo>
                    <a:cubicBezTo>
                      <a:pt x="2219" y="1728"/>
                      <a:pt x="2119" y="1628"/>
                      <a:pt x="2119" y="1504"/>
                    </a:cubicBezTo>
                    <a:lnTo>
                      <a:pt x="2119" y="615"/>
                    </a:lnTo>
                    <a:cubicBezTo>
                      <a:pt x="2119" y="493"/>
                      <a:pt x="2219" y="393"/>
                      <a:pt x="2342" y="393"/>
                    </a:cubicBezTo>
                    <a:close/>
                    <a:moveTo>
                      <a:pt x="4984" y="393"/>
                    </a:moveTo>
                    <a:cubicBezTo>
                      <a:pt x="5106" y="393"/>
                      <a:pt x="5206" y="493"/>
                      <a:pt x="5206" y="615"/>
                    </a:cubicBezTo>
                    <a:lnTo>
                      <a:pt x="5206" y="1504"/>
                    </a:lnTo>
                    <a:cubicBezTo>
                      <a:pt x="5206" y="1628"/>
                      <a:pt x="5106" y="1728"/>
                      <a:pt x="4984" y="1728"/>
                    </a:cubicBezTo>
                    <a:lnTo>
                      <a:pt x="4957" y="1728"/>
                    </a:lnTo>
                    <a:cubicBezTo>
                      <a:pt x="4835" y="1726"/>
                      <a:pt x="4735" y="1628"/>
                      <a:pt x="4735" y="1504"/>
                    </a:cubicBezTo>
                    <a:lnTo>
                      <a:pt x="4735" y="615"/>
                    </a:lnTo>
                    <a:cubicBezTo>
                      <a:pt x="4735" y="493"/>
                      <a:pt x="4835" y="393"/>
                      <a:pt x="4957" y="393"/>
                    </a:cubicBezTo>
                    <a:close/>
                    <a:moveTo>
                      <a:pt x="7573" y="393"/>
                    </a:moveTo>
                    <a:cubicBezTo>
                      <a:pt x="7694" y="393"/>
                      <a:pt x="7794" y="493"/>
                      <a:pt x="7794" y="615"/>
                    </a:cubicBezTo>
                    <a:lnTo>
                      <a:pt x="7794" y="1504"/>
                    </a:lnTo>
                    <a:cubicBezTo>
                      <a:pt x="7794" y="1628"/>
                      <a:pt x="7694" y="1728"/>
                      <a:pt x="7573" y="1728"/>
                    </a:cubicBezTo>
                    <a:lnTo>
                      <a:pt x="7545" y="1728"/>
                    </a:lnTo>
                    <a:cubicBezTo>
                      <a:pt x="7424" y="1728"/>
                      <a:pt x="7324" y="1628"/>
                      <a:pt x="7324" y="1504"/>
                    </a:cubicBezTo>
                    <a:lnTo>
                      <a:pt x="7324" y="615"/>
                    </a:lnTo>
                    <a:cubicBezTo>
                      <a:pt x="7324" y="493"/>
                      <a:pt x="7422" y="393"/>
                      <a:pt x="7545" y="393"/>
                    </a:cubicBezTo>
                    <a:close/>
                    <a:moveTo>
                      <a:pt x="8849" y="1255"/>
                    </a:moveTo>
                    <a:cubicBezTo>
                      <a:pt x="9220" y="1255"/>
                      <a:pt x="9520" y="1555"/>
                      <a:pt x="9520" y="1924"/>
                    </a:cubicBezTo>
                    <a:lnTo>
                      <a:pt x="9520" y="2587"/>
                    </a:lnTo>
                    <a:lnTo>
                      <a:pt x="394" y="2587"/>
                    </a:lnTo>
                    <a:lnTo>
                      <a:pt x="394" y="1920"/>
                    </a:lnTo>
                    <a:cubicBezTo>
                      <a:pt x="395" y="1553"/>
                      <a:pt x="695" y="1255"/>
                      <a:pt x="1064" y="1255"/>
                    </a:cubicBezTo>
                    <a:lnTo>
                      <a:pt x="1064" y="1257"/>
                    </a:lnTo>
                    <a:lnTo>
                      <a:pt x="1728" y="1257"/>
                    </a:lnTo>
                    <a:lnTo>
                      <a:pt x="1728" y="1504"/>
                    </a:lnTo>
                    <a:cubicBezTo>
                      <a:pt x="1728" y="1844"/>
                      <a:pt x="2002" y="2118"/>
                      <a:pt x="2342" y="2118"/>
                    </a:cubicBezTo>
                    <a:lnTo>
                      <a:pt x="2577" y="2118"/>
                    </a:lnTo>
                    <a:cubicBezTo>
                      <a:pt x="2815" y="2118"/>
                      <a:pt x="3010" y="1924"/>
                      <a:pt x="3010" y="1686"/>
                    </a:cubicBezTo>
                    <a:lnTo>
                      <a:pt x="3010" y="1255"/>
                    </a:lnTo>
                    <a:lnTo>
                      <a:pt x="4342" y="1255"/>
                    </a:lnTo>
                    <a:lnTo>
                      <a:pt x="4342" y="1688"/>
                    </a:lnTo>
                    <a:cubicBezTo>
                      <a:pt x="4342" y="1926"/>
                      <a:pt x="4537" y="2118"/>
                      <a:pt x="4775" y="2118"/>
                    </a:cubicBezTo>
                    <a:lnTo>
                      <a:pt x="4984" y="2118"/>
                    </a:lnTo>
                    <a:cubicBezTo>
                      <a:pt x="5322" y="2118"/>
                      <a:pt x="5597" y="1844"/>
                      <a:pt x="5597" y="1506"/>
                    </a:cubicBezTo>
                    <a:lnTo>
                      <a:pt x="5597" y="1255"/>
                    </a:lnTo>
                    <a:lnTo>
                      <a:pt x="6933" y="1255"/>
                    </a:lnTo>
                    <a:lnTo>
                      <a:pt x="6933" y="1504"/>
                    </a:lnTo>
                    <a:cubicBezTo>
                      <a:pt x="6933" y="1844"/>
                      <a:pt x="7207" y="2118"/>
                      <a:pt x="7545" y="2118"/>
                    </a:cubicBezTo>
                    <a:lnTo>
                      <a:pt x="7573" y="2118"/>
                    </a:lnTo>
                    <a:cubicBezTo>
                      <a:pt x="7911" y="2118"/>
                      <a:pt x="8185" y="1844"/>
                      <a:pt x="8185" y="1504"/>
                    </a:cubicBezTo>
                    <a:lnTo>
                      <a:pt x="8185" y="1255"/>
                    </a:lnTo>
                    <a:close/>
                    <a:moveTo>
                      <a:pt x="9520" y="2982"/>
                    </a:moveTo>
                    <a:lnTo>
                      <a:pt x="9520" y="3453"/>
                    </a:lnTo>
                    <a:lnTo>
                      <a:pt x="394" y="3453"/>
                    </a:lnTo>
                    <a:lnTo>
                      <a:pt x="394" y="2982"/>
                    </a:lnTo>
                    <a:close/>
                    <a:moveTo>
                      <a:pt x="9520" y="3871"/>
                    </a:moveTo>
                    <a:lnTo>
                      <a:pt x="9520" y="4802"/>
                    </a:lnTo>
                    <a:cubicBezTo>
                      <a:pt x="9520" y="4807"/>
                      <a:pt x="9516" y="4813"/>
                      <a:pt x="9511" y="4816"/>
                    </a:cubicBezTo>
                    <a:cubicBezTo>
                      <a:pt x="9507" y="4818"/>
                      <a:pt x="9504" y="4819"/>
                      <a:pt x="9500" y="4819"/>
                    </a:cubicBezTo>
                    <a:cubicBezTo>
                      <a:pt x="9497" y="4819"/>
                      <a:pt x="9495" y="4819"/>
                      <a:pt x="9492" y="4818"/>
                    </a:cubicBezTo>
                    <a:lnTo>
                      <a:pt x="8531" y="4424"/>
                    </a:lnTo>
                    <a:cubicBezTo>
                      <a:pt x="8402" y="4371"/>
                      <a:pt x="8265" y="4345"/>
                      <a:pt x="8128" y="4345"/>
                    </a:cubicBezTo>
                    <a:cubicBezTo>
                      <a:pt x="7991" y="4345"/>
                      <a:pt x="7854" y="4371"/>
                      <a:pt x="7725" y="4424"/>
                    </a:cubicBezTo>
                    <a:lnTo>
                      <a:pt x="6795" y="4805"/>
                    </a:lnTo>
                    <a:cubicBezTo>
                      <a:pt x="6713" y="4839"/>
                      <a:pt x="6626" y="4856"/>
                      <a:pt x="6540" y="4856"/>
                    </a:cubicBezTo>
                    <a:cubicBezTo>
                      <a:pt x="6454" y="4856"/>
                      <a:pt x="6368" y="4839"/>
                      <a:pt x="6287" y="4805"/>
                    </a:cubicBezTo>
                    <a:lnTo>
                      <a:pt x="5355" y="4424"/>
                    </a:lnTo>
                    <a:cubicBezTo>
                      <a:pt x="5226" y="4371"/>
                      <a:pt x="5089" y="4345"/>
                      <a:pt x="4952" y="4345"/>
                    </a:cubicBezTo>
                    <a:cubicBezTo>
                      <a:pt x="4815" y="4345"/>
                      <a:pt x="4678" y="4371"/>
                      <a:pt x="4549" y="4424"/>
                    </a:cubicBezTo>
                    <a:lnTo>
                      <a:pt x="3619" y="4805"/>
                    </a:lnTo>
                    <a:cubicBezTo>
                      <a:pt x="3537" y="4839"/>
                      <a:pt x="3450" y="4856"/>
                      <a:pt x="3364" y="4856"/>
                    </a:cubicBezTo>
                    <a:cubicBezTo>
                      <a:pt x="3278" y="4856"/>
                      <a:pt x="3192" y="4839"/>
                      <a:pt x="3111" y="4805"/>
                    </a:cubicBezTo>
                    <a:lnTo>
                      <a:pt x="2179" y="4424"/>
                    </a:lnTo>
                    <a:cubicBezTo>
                      <a:pt x="2050" y="4371"/>
                      <a:pt x="1913" y="4345"/>
                      <a:pt x="1776" y="4345"/>
                    </a:cubicBezTo>
                    <a:cubicBezTo>
                      <a:pt x="1640" y="4345"/>
                      <a:pt x="1503" y="4371"/>
                      <a:pt x="1375" y="4424"/>
                    </a:cubicBezTo>
                    <a:lnTo>
                      <a:pt x="410" y="4816"/>
                    </a:lnTo>
                    <a:cubicBezTo>
                      <a:pt x="407" y="4818"/>
                      <a:pt x="405" y="4819"/>
                      <a:pt x="402" y="4819"/>
                    </a:cubicBezTo>
                    <a:cubicBezTo>
                      <a:pt x="398" y="4819"/>
                      <a:pt x="394" y="4817"/>
                      <a:pt x="390" y="4814"/>
                    </a:cubicBezTo>
                    <a:cubicBezTo>
                      <a:pt x="384" y="4811"/>
                      <a:pt x="381" y="4805"/>
                      <a:pt x="383" y="4798"/>
                    </a:cubicBezTo>
                    <a:lnTo>
                      <a:pt x="383" y="3871"/>
                    </a:lnTo>
                    <a:close/>
                    <a:moveTo>
                      <a:pt x="9252" y="9912"/>
                    </a:moveTo>
                    <a:lnTo>
                      <a:pt x="7324" y="11841"/>
                    </a:lnTo>
                    <a:lnTo>
                      <a:pt x="7324" y="10583"/>
                    </a:lnTo>
                    <a:cubicBezTo>
                      <a:pt x="7324" y="10212"/>
                      <a:pt x="7624" y="9912"/>
                      <a:pt x="7993" y="9912"/>
                    </a:cubicBezTo>
                    <a:close/>
                    <a:moveTo>
                      <a:pt x="8132" y="4726"/>
                    </a:moveTo>
                    <a:cubicBezTo>
                      <a:pt x="8218" y="4726"/>
                      <a:pt x="8304" y="4743"/>
                      <a:pt x="8385" y="4776"/>
                    </a:cubicBezTo>
                    <a:lnTo>
                      <a:pt x="9345" y="5169"/>
                    </a:lnTo>
                    <a:cubicBezTo>
                      <a:pt x="9397" y="5191"/>
                      <a:pt x="9452" y="5200"/>
                      <a:pt x="9507" y="5200"/>
                    </a:cubicBezTo>
                    <a:cubicBezTo>
                      <a:pt x="9512" y="5200"/>
                      <a:pt x="9516" y="5200"/>
                      <a:pt x="9521" y="5200"/>
                    </a:cubicBezTo>
                    <a:lnTo>
                      <a:pt x="9521" y="9365"/>
                    </a:lnTo>
                    <a:cubicBezTo>
                      <a:pt x="9531" y="9367"/>
                      <a:pt x="9540" y="9367"/>
                      <a:pt x="9549" y="9368"/>
                    </a:cubicBezTo>
                    <a:lnTo>
                      <a:pt x="9549" y="9374"/>
                    </a:lnTo>
                    <a:cubicBezTo>
                      <a:pt x="9534" y="9428"/>
                      <a:pt x="9514" y="9545"/>
                      <a:pt x="9514" y="9545"/>
                    </a:cubicBezTo>
                    <a:lnTo>
                      <a:pt x="7996" y="9545"/>
                    </a:lnTo>
                    <a:cubicBezTo>
                      <a:pt x="7409" y="9545"/>
                      <a:pt x="6933" y="10019"/>
                      <a:pt x="6933" y="10606"/>
                    </a:cubicBezTo>
                    <a:lnTo>
                      <a:pt x="6933" y="12113"/>
                    </a:lnTo>
                    <a:cubicBezTo>
                      <a:pt x="6880" y="12126"/>
                      <a:pt x="6825" y="12133"/>
                      <a:pt x="6771" y="12133"/>
                    </a:cubicBezTo>
                    <a:lnTo>
                      <a:pt x="1064" y="12135"/>
                    </a:lnTo>
                    <a:cubicBezTo>
                      <a:pt x="694" y="12135"/>
                      <a:pt x="394" y="11835"/>
                      <a:pt x="394" y="11464"/>
                    </a:cubicBezTo>
                    <a:lnTo>
                      <a:pt x="394" y="5200"/>
                    </a:lnTo>
                    <a:cubicBezTo>
                      <a:pt x="399" y="5200"/>
                      <a:pt x="403" y="5200"/>
                      <a:pt x="408" y="5200"/>
                    </a:cubicBezTo>
                    <a:cubicBezTo>
                      <a:pt x="463" y="5200"/>
                      <a:pt x="518" y="5191"/>
                      <a:pt x="570" y="5169"/>
                    </a:cubicBezTo>
                    <a:lnTo>
                      <a:pt x="1532" y="4776"/>
                    </a:lnTo>
                    <a:cubicBezTo>
                      <a:pt x="1613" y="4743"/>
                      <a:pt x="1698" y="4726"/>
                      <a:pt x="1784" y="4726"/>
                    </a:cubicBezTo>
                    <a:cubicBezTo>
                      <a:pt x="1870" y="4726"/>
                      <a:pt x="1956" y="4743"/>
                      <a:pt x="2037" y="4776"/>
                    </a:cubicBezTo>
                    <a:lnTo>
                      <a:pt x="2970" y="5156"/>
                    </a:lnTo>
                    <a:cubicBezTo>
                      <a:pt x="3098" y="5210"/>
                      <a:pt x="3234" y="5237"/>
                      <a:pt x="3371" y="5237"/>
                    </a:cubicBezTo>
                    <a:cubicBezTo>
                      <a:pt x="3507" y="5237"/>
                      <a:pt x="3644" y="5210"/>
                      <a:pt x="3773" y="5156"/>
                    </a:cubicBezTo>
                    <a:lnTo>
                      <a:pt x="4704" y="4776"/>
                    </a:lnTo>
                    <a:cubicBezTo>
                      <a:pt x="4786" y="4743"/>
                      <a:pt x="4872" y="4726"/>
                      <a:pt x="4958" y="4726"/>
                    </a:cubicBezTo>
                    <a:cubicBezTo>
                      <a:pt x="5044" y="4726"/>
                      <a:pt x="5130" y="4743"/>
                      <a:pt x="5211" y="4776"/>
                    </a:cubicBezTo>
                    <a:lnTo>
                      <a:pt x="6144" y="5156"/>
                    </a:lnTo>
                    <a:cubicBezTo>
                      <a:pt x="6272" y="5210"/>
                      <a:pt x="6408" y="5237"/>
                      <a:pt x="6545" y="5237"/>
                    </a:cubicBezTo>
                    <a:cubicBezTo>
                      <a:pt x="6681" y="5237"/>
                      <a:pt x="6818" y="5210"/>
                      <a:pt x="6947" y="5156"/>
                    </a:cubicBezTo>
                    <a:lnTo>
                      <a:pt x="7878" y="4776"/>
                    </a:lnTo>
                    <a:cubicBezTo>
                      <a:pt x="7960" y="4743"/>
                      <a:pt x="8046" y="4726"/>
                      <a:pt x="8132" y="4726"/>
                    </a:cubicBezTo>
                    <a:close/>
                    <a:moveTo>
                      <a:pt x="2228" y="1"/>
                    </a:moveTo>
                    <a:cubicBezTo>
                      <a:pt x="1952" y="1"/>
                      <a:pt x="1728" y="224"/>
                      <a:pt x="1728" y="501"/>
                    </a:cubicBezTo>
                    <a:lnTo>
                      <a:pt x="1728" y="864"/>
                    </a:lnTo>
                    <a:lnTo>
                      <a:pt x="864" y="864"/>
                    </a:lnTo>
                    <a:cubicBezTo>
                      <a:pt x="388" y="864"/>
                      <a:pt x="1" y="1251"/>
                      <a:pt x="1" y="1728"/>
                    </a:cubicBezTo>
                    <a:lnTo>
                      <a:pt x="1" y="13182"/>
                    </a:lnTo>
                    <a:cubicBezTo>
                      <a:pt x="1" y="13295"/>
                      <a:pt x="94" y="13388"/>
                      <a:pt x="206" y="13388"/>
                    </a:cubicBezTo>
                    <a:lnTo>
                      <a:pt x="2419" y="13388"/>
                    </a:lnTo>
                    <a:cubicBezTo>
                      <a:pt x="2428" y="13388"/>
                      <a:pt x="2439" y="13384"/>
                      <a:pt x="2446" y="13377"/>
                    </a:cubicBezTo>
                    <a:cubicBezTo>
                      <a:pt x="2626" y="13206"/>
                      <a:pt x="2508" y="12995"/>
                      <a:pt x="2339" y="12995"/>
                    </a:cubicBezTo>
                    <a:lnTo>
                      <a:pt x="1064" y="12995"/>
                    </a:lnTo>
                    <a:cubicBezTo>
                      <a:pt x="694" y="12995"/>
                      <a:pt x="394" y="12695"/>
                      <a:pt x="394" y="12326"/>
                    </a:cubicBezTo>
                    <a:lnTo>
                      <a:pt x="394" y="12288"/>
                    </a:lnTo>
                    <a:cubicBezTo>
                      <a:pt x="583" y="12443"/>
                      <a:pt x="821" y="12526"/>
                      <a:pt x="1064" y="12526"/>
                    </a:cubicBezTo>
                    <a:lnTo>
                      <a:pt x="6762" y="12526"/>
                    </a:lnTo>
                    <a:cubicBezTo>
                      <a:pt x="7044" y="12526"/>
                      <a:pt x="7313" y="12415"/>
                      <a:pt x="7513" y="12217"/>
                    </a:cubicBezTo>
                    <a:lnTo>
                      <a:pt x="9520" y="10221"/>
                    </a:lnTo>
                    <a:lnTo>
                      <a:pt x="9520" y="12790"/>
                    </a:lnTo>
                    <a:cubicBezTo>
                      <a:pt x="9520" y="12904"/>
                      <a:pt x="9427" y="12995"/>
                      <a:pt x="9314" y="12995"/>
                    </a:cubicBezTo>
                    <a:lnTo>
                      <a:pt x="3173" y="12995"/>
                    </a:lnTo>
                    <a:cubicBezTo>
                      <a:pt x="3157" y="12995"/>
                      <a:pt x="3140" y="13002"/>
                      <a:pt x="3128" y="13015"/>
                    </a:cubicBezTo>
                    <a:cubicBezTo>
                      <a:pt x="2962" y="13184"/>
                      <a:pt x="3079" y="13388"/>
                      <a:pt x="3244" y="13388"/>
                    </a:cubicBezTo>
                    <a:lnTo>
                      <a:pt x="8851" y="13388"/>
                    </a:lnTo>
                    <a:cubicBezTo>
                      <a:pt x="9436" y="13386"/>
                      <a:pt x="9912" y="12912"/>
                      <a:pt x="9912" y="12324"/>
                    </a:cubicBezTo>
                    <a:lnTo>
                      <a:pt x="9912" y="1922"/>
                    </a:lnTo>
                    <a:cubicBezTo>
                      <a:pt x="9912" y="1337"/>
                      <a:pt x="9440" y="864"/>
                      <a:pt x="8854" y="864"/>
                    </a:cubicBezTo>
                    <a:lnTo>
                      <a:pt x="8187" y="864"/>
                    </a:lnTo>
                    <a:lnTo>
                      <a:pt x="8187" y="615"/>
                    </a:lnTo>
                    <a:cubicBezTo>
                      <a:pt x="8187" y="275"/>
                      <a:pt x="7913" y="1"/>
                      <a:pt x="7573" y="1"/>
                    </a:cubicBezTo>
                    <a:lnTo>
                      <a:pt x="7364" y="1"/>
                    </a:lnTo>
                    <a:cubicBezTo>
                      <a:pt x="7125" y="1"/>
                      <a:pt x="6933" y="195"/>
                      <a:pt x="6933" y="433"/>
                    </a:cubicBezTo>
                    <a:lnTo>
                      <a:pt x="6933" y="864"/>
                    </a:lnTo>
                    <a:lnTo>
                      <a:pt x="5598" y="864"/>
                    </a:lnTo>
                    <a:lnTo>
                      <a:pt x="5598" y="433"/>
                    </a:lnTo>
                    <a:cubicBezTo>
                      <a:pt x="5598" y="195"/>
                      <a:pt x="5406" y="1"/>
                      <a:pt x="5167" y="1"/>
                    </a:cubicBezTo>
                    <a:lnTo>
                      <a:pt x="4958" y="1"/>
                    </a:lnTo>
                    <a:cubicBezTo>
                      <a:pt x="4618" y="1"/>
                      <a:pt x="4344" y="275"/>
                      <a:pt x="4344" y="615"/>
                    </a:cubicBezTo>
                    <a:lnTo>
                      <a:pt x="4344" y="864"/>
                    </a:lnTo>
                    <a:lnTo>
                      <a:pt x="3011" y="864"/>
                    </a:lnTo>
                    <a:lnTo>
                      <a:pt x="3011" y="615"/>
                    </a:lnTo>
                    <a:cubicBezTo>
                      <a:pt x="3011" y="275"/>
                      <a:pt x="2735" y="1"/>
                      <a:pt x="239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5" name="Google Shape;752;p45"/>
              <p:cNvSpPr/>
              <p:nvPr/>
            </p:nvSpPr>
            <p:spPr>
              <a:xfrm>
                <a:off x="3225388" y="3965993"/>
                <a:ext cx="206821" cy="10415"/>
              </a:xfrm>
              <a:custGeom>
                <a:avLst/>
                <a:gdLst/>
                <a:ahLst/>
                <a:cxnLst/>
                <a:rect l="l" t="t" r="r" b="b"/>
                <a:pathLst>
                  <a:path w="7784" h="392" extrusionOk="0">
                    <a:moveTo>
                      <a:pt x="213" y="1"/>
                    </a:moveTo>
                    <a:cubicBezTo>
                      <a:pt x="115" y="1"/>
                      <a:pt x="30" y="73"/>
                      <a:pt x="15" y="172"/>
                    </a:cubicBezTo>
                    <a:cubicBezTo>
                      <a:pt x="1" y="288"/>
                      <a:pt x="92" y="392"/>
                      <a:pt x="210" y="392"/>
                    </a:cubicBezTo>
                    <a:lnTo>
                      <a:pt x="7567" y="392"/>
                    </a:lnTo>
                    <a:cubicBezTo>
                      <a:pt x="7568" y="392"/>
                      <a:pt x="7569" y="392"/>
                      <a:pt x="7571" y="392"/>
                    </a:cubicBezTo>
                    <a:cubicBezTo>
                      <a:pt x="7669" y="392"/>
                      <a:pt x="7754" y="320"/>
                      <a:pt x="7769" y="221"/>
                    </a:cubicBezTo>
                    <a:cubicBezTo>
                      <a:pt x="7783" y="103"/>
                      <a:pt x="7692" y="1"/>
                      <a:pt x="7574" y="1"/>
                    </a:cubicBezTo>
                    <a:lnTo>
                      <a:pt x="217" y="1"/>
                    </a:lnTo>
                    <a:cubicBezTo>
                      <a:pt x="216" y="1"/>
                      <a:pt x="215" y="1"/>
                      <a:pt x="21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6" name="Google Shape;753;p45"/>
              <p:cNvSpPr/>
              <p:nvPr/>
            </p:nvSpPr>
            <p:spPr>
              <a:xfrm>
                <a:off x="3225388" y="4000746"/>
                <a:ext cx="206874" cy="10442"/>
              </a:xfrm>
              <a:custGeom>
                <a:avLst/>
                <a:gdLst/>
                <a:ahLst/>
                <a:cxnLst/>
                <a:rect l="l" t="t" r="r" b="b"/>
                <a:pathLst>
                  <a:path w="7786" h="393" extrusionOk="0">
                    <a:moveTo>
                      <a:pt x="213" y="0"/>
                    </a:moveTo>
                    <a:cubicBezTo>
                      <a:pt x="115" y="0"/>
                      <a:pt x="30" y="72"/>
                      <a:pt x="15" y="171"/>
                    </a:cubicBezTo>
                    <a:cubicBezTo>
                      <a:pt x="1" y="289"/>
                      <a:pt x="92" y="393"/>
                      <a:pt x="210" y="393"/>
                    </a:cubicBezTo>
                    <a:lnTo>
                      <a:pt x="7567" y="393"/>
                    </a:lnTo>
                    <a:cubicBezTo>
                      <a:pt x="7568" y="393"/>
                      <a:pt x="7569" y="393"/>
                      <a:pt x="7571" y="393"/>
                    </a:cubicBezTo>
                    <a:cubicBezTo>
                      <a:pt x="7671" y="393"/>
                      <a:pt x="7756" y="319"/>
                      <a:pt x="7771" y="220"/>
                    </a:cubicBezTo>
                    <a:cubicBezTo>
                      <a:pt x="7785" y="104"/>
                      <a:pt x="7694" y="0"/>
                      <a:pt x="7576" y="0"/>
                    </a:cubicBezTo>
                    <a:lnTo>
                      <a:pt x="217" y="0"/>
                    </a:lnTo>
                    <a:cubicBezTo>
                      <a:pt x="216" y="0"/>
                      <a:pt x="215" y="0"/>
                      <a:pt x="21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7" name="Google Shape;754;p45"/>
              <p:cNvSpPr/>
              <p:nvPr/>
            </p:nvSpPr>
            <p:spPr>
              <a:xfrm>
                <a:off x="3225388" y="4034782"/>
                <a:ext cx="97512" cy="10469"/>
              </a:xfrm>
              <a:custGeom>
                <a:avLst/>
                <a:gdLst/>
                <a:ahLst/>
                <a:cxnLst/>
                <a:rect l="l" t="t" r="r" b="b"/>
                <a:pathLst>
                  <a:path w="3670" h="394" extrusionOk="0">
                    <a:moveTo>
                      <a:pt x="213" y="1"/>
                    </a:moveTo>
                    <a:cubicBezTo>
                      <a:pt x="115" y="1"/>
                      <a:pt x="30" y="73"/>
                      <a:pt x="15" y="172"/>
                    </a:cubicBezTo>
                    <a:cubicBezTo>
                      <a:pt x="1" y="290"/>
                      <a:pt x="92" y="392"/>
                      <a:pt x="210" y="393"/>
                    </a:cubicBezTo>
                    <a:lnTo>
                      <a:pt x="3453" y="393"/>
                    </a:lnTo>
                    <a:cubicBezTo>
                      <a:pt x="3553" y="393"/>
                      <a:pt x="3640" y="321"/>
                      <a:pt x="3655" y="221"/>
                    </a:cubicBezTo>
                    <a:cubicBezTo>
                      <a:pt x="3669" y="104"/>
                      <a:pt x="3578" y="1"/>
                      <a:pt x="3460" y="1"/>
                    </a:cubicBezTo>
                    <a:lnTo>
                      <a:pt x="217" y="1"/>
                    </a:lnTo>
                    <a:cubicBezTo>
                      <a:pt x="216" y="1"/>
                      <a:pt x="215" y="1"/>
                      <a:pt x="21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8" name="Google Shape;755;p45"/>
              <p:cNvSpPr/>
              <p:nvPr/>
            </p:nvSpPr>
            <p:spPr>
              <a:xfrm>
                <a:off x="3473472" y="3833329"/>
                <a:ext cx="56355" cy="296840"/>
              </a:xfrm>
              <a:custGeom>
                <a:avLst/>
                <a:gdLst/>
                <a:ahLst/>
                <a:cxnLst/>
                <a:rect l="l" t="t" r="r" b="b"/>
                <a:pathLst>
                  <a:path w="2121" h="11172" extrusionOk="0">
                    <a:moveTo>
                      <a:pt x="631" y="391"/>
                    </a:moveTo>
                    <a:lnTo>
                      <a:pt x="631" y="393"/>
                    </a:lnTo>
                    <a:lnTo>
                      <a:pt x="1489" y="393"/>
                    </a:lnTo>
                    <a:cubicBezTo>
                      <a:pt x="1620" y="393"/>
                      <a:pt x="1728" y="498"/>
                      <a:pt x="1728" y="629"/>
                    </a:cubicBezTo>
                    <a:lnTo>
                      <a:pt x="1728" y="1307"/>
                    </a:lnTo>
                    <a:lnTo>
                      <a:pt x="393" y="1307"/>
                    </a:lnTo>
                    <a:lnTo>
                      <a:pt x="393" y="629"/>
                    </a:lnTo>
                    <a:cubicBezTo>
                      <a:pt x="393" y="498"/>
                      <a:pt x="499" y="391"/>
                      <a:pt x="631" y="391"/>
                    </a:cubicBezTo>
                    <a:close/>
                    <a:moveTo>
                      <a:pt x="1728" y="1700"/>
                    </a:moveTo>
                    <a:lnTo>
                      <a:pt x="1728" y="2171"/>
                    </a:lnTo>
                    <a:lnTo>
                      <a:pt x="395" y="2171"/>
                    </a:lnTo>
                    <a:lnTo>
                      <a:pt x="393" y="1700"/>
                    </a:lnTo>
                    <a:close/>
                    <a:moveTo>
                      <a:pt x="1728" y="2563"/>
                    </a:moveTo>
                    <a:lnTo>
                      <a:pt x="1728" y="9128"/>
                    </a:lnTo>
                    <a:lnTo>
                      <a:pt x="1257" y="8768"/>
                    </a:lnTo>
                    <a:lnTo>
                      <a:pt x="1257" y="2563"/>
                    </a:lnTo>
                    <a:close/>
                    <a:moveTo>
                      <a:pt x="1053" y="9113"/>
                    </a:moveTo>
                    <a:lnTo>
                      <a:pt x="1668" y="9581"/>
                    </a:lnTo>
                    <a:lnTo>
                      <a:pt x="1582" y="9753"/>
                    </a:lnTo>
                    <a:lnTo>
                      <a:pt x="524" y="9753"/>
                    </a:lnTo>
                    <a:lnTo>
                      <a:pt x="439" y="9581"/>
                    </a:lnTo>
                    <a:lnTo>
                      <a:pt x="1053" y="9113"/>
                    </a:lnTo>
                    <a:close/>
                    <a:moveTo>
                      <a:pt x="1386" y="10146"/>
                    </a:moveTo>
                    <a:lnTo>
                      <a:pt x="1071" y="10775"/>
                    </a:lnTo>
                    <a:cubicBezTo>
                      <a:pt x="1068" y="10782"/>
                      <a:pt x="1060" y="10786"/>
                      <a:pt x="1053" y="10786"/>
                    </a:cubicBezTo>
                    <a:cubicBezTo>
                      <a:pt x="1046" y="10786"/>
                      <a:pt x="1039" y="10782"/>
                      <a:pt x="1035" y="10775"/>
                    </a:cubicBezTo>
                    <a:lnTo>
                      <a:pt x="720" y="10146"/>
                    </a:lnTo>
                    <a:close/>
                    <a:moveTo>
                      <a:pt x="206" y="0"/>
                    </a:moveTo>
                    <a:cubicBezTo>
                      <a:pt x="93" y="0"/>
                      <a:pt x="2" y="91"/>
                      <a:pt x="1" y="204"/>
                    </a:cubicBezTo>
                    <a:lnTo>
                      <a:pt x="1" y="3681"/>
                    </a:lnTo>
                    <a:cubicBezTo>
                      <a:pt x="1" y="3700"/>
                      <a:pt x="8" y="3718"/>
                      <a:pt x="22" y="3731"/>
                    </a:cubicBezTo>
                    <a:cubicBezTo>
                      <a:pt x="80" y="3787"/>
                      <a:pt x="141" y="3810"/>
                      <a:pt x="197" y="3810"/>
                    </a:cubicBezTo>
                    <a:cubicBezTo>
                      <a:pt x="305" y="3810"/>
                      <a:pt x="393" y="3722"/>
                      <a:pt x="393" y="3614"/>
                    </a:cubicBezTo>
                    <a:lnTo>
                      <a:pt x="393" y="2562"/>
                    </a:lnTo>
                    <a:lnTo>
                      <a:pt x="864" y="2562"/>
                    </a:lnTo>
                    <a:lnTo>
                      <a:pt x="864" y="8766"/>
                    </a:lnTo>
                    <a:lnTo>
                      <a:pt x="393" y="9126"/>
                    </a:lnTo>
                    <a:lnTo>
                      <a:pt x="393" y="4547"/>
                    </a:lnTo>
                    <a:cubicBezTo>
                      <a:pt x="395" y="4447"/>
                      <a:pt x="322" y="4360"/>
                      <a:pt x="222" y="4345"/>
                    </a:cubicBezTo>
                    <a:cubicBezTo>
                      <a:pt x="214" y="4344"/>
                      <a:pt x="206" y="4343"/>
                      <a:pt x="198" y="4343"/>
                    </a:cubicBezTo>
                    <a:cubicBezTo>
                      <a:pt x="90" y="4343"/>
                      <a:pt x="1" y="4430"/>
                      <a:pt x="1" y="4540"/>
                    </a:cubicBezTo>
                    <a:lnTo>
                      <a:pt x="1" y="9408"/>
                    </a:lnTo>
                    <a:cubicBezTo>
                      <a:pt x="1" y="9504"/>
                      <a:pt x="24" y="9601"/>
                      <a:pt x="68" y="9690"/>
                    </a:cubicBezTo>
                    <a:lnTo>
                      <a:pt x="693" y="10942"/>
                    </a:lnTo>
                    <a:cubicBezTo>
                      <a:pt x="769" y="11095"/>
                      <a:pt x="915" y="11171"/>
                      <a:pt x="1060" y="11171"/>
                    </a:cubicBezTo>
                    <a:cubicBezTo>
                      <a:pt x="1206" y="11171"/>
                      <a:pt x="1352" y="11095"/>
                      <a:pt x="1428" y="10942"/>
                    </a:cubicBezTo>
                    <a:lnTo>
                      <a:pt x="2053" y="9688"/>
                    </a:lnTo>
                    <a:cubicBezTo>
                      <a:pt x="2097" y="9601"/>
                      <a:pt x="2118" y="9506"/>
                      <a:pt x="2118" y="9408"/>
                    </a:cubicBezTo>
                    <a:lnTo>
                      <a:pt x="2118" y="629"/>
                    </a:lnTo>
                    <a:cubicBezTo>
                      <a:pt x="2120" y="282"/>
                      <a:pt x="1839" y="0"/>
                      <a:pt x="14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spTree>
    <p:extLst>
      <p:ext uri="{BB962C8B-B14F-4D97-AF65-F5344CB8AC3E}">
        <p14:creationId xmlns:p14="http://schemas.microsoft.com/office/powerpoint/2010/main" val="103694835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1"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57725" y="190500"/>
                <a:ext cx="16932627" cy="1651671"/>
              </a:xfrm>
              <a:prstGeom prst="rect">
                <a:avLst/>
              </a:prstGeom>
            </p:spPr>
            <p:txBody>
              <a:bodyPr wrap="square">
                <a:spAutoFit/>
              </a:bodyPr>
              <a:lstStyle/>
              <a:p>
                <a:pPr algn="just">
                  <a:lnSpc>
                    <a:spcPct val="150000"/>
                  </a:lnSpc>
                  <a:spcAft>
                    <a:spcPts val="1000"/>
                  </a:spcAft>
                  <a:tabLst>
                    <a:tab pos="361950" algn="l"/>
                  </a:tabLst>
                </a:pPr>
                <a:r>
                  <a:rPr lang="en-US" sz="3600" b="1">
                    <a:solidFill>
                      <a:srgbClr val="000000"/>
                    </a:solidFill>
                    <a:ea typeface="Times New Roman" panose="02020603050405020304" pitchFamily="18" charset="0"/>
                    <a:cs typeface="Times New Roman" panose="02020603050405020304" pitchFamily="18" charset="0"/>
                  </a:rPr>
                  <a:t>Bài 1.2 (SHS-tr10) </a:t>
                </a:r>
                <a:r>
                  <a:rPr lang="vi-VN" sz="3600">
                    <a:solidFill>
                      <a:srgbClr val="000000"/>
                    </a:solidFill>
                    <a:ea typeface="Times New Roman" panose="02020603050405020304" pitchFamily="18" charset="0"/>
                    <a:cs typeface="Times New Roman" panose="02020603050405020304" pitchFamily="18" charset="0"/>
                  </a:rPr>
                  <a:t>a) Tìm giá trị thích hợp thay cho dấu </a:t>
                </a:r>
                <a14:m>
                  <m:oMath xmlns:m="http://schemas.openxmlformats.org/officeDocument/2006/math">
                    <m:r>
                      <a:rPr lang="en-US" sz="3600" b="0" i="0" kern="1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6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600" b="0" i="1" kern="1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3600">
                    <a:solidFill>
                      <a:srgbClr val="000000"/>
                    </a:solidFill>
                    <a:ea typeface="Times New Roman" panose="02020603050405020304" pitchFamily="18" charset="0"/>
                    <a:cs typeface="Times New Roman" panose="02020603050405020304" pitchFamily="18" charset="0"/>
                  </a:rPr>
                  <a:t> trong bảng sau rồi cho biết 6 nghiệm của phương trình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 </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3600">
                  <a:solidFill>
                    <a:srgbClr val="000000"/>
                  </a:solidFil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57725" y="190500"/>
                <a:ext cx="16932627" cy="1651671"/>
              </a:xfrm>
              <a:prstGeom prst="rect">
                <a:avLst/>
              </a:prstGeom>
              <a:blipFill>
                <a:blip r:embed="rId3"/>
                <a:stretch>
                  <a:fillRect l="-1116" r="-1080" b="-12915"/>
                </a:stretch>
              </a:blipFill>
            </p:spPr>
            <p:txBody>
              <a:bodyPr/>
              <a:lstStyle/>
              <a:p>
                <a:r>
                  <a:rPr lang="en-US">
                    <a:noFill/>
                  </a:rPr>
                  <a:t> </a:t>
                </a:r>
              </a:p>
            </p:txBody>
          </p:sp>
        </mc:Fallback>
      </mc:AlternateContent>
      <p:sp>
        <p:nvSpPr>
          <p:cNvPr id="22" name="Rectangle 21"/>
          <p:cNvSpPr/>
          <p:nvPr/>
        </p:nvSpPr>
        <p:spPr>
          <a:xfrm>
            <a:off x="8504316" y="5125498"/>
            <a:ext cx="1239442" cy="661720"/>
          </a:xfrm>
          <a:prstGeom prst="rect">
            <a:avLst/>
          </a:prstGeom>
        </p:spPr>
        <p:txBody>
          <a:bodyPr wrap="none">
            <a:spAutoFit/>
          </a:bodyPr>
          <a:lstStyle/>
          <a:p>
            <a:pPr algn="ctr" defTabSz="1828800">
              <a:buClr>
                <a:srgbClr val="000000"/>
              </a:buClr>
              <a:tabLst>
                <a:tab pos="723900" algn="l"/>
              </a:tabLst>
            </a:pPr>
            <a:r>
              <a:rPr lang="en-US" sz="36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p:sp>
        <p:nvSpPr>
          <p:cNvPr id="4" name="Rectangle 3"/>
          <p:cNvSpPr/>
          <p:nvPr/>
        </p:nvSpPr>
        <p:spPr>
          <a:xfrm>
            <a:off x="689809" y="3881743"/>
            <a:ext cx="11277600" cy="820674"/>
          </a:xfrm>
          <a:prstGeom prst="rect">
            <a:avLst/>
          </a:prstGeom>
        </p:spPr>
        <p:txBody>
          <a:bodyPr wrap="square">
            <a:spAutoFit/>
          </a:bodyPr>
          <a:lstStyle/>
          <a:p>
            <a:pPr algn="just">
              <a:lnSpc>
                <a:spcPct val="150000"/>
              </a:lnSpc>
              <a:spcBef>
                <a:spcPts val="600"/>
              </a:spcBef>
              <a:spcAft>
                <a:spcPts val="600"/>
              </a:spcAft>
              <a:tabLst>
                <a:tab pos="361950" algn="l"/>
              </a:tabLst>
            </a:pPr>
            <a:r>
              <a:rPr lang="vi-VN" sz="3600">
                <a:solidFill>
                  <a:srgbClr val="000000"/>
                </a:solidFill>
                <a:ea typeface="Times New Roman" panose="02020603050405020304" pitchFamily="18" charset="0"/>
                <a:cs typeface="Times New Roman" panose="02020603050405020304" pitchFamily="18" charset="0"/>
              </a:rPr>
              <a:t>b) Viết nghiệm tổng quát của phương trình đã cho.</a:t>
            </a:r>
            <a:endParaRPr lang="en-US" sz="3600">
              <a:solidFill>
                <a:srgbClr val="000000"/>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38832510"/>
                  </p:ext>
                </p:extLst>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0848"/>
                      </a:ext>
                    </a:extLst>
                  </a:tr>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1241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38832510"/>
                  </p:ext>
                </p:extLst>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746" r="-340000"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746" r="-5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746" r="-4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746" r="-332601"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746" r="-2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746" r="-1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746" r="-662" b="-101493"/>
                          </a:stretch>
                        </a:blipFill>
                      </a:tcPr>
                    </a:tc>
                    <a:extLst>
                      <a:ext uri="{0D108BD9-81ED-4DB2-BD59-A6C34878D82A}">
                        <a16:rowId xmlns:a16="http://schemas.microsoft.com/office/drawing/2014/main" val="248760848"/>
                      </a:ext>
                    </a:extLst>
                  </a:tr>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100746" r="-340000"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100746" r="-5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100746" r="-4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100746" r="-332601"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100746" r="-2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100746" r="-1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100746" r="-662" b="-1493"/>
                          </a:stretch>
                        </a:blipFill>
                      </a:tcPr>
                    </a:tc>
                    <a:extLst>
                      <a:ext uri="{0D108BD9-81ED-4DB2-BD59-A6C34878D82A}">
                        <a16:rowId xmlns:a16="http://schemas.microsoft.com/office/drawing/2014/main" val="9031241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077123593"/>
                  </p:ext>
                </p:extLst>
              </p:nvPr>
            </p:nvGraphicFramePr>
            <p:xfrm>
              <a:off x="2334124" y="6439671"/>
              <a:ext cx="13792201" cy="1726606"/>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05420">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0848"/>
                      </a:ext>
                    </a:extLst>
                  </a:tr>
                  <a:tr h="921186">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1241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077123593"/>
                  </p:ext>
                </p:extLst>
              </p:nvPr>
            </p:nvGraphicFramePr>
            <p:xfrm>
              <a:off x="2334124" y="6439671"/>
              <a:ext cx="13792201" cy="1726606"/>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0542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4" t="-758" r="-340000"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81053" t="-758" r="-514386"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81053" t="-758" r="-414386"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97802" t="-758" r="-332601"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50000" t="-758" r="-200662"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50000" t="-758" r="-100662"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650000" t="-758" r="-662" b="-116667"/>
                          </a:stretch>
                        </a:blipFill>
                      </a:tcPr>
                    </a:tc>
                    <a:extLst>
                      <a:ext uri="{0D108BD9-81ED-4DB2-BD59-A6C34878D82A}">
                        <a16:rowId xmlns:a16="http://schemas.microsoft.com/office/drawing/2014/main" val="248760848"/>
                      </a:ext>
                    </a:extLst>
                  </a:tr>
                  <a:tr h="92118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4" t="-87500" r="-340000"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81053" t="-87500" r="-514386"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81053" t="-87500" r="-414386"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97802" t="-87500" r="-332601"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50000" t="-87500" r="-200662"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50000" t="-87500" r="-100662"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650000" t="-87500" r="-662" b="-1316"/>
                          </a:stretch>
                        </a:blipFill>
                      </a:tcPr>
                    </a:tc>
                    <a:extLst>
                      <a:ext uri="{0D108BD9-81ED-4DB2-BD59-A6C34878D82A}">
                        <a16:rowId xmlns:a16="http://schemas.microsoft.com/office/drawing/2014/main" val="90312412"/>
                      </a:ext>
                    </a:extLst>
                  </a:tr>
                </a:tbl>
              </a:graphicData>
            </a:graphic>
          </p:graphicFrame>
        </mc:Fallback>
      </mc:AlternateContent>
      <p:sp>
        <p:nvSpPr>
          <p:cNvPr id="6" name="Rectangle 5"/>
          <p:cNvSpPr/>
          <p:nvPr/>
        </p:nvSpPr>
        <p:spPr>
          <a:xfrm>
            <a:off x="689809" y="6210300"/>
            <a:ext cx="739305" cy="661720"/>
          </a:xfrm>
          <a:prstGeom prst="rect">
            <a:avLst/>
          </a:prstGeom>
        </p:spPr>
        <p:txBody>
          <a:bodyPr wrap="none">
            <a:spAutoFit/>
          </a:bodyPr>
          <a:lstStyle/>
          <a:p>
            <a:r>
              <a:rPr lang="vi-VN" sz="3600">
                <a:solidFill>
                  <a:srgbClr val="000000"/>
                </a:solidFill>
                <a:ea typeface="Times New Roman" panose="02020603050405020304" pitchFamily="18" charset="0"/>
                <a:cs typeface="Times New Roman" panose="02020603050405020304" pitchFamily="18" charset="0"/>
              </a:rPr>
              <a:t>a) </a:t>
            </a:r>
            <a:endParaRPr lang="en-US" sz="3600"/>
          </a:p>
        </p:txBody>
      </p:sp>
      <mc:AlternateContent xmlns:mc="http://schemas.openxmlformats.org/markup-compatibility/2006" xmlns:a14="http://schemas.microsoft.com/office/drawing/2010/main">
        <mc:Choice Requires="a14">
          <p:sp>
            <p:nvSpPr>
              <p:cNvPr id="7" name="Rectangle 6"/>
              <p:cNvSpPr/>
              <p:nvPr/>
            </p:nvSpPr>
            <p:spPr>
              <a:xfrm>
                <a:off x="657723" y="8343900"/>
                <a:ext cx="16932629" cy="1754326"/>
              </a:xfrm>
              <a:prstGeom prst="rect">
                <a:avLst/>
              </a:prstGeom>
            </p:spPr>
            <p:txBody>
              <a:bodyPr wrap="square">
                <a:spAutoFit/>
              </a:bodyPr>
              <a:lstStyle/>
              <a:p>
                <a:pPr marR="30480" algn="just">
                  <a:lnSpc>
                    <a:spcPct val="150000"/>
                  </a:lnSpc>
                  <a:spcBef>
                    <a:spcPts val="600"/>
                  </a:spcBef>
                  <a:spcAft>
                    <a:spcPts val="600"/>
                  </a:spcAft>
                </a:pPr>
                <a:r>
                  <a:rPr lang="fr-FR" sz="3600">
                    <a:solidFill>
                      <a:srgbClr val="000000"/>
                    </a:solidFill>
                    <a:latin typeface="+mj-lt"/>
                    <a:ea typeface="Calibri" panose="020F0502020204030204" pitchFamily="34" charset="0"/>
                  </a:rPr>
                  <a:t>Sáu nghiệm của phương trình đã cho là : </a:t>
                </a:r>
                <a14:m>
                  <m:oMath xmlns:m="http://schemas.openxmlformats.org/officeDocument/2006/math">
                    <m:d>
                      <m:dPr>
                        <m:ctrlPr>
                          <a:rPr lang="en-US" sz="3600" i="1">
                            <a:solidFill>
                              <a:srgbClr val="000000"/>
                            </a:solidFill>
                            <a:effectLst/>
                            <a:latin typeface="Cambria Math" panose="02040503050406030204" pitchFamily="18" charset="0"/>
                            <a:ea typeface="Calibri" panose="020F0502020204030204" pitchFamily="34" charset="0"/>
                          </a:rPr>
                        </m:ctrlPr>
                      </m:dPr>
                      <m:e>
                        <m:r>
                          <a:rPr lang="fr-FR" sz="3600" i="1">
                            <a:solidFill>
                              <a:srgbClr val="000000"/>
                            </a:solidFill>
                            <a:effectLst/>
                            <a:latin typeface="Cambria Math" panose="02040503050406030204" pitchFamily="18" charset="0"/>
                            <a:ea typeface="Calibri" panose="020F0502020204030204" pitchFamily="34" charset="0"/>
                          </a:rPr>
                          <m:t>−1;−3</m:t>
                        </m:r>
                      </m:e>
                    </m:d>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(−0,5;−2)</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(0;−1)</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(0,5;0)</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(1;1)</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(2;3)</m:t>
                    </m:r>
                  </m:oMath>
                </a14:m>
                <a:r>
                  <a:rPr lang="fr-FR" sz="3600">
                    <a:solidFill>
                      <a:srgbClr val="000000"/>
                    </a:solidFill>
                    <a:effectLst/>
                    <a:latin typeface="+mj-lt"/>
                    <a:ea typeface="Calibri" panose="020F0502020204030204" pitchFamily="34" charset="0"/>
                  </a:rPr>
                  <a:t>.</a:t>
                </a:r>
                <a:endParaRPr lang="en-US" sz="3600">
                  <a:effectLst/>
                  <a:latin typeface="+mj-lt"/>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7723" y="8343900"/>
                <a:ext cx="16932629" cy="1754326"/>
              </a:xfrm>
              <a:prstGeom prst="rect">
                <a:avLst/>
              </a:prstGeom>
              <a:blipFill>
                <a:blip r:embed="rId6"/>
                <a:stretch>
                  <a:fillRect l="-1116" r="-900" b="-6250"/>
                </a:stretch>
              </a:blipFill>
            </p:spPr>
            <p:txBody>
              <a:bodyPr/>
              <a:lstStyle/>
              <a:p>
                <a:r>
                  <a:rPr lang="en-US">
                    <a:noFill/>
                  </a:rPr>
                  <a:t> </a:t>
                </a:r>
              </a:p>
            </p:txBody>
          </p:sp>
        </mc:Fallback>
      </mc:AlternateContent>
      <p:pic>
        <p:nvPicPr>
          <p:cNvPr id="8" name="Picture 7"/>
          <p:cNvPicPr>
            <a:picLocks noChangeAspect="1"/>
          </p:cNvPicPr>
          <p:nvPr/>
        </p:nvPicPr>
        <p:blipFill>
          <a:blip r:embed="rId7"/>
          <a:stretch>
            <a:fillRect/>
          </a:stretch>
        </p:blipFill>
        <p:spPr>
          <a:xfrm rot="17991934">
            <a:off x="17107198" y="4369643"/>
            <a:ext cx="1417959" cy="1085173"/>
          </a:xfrm>
          <a:prstGeom prst="rect">
            <a:avLst/>
          </a:prstGeom>
        </p:spPr>
      </p:pic>
    </p:spTree>
    <p:extLst>
      <p:ext uri="{BB962C8B-B14F-4D97-AF65-F5344CB8AC3E}">
        <p14:creationId xmlns:p14="http://schemas.microsoft.com/office/powerpoint/2010/main" val="40220770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57725" y="190500"/>
                <a:ext cx="16932627" cy="16516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361950" algn="l"/>
                  </a:tabLst>
                  <a:defRPr/>
                </a:pPr>
                <a:r>
                  <a:rPr kumimoji="0" lang="en-US" sz="36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Bài 1.2 (SHS-tr10) </a:t>
                </a: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 Tìm giá trị thích hợp thay cho dấu </a:t>
                </a:r>
                <a14:m>
                  <m:oMath xmlns:m="http://schemas.openxmlformats.org/officeDocument/2006/math">
                    <m:r>
                      <a:rPr kumimoji="0" lang="en-US" sz="3600" b="0" i="0" u="none" strike="noStrike" kern="1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trong bảng sau rồi cho biết 6 nghiệm của phương trình </a:t>
                </a:r>
                <a14:m>
                  <m:oMath xmlns:m="http://schemas.openxmlformats.org/officeDocument/2006/math">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oMath>
                </a14:m>
                <a:endParaRPr kumimoji="0" lang="en-US" sz="36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57725" y="190500"/>
                <a:ext cx="16932627" cy="1651671"/>
              </a:xfrm>
              <a:prstGeom prst="rect">
                <a:avLst/>
              </a:prstGeom>
              <a:blipFill>
                <a:blip r:embed="rId3"/>
                <a:stretch>
                  <a:fillRect l="-1116" r="-1080" b="-12915"/>
                </a:stretch>
              </a:blipFill>
            </p:spPr>
            <p:txBody>
              <a:bodyPr/>
              <a:lstStyle/>
              <a:p>
                <a:r>
                  <a:rPr lang="en-US">
                    <a:noFill/>
                  </a:rPr>
                  <a:t> </a:t>
                </a:r>
              </a:p>
            </p:txBody>
          </p:sp>
        </mc:Fallback>
      </mc:AlternateContent>
      <p:sp>
        <p:nvSpPr>
          <p:cNvPr id="22" name="Rectangle 21"/>
          <p:cNvSpPr/>
          <p:nvPr/>
        </p:nvSpPr>
        <p:spPr>
          <a:xfrm>
            <a:off x="8504315" y="5524500"/>
            <a:ext cx="1239442" cy="661720"/>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4" name="Rectangle 3"/>
          <p:cNvSpPr/>
          <p:nvPr/>
        </p:nvSpPr>
        <p:spPr>
          <a:xfrm>
            <a:off x="689809" y="3881743"/>
            <a:ext cx="11277600" cy="82067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tab pos="361950" algn="l"/>
              </a:tabLst>
              <a:defRPr/>
            </a:pP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 Viết nghiệm tổng quát của phương trình đã cho.</a:t>
            </a:r>
            <a:endParaRPr kumimoji="0" lang="en-US" sz="36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0848"/>
                      </a:ext>
                    </a:extLst>
                  </a:tr>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12412"/>
                      </a:ext>
                    </a:extLst>
                  </a:tr>
                </a:tbl>
              </a:graphicData>
            </a:graphic>
          </p:graphicFrame>
        </mc:Choice>
        <mc:Fallback xmlns="">
          <p:graphicFrame>
            <p:nvGraphicFramePr>
              <p:cNvPr id="5" name="Table 4"/>
              <p:cNvGraphicFramePr>
                <a:graphicFrameLocks noGrp="1"/>
              </p:cNvGraphicFramePr>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746" r="-340000"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746" r="-5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746" r="-4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746" r="-332601"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746" r="-2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746" r="-1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746" r="-662" b="-101493"/>
                          </a:stretch>
                        </a:blipFill>
                      </a:tcPr>
                    </a:tc>
                    <a:extLst>
                      <a:ext uri="{0D108BD9-81ED-4DB2-BD59-A6C34878D82A}">
                        <a16:rowId xmlns:a16="http://schemas.microsoft.com/office/drawing/2014/main" val="248760848"/>
                      </a:ext>
                    </a:extLst>
                  </a:tr>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100746" r="-340000"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100746" r="-5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100746" r="-4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100746" r="-332601"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100746" r="-2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100746" r="-1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100746" r="-662" b="-1493"/>
                          </a:stretch>
                        </a:blipFill>
                      </a:tcPr>
                    </a:tc>
                    <a:extLst>
                      <a:ext uri="{0D108BD9-81ED-4DB2-BD59-A6C34878D82A}">
                        <a16:rowId xmlns:a16="http://schemas.microsoft.com/office/drawing/2014/main" val="90312412"/>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p:cNvSpPr/>
              <p:nvPr/>
            </p:nvSpPr>
            <p:spPr>
              <a:xfrm>
                <a:off x="653714" y="6887461"/>
                <a:ext cx="16932629" cy="1808637"/>
              </a:xfrm>
              <a:prstGeom prst="rect">
                <a:avLst/>
              </a:prstGeom>
            </p:spPr>
            <p:txBody>
              <a:bodyPr wrap="square">
                <a:spAutoFit/>
              </a:bodyPr>
              <a:lstStyle/>
              <a:p>
                <a:pPr marR="30480" algn="just">
                  <a:lnSpc>
                    <a:spcPct val="150000"/>
                  </a:lnSpc>
                  <a:spcBef>
                    <a:spcPts val="600"/>
                  </a:spcBef>
                  <a:spcAft>
                    <a:spcPts val="600"/>
                  </a:spcAft>
                </a:pPr>
                <a:r>
                  <a:rPr lang="fr-FR" sz="3600">
                    <a:solidFill>
                      <a:srgbClr val="000000"/>
                    </a:solidFill>
                    <a:latin typeface="+mj-lt"/>
                    <a:ea typeface="Calibri" panose="020F0502020204030204" pitchFamily="34" charset="0"/>
                  </a:rPr>
                  <a:t>b) Ta có :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𝑦</m:t>
                    </m:r>
                    <m:r>
                      <a:rPr lang="fr-FR" sz="3600" i="1">
                        <a:solidFill>
                          <a:srgbClr val="000000"/>
                        </a:solidFill>
                        <a:effectLst/>
                        <a:latin typeface="Cambria Math" panose="02040503050406030204" pitchFamily="18" charset="0"/>
                        <a:ea typeface="Calibri" panose="020F0502020204030204" pitchFamily="34" charset="0"/>
                      </a:rPr>
                      <m:t>=2</m:t>
                    </m:r>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−1</m:t>
                    </m:r>
                  </m:oMath>
                </a14:m>
                <a:r>
                  <a:rPr lang="fr-FR" sz="3600">
                    <a:solidFill>
                      <a:srgbClr val="000000"/>
                    </a:solidFill>
                    <a:effectLst/>
                    <a:latin typeface="+mj-lt"/>
                    <a:ea typeface="Calibri" panose="020F0502020204030204" pitchFamily="34" charset="0"/>
                  </a:rPr>
                  <a:t>.</a:t>
                </a:r>
                <a:endParaRPr lang="en-US" sz="3600">
                  <a:effectLst/>
                  <a:latin typeface="+mj-lt"/>
                  <a:ea typeface="Times New Roman" panose="02020603050405020304" pitchFamily="18" charset="0"/>
                </a:endParaRPr>
              </a:p>
              <a:p>
                <a:pPr marR="30480" algn="just">
                  <a:lnSpc>
                    <a:spcPct val="150000"/>
                  </a:lnSpc>
                  <a:spcBef>
                    <a:spcPts val="600"/>
                  </a:spcBef>
                  <a:spcAft>
                    <a:spcPts val="600"/>
                  </a:spcAft>
                </a:pPr>
                <a:r>
                  <a:rPr lang="fr-FR" sz="3600">
                    <a:solidFill>
                      <a:srgbClr val="000000"/>
                    </a:solidFill>
                    <a:effectLst/>
                    <a:latin typeface="+mj-lt"/>
                    <a:ea typeface="Calibri" panose="020F0502020204030204" pitchFamily="34" charset="0"/>
                  </a:rPr>
                  <a:t>Vậy nghiệm tổng quát của phương trình đã cho là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m:t>
                    </m:r>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;2</m:t>
                    </m:r>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−1)</m:t>
                    </m:r>
                  </m:oMath>
                </a14:m>
                <a:r>
                  <a:rPr lang="fr-FR" sz="3600">
                    <a:solidFill>
                      <a:srgbClr val="000000"/>
                    </a:solidFill>
                    <a:effectLst/>
                    <a:latin typeface="+mj-lt"/>
                    <a:ea typeface="Calibri" panose="020F0502020204030204" pitchFamily="34" charset="0"/>
                  </a:rPr>
                  <a:t> với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m:t>
                    </m:r>
                    <m:r>
                      <a:rPr lang="fr-FR" sz="3600" i="1">
                        <a:solidFill>
                          <a:srgbClr val="000000"/>
                        </a:solidFill>
                        <a:effectLst/>
                        <a:latin typeface="Cambria Math" panose="02040503050406030204" pitchFamily="18" charset="0"/>
                        <a:ea typeface="Calibri" panose="020F0502020204030204" pitchFamily="34" charset="0"/>
                      </a:rPr>
                      <m:t>ℝ</m:t>
                    </m:r>
                  </m:oMath>
                </a14:m>
                <a:r>
                  <a:rPr lang="fr-FR" sz="3600">
                    <a:solidFill>
                      <a:srgbClr val="000000"/>
                    </a:solidFill>
                    <a:effectLst/>
                    <a:latin typeface="+mj-lt"/>
                    <a:ea typeface="Calibri" panose="020F0502020204030204" pitchFamily="34" charset="0"/>
                  </a:rPr>
                  <a:t> tùy ý.</a:t>
                </a:r>
                <a:endParaRPr lang="en-US" sz="3600">
                  <a:effectLst/>
                  <a:latin typeface="+mj-lt"/>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3714" y="6887461"/>
                <a:ext cx="16932629" cy="1808637"/>
              </a:xfrm>
              <a:prstGeom prst="rect">
                <a:avLst/>
              </a:prstGeom>
              <a:blipFill>
                <a:blip r:embed="rId5"/>
                <a:stretch>
                  <a:fillRect l="-1080" b="-11448"/>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rot="17991934">
            <a:off x="17107198" y="4369643"/>
            <a:ext cx="1417959" cy="1085173"/>
          </a:xfrm>
          <a:prstGeom prst="rect">
            <a:avLst/>
          </a:prstGeom>
        </p:spPr>
      </p:pic>
    </p:spTree>
    <p:extLst>
      <p:ext uri="{BB962C8B-B14F-4D97-AF65-F5344CB8AC3E}">
        <p14:creationId xmlns:p14="http://schemas.microsoft.com/office/powerpoint/2010/main" val="7642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77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800" y="-114300"/>
                <a:ext cx="17830800" cy="3608039"/>
              </a:xfrm>
              <a:prstGeom prst="rect">
                <a:avLst/>
              </a:prstGeom>
            </p:spPr>
            <p:txBody>
              <a:bodyPr wrap="square">
                <a:spAutoFit/>
              </a:bodyPr>
              <a:lstStyle/>
              <a:p>
                <a:pPr algn="just">
                  <a:lnSpc>
                    <a:spcPct val="150000"/>
                  </a:lnSpc>
                </a:pPr>
                <a:r>
                  <a:rPr lang="en-US" sz="3600" b="1">
                    <a:solidFill>
                      <a:srgbClr val="000000"/>
                    </a:solidFill>
                    <a:latin typeface="+mj-lt"/>
                    <a:ea typeface="Times New Roman" panose="02020603050405020304" pitchFamily="18" charset="0"/>
                    <a:cs typeface="Times New Roman" panose="02020603050405020304" pitchFamily="18" charset="0"/>
                  </a:rPr>
                  <a:t>Bài 1.4 (SHS-tr10) </a:t>
                </a:r>
                <a:r>
                  <a:rPr lang="en-US" sz="3600">
                    <a:solidFill>
                      <a:srgbClr val="000000"/>
                    </a:solidFill>
                    <a:effectLst/>
                    <a:latin typeface="+mj-lt"/>
                    <a:ea typeface="Times New Roman" panose="02020603050405020304" pitchFamily="18" charset="0"/>
                    <a:cs typeface="Times New Roman" panose="02020603050405020304" pitchFamily="18" charset="0"/>
                  </a:rPr>
                  <a:t>Cho hệ phương trình </a:t>
                </a:r>
                <a14:m>
                  <m:oMath xmlns:m="http://schemas.openxmlformats.org/officeDocument/2006/math">
                    <m:d>
                      <m:dPr>
                        <m:begChr m:val="{"/>
                        <m:endChr m:val=""/>
                        <m:ctrlPr>
                          <a:rPr lang="en-US" sz="3600" i="1" smtClean="0">
                            <a:solidFill>
                              <a:srgbClr val="000000"/>
                            </a:solidFill>
                            <a:effectLst/>
                            <a:latin typeface="Cambria Math" panose="02040503050406030204" pitchFamily="18" charset="0"/>
                            <a:cs typeface="Times New Roman" panose="02020603050405020304" pitchFamily="18" charset="0"/>
                          </a:rPr>
                        </m:ctrlPr>
                      </m:dPr>
                      <m:e>
                        <m:eqArr>
                          <m:eqArrPr>
                            <m:ctrlPr>
                              <a:rPr lang="en-US" sz="3600" i="1" smtClean="0">
                                <a:solidFill>
                                  <a:srgbClr val="000000"/>
                                </a:solidFill>
                                <a:effectLst/>
                                <a:latin typeface="Cambria Math" panose="02040503050406030204" pitchFamily="18" charset="0"/>
                                <a:cs typeface="Times New Roman" panose="02020603050405020304" pitchFamily="18" charset="0"/>
                              </a:rPr>
                            </m:ctrlPr>
                          </m:eqArrPr>
                          <m:e>
                            <m:r>
                              <a:rPr lang="en-US" sz="3600" b="0" i="1" smtClean="0">
                                <a:solidFill>
                                  <a:srgbClr val="000000"/>
                                </a:solidFill>
                                <a:effectLst/>
                                <a:latin typeface="Cambria Math" panose="02040503050406030204" pitchFamily="18" charset="0"/>
                                <a:cs typeface="Times New Roman" panose="02020603050405020304" pitchFamily="18" charset="0"/>
                              </a:rPr>
                              <m:t>2</m:t>
                            </m:r>
                            <m:r>
                              <a:rPr lang="en-US" sz="3600" b="0" i="1" smtClean="0">
                                <a:solidFill>
                                  <a:srgbClr val="000000"/>
                                </a:solidFill>
                                <a:effectLst/>
                                <a:latin typeface="Cambria Math" panose="02040503050406030204" pitchFamily="18" charset="0"/>
                                <a:cs typeface="Times New Roman" panose="02020603050405020304" pitchFamily="18" charset="0"/>
                              </a:rPr>
                              <m:t>𝑥</m:t>
                            </m:r>
                            <m:r>
                              <a:rPr lang="en-US" sz="3600" b="0" i="1" smtClean="0">
                                <a:solidFill>
                                  <a:srgbClr val="000000"/>
                                </a:solidFill>
                                <a:effectLst/>
                                <a:latin typeface="Cambria Math" panose="02040503050406030204" pitchFamily="18" charset="0"/>
                                <a:cs typeface="Times New Roman" panose="02020603050405020304" pitchFamily="18" charset="0"/>
                              </a:rPr>
                              <m:t>=−6</m:t>
                            </m:r>
                          </m:e>
                          <m:e>
                            <m:r>
                              <a:rPr lang="en-US" sz="3600" b="0" i="1" smtClean="0">
                                <a:solidFill>
                                  <a:srgbClr val="000000"/>
                                </a:solidFill>
                                <a:effectLst/>
                                <a:latin typeface="Cambria Math" panose="02040503050406030204" pitchFamily="18" charset="0"/>
                                <a:cs typeface="Times New Roman" panose="02020603050405020304" pitchFamily="18" charset="0"/>
                              </a:rPr>
                              <m:t>5</m:t>
                            </m:r>
                            <m:r>
                              <a:rPr lang="en-US" sz="3600" b="0" i="1" smtClean="0">
                                <a:solidFill>
                                  <a:srgbClr val="000000"/>
                                </a:solidFill>
                                <a:effectLst/>
                                <a:latin typeface="Cambria Math" panose="02040503050406030204" pitchFamily="18" charset="0"/>
                                <a:cs typeface="Times New Roman" panose="02020603050405020304" pitchFamily="18" charset="0"/>
                              </a:rPr>
                              <m:t>𝑥</m:t>
                            </m:r>
                            <m:r>
                              <a:rPr lang="en-US" sz="3600" b="0" i="1" smtClean="0">
                                <a:solidFill>
                                  <a:srgbClr val="000000"/>
                                </a:solidFill>
                                <a:effectLst/>
                                <a:latin typeface="Cambria Math" panose="02040503050406030204" pitchFamily="18" charset="0"/>
                                <a:cs typeface="Times New Roman" panose="02020603050405020304" pitchFamily="18" charset="0"/>
                              </a:rPr>
                              <m:t>+4</m:t>
                            </m:r>
                            <m:r>
                              <a:rPr lang="en-US" sz="3600" b="0" i="1" smtClean="0">
                                <a:solidFill>
                                  <a:srgbClr val="000000"/>
                                </a:solidFill>
                                <a:effectLst/>
                                <a:latin typeface="Cambria Math" panose="02040503050406030204" pitchFamily="18" charset="0"/>
                                <a:cs typeface="Times New Roman" panose="02020603050405020304" pitchFamily="18" charset="0"/>
                              </a:rPr>
                              <m:t>𝑦</m:t>
                            </m:r>
                            <m:r>
                              <a:rPr lang="en-US" sz="3600" b="0" i="1" smtClean="0">
                                <a:solidFill>
                                  <a:srgbClr val="000000"/>
                                </a:solidFill>
                                <a:effectLst/>
                                <a:latin typeface="Cambria Math" panose="02040503050406030204" pitchFamily="18" charset="0"/>
                                <a:cs typeface="Times New Roman" panose="02020603050405020304" pitchFamily="18" charset="0"/>
                              </a:rPr>
                              <m:t>=1</m:t>
                            </m:r>
                          </m:e>
                        </m:eqArr>
                      </m:e>
                    </m:d>
                  </m:oMath>
                </a14:m>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vi-VN" sz="3600">
                    <a:solidFill>
                      <a:srgbClr val="000000"/>
                    </a:solidFill>
                    <a:ea typeface="Calibri" panose="020F0502020204030204" pitchFamily="34" charset="0"/>
                    <a:cs typeface="Times New Roman" panose="02020603050405020304" pitchFamily="18" charset="0"/>
                  </a:rPr>
                  <a:t>a) Hệ phương trình trên có là một hệ hai phương trình bậc nhất hai ẩn không? Vì sao?</a:t>
                </a:r>
              </a:p>
              <a:p>
                <a:pPr algn="just">
                  <a:lnSpc>
                    <a:spcPct val="150000"/>
                  </a:lnSpc>
                </a:pPr>
                <a:r>
                  <a:rPr lang="vi-VN" sz="3600">
                    <a:solidFill>
                      <a:srgbClr val="000000"/>
                    </a:solidFill>
                    <a:ea typeface="Calibri" panose="020F0502020204030204" pitchFamily="34" charset="0"/>
                    <a:cs typeface="Times New Roman" panose="02020603050405020304" pitchFamily="18" charset="0"/>
                  </a:rPr>
                  <a:t>b) Cặp số </a:t>
                </a:r>
                <a14:m>
                  <m:oMath xmlns:m="http://schemas.openxmlformats.org/officeDocument/2006/math">
                    <m:r>
                      <a:rPr lang="vi-VN" sz="36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 4) </m:t>
                    </m:r>
                  </m:oMath>
                </a14:m>
                <a:r>
                  <a:rPr lang="vi-VN" sz="3600">
                    <a:solidFill>
                      <a:srgbClr val="000000"/>
                    </a:solidFill>
                    <a:ea typeface="Calibri" panose="020F0502020204030204" pitchFamily="34" charset="0"/>
                    <a:cs typeface="Times New Roman" panose="02020603050405020304" pitchFamily="18" charset="0"/>
                  </a:rPr>
                  <a:t>có là một nghiệm của hệ phương trình đã cho hay không? Vì sao?</a:t>
                </a:r>
                <a:endParaRPr lang="en-US" sz="3600">
                  <a:solidFill>
                    <a:srgbClr val="000000"/>
                  </a:solidFill>
                  <a:effectLs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114300"/>
                <a:ext cx="17830800" cy="3608039"/>
              </a:xfrm>
              <a:prstGeom prst="rect">
                <a:avLst/>
              </a:prstGeom>
              <a:blipFill>
                <a:blip r:embed="rId3"/>
                <a:stretch>
                  <a:fillRect l="-1026" r="-342" b="-2534"/>
                </a:stretch>
              </a:blipFill>
            </p:spPr>
            <p:txBody>
              <a:bodyPr/>
              <a:lstStyle/>
              <a:p>
                <a:r>
                  <a:rPr lang="en-US">
                    <a:noFill/>
                  </a:rPr>
                  <a:t> </a:t>
                </a:r>
              </a:p>
            </p:txBody>
          </p:sp>
        </mc:Fallback>
      </mc:AlternateContent>
      <p:sp>
        <p:nvSpPr>
          <p:cNvPr id="24" name="Rectangle 23"/>
          <p:cNvSpPr/>
          <p:nvPr/>
        </p:nvSpPr>
        <p:spPr>
          <a:xfrm>
            <a:off x="8614906" y="3963769"/>
            <a:ext cx="1210588" cy="646331"/>
          </a:xfrm>
          <a:prstGeom prst="rect">
            <a:avLst/>
          </a:prstGeom>
        </p:spPr>
        <p:txBody>
          <a:bodyPr wrap="none">
            <a:spAutoFit/>
          </a:bodyPr>
          <a:lstStyle/>
          <a:p>
            <a:pPr algn="ctr" defTabSz="1828800">
              <a:buClr>
                <a:srgbClr val="000000"/>
              </a:buClr>
              <a:tabLst>
                <a:tab pos="723900" algn="l"/>
              </a:tabLst>
            </a:pPr>
            <a:r>
              <a:rPr lang="en-US" sz="36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6" name="Rectangle 5"/>
              <p:cNvSpPr/>
              <p:nvPr/>
            </p:nvSpPr>
            <p:spPr>
              <a:xfrm>
                <a:off x="304800" y="4968443"/>
                <a:ext cx="17602200" cy="4975657"/>
              </a:xfrm>
              <a:prstGeom prst="rect">
                <a:avLst/>
              </a:prstGeom>
            </p:spPr>
            <p:txBody>
              <a:bodyPr wrap="square">
                <a:spAutoFit/>
              </a:bodyPr>
              <a:lstStyle/>
              <a:p>
                <a:pPr marR="30480" algn="just">
                  <a:lnSpc>
                    <a:spcPct val="150000"/>
                  </a:lnSpc>
                </a:pPr>
                <a:r>
                  <a:rPr lang="fr-FR" sz="3600">
                    <a:solidFill>
                      <a:srgbClr val="000000"/>
                    </a:solidFill>
                    <a:latin typeface="+mj-lt"/>
                    <a:ea typeface="Calibri" panose="020F0502020204030204" pitchFamily="34" charset="0"/>
                  </a:rPr>
                  <a:t>a) Hệ đã cho là một hệ hai phương trình bậc nhất hai ẩn vì cả hai phương trình của hệ đã cho đều là phương trình bậc nhất hai ẩn.</a:t>
                </a:r>
                <a:endParaRPr lang="en-US" sz="3600">
                  <a:solidFill>
                    <a:srgbClr val="000000"/>
                  </a:solidFill>
                  <a:effectLst/>
                  <a:latin typeface="+mj-lt"/>
                  <a:ea typeface="Times New Roman" panose="02020603050405020304" pitchFamily="18" charset="0"/>
                </a:endParaRPr>
              </a:p>
              <a:p>
                <a:pPr algn="just">
                  <a:lnSpc>
                    <a:spcPct val="150000"/>
                  </a:lnSpc>
                </a:pPr>
                <a:r>
                  <a:rPr lang="fr-FR" sz="3600">
                    <a:solidFill>
                      <a:srgbClr val="000000"/>
                    </a:solidFill>
                    <a:effectLst/>
                    <a:latin typeface="+mj-lt"/>
                    <a:ea typeface="Calibri" panose="020F0502020204030204" pitchFamily="34" charset="0"/>
                    <a:cs typeface="Times New Roman" panose="02020603050405020304" pitchFamily="18" charset="0"/>
                  </a:rPr>
                  <a:t>b) </a:t>
                </a:r>
                <a:r>
                  <a:rPr lang="en-US" sz="3600">
                    <a:solidFill>
                      <a:srgbClr val="000000"/>
                    </a:solidFill>
                    <a:effectLst/>
                    <a:latin typeface="+mj-lt"/>
                    <a:ea typeface="Malgun Gothic" panose="020B0503020000020004" pitchFamily="34" charset="-127"/>
                    <a:cs typeface="Times New Roman" panose="02020603050405020304" pitchFamily="18" charset="0"/>
                  </a:rPr>
                  <a:t>Ta thấy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36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en-US" sz="3600">
                    <a:solidFill>
                      <a:srgbClr val="000000"/>
                    </a:solidFill>
                    <a:effectLst/>
                    <a:latin typeface="+mj-lt"/>
                    <a:ea typeface="Malgun Gothic" panose="020B0503020000020004" pitchFamily="34" charset="-127"/>
                    <a:cs typeface="Times New Roman" panose="02020603050405020304" pitchFamily="18" charset="0"/>
                  </a:rPr>
                  <a:t> thì:</a:t>
                </a:r>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e>
                    </m:d>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=−6</m:t>
                    </m:r>
                  </m:oMath>
                </a14:m>
                <a:r>
                  <a:rPr lang="en-US" sz="36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(−3;4)</m:t>
                    </m:r>
                  </m:oMath>
                </a14:m>
                <a:r>
                  <a:rPr lang="en-US" sz="36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5</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=−15+16=1</m:t>
                    </m:r>
                  </m:oMath>
                </a14:m>
                <a:r>
                  <a:rPr lang="en-US" sz="36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(−3;4)</m:t>
                    </m:r>
                  </m:oMath>
                </a14:m>
                <a:r>
                  <a:rPr lang="en-US" sz="3600">
                    <a:solidFill>
                      <a:srgbClr val="000000"/>
                    </a:solidFill>
                    <a:effectLst/>
                    <a:latin typeface="+mj-lt"/>
                    <a:ea typeface="Malgun Gothic" panose="020B0503020000020004" pitchFamily="34" charset="-127"/>
                    <a:cs typeface="Times New Roman" panose="02020603050405020304" pitchFamily="18" charset="0"/>
                  </a:rPr>
                  <a:t> là nghiệm của phương trình thứ hai.</a:t>
                </a:r>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6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(−3;4)</m:t>
                    </m:r>
                  </m:oMath>
                </a14:m>
                <a:r>
                  <a:rPr lang="en-US" sz="3600">
                    <a:solidFill>
                      <a:srgbClr val="000000"/>
                    </a:solidFill>
                    <a:effectLst/>
                    <a:latin typeface="+mj-lt"/>
                    <a:ea typeface="Malgun Gothic" panose="020B0503020000020004" pitchFamily="34" charset="-127"/>
                    <a:cs typeface="Times New Roman" panose="02020603050405020304" pitchFamily="18" charset="0"/>
                  </a:rPr>
                  <a:t> là nghiệm của hệ phương trình đã cho.</a:t>
                </a:r>
                <a:endParaRPr lang="en-US" sz="36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4800" y="4968443"/>
                <a:ext cx="17602200" cy="4975657"/>
              </a:xfrm>
              <a:prstGeom prst="rect">
                <a:avLst/>
              </a:prstGeom>
              <a:blipFill>
                <a:blip r:embed="rId4"/>
                <a:stretch>
                  <a:fillRect l="-1039" r="-831" b="-3676"/>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rot="21321722">
            <a:off x="16873397" y="9108499"/>
            <a:ext cx="2067204" cy="2357000"/>
          </a:xfrm>
          <a:prstGeom prst="rect">
            <a:avLst/>
          </a:prstGeom>
        </p:spPr>
      </p:pic>
    </p:spTree>
    <p:extLst>
      <p:ext uri="{BB962C8B-B14F-4D97-AF65-F5344CB8AC3E}">
        <p14:creationId xmlns:p14="http://schemas.microsoft.com/office/powerpoint/2010/main" val="16463766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left)">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down)">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71" name="Google Shape;1558;p62"/>
          <p:cNvGrpSpPr/>
          <p:nvPr/>
        </p:nvGrpSpPr>
        <p:grpSpPr>
          <a:xfrm rot="-613048">
            <a:off x="1423678" y="726212"/>
            <a:ext cx="15315540" cy="9531860"/>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Rectangle 77"/>
          <p:cNvSpPr/>
          <p:nvPr/>
        </p:nvSpPr>
        <p:spPr>
          <a:xfrm>
            <a:off x="4686908" y="2275827"/>
            <a:ext cx="9282472" cy="61564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VẬN</a:t>
            </a:r>
            <a:r>
              <a:rPr kumimoji="0" lang="en-US" sz="14000" b="1" i="0" u="none" strike="noStrike" kern="1200" cap="none" spc="0" normalizeH="0" noProof="0">
                <a:ln>
                  <a:noFill/>
                </a:ln>
                <a:solidFill>
                  <a:srgbClr val="313F60"/>
                </a:solidFill>
                <a:effectLst/>
                <a:uLnTx/>
                <a:uFillTx/>
                <a:latin typeface="Arial" panose="020B0604020202020204" pitchFamily="34" charset="0"/>
                <a:ea typeface="+mn-ea"/>
                <a:cs typeface="Arial" panose="020B0604020202020204" pitchFamily="34" charset="0"/>
                <a:sym typeface="Arial"/>
              </a:rPr>
              <a:t> DỤNG</a:t>
            </a:r>
            <a:endParaRPr kumimoji="0" lang="en-US" sz="14000" b="1" i="0" u="none" strike="noStrike" kern="1200" cap="none" spc="0" normalizeH="0" baseline="0" noProof="0" dirty="0">
              <a:ln>
                <a:noFill/>
              </a:ln>
              <a:solidFill>
                <a:srgbClr val="313F60"/>
              </a:solidFill>
              <a:effectLst/>
              <a:uLnTx/>
              <a:uFillTx/>
              <a:latin typeface="Arial" panose="020B0604020202020204" pitchFamily="34" charset="0"/>
              <a:ea typeface="+mn-ea"/>
              <a:cs typeface="Arial" panose="020B0604020202020204" pitchFamily="34" charset="0"/>
              <a:sym typeface="Arial"/>
            </a:endParaRPr>
          </a:p>
        </p:txBody>
      </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048275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2" name="Group 1"/>
          <p:cNvGrpSpPr/>
          <p:nvPr/>
        </p:nvGrpSpPr>
        <p:grpSpPr>
          <a:xfrm>
            <a:off x="434422" y="876300"/>
            <a:ext cx="17186633" cy="8989724"/>
            <a:chOff x="440324" y="1253933"/>
            <a:chExt cx="17186633" cy="8989724"/>
          </a:xfrm>
        </p:grpSpPr>
        <p:grpSp>
          <p:nvGrpSpPr>
            <p:cNvPr id="71" name="Google Shape;1558;p62"/>
            <p:cNvGrpSpPr/>
            <p:nvPr/>
          </p:nvGrpSpPr>
          <p:grpSpPr>
            <a:xfrm rot="-613048">
              <a:off x="440324" y="1253933"/>
              <a:ext cx="17186633" cy="8989724"/>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78" name="Rectangle 77"/>
            <p:cNvSpPr/>
            <p:nvPr/>
          </p:nvSpPr>
          <p:spPr>
            <a:xfrm>
              <a:off x="3733800" y="3686466"/>
              <a:ext cx="11082643" cy="3785652"/>
            </a:xfrm>
            <a:prstGeom prst="rect">
              <a:avLst/>
            </a:prstGeom>
          </p:spPr>
          <p:txBody>
            <a:bodyPr wrap="square">
              <a:spAutoFit/>
            </a:bodyPr>
            <a:lstStyle/>
            <a:p>
              <a:pPr algn="ctr">
                <a:lnSpc>
                  <a:spcPct val="150000"/>
                </a:lnSpc>
                <a:defRPr/>
              </a:pPr>
              <a:r>
                <a:rPr lang="en-US" sz="8500" b="1">
                  <a:solidFill>
                    <a:srgbClr val="313F60"/>
                  </a:solidFill>
                  <a:latin typeface="Arial" panose="020B0604020202020204" pitchFamily="34" charset="0"/>
                  <a:cs typeface="Arial" panose="020B0604020202020204" pitchFamily="34" charset="0"/>
                  <a:sym typeface="Arial"/>
                </a:rPr>
                <a:t>1. PHƯƠNG TRÌNH </a:t>
              </a:r>
            </a:p>
            <a:p>
              <a:pPr algn="ctr">
                <a:lnSpc>
                  <a:spcPct val="150000"/>
                </a:lnSpc>
                <a:defRPr/>
              </a:pPr>
              <a:r>
                <a:rPr lang="en-US" sz="8500" b="1">
                  <a:solidFill>
                    <a:srgbClr val="313F60"/>
                  </a:solidFill>
                  <a:latin typeface="Arial" panose="020B0604020202020204" pitchFamily="34" charset="0"/>
                  <a:cs typeface="Arial" panose="020B0604020202020204" pitchFamily="34" charset="0"/>
                  <a:sym typeface="Arial"/>
                </a:rPr>
                <a:t>BẬC NHẤT HAI ẨN</a:t>
              </a:r>
              <a:endParaRPr lang="en-US" sz="8500" b="1" dirty="0">
                <a:solidFill>
                  <a:srgbClr val="313F60"/>
                </a:solidFill>
                <a:latin typeface="Arial" panose="020B0604020202020204" pitchFamily="34" charset="0"/>
                <a:cs typeface="Arial" panose="020B0604020202020204" pitchFamily="34" charset="0"/>
                <a:sym typeface="Arial"/>
              </a:endParaRPr>
            </a:p>
          </p:txBody>
        </p:sp>
      </p:gr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2396578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37" name="Group 36"/>
          <p:cNvGrpSpPr/>
          <p:nvPr/>
        </p:nvGrpSpPr>
        <p:grpSpPr>
          <a:xfrm>
            <a:off x="381000" y="266700"/>
            <a:ext cx="152400" cy="9758826"/>
            <a:chOff x="8715456" y="310101"/>
            <a:chExt cx="76200" cy="4612713"/>
          </a:xfrm>
        </p:grpSpPr>
        <p:cxnSp>
          <p:nvCxnSpPr>
            <p:cNvPr id="38" name="Straight Connector 37"/>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791656"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p:cNvSpPr/>
              <p:nvPr/>
            </p:nvSpPr>
            <p:spPr>
              <a:xfrm>
                <a:off x="1447800" y="204907"/>
                <a:ext cx="15925800" cy="1661993"/>
              </a:xfrm>
              <a:prstGeom prst="rect">
                <a:avLst/>
              </a:prstGeom>
            </p:spPr>
            <p:txBody>
              <a:bodyPr wrap="square">
                <a:spAutoFit/>
              </a:bodyPr>
              <a:lstStyle/>
              <a:p>
                <a:pPr algn="just">
                  <a:lnSpc>
                    <a:spcPct val="150000"/>
                  </a:lnSpc>
                  <a:spcBef>
                    <a:spcPts val="600"/>
                  </a:spcBef>
                  <a:spcAft>
                    <a:spcPts val="600"/>
                  </a:spcAft>
                </a:pPr>
                <a:r>
                  <a:rPr lang="en-US" sz="3400" b="1">
                    <a:solidFill>
                      <a:srgbClr val="000000"/>
                    </a:solidFill>
                    <a:ea typeface="Times New Roman" panose="02020603050405020304" pitchFamily="18" charset="0"/>
                    <a:cs typeface="Times New Roman" panose="02020603050405020304" pitchFamily="18" charset="0"/>
                  </a:rPr>
                  <a:t>Bài 1.3 (SHS-tr10) </a:t>
                </a:r>
                <a:r>
                  <a:rPr lang="vi-VN" sz="3400">
                    <a:solidFill>
                      <a:srgbClr val="000000"/>
                    </a:solidFill>
                    <a:ea typeface="Times New Roman" panose="02020603050405020304" pitchFamily="18" charset="0"/>
                    <a:cs typeface="Times New Roman" panose="02020603050405020304" pitchFamily="18" charset="0"/>
                  </a:rPr>
                  <a:t>Viết nghiệm và biểu diễn hình học tất cả các nghiệm của mỗi phương trình bậc nhất hai ẩn sau:</a:t>
                </a:r>
                <a:r>
                  <a:rPr lang="fr-FR" sz="3400">
                    <a:latin typeface="Times New Roman" panose="02020603050405020304" pitchFamily="18" charset="0"/>
                    <a:ea typeface="Malgun Gothic" panose="020B0503020000020004" pitchFamily="34" charset="-127"/>
                    <a:cs typeface="Times New Roman" panose="02020603050405020304" pitchFamily="18" charset="0"/>
                  </a:rPr>
                  <a:t>          </a:t>
                </a:r>
                <a:r>
                  <a:rPr lang="fr-FR" sz="3400">
                    <a:solidFill>
                      <a:srgbClr val="000000"/>
                    </a:solidFill>
                    <a:ea typeface="Malgun Gothic" panose="020B0503020000020004" pitchFamily="34" charset="-127"/>
                    <a:cs typeface="Times New Roman" panose="02020603050405020304" pitchFamily="18" charset="0"/>
                  </a:rPr>
                  <a:t>a) </a:t>
                </a:r>
                <a14:m>
                  <m:oMath xmlns:m="http://schemas.openxmlformats.org/officeDocument/2006/math">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3400">
                  <a:effectLs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04907"/>
                <a:ext cx="15925800" cy="1661993"/>
              </a:xfrm>
              <a:prstGeom prst="rect">
                <a:avLst/>
              </a:prstGeom>
              <a:blipFill>
                <a:blip r:embed="rId3"/>
                <a:stretch>
                  <a:fillRect l="-1072" r="-1034" b="-6250"/>
                </a:stretch>
              </a:blipFill>
            </p:spPr>
            <p:txBody>
              <a:bodyPr/>
              <a:lstStyle/>
              <a:p>
                <a:r>
                  <a:rPr lang="en-US">
                    <a:noFill/>
                  </a:rPr>
                  <a:t> </a:t>
                </a:r>
              </a:p>
            </p:txBody>
          </p:sp>
        </mc:Fallback>
      </mc:AlternateContent>
      <p:sp>
        <p:nvSpPr>
          <p:cNvPr id="12" name="Rectangle 11"/>
          <p:cNvSpPr/>
          <p:nvPr/>
        </p:nvSpPr>
        <p:spPr>
          <a:xfrm>
            <a:off x="1447800" y="2378706"/>
            <a:ext cx="1156086" cy="615553"/>
          </a:xfrm>
          <a:prstGeom prst="rect">
            <a:avLst/>
          </a:prstGeom>
        </p:spPr>
        <p:txBody>
          <a:bodyPr wrap="none">
            <a:spAutoFit/>
          </a:bodyPr>
          <a:lstStyle/>
          <a:p>
            <a:pPr defTabSz="1828800">
              <a:buClr>
                <a:srgbClr val="000000"/>
              </a:buClr>
              <a:tabLst>
                <a:tab pos="723900" algn="l"/>
              </a:tabLst>
            </a:pPr>
            <a:r>
              <a:rPr lang="en-US" sz="3400" b="1" i="1" u="sng" kern="100">
                <a:solidFill>
                  <a:srgbClr val="C00000"/>
                </a:solidFill>
                <a:latin typeface="+mj-lt"/>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447800" y="3314700"/>
                <a:ext cx="8686800" cy="6564810"/>
              </a:xfrm>
              <a:prstGeom prst="rect">
                <a:avLst/>
              </a:prstGeom>
            </p:spPr>
            <p:txBody>
              <a:bodyPr wrap="square">
                <a:spAutoFit/>
              </a:bodyPr>
              <a:lstStyle/>
              <a:p>
                <a:pPr algn="just">
                  <a:lnSpc>
                    <a:spcPct val="150000"/>
                  </a:lnSpc>
                </a:pPr>
                <a:r>
                  <a:rPr lang="fr-FR" sz="3400">
                    <a:solidFill>
                      <a:srgbClr val="000000"/>
                    </a:solidFill>
                    <a:effectLst/>
                    <a:latin typeface="+mj-lt"/>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e>
                    </m:d>
                  </m:oMath>
                </a14:m>
                <a:r>
                  <a:rPr lang="fr-FR" sz="3400">
                    <a:solidFill>
                      <a:srgbClr val="000000"/>
                    </a:solidFill>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fr-FR"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fr-FR" sz="3400">
                    <a:solidFill>
                      <a:srgbClr val="000000"/>
                    </a:solidFill>
                    <a:effectLst/>
                    <a:latin typeface="+mj-lt"/>
                    <a:ea typeface="Malgun Gothic" panose="020B0503020000020004" pitchFamily="34" charset="-127"/>
                    <a:cs typeface="Times New Roman" panose="02020603050405020304" pitchFamily="18" charset="0"/>
                  </a:rPr>
                  <a:t>Mỗi nghiệm của phương trình là tọa độ của một điểm thuộc đường thẳng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𝑑</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fr-FR"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fr-FR" sz="3400">
                          <a:solidFill>
                            <a:srgbClr val="000000"/>
                          </a:solidFill>
                          <a:ea typeface="Malgun Gothic" panose="020B0503020000020004" pitchFamily="34" charset="-127"/>
                          <a:cs typeface="Times New Roman" panose="02020603050405020304" pitchFamily="18" charset="0"/>
                        </a:rPr>
                        <m:t>L</m:t>
                      </m:r>
                      <m:r>
                        <m:rPr>
                          <m:nor/>
                        </m:rPr>
                        <a:rPr lang="fr-FR" sz="3400">
                          <a:solidFill>
                            <a:srgbClr val="000000"/>
                          </a:solidFill>
                          <a:ea typeface="Malgun Gothic" panose="020B0503020000020004" pitchFamily="34" charset="-127"/>
                          <a:cs typeface="Times New Roman" panose="02020603050405020304" pitchFamily="18" charset="0"/>
                        </a:rPr>
                        <m:t>ấ</m:t>
                      </m:r>
                      <m:r>
                        <m:rPr>
                          <m:nor/>
                        </m:rPr>
                        <a:rPr lang="fr-FR" sz="3400">
                          <a:solidFill>
                            <a:srgbClr val="000000"/>
                          </a:solidFill>
                          <a:ea typeface="Malgun Gothic" panose="020B0503020000020004" pitchFamily="34" charset="-127"/>
                          <a:cs typeface="Times New Roman" panose="02020603050405020304" pitchFamily="18" charset="0"/>
                        </a:rPr>
                        <m:t>y</m:t>
                      </m:r>
                      <m:r>
                        <m:rPr>
                          <m:nor/>
                        </m:rPr>
                        <a:rPr lang="fr-FR" sz="3400">
                          <a:solidFill>
                            <a:srgbClr val="000000"/>
                          </a:solidFill>
                          <a:ea typeface="Malgun Gothic" panose="020B0503020000020004" pitchFamily="34" charset="-127"/>
                          <a:cs typeface="Times New Roman" panose="02020603050405020304" pitchFamily="18" charset="0"/>
                        </a:rPr>
                        <m:t> </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𝐴</m:t>
                      </m:r>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0;−3</m:t>
                          </m:r>
                        </m:e>
                      </m:d>
                      <m:r>
                        <m:rPr>
                          <m:nor/>
                        </m:rPr>
                        <a:rPr lang="fr-FR" sz="3400">
                          <a:solidFill>
                            <a:srgbClr val="000000"/>
                          </a:solidFill>
                          <a:ea typeface="Malgun Gothic" panose="020B0503020000020004" pitchFamily="34" charset="-127"/>
                          <a:cs typeface="Times New Roman" panose="02020603050405020304" pitchFamily="18" charset="0"/>
                        </a:rPr>
                        <m:t> </m:t>
                      </m:r>
                      <m:r>
                        <m:rPr>
                          <m:nor/>
                        </m:rPr>
                        <a:rPr lang="fr-FR" sz="3400">
                          <a:solidFill>
                            <a:srgbClr val="000000"/>
                          </a:solidFill>
                          <a:ea typeface="Malgun Gothic" panose="020B0503020000020004" pitchFamily="34" charset="-127"/>
                          <a:cs typeface="Times New Roman" panose="02020603050405020304" pitchFamily="18" charset="0"/>
                        </a:rPr>
                        <m:t>v</m:t>
                      </m:r>
                      <m:r>
                        <m:rPr>
                          <m:nor/>
                        </m:rPr>
                        <a:rPr lang="fr-FR" sz="3400">
                          <a:solidFill>
                            <a:srgbClr val="000000"/>
                          </a:solidFill>
                          <a:ea typeface="Malgun Gothic" panose="020B0503020000020004" pitchFamily="34" charset="-127"/>
                          <a:cs typeface="Times New Roman" panose="02020603050405020304" pitchFamily="18" charset="0"/>
                        </a:rPr>
                        <m:t>à </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𝐵</m:t>
                      </m:r>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num>
                            <m:den>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den>
                          </m:f>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e>
                      </m:d>
                      <m:r>
                        <m:rPr>
                          <m:nor/>
                        </m:rPr>
                        <a:rPr lang="fr-FR" sz="3400">
                          <a:solidFill>
                            <a:srgbClr val="000000"/>
                          </a:solidFill>
                          <a:ea typeface="Malgun Gothic" panose="020B0503020000020004" pitchFamily="34" charset="-127"/>
                          <a:cs typeface="Times New Roman" panose="02020603050405020304" pitchFamily="18" charset="0"/>
                        </a:rPr>
                        <m:t>thu</m:t>
                      </m:r>
                      <m:r>
                        <m:rPr>
                          <m:nor/>
                        </m:rPr>
                        <a:rPr lang="fr-FR" sz="3400">
                          <a:solidFill>
                            <a:srgbClr val="000000"/>
                          </a:solidFill>
                          <a:ea typeface="Malgun Gothic" panose="020B0503020000020004" pitchFamily="34" charset="-127"/>
                          <a:cs typeface="Times New Roman" panose="02020603050405020304" pitchFamily="18" charset="0"/>
                        </a:rPr>
                        <m:t>ộ</m:t>
                      </m:r>
                      <m:r>
                        <m:rPr>
                          <m:nor/>
                        </m:rPr>
                        <a:rPr lang="fr-FR" sz="3400">
                          <a:solidFill>
                            <a:srgbClr val="000000"/>
                          </a:solidFill>
                          <a:ea typeface="Malgun Gothic" panose="020B0503020000020004" pitchFamily="34" charset="-127"/>
                          <a:cs typeface="Times New Roman" panose="02020603050405020304" pitchFamily="18" charset="0"/>
                        </a:rPr>
                        <m:t>c</m:t>
                      </m:r>
                      <m:r>
                        <a:rPr lang="en-US" sz="34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𝑑</m:t>
                      </m:r>
                      <m:r>
                        <a:rPr lang="en-US" sz="3400" b="0" i="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fr-FR" sz="3400">
                    <a:solidFill>
                      <a:srgbClr val="000000"/>
                    </a:solidFill>
                    <a:effectLst/>
                    <a:latin typeface="+mj-lt"/>
                    <a:ea typeface="Malgun Gothic" panose="020B0503020000020004" pitchFamily="34" charset="-127"/>
                    <a:cs typeface="Times New Roman" panose="02020603050405020304" pitchFamily="18" charset="0"/>
                  </a:rPr>
                  <a:t>Ta có hình biểu diễn nghiệm của phương trình đã cho là:</a:t>
                </a:r>
                <a:endParaRPr lang="en-US" sz="34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3314700"/>
                <a:ext cx="8686800" cy="6564810"/>
              </a:xfrm>
              <a:prstGeom prst="rect">
                <a:avLst/>
              </a:prstGeom>
              <a:blipFill>
                <a:blip r:embed="rId4"/>
                <a:stretch>
                  <a:fillRect l="-1965" r="-1895" b="-836"/>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1658600" y="3233156"/>
            <a:ext cx="5715000" cy="648234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835442" y="2247900"/>
                <a:ext cx="3537700" cy="877163"/>
              </a:xfrm>
              <a:prstGeom prst="rect">
                <a:avLst/>
              </a:prstGeom>
            </p:spPr>
            <p:txBody>
              <a:bodyPr wrap="none">
                <a:spAutoFit/>
              </a:bodyPr>
              <a:lstStyle/>
              <a:p>
                <a:pPr lvl="0">
                  <a:lnSpc>
                    <a:spcPct val="150000"/>
                  </a:lnSpc>
                </a:pPr>
                <a:r>
                  <a:rPr lang="fr-FR" sz="3400">
                    <a:solidFill>
                      <a:srgbClr val="000000"/>
                    </a:solidFill>
                    <a:ea typeface="Malgun Gothic" panose="020B0503020000020004" pitchFamily="34" charset="-127"/>
                    <a:cs typeface="Times New Roman" panose="02020603050405020304" pitchFamily="18" charset="0"/>
                  </a:rPr>
                  <a:t>Ta có: </a:t>
                </a:r>
                <a14:m>
                  <m:oMath xmlns:m="http://schemas.openxmlformats.org/officeDocument/2006/math">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3400">
                  <a:solidFill>
                    <a:srgbClr val="000000"/>
                  </a:solidFil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5442" y="2247900"/>
                <a:ext cx="3537700" cy="877163"/>
              </a:xfrm>
              <a:prstGeom prst="rect">
                <a:avLst/>
              </a:prstGeom>
              <a:blipFill>
                <a:blip r:embed="rId7"/>
                <a:stretch>
                  <a:fillRect l="-4828" b="-12500"/>
                </a:stretch>
              </a:blipFill>
            </p:spPr>
            <p:txBody>
              <a:bodyPr/>
              <a:lstStyle/>
              <a:p>
                <a:r>
                  <a:rPr lang="en-US">
                    <a:noFill/>
                  </a:rPr>
                  <a:t> </a:t>
                </a:r>
              </a:p>
            </p:txBody>
          </p:sp>
        </mc:Fallback>
      </mc:AlternateContent>
    </p:spTree>
    <p:extLst>
      <p:ext uri="{BB962C8B-B14F-4D97-AF65-F5344CB8AC3E}">
        <p14:creationId xmlns:p14="http://schemas.microsoft.com/office/powerpoint/2010/main" val="324776858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up)">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37" name="Group 36"/>
          <p:cNvGrpSpPr/>
          <p:nvPr/>
        </p:nvGrpSpPr>
        <p:grpSpPr>
          <a:xfrm>
            <a:off x="381000" y="266700"/>
            <a:ext cx="152400" cy="9758826"/>
            <a:chOff x="8715456" y="310101"/>
            <a:chExt cx="76200" cy="4612713"/>
          </a:xfrm>
        </p:grpSpPr>
        <p:cxnSp>
          <p:nvCxnSpPr>
            <p:cNvPr id="38" name="Straight Connector 37"/>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791656"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p:cNvSpPr/>
              <p:nvPr/>
            </p:nvSpPr>
            <p:spPr>
              <a:xfrm>
                <a:off x="1447800" y="204907"/>
                <a:ext cx="15925800" cy="156741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4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Bài 1.3 (SHS-tr10)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Viết nghiệm và biểu diễn hình học tất cả các nghiệm của mỗi phương trình bậc nhất hai ẩn sau:</a:t>
                </a:r>
                <a:r>
                  <a:rPr kumimoji="0" lang="fr-FR" sz="3400" b="0" i="0" u="none" strike="noStrike" kern="1200" cap="none" spc="0" normalizeH="0" baseline="0" noProof="0">
                    <a:ln>
                      <a:noFill/>
                    </a:ln>
                    <a:solidFill>
                      <a:srgbClr val="313F6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fr-FR" sz="3400" b="0" i="0" u="none" strike="noStrike" kern="12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rPr>
                  <a:t>b) </a:t>
                </a:r>
                <a14:m>
                  <m:oMath xmlns:m="http://schemas.openxmlformats.org/officeDocument/2006/math">
                    <m:r>
                      <a:rPr kumimoji="0" lang="en-US" sz="3400" b="0" i="0"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0</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−4</m:t>
                    </m:r>
                  </m:oMath>
                </a14:m>
                <a:endParaRPr kumimoji="0" lang="en-US" sz="3400" b="0" i="0" u="none" strike="noStrike" kern="1200" cap="none" spc="0" normalizeH="0" baseline="0" noProof="0">
                  <a:ln>
                    <a:noFill/>
                  </a:ln>
                  <a:solidFill>
                    <a:srgbClr val="313F6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04907"/>
                <a:ext cx="15925800" cy="1567417"/>
              </a:xfrm>
              <a:prstGeom prst="rect">
                <a:avLst/>
              </a:prstGeom>
              <a:blipFill>
                <a:blip r:embed="rId3"/>
                <a:stretch>
                  <a:fillRect l="-1072" r="-1034" b="-12451"/>
                </a:stretch>
              </a:blipFill>
            </p:spPr>
            <p:txBody>
              <a:bodyPr/>
              <a:lstStyle/>
              <a:p>
                <a:r>
                  <a:rPr lang="en-US">
                    <a:noFill/>
                  </a:rPr>
                  <a:t> </a:t>
                </a:r>
              </a:p>
            </p:txBody>
          </p:sp>
        </mc:Fallback>
      </mc:AlternateContent>
      <p:sp>
        <p:nvSpPr>
          <p:cNvPr id="12" name="Rectangle 11"/>
          <p:cNvSpPr/>
          <p:nvPr/>
        </p:nvSpPr>
        <p:spPr>
          <a:xfrm>
            <a:off x="1447800" y="2360492"/>
            <a:ext cx="1156086" cy="615553"/>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447800" y="3314700"/>
                <a:ext cx="8229600" cy="6678751"/>
              </a:xfrm>
              <a:prstGeom prst="rect">
                <a:avLst/>
              </a:prstGeom>
            </p:spPr>
            <p:txBody>
              <a:bodyPr wrap="square">
                <a:spAutoFit/>
              </a:bodyPr>
              <a:lstStyle/>
              <a:p>
                <a:pPr algn="just">
                  <a:lnSpc>
                    <a:spcPct val="150000"/>
                  </a:lnSpc>
                  <a:spcBef>
                    <a:spcPts val="600"/>
                  </a:spcBef>
                  <a:spcAft>
                    <a:spcPts val="600"/>
                  </a:spcAft>
                </a:pPr>
                <a:r>
                  <a:rPr lang="en-US" sz="3400">
                    <a:solidFill>
                      <a:srgbClr val="000000"/>
                    </a:solidFill>
                    <a:effectLst/>
                    <a:latin typeface="+mj-lt"/>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e>
                    </m:d>
                  </m:oMath>
                </a14:m>
                <a:r>
                  <a:rPr lang="en-US" sz="3400">
                    <a:solidFill>
                      <a:srgbClr val="000000"/>
                    </a:solidFill>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400">
                    <a:solidFill>
                      <a:srgbClr val="000000"/>
                    </a:solidFill>
                    <a:effectLst/>
                    <a:latin typeface="+mj-lt"/>
                    <a:ea typeface="Malgun Gothic" panose="020B0503020000020004" pitchFamily="34" charset="-127"/>
                    <a:cs typeface="Times New Roman" panose="02020603050405020304" pitchFamily="18" charset="0"/>
                  </a:rPr>
                  <a:t>Mỗi nghiệm của phương trình là tọa độ của một điểm thuộc đường thẳng song song với trục hoành và cắt trục tung tại điểm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en-US"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400">
                    <a:solidFill>
                      <a:srgbClr val="000000"/>
                    </a:solidFill>
                    <a:effectLst/>
                    <a:latin typeface="+mj-lt"/>
                    <a:ea typeface="Malgun Gothic" panose="020B0503020000020004" pitchFamily="34" charset="-127"/>
                    <a:cs typeface="Times New Roman" panose="02020603050405020304" pitchFamily="18" charset="0"/>
                  </a:rPr>
                  <a:t>Ta có hình biểu diễn nghiệm của phương trình đã cho là:</a:t>
                </a:r>
                <a:endParaRPr lang="en-US" sz="34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3314700"/>
                <a:ext cx="8229600" cy="6678751"/>
              </a:xfrm>
              <a:prstGeom prst="rect">
                <a:avLst/>
              </a:prstGeom>
              <a:blipFill>
                <a:blip r:embed="rId4"/>
                <a:stretch>
                  <a:fillRect l="-2074" r="-2000" b="-8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35442" y="2229686"/>
                <a:ext cx="2856231" cy="78021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400" b="0" i="0" u="none" strike="noStrike" kern="12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rPr>
                  <a:t>Ta có: </a:t>
                </a:r>
                <a14:m>
                  <m:oMath xmlns:m="http://schemas.openxmlformats.org/officeDocument/2006/math">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m:t>
                    </m:r>
                  </m:oMath>
                </a14:m>
                <a:endParaRPr kumimoji="0" lang="en-US" sz="3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5442" y="2229686"/>
                <a:ext cx="2856231" cy="780214"/>
              </a:xfrm>
              <a:prstGeom prst="rect">
                <a:avLst/>
              </a:prstGeom>
              <a:blipFill>
                <a:blip r:embed="rId5"/>
                <a:stretch>
                  <a:fillRect l="-5970" b="-26563"/>
                </a:stretch>
              </a:blipFill>
            </p:spPr>
            <p:txBody>
              <a:bodyPr/>
              <a:lstStyle/>
              <a:p>
                <a:r>
                  <a:rPr lang="en-US">
                    <a:noFill/>
                  </a:rPr>
                  <a:t> </a:t>
                </a:r>
              </a:p>
            </p:txBody>
          </p:sp>
        </mc:Fallback>
      </mc:AlternateContent>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Lst>
          </a:blip>
          <a:stretch>
            <a:fillRect/>
          </a:stretch>
        </p:blipFill>
        <p:spPr>
          <a:xfrm>
            <a:off x="10728538" y="4610100"/>
            <a:ext cx="6645062" cy="4953000"/>
          </a:xfrm>
          <a:prstGeom prst="rect">
            <a:avLst/>
          </a:prstGeom>
        </p:spPr>
      </p:pic>
    </p:spTree>
    <p:extLst>
      <p:ext uri="{BB962C8B-B14F-4D97-AF65-F5344CB8AC3E}">
        <p14:creationId xmlns:p14="http://schemas.microsoft.com/office/powerpoint/2010/main" val="226047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37" name="Group 36"/>
          <p:cNvGrpSpPr/>
          <p:nvPr/>
        </p:nvGrpSpPr>
        <p:grpSpPr>
          <a:xfrm>
            <a:off x="381000" y="266700"/>
            <a:ext cx="152400" cy="9758826"/>
            <a:chOff x="8715456" y="310101"/>
            <a:chExt cx="76200" cy="4612713"/>
          </a:xfrm>
        </p:grpSpPr>
        <p:cxnSp>
          <p:nvCxnSpPr>
            <p:cNvPr id="38" name="Straight Connector 37"/>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791656"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p:cNvSpPr/>
              <p:nvPr/>
            </p:nvSpPr>
            <p:spPr>
              <a:xfrm>
                <a:off x="1447800" y="204907"/>
                <a:ext cx="15925800" cy="156741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4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Bài 1.3 (SHS-tr10)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Viết nghiệm và biểu diễn hình học tất cả các nghiệm của mỗi phương trình bậc nhất hai ẩn sau:</a:t>
                </a:r>
                <a:r>
                  <a:rPr kumimoji="0" lang="fr-FR" sz="3400" b="0" i="0" u="none" strike="noStrike" kern="1200" cap="none" spc="0" normalizeH="0" baseline="0" noProof="0">
                    <a:ln>
                      <a:noFill/>
                    </a:ln>
                    <a:solidFill>
                      <a:srgbClr val="313F6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fr-FR" sz="3400" b="0" i="0" u="none" strike="noStrike" kern="12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rPr>
                  <a:t>c) </a:t>
                </a:r>
                <a14:m>
                  <m:oMath xmlns:m="http://schemas.openxmlformats.org/officeDocument/2006/math">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+0</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5</m:t>
                    </m:r>
                  </m:oMath>
                </a14:m>
                <a:endParaRPr kumimoji="0" lang="en-US" sz="3400" b="0" i="0" u="none" strike="noStrike" kern="1200" cap="none" spc="0" normalizeH="0" baseline="0" noProof="0">
                  <a:ln>
                    <a:noFill/>
                  </a:ln>
                  <a:solidFill>
                    <a:srgbClr val="313F6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04907"/>
                <a:ext cx="15925800" cy="1567417"/>
              </a:xfrm>
              <a:prstGeom prst="rect">
                <a:avLst/>
              </a:prstGeom>
              <a:blipFill>
                <a:blip r:embed="rId3"/>
                <a:stretch>
                  <a:fillRect l="-1072" r="-1034" b="-12451"/>
                </a:stretch>
              </a:blipFill>
            </p:spPr>
            <p:txBody>
              <a:bodyPr/>
              <a:lstStyle/>
              <a:p>
                <a:r>
                  <a:rPr lang="en-US">
                    <a:noFill/>
                  </a:rPr>
                  <a:t> </a:t>
                </a:r>
              </a:p>
            </p:txBody>
          </p:sp>
        </mc:Fallback>
      </mc:AlternateContent>
      <p:sp>
        <p:nvSpPr>
          <p:cNvPr id="12" name="Rectangle 11"/>
          <p:cNvSpPr/>
          <p:nvPr/>
        </p:nvSpPr>
        <p:spPr>
          <a:xfrm>
            <a:off x="1447800" y="2260033"/>
            <a:ext cx="1156086" cy="615553"/>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447800" y="3390900"/>
                <a:ext cx="8686800" cy="2130968"/>
              </a:xfrm>
              <a:prstGeom prst="rect">
                <a:avLst/>
              </a:prstGeom>
            </p:spPr>
            <p:txBody>
              <a:bodyPr wrap="square">
                <a:spAutoFit/>
              </a:bodyPr>
              <a:lstStyle/>
              <a:p>
                <a:pPr algn="just">
                  <a:lnSpc>
                    <a:spcPct val="120000"/>
                  </a:lnSpc>
                </a:pPr>
                <a:r>
                  <a:rPr lang="en-US" sz="3400">
                    <a:solidFill>
                      <a:srgbClr val="000000"/>
                    </a:solidFill>
                    <a:effectLst/>
                    <a:latin typeface="+mj-lt"/>
                    <a:ea typeface="Malgun Gothic" panose="020B0503020000020004" pitchFamily="34" charset="-127"/>
                    <a:cs typeface="Times New Roman" panose="02020603050405020304" pitchFamily="18" charset="0"/>
                  </a:rPr>
                  <a:t>Vậy nghiệm tổng quát của phương trình là </a:t>
                </a:r>
              </a:p>
              <a:p>
                <a:pPr algn="just">
                  <a:lnSpc>
                    <a:spcPct val="120000"/>
                  </a:lnSpc>
                </a:pPr>
                <a14:m>
                  <m:oMathPara xmlns:m="http://schemas.openxmlformats.org/officeDocument/2006/math">
                    <m:oMathParaPr>
                      <m:jc m:val="left"/>
                    </m:oMathParaPr>
                    <m:oMath xmlns:m="http://schemas.openxmlformats.org/officeDocument/2006/math">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d>
                      <m:r>
                        <m:rPr>
                          <m:nor/>
                        </m:rPr>
                        <a:rPr lang="en-US" sz="3400">
                          <a:solidFill>
                            <a:srgbClr val="000000"/>
                          </a:solidFill>
                          <a:ea typeface="Malgun Gothic" panose="020B0503020000020004" pitchFamily="34" charset="-127"/>
                          <a:cs typeface="Times New Roman" panose="02020603050405020304" pitchFamily="18" charset="0"/>
                        </a:rPr>
                        <m:t>v</m:t>
                      </m:r>
                      <m:r>
                        <m:rPr>
                          <m:nor/>
                        </m:rPr>
                        <a:rPr lang="en-US" sz="3400">
                          <a:solidFill>
                            <a:srgbClr val="000000"/>
                          </a:solidFill>
                          <a:ea typeface="Malgun Gothic" panose="020B0503020000020004" pitchFamily="34" charset="-127"/>
                          <a:cs typeface="Times New Roman" panose="02020603050405020304" pitchFamily="18" charset="0"/>
                        </a:rPr>
                        <m:t>ớ</m:t>
                      </m:r>
                      <m:r>
                        <m:rPr>
                          <m:nor/>
                        </m:rPr>
                        <a:rPr lang="en-US" sz="3400">
                          <a:solidFill>
                            <a:srgbClr val="000000"/>
                          </a:solidFill>
                          <a:ea typeface="Malgun Gothic" panose="020B0503020000020004" pitchFamily="34" charset="-127"/>
                          <a:cs typeface="Times New Roman" panose="02020603050405020304" pitchFamily="18" charset="0"/>
                        </a:rPr>
                        <m:t>i</m:t>
                      </m:r>
                      <m:r>
                        <a:rPr lang="en-US" sz="34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3400" b="0" i="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4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3390900"/>
                <a:ext cx="8686800" cy="2130968"/>
              </a:xfrm>
              <a:prstGeom prst="rect">
                <a:avLst/>
              </a:prstGeom>
              <a:blipFill>
                <a:blip r:embed="rId4"/>
                <a:stretch>
                  <a:fillRect l="-1965" t="-1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43200" y="1655823"/>
                <a:ext cx="2669897" cy="1582677"/>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m:rPr>
                          <m:nor/>
                        </m:rPr>
                        <a:rPr lang="fr-FR" sz="3400" smtClean="0">
                          <a:solidFill>
                            <a:srgbClr val="000000"/>
                          </a:solidFill>
                          <a:ea typeface="Malgun Gothic" panose="020B0503020000020004" pitchFamily="34" charset="-127"/>
                          <a:cs typeface="Times New Roman" panose="02020603050405020304" pitchFamily="18" charset="0"/>
                        </a:rPr>
                        <m:t>Ta</m:t>
                      </m:r>
                      <m:r>
                        <m:rPr>
                          <m:nor/>
                        </m:rPr>
                        <a:rPr lang="fr-FR" sz="3400" smtClean="0">
                          <a:solidFill>
                            <a:srgbClr val="000000"/>
                          </a:solidFill>
                          <a:ea typeface="Malgun Gothic" panose="020B0503020000020004" pitchFamily="34" charset="-127"/>
                          <a:cs typeface="Times New Roman" panose="02020603050405020304" pitchFamily="18" charset="0"/>
                        </a:rPr>
                        <m:t> </m:t>
                      </m:r>
                      <m:r>
                        <m:rPr>
                          <m:nor/>
                        </m:rPr>
                        <a:rPr lang="fr-FR" sz="3400" smtClean="0">
                          <a:solidFill>
                            <a:srgbClr val="000000"/>
                          </a:solidFill>
                          <a:ea typeface="Malgun Gothic" panose="020B0503020000020004" pitchFamily="34" charset="-127"/>
                          <a:cs typeface="Times New Roman" panose="02020603050405020304" pitchFamily="18" charset="0"/>
                        </a:rPr>
                        <m:t>c</m:t>
                      </m:r>
                      <m:r>
                        <m:rPr>
                          <m:nor/>
                        </m:rPr>
                        <a:rPr lang="fr-FR" sz="3400" smtClean="0">
                          <a:solidFill>
                            <a:srgbClr val="000000"/>
                          </a:solidFill>
                          <a:ea typeface="Malgun Gothic" panose="020B0503020000020004" pitchFamily="34" charset="-127"/>
                          <a:cs typeface="Times New Roman" panose="02020603050405020304" pitchFamily="18" charset="0"/>
                        </a:rPr>
                        <m:t>ó:</m:t>
                      </m:r>
                      <m:r>
                        <a:rPr lang="en-US" sz="34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f>
                        <m:fPr>
                          <m:ctrlPr>
                            <a:rPr kumimoji="0" lang="fr-FR"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fPr>
                        <m:num>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5</m:t>
                          </m:r>
                        </m:num>
                        <m:den>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kumimoji="0" lang="en-US" sz="3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743200" y="1655823"/>
                <a:ext cx="2669897" cy="1582677"/>
              </a:xfrm>
              <a:prstGeom prst="rect">
                <a:avLst/>
              </a:prstGeom>
              <a:blipFill>
                <a:blip r:embed="rId5"/>
                <a:stretch>
                  <a:fillRect/>
                </a:stretch>
              </a:blipFill>
            </p:spPr>
            <p:txBody>
              <a:bodyPr/>
              <a:lstStyle/>
              <a:p>
                <a:r>
                  <a:rPr lang="en-US">
                    <a:noFill/>
                  </a:rPr>
                  <a:t> </a:t>
                </a:r>
              </a:p>
            </p:txBody>
          </p:sp>
        </mc:Fallback>
      </mc:AlternateContent>
      <p:pic>
        <p:nvPicPr>
          <p:cNvPr id="10" name="Picture 9"/>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11273589" y="4305300"/>
            <a:ext cx="6096000" cy="548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447800" y="5732187"/>
                <a:ext cx="8686800" cy="4328493"/>
              </a:xfrm>
              <a:prstGeom prst="rect">
                <a:avLst/>
              </a:prstGeom>
            </p:spPr>
            <p:txBody>
              <a:bodyPr wrap="square">
                <a:spAutoFit/>
              </a:bodyPr>
              <a:lstStyle/>
              <a:p>
                <a:pPr lvl="0" algn="just">
                  <a:lnSpc>
                    <a:spcPct val="120000"/>
                  </a:lnSpc>
                </a:pPr>
                <a:r>
                  <a:rPr lang="en-US" sz="3400">
                    <a:solidFill>
                      <a:srgbClr val="000000"/>
                    </a:solidFill>
                    <a:ea typeface="Malgun Gothic" panose="020B0503020000020004" pitchFamily="34" charset="-127"/>
                    <a:cs typeface="Times New Roman" panose="02020603050405020304" pitchFamily="18" charset="0"/>
                  </a:rPr>
                  <a:t>Mỗi nghiệm của phương trình là tọa độ của một điểm thuộc đường thẳng song song với </a:t>
                </a:r>
              </a:p>
              <a:p>
                <a:pPr lvl="0" algn="just">
                  <a:lnSpc>
                    <a:spcPct val="120000"/>
                  </a:lnSpc>
                </a:pPr>
                <a14:m>
                  <m:oMathPara xmlns:m="http://schemas.openxmlformats.org/officeDocument/2006/math">
                    <m:oMathParaPr>
                      <m:jc m:val="left"/>
                    </m:oMathParaPr>
                    <m:oMath xmlns:m="http://schemas.openxmlformats.org/officeDocument/2006/math">
                      <m:r>
                        <m:rPr>
                          <m:nor/>
                        </m:rPr>
                        <a:rPr lang="en-US" sz="3400">
                          <a:solidFill>
                            <a:srgbClr val="000000"/>
                          </a:solidFill>
                          <a:ea typeface="Malgun Gothic" panose="020B0503020000020004" pitchFamily="34" charset="-127"/>
                          <a:cs typeface="Times New Roman" panose="02020603050405020304" pitchFamily="18" charset="0"/>
                        </a:rPr>
                        <m:t>tr</m:t>
                      </m:r>
                      <m:r>
                        <m:rPr>
                          <m:nor/>
                        </m:rPr>
                        <a:rPr lang="en-US" sz="3400">
                          <a:solidFill>
                            <a:srgbClr val="000000"/>
                          </a:solidFill>
                          <a:ea typeface="Malgun Gothic" panose="020B0503020000020004" pitchFamily="34" charset="-127"/>
                          <a:cs typeface="Times New Roman" panose="02020603050405020304" pitchFamily="18" charset="0"/>
                        </a:rPr>
                        <m:t>ụ</m:t>
                      </m:r>
                      <m:r>
                        <m:rPr>
                          <m:nor/>
                        </m:rPr>
                        <a:rPr lang="en-US" sz="3400">
                          <a:solidFill>
                            <a:srgbClr val="000000"/>
                          </a:solidFill>
                          <a:ea typeface="Malgun Gothic" panose="020B0503020000020004" pitchFamily="34" charset="-127"/>
                          <a:cs typeface="Times New Roman" panose="02020603050405020304" pitchFamily="18" charset="0"/>
                        </a:rPr>
                        <m:t>c</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tung</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v</m:t>
                      </m:r>
                      <m:r>
                        <m:rPr>
                          <m:nor/>
                        </m:rPr>
                        <a:rPr lang="en-US" sz="3400">
                          <a:solidFill>
                            <a:srgbClr val="000000"/>
                          </a:solidFill>
                          <a:ea typeface="Malgun Gothic" panose="020B0503020000020004" pitchFamily="34" charset="-127"/>
                          <a:cs typeface="Times New Roman" panose="02020603050405020304" pitchFamily="18" charset="0"/>
                        </a:rPr>
                        <m:t>à </m:t>
                      </m:r>
                      <m:r>
                        <m:rPr>
                          <m:nor/>
                        </m:rPr>
                        <a:rPr lang="en-US" sz="3400">
                          <a:solidFill>
                            <a:srgbClr val="000000"/>
                          </a:solidFill>
                          <a:ea typeface="Malgun Gothic" panose="020B0503020000020004" pitchFamily="34" charset="-127"/>
                          <a:cs typeface="Times New Roman" panose="02020603050405020304" pitchFamily="18" charset="0"/>
                        </a:rPr>
                        <m:t>c</m:t>
                      </m:r>
                      <m:r>
                        <m:rPr>
                          <m:nor/>
                        </m:rPr>
                        <a:rPr lang="en-US" sz="3400">
                          <a:solidFill>
                            <a:srgbClr val="000000"/>
                          </a:solidFill>
                          <a:ea typeface="Malgun Gothic" panose="020B0503020000020004" pitchFamily="34" charset="-127"/>
                          <a:cs typeface="Times New Roman" panose="02020603050405020304" pitchFamily="18" charset="0"/>
                        </a:rPr>
                        <m:t>ắ</m:t>
                      </m:r>
                      <m:r>
                        <m:rPr>
                          <m:nor/>
                        </m:rPr>
                        <a:rPr lang="en-US" sz="3400">
                          <a:solidFill>
                            <a:srgbClr val="000000"/>
                          </a:solidFill>
                          <a:ea typeface="Malgun Gothic" panose="020B0503020000020004" pitchFamily="34" charset="-127"/>
                          <a:cs typeface="Times New Roman" panose="02020603050405020304" pitchFamily="18" charset="0"/>
                        </a:rPr>
                        <m:t>t</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tr</m:t>
                      </m:r>
                      <m:r>
                        <m:rPr>
                          <m:nor/>
                        </m:rPr>
                        <a:rPr lang="en-US" sz="3400">
                          <a:solidFill>
                            <a:srgbClr val="000000"/>
                          </a:solidFill>
                          <a:ea typeface="Malgun Gothic" panose="020B0503020000020004" pitchFamily="34" charset="-127"/>
                          <a:cs typeface="Times New Roman" panose="02020603050405020304" pitchFamily="18" charset="0"/>
                        </a:rPr>
                        <m:t>ụ</m:t>
                      </m:r>
                      <m:r>
                        <m:rPr>
                          <m:nor/>
                        </m:rPr>
                        <a:rPr lang="en-US" sz="3400">
                          <a:solidFill>
                            <a:srgbClr val="000000"/>
                          </a:solidFill>
                          <a:ea typeface="Malgun Gothic" panose="020B0503020000020004" pitchFamily="34" charset="-127"/>
                          <a:cs typeface="Times New Roman" panose="02020603050405020304" pitchFamily="18" charset="0"/>
                        </a:rPr>
                        <m:t>c</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ho</m:t>
                      </m:r>
                      <m:r>
                        <m:rPr>
                          <m:nor/>
                        </m:rPr>
                        <a:rPr lang="en-US" sz="3400">
                          <a:solidFill>
                            <a:srgbClr val="000000"/>
                          </a:solidFill>
                          <a:ea typeface="Malgun Gothic" panose="020B0503020000020004" pitchFamily="34" charset="-127"/>
                          <a:cs typeface="Times New Roman" panose="02020603050405020304" pitchFamily="18" charset="0"/>
                        </a:rPr>
                        <m:t>à</m:t>
                      </m:r>
                      <m:r>
                        <m:rPr>
                          <m:nor/>
                        </m:rPr>
                        <a:rPr lang="en-US" sz="3400">
                          <a:solidFill>
                            <a:srgbClr val="000000"/>
                          </a:solidFill>
                          <a:ea typeface="Malgun Gothic" panose="020B0503020000020004" pitchFamily="34" charset="-127"/>
                          <a:cs typeface="Times New Roman" panose="02020603050405020304" pitchFamily="18" charset="0"/>
                        </a:rPr>
                        <m:t>nh</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t</m:t>
                      </m:r>
                      <m:r>
                        <m:rPr>
                          <m:nor/>
                        </m:rPr>
                        <a:rPr lang="en-US" sz="3400">
                          <a:solidFill>
                            <a:srgbClr val="000000"/>
                          </a:solidFill>
                          <a:ea typeface="Malgun Gothic" panose="020B0503020000020004" pitchFamily="34" charset="-127"/>
                          <a:cs typeface="Times New Roman" panose="02020603050405020304" pitchFamily="18" charset="0"/>
                        </a:rPr>
                        <m:t>ạ</m:t>
                      </m:r>
                      <m:r>
                        <m:rPr>
                          <m:nor/>
                        </m:rPr>
                        <a:rPr lang="en-US" sz="3400">
                          <a:solidFill>
                            <a:srgbClr val="000000"/>
                          </a:solidFill>
                          <a:ea typeface="Malgun Gothic" panose="020B0503020000020004" pitchFamily="34" charset="-127"/>
                          <a:cs typeface="Times New Roman" panose="02020603050405020304" pitchFamily="18" charset="0"/>
                        </a:rPr>
                        <m:t>i</m:t>
                      </m:r>
                      <m:r>
                        <m:rPr>
                          <m:nor/>
                        </m:rPr>
                        <a:rPr lang="en-US" sz="3400">
                          <a:solidFill>
                            <a:srgbClr val="000000"/>
                          </a:solidFill>
                          <a:ea typeface="Malgun Gothic" panose="020B0503020000020004" pitchFamily="34" charset="-127"/>
                          <a:cs typeface="Times New Roman" panose="02020603050405020304" pitchFamily="18" charset="0"/>
                        </a:rPr>
                        <m:t> đ</m:t>
                      </m:r>
                      <m:r>
                        <m:rPr>
                          <m:nor/>
                        </m:rPr>
                        <a:rPr lang="en-US" sz="3400">
                          <a:solidFill>
                            <a:srgbClr val="000000"/>
                          </a:solidFill>
                          <a:ea typeface="Malgun Gothic" panose="020B0503020000020004" pitchFamily="34" charset="-127"/>
                          <a:cs typeface="Times New Roman" panose="02020603050405020304" pitchFamily="18" charset="0"/>
                        </a:rPr>
                        <m:t>i</m:t>
                      </m:r>
                      <m:r>
                        <m:rPr>
                          <m:nor/>
                        </m:rPr>
                        <a:rPr lang="en-US" sz="3400">
                          <a:solidFill>
                            <a:srgbClr val="000000"/>
                          </a:solidFill>
                          <a:ea typeface="Malgun Gothic" panose="020B0503020000020004" pitchFamily="34" charset="-127"/>
                          <a:cs typeface="Times New Roman" panose="02020603050405020304" pitchFamily="18" charset="0"/>
                        </a:rPr>
                        <m:t>ể</m:t>
                      </m:r>
                      <m:r>
                        <m:rPr>
                          <m:nor/>
                        </m:rPr>
                        <a:rPr lang="en-US" sz="3400">
                          <a:solidFill>
                            <a:srgbClr val="000000"/>
                          </a:solidFill>
                          <a:ea typeface="Malgun Gothic" panose="020B0503020000020004" pitchFamily="34" charset="-127"/>
                          <a:cs typeface="Times New Roman" panose="02020603050405020304" pitchFamily="18" charset="0"/>
                        </a:rPr>
                        <m:t>m</m:t>
                      </m:r>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e>
                      </m:d>
                      <m:r>
                        <a:rPr lang="en-US" sz="340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400">
                  <a:solidFill>
                    <a:srgbClr val="000000"/>
                  </a:solidFill>
                  <a:ea typeface="Calibri" panose="020F0502020204030204" pitchFamily="34" charset="0"/>
                  <a:cs typeface="Times New Roman" panose="02020603050405020304" pitchFamily="18" charset="0"/>
                </a:endParaRPr>
              </a:p>
              <a:p>
                <a:pPr lvl="0" algn="just">
                  <a:lnSpc>
                    <a:spcPct val="150000"/>
                  </a:lnSpc>
                </a:pPr>
                <a:r>
                  <a:rPr lang="en-US" sz="3400">
                    <a:solidFill>
                      <a:srgbClr val="000000"/>
                    </a:solidFill>
                    <a:ea typeface="Malgun Gothic" panose="020B0503020000020004" pitchFamily="34" charset="-127"/>
                    <a:cs typeface="Times New Roman" panose="02020603050405020304" pitchFamily="18" charset="0"/>
                  </a:rPr>
                  <a:t>Ta có hình biểu diễn nghiệm của phương trình đã cho là:</a:t>
                </a:r>
                <a:endParaRPr lang="en-US" sz="3400">
                  <a:solidFill>
                    <a:srgbClr val="000000"/>
                  </a:solidFill>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47800" y="5732187"/>
                <a:ext cx="8686800" cy="4328493"/>
              </a:xfrm>
              <a:prstGeom prst="rect">
                <a:avLst/>
              </a:prstGeom>
              <a:blipFill>
                <a:blip r:embed="rId8"/>
                <a:stretch>
                  <a:fillRect l="-1965" t="-845" r="-1895" b="-1831"/>
                </a:stretch>
              </a:blipFill>
            </p:spPr>
            <p:txBody>
              <a:bodyPr/>
              <a:lstStyle/>
              <a:p>
                <a:r>
                  <a:rPr lang="en-US">
                    <a:noFill/>
                  </a:rPr>
                  <a:t> </a:t>
                </a:r>
              </a:p>
            </p:txBody>
          </p:sp>
        </mc:Fallback>
      </mc:AlternateContent>
    </p:spTree>
    <p:extLst>
      <p:ext uri="{BB962C8B-B14F-4D97-AF65-F5344CB8AC3E}">
        <p14:creationId xmlns:p14="http://schemas.microsoft.com/office/powerpoint/2010/main" val="30829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34" name="Group 33"/>
          <p:cNvGrpSpPr/>
          <p:nvPr/>
        </p:nvGrpSpPr>
        <p:grpSpPr>
          <a:xfrm>
            <a:off x="17672990" y="617741"/>
            <a:ext cx="157810" cy="9236144"/>
            <a:chOff x="8715456" y="303411"/>
            <a:chExt cx="78905" cy="4618072"/>
          </a:xfrm>
        </p:grpSpPr>
        <p:cxnSp>
          <p:nvCxnSpPr>
            <p:cNvPr id="35" name="Straight Connector 34"/>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94361" y="30341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Rectangle 1"/>
              <p:cNvSpPr/>
              <p:nvPr/>
            </p:nvSpPr>
            <p:spPr>
              <a:xfrm>
                <a:off x="1066800" y="775335"/>
                <a:ext cx="15621000" cy="8863965"/>
              </a:xfrm>
              <a:prstGeom prst="rect">
                <a:avLst/>
              </a:prstGeom>
            </p:spPr>
            <p:txBody>
              <a:bodyPr wrap="square">
                <a:spAutoFit/>
              </a:bodyPr>
              <a:lstStyle/>
              <a:p>
                <a:pPr algn="just">
                  <a:lnSpc>
                    <a:spcPct val="150000"/>
                  </a:lnSpc>
                  <a:spcBef>
                    <a:spcPts val="300"/>
                  </a:spcBef>
                  <a:spcAft>
                    <a:spcPts val="300"/>
                  </a:spcAft>
                </a:pPr>
                <a:r>
                  <a:rPr lang="en-US" sz="3600" b="1">
                    <a:solidFill>
                      <a:srgbClr val="000000"/>
                    </a:solidFill>
                    <a:ea typeface="Times New Roman" panose="02020603050405020304" pitchFamily="18" charset="0"/>
                    <a:cs typeface="Times New Roman" panose="02020603050405020304" pitchFamily="18" charset="0"/>
                  </a:rPr>
                  <a:t>Bài 1.5 (SHS-tr10) </a:t>
                </a:r>
                <a:r>
                  <a:rPr lang="vi-VN" sz="3600">
                    <a:solidFill>
                      <a:srgbClr val="000000"/>
                    </a:solidFill>
                    <a:ea typeface="Times New Roman" panose="02020603050405020304" pitchFamily="18" charset="0"/>
                    <a:cs typeface="Times New Roman" panose="02020603050405020304" pitchFamily="18" charset="0"/>
                  </a:rPr>
                  <a:t>Cho các cặp số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 1), (0; 2), (1; 0), (1,5; 3), (4; –3) </m:t>
                    </m:r>
                  </m:oMath>
                </a14:m>
                <a:r>
                  <a:rPr lang="vi-VN" sz="3600">
                    <a:solidFill>
                      <a:srgbClr val="000000"/>
                    </a:solidFill>
                    <a:ea typeface="Times New Roman" panose="02020603050405020304" pitchFamily="18" charset="0"/>
                    <a:cs typeface="Times New Roman" panose="02020603050405020304" pitchFamily="18" charset="0"/>
                  </a:rPr>
                  <a:t>và hai phương trình</a:t>
                </a:r>
                <a:endParaRPr lang="en-US" sz="3600">
                  <a:solidFill>
                    <a:srgbClr val="000000"/>
                  </a:solidFill>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en-US" sz="360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m:t>
                    </m:r>
                  </m:oMath>
                </a14:m>
                <a:r>
                  <a:rPr lang="vi-VN" sz="3600">
                    <a:solidFill>
                      <a:srgbClr val="000000"/>
                    </a:solidFill>
                    <a:ea typeface="Times New Roman" panose="02020603050405020304" pitchFamily="18" charset="0"/>
                    <a:cs typeface="Times New Roman" panose="02020603050405020304" pitchFamily="18" charset="0"/>
                  </a:rPr>
                  <a:t>,          </a:t>
                </a:r>
                <a:r>
                  <a:rPr lang="en-US" sz="3600">
                    <a:solidFill>
                      <a:srgbClr val="000000"/>
                    </a:solidFill>
                    <a:ea typeface="Times New Roman" panose="02020603050405020304" pitchFamily="18" charset="0"/>
                    <a:cs typeface="Times New Roman" panose="02020603050405020304" pitchFamily="18" charset="0"/>
                  </a:rPr>
                  <a:t> </a:t>
                </a:r>
                <a:r>
                  <a:rPr lang="vi-VN" sz="3600">
                    <a:solidFill>
                      <a:srgbClr val="000000"/>
                    </a:solidFill>
                    <a:ea typeface="Times New Roman" panose="02020603050405020304" pitchFamily="18" charset="0"/>
                    <a:cs typeface="Times New Roman" panose="02020603050405020304" pitchFamily="18" charset="0"/>
                  </a:rPr>
                  <a:t>(1)</a:t>
                </a:r>
              </a:p>
              <a:p>
                <a:pPr algn="just">
                  <a:lnSpc>
                    <a:spcPct val="150000"/>
                  </a:lnSpc>
                  <a:spcBef>
                    <a:spcPts val="300"/>
                  </a:spcBef>
                  <a:spcAft>
                    <a:spcPts val="300"/>
                  </a:spcAft>
                </a:pPr>
                <a:r>
                  <a:rPr lang="en-US" sz="360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        </m:t>
                    </m:r>
                  </m:oMath>
                </a14:m>
                <a:r>
                  <a:rPr lang="en-US" sz="3600">
                    <a:solidFill>
                      <a:srgbClr val="000000"/>
                    </a:solidFill>
                    <a:ea typeface="Times New Roman" panose="02020603050405020304" pitchFamily="18" charset="0"/>
                    <a:cs typeface="Times New Roman" panose="02020603050405020304" pitchFamily="18" charset="0"/>
                  </a:rPr>
                  <a:t>    </a:t>
                </a:r>
                <a:r>
                  <a:rPr lang="vi-VN" sz="3600">
                    <a:solidFill>
                      <a:srgbClr val="000000"/>
                    </a:solidFill>
                    <a:ea typeface="Times New Roman" panose="02020603050405020304" pitchFamily="18" charset="0"/>
                    <a:cs typeface="Times New Roman" panose="02020603050405020304" pitchFamily="18" charset="0"/>
                  </a:rPr>
                  <a:t>(2)</a:t>
                </a: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Trong các cặp số đã cho:</a:t>
                </a: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a) Những cặp số nào là nghiệm của phương trình (1)?</a:t>
                </a: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b) Cặp số nào là nghiệm của hệ hai phương trình gồm phương trình (1) và phương trình (2)?</a:t>
                </a: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c) Vẽ hai đường thẳng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 </m:t>
                    </m:r>
                  </m:oMath>
                </a14:m>
                <a:r>
                  <a:rPr lang="vi-VN" sz="3600">
                    <a:solidFill>
                      <a:srgbClr val="000000"/>
                    </a:solidFill>
                    <a:ea typeface="Times New Roman" panose="02020603050405020304" pitchFamily="18" charset="0"/>
                    <a:cs typeface="Times New Roman" panose="02020603050405020304" pitchFamily="18" charset="0"/>
                  </a:rPr>
                  <a:t>và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m:t>
                    </m:r>
                  </m:oMath>
                </a14:m>
                <a:r>
                  <a:rPr lang="vi-VN" sz="3600">
                    <a:solidFill>
                      <a:srgbClr val="000000"/>
                    </a:solidFill>
                    <a:ea typeface="Times New Roman" panose="02020603050405020304" pitchFamily="18" charset="0"/>
                    <a:cs typeface="Times New Roman" panose="02020603050405020304" pitchFamily="18" charset="0"/>
                  </a:rPr>
                  <a:t> trên cùng một mặt phẳng tọa độ để minh họa kết luận ở câu b.</a:t>
                </a:r>
              </a:p>
            </p:txBody>
          </p:sp>
        </mc:Choice>
        <mc:Fallback xmlns="">
          <p:sp>
            <p:nvSpPr>
              <p:cNvPr id="2" name="Rectangle 1"/>
              <p:cNvSpPr>
                <a:spLocks noRot="1" noChangeAspect="1" noMove="1" noResize="1" noEditPoints="1" noAdjustHandles="1" noChangeArrowheads="1" noChangeShapeType="1" noTextEdit="1"/>
              </p:cNvSpPr>
              <p:nvPr/>
            </p:nvSpPr>
            <p:spPr>
              <a:xfrm>
                <a:off x="1066800" y="775335"/>
                <a:ext cx="15621000" cy="8863965"/>
              </a:xfrm>
              <a:prstGeom prst="rect">
                <a:avLst/>
              </a:prstGeom>
              <a:blipFill>
                <a:blip r:embed="rId3"/>
                <a:stretch>
                  <a:fillRect l="-1171" r="-1131" b="-481"/>
                </a:stretch>
              </a:blipFill>
            </p:spPr>
            <p:txBody>
              <a:bodyPr/>
              <a:lstStyle/>
              <a:p>
                <a:r>
                  <a:rPr lang="en-US">
                    <a:noFill/>
                  </a:rPr>
                  <a:t> </a:t>
                </a:r>
              </a:p>
            </p:txBody>
          </p:sp>
        </mc:Fallback>
      </mc:AlternateContent>
    </p:spTree>
    <p:extLst>
      <p:ext uri="{BB962C8B-B14F-4D97-AF65-F5344CB8AC3E}">
        <p14:creationId xmlns:p14="http://schemas.microsoft.com/office/powerpoint/2010/main" val="603138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20" name="Rectangle 19"/>
          <p:cNvSpPr/>
          <p:nvPr/>
        </p:nvSpPr>
        <p:spPr>
          <a:xfrm>
            <a:off x="990600" y="370775"/>
            <a:ext cx="1210588"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10" name="Group 9"/>
          <p:cNvGrpSpPr/>
          <p:nvPr/>
        </p:nvGrpSpPr>
        <p:grpSpPr>
          <a:xfrm>
            <a:off x="17672990" y="617741"/>
            <a:ext cx="157810" cy="9236144"/>
            <a:chOff x="8715456" y="303411"/>
            <a:chExt cx="78905" cy="4618072"/>
          </a:xfrm>
        </p:grpSpPr>
        <p:cxnSp>
          <p:nvCxnSpPr>
            <p:cNvPr id="11" name="Straight Connector 10"/>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94361" y="30341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Rectangle 1"/>
              <p:cNvSpPr/>
              <p:nvPr/>
            </p:nvSpPr>
            <p:spPr>
              <a:xfrm>
                <a:off x="990600" y="1193319"/>
                <a:ext cx="15773400" cy="89793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fr-FR" sz="3500">
                    <a:solidFill>
                      <a:srgbClr val="000000"/>
                    </a:solidFill>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=−10+4=−6≠8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(−2;1)</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=0+8=8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=5+0=5≠8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=7,5+12=19,5≠8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(1,5;3)</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=20−12=8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của phương trình (1).</a:t>
                </a:r>
                <a:endParaRPr lang="en-US" sz="3500">
                  <a:effectLst/>
                  <a:latin typeface="+mj-lt"/>
                  <a:ea typeface="Calibri" panose="020F0502020204030204" pitchFamily="34" charset="0"/>
                  <a:cs typeface="Times New Roman" panose="02020603050405020304" pitchFamily="18" charset="0"/>
                </a:endParaRPr>
              </a:p>
              <a:p>
                <a:pPr algn="just">
                  <a:lnSpc>
                    <a:spcPct val="150000"/>
                  </a:lnSpc>
                </a:pPr>
                <a:r>
                  <a:rPr lang="fr-FR" sz="3500">
                    <a:solidFill>
                      <a:srgbClr val="000000"/>
                    </a:solidFill>
                    <a:effectLst/>
                    <a:latin typeface="+mj-lt"/>
                    <a:ea typeface="Calibri" panose="020F0502020204030204" pitchFamily="34" charset="0"/>
                    <a:cs typeface="Times New Roman" panose="02020603050405020304" pitchFamily="18" charset="0"/>
                  </a:rPr>
                  <a:t>Vậy cặp số là nghiệm của phương trình (1) là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a:t>
                </a:r>
                <a:endParaRPr lang="en-US" sz="3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90600" y="1193319"/>
                <a:ext cx="15773400" cy="8979381"/>
              </a:xfrm>
              <a:prstGeom prst="rect">
                <a:avLst/>
              </a:prstGeom>
              <a:blipFill>
                <a:blip r:embed="rId3"/>
                <a:stretch>
                  <a:fillRect l="-1160" r="-1121" b="-407"/>
                </a:stretch>
              </a:blipFill>
            </p:spPr>
            <p:txBody>
              <a:bodyPr/>
              <a:lstStyle/>
              <a:p>
                <a:r>
                  <a:rPr lang="en-US">
                    <a:noFill/>
                  </a:rPr>
                  <a:t> </a:t>
                </a:r>
              </a:p>
            </p:txBody>
          </p:sp>
        </mc:Fallback>
      </mc:AlternateContent>
      <p:sp>
        <p:nvSpPr>
          <p:cNvPr id="5" name="Rectangle 4"/>
          <p:cNvSpPr/>
          <p:nvPr/>
        </p:nvSpPr>
        <p:spPr>
          <a:xfrm flipH="1">
            <a:off x="2514600" y="358942"/>
            <a:ext cx="762000" cy="630942"/>
          </a:xfrm>
          <a:prstGeom prst="rect">
            <a:avLst/>
          </a:prstGeom>
        </p:spPr>
        <p:txBody>
          <a:bodyPr wrap="square">
            <a:spAutoFit/>
          </a:bodyPr>
          <a:lstStyle/>
          <a:p>
            <a:pPr lvl="0" algn="just"/>
            <a:r>
              <a:rPr lang="fr-FR" sz="3500">
                <a:solidFill>
                  <a:srgbClr val="000000"/>
                </a:solidFill>
                <a:ea typeface="Calibri" panose="020F0502020204030204" pitchFamily="34" charset="0"/>
                <a:cs typeface="Times New Roman" panose="02020603050405020304" pitchFamily="18" charset="0"/>
              </a:rPr>
              <a:t>a) </a:t>
            </a:r>
          </a:p>
        </p:txBody>
      </p:sp>
    </p:spTree>
    <p:extLst>
      <p:ext uri="{BB962C8B-B14F-4D97-AF65-F5344CB8AC3E}">
        <p14:creationId xmlns:p14="http://schemas.microsoft.com/office/powerpoint/2010/main" val="420714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20" name="Rectangle 19"/>
          <p:cNvSpPr/>
          <p:nvPr/>
        </p:nvSpPr>
        <p:spPr>
          <a:xfrm>
            <a:off x="457200" y="728237"/>
            <a:ext cx="1210588"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57200" y="1714500"/>
                <a:ext cx="8305800" cy="8171468"/>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fr-FR" sz="3500">
                    <a:solidFill>
                      <a:srgbClr val="000000"/>
                    </a:solidFill>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p>
              <a:p>
                <a:pPr algn="ctr">
                  <a:lnSpc>
                    <a:spcPct val="150000"/>
                  </a:lnSpc>
                </a:pP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=0+10=10≠−3</m:t>
                    </m:r>
                  </m:oMath>
                </a14:m>
                <a:r>
                  <a:rPr lang="fr-FR" sz="3500">
                    <a:solidFill>
                      <a:srgbClr val="000000"/>
                    </a:solidFill>
                    <a:effectLst/>
                    <a:latin typeface="+mj-lt"/>
                    <a:ea typeface="Calibri" panose="020F0502020204030204" pitchFamily="34" charset="0"/>
                    <a:cs typeface="Times New Roman" panose="02020603050405020304" pitchFamily="18" charset="0"/>
                  </a:rPr>
                  <a:t> </a:t>
                </a:r>
              </a:p>
              <a:p>
                <a:pPr algn="just">
                  <a:lnSpc>
                    <a:spcPct val="150000"/>
                  </a:lnSpc>
                </a:pPr>
                <a:r>
                  <a:rPr lang="fr-FR" sz="3500">
                    <a:solidFill>
                      <a:srgbClr val="000000"/>
                    </a:solidFill>
                    <a:effectLst/>
                    <a:latin typeface="+mj-lt"/>
                    <a:ea typeface="Calibri" panose="020F0502020204030204" pitchFamily="34" charset="0"/>
                    <a:cs typeface="Times New Roman" panose="02020603050405020304" pitchFamily="18" charset="0"/>
                  </a:rPr>
                  <a:t>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(2).</a:t>
                </a:r>
                <a:endParaRPr lang="en-US" sz="3500">
                  <a:latin typeface="+mj-lt"/>
                  <a:ea typeface="Calibri" panose="020F0502020204030204" pitchFamily="34" charset="0"/>
                  <a:cs typeface="Times New Roman" panose="02020603050405020304" pitchFamily="18" charset="0"/>
                </a:endParaRPr>
              </a:p>
              <a:p>
                <a:pPr marL="457200" indent="-4572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p>
              <a:p>
                <a:pPr algn="ctr">
                  <a:lnSpc>
                    <a:spcPct val="150000"/>
                  </a:lnSpc>
                </a:pP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=12−15=−3</m:t>
                    </m:r>
                  </m:oMath>
                </a14:m>
                <a:r>
                  <a:rPr lang="fr-FR" sz="3500">
                    <a:solidFill>
                      <a:srgbClr val="000000"/>
                    </a:solidFill>
                    <a:effectLst/>
                    <a:latin typeface="+mj-lt"/>
                    <a:ea typeface="Calibri" panose="020F0502020204030204" pitchFamily="34" charset="0"/>
                    <a:cs typeface="Times New Roman" panose="02020603050405020304" pitchFamily="18" charset="0"/>
                  </a:rPr>
                  <a:t> </a:t>
                </a:r>
              </a:p>
              <a:p>
                <a:pPr algn="just">
                  <a:lnSpc>
                    <a:spcPct val="150000"/>
                  </a:lnSpc>
                </a:pPr>
                <a:r>
                  <a:rPr lang="fr-FR" sz="3500">
                    <a:solidFill>
                      <a:srgbClr val="000000"/>
                    </a:solidFill>
                    <a:effectLst/>
                    <a:latin typeface="+mj-lt"/>
                    <a:ea typeface="Calibri" panose="020F0502020204030204" pitchFamily="34" charset="0"/>
                    <a:cs typeface="Times New Roman" panose="02020603050405020304" pitchFamily="18" charset="0"/>
                  </a:rPr>
                  <a:t>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của phương trình (2).</a:t>
                </a:r>
              </a:p>
              <a:p>
                <a:pPr algn="just">
                  <a:lnSpc>
                    <a:spcPct val="150000"/>
                  </a:lnSpc>
                </a:pPr>
                <a:r>
                  <a:rPr lang="fr-FR" sz="3500">
                    <a:solidFill>
                      <a:srgbClr val="000000"/>
                    </a:solidFill>
                    <a:effectLst/>
                    <a:latin typeface="+mj-lt"/>
                    <a:ea typeface="Calibri" panose="020F0502020204030204" pitchFamily="34" charset="0"/>
                    <a:cs typeface="Times New Roman" panose="02020603050405020304" pitchFamily="18" charset="0"/>
                  </a:rPr>
                  <a:t>Vậy cặp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chung của (1) và (2) nên là nghiệm của hệ (1) và (2).</a:t>
                </a:r>
                <a:endParaRPr lang="en-US" sz="3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1714500"/>
                <a:ext cx="8305800" cy="8171468"/>
              </a:xfrm>
              <a:prstGeom prst="rect">
                <a:avLst/>
              </a:prstGeom>
              <a:blipFill>
                <a:blip r:embed="rId3"/>
                <a:stretch>
                  <a:fillRect l="-2128" r="-2054" b="-522"/>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757" y="3162300"/>
            <a:ext cx="7651243" cy="6676905"/>
          </a:xfrm>
          <a:prstGeom prst="rect">
            <a:avLst/>
          </a:prstGeom>
        </p:spPr>
      </p:pic>
      <p:sp>
        <p:nvSpPr>
          <p:cNvPr id="8" name="Rectangle 7"/>
          <p:cNvSpPr/>
          <p:nvPr/>
        </p:nvSpPr>
        <p:spPr>
          <a:xfrm>
            <a:off x="2013284" y="723900"/>
            <a:ext cx="708848" cy="630942"/>
          </a:xfrm>
          <a:prstGeom prst="rect">
            <a:avLst/>
          </a:prstGeom>
        </p:spPr>
        <p:txBody>
          <a:bodyPr wrap="none">
            <a:spAutoFit/>
          </a:bodyPr>
          <a:lstStyle/>
          <a:p>
            <a:r>
              <a:rPr lang="fr-FR" sz="3500">
                <a:solidFill>
                  <a:srgbClr val="000000"/>
                </a:solidFill>
                <a:ea typeface="Calibri" panose="020F0502020204030204" pitchFamily="34" charset="0"/>
                <a:cs typeface="Times New Roman" panose="02020603050405020304" pitchFamily="18" charset="0"/>
              </a:rPr>
              <a:t>b) </a:t>
            </a:r>
            <a:endParaRPr lang="en-US"/>
          </a:p>
        </p:txBody>
      </p:sp>
      <p:sp>
        <p:nvSpPr>
          <p:cNvPr id="14" name="Rectangle 13"/>
          <p:cNvSpPr/>
          <p:nvPr/>
        </p:nvSpPr>
        <p:spPr>
          <a:xfrm>
            <a:off x="10161544" y="723900"/>
            <a:ext cx="683200" cy="630942"/>
          </a:xfrm>
          <a:prstGeom prst="rect">
            <a:avLst/>
          </a:prstGeom>
        </p:spPr>
        <p:txBody>
          <a:bodyPr wrap="none">
            <a:spAutoFit/>
          </a:bodyPr>
          <a:lstStyle/>
          <a:p>
            <a:r>
              <a:rPr lang="fr-FR" sz="3500">
                <a:solidFill>
                  <a:srgbClr val="000000"/>
                </a:solidFill>
                <a:ea typeface="Calibri" panose="020F0502020204030204" pitchFamily="34" charset="0"/>
                <a:cs typeface="Times New Roman" panose="02020603050405020304" pitchFamily="18" charset="0"/>
              </a:rPr>
              <a:t>c) </a:t>
            </a:r>
            <a:endParaRPr lang="en-US"/>
          </a:p>
        </p:txBody>
      </p:sp>
      <p:cxnSp>
        <p:nvCxnSpPr>
          <p:cNvPr id="15" name="Straight Connector 14"/>
          <p:cNvCxnSpPr/>
          <p:nvPr/>
        </p:nvCxnSpPr>
        <p:spPr>
          <a:xfrm>
            <a:off x="9448800" y="701635"/>
            <a:ext cx="0" cy="936617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846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up)">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034" name="Google Shape;1034;p54"/>
          <p:cNvGrpSpPr/>
          <p:nvPr/>
        </p:nvGrpSpPr>
        <p:grpSpPr>
          <a:xfrm rot="3763400" flipH="1">
            <a:off x="787342" y="848464"/>
            <a:ext cx="2290812" cy="1339812"/>
            <a:chOff x="623825" y="2132600"/>
            <a:chExt cx="1413750" cy="826850"/>
          </a:xfrm>
        </p:grpSpPr>
        <p:sp>
          <p:nvSpPr>
            <p:cNvPr id="1035" name="Google Shape;1035;p54"/>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54"/>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54"/>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p:cNvSpPr/>
          <p:nvPr/>
        </p:nvSpPr>
        <p:spPr>
          <a:xfrm>
            <a:off x="2716999" y="3596588"/>
            <a:ext cx="12994297" cy="4594912"/>
          </a:xfrm>
          <a:prstGeom prst="rect">
            <a:avLst/>
          </a:prstGeom>
        </p:spPr>
        <p:txBody>
          <a:bodyPr wrap="square">
            <a:spAutoFit/>
          </a:bodyPr>
          <a:lstStyle/>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a:solidFill>
                  <a:srgbClr val="000000"/>
                </a:solidFill>
                <a:latin typeface="Arial"/>
                <a:ea typeface="Calibri" panose="020F0502020204030204" pitchFamily="34" charset="0"/>
                <a:cs typeface="Times New Roman" panose="02020603050405020304" pitchFamily="18" charset="0"/>
                <a:sym typeface="Arial"/>
              </a:rPr>
              <a:t>Ghi nhớ kiến thức trong bài</a:t>
            </a:r>
          </a:p>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a:solidFill>
                  <a:srgbClr val="000000"/>
                </a:solidFill>
                <a:latin typeface="Arial"/>
                <a:ea typeface="Calibri" panose="020F0502020204030204" pitchFamily="34" charset="0"/>
                <a:cs typeface="Times New Roman" panose="02020603050405020304" pitchFamily="18" charset="0"/>
                <a:sym typeface="Arial"/>
              </a:rPr>
              <a:t>Hoàn thành bài tập trong SBT</a:t>
            </a:r>
          </a:p>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a:solidFill>
                  <a:srgbClr val="000000"/>
                </a:solidFill>
                <a:latin typeface="Arial"/>
                <a:ea typeface="Calibri" panose="020F0502020204030204" pitchFamily="34" charset="0"/>
                <a:cs typeface="Times New Roman" panose="02020603050405020304" pitchFamily="18" charset="0"/>
                <a:sym typeface="Arial"/>
              </a:rPr>
              <a:t>Chuẩn bị bài sau </a:t>
            </a:r>
            <a:r>
              <a:rPr lang="vi-VN" sz="4000" b="1" i="1" kern="100">
                <a:solidFill>
                  <a:srgbClr val="000000"/>
                </a:solidFill>
                <a:latin typeface="Arial"/>
                <a:ea typeface="Calibri" panose="020F0502020204030204" pitchFamily="34" charset="0"/>
                <a:cs typeface="Times New Roman" panose="02020603050405020304" pitchFamily="18" charset="0"/>
                <a:sym typeface="Arial"/>
              </a:rPr>
              <a:t>“Giải hệ hai phương trình bậc nhất hai ẩn”</a:t>
            </a:r>
          </a:p>
        </p:txBody>
      </p:sp>
      <p:sp>
        <p:nvSpPr>
          <p:cNvPr id="8" name="Rectangle 7"/>
          <p:cNvSpPr/>
          <p:nvPr/>
        </p:nvSpPr>
        <p:spPr>
          <a:xfrm>
            <a:off x="4318417" y="1580971"/>
            <a:ext cx="9791463" cy="1200329"/>
          </a:xfrm>
          <a:prstGeom prst="rect">
            <a:avLst/>
          </a:prstGeom>
        </p:spPr>
        <p:txBody>
          <a:bodyPr wrap="none">
            <a:spAutoFit/>
          </a:bodyPr>
          <a:lstStyle/>
          <a:p>
            <a:pPr algn="ctr" defTabSz="1828800">
              <a:buClr>
                <a:srgbClr val="143E63"/>
              </a:buClr>
              <a:buSzPts val="3000"/>
              <a:defRPr/>
            </a:pPr>
            <a:r>
              <a:rPr lang="vi-VN" sz="7200" b="1" kern="0">
                <a:solidFill>
                  <a:srgbClr val="313F60"/>
                </a:solidFill>
                <a:latin typeface="Arial"/>
                <a:cs typeface="Arial"/>
                <a:sym typeface="Merriweather Sans"/>
              </a:rPr>
              <a:t>HƯỚNG DẪN VỀ NHÀ</a:t>
            </a:r>
          </a:p>
        </p:txBody>
      </p:sp>
    </p:spTree>
    <p:extLst>
      <p:ext uri="{BB962C8B-B14F-4D97-AF65-F5344CB8AC3E}">
        <p14:creationId xmlns:p14="http://schemas.microsoft.com/office/powerpoint/2010/main" val="18127157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286000" y="876300"/>
                <a:ext cx="13982516" cy="3074688"/>
              </a:xfrm>
              <a:prstGeom prst="rect">
                <a:avLst/>
              </a:prstGeom>
            </p:spPr>
            <p:txBody>
              <a:bodyPr wrap="square">
                <a:spAutoFit/>
              </a:bodyPr>
              <a:lstStyle/>
              <a:p>
                <a:pPr marL="571500" indent="-571500" algn="just">
                  <a:lnSpc>
                    <a:spcPct val="170000"/>
                  </a:lnSpc>
                  <a:buFont typeface="Wingdings" panose="05000000000000000000" pitchFamily="2" charset="2"/>
                  <a:buChar char="q"/>
                  <a:tabLst>
                    <a:tab pos="361950" algn="l"/>
                  </a:tabLst>
                </a:pPr>
                <a:r>
                  <a:rPr lang="vi-VN" sz="3800" b="1">
                    <a:solidFill>
                      <a:srgbClr val="000000"/>
                    </a:solidFill>
                    <a:ea typeface="Times New Roman" panose="02020603050405020304" pitchFamily="18" charset="0"/>
                    <a:cs typeface="Times New Roman" panose="02020603050405020304" pitchFamily="18" charset="0"/>
                  </a:rPr>
                  <a:t>HĐ1: </a:t>
                </a:r>
                <a:r>
                  <a:rPr lang="vi-VN" sz="3800">
                    <a:solidFill>
                      <a:srgbClr val="000000"/>
                    </a:solidFill>
                    <a:ea typeface="Times New Roman" panose="02020603050405020304" pitchFamily="18" charset="0"/>
                    <a:cs typeface="Times New Roman" panose="02020603050405020304" pitchFamily="18" charset="0"/>
                  </a:rPr>
                  <a:t>Câu “Quýt, cam mười bảy quả tươi” có nghĩa là tổng số cam và số quýt là 17. Hãy viết hệ thức với hai biến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3800">
                    <a:solidFill>
                      <a:srgbClr val="000000"/>
                    </a:solidFill>
                    <a:ea typeface="Times New Roman" panose="02020603050405020304" pitchFamily="18" charset="0"/>
                    <a:cs typeface="Times New Roman" panose="02020603050405020304" pitchFamily="18" charset="0"/>
                  </a:rPr>
                  <a:t> và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3800">
                    <a:solidFill>
                      <a:srgbClr val="000000"/>
                    </a:solidFill>
                    <a:ea typeface="Times New Roman" panose="02020603050405020304" pitchFamily="18" charset="0"/>
                    <a:cs typeface="Times New Roman" panose="02020603050405020304" pitchFamily="18" charset="0"/>
                  </a:rPr>
                  <a:t> biểu thị giả thiết này.</a:t>
                </a:r>
                <a:endParaRPr lang="en-US" sz="3800">
                  <a:solidFill>
                    <a:srgbClr val="000000"/>
                  </a:solidFill>
                  <a:effectLs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0" y="876300"/>
                <a:ext cx="13982516" cy="3074688"/>
              </a:xfrm>
              <a:prstGeom prst="rect">
                <a:avLst/>
              </a:prstGeom>
              <a:blipFill>
                <a:blip r:embed="rId3"/>
                <a:stretch>
                  <a:fillRect l="-1264" r="-1439" b="-2579"/>
                </a:stretch>
              </a:blipFill>
            </p:spPr>
            <p:txBody>
              <a:bodyPr/>
              <a:lstStyle/>
              <a:p>
                <a:r>
                  <a:rPr lang="en-US">
                    <a:noFill/>
                  </a:rPr>
                  <a:t> </a:t>
                </a:r>
              </a:p>
            </p:txBody>
          </p:sp>
        </mc:Fallback>
      </mc:AlternateContent>
      <p:grpSp>
        <p:nvGrpSpPr>
          <p:cNvPr id="13" name="Group 12"/>
          <p:cNvGrpSpPr/>
          <p:nvPr/>
        </p:nvGrpSpPr>
        <p:grpSpPr>
          <a:xfrm>
            <a:off x="533400" y="495300"/>
            <a:ext cx="165316" cy="9225426"/>
            <a:chOff x="8745443" y="310101"/>
            <a:chExt cx="82658" cy="4612713"/>
          </a:xfrm>
        </p:grpSpPr>
        <p:cxnSp>
          <p:nvCxnSpPr>
            <p:cNvPr id="7" name="Straight Connector 6"/>
            <p:cNvCxnSpPr/>
            <p:nvPr/>
          </p:nvCxnSpPr>
          <p:spPr>
            <a:xfrm>
              <a:off x="8745443"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98716" y="9738773"/>
            <a:ext cx="16222318" cy="165986"/>
            <a:chOff x="604298" y="4921483"/>
            <a:chExt cx="8111159" cy="82993"/>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02199"/>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8447322" y="4672633"/>
            <a:ext cx="1659871" cy="677108"/>
          </a:xfrm>
          <a:prstGeom prst="rect">
            <a:avLst/>
          </a:prstGeom>
        </p:spPr>
        <p:txBody>
          <a:bodyPr wrap="square">
            <a:spAutoFit/>
          </a:bodyPr>
          <a:lstStyle/>
          <a:p>
            <a:pPr algn="ctr" defTabSz="1828800">
              <a:buClr>
                <a:srgbClr val="000000"/>
              </a:buClr>
              <a:tabLst>
                <a:tab pos="723900" algn="l"/>
              </a:tabLst>
            </a:pPr>
            <a:r>
              <a:rPr lang="en-US" sz="3800" b="1" i="1" u="sng" kern="100">
                <a:solidFill>
                  <a:schemeClr val="accent3">
                    <a:lumMod val="50000"/>
                  </a:schemeClr>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6" name="Rectangle 5"/>
              <p:cNvSpPr/>
              <p:nvPr/>
            </p:nvSpPr>
            <p:spPr>
              <a:xfrm>
                <a:off x="2971800" y="6350901"/>
                <a:ext cx="13296716" cy="2000548"/>
              </a:xfrm>
              <a:prstGeom prst="rect">
                <a:avLst/>
              </a:prstGeom>
            </p:spPr>
            <p:txBody>
              <a:bodyPr wrap="square">
                <a:spAutoFit/>
              </a:bodyPr>
              <a:lstStyle/>
              <a:p>
                <a:pPr>
                  <a:lnSpc>
                    <a:spcPct val="150000"/>
                  </a:lnSpc>
                  <a:spcBef>
                    <a:spcPts val="600"/>
                  </a:spcBef>
                  <a:spcAft>
                    <a:spcPts val="600"/>
                  </a:spcAft>
                </a:pPr>
                <a:r>
                  <a:rPr lang="en-US" sz="3800">
                    <a:solidFill>
                      <a:srgbClr val="000000"/>
                    </a:solidFill>
                    <a:ea typeface="Times New Roman" panose="02020603050405020304" pitchFamily="18" charset="0"/>
                    <a:cs typeface="Times New Roman" panose="02020603050405020304" pitchFamily="18" charset="0"/>
                  </a:rPr>
                  <a:t>H</a:t>
                </a:r>
                <a:r>
                  <a:rPr lang="vi-VN" sz="3800">
                    <a:solidFill>
                      <a:srgbClr val="000000"/>
                    </a:solidFill>
                    <a:ea typeface="Times New Roman" panose="02020603050405020304" pitchFamily="18" charset="0"/>
                    <a:cs typeface="Times New Roman" panose="02020603050405020304" pitchFamily="18" charset="0"/>
                  </a:rPr>
                  <a:t>ệ thức với hai biến </a:t>
                </a:r>
                <a14:m>
                  <m:oMath xmlns:m="http://schemas.openxmlformats.org/officeDocument/2006/math">
                    <m:r>
                      <a:rPr lang="vi-VN" sz="3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3800">
                    <a:solidFill>
                      <a:srgbClr val="000000"/>
                    </a:solidFill>
                    <a:ea typeface="Times New Roman" panose="02020603050405020304" pitchFamily="18" charset="0"/>
                    <a:cs typeface="Times New Roman" panose="02020603050405020304" pitchFamily="18" charset="0"/>
                  </a:rPr>
                  <a:t> và </a:t>
                </a:r>
                <a14:m>
                  <m:oMath xmlns:m="http://schemas.openxmlformats.org/officeDocument/2006/math">
                    <m:r>
                      <a:rPr lang="vi-VN" sz="3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3800">
                    <a:solidFill>
                      <a:srgbClr val="000000"/>
                    </a:solidFill>
                    <a:ea typeface="Times New Roman" panose="02020603050405020304" pitchFamily="18" charset="0"/>
                    <a:cs typeface="Times New Roman" panose="02020603050405020304" pitchFamily="18" charset="0"/>
                  </a:rPr>
                  <a:t> biểu thị giả thiết </a:t>
                </a:r>
                <a:r>
                  <a:rPr lang="en-US" sz="3800">
                    <a:solidFill>
                      <a:srgbClr val="000000"/>
                    </a:solidFill>
                    <a:ea typeface="Times New Roman" panose="02020603050405020304" pitchFamily="18" charset="0"/>
                    <a:cs typeface="Times New Roman" panose="02020603050405020304" pitchFamily="18" charset="0"/>
                  </a:rPr>
                  <a:t>trên là</a:t>
                </a:r>
              </a:p>
              <a:p>
                <a:pPr lvl="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=17</m:t>
                      </m:r>
                    </m:oMath>
                  </m:oMathPara>
                </a14:m>
                <a:endParaRPr lang="en-US" sz="3800">
                  <a:solidFill>
                    <a:srgbClr val="000000"/>
                  </a:solidFill>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971800" y="6350901"/>
                <a:ext cx="13296716" cy="2000548"/>
              </a:xfrm>
              <a:prstGeom prst="rect">
                <a:avLst/>
              </a:prstGeom>
              <a:blipFill>
                <a:blip r:embed="rId4"/>
                <a:stretch>
                  <a:fillRect l="-1513"/>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rot="17593382">
            <a:off x="16155516" y="7449167"/>
            <a:ext cx="2566566" cy="2571092"/>
          </a:xfrm>
          <a:prstGeom prst="rect">
            <a:avLst/>
          </a:prstGeom>
        </p:spPr>
      </p:pic>
    </p:spTree>
    <p:extLst>
      <p:ext uri="{BB962C8B-B14F-4D97-AF65-F5344CB8AC3E}">
        <p14:creationId xmlns:p14="http://schemas.microsoft.com/office/powerpoint/2010/main" val="424390617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219200" y="800100"/>
                <a:ext cx="15468600" cy="2249975"/>
              </a:xfrm>
              <a:prstGeom prst="rect">
                <a:avLst/>
              </a:prstGeom>
            </p:spPr>
            <p:txBody>
              <a:bodyPr wrap="square">
                <a:spAutoFit/>
              </a:bodyPr>
              <a:lstStyle/>
              <a:p>
                <a:pPr marL="571500" indent="-571500" algn="just">
                  <a:lnSpc>
                    <a:spcPct val="200000"/>
                  </a:lnSpc>
                  <a:buFont typeface="Wingdings" panose="05000000000000000000" pitchFamily="2" charset="2"/>
                  <a:buChar char="q"/>
                  <a:tabLst>
                    <a:tab pos="361950" algn="l"/>
                  </a:tabLst>
                </a:pPr>
                <a:r>
                  <a:rPr lang="vi-VN" sz="3800" b="1">
                    <a:solidFill>
                      <a:srgbClr val="000000"/>
                    </a:solidFill>
                    <a:ea typeface="Times New Roman" panose="02020603050405020304" pitchFamily="18" charset="0"/>
                    <a:cs typeface="Times New Roman" panose="02020603050405020304" pitchFamily="18" charset="0"/>
                  </a:rPr>
                  <a:t>HĐ2: </a:t>
                </a:r>
                <a:r>
                  <a:rPr lang="vi-VN" sz="3800">
                    <a:solidFill>
                      <a:srgbClr val="000000"/>
                    </a:solidFill>
                    <a:ea typeface="Times New Roman" panose="02020603050405020304" pitchFamily="18" charset="0"/>
                    <a:cs typeface="Times New Roman" panose="02020603050405020304" pitchFamily="18" charset="0"/>
                  </a:rPr>
                  <a:t>Tương tự, hãy viết hệ thức với hai biến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3800">
                    <a:solidFill>
                      <a:srgbClr val="000000"/>
                    </a:solidFill>
                    <a:ea typeface="Times New Roman" panose="02020603050405020304" pitchFamily="18" charset="0"/>
                    <a:cs typeface="Times New Roman" panose="02020603050405020304" pitchFamily="18" charset="0"/>
                  </a:rPr>
                  <a:t> và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3800">
                    <a:solidFill>
                      <a:srgbClr val="000000"/>
                    </a:solidFill>
                    <a:ea typeface="Times New Roman" panose="02020603050405020304" pitchFamily="18" charset="0"/>
                    <a:cs typeface="Times New Roman" panose="02020603050405020304" pitchFamily="18" charset="0"/>
                  </a:rPr>
                  <a:t> biểu thị giả thiết cho bởi các câu thơ thứ ba, thứ tư và thứ năm.</a:t>
                </a:r>
              </a:p>
            </p:txBody>
          </p:sp>
        </mc:Choice>
        <mc:Fallback xmlns="">
          <p:sp>
            <p:nvSpPr>
              <p:cNvPr id="3" name="Rectangle 2"/>
              <p:cNvSpPr>
                <a:spLocks noRot="1" noChangeAspect="1" noMove="1" noResize="1" noEditPoints="1" noAdjustHandles="1" noChangeArrowheads="1" noChangeShapeType="1" noTextEdit="1"/>
              </p:cNvSpPr>
              <p:nvPr/>
            </p:nvSpPr>
            <p:spPr>
              <a:xfrm>
                <a:off x="1219200" y="800100"/>
                <a:ext cx="15468600" cy="2249975"/>
              </a:xfrm>
              <a:prstGeom prst="rect">
                <a:avLst/>
              </a:prstGeom>
              <a:blipFill>
                <a:blip r:embed="rId3"/>
                <a:stretch>
                  <a:fillRect l="-1143" r="-1261" b="-10298"/>
                </a:stretch>
              </a:blipFill>
            </p:spPr>
            <p:txBody>
              <a:bodyPr/>
              <a:lstStyle/>
              <a:p>
                <a:r>
                  <a:rPr lang="en-US">
                    <a:noFill/>
                  </a:rPr>
                  <a:t> </a:t>
                </a:r>
              </a:p>
            </p:txBody>
          </p:sp>
        </mc:Fallback>
      </mc:AlternateContent>
      <p:sp>
        <p:nvSpPr>
          <p:cNvPr id="6" name="Rectangle 5"/>
          <p:cNvSpPr/>
          <p:nvPr/>
        </p:nvSpPr>
        <p:spPr>
          <a:xfrm>
            <a:off x="8320955" y="3834316"/>
            <a:ext cx="1265090" cy="677108"/>
          </a:xfrm>
          <a:prstGeom prst="rect">
            <a:avLst/>
          </a:prstGeom>
        </p:spPr>
        <p:txBody>
          <a:bodyPr wrap="none">
            <a:spAutoFit/>
          </a:bodyPr>
          <a:lstStyle/>
          <a:p>
            <a:pPr algn="ctr" defTabSz="1828800">
              <a:buClr>
                <a:srgbClr val="000000"/>
              </a:buClr>
              <a:tabLst>
                <a:tab pos="723900" algn="l"/>
              </a:tabLst>
            </a:pPr>
            <a:r>
              <a:rPr lang="en-US" sz="38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p:grpSp>
        <p:nvGrpSpPr>
          <p:cNvPr id="9" name="Group 8"/>
          <p:cNvGrpSpPr/>
          <p:nvPr/>
        </p:nvGrpSpPr>
        <p:grpSpPr>
          <a:xfrm>
            <a:off x="17769758" y="524791"/>
            <a:ext cx="137242" cy="9225426"/>
            <a:chOff x="8759480" y="310101"/>
            <a:chExt cx="68621" cy="4612713"/>
          </a:xfrm>
        </p:grpSpPr>
        <p:cxnSp>
          <p:nvCxnSpPr>
            <p:cNvPr id="10" name="Straight Connector 9"/>
            <p:cNvCxnSpPr/>
            <p:nvPr/>
          </p:nvCxnSpPr>
          <p:spPr>
            <a:xfrm>
              <a:off x="8759480"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1219200" y="5295666"/>
                <a:ext cx="15521854" cy="3600986"/>
              </a:xfrm>
              <a:prstGeom prst="rect">
                <a:avLst/>
              </a:prstGeom>
            </p:spPr>
            <p:txBody>
              <a:bodyPr wrap="square">
                <a:spAutoFit/>
              </a:bodyPr>
              <a:lstStyle/>
              <a:p>
                <a:pPr marL="571500" indent="-571500" algn="just">
                  <a:lnSpc>
                    <a:spcPct val="200000"/>
                  </a:lnSpc>
                  <a:buFontTx/>
                  <a:buChar char="-"/>
                </a:pPr>
                <a:r>
                  <a:rPr lang="da-DK" sz="3800">
                    <a:solidFill>
                      <a:srgbClr val="000000"/>
                    </a:solidFill>
                    <a:ea typeface="Calibri" panose="020F0502020204030204" pitchFamily="34" charset="0"/>
                    <a:cs typeface="Times New Roman" panose="02020603050405020304" pitchFamily="18" charset="0"/>
                  </a:rPr>
                  <a:t>Một quả quýt được chia làm 3 miếng hay đại lượng biểu thị là </a:t>
                </a:r>
                <a14:m>
                  <m:oMath xmlns:m="http://schemas.openxmlformats.org/officeDocument/2006/math">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solidFill>
                    <a:srgbClr val="000000"/>
                  </a:solidFill>
                  <a:effectLst/>
                  <a:ea typeface="Calibri" panose="020F0502020204030204" pitchFamily="34" charset="0"/>
                  <a:cs typeface="Times New Roman" panose="02020603050405020304" pitchFamily="18" charset="0"/>
                </a:endParaRPr>
              </a:p>
              <a:p>
                <a:pPr marL="571500" indent="-571500" algn="just">
                  <a:lnSpc>
                    <a:spcPct val="200000"/>
                  </a:lnSpc>
                  <a:buFontTx/>
                  <a:buChar char="-"/>
                </a:pPr>
                <a:r>
                  <a:rPr lang="da-DK" sz="3800">
                    <a:solidFill>
                      <a:srgbClr val="000000"/>
                    </a:solidFill>
                    <a:effectLst/>
                    <a:ea typeface="Calibri" panose="020F0502020204030204" pitchFamily="34" charset="0"/>
                    <a:cs typeface="Times New Roman" panose="02020603050405020304" pitchFamily="18" charset="0"/>
                  </a:rPr>
                  <a:t>Một quả cam được chia làm 10 miếng hay đại lượng biểu thị là </a:t>
                </a:r>
                <a14:m>
                  <m:oMath xmlns:m="http://schemas.openxmlformats.org/officeDocument/2006/math">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da-DK" sz="3800">
                    <a:solidFill>
                      <a:srgbClr val="000000"/>
                    </a:solidFill>
                    <a:effectLst/>
                    <a:ea typeface="Calibri" panose="020F0502020204030204" pitchFamily="34" charset="0"/>
                    <a:cs typeface="Times New Roman" panose="02020603050405020304" pitchFamily="18" charset="0"/>
                  </a:rPr>
                  <a:t>.</a:t>
                </a:r>
                <a:endParaRPr lang="en-US" sz="3800">
                  <a:ea typeface="Calibri" panose="020F0502020204030204" pitchFamily="34" charset="0"/>
                  <a:cs typeface="Times New Roman" panose="02020603050405020304" pitchFamily="18" charset="0"/>
                </a:endParaRPr>
              </a:p>
              <a:p>
                <a:pPr marL="571500" indent="-571500" algn="just">
                  <a:lnSpc>
                    <a:spcPct val="200000"/>
                  </a:lnSpc>
                  <a:buFontTx/>
                  <a:buChar char="-"/>
                </a:pPr>
                <a:r>
                  <a:rPr lang="da-DK" sz="3800">
                    <a:solidFill>
                      <a:srgbClr val="000000"/>
                    </a:solidFill>
                    <a:effectLst/>
                    <a:ea typeface="Calibri" panose="020F0502020204030204" pitchFamily="34" charset="0"/>
                    <a:cs typeface="Times New Roman" panose="02020603050405020304" pitchFamily="18" charset="0"/>
                  </a:rPr>
                  <a:t>Biểu thức liên hệ là: </a:t>
                </a:r>
                <a14:m>
                  <m:oMath xmlns:m="http://schemas.openxmlformats.org/officeDocument/2006/math">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da-DK" sz="3800">
                    <a:solidFill>
                      <a:srgbClr val="000000"/>
                    </a:solidFill>
                    <a:effectLst/>
                    <a:ea typeface="Calibri" panose="020F0502020204030204" pitchFamily="34" charset="0"/>
                    <a:cs typeface="Times New Roman" panose="02020603050405020304" pitchFamily="18" charset="0"/>
                  </a:rPr>
                  <a:t>.</a:t>
                </a:r>
                <a:endParaRPr lang="en-US" sz="3800">
                  <a:effectLs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19200" y="5295666"/>
                <a:ext cx="15521854" cy="3600986"/>
              </a:xfrm>
              <a:prstGeom prst="rect">
                <a:avLst/>
              </a:prstGeom>
              <a:blipFill>
                <a:blip r:embed="rId4"/>
                <a:stretch>
                  <a:fillRect l="-1178" b="-1017"/>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844742C5-9DB2-FEBD-248D-1CA334A750C2}"/>
              </a:ext>
            </a:extLst>
          </p:cNvPr>
          <p:cNvPicPr>
            <a:picLocks noChangeAspect="1"/>
          </p:cNvPicPr>
          <p:nvPr/>
        </p:nvPicPr>
        <p:blipFill>
          <a:blip r:embed="rId5"/>
          <a:stretch>
            <a:fillRect/>
          </a:stretch>
        </p:blipFill>
        <p:spPr>
          <a:xfrm>
            <a:off x="16754882" y="8856150"/>
            <a:ext cx="1164150" cy="1164150"/>
          </a:xfrm>
          <a:prstGeom prst="rect">
            <a:avLst/>
          </a:prstGeom>
        </p:spPr>
      </p:pic>
    </p:spTree>
    <p:extLst>
      <p:ext uri="{BB962C8B-B14F-4D97-AF65-F5344CB8AC3E}">
        <p14:creationId xmlns:p14="http://schemas.microsoft.com/office/powerpoint/2010/main" val="11566607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6" name="Rectangle 5"/>
          <p:cNvSpPr/>
          <p:nvPr/>
        </p:nvSpPr>
        <p:spPr>
          <a:xfrm>
            <a:off x="1030705" y="699581"/>
            <a:ext cx="13585770" cy="938719"/>
          </a:xfrm>
          <a:prstGeom prst="rect">
            <a:avLst/>
          </a:prstGeom>
        </p:spPr>
        <p:txBody>
          <a:bodyPr wrap="none">
            <a:spAutoFit/>
          </a:bodyPr>
          <a:lstStyle/>
          <a:p>
            <a:pPr lvl="0" algn="ctr">
              <a:defRPr/>
            </a:pPr>
            <a:r>
              <a:rPr lang="vi-VN" sz="5500" b="1">
                <a:solidFill>
                  <a:srgbClr val="C00000"/>
                </a:solidFill>
                <a:cs typeface="Arial" panose="020B0604020202020204" pitchFamily="34" charset="0"/>
              </a:rPr>
              <a:t>Khái niệm phương trình bậc nhất hai ẩn</a:t>
            </a:r>
            <a:endParaRPr kumimoji="0" lang="en-US" sz="55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30705" y="2051872"/>
                <a:ext cx="15544800" cy="5758628"/>
              </a:xfrm>
              <a:prstGeom prst="rect">
                <a:avLst/>
              </a:prstGeom>
            </p:spPr>
            <p:txBody>
              <a:bodyPr wrap="square">
                <a:spAutoFit/>
              </a:bodyPr>
              <a:lstStyle/>
              <a:p>
                <a:pPr marL="571500" lvl="0" indent="-571500" algn="just">
                  <a:lnSpc>
                    <a:spcPct val="200000"/>
                  </a:lnSpc>
                  <a:buFont typeface="Arial" panose="020B0604020202020204" pitchFamily="34" charset="0"/>
                  <a:buChar char="•"/>
                  <a:tabLst>
                    <a:tab pos="186690" algn="l"/>
                  </a:tabLst>
                </a:pPr>
                <a:r>
                  <a:rPr lang="da-DK" sz="3800">
                    <a:solidFill>
                      <a:srgbClr val="000000"/>
                    </a:solidFill>
                    <a:latin typeface="+mj-lt"/>
                    <a:ea typeface="Malgun Gothic" panose="020B0503020000020004" pitchFamily="34" charset="-127"/>
                    <a:cs typeface="Times New Roman" panose="02020603050405020304" pitchFamily="18" charset="0"/>
                  </a:rPr>
                  <a:t>Phương trình bậc nhất hai ẩn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3800">
                    <a:solidFill>
                      <a:srgbClr val="000000"/>
                    </a:solidFill>
                    <a:latin typeface="+mj-lt"/>
                    <a:ea typeface="Malgun Gothic" panose="020B0503020000020004" pitchFamily="34" charset="-127"/>
                    <a:cs typeface="Times New Roman" panose="02020603050405020304" pitchFamily="18" charset="0"/>
                  </a:rPr>
                  <a:t> và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3800">
                    <a:solidFill>
                      <a:srgbClr val="000000"/>
                    </a:solidFill>
                    <a:latin typeface="+mj-lt"/>
                    <a:ea typeface="Malgun Gothic" panose="020B0503020000020004" pitchFamily="34" charset="-127"/>
                    <a:cs typeface="Times New Roman" panose="02020603050405020304" pitchFamily="18" charset="0"/>
                  </a:rPr>
                  <a:t> là hệ thức dạng</a:t>
                </a:r>
                <a:endParaRPr lang="en-US" sz="3800">
                  <a:solidFill>
                    <a:srgbClr val="000000"/>
                  </a:solidFill>
                  <a:latin typeface="+mj-lt"/>
                  <a:ea typeface="Calibri" panose="020F0502020204030204" pitchFamily="34" charset="0"/>
                  <a:cs typeface="Times New Roman" panose="02020603050405020304" pitchFamily="18" charset="0"/>
                </a:endParaRPr>
              </a:p>
              <a:p>
                <a:pPr marL="2540" algn="just">
                  <a:lnSpc>
                    <a:spcPct val="200000"/>
                  </a:lnSpc>
                  <a:tabLst>
                    <a:tab pos="186690" algn="l"/>
                  </a:tabLst>
                </a:pPr>
                <a14:m>
                  <m:oMathPara xmlns:m="http://schemas.openxmlformats.org/officeDocument/2006/math">
                    <m:oMathParaPr>
                      <m:jc m:val="centerGroup"/>
                    </m:oMathParaPr>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𝑎𝑥</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𝑏𝑦</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(1)</m:t>
                      </m:r>
                    </m:oMath>
                  </m:oMathPara>
                </a14:m>
                <a:endParaRPr lang="en-US" sz="3800">
                  <a:solidFill>
                    <a:srgbClr val="000000"/>
                  </a:solidFill>
                  <a:latin typeface="+mj-lt"/>
                  <a:ea typeface="Calibri" panose="020F0502020204030204" pitchFamily="34" charset="0"/>
                  <a:cs typeface="Times New Roman" panose="02020603050405020304" pitchFamily="18" charset="0"/>
                </a:endParaRPr>
              </a:p>
              <a:p>
                <a:pPr algn="just">
                  <a:lnSpc>
                    <a:spcPct val="200000"/>
                  </a:lnSpc>
                  <a:tabLst>
                    <a:tab pos="186690" algn="l"/>
                  </a:tabLst>
                </a:pPr>
                <a:r>
                  <a:rPr lang="da-DK" sz="3800">
                    <a:solidFill>
                      <a:srgbClr val="000000"/>
                    </a:solidFill>
                    <a:latin typeface="+mj-lt"/>
                    <a:ea typeface="Malgun Gothic" panose="020B0503020000020004" pitchFamily="34" charset="-127"/>
                    <a:cs typeface="Times New Roman" panose="02020603050405020304" pitchFamily="18" charset="0"/>
                  </a:rPr>
                  <a:t> Trong đó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oMath>
                </a14:m>
                <a:r>
                  <a:rPr lang="da-DK" sz="3800">
                    <a:solidFill>
                      <a:srgbClr val="000000"/>
                    </a:solidFill>
                    <a:latin typeface="+mj-lt"/>
                    <a:ea typeface="Malgun Gothic" panose="020B0503020000020004" pitchFamily="34" charset="-127"/>
                    <a:cs typeface="Times New Roman" panose="02020603050405020304" pitchFamily="18" charset="0"/>
                  </a:rPr>
                  <a:t> và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800">
                    <a:solidFill>
                      <a:srgbClr val="000000"/>
                    </a:solidFill>
                    <a:latin typeface="+mj-lt"/>
                    <a:ea typeface="Malgun Gothic" panose="020B0503020000020004" pitchFamily="34" charset="-127"/>
                    <a:cs typeface="Times New Roman" panose="02020603050405020304" pitchFamily="18" charset="0"/>
                  </a:rPr>
                  <a:t> là các số đã biết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3800">
                    <a:solidFill>
                      <a:srgbClr val="000000"/>
                    </a:solidFill>
                    <a:latin typeface="+mj-lt"/>
                    <a:ea typeface="Malgun Gothic" panose="020B0503020000020004" pitchFamily="34" charset="-127"/>
                    <a:cs typeface="Times New Roman" panose="02020603050405020304" pitchFamily="18" charset="0"/>
                  </a:rPr>
                  <a:t> hoặc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3800">
                    <a:solidFill>
                      <a:srgbClr val="000000"/>
                    </a:solidFill>
                    <a:latin typeface="+mj-lt"/>
                    <a:ea typeface="Malgun Gothic" panose="020B0503020000020004" pitchFamily="34" charset="-127"/>
                    <a:cs typeface="Times New Roman" panose="02020603050405020304" pitchFamily="18" charset="0"/>
                  </a:rPr>
                  <a:t>).</a:t>
                </a:r>
                <a:endParaRPr lang="en-US" sz="3800">
                  <a:solidFill>
                    <a:srgbClr val="000000"/>
                  </a:solidFill>
                  <a:latin typeface="+mj-lt"/>
                  <a:ea typeface="Calibri" panose="020F0502020204030204" pitchFamily="34" charset="0"/>
                  <a:cs typeface="Times New Roman" panose="02020603050405020304" pitchFamily="18" charset="0"/>
                </a:endParaRPr>
              </a:p>
              <a:p>
                <a:pPr marL="571500" lvl="0" indent="-571500" algn="just">
                  <a:lnSpc>
                    <a:spcPct val="200000"/>
                  </a:lnSpc>
                  <a:buFont typeface="Arial" panose="020B0604020202020204" pitchFamily="34" charset="0"/>
                  <a:buChar char="•"/>
                  <a:tabLst>
                    <a:tab pos="186690" algn="l"/>
                  </a:tabLst>
                </a:pPr>
                <a:r>
                  <a:rPr lang="da-DK" sz="3800">
                    <a:solidFill>
                      <a:srgbClr val="000000"/>
                    </a:solidFill>
                    <a:latin typeface="+mj-lt"/>
                    <a:ea typeface="Malgun Gothic" panose="020B0503020000020004" pitchFamily="34" charset="-127"/>
                    <a:cs typeface="Times New Roman" panose="02020603050405020304" pitchFamily="18" charset="0"/>
                  </a:rPr>
                  <a:t>Nếu tại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oMath>
                </a14:m>
                <a:r>
                  <a:rPr lang="da-DK" sz="3800">
                    <a:solidFill>
                      <a:srgbClr val="000000"/>
                    </a:solidFill>
                    <a:latin typeface="+mj-lt"/>
                    <a:ea typeface="Malgun Gothic" panose="020B0503020000020004" pitchFamily="34" charset="-127"/>
                    <a:cs typeface="Times New Roman" panose="02020603050405020304" pitchFamily="18" charset="0"/>
                  </a:rPr>
                  <a:t> và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oMath>
                </a14:m>
                <a:r>
                  <a:rPr lang="da-DK" sz="3800">
                    <a:solidFill>
                      <a:srgbClr val="000000"/>
                    </a:solidFill>
                    <a:latin typeface="+mj-lt"/>
                    <a:ea typeface="Malgun Gothic" panose="020B0503020000020004" pitchFamily="34" charset="-127"/>
                    <a:cs typeface="Times New Roman" panose="02020603050405020304" pitchFamily="18" charset="0"/>
                  </a:rPr>
                  <a:t> ta có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800">
                    <a:solidFill>
                      <a:srgbClr val="000000"/>
                    </a:solidFill>
                    <a:latin typeface="+mj-lt"/>
                    <a:ea typeface="Malgun Gothic" panose="020B0503020000020004" pitchFamily="34" charset="-127"/>
                    <a:cs typeface="Times New Roman" panose="02020603050405020304" pitchFamily="18" charset="0"/>
                  </a:rPr>
                  <a:t> là một khẳng định đúng thì cặp số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da-DK" sz="3800">
                    <a:solidFill>
                      <a:srgbClr val="000000"/>
                    </a:solidFill>
                    <a:latin typeface="+mj-lt"/>
                    <a:ea typeface="Malgun Gothic" panose="020B0503020000020004" pitchFamily="34" charset="-127"/>
                    <a:cs typeface="Times New Roman" panose="02020603050405020304" pitchFamily="18" charset="0"/>
                  </a:rPr>
                  <a:t> được gọi là một nghiệm của phương trình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3800">
                    <a:solidFill>
                      <a:srgbClr val="000000"/>
                    </a:solidFill>
                    <a:latin typeface="+mj-lt"/>
                    <a:ea typeface="Calibri" panose="020F0502020204030204" pitchFamily="34" charset="0"/>
                    <a:cs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030705" y="2051872"/>
                <a:ext cx="15544800" cy="5758628"/>
              </a:xfrm>
              <a:prstGeom prst="rect">
                <a:avLst/>
              </a:prstGeom>
              <a:blipFill>
                <a:blip r:embed="rId3"/>
                <a:stretch>
                  <a:fillRect l="-1176" r="-1294" b="-3390"/>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15355570" y="8343900"/>
            <a:ext cx="2932430" cy="1548518"/>
          </a:xfrm>
          <a:prstGeom prst="rect">
            <a:avLst/>
          </a:prstGeom>
        </p:spPr>
      </p:pic>
    </p:spTree>
    <p:extLst>
      <p:ext uri="{BB962C8B-B14F-4D97-AF65-F5344CB8AC3E}">
        <p14:creationId xmlns:p14="http://schemas.microsoft.com/office/powerpoint/2010/main" val="297071173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12" name="Group 11"/>
          <p:cNvGrpSpPr/>
          <p:nvPr/>
        </p:nvGrpSpPr>
        <p:grpSpPr>
          <a:xfrm>
            <a:off x="305632" y="9791700"/>
            <a:ext cx="17670379" cy="1524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533400" y="419100"/>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800" b="1">
                <a:solidFill>
                  <a:schemeClr val="tx2">
                    <a:lumMod val="20000"/>
                    <a:lumOff val="80000"/>
                  </a:schemeClr>
                </a:solidFill>
              </a:rPr>
              <a:t>Ví dụ 1.</a:t>
            </a:r>
          </a:p>
        </p:txBody>
      </p:sp>
      <mc:AlternateContent xmlns:mc="http://schemas.openxmlformats.org/markup-compatibility/2006" xmlns:a14="http://schemas.microsoft.com/office/drawing/2010/main">
        <mc:Choice Requires="a14">
          <p:sp>
            <p:nvSpPr>
              <p:cNvPr id="4" name="Rectangle 3"/>
              <p:cNvSpPr/>
              <p:nvPr/>
            </p:nvSpPr>
            <p:spPr>
              <a:xfrm>
                <a:off x="297609" y="5753100"/>
                <a:ext cx="17678400" cy="3330912"/>
              </a:xfrm>
              <a:prstGeom prst="rect">
                <a:avLst/>
              </a:prstGeom>
            </p:spPr>
            <p:txBody>
              <a:bodyPr wrap="square">
                <a:spAutoFit/>
              </a:bodyPr>
              <a:lstStyle/>
              <a:p>
                <a:pPr algn="just">
                  <a:lnSpc>
                    <a:spcPct val="160000"/>
                  </a:lnSpc>
                </a:pPr>
                <a:r>
                  <a:rPr lang="vi-VN" sz="3400">
                    <a:solidFill>
                      <a:srgbClr val="000000"/>
                    </a:solidFill>
                  </a:rPr>
                  <a:t>a) Cả ba hệ thức đều có dạng </a:t>
                </a:r>
                <a14:m>
                  <m:oMath xmlns:m="http://schemas.openxmlformats.org/officeDocument/2006/math">
                    <m:r>
                      <a:rPr lang="vi-VN" sz="3400" i="1" smtClean="0">
                        <a:solidFill>
                          <a:srgbClr val="000000"/>
                        </a:solidFill>
                        <a:latin typeface="Cambria Math" panose="02040503050406030204" pitchFamily="18" charset="0"/>
                      </a:rPr>
                      <m:t>𝑎𝑥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𝑏𝑦</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𝑐</m:t>
                    </m:r>
                  </m:oMath>
                </a14:m>
                <a:r>
                  <a:rPr lang="vi-VN" sz="3400">
                    <a:solidFill>
                      <a:srgbClr val="000000"/>
                    </a:solidFill>
                  </a:rPr>
                  <a:t>. Nhưng chỉ có hai hệ thức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=5</m:t>
                    </m:r>
                  </m:oMath>
                </a14:m>
                <a:r>
                  <a:rPr lang="vi-VN" sz="3400">
                    <a:solidFill>
                      <a:srgbClr val="000000"/>
                    </a:solidFill>
                  </a:rPr>
                  <a:t> và </a:t>
                </a:r>
                <a:r>
                  <a:rPr lang="en-US" sz="340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=−1 </m:t>
                    </m:r>
                  </m:oMath>
                </a14:m>
                <a:r>
                  <a:rPr lang="vi-VN" sz="3400">
                    <a:solidFill>
                      <a:srgbClr val="000000"/>
                    </a:solidFill>
                  </a:rPr>
                  <a:t>thoả mãn điều kiện </a:t>
                </a:r>
                <a14:m>
                  <m:oMath xmlns:m="http://schemas.openxmlformats.org/officeDocument/2006/math">
                    <m:r>
                      <a:rPr lang="vi-VN" sz="3400" i="1" smtClean="0">
                        <a:solidFill>
                          <a:srgbClr val="000000"/>
                        </a:solidFill>
                        <a:latin typeface="Cambria Math" panose="02040503050406030204" pitchFamily="18" charset="0"/>
                      </a:rPr>
                      <m:t>𝑎</m:t>
                    </m:r>
                    <m:r>
                      <a:rPr lang="vi-VN" sz="3400" i="1" smtClean="0">
                        <a:solidFill>
                          <a:srgbClr val="000000"/>
                        </a:solidFill>
                        <a:latin typeface="Cambria Math" panose="02040503050406030204" pitchFamily="18" charset="0"/>
                      </a:rPr>
                      <m:t>≠0</m:t>
                    </m:r>
                  </m:oMath>
                </a14:m>
                <a:r>
                  <a:rPr lang="vi-VN" sz="3400">
                    <a:solidFill>
                      <a:srgbClr val="000000"/>
                    </a:solidFill>
                  </a:rPr>
                  <a:t> hoặc </a:t>
                </a:r>
                <a14:m>
                  <m:oMath xmlns:m="http://schemas.openxmlformats.org/officeDocument/2006/math">
                    <m:r>
                      <a:rPr lang="vi-VN" sz="3400" i="1" smtClean="0">
                        <a:solidFill>
                          <a:srgbClr val="000000"/>
                        </a:solidFill>
                        <a:latin typeface="Cambria Math" panose="02040503050406030204" pitchFamily="18" charset="0"/>
                      </a:rPr>
                      <m:t>𝑏</m:t>
                    </m:r>
                    <m:r>
                      <a:rPr lang="vi-VN" sz="3400" i="1">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0</m:t>
                    </m:r>
                  </m:oMath>
                </a14:m>
                <a:r>
                  <a:rPr lang="vi-VN" sz="3400">
                    <a:solidFill>
                      <a:srgbClr val="000000"/>
                    </a:solidFill>
                  </a:rPr>
                  <a:t> nên là phương trình bậc nhất hai ẩn. </a:t>
                </a:r>
                <a:endParaRPr lang="en-US" sz="3400">
                  <a:solidFill>
                    <a:srgbClr val="000000"/>
                  </a:solidFill>
                </a:endParaRPr>
              </a:p>
              <a:p>
                <a:pPr algn="just">
                  <a:lnSpc>
                    <a:spcPct val="160000"/>
                  </a:lnSpc>
                </a:pPr>
                <a:r>
                  <a:rPr lang="vi-VN" sz="3400">
                    <a:solidFill>
                      <a:srgbClr val="000000"/>
                    </a:solidFill>
                  </a:rPr>
                  <a:t>Hệ thức </a:t>
                </a:r>
                <a14:m>
                  <m:oMath xmlns:m="http://schemas.openxmlformats.org/officeDocument/2006/math">
                    <m:r>
                      <a:rPr lang="en-US" sz="3400" b="0" i="1" smtClean="0">
                        <a:solidFill>
                          <a:srgbClr val="000000"/>
                        </a:solidFill>
                        <a:latin typeface="Cambria Math" panose="02040503050406030204" pitchFamily="18" charset="0"/>
                      </a:rPr>
                      <m:t>0</m:t>
                    </m:r>
                    <m:r>
                      <a:rPr lang="en-US" sz="3400" b="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en-US" sz="3400" b="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 </m:t>
                    </m:r>
                  </m:oMath>
                </a14:m>
                <a:r>
                  <a:rPr lang="vi-VN" sz="3400">
                    <a:solidFill>
                      <a:srgbClr val="000000"/>
                    </a:solidFill>
                  </a:rPr>
                  <a:t>có </a:t>
                </a:r>
                <a14:m>
                  <m:oMath xmlns:m="http://schemas.openxmlformats.org/officeDocument/2006/math">
                    <m:r>
                      <a:rPr lang="vi-VN" sz="3400" i="1" smtClean="0">
                        <a:solidFill>
                          <a:srgbClr val="000000"/>
                        </a:solidFill>
                        <a:latin typeface="Cambria Math" panose="02040503050406030204" pitchFamily="18" charset="0"/>
                      </a:rPr>
                      <m:t>𝑎</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𝑏</m:t>
                    </m:r>
                    <m:r>
                      <a:rPr lang="vi-VN" sz="3400" i="1" smtClean="0">
                        <a:solidFill>
                          <a:srgbClr val="000000"/>
                        </a:solidFill>
                        <a:latin typeface="Cambria Math" panose="02040503050406030204" pitchFamily="18" charset="0"/>
                      </a:rPr>
                      <m:t>=0</m:t>
                    </m:r>
                  </m:oMath>
                </a14:m>
                <a:r>
                  <a:rPr lang="vi-VN" sz="3400">
                    <a:solidFill>
                      <a:srgbClr val="000000"/>
                    </a:solidFill>
                  </a:rPr>
                  <a:t>, không thoả mãn điều kiện trên nên hệ thức đó không phải là phương trình bậc nhất hai ẩn.</a:t>
                </a:r>
              </a:p>
            </p:txBody>
          </p:sp>
        </mc:Choice>
        <mc:Fallback xmlns="">
          <p:sp>
            <p:nvSpPr>
              <p:cNvPr id="4" name="Rectangle 3"/>
              <p:cNvSpPr>
                <a:spLocks noRot="1" noChangeAspect="1" noMove="1" noResize="1" noEditPoints="1" noAdjustHandles="1" noChangeArrowheads="1" noChangeShapeType="1" noTextEdit="1"/>
              </p:cNvSpPr>
              <p:nvPr/>
            </p:nvSpPr>
            <p:spPr>
              <a:xfrm>
                <a:off x="297609" y="5753100"/>
                <a:ext cx="17678400" cy="3330912"/>
              </a:xfrm>
              <a:prstGeom prst="rect">
                <a:avLst/>
              </a:prstGeom>
              <a:blipFill>
                <a:blip r:embed="rId3"/>
                <a:stretch>
                  <a:fillRect l="-966" r="-966" b="-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5633" y="1803026"/>
                <a:ext cx="17678400" cy="2349874"/>
              </a:xfrm>
              <a:prstGeom prst="rect">
                <a:avLst/>
              </a:prstGeom>
            </p:spPr>
            <p:txBody>
              <a:bodyPr wrap="square">
                <a:spAutoFit/>
              </a:bodyPr>
              <a:lstStyle/>
              <a:p>
                <a:pPr lvl="0" algn="just">
                  <a:lnSpc>
                    <a:spcPct val="150000"/>
                  </a:lnSpc>
                </a:pPr>
                <a:r>
                  <a:rPr lang="vi-VN" sz="3400">
                    <a:solidFill>
                      <a:srgbClr val="000000"/>
                    </a:solidFill>
                  </a:rPr>
                  <a:t>a) Trong các hệ thức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=5; 0</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=−1; 0</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r>
                  <a:rPr lang="vi-VN" sz="3400">
                    <a:solidFill>
                      <a:srgbClr val="000000"/>
                    </a:solidFill>
                  </a:rPr>
                  <a:t>, hệ thức nào là phương trình bậc nhất hai ẩn? Hệ thức nào không là phương trình bậc nhất hai ẩn?</a:t>
                </a:r>
              </a:p>
              <a:p>
                <a:pPr lvl="0" algn="just">
                  <a:lnSpc>
                    <a:spcPct val="150000"/>
                  </a:lnSpc>
                </a:pPr>
                <a:r>
                  <a:rPr lang="vi-VN" sz="3400">
                    <a:solidFill>
                      <a:srgbClr val="000000"/>
                    </a:solidFill>
                  </a:rPr>
                  <a:t>b) Trong các cặp số </a:t>
                </a:r>
                <a14:m>
                  <m:oMath xmlns:m="http://schemas.openxmlformats.org/officeDocument/2006/math">
                    <m:r>
                      <a:rPr lang="vi-VN" sz="3400" i="1" smtClean="0">
                        <a:solidFill>
                          <a:srgbClr val="000000"/>
                        </a:solidFill>
                        <a:latin typeface="Cambria Math" panose="02040503050406030204" pitchFamily="18" charset="0"/>
                      </a:rPr>
                      <m:t>(2;−1) </m:t>
                    </m:r>
                  </m:oMath>
                </a14:m>
                <a:r>
                  <a:rPr lang="vi-VN" sz="3400">
                    <a:solidFill>
                      <a:srgbClr val="000000"/>
                    </a:solidFill>
                  </a:rPr>
                  <a:t>và </a:t>
                </a:r>
                <a14:m>
                  <m:oMath xmlns:m="http://schemas.openxmlformats.org/officeDocument/2006/math">
                    <m:r>
                      <a:rPr lang="vi-VN" sz="3400" i="1" smtClean="0">
                        <a:solidFill>
                          <a:srgbClr val="000000"/>
                        </a:solidFill>
                        <a:latin typeface="Cambria Math" panose="02040503050406030204" pitchFamily="18" charset="0"/>
                      </a:rPr>
                      <m:t>(1;0), </m:t>
                    </m:r>
                  </m:oMath>
                </a14:m>
                <a:r>
                  <a:rPr lang="vi-VN" sz="3400">
                    <a:solidFill>
                      <a:srgbClr val="000000"/>
                    </a:solidFill>
                  </a:rPr>
                  <a:t>cặp số nào là nghiệm của phương trình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=5</m:t>
                    </m:r>
                  </m:oMath>
                </a14:m>
                <a:r>
                  <a:rPr lang="vi-VN" sz="3400">
                    <a:solidFill>
                      <a:srgbClr val="000000"/>
                    </a:solidFill>
                  </a:rPr>
                  <a:t>? </a:t>
                </a:r>
              </a:p>
            </p:txBody>
          </p:sp>
        </mc:Choice>
        <mc:Fallback xmlns="">
          <p:sp>
            <p:nvSpPr>
              <p:cNvPr id="6" name="Rectangle 5"/>
              <p:cNvSpPr>
                <a:spLocks noRot="1" noChangeAspect="1" noMove="1" noResize="1" noEditPoints="1" noAdjustHandles="1" noChangeArrowheads="1" noChangeShapeType="1" noTextEdit="1"/>
              </p:cNvSpPr>
              <p:nvPr/>
            </p:nvSpPr>
            <p:spPr>
              <a:xfrm>
                <a:off x="305633" y="1803026"/>
                <a:ext cx="17678400" cy="2349874"/>
              </a:xfrm>
              <a:prstGeom prst="rect">
                <a:avLst/>
              </a:prstGeom>
              <a:blipFill>
                <a:blip r:embed="rId4"/>
                <a:stretch>
                  <a:fillRect l="-966" r="-966" b="-8312"/>
                </a:stretch>
              </a:blipFill>
            </p:spPr>
            <p:txBody>
              <a:bodyPr/>
              <a:lstStyle/>
              <a:p>
                <a:r>
                  <a:rPr lang="en-US">
                    <a:noFill/>
                  </a:rPr>
                  <a:t> </a:t>
                </a:r>
              </a:p>
            </p:txBody>
          </p:sp>
        </mc:Fallback>
      </mc:AlternateContent>
      <p:sp>
        <p:nvSpPr>
          <p:cNvPr id="11" name="Rectangle 10"/>
          <p:cNvSpPr/>
          <p:nvPr/>
        </p:nvSpPr>
        <p:spPr>
          <a:xfrm>
            <a:off x="8566790" y="4756547"/>
            <a:ext cx="1156086" cy="615553"/>
          </a:xfrm>
          <a:prstGeom prst="rect">
            <a:avLst/>
          </a:prstGeom>
        </p:spPr>
        <p:txBody>
          <a:bodyPr wrap="none">
            <a:spAutoFit/>
          </a:bodyPr>
          <a:lstStyle/>
          <a:p>
            <a:pPr algn="ctr" defTabSz="1828800">
              <a:buClr>
                <a:srgbClr val="000000"/>
              </a:buClr>
              <a:tabLst>
                <a:tab pos="723900" algn="l"/>
              </a:tabLst>
            </a:pPr>
            <a:r>
              <a:rPr lang="en-US" sz="3400" b="1" i="1" u="sng" kern="100">
                <a:solidFill>
                  <a:schemeClr val="accent3">
                    <a:lumMod val="50000"/>
                  </a:schemeClr>
                </a:solidFill>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rot="13688240">
            <a:off x="14834855" y="-1787962"/>
            <a:ext cx="3569629" cy="3575924"/>
          </a:xfrm>
          <a:prstGeom prst="rect">
            <a:avLst/>
          </a:prstGeom>
        </p:spPr>
      </p:pic>
    </p:spTree>
    <p:extLst>
      <p:ext uri="{BB962C8B-B14F-4D97-AF65-F5344CB8AC3E}">
        <p14:creationId xmlns:p14="http://schemas.microsoft.com/office/powerpoint/2010/main" val="198153326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12" name="Group 11"/>
          <p:cNvGrpSpPr/>
          <p:nvPr/>
        </p:nvGrpSpPr>
        <p:grpSpPr>
          <a:xfrm>
            <a:off x="305632" y="9791700"/>
            <a:ext cx="17670379" cy="1524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533400" y="419100"/>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1.</a:t>
            </a:r>
          </a:p>
        </p:txBody>
      </p:sp>
      <mc:AlternateContent xmlns:mc="http://schemas.openxmlformats.org/markup-compatibility/2006" xmlns:a14="http://schemas.microsoft.com/office/drawing/2010/main">
        <mc:Choice Requires="a14">
          <p:sp>
            <p:nvSpPr>
              <p:cNvPr id="4" name="Rectangle 3"/>
              <p:cNvSpPr/>
              <p:nvPr/>
            </p:nvSpPr>
            <p:spPr>
              <a:xfrm>
                <a:off x="297609" y="5753100"/>
                <a:ext cx="17678400" cy="3545586"/>
              </a:xfrm>
              <a:prstGeom prst="rect">
                <a:avLst/>
              </a:prstGeom>
            </p:spPr>
            <p:txBody>
              <a:bodyPr wrap="square">
                <a:spAutoFit/>
              </a:bodyPr>
              <a:lstStyle/>
              <a:p>
                <a:pPr lvl="0" algn="just">
                  <a:lnSpc>
                    <a:spcPct val="165000"/>
                  </a:lnSpc>
                </a:pPr>
                <a:r>
                  <a:rPr lang="vi-VN" sz="3400">
                    <a:solidFill>
                      <a:srgbClr val="000000"/>
                    </a:solidFill>
                  </a:rPr>
                  <a:t>b) Cặp số </a:t>
                </a:r>
                <a14:m>
                  <m:oMath xmlns:m="http://schemas.openxmlformats.org/officeDocument/2006/math">
                    <m:r>
                      <a:rPr lang="vi-VN" sz="3400" i="1" smtClean="0">
                        <a:solidFill>
                          <a:srgbClr val="000000"/>
                        </a:solidFill>
                        <a:latin typeface="Cambria Math" panose="02040503050406030204" pitchFamily="18" charset="0"/>
                      </a:rPr>
                      <m:t>(2; −1) </m:t>
                    </m:r>
                  </m:oMath>
                </a14:m>
                <a:r>
                  <a:rPr lang="vi-VN" sz="3400">
                    <a:solidFill>
                      <a:srgbClr val="000000"/>
                    </a:solidFill>
                  </a:rPr>
                  <a:t>là một nghiệm của phương trình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+ 3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5</m:t>
                    </m:r>
                  </m:oMath>
                </a14:m>
                <a:r>
                  <a:rPr lang="vi-VN" sz="3400">
                    <a:solidFill>
                      <a:srgbClr val="000000"/>
                    </a:solidFill>
                  </a:rPr>
                  <a:t>, </a:t>
                </a:r>
                <a:r>
                  <a:rPr lang="en-US" sz="3400">
                    <a:solidFill>
                      <a:srgbClr val="000000"/>
                    </a:solidFill>
                  </a:rPr>
                  <a:t>vì</a:t>
                </a:r>
                <a:endParaRPr lang="vi-VN" sz="3400">
                  <a:solidFill>
                    <a:srgbClr val="000000"/>
                  </a:solidFill>
                </a:endParaRPr>
              </a:p>
              <a:p>
                <a:pPr lvl="0" algn="ctr">
                  <a:lnSpc>
                    <a:spcPct val="165000"/>
                  </a:lnSpc>
                </a:pPr>
                <a14:m>
                  <m:oMathPara xmlns:m="http://schemas.openxmlformats.org/officeDocument/2006/math">
                    <m:oMathParaPr>
                      <m:jc m:val="centerGroup"/>
                    </m:oMathParaPr>
                    <m:oMath xmlns:m="http://schemas.openxmlformats.org/officeDocument/2006/math">
                      <m:r>
                        <a:rPr lang="vi-VN" sz="3400" i="1" smtClean="0">
                          <a:solidFill>
                            <a:srgbClr val="000000"/>
                          </a:solidFill>
                          <a:latin typeface="Cambria Math" panose="02040503050406030204" pitchFamily="18" charset="0"/>
                        </a:rPr>
                        <m:t>4. 2+3.(−1</m:t>
                      </m:r>
                      <m:r>
                        <a:rPr lang="vi-VN" sz="3400" i="1">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5</m:t>
                      </m:r>
                    </m:oMath>
                  </m:oMathPara>
                </a14:m>
                <a:endParaRPr lang="vi-VN" sz="3400">
                  <a:solidFill>
                    <a:srgbClr val="000000"/>
                  </a:solidFill>
                </a:endParaRPr>
              </a:p>
              <a:p>
                <a:pPr lvl="0" algn="just">
                  <a:lnSpc>
                    <a:spcPct val="165000"/>
                  </a:lnSpc>
                </a:pPr>
                <a:r>
                  <a:rPr lang="en-US" sz="3400">
                    <a:solidFill>
                      <a:srgbClr val="000000"/>
                    </a:solidFill>
                  </a:rPr>
                  <a:t>    </a:t>
                </a:r>
                <a:r>
                  <a:rPr lang="vi-VN" sz="3400">
                    <a:solidFill>
                      <a:srgbClr val="000000"/>
                    </a:solidFill>
                  </a:rPr>
                  <a:t>Cặp số </a:t>
                </a:r>
                <a14:m>
                  <m:oMath xmlns:m="http://schemas.openxmlformats.org/officeDocument/2006/math">
                    <m:r>
                      <a:rPr lang="vi-VN" sz="3400" i="1" smtClean="0">
                        <a:solidFill>
                          <a:srgbClr val="000000"/>
                        </a:solidFill>
                        <a:latin typeface="Cambria Math" panose="02040503050406030204" pitchFamily="18" charset="0"/>
                      </a:rPr>
                      <m:t>(1; 0) </m:t>
                    </m:r>
                  </m:oMath>
                </a14:m>
                <a:r>
                  <a:rPr lang="vi-VN" sz="3400">
                    <a:solidFill>
                      <a:srgbClr val="000000"/>
                    </a:solidFill>
                  </a:rPr>
                  <a:t>không là nghiệm của phương trình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+ 3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5</m:t>
                    </m:r>
                  </m:oMath>
                </a14:m>
                <a:r>
                  <a:rPr lang="vi-VN" sz="3400">
                    <a:solidFill>
                      <a:srgbClr val="000000"/>
                    </a:solidFill>
                  </a:rPr>
                  <a:t>, vì</a:t>
                </a:r>
              </a:p>
              <a:p>
                <a:pPr lvl="0" algn="ctr">
                  <a:lnSpc>
                    <a:spcPct val="165000"/>
                  </a:lnSpc>
                </a:pPr>
                <a14:m>
                  <m:oMathPara xmlns:m="http://schemas.openxmlformats.org/officeDocument/2006/math">
                    <m:oMathParaPr>
                      <m:jc m:val="centerGroup"/>
                    </m:oMathParaPr>
                    <m:oMath xmlns:m="http://schemas.openxmlformats.org/officeDocument/2006/math">
                      <m:r>
                        <a:rPr lang="vi-VN" sz="3400" i="1" smtClean="0">
                          <a:solidFill>
                            <a:srgbClr val="000000"/>
                          </a:solidFill>
                          <a:latin typeface="Cambria Math" panose="02040503050406030204" pitchFamily="18" charset="0"/>
                        </a:rPr>
                        <m:t>4.1</m:t>
                      </m:r>
                      <m:r>
                        <a:rPr lang="en-US" sz="3400" b="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3.0</m:t>
                      </m:r>
                      <m:r>
                        <a:rPr lang="en-US" sz="3400" b="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ea typeface="Cambria Math" panose="02040503050406030204" pitchFamily="18" charset="0"/>
                        </a:rPr>
                        <m:t>≠</m:t>
                      </m:r>
                      <m:r>
                        <a:rPr lang="vi-VN" sz="3400" i="1" smtClean="0">
                          <a:solidFill>
                            <a:srgbClr val="000000"/>
                          </a:solidFill>
                          <a:latin typeface="Cambria Math" panose="02040503050406030204" pitchFamily="18" charset="0"/>
                        </a:rPr>
                        <m:t>5</m:t>
                      </m:r>
                    </m:oMath>
                  </m:oMathPara>
                </a14:m>
                <a:endParaRPr lang="vi-VN" sz="3400">
                  <a:solidFill>
                    <a:srgbClr val="0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97609" y="5753100"/>
                <a:ext cx="17678400" cy="3545586"/>
              </a:xfrm>
              <a:prstGeom prst="rect">
                <a:avLst/>
              </a:prstGeom>
              <a:blipFill>
                <a:blip r:embed="rId3"/>
                <a:stretch>
                  <a:fillRect l="-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5633" y="1803026"/>
                <a:ext cx="17678400" cy="234987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Trong các hệ thức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 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 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hệ thức nào là phương trình bậc nhất hai ẩn? Hệ thức nào không là phương trình bậc nhất hai ẩn?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Trong các cặp số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(2;−1) </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và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 </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cặp số nào là nghiệm của phương trình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305633" y="1803026"/>
                <a:ext cx="17678400" cy="2349874"/>
              </a:xfrm>
              <a:prstGeom prst="rect">
                <a:avLst/>
              </a:prstGeom>
              <a:blipFill>
                <a:blip r:embed="rId4"/>
                <a:stretch>
                  <a:fillRect l="-966" r="-966" b="-8312"/>
                </a:stretch>
              </a:blipFill>
            </p:spPr>
            <p:txBody>
              <a:bodyPr/>
              <a:lstStyle/>
              <a:p>
                <a:r>
                  <a:rPr lang="en-US">
                    <a:noFill/>
                  </a:rPr>
                  <a:t> </a:t>
                </a:r>
              </a:p>
            </p:txBody>
          </p:sp>
        </mc:Fallback>
      </mc:AlternateContent>
      <p:sp>
        <p:nvSpPr>
          <p:cNvPr id="11" name="Rectangle 10"/>
          <p:cNvSpPr/>
          <p:nvPr/>
        </p:nvSpPr>
        <p:spPr>
          <a:xfrm>
            <a:off x="8566790" y="4756547"/>
            <a:ext cx="1156086" cy="615553"/>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rot="13688240">
            <a:off x="14834855" y="-1787962"/>
            <a:ext cx="3569629" cy="3575924"/>
          </a:xfrm>
          <a:prstGeom prst="rect">
            <a:avLst/>
          </a:prstGeom>
        </p:spPr>
      </p:pic>
    </p:spTree>
    <p:extLst>
      <p:ext uri="{BB962C8B-B14F-4D97-AF65-F5344CB8AC3E}">
        <p14:creationId xmlns:p14="http://schemas.microsoft.com/office/powerpoint/2010/main" val="401782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ews Report Writing Tips for Students by Slidesgo">
  <a:themeElements>
    <a:clrScheme name="Simple Light">
      <a:dk1>
        <a:srgbClr val="313F60"/>
      </a:dk1>
      <a:lt1>
        <a:srgbClr val="F1EFE7"/>
      </a:lt1>
      <a:dk2>
        <a:srgbClr val="E0D8C7"/>
      </a:dk2>
      <a:lt2>
        <a:srgbClr val="F7DE78"/>
      </a:lt2>
      <a:accent1>
        <a:srgbClr val="EC7951"/>
      </a:accent1>
      <a:accent2>
        <a:srgbClr val="F5A7DB"/>
      </a:accent2>
      <a:accent3>
        <a:srgbClr val="4CA1F1"/>
      </a:accent3>
      <a:accent4>
        <a:srgbClr val="FFFFFF"/>
      </a:accent4>
      <a:accent5>
        <a:srgbClr val="FFFFFF"/>
      </a:accent5>
      <a:accent6>
        <a:srgbClr val="FFFFFF"/>
      </a:accent6>
      <a:hlink>
        <a:srgbClr val="313F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s Report Writing Tips for Students by Slidesgo">
  <a:themeElements>
    <a:clrScheme name="Simple Light">
      <a:dk1>
        <a:srgbClr val="313F60"/>
      </a:dk1>
      <a:lt1>
        <a:srgbClr val="F1EFE7"/>
      </a:lt1>
      <a:dk2>
        <a:srgbClr val="E0D8C7"/>
      </a:dk2>
      <a:lt2>
        <a:srgbClr val="F7DE78"/>
      </a:lt2>
      <a:accent1>
        <a:srgbClr val="EC7951"/>
      </a:accent1>
      <a:accent2>
        <a:srgbClr val="F5A7DB"/>
      </a:accent2>
      <a:accent3>
        <a:srgbClr val="4CA1F1"/>
      </a:accent3>
      <a:accent4>
        <a:srgbClr val="FFFFFF"/>
      </a:accent4>
      <a:accent5>
        <a:srgbClr val="FFFFFF"/>
      </a:accent5>
      <a:accent6>
        <a:srgbClr val="FFFFFF"/>
      </a:accent6>
      <a:hlink>
        <a:srgbClr val="313F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5066</TotalTime>
  <Words>3090</Words>
  <Application>Microsoft Office PowerPoint</Application>
  <PresentationFormat>Custom</PresentationFormat>
  <Paragraphs>340</Paragraphs>
  <Slides>46</Slides>
  <Notes>45</Notes>
  <HiddenSlides>0</HiddenSlides>
  <MMClips>6</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46</vt:i4>
      </vt:variant>
    </vt:vector>
  </HeadingPairs>
  <TitlesOfParts>
    <vt:vector size="67" baseType="lpstr">
      <vt:lpstr>Akronism</vt:lpstr>
      <vt:lpstr>Verdana</vt:lpstr>
      <vt:lpstr>DM Sans</vt:lpstr>
      <vt:lpstr>Calibri</vt:lpstr>
      <vt:lpstr>Nunito Light</vt:lpstr>
      <vt:lpstr>Merriweather Sans</vt:lpstr>
      <vt:lpstr>Wingdings</vt:lpstr>
      <vt:lpstr>Franklin Gothic Medium</vt:lpstr>
      <vt:lpstr>Anaheim</vt:lpstr>
      <vt:lpstr>Bebas Neue</vt:lpstr>
      <vt:lpstr>Tunga</vt:lpstr>
      <vt:lpstr>Krona One</vt:lpstr>
      <vt:lpstr>Courier New</vt:lpstr>
      <vt:lpstr>Times New Roman</vt:lpstr>
      <vt:lpstr>Malgun Gothic</vt:lpstr>
      <vt:lpstr>Cambria Math</vt:lpstr>
      <vt:lpstr>Arial</vt:lpstr>
      <vt:lpstr>Franklin Gothic Book</vt:lpstr>
      <vt:lpstr>News Report Writing Tips for Students by Slidesgo</vt:lpstr>
      <vt:lpstr>1_News Report Writing Tips for Students by Slidesgo</vt:lpstr>
      <vt:lpstr>1_Angles</vt:lpstr>
      <vt:lpstr>UỶ BAN NHÂN DÂN HUYỆN LÝ SƠN TRƯỜNG THCS AN HẢI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3</cp:revision>
  <dcterms:created xsi:type="dcterms:W3CDTF">2006-08-16T00:00:00Z</dcterms:created>
  <dcterms:modified xsi:type="dcterms:W3CDTF">2024-11-30T14:01:34Z</dcterms:modified>
  <dc:identifier>DAGAyUl9Dnw</dc:identifier>
</cp:coreProperties>
</file>