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25"/>
  </p:notesMasterIdLst>
  <p:sldIdLst>
    <p:sldId id="301" r:id="rId8"/>
    <p:sldId id="285" r:id="rId9"/>
    <p:sldId id="288" r:id="rId10"/>
    <p:sldId id="264" r:id="rId11"/>
    <p:sldId id="289" r:id="rId12"/>
    <p:sldId id="290" r:id="rId13"/>
    <p:sldId id="291" r:id="rId14"/>
    <p:sldId id="300" r:id="rId15"/>
    <p:sldId id="292" r:id="rId16"/>
    <p:sldId id="293" r:id="rId17"/>
    <p:sldId id="294" r:id="rId18"/>
    <p:sldId id="271" r:id="rId19"/>
    <p:sldId id="297" r:id="rId20"/>
    <p:sldId id="295" r:id="rId21"/>
    <p:sldId id="276" r:id="rId22"/>
    <p:sldId id="298" r:id="rId23"/>
    <p:sldId id="299" r:id="rId24"/>
  </p:sldIdLst>
  <p:sldSz cx="12192000" cy="6858000"/>
  <p:notesSz cx="6858000" cy="91440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Akronism" pitchFamily="2" charset="0"/>
      <p:regular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Franklin Gothic Book" panose="020B050302010202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uOq727N7oir6qwH9CuUgt5iBu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b2d8fedc23b723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4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050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39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2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40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7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22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52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9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56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94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4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1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5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7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27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9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14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8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4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88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36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27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31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37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10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36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43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17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3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9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5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06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2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39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11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57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40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76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0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03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38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6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22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67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1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59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10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51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79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2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56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7C8-4D3B-40AF-B5BE-A831E35A2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A5D-9B58-44DE-903F-AFD82A6F63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1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8" y="1730404"/>
            <a:ext cx="7531497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3" y="2470925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B55DC0C7-8EE8-4948-B3D2-30AD66071713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6378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84293889-78A4-40C7-BE39-3FBD26D7F616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04681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9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6C26885A-40AA-4BFC-9F39-0600978656AF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7124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1ED6E6DC-474C-460E-B56B-E2C1E7474896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46025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E4B9B56-9BD1-42D9-B5DA-7EC8A3362917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25164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3EBE5A4-435B-4458-8CD2-6998BA7FBD6C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5223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02DAEEFE-11C7-44F7-BB16-517273D8A841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30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5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1" y="2618914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2D9FBF8-23D1-4F18-9EA6-E59AC3DD85D3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899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" y="5048250"/>
            <a:ext cx="4762500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5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3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3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98B628D0-A83C-4A41-A44F-A290771EC97B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138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162733C2-32F8-46E2-A135-23DDAFFB7C1E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3950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2B852F0D-E5EB-4484-959A-4CD26E1BF57E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74369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C3ADAEC8-CE71-431F-8300-ACBD7B4E4A7D}" type="slidenum">
              <a:rPr lang="vi-VN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4292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2610F375-55AC-4543-9EC6-899E61894C41}" type="slidenum">
              <a:rPr lang="vi-VN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870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-25400"/>
            <a:ext cx="689175" cy="689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313F7C8-4D3B-40AF-B5BE-A831E35A2EF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30/11/2024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16A8A5D-9B58-44DE-903F-AFD82A6F639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3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-25400"/>
            <a:ext cx="689175" cy="689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313F7C8-4D3B-40AF-B5BE-A831E35A2EF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30/11/2024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16A8A5D-9B58-44DE-903F-AFD82A6F639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4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-25400"/>
            <a:ext cx="689175" cy="689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313F7C8-4D3B-40AF-B5BE-A831E35A2EF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30/11/2024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16A8A5D-9B58-44DE-903F-AFD82A6F639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8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-25400"/>
            <a:ext cx="689175" cy="689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313F7C8-4D3B-40AF-B5BE-A831E35A2EF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30/11/2024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16A8A5D-9B58-44DE-903F-AFD82A6F639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4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-25400"/>
            <a:ext cx="689175" cy="689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313F7C8-4D3B-40AF-B5BE-A831E35A2EF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30/11/2024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16A8A5D-9B58-44DE-903F-AFD82A6F639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6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233" y="5049837"/>
            <a:ext cx="4766733" cy="180816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117" y="5049837"/>
            <a:ext cx="12194117" cy="18081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547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5" y="1100139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818" y="5868989"/>
            <a:ext cx="2901949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cap="all" spc="200" baseline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E5E6B14D-BF41-4BE9-910E-09BA2B68D223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814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891" indent="-342891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4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29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23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73732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278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872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79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20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0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image" Target="../media/image65.png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852487"/>
          </a:xfrm>
        </p:spPr>
        <p:txBody>
          <a:bodyPr/>
          <a:lstStyle/>
          <a:p>
            <a:pPr algn="ctr" defTabSz="914377">
              <a:tabLst>
                <a:tab pos="1390616" algn="l"/>
              </a:tabLst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LÝ SƠN</a:t>
            </a:r>
            <a:b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AN HẢI</a:t>
            </a:r>
            <a:b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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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</a:t>
            </a:r>
            <a: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/>
            </a:r>
            <a:b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</a:br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9210" y="1325625"/>
            <a:ext cx="642259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CHÀO MỪNG CÁC EM ĐẾN </a:t>
            </a:r>
            <a:endParaRPr lang="en-US" sz="3600" b="1" kern="1200" dirty="0">
              <a:latin typeface="Times New Roman" panose="02020603050405020304" pitchFamily="18" charset="0"/>
              <a:ea typeface="+mn-ea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VỚI </a:t>
            </a: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TIẾT HỌC HÔM </a:t>
            </a: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NAY</a:t>
            </a:r>
            <a:endParaRPr lang="en-US" sz="3600" b="1" kern="1200" dirty="0"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130655" y="0"/>
            <a:ext cx="12482945" cy="6842125"/>
            <a:chOff x="1481" y="972"/>
            <a:chExt cx="9366" cy="1481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606" y="1070"/>
              <a:ext cx="9074" cy="14570"/>
            </a:xfrm>
            <a:prstGeom prst="rect">
              <a:avLst/>
            </a:prstGeom>
            <a:noFill/>
            <a:ln w="76200" cmpd="tri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lIns="0" tIns="47625" rIns="0" bIns="47625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800" b="0" kern="1200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10800000">
              <a:off x="1481" y="972"/>
              <a:ext cx="2798" cy="2788"/>
              <a:chOff x="8573" y="13497"/>
              <a:chExt cx="2514" cy="2416"/>
            </a:xfrm>
          </p:grpSpPr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2" name="Freeform 15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3" name="Freeform 16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4" name="Freeform 17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5" name="Freeform 18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9" name="Freeform 22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0" name="Freeform 23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1" name="Freeform 24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2" name="Freeform 25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3" name="Freeform 26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4" name="Freeform 27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5" name="Freeform 28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6" name="Freeform 29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7" name="Freeform 30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8" name="Freeform 31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1" name="Freeform 44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3" name="Freeform 46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4" name="Freeform 47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6" name="Freeform 49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2" name="Freeform 55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3" name="Freeform 56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4" name="Freeform 57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7" name="Freeform 60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0" name="Freeform 63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2" name="Freeform 65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5" name="Freeform 68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6" name="Freeform 69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7" name="Freeform 70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8" name="Freeform 71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9" name="Freeform 72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0" name="Freeform 73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1" name="Freeform 74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2" name="Freeform 75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3" name="Freeform 76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4" name="Freeform 77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5" name="Freeform 78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6" name="Freeform 79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7" name="Freeform 80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8" name="Freeform 81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9" name="Freeform 82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0" name="Freeform 83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1" name="Freeform 84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2" name="Freeform 85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3" name="Freeform 86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4" name="Freeform 87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5" name="Freeform 88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8049" y="13000"/>
              <a:ext cx="2798" cy="2788"/>
              <a:chOff x="8573" y="13497"/>
              <a:chExt cx="2514" cy="2416"/>
            </a:xfrm>
          </p:grpSpPr>
          <p:sp>
            <p:nvSpPr>
              <p:cNvPr id="10" name="Freeform 91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" name="Freeform 92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" name="Freeform 93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" name="Freeform 94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" name="Freeform 95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" name="Freeform 96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" name="Freeform 97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" name="Freeform 98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8" name="Freeform 99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9" name="Freeform 100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0" name="Freeform 101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1" name="Freeform 102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2" name="Freeform 103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3" name="Freeform 104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4" name="Freeform 105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5" name="Freeform 106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6" name="Freeform 107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7" name="Freeform 108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8" name="Freeform 109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9" name="Freeform 110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0" name="Freeform 111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1" name="Freeform 112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2" name="Freeform 113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5" name="Freeform 116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6" name="Freeform 117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0" name="Freeform 121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1" name="Freeform 122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2" name="Freeform 123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3" name="Freeform 124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4" name="Freeform 125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5" name="Freeform 126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6" name="Freeform 127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7" name="Freeform 128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8" name="Freeform 129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1" name="Freeform 132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2" name="Freeform 133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3" name="Freeform 134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2" name="Freeform 143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3" name="Freeform 144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4" name="Freeform 145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5" name="Freeform 146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6" name="Freeform 147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7" name="Freeform 148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8" name="Freeform 149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9" name="Freeform 150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1" name="Freeform 152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2" name="Freeform 153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3" name="Freeform 154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4" name="Freeform 155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5" name="Freeform 156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6" name="Freeform 157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7" name="Freeform 158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8" name="Freeform 159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9" name="Freeform 160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0" name="Freeform 161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1" name="Freeform 162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2" name="Freeform 163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3" name="Freeform 164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4" name="Freeform 165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5" name="Freeform 166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6" name="Freeform 167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7" name="Freeform 168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8" name="Freeform 169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9" name="Freeform 170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0" name="Freeform 171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1" name="Freeform 172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2" name="Freeform 173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</p:grpSp>
      </p:grpSp>
      <p:pic>
        <p:nvPicPr>
          <p:cNvPr id="176" name="Picture 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05" y="2470474"/>
            <a:ext cx="3657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775675" y="4184974"/>
            <a:ext cx="433048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dirty="0" err="1">
                <a:latin typeface="Akronism" pitchFamily="2" charset="0"/>
              </a:rPr>
              <a:t>Gv:Lê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Nguyên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Thạch</a:t>
            </a:r>
            <a:endParaRPr lang="en-US" sz="2133" dirty="0">
              <a:latin typeface="Akronism" pitchFamily="2" charset="0"/>
            </a:endParaRPr>
          </a:p>
          <a:p>
            <a:pPr defTabSz="1219170"/>
            <a:r>
              <a:rPr lang="en-US" sz="2133" dirty="0" err="1">
                <a:latin typeface="Akronism" pitchFamily="2" charset="0"/>
              </a:rPr>
              <a:t>Tổ</a:t>
            </a:r>
            <a:r>
              <a:rPr lang="en-US" sz="2133" dirty="0">
                <a:latin typeface="Akronism" pitchFamily="2" charset="0"/>
              </a:rPr>
              <a:t> :</a:t>
            </a:r>
            <a:r>
              <a:rPr lang="en-US" sz="2133" dirty="0" err="1">
                <a:latin typeface="Akronism" pitchFamily="2" charset="0"/>
              </a:rPr>
              <a:t>Toán</a:t>
            </a:r>
            <a:r>
              <a:rPr lang="en-US" sz="2133" dirty="0">
                <a:latin typeface="Akronism" pitchFamily="2" charset="0"/>
              </a:rPr>
              <a:t>- Tin- </a:t>
            </a:r>
            <a:r>
              <a:rPr lang="en-US" sz="2133" dirty="0" err="1">
                <a:latin typeface="Akronism" pitchFamily="2" charset="0"/>
              </a:rPr>
              <a:t>Nghệ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Thuật</a:t>
            </a:r>
            <a:endParaRPr lang="en-US" sz="2133" dirty="0">
              <a:latin typeface="Akronism" pitchFamily="2" charset="0"/>
            </a:endParaRPr>
          </a:p>
          <a:p>
            <a:pPr defTabSz="1219170"/>
            <a:r>
              <a:rPr lang="en-US" sz="2133" dirty="0" err="1">
                <a:latin typeface="Akronism" pitchFamily="2" charset="0"/>
              </a:rPr>
              <a:t>Năm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học</a:t>
            </a:r>
            <a:r>
              <a:rPr lang="en-US" sz="2133" dirty="0">
                <a:latin typeface="Akronism" pitchFamily="2" charset="0"/>
              </a:rPr>
              <a:t> : 2024-2025</a:t>
            </a:r>
            <a:endParaRPr lang="en-US" sz="2133" dirty="0">
              <a:latin typeface="Akronis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46287" y="150975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HIỆU HAI BÌNH PHƯƠNG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93" y="937924"/>
            <a:ext cx="8657229" cy="559557"/>
          </a:xfrm>
        </p:spPr>
        <p:txBody>
          <a:bodyPr/>
          <a:lstStyle/>
          <a:p>
            <a:pPr algn="l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36973E-8BEC-700A-54EF-0CDCDDD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1C6CC6-570B-B6A6-0065-7F040A12D89B}"/>
              </a:ext>
            </a:extLst>
          </p:cNvPr>
          <p:cNvSpPr txBox="1">
            <a:spLocks/>
          </p:cNvSpPr>
          <p:nvPr/>
        </p:nvSpPr>
        <p:spPr>
          <a:xfrm>
            <a:off x="123144" y="3889362"/>
            <a:ext cx="11480800" cy="678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ClrTx/>
              <a:buFontTx/>
              <a:buNone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95A51-5B91-83F1-66D5-7E5209CA7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74519" y="991917"/>
            <a:ext cx="841612" cy="841612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16D919-C93F-500C-5702-88ADCCC6C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84885"/>
              </p:ext>
            </p:extLst>
          </p:nvPr>
        </p:nvGraphicFramePr>
        <p:xfrm>
          <a:off x="1900457" y="4679182"/>
          <a:ext cx="5572452" cy="88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4" imgW="1600200" imgH="253800" progId="Equation.DSMT4">
                  <p:embed/>
                </p:oleObj>
              </mc:Choice>
              <mc:Fallback>
                <p:oleObj name="Equation" r:id="rId4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0457" y="4679182"/>
                        <a:ext cx="5572452" cy="88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101755" y="22423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13275"/>
              </p:ext>
            </p:extLst>
          </p:nvPr>
        </p:nvGraphicFramePr>
        <p:xfrm>
          <a:off x="2466099" y="2821091"/>
          <a:ext cx="3512355" cy="58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6" imgW="1231560" imgH="203040" progId="Equation.DSMT4">
                  <p:embed/>
                </p:oleObj>
              </mc:Choice>
              <mc:Fallback>
                <p:oleObj name="Equation" r:id="rId6" imgW="12315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099" y="2821091"/>
                        <a:ext cx="3512355" cy="580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238950" y="203483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25758"/>
              </p:ext>
            </p:extLst>
          </p:nvPr>
        </p:nvGraphicFramePr>
        <p:xfrm>
          <a:off x="2972481" y="2282502"/>
          <a:ext cx="2449517" cy="67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8" imgW="926698" imgH="253890" progId="Equation.DSMT4">
                  <p:embed/>
                </p:oleObj>
              </mc:Choice>
              <mc:Fallback>
                <p:oleObj name="Equation" r:id="rId8" imgW="926698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481" y="2282502"/>
                        <a:ext cx="2449517" cy="674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91570" y="17571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75144"/>
              </p:ext>
            </p:extLst>
          </p:nvPr>
        </p:nvGraphicFramePr>
        <p:xfrm>
          <a:off x="2455782" y="3310491"/>
          <a:ext cx="1741457" cy="58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10" imgW="609480" imgH="203040" progId="Equation.DSMT4">
                  <p:embed/>
                </p:oleObj>
              </mc:Choice>
              <mc:Fallback>
                <p:oleObj name="Equation" r:id="rId10" imgW="6094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782" y="3310491"/>
                        <a:ext cx="1741457" cy="584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72329"/>
              </p:ext>
            </p:extLst>
          </p:nvPr>
        </p:nvGraphicFramePr>
        <p:xfrm>
          <a:off x="8014007" y="937924"/>
          <a:ext cx="2151927" cy="59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2" imgW="926698" imgH="253890" progId="Equation.DSMT4">
                  <p:embed/>
                </p:oleObj>
              </mc:Choice>
              <mc:Fallback>
                <p:oleObj name="Equation" r:id="rId12" imgW="92669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007" y="937924"/>
                        <a:ext cx="2151927" cy="5928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66293"/>
              </p:ext>
            </p:extLst>
          </p:nvPr>
        </p:nvGraphicFramePr>
        <p:xfrm>
          <a:off x="4677418" y="1352877"/>
          <a:ext cx="1201252" cy="52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13" imgW="469800" imgH="203040" progId="Equation.DSMT4">
                  <p:embed/>
                </p:oleObj>
              </mc:Choice>
              <mc:Fallback>
                <p:oleObj name="Equation" r:id="rId13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418" y="1352877"/>
                        <a:ext cx="1201252" cy="524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29173"/>
              </p:ext>
            </p:extLst>
          </p:nvPr>
        </p:nvGraphicFramePr>
        <p:xfrm>
          <a:off x="6426071" y="1424375"/>
          <a:ext cx="1998324" cy="55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15" imgW="926698" imgH="253890" progId="Equation.DSMT4">
                  <p:embed/>
                </p:oleObj>
              </mc:Choice>
              <mc:Fallback>
                <p:oleObj name="Equation" r:id="rId15" imgW="92669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071" y="1424375"/>
                        <a:ext cx="1998324" cy="550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3144" y="37773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HIỆU HAI BÌNH PHƯƠNG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36973E-8BEC-700A-54EF-0CDCDDD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1C6CC6-570B-B6A6-0065-7F040A12D89B}"/>
              </a:ext>
            </a:extLst>
          </p:cNvPr>
          <p:cNvSpPr txBox="1">
            <a:spLocks/>
          </p:cNvSpPr>
          <p:nvPr/>
        </p:nvSpPr>
        <p:spPr>
          <a:xfrm>
            <a:off x="1272885" y="1098830"/>
            <a:ext cx="11480800" cy="678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F0093-3D6A-FEF3-AA11-DF907CD48431}"/>
              </a:ext>
            </a:extLst>
          </p:cNvPr>
          <p:cNvSpPr txBox="1"/>
          <p:nvPr/>
        </p:nvSpPr>
        <p:spPr>
          <a:xfrm>
            <a:off x="609601" y="5135040"/>
            <a:ext cx="11094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en-US" sz="2667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95A51-5B91-83F1-66D5-7E5209CA7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22913" y="932920"/>
            <a:ext cx="1017721" cy="1017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2F724A-6F39-6866-DB3D-7B6DAC1FCFE1}"/>
              </a:ext>
            </a:extLst>
          </p:cNvPr>
          <p:cNvSpPr txBox="1"/>
          <p:nvPr/>
        </p:nvSpPr>
        <p:spPr>
          <a:xfrm>
            <a:off x="801432" y="5875430"/>
            <a:ext cx="11094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en-US" sz="2667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F4F514E-3129-D3ED-7B36-E6D6A358E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73806"/>
              </p:ext>
            </p:extLst>
          </p:nvPr>
        </p:nvGraphicFramePr>
        <p:xfrm>
          <a:off x="609601" y="3460341"/>
          <a:ext cx="8256208" cy="81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4" imgW="2577960" imgH="253800" progId="Equation.DSMT4">
                  <p:embed/>
                </p:oleObj>
              </mc:Choice>
              <mc:Fallback>
                <p:oleObj name="Equation" r:id="rId4" imgW="257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1" y="3460341"/>
                        <a:ext cx="8256208" cy="812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54C0614-8768-C198-9F46-FD74949A6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188638"/>
              </p:ext>
            </p:extLst>
          </p:nvPr>
        </p:nvGraphicFramePr>
        <p:xfrm>
          <a:off x="801432" y="5135689"/>
          <a:ext cx="5872323" cy="77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6" imgW="1917360" imgH="253800" progId="Equation.DSMT4">
                  <p:embed/>
                </p:oleObj>
              </mc:Choice>
              <mc:Fallback>
                <p:oleObj name="Equation" r:id="rId6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432" y="5135689"/>
                        <a:ext cx="5872323" cy="777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 txBox="1">
            <a:spLocks/>
          </p:cNvSpPr>
          <p:nvPr/>
        </p:nvSpPr>
        <p:spPr>
          <a:xfrm>
            <a:off x="359200" y="2795423"/>
            <a:ext cx="10062298" cy="63657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F4F514E-3129-D3ED-7B36-E6D6A358E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40133"/>
              </p:ext>
            </p:extLst>
          </p:nvPr>
        </p:nvGraphicFramePr>
        <p:xfrm>
          <a:off x="2674962" y="2767078"/>
          <a:ext cx="1384164" cy="6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4962" y="2767078"/>
                        <a:ext cx="1384164" cy="65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 txBox="1">
            <a:spLocks/>
          </p:cNvSpPr>
          <p:nvPr/>
        </p:nvSpPr>
        <p:spPr>
          <a:xfrm>
            <a:off x="551542" y="4344932"/>
            <a:ext cx="10062298" cy="63657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F4F514E-3129-D3ED-7B36-E6D6A358E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98051"/>
              </p:ext>
            </p:extLst>
          </p:nvPr>
        </p:nvGraphicFramePr>
        <p:xfrm>
          <a:off x="1807263" y="4324688"/>
          <a:ext cx="11287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07263" y="4324688"/>
                        <a:ext cx="11287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F4DDB-7B1B-0BB4-EB82-8C5F33E7BF6B}"/>
              </a:ext>
            </a:extLst>
          </p:cNvPr>
          <p:cNvSpPr txBox="1"/>
          <p:nvPr/>
        </p:nvSpPr>
        <p:spPr>
          <a:xfrm>
            <a:off x="172872" y="111437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LUYỆN TẬP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12787"/>
              </p:ext>
            </p:extLst>
          </p:nvPr>
        </p:nvGraphicFramePr>
        <p:xfrm>
          <a:off x="542712" y="2208819"/>
          <a:ext cx="2333625" cy="47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3" imgW="1040948" imgH="203112" progId="Equation.DSMT4">
                  <p:embed/>
                </p:oleObj>
              </mc:Choice>
              <mc:Fallback>
                <p:oleObj name="Equation" r:id="rId3" imgW="104094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12" y="2208819"/>
                        <a:ext cx="2333625" cy="473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351609"/>
              </p:ext>
            </p:extLst>
          </p:nvPr>
        </p:nvGraphicFramePr>
        <p:xfrm>
          <a:off x="460696" y="2859343"/>
          <a:ext cx="3651588" cy="63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5" imgW="1473200" imgH="254000" progId="Equation.DSMT4">
                  <p:embed/>
                </p:oleObj>
              </mc:Choice>
              <mc:Fallback>
                <p:oleObj name="Equation" r:id="rId5" imgW="147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6" y="2859343"/>
                        <a:ext cx="3651588" cy="636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2712" y="3595941"/>
          <a:ext cx="3135087" cy="60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7" imgW="1333500" imgH="254000" progId="Equation.DSMT4">
                  <p:embed/>
                </p:oleObj>
              </mc:Choice>
              <mc:Fallback>
                <p:oleObj name="Equation" r:id="rId7" imgW="1333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12" y="3595941"/>
                        <a:ext cx="3135087" cy="604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2712" y="4200565"/>
          <a:ext cx="2582625" cy="50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9" imgW="1066337" imgH="203112" progId="Equation.DSMT4">
                  <p:embed/>
                </p:oleObj>
              </mc:Choice>
              <mc:Fallback>
                <p:oleObj name="Equation" r:id="rId9" imgW="106633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12" y="4200565"/>
                        <a:ext cx="2582625" cy="507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2872" y="761083"/>
            <a:ext cx="101038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 (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T33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4150" y="29049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42712" y="35193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14150" y="43337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6603" y="4879727"/>
            <a:ext cx="8857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2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F4DDB-7B1B-0BB4-EB82-8C5F33E7BF6B}"/>
              </a:ext>
            </a:extLst>
          </p:cNvPr>
          <p:cNvSpPr txBox="1"/>
          <p:nvPr/>
        </p:nvSpPr>
        <p:spPr>
          <a:xfrm>
            <a:off x="172872" y="111437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LUYỆN TẬP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0419" y="23016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28981" y="29159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89074" y="36254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94500"/>
              </p:ext>
            </p:extLst>
          </p:nvPr>
        </p:nvGraphicFramePr>
        <p:xfrm>
          <a:off x="601060" y="1720008"/>
          <a:ext cx="4444063" cy="67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3" imgW="1802618" imgH="266584" progId="Equation.DSMT4">
                  <p:embed/>
                </p:oleObj>
              </mc:Choice>
              <mc:Fallback>
                <p:oleObj name="Equation" r:id="rId3" imgW="1802618" imgH="26658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60" y="1720008"/>
                        <a:ext cx="4444063" cy="674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37510"/>
              </p:ext>
            </p:extLst>
          </p:nvPr>
        </p:nvGraphicFramePr>
        <p:xfrm>
          <a:off x="584859" y="2429782"/>
          <a:ext cx="4872251" cy="70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5" imgW="1892300" imgH="266700" progId="Equation.DSMT4">
                  <p:embed/>
                </p:oleObj>
              </mc:Choice>
              <mc:Fallback>
                <p:oleObj name="Equation" r:id="rId5" imgW="1892300" imgH="266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9" y="2429782"/>
                        <a:ext cx="4872251" cy="706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72872" y="1107590"/>
            <a:ext cx="1166883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33)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72872" y="20905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07540"/>
              </p:ext>
            </p:extLst>
          </p:nvPr>
        </p:nvGraphicFramePr>
        <p:xfrm>
          <a:off x="500419" y="4159174"/>
          <a:ext cx="5179970" cy="70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7" imgW="1879600" imgH="254000" progId="Equation.DSMT4">
                  <p:embed/>
                </p:oleObj>
              </mc:Choice>
              <mc:Fallback>
                <p:oleObj name="Equation" r:id="rId7" imgW="1879600" imgH="254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19" y="4159174"/>
                        <a:ext cx="5179970" cy="706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56339"/>
              </p:ext>
            </p:extLst>
          </p:nvPr>
        </p:nvGraphicFramePr>
        <p:xfrm>
          <a:off x="500419" y="5183976"/>
          <a:ext cx="5117835" cy="68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9" imgW="1905000" imgH="254000" progId="Equation.DSMT4">
                  <p:embed/>
                </p:oleObj>
              </mc:Choice>
              <mc:Fallback>
                <p:oleObj name="Equation" r:id="rId9" imgW="1905000" imgH="254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19" y="5183976"/>
                        <a:ext cx="5117835" cy="687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544472" y="38601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544472" y="45745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544472" y="52888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2872" y="3269279"/>
            <a:ext cx="1782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81737"/>
            <a:ext cx="548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 VẬN DỤNG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38369-90C8-20C6-C7D5-E2461DEC4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203" y="1743794"/>
            <a:ext cx="4123727" cy="236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9B9B5-786A-BB38-4A84-85BE3E1EE9E3}"/>
              </a:ext>
            </a:extLst>
          </p:cNvPr>
          <p:cNvSpPr txBox="1"/>
          <p:nvPr/>
        </p:nvSpPr>
        <p:spPr>
          <a:xfrm>
            <a:off x="1221474" y="938404"/>
            <a:ext cx="65425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 </a:t>
            </a:r>
            <a:r>
              <a:rPr lang="en-US" sz="3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toán</a:t>
            </a: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khởi</a:t>
            </a: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3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3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nhanh</a:t>
            </a:r>
            <a:r>
              <a:rPr 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endParaRPr lang="en-US" sz="3200" b="1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0BC152-AA64-E1CC-3FBB-67DDF27DE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27775"/>
              </p:ext>
            </p:extLst>
          </p:nvPr>
        </p:nvGraphicFramePr>
        <p:xfrm>
          <a:off x="398006" y="4585767"/>
          <a:ext cx="11002427" cy="119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4" imgW="2336760" imgH="253800" progId="Equation.DSMT4">
                  <p:embed/>
                </p:oleObj>
              </mc:Choice>
              <mc:Fallback>
                <p:oleObj name="Equation" r:id="rId4" imgW="2336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006" y="4585767"/>
                        <a:ext cx="11002427" cy="119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2ADA191-7B3B-2FF8-0724-172063A5C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635657"/>
              </p:ext>
            </p:extLst>
          </p:nvPr>
        </p:nvGraphicFramePr>
        <p:xfrm>
          <a:off x="7147930" y="891524"/>
          <a:ext cx="2616857" cy="63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6" imgW="736560" imgH="177480" progId="Equation.DSMT4">
                  <p:embed/>
                </p:oleObj>
              </mc:Choice>
              <mc:Fallback>
                <p:oleObj name="Equation" r:id="rId6" imgW="736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47930" y="891524"/>
                        <a:ext cx="2616857" cy="63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B4E8D780-489A-444C-B054-A7D274DBA74C}"/>
              </a:ext>
            </a:extLst>
          </p:cNvPr>
          <p:cNvSpPr/>
          <p:nvPr/>
        </p:nvSpPr>
        <p:spPr>
          <a:xfrm>
            <a:off x="798526" y="43013"/>
            <a:ext cx="6076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32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F9643-95E1-41C7-B1BE-5DC07F16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073" y="889645"/>
            <a:ext cx="11684000" cy="4857404"/>
          </a:xfrm>
        </p:spPr>
        <p:txBody>
          <a:bodyPr/>
          <a:lstStyle/>
          <a:p>
            <a:pPr algn="l"/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HS </a:t>
            </a:r>
            <a:r>
              <a:rPr lang="en-US" sz="2667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66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67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2: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67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3.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br>
              <a:rPr lang="en-US" sz="2667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67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4/SGK – 31, 32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C4CD79E-9CA6-68BA-5B80-B42D578F0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89273"/>
              </p:ext>
            </p:extLst>
          </p:nvPr>
        </p:nvGraphicFramePr>
        <p:xfrm>
          <a:off x="1584810" y="2118862"/>
          <a:ext cx="4024308" cy="68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3" imgW="1485720" imgH="253800" progId="Equation.DSMT4">
                  <p:embed/>
                </p:oleObj>
              </mc:Choice>
              <mc:Fallback>
                <p:oleObj name="Equation" r:id="rId3" imgW="1485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4810" y="2118862"/>
                        <a:ext cx="4024308" cy="68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9926FF4-BD96-EADA-10E6-452B925B8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480885"/>
              </p:ext>
            </p:extLst>
          </p:nvPr>
        </p:nvGraphicFramePr>
        <p:xfrm>
          <a:off x="6534815" y="2125393"/>
          <a:ext cx="2796775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5" imgW="1028520" imgH="203040" progId="Equation.DSMT4">
                  <p:embed/>
                </p:oleObj>
              </mc:Choice>
              <mc:Fallback>
                <p:oleObj name="Equation" r:id="rId5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4815" y="2125393"/>
                        <a:ext cx="2796775" cy="552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139A5B-A29E-196E-3AC6-83614D3C8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39133"/>
              </p:ext>
            </p:extLst>
          </p:nvPr>
        </p:nvGraphicFramePr>
        <p:xfrm>
          <a:off x="1605129" y="2614374"/>
          <a:ext cx="3582669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5129" y="2614374"/>
                        <a:ext cx="3582669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7C6706A-391D-F13B-E54E-D17DEE6F9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64953"/>
              </p:ext>
            </p:extLst>
          </p:nvPr>
        </p:nvGraphicFramePr>
        <p:xfrm>
          <a:off x="6352340" y="2556642"/>
          <a:ext cx="3161723" cy="58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9" imgW="1091880" imgH="203040" progId="Equation.DSMT4">
                  <p:embed/>
                </p:oleObj>
              </mc:Choice>
              <mc:Fallback>
                <p:oleObj name="Equation" r:id="rId9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2340" y="2556642"/>
                        <a:ext cx="3161723" cy="58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4469D58-2A9F-C821-D9E3-445B79DCE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14281"/>
              </p:ext>
            </p:extLst>
          </p:nvPr>
        </p:nvGraphicFramePr>
        <p:xfrm>
          <a:off x="3559225" y="3099786"/>
          <a:ext cx="671539" cy="77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59225" y="3099786"/>
                        <a:ext cx="671539" cy="77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7BDB537-6CA9-B812-4477-9A502BC95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92195"/>
              </p:ext>
            </p:extLst>
          </p:nvPr>
        </p:nvGraphicFramePr>
        <p:xfrm>
          <a:off x="1757530" y="3910649"/>
          <a:ext cx="4890084" cy="7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13" imgW="1828800" imgH="266400" progId="Equation.DSMT4">
                  <p:embed/>
                </p:oleObj>
              </mc:Choice>
              <mc:Fallback>
                <p:oleObj name="Equation" r:id="rId13" imgW="1828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7530" y="3910649"/>
                        <a:ext cx="4890084" cy="7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9DF82FF-4DDD-1802-6D04-91F61F26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156936"/>
              </p:ext>
            </p:extLst>
          </p:nvPr>
        </p:nvGraphicFramePr>
        <p:xfrm>
          <a:off x="7447130" y="3914082"/>
          <a:ext cx="4643457" cy="63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15" imgW="1942920" imgH="266400" progId="Equation.DSMT4">
                  <p:embed/>
                </p:oleObj>
              </mc:Choice>
              <mc:Fallback>
                <p:oleObj name="Equation" r:id="rId15" imgW="1942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47130" y="3914082"/>
                        <a:ext cx="4643457" cy="63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551D072-E538-262B-26C7-4814AFF5C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56973"/>
              </p:ext>
            </p:extLst>
          </p:nvPr>
        </p:nvGraphicFramePr>
        <p:xfrm>
          <a:off x="1757529" y="4573114"/>
          <a:ext cx="5354320" cy="67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17" imgW="2120760" imgH="266400" progId="Equation.DSMT4">
                  <p:embed/>
                </p:oleObj>
              </mc:Choice>
              <mc:Fallback>
                <p:oleObj name="Equation" r:id="rId17" imgW="2120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7529" y="4573114"/>
                        <a:ext cx="5354320" cy="67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A282F4B-3BA5-FBCE-9DD1-AEEE5F0B4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69348"/>
              </p:ext>
            </p:extLst>
          </p:nvPr>
        </p:nvGraphicFramePr>
        <p:xfrm>
          <a:off x="4919084" y="5247185"/>
          <a:ext cx="1380067" cy="51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19" imgW="545760" imgH="203040" progId="Equation.DSMT4">
                  <p:embed/>
                </p:oleObj>
              </mc:Choice>
              <mc:Fallback>
                <p:oleObj name="Equation" r:id="rId19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19084" y="5247185"/>
                        <a:ext cx="1380067" cy="51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48A3B3E-0C02-4FDB-BA5B-E331469D3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7768"/>
              </p:ext>
            </p:extLst>
          </p:nvPr>
        </p:nvGraphicFramePr>
        <p:xfrm>
          <a:off x="7447129" y="5221516"/>
          <a:ext cx="1516909" cy="527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21" imgW="583920" imgH="203040" progId="Equation.DSMT4">
                  <p:embed/>
                </p:oleObj>
              </mc:Choice>
              <mc:Fallback>
                <p:oleObj name="Equation" r:id="rId21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47129" y="5221516"/>
                        <a:ext cx="1516909" cy="527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oogle Shape;221;p23" descr="Ngôi nhà hoạt hình, phim hoạt hình png | Klipartz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69580"/>
            <a:ext cx="1356654" cy="153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7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16;p5"/>
          <p:cNvSpPr txBox="1"/>
          <p:nvPr/>
        </p:nvSpPr>
        <p:spPr>
          <a:xfrm>
            <a:off x="1124262" y="1163782"/>
            <a:ext cx="998344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  </a:t>
            </a:r>
            <a:r>
              <a:rPr lang="vi-VN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 HAI BÌNH PHƯƠNG. BÌNH PHƯƠNG CỦA MỘT TỔNG HAY MỘT HIỆU (Tiết 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0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873534" y="41426"/>
            <a:ext cx="670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Khởi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endParaRPr lang="en-US" sz="4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56147-BA4F-979B-EC2B-2397EF7BCA4B}"/>
              </a:ext>
            </a:extLst>
          </p:cNvPr>
          <p:cNvSpPr txBox="1"/>
          <p:nvPr/>
        </p:nvSpPr>
        <p:spPr>
          <a:xfrm>
            <a:off x="351280" y="3588747"/>
            <a:ext cx="1133120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tuệ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dành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.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nhỉ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7B94D4-04CF-613B-626D-CBAE35F2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1" y="845356"/>
            <a:ext cx="4368800" cy="250258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661A6F-579A-465A-43EB-1C91DC31D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40761"/>
              </p:ext>
            </p:extLst>
          </p:nvPr>
        </p:nvGraphicFramePr>
        <p:xfrm>
          <a:off x="2870911" y="4619798"/>
          <a:ext cx="216079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520560" imgH="177480" progId="Equation.DSMT4">
                  <p:embed/>
                </p:oleObj>
              </mc:Choice>
              <mc:Fallback>
                <p:oleObj name="Equation" r:id="rId4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0911" y="4619798"/>
                        <a:ext cx="216079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9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122192" y="126813"/>
            <a:ext cx="6318913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2667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sz="2667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lang="en-US" sz="2667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67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2667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67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lang="en-US" sz="2667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67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 THỨC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25" y="773731"/>
            <a:ext cx="7467600" cy="2851427"/>
          </a:xfrm>
        </p:spPr>
        <p:txBody>
          <a:bodyPr/>
          <a:lstStyle/>
          <a:p>
            <a:pPr algn="l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P; Q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36973E-8BEC-700A-54EF-0CDCDDD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5CD98DF-D061-659E-B7B9-6D0DE99AB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" y="1402268"/>
            <a:ext cx="1267203" cy="1267203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F03ED45-E654-D6E6-E38E-7F5E036BF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19626"/>
              </p:ext>
            </p:extLst>
          </p:nvPr>
        </p:nvGraphicFramePr>
        <p:xfrm>
          <a:off x="3586502" y="1189946"/>
          <a:ext cx="4844301" cy="65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4" imgW="1485720" imgH="253800" progId="Equation.DSMT4">
                  <p:embed/>
                </p:oleObj>
              </mc:Choice>
              <mc:Fallback>
                <p:oleObj name="Equation" r:id="rId4" imgW="1485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6502" y="1189946"/>
                        <a:ext cx="4844301" cy="656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EA913BE-54C8-AEFD-223F-827C4E1CA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56338"/>
              </p:ext>
            </p:extLst>
          </p:nvPr>
        </p:nvGraphicFramePr>
        <p:xfrm>
          <a:off x="3701566" y="2093771"/>
          <a:ext cx="1752803" cy="49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6" imgW="723600" imgH="203040" progId="Equation.DSMT4">
                  <p:embed/>
                </p:oleObj>
              </mc:Choice>
              <mc:Fallback>
                <p:oleObj name="Equation" r:id="rId6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1566" y="2093771"/>
                        <a:ext cx="1752803" cy="49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8661A6F-579A-465A-43EB-1C91DC31D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28903"/>
              </p:ext>
            </p:extLst>
          </p:nvPr>
        </p:nvGraphicFramePr>
        <p:xfrm>
          <a:off x="3752573" y="2526080"/>
          <a:ext cx="1900677" cy="53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8" imgW="723600" imgH="203040" progId="Equation.DSMT4">
                  <p:embed/>
                </p:oleObj>
              </mc:Choice>
              <mc:Fallback>
                <p:oleObj name="Equation" r:id="rId8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2573" y="2526080"/>
                        <a:ext cx="1900677" cy="53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25120" y="3002646"/>
            <a:ext cx="10838796" cy="1081117"/>
            <a:chOff x="246287" y="4132526"/>
            <a:chExt cx="10838796" cy="1081117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D1C6CC6-570B-B6A6-0065-7F040A12D89B}"/>
                </a:ext>
              </a:extLst>
            </p:cNvPr>
            <p:cNvSpPr txBox="1">
              <a:spLocks/>
            </p:cNvSpPr>
            <p:nvPr/>
          </p:nvSpPr>
          <p:spPr>
            <a:xfrm>
              <a:off x="246287" y="4132526"/>
              <a:ext cx="10456259" cy="108111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FontTx/>
                <a:buNone/>
              </a:pPr>
              <a:r>
                <a:rPr lang="en-US" sz="3200" b="1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B2EF158A-F074-534B-FB70-A5125CEE51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3548147"/>
                </p:ext>
              </p:extLst>
            </p:nvPr>
          </p:nvGraphicFramePr>
          <p:xfrm>
            <a:off x="3573740" y="4206321"/>
            <a:ext cx="2133600" cy="559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9" name="Equation" r:id="rId10" imgW="774360" imgH="203040" progId="Equation.DSMT4">
                    <p:embed/>
                  </p:oleObj>
                </mc:Choice>
                <mc:Fallback>
                  <p:oleObj name="Equation" r:id="rId10" imgW="7743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73740" y="4206321"/>
                          <a:ext cx="2133600" cy="5596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088B8F47-C7D9-2F76-7C52-9121BABB5E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356797"/>
                </p:ext>
              </p:extLst>
            </p:nvPr>
          </p:nvGraphicFramePr>
          <p:xfrm>
            <a:off x="8443482" y="4160000"/>
            <a:ext cx="2641601" cy="595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0" name="Equation" r:id="rId12" imgW="901440" imgH="203040" progId="Equation.DSMT4">
                    <p:embed/>
                  </p:oleObj>
                </mc:Choice>
                <mc:Fallback>
                  <p:oleObj name="Equation" r:id="rId12" imgW="901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443482" y="4160000"/>
                          <a:ext cx="2641601" cy="5952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23144" y="4464944"/>
            <a:ext cx="11524732" cy="2246115"/>
            <a:chOff x="123144" y="4464944"/>
            <a:chExt cx="11524732" cy="2246115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1A00EDD1-0AF4-9B2C-3756-A3AF5716ABEF}"/>
                </a:ext>
              </a:extLst>
            </p:cNvPr>
            <p:cNvSpPr txBox="1">
              <a:spLocks/>
            </p:cNvSpPr>
            <p:nvPr/>
          </p:nvSpPr>
          <p:spPr>
            <a:xfrm>
              <a:off x="123144" y="4475859"/>
              <a:ext cx="11524732" cy="223520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FontTx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>
                <a:buClrTx/>
                <a:buFontTx/>
                <a:buNone/>
              </a:pP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b,…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bởi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kỳ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vế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đẳng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đẳng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hằng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2B38C415-2932-738E-BA76-05EFA5231B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3605047"/>
                </p:ext>
              </p:extLst>
            </p:nvPr>
          </p:nvGraphicFramePr>
          <p:xfrm>
            <a:off x="2656981" y="4464944"/>
            <a:ext cx="2743200" cy="637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" name="Equation" r:id="rId14" imgW="1091880" imgH="253800" progId="Equation.DSMT4">
                    <p:embed/>
                  </p:oleObj>
                </mc:Choice>
                <mc:Fallback>
                  <p:oleObj name="Equation" r:id="rId14" imgW="1091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56981" y="4464944"/>
                          <a:ext cx="2743200" cy="6379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D1C6CC6-570B-B6A6-0065-7F040A12D89B}"/>
              </a:ext>
            </a:extLst>
          </p:cNvPr>
          <p:cNvSpPr txBox="1">
            <a:spLocks/>
          </p:cNvSpPr>
          <p:nvPr/>
        </p:nvSpPr>
        <p:spPr>
          <a:xfrm>
            <a:off x="2393156" y="3636073"/>
            <a:ext cx="4369621" cy="7488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 = Q</a:t>
            </a:r>
          </a:p>
        </p:txBody>
      </p:sp>
      <p:pic>
        <p:nvPicPr>
          <p:cNvPr id="19" name="Google Shape;235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0592" y="42350"/>
            <a:ext cx="858983" cy="7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2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3144" y="84599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HẰNG ĐẲNG THỨC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871" y="633498"/>
            <a:ext cx="6908800" cy="1290471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 1. </a:t>
            </a: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36973E-8BEC-700A-54EF-0CDCDDD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76997"/>
            <a:ext cx="2462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en-US" sz="28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1C6CC6-570B-B6A6-0065-7F040A12D89B}"/>
              </a:ext>
            </a:extLst>
          </p:cNvPr>
          <p:cNvSpPr txBox="1">
            <a:spLocks/>
          </p:cNvSpPr>
          <p:nvPr/>
        </p:nvSpPr>
        <p:spPr>
          <a:xfrm>
            <a:off x="1048535" y="1759053"/>
            <a:ext cx="8026400" cy="274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>
              <a:buClrTx/>
              <a:buFontTx/>
              <a:buNone/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B21BF7-91A2-821E-438B-6AA07C469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1081856"/>
            <a:ext cx="1236871" cy="123687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6ADA34-151A-20A5-D0FE-D35417DF4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410354"/>
              </p:ext>
            </p:extLst>
          </p:nvPr>
        </p:nvGraphicFramePr>
        <p:xfrm>
          <a:off x="1762080" y="1733374"/>
          <a:ext cx="2550469" cy="58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774360" imgH="177480" progId="Equation.DSMT4">
                  <p:embed/>
                </p:oleObj>
              </mc:Choice>
              <mc:Fallback>
                <p:oleObj name="Equation" r:id="rId4" imgW="774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2080" y="1733374"/>
                        <a:ext cx="2550469" cy="585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15C61D-5946-5CA0-EAD1-ECD45E9ED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35139"/>
              </p:ext>
            </p:extLst>
          </p:nvPr>
        </p:nvGraphicFramePr>
        <p:xfrm>
          <a:off x="1762080" y="2231402"/>
          <a:ext cx="1839680" cy="58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0" y="2231402"/>
                        <a:ext cx="1839680" cy="585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B3626-7711-16B9-A181-CC8D1FCD2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99970"/>
              </p:ext>
            </p:extLst>
          </p:nvPr>
        </p:nvGraphicFramePr>
        <p:xfrm>
          <a:off x="1607335" y="2767032"/>
          <a:ext cx="3454400" cy="72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8" imgW="1206360" imgH="253800" progId="Equation.DSMT4">
                  <p:embed/>
                </p:oleObj>
              </mc:Choice>
              <mc:Fallback>
                <p:oleObj name="Equation" r:id="rId8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7335" y="2767032"/>
                        <a:ext cx="3454400" cy="727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 txBox="1">
            <a:spLocks/>
          </p:cNvSpPr>
          <p:nvPr/>
        </p:nvSpPr>
        <p:spPr>
          <a:xfrm>
            <a:off x="1048535" y="3882696"/>
            <a:ext cx="6908800" cy="129047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 thêm ví dụ về hằng đẳng thức.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3144" y="32053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HẰNG ĐẲNG THỨC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44" y="746923"/>
            <a:ext cx="9362388" cy="852876"/>
          </a:xfrm>
        </p:spPr>
        <p:txBody>
          <a:bodyPr/>
          <a:lstStyle/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36973E-8BEC-700A-54EF-0CDCDDD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1C6CC6-570B-B6A6-0065-7F040A12D89B}"/>
              </a:ext>
            </a:extLst>
          </p:cNvPr>
          <p:cNvSpPr txBox="1">
            <a:spLocks/>
          </p:cNvSpPr>
          <p:nvPr/>
        </p:nvSpPr>
        <p:spPr>
          <a:xfrm>
            <a:off x="801859" y="2442006"/>
            <a:ext cx="11582400" cy="28439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CB77-492A-7062-2E9D-B1B372B0E5FB}"/>
              </a:ext>
            </a:extLst>
          </p:cNvPr>
          <p:cNvSpPr txBox="1"/>
          <p:nvPr/>
        </p:nvSpPr>
        <p:spPr>
          <a:xfrm>
            <a:off x="801859" y="3440352"/>
            <a:ext cx="7820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                               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A1453-D769-DD05-723C-5883D80AFFF5}"/>
              </a:ext>
            </a:extLst>
          </p:cNvPr>
          <p:cNvSpPr txBox="1"/>
          <p:nvPr/>
        </p:nvSpPr>
        <p:spPr>
          <a:xfrm>
            <a:off x="801859" y="4019837"/>
            <a:ext cx="985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smtClean="0">
                <a:solidFill>
                  <a:srgbClr val="83696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                    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1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vế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5674F1C-61CB-2B24-A172-444296497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044785"/>
              </p:ext>
            </p:extLst>
          </p:nvPr>
        </p:nvGraphicFramePr>
        <p:xfrm>
          <a:off x="1252538" y="1397000"/>
          <a:ext cx="3135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2538" y="1397000"/>
                        <a:ext cx="313531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72EA48-4189-0F4B-8EBD-65CEF0021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83396"/>
              </p:ext>
            </p:extLst>
          </p:nvPr>
        </p:nvGraphicFramePr>
        <p:xfrm>
          <a:off x="1310632" y="4011266"/>
          <a:ext cx="1735667" cy="5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672840" imgH="203040" progId="Equation.DSMT4">
                  <p:embed/>
                </p:oleObj>
              </mc:Choice>
              <mc:Fallback>
                <p:oleObj name="Equation" r:id="rId5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0632" y="4011266"/>
                        <a:ext cx="1735667" cy="5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5674F1C-61CB-2B24-A172-444296497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317734"/>
              </p:ext>
            </p:extLst>
          </p:nvPr>
        </p:nvGraphicFramePr>
        <p:xfrm>
          <a:off x="1240220" y="3380206"/>
          <a:ext cx="2713171" cy="60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7" imgW="1143000" imgH="253800" progId="Equation.DSMT4">
                  <p:embed/>
                </p:oleObj>
              </mc:Choice>
              <mc:Fallback>
                <p:oleObj name="Equation" r:id="rId7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0220" y="3380206"/>
                        <a:ext cx="2713171" cy="602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072EA48-4189-0F4B-8EBD-65CEF0021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21460"/>
              </p:ext>
            </p:extLst>
          </p:nvPr>
        </p:nvGraphicFramePr>
        <p:xfrm>
          <a:off x="1301750" y="2025650"/>
          <a:ext cx="21272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01750" y="2025650"/>
                        <a:ext cx="2127250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9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56508"/>
              </p:ext>
            </p:extLst>
          </p:nvPr>
        </p:nvGraphicFramePr>
        <p:xfrm>
          <a:off x="657785" y="2133708"/>
          <a:ext cx="42497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3" imgW="1562040" imgH="253800" progId="Equation.DSMT4">
                  <p:embed/>
                </p:oleObj>
              </mc:Choice>
              <mc:Fallback>
                <p:oleObj name="Equation" r:id="rId3" imgW="15620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85" y="2133708"/>
                        <a:ext cx="4249738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23488"/>
              </p:ext>
            </p:extLst>
          </p:nvPr>
        </p:nvGraphicFramePr>
        <p:xfrm>
          <a:off x="751027" y="2871778"/>
          <a:ext cx="2802591" cy="59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5" imgW="1028520" imgH="203040" progId="Equation.DSMT4">
                  <p:embed/>
                </p:oleObj>
              </mc:Choice>
              <mc:Fallback>
                <p:oleObj name="Equation" r:id="rId5" imgW="10285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27" y="2871778"/>
                        <a:ext cx="2802591" cy="591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0162" y="623265"/>
            <a:ext cx="117631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nl-NL" altLang="en-US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đẳng thức sau, đẳng thức nào là hằng đẳng thức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29553" y="299844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3144" y="32053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HẰNG ĐẲNG THỨC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1C6CC6-570B-B6A6-0065-7F040A12D89B}"/>
              </a:ext>
            </a:extLst>
          </p:cNvPr>
          <p:cNvSpPr txBox="1">
            <a:spLocks/>
          </p:cNvSpPr>
          <p:nvPr/>
        </p:nvSpPr>
        <p:spPr>
          <a:xfrm>
            <a:off x="460919" y="3167722"/>
            <a:ext cx="11582400" cy="28439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2CB77-492A-7062-2E9D-B1B372B0E5FB}"/>
              </a:ext>
            </a:extLst>
          </p:cNvPr>
          <p:cNvSpPr txBox="1"/>
          <p:nvPr/>
        </p:nvSpPr>
        <p:spPr>
          <a:xfrm>
            <a:off x="460919" y="4166068"/>
            <a:ext cx="7820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                               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lang="en-US" sz="32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A1453-D769-DD05-723C-5883D80AFFF5}"/>
              </a:ext>
            </a:extLst>
          </p:cNvPr>
          <p:cNvSpPr txBox="1"/>
          <p:nvPr/>
        </p:nvSpPr>
        <p:spPr>
          <a:xfrm>
            <a:off x="460919" y="4745553"/>
            <a:ext cx="10673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 smtClean="0">
                <a:solidFill>
                  <a:srgbClr val="83696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                     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1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vế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đẳng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sz="32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072EA48-4189-0F4B-8EBD-65CEF0021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523376"/>
              </p:ext>
            </p:extLst>
          </p:nvPr>
        </p:nvGraphicFramePr>
        <p:xfrm>
          <a:off x="1129553" y="4783210"/>
          <a:ext cx="20637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7" imgW="799920" imgH="177480" progId="Equation.DSMT4">
                  <p:embed/>
                </p:oleObj>
              </mc:Choice>
              <mc:Fallback>
                <p:oleObj name="Equation" r:id="rId7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9553" y="4783210"/>
                        <a:ext cx="206375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5674F1C-61CB-2B24-A172-444296497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38810"/>
              </p:ext>
            </p:extLst>
          </p:nvPr>
        </p:nvGraphicFramePr>
        <p:xfrm>
          <a:off x="986491" y="4198435"/>
          <a:ext cx="3076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9" imgW="1295280" imgH="253800" progId="Equation.DSMT4">
                  <p:embed/>
                </p:oleObj>
              </mc:Choice>
              <mc:Fallback>
                <p:oleObj name="Equation" r:id="rId9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491" y="4198435"/>
                        <a:ext cx="30765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6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03427" y="75504"/>
            <a:ext cx="51622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HIỆU HAI BÌNH PHƯƠNG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33C36-5F01-0E7C-2297-B0EC6569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149" y="591553"/>
            <a:ext cx="10878851" cy="1188867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36973E-8BEC-700A-54EF-0CDCDDD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1C6CC6-570B-B6A6-0065-7F040A12D89B}"/>
              </a:ext>
            </a:extLst>
          </p:cNvPr>
          <p:cNvSpPr txBox="1">
            <a:spLocks/>
          </p:cNvSpPr>
          <p:nvPr/>
        </p:nvSpPr>
        <p:spPr>
          <a:xfrm>
            <a:off x="508000" y="4479971"/>
            <a:ext cx="11480800" cy="678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13F73D-5FCA-70DE-A45A-75D66E45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86" y="2231875"/>
            <a:ext cx="6351250" cy="28834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FF0093-3D6A-FEF3-AA11-DF907CD48431}"/>
              </a:ext>
            </a:extLst>
          </p:cNvPr>
          <p:cNvSpPr txBox="1"/>
          <p:nvPr/>
        </p:nvSpPr>
        <p:spPr>
          <a:xfrm>
            <a:off x="914400" y="5044644"/>
            <a:ext cx="742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 smtClean="0">
                <a:solidFill>
                  <a:srgbClr val="83696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2.1a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61550-0955-2232-2C03-1964CC7D282D}"/>
              </a:ext>
            </a:extLst>
          </p:cNvPr>
          <p:cNvSpPr txBox="1"/>
          <p:nvPr/>
        </p:nvSpPr>
        <p:spPr>
          <a:xfrm>
            <a:off x="975058" y="5581472"/>
            <a:ext cx="6177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DC750-F7B5-F2E8-616E-286D344FA6DA}"/>
              </a:ext>
            </a:extLst>
          </p:cNvPr>
          <p:cNvSpPr txBox="1"/>
          <p:nvPr/>
        </p:nvSpPr>
        <p:spPr>
          <a:xfrm>
            <a:off x="975058" y="6090695"/>
            <a:ext cx="863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1E1F35-83E8-5B99-D8B9-F930388FC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1" y="859285"/>
            <a:ext cx="964312" cy="964312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CAC55B-6F9C-7D73-0F80-C64C857F7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658431"/>
              </p:ext>
            </p:extLst>
          </p:nvPr>
        </p:nvGraphicFramePr>
        <p:xfrm>
          <a:off x="7362888" y="4931426"/>
          <a:ext cx="1380067" cy="6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444240" imgH="203040" progId="Equation.DSMT4">
                  <p:embed/>
                </p:oleObj>
              </mc:Choice>
              <mc:Fallback>
                <p:oleObj name="Equation" r:id="rId5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2888" y="4931426"/>
                        <a:ext cx="1380067" cy="63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8066DE-005F-BDB5-B2E0-EBB627034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94730"/>
              </p:ext>
            </p:extLst>
          </p:nvPr>
        </p:nvGraphicFramePr>
        <p:xfrm>
          <a:off x="7491035" y="5495390"/>
          <a:ext cx="2240476" cy="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7" imgW="876240" imgH="253800" progId="Equation.DSMT4">
                  <p:embed/>
                </p:oleObj>
              </mc:Choice>
              <mc:Fallback>
                <p:oleObj name="Equation" r:id="rId7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1035" y="5495390"/>
                        <a:ext cx="2240476" cy="64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oogle Shape;236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18462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FF0093-3D6A-FEF3-AA11-DF907CD48431}"/>
              </a:ext>
            </a:extLst>
          </p:cNvPr>
          <p:cNvSpPr txBox="1"/>
          <p:nvPr/>
        </p:nvSpPr>
        <p:spPr>
          <a:xfrm>
            <a:off x="1313150" y="5551970"/>
            <a:ext cx="742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2.1b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  <p:bldP spid="17" grpId="0"/>
      <p:bldP spid="19" grpId="0"/>
      <p:bldP spid="21" grpId="0"/>
      <p:bldP spid="14" grpId="0"/>
    </p:bld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515</Words>
  <Application>Microsoft Office PowerPoint</Application>
  <PresentationFormat>Widescreen</PresentationFormat>
  <Paragraphs>67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Verdana</vt:lpstr>
      <vt:lpstr>Akronism</vt:lpstr>
      <vt:lpstr>Franklin Gothic Medium</vt:lpstr>
      <vt:lpstr>Times New Roman</vt:lpstr>
      <vt:lpstr>Arial</vt:lpstr>
      <vt:lpstr>Tunga</vt:lpstr>
      <vt:lpstr>Wingdings</vt:lpstr>
      <vt:lpstr>Franklin Gothic Book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Angles</vt:lpstr>
      <vt:lpstr>Equation</vt:lpstr>
      <vt:lpstr>UỶ BAN NHÂN DÂN HUYỆN LÝ SƠN TRƯỜNG THCS AN HẢI    </vt:lpstr>
      <vt:lpstr>PowerPoint Presentation</vt:lpstr>
      <vt:lpstr>PowerPoint Presentation</vt:lpstr>
      <vt:lpstr>PowerPoint Presentation</vt:lpstr>
      <vt:lpstr>Tính giá trị của biểu thức                          Rồi so sánh giá trị biểu thức P; Q Nhóm 1: Tại   Nhóm 2: Tại </vt:lpstr>
      <vt:lpstr> Ví dụ 1.        </vt:lpstr>
      <vt:lpstr>Ví dụ 2: Đẳng thức nào sau đây là hằng đẳng thức </vt:lpstr>
      <vt:lpstr>PowerPoint Presentation</vt:lpstr>
      <vt:lpstr>HĐ1: Quan sát hình 2.1 a) Tính diện tích của phần hình màu xanh ở Hình 2.1a b) Tính diện tích hình chữ nhật màu xạnh ở Hình 2.1b c) Có nhận xet gì về diện tích của hai hình ở câu a và câu b? </vt:lpstr>
      <vt:lpstr>HĐ2 Với hai số a, b bất kì, thực hiện phép tính                            Từ đó rút ra liên hệ giữa                và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HS học thuộc hằng đẳng thức 2. HS hoàn thành các bài tập sau: Bài 1: Những đẳng thức nào sau đây là hằng đẳng thức                                                 Bài 2: Thay         bằng biểu thức thích hợp      Bài 3. Tính nhanh:   3. Đọc trước nội dung phần 3, 4/SGK – 31, 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33</cp:revision>
  <dcterms:created xsi:type="dcterms:W3CDTF">2021-06-21T15:30:30Z</dcterms:created>
  <dcterms:modified xsi:type="dcterms:W3CDTF">2024-11-30T14:41:20Z</dcterms:modified>
</cp:coreProperties>
</file>