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sldIdLst>
    <p:sldId id="256" r:id="rId2"/>
    <p:sldId id="257" r:id="rId3"/>
    <p:sldId id="259" r:id="rId4"/>
    <p:sldId id="261" r:id="rId5"/>
    <p:sldId id="262" r:id="rId6"/>
    <p:sldId id="263" r:id="rId7"/>
    <p:sldId id="264" r:id="rId8"/>
    <p:sldId id="270" r:id="rId9"/>
    <p:sldId id="266" r:id="rId10"/>
    <p:sldId id="267" r:id="rId11"/>
    <p:sldId id="268" r:id="rId12"/>
    <p:sldId id="269" r:id="rId13"/>
    <p:sldId id="27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8" autoAdjust="0"/>
    <p:restoredTop sz="94660"/>
  </p:normalViewPr>
  <p:slideViewPr>
    <p:cSldViewPr snapToGrid="0">
      <p:cViewPr varScale="1">
        <p:scale>
          <a:sx n="69" d="100"/>
          <a:sy n="69" d="100"/>
        </p:scale>
        <p:origin x="78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dirty="0"/>
              <a:t>Click to edit Master title style</a:t>
            </a:r>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latin typeface="+mn-lt"/>
              </a:defRPr>
            </a:lvl1pPr>
          </a:lstStyle>
          <a:p>
            <a:fld id="{11A6662E-FAF4-44BC-88B5-85A7CBFB6D30}" type="datetime1">
              <a:rPr lang="en-US" smtClean="0"/>
              <a:pPr/>
              <a:t>11/30/2024</a:t>
            </a:fld>
            <a:endParaRPr lang="en-US"/>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latin typeface="+mn-lt"/>
              </a:defRPr>
            </a:lvl1pPr>
          </a:lstStyle>
          <a:p>
            <a:endParaRPr lang="en-US"/>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1823624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4C559632-1575-4E14-B53B-3DC3D5ED3947}" type="datetime1">
              <a:rPr lang="en-US" smtClean="0"/>
              <a:t>11/30/2024</a:t>
            </a:fld>
            <a:endParaRPr lang="en-US"/>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904134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CC4A6868-2568-4CC9-B302-F37117B01A6E}" type="datetime1">
              <a:rPr lang="en-US" smtClean="0"/>
              <a:t>11/30/2024</a:t>
            </a:fld>
            <a:endParaRPr lang="en-US"/>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47213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838200" y="365760"/>
            <a:ext cx="10515600"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11/30/2024</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839852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15417D9E-721A-44BB-8863-9873FE64DA75}" type="datetime1">
              <a:rPr lang="en-US" smtClean="0"/>
              <a:t>11/30/2024</a:t>
            </a:fld>
            <a:endParaRPr lang="en-US"/>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892808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5F31DA2F-80B8-49CF-99FB-5ABCA53A607A}" type="datetime1">
              <a:rPr lang="en-US" smtClean="0"/>
              <a:t>11/30/2024</a:t>
            </a:fld>
            <a:endParaRPr lang="en-US"/>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08390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839788" y="175260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839788" y="2666999"/>
            <a:ext cx="5157787"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0" y="17526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0" y="2666999"/>
            <a:ext cx="5183188"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28852172-E6C9-4B6C-929A-A9DE3837BBF1}" type="datetime1">
              <a:rPr lang="en-US" smtClean="0"/>
              <a:t>11/30/2024</a:t>
            </a:fld>
            <a:endParaRPr lang="en-US"/>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70441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p:txBody>
          <a:bodyPr/>
          <a:lstStyle/>
          <a:p>
            <a:fld id="{3AB41CFF-90C9-47B3-9DA1-F2BF8D839F7E}" type="datetime1">
              <a:rPr lang="en-US" smtClean="0"/>
              <a:t>11/30/2024</a:t>
            </a:fld>
            <a:endParaRPr lang="en-US"/>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4366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F06048FA-06AB-4884-A69B-986B96E68A24}" type="datetime1">
              <a:rPr lang="en-US" smtClean="0"/>
              <a:t>11/30/2024</a:t>
            </a:fld>
            <a:endParaRPr lang="en-US"/>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59131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50DB7ABA-0172-4F9C-889D-567164F66BCD}" type="datetime1">
              <a:rPr lang="en-US" smtClean="0"/>
              <a:t>11/30/2024</a:t>
            </a:fld>
            <a:endParaRPr lang="en-US"/>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49377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78AC6A5B-8AE7-4A41-B5A7-9ADC6686DC18}" type="datetime1">
              <a:rPr lang="en-US" smtClean="0"/>
              <a:t>11/30/2024</a:t>
            </a:fld>
            <a:endParaRPr lang="en-US"/>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303701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adec="http://schemas.microsoft.com/office/drawing/2017/decorative" xmlns="" val="1"/>
              </a:ext>
            </a:extLst>
          </p:cNvPr>
          <p:cNvSpPr/>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40" name="Picture 39">
            <a:extLst>
              <a:ext uri="{FF2B5EF4-FFF2-40B4-BE49-F238E27FC236}">
                <a16:creationId xmlns:a16="http://schemas.microsoft.com/office/drawing/2014/main" id="{1CB7E8AE-A3AC-4BB7-A5C6-F00EC697B265}"/>
              </a:ext>
            </a:extLst>
          </p:cNvPr>
          <p:cNvPicPr>
            <a:picLocks noChangeAspect="1"/>
          </p:cNvPicPr>
          <p:nvPr/>
        </p:nvPicPr>
        <p:blipFill>
          <a:blip r:embed="rId1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838200" y="425450"/>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838200" y="1949450"/>
            <a:ext cx="10515600"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838200" y="6324600"/>
            <a:ext cx="2743200" cy="365125"/>
          </a:xfrm>
          <a:prstGeom prst="rect">
            <a:avLst/>
          </a:prstGeom>
        </p:spPr>
        <p:txBody>
          <a:bodyPr vert="horz" lIns="91440" tIns="45720" rIns="91440" bIns="45720" rtlCol="0" anchor="ctr"/>
          <a:lstStyle>
            <a:lvl1pPr algn="l">
              <a:defRPr sz="900">
                <a:solidFill>
                  <a:schemeClr val="bg1">
                    <a:alpha val="60000"/>
                  </a:schemeClr>
                </a:solidFill>
                <a:latin typeface="+mn-lt"/>
              </a:defRPr>
            </a:lvl1pPr>
          </a:lstStyle>
          <a:p>
            <a:fld id="{57E0CF6C-748E-4B7A-BC8B-3011EF78ED13}" type="datetime1">
              <a:rPr lang="en-US" smtClean="0"/>
              <a:pPr/>
              <a:t>11/30/2024</a:t>
            </a:fld>
            <a:endParaRPr lang="en-US" dirty="0"/>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324600"/>
            <a:ext cx="4114800" cy="365125"/>
          </a:xfrm>
          <a:prstGeom prst="rect">
            <a:avLst/>
          </a:prstGeom>
        </p:spPr>
        <p:txBody>
          <a:bodyPr vert="horz" lIns="91440" tIns="45720" rIns="91440" bIns="45720" rtlCol="0" anchor="ctr"/>
          <a:lstStyle>
            <a:lvl1pPr algn="ctr">
              <a:defRPr sz="900">
                <a:solidFill>
                  <a:schemeClr val="bg1">
                    <a:alpha val="60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610600" y="6324600"/>
            <a:ext cx="2743200" cy="365125"/>
          </a:xfrm>
          <a:prstGeom prst="rect">
            <a:avLst/>
          </a:prstGeom>
        </p:spPr>
        <p:txBody>
          <a:bodyPr vert="horz" lIns="91440" tIns="45720" rIns="91440" bIns="45720" rtlCol="0" anchor="ctr"/>
          <a:lstStyle>
            <a:lvl1pPr algn="r">
              <a:defRPr sz="900">
                <a:solidFill>
                  <a:schemeClr val="bg1">
                    <a:alpha val="60000"/>
                  </a:schemeClr>
                </a:solidFill>
                <a:latin typeface="+mn-lt"/>
              </a:defRPr>
            </a:lvl1p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1462926873"/>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31" r:id="rId8"/>
    <p:sldLayoutId id="2147483732" r:id="rId9"/>
    <p:sldLayoutId id="2147483733" r:id="rId10"/>
    <p:sldLayoutId id="2147483741" r:id="rId11"/>
  </p:sldLayoutIdLst>
  <p:hf sldNum="0" hdr="0" ftr="0" dt="0"/>
  <p:txStyles>
    <p:titleStyle>
      <a:lvl1pPr algn="l" defTabSz="914400" rtl="0" eaLnBrk="1" latinLnBrk="0" hangingPunct="1">
        <a:lnSpc>
          <a:spcPct val="10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729F2144-48B7-4730-955E-365ECED3AB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31" name="Rectangle 30">
            <a:extLst>
              <a:ext uri="{FF2B5EF4-FFF2-40B4-BE49-F238E27FC236}">
                <a16:creationId xmlns:a16="http://schemas.microsoft.com/office/drawing/2014/main" id="{E765FF50-D2F9-4A4F-86ED-F101E172BA9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33" name="Picture 32">
            <a:extLst>
              <a:ext uri="{FF2B5EF4-FFF2-40B4-BE49-F238E27FC236}">
                <a16:creationId xmlns:a16="http://schemas.microsoft.com/office/drawing/2014/main" id="{FFECA84E-1776-4B03-9261-CF74A291DF06}"/>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rot="16200000">
            <a:off x="43976" y="-43974"/>
            <a:ext cx="1447800" cy="1535750"/>
          </a:xfrm>
          <a:prstGeom prst="rect">
            <a:avLst/>
          </a:prstGeom>
        </p:spPr>
      </p:pic>
      <p:sp>
        <p:nvSpPr>
          <p:cNvPr id="3" name="Subtitle 2">
            <a:extLst>
              <a:ext uri="{FF2B5EF4-FFF2-40B4-BE49-F238E27FC236}">
                <a16:creationId xmlns:a16="http://schemas.microsoft.com/office/drawing/2014/main" id="{E7C995DA-3F09-F6A4-8721-D2E906A72B65}"/>
              </a:ext>
            </a:extLst>
          </p:cNvPr>
          <p:cNvSpPr>
            <a:spLocks noGrp="1"/>
          </p:cNvSpPr>
          <p:nvPr>
            <p:ph type="subTitle" idx="1"/>
          </p:nvPr>
        </p:nvSpPr>
        <p:spPr>
          <a:xfrm>
            <a:off x="1535751" y="1898881"/>
            <a:ext cx="8763001" cy="962442"/>
          </a:xfrm>
        </p:spPr>
        <p:txBody>
          <a:bodyPr anchor="t">
            <a:noAutofit/>
          </a:bodyPr>
          <a:lstStyle/>
          <a:p>
            <a:r>
              <a:rPr lang="en-US" sz="3600" b="1" dirty="0" smtClean="0">
                <a:solidFill>
                  <a:srgbClr val="FF0000"/>
                </a:solidFill>
                <a:latin typeface="Times New Roman" panose="02020603050405020304" pitchFamily="18" charset="0"/>
                <a:cs typeface="Times New Roman" panose="02020603050405020304" pitchFamily="18" charset="0"/>
              </a:rPr>
              <a:t>TIẾT 52, VĂN </a:t>
            </a:r>
            <a:r>
              <a:rPr lang="en-US" sz="3600" b="1" dirty="0">
                <a:solidFill>
                  <a:srgbClr val="FF0000"/>
                </a:solidFill>
                <a:latin typeface="Times New Roman" panose="02020603050405020304" pitchFamily="18" charset="0"/>
                <a:cs typeface="Times New Roman" panose="02020603050405020304" pitchFamily="18" charset="0"/>
              </a:rPr>
              <a:t>BẢN 3</a:t>
            </a:r>
            <a:r>
              <a:rPr lang="en-US" sz="3600" b="1" dirty="0" smtClean="0">
                <a:solidFill>
                  <a:srgbClr val="FF0000"/>
                </a:solidFill>
                <a:latin typeface="Times New Roman" panose="02020603050405020304" pitchFamily="18" charset="0"/>
                <a:cs typeface="Times New Roman" panose="02020603050405020304" pitchFamily="18" charset="0"/>
              </a:rPr>
              <a:t>.</a:t>
            </a:r>
          </a:p>
          <a:p>
            <a:r>
              <a:rPr lang="en-US" sz="3600" b="1" dirty="0" smtClean="0">
                <a:solidFill>
                  <a:schemeClr val="tx2"/>
                </a:solidFill>
                <a:latin typeface="Times New Roman" panose="02020603050405020304" pitchFamily="18" charset="0"/>
                <a:cs typeface="Times New Roman" panose="02020603050405020304" pitchFamily="18" charset="0"/>
              </a:rPr>
              <a:t> </a:t>
            </a:r>
            <a:r>
              <a:rPr lang="en-US" sz="4800" b="1" dirty="0">
                <a:solidFill>
                  <a:schemeClr val="tx2"/>
                </a:solidFill>
                <a:latin typeface="Times New Roman" panose="02020603050405020304" pitchFamily="18" charset="0"/>
                <a:cs typeface="Times New Roman" panose="02020603050405020304" pitchFamily="18" charset="0"/>
              </a:rPr>
              <a:t>NGÀY XƯA</a:t>
            </a:r>
          </a:p>
          <a:p>
            <a:r>
              <a:rPr lang="en-US" sz="3600" b="1" dirty="0">
                <a:solidFill>
                  <a:schemeClr val="tx2"/>
                </a:solidFill>
                <a:latin typeface="Times New Roman" panose="02020603050405020304" pitchFamily="18" charset="0"/>
                <a:cs typeface="Times New Roman" panose="02020603050405020304" pitchFamily="18" charset="0"/>
              </a:rPr>
              <a:t> </a:t>
            </a:r>
            <a:r>
              <a:rPr lang="en-US" sz="3600" b="1" dirty="0" smtClean="0">
                <a:solidFill>
                  <a:schemeClr val="tx2"/>
                </a:solidFill>
                <a:latin typeface="Times New Roman" panose="02020603050405020304" pitchFamily="18" charset="0"/>
                <a:cs typeface="Times New Roman" panose="02020603050405020304" pitchFamily="18" charset="0"/>
              </a:rPr>
              <a:t>     (</a:t>
            </a:r>
            <a:r>
              <a:rPr lang="en-US" sz="3600" b="1" i="1" dirty="0" err="1" smtClean="0">
                <a:solidFill>
                  <a:schemeClr val="tx2"/>
                </a:solidFill>
                <a:latin typeface="Times New Roman" panose="02020603050405020304" pitchFamily="18" charset="0"/>
                <a:cs typeface="Times New Roman" panose="02020603050405020304" pitchFamily="18" charset="0"/>
              </a:rPr>
              <a:t>Vũ</a:t>
            </a:r>
            <a:r>
              <a:rPr lang="en-US" sz="3600" b="1" i="1" dirty="0" smtClean="0">
                <a:solidFill>
                  <a:schemeClr val="tx2"/>
                </a:solidFill>
                <a:latin typeface="Times New Roman" panose="02020603050405020304" pitchFamily="18" charset="0"/>
                <a:cs typeface="Times New Roman" panose="02020603050405020304" pitchFamily="18" charset="0"/>
              </a:rPr>
              <a:t> </a:t>
            </a:r>
            <a:r>
              <a:rPr lang="en-US" sz="3600" b="1" i="1" dirty="0">
                <a:solidFill>
                  <a:schemeClr val="tx2"/>
                </a:solidFill>
                <a:latin typeface="Times New Roman" panose="02020603050405020304" pitchFamily="18" charset="0"/>
                <a:cs typeface="Times New Roman" panose="02020603050405020304" pitchFamily="18" charset="0"/>
              </a:rPr>
              <a:t>Cao)</a:t>
            </a:r>
          </a:p>
        </p:txBody>
      </p:sp>
      <p:pic>
        <p:nvPicPr>
          <p:cNvPr id="35" name="Picture 34">
            <a:extLst>
              <a:ext uri="{FF2B5EF4-FFF2-40B4-BE49-F238E27FC236}">
                <a16:creationId xmlns:a16="http://schemas.microsoft.com/office/drawing/2014/main" id="{2BFFF490-82EC-4000-BB36-A67FD39E3A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a:off x="10820400" y="3144779"/>
            <a:ext cx="1371600" cy="2548349"/>
          </a:xfrm>
          <a:prstGeom prst="rect">
            <a:avLst/>
          </a:prstGeom>
        </p:spPr>
      </p:pic>
    </p:spTree>
    <p:extLst>
      <p:ext uri="{BB962C8B-B14F-4D97-AF65-F5344CB8AC3E}">
        <p14:creationId xmlns:p14="http://schemas.microsoft.com/office/powerpoint/2010/main" val="41510745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2" name="Picture 11">
            <a:extLst>
              <a:ext uri="{FF2B5EF4-FFF2-40B4-BE49-F238E27FC236}">
                <a16:creationId xmlns:a16="http://schemas.microsoft.com/office/drawing/2014/main" id="{A72D06A1-BA08-4820-BBC8-B24DDB32A376}"/>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a:off x="10744200" y="0"/>
            <a:ext cx="1447800" cy="1535750"/>
          </a:xfrm>
          <a:prstGeom prst="rect">
            <a:avLst/>
          </a:prstGeom>
        </p:spPr>
      </p:pic>
      <p:pic>
        <p:nvPicPr>
          <p:cNvPr id="14" name="Picture 13">
            <a:extLst>
              <a:ext uri="{FF2B5EF4-FFF2-40B4-BE49-F238E27FC236}">
                <a16:creationId xmlns:a16="http://schemas.microsoft.com/office/drawing/2014/main" id="{1295E665-0408-4072-94B3-49BA5ACBCBD3}"/>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rot="10800000">
            <a:off x="0" y="2719662"/>
            <a:ext cx="1371600" cy="2548349"/>
          </a:xfrm>
          <a:prstGeom prst="rect">
            <a:avLst/>
          </a:prstGeom>
        </p:spPr>
      </p:pic>
      <p:sp>
        <p:nvSpPr>
          <p:cNvPr id="5" name="TextBox 4">
            <a:extLst>
              <a:ext uri="{FF2B5EF4-FFF2-40B4-BE49-F238E27FC236}">
                <a16:creationId xmlns:a16="http://schemas.microsoft.com/office/drawing/2014/main" id="{99328995-D197-CD8B-3D78-27A6E0154197}"/>
              </a:ext>
            </a:extLst>
          </p:cNvPr>
          <p:cNvSpPr txBox="1"/>
          <p:nvPr/>
        </p:nvSpPr>
        <p:spPr>
          <a:xfrm>
            <a:off x="1371601" y="935144"/>
            <a:ext cx="10336617" cy="3697166"/>
          </a:xfrm>
          <a:prstGeom prst="rect">
            <a:avLst/>
          </a:prstGeom>
          <a:noFill/>
        </p:spPr>
        <p:txBody>
          <a:bodyPr wrap="square">
            <a:spAutoFit/>
          </a:bodyPr>
          <a:lstStyle/>
          <a:p>
            <a:pPr>
              <a:lnSpc>
                <a:spcPct val="150000"/>
              </a:lnSpc>
            </a:pPr>
            <a:r>
              <a:rPr lang="en-US" sz="3200" b="1">
                <a:latin typeface="Times New Roman" panose="02020603050405020304" pitchFamily="18" charset="0"/>
                <a:cs typeface="Times New Roman" panose="02020603050405020304" pitchFamily="18" charset="0"/>
              </a:rPr>
              <a:t>Câu 2. </a:t>
            </a:r>
            <a:r>
              <a:rPr lang="en-US" sz="3200">
                <a:latin typeface="Times New Roman" panose="02020603050405020304" pitchFamily="18" charset="0"/>
                <a:cs typeface="Times New Roman" panose="02020603050405020304" pitchFamily="18" charset="0"/>
              </a:rPr>
              <a:t>Em bé trong VB tiếp cận Truyện Kiều từ đâu? </a:t>
            </a:r>
          </a:p>
          <a:p>
            <a:pPr marL="514350" indent="-514350">
              <a:lnSpc>
                <a:spcPct val="150000"/>
              </a:lnSpc>
              <a:buAutoNum type="alphaUcPeriod"/>
            </a:pPr>
            <a:r>
              <a:rPr lang="en-US" sz="3200">
                <a:latin typeface="Times New Roman" panose="02020603050405020304" pitchFamily="18" charset="0"/>
                <a:cs typeface="Times New Roman" panose="02020603050405020304" pitchFamily="18" charset="0"/>
              </a:rPr>
              <a:t>Từ lời ru của bà</a:t>
            </a:r>
          </a:p>
          <a:p>
            <a:pPr>
              <a:lnSpc>
                <a:spcPct val="150000"/>
              </a:lnSpc>
            </a:pPr>
            <a:r>
              <a:rPr lang="en-US" sz="3200">
                <a:latin typeface="Times New Roman" panose="02020603050405020304" pitchFamily="18" charset="0"/>
                <a:cs typeface="Times New Roman" panose="02020603050405020304" pitchFamily="18" charset="0"/>
              </a:rPr>
              <a:t>B. Từ câu chuyện của bà </a:t>
            </a:r>
          </a:p>
          <a:p>
            <a:pPr>
              <a:lnSpc>
                <a:spcPct val="150000"/>
              </a:lnSpc>
            </a:pPr>
            <a:r>
              <a:rPr lang="en-US" sz="3200">
                <a:latin typeface="Times New Roman" panose="02020603050405020304" pitchFamily="18" charset="0"/>
                <a:cs typeface="Times New Roman" panose="02020603050405020304" pitchFamily="18" charset="0"/>
              </a:rPr>
              <a:t>C. Từ việc đọc tác phẩm</a:t>
            </a:r>
          </a:p>
          <a:p>
            <a:pPr>
              <a:lnSpc>
                <a:spcPct val="150000"/>
              </a:lnSpc>
            </a:pPr>
            <a:r>
              <a:rPr lang="en-US" sz="3200">
                <a:latin typeface="Times New Roman" panose="02020603050405020304" pitchFamily="18" charset="0"/>
                <a:cs typeface="Times New Roman" panose="02020603050405020304" pitchFamily="18" charset="0"/>
              </a:rPr>
              <a:t>D. Từ lời ru của mẹ</a:t>
            </a:r>
          </a:p>
        </p:txBody>
      </p:sp>
      <p:sp>
        <p:nvSpPr>
          <p:cNvPr id="6" name="Oval 5">
            <a:extLst>
              <a:ext uri="{FF2B5EF4-FFF2-40B4-BE49-F238E27FC236}">
                <a16:creationId xmlns:a16="http://schemas.microsoft.com/office/drawing/2014/main" id="{599672A3-A8E8-4F25-2B89-4882690D289C}"/>
              </a:ext>
            </a:extLst>
          </p:cNvPr>
          <p:cNvSpPr/>
          <p:nvPr/>
        </p:nvSpPr>
        <p:spPr>
          <a:xfrm>
            <a:off x="1319883" y="1852038"/>
            <a:ext cx="604157" cy="604157"/>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7489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2" name="Picture 11">
            <a:extLst>
              <a:ext uri="{FF2B5EF4-FFF2-40B4-BE49-F238E27FC236}">
                <a16:creationId xmlns:a16="http://schemas.microsoft.com/office/drawing/2014/main" id="{A72D06A1-BA08-4820-BBC8-B24DDB32A376}"/>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a:off x="10744200" y="0"/>
            <a:ext cx="1447800" cy="1535750"/>
          </a:xfrm>
          <a:prstGeom prst="rect">
            <a:avLst/>
          </a:prstGeom>
        </p:spPr>
      </p:pic>
      <p:pic>
        <p:nvPicPr>
          <p:cNvPr id="14" name="Picture 13">
            <a:extLst>
              <a:ext uri="{FF2B5EF4-FFF2-40B4-BE49-F238E27FC236}">
                <a16:creationId xmlns:a16="http://schemas.microsoft.com/office/drawing/2014/main" id="{1295E665-0408-4072-94B3-49BA5ACBCBD3}"/>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rot="10800000">
            <a:off x="0" y="2719662"/>
            <a:ext cx="1371600" cy="2548349"/>
          </a:xfrm>
          <a:prstGeom prst="rect">
            <a:avLst/>
          </a:prstGeom>
        </p:spPr>
      </p:pic>
      <p:sp>
        <p:nvSpPr>
          <p:cNvPr id="5" name="TextBox 4">
            <a:extLst>
              <a:ext uri="{FF2B5EF4-FFF2-40B4-BE49-F238E27FC236}">
                <a16:creationId xmlns:a16="http://schemas.microsoft.com/office/drawing/2014/main" id="{99328995-D197-CD8B-3D78-27A6E0154197}"/>
              </a:ext>
            </a:extLst>
          </p:cNvPr>
          <p:cNvSpPr txBox="1"/>
          <p:nvPr/>
        </p:nvSpPr>
        <p:spPr>
          <a:xfrm>
            <a:off x="1349809" y="767875"/>
            <a:ext cx="10336617" cy="5913157"/>
          </a:xfrm>
          <a:prstGeom prst="rect">
            <a:avLst/>
          </a:prstGeom>
          <a:noFill/>
        </p:spPr>
        <p:txBody>
          <a:bodyPr wrap="square">
            <a:spAutoFit/>
          </a:bodyPr>
          <a:lstStyle/>
          <a:p>
            <a:pPr algn="just">
              <a:lnSpc>
                <a:spcPct val="150000"/>
              </a:lnSpc>
            </a:pPr>
            <a:r>
              <a:rPr lang="vi-VN" sz="3200" b="1">
                <a:latin typeface="Times New Roman" panose="02020603050405020304" pitchFamily="18" charset="0"/>
                <a:cs typeface="Times New Roman" panose="02020603050405020304" pitchFamily="18" charset="0"/>
              </a:rPr>
              <a:t>Câu 3. </a:t>
            </a:r>
            <a:r>
              <a:rPr lang="vi-VN" sz="3200">
                <a:latin typeface="Times New Roman" panose="02020603050405020304" pitchFamily="18" charset="0"/>
                <a:cs typeface="Times New Roman" panose="02020603050405020304" pitchFamily="18" charset="0"/>
              </a:rPr>
              <a:t>Dòng nào nêu đúng cách tổ chức của bài thơ? </a:t>
            </a:r>
            <a:endParaRPr lang="en-US" sz="3200">
              <a:latin typeface="Times New Roman" panose="02020603050405020304" pitchFamily="18" charset="0"/>
              <a:cs typeface="Times New Roman" panose="02020603050405020304" pitchFamily="18" charset="0"/>
            </a:endParaRPr>
          </a:p>
          <a:p>
            <a:pPr algn="just">
              <a:lnSpc>
                <a:spcPct val="150000"/>
              </a:lnSpc>
            </a:pPr>
            <a:r>
              <a:rPr lang="vi-VN" sz="3200">
                <a:latin typeface="Times New Roman" panose="02020603050405020304" pitchFamily="18" charset="0"/>
                <a:cs typeface="Times New Roman" panose="02020603050405020304" pitchFamily="18" charset="0"/>
              </a:rPr>
              <a:t>A. Đan xen những câu miêu tả hình ảnh bà ru cháu với lời ru của bà </a:t>
            </a:r>
            <a:endParaRPr lang="en-US" sz="3200">
              <a:latin typeface="Times New Roman" panose="02020603050405020304" pitchFamily="18" charset="0"/>
              <a:cs typeface="Times New Roman" panose="02020603050405020304" pitchFamily="18" charset="0"/>
            </a:endParaRPr>
          </a:p>
          <a:p>
            <a:pPr algn="just">
              <a:lnSpc>
                <a:spcPct val="150000"/>
              </a:lnSpc>
            </a:pPr>
            <a:r>
              <a:rPr lang="vi-VN" sz="3200">
                <a:latin typeface="Times New Roman" panose="02020603050405020304" pitchFamily="18" charset="0"/>
                <a:cs typeface="Times New Roman" panose="02020603050405020304" pitchFamily="18" charset="0"/>
              </a:rPr>
              <a:t>B. Đan xen kể những câu chuyện cổ tích với lời ru của bà </a:t>
            </a:r>
            <a:endParaRPr lang="en-US" sz="3200">
              <a:latin typeface="Times New Roman" panose="02020603050405020304" pitchFamily="18" charset="0"/>
              <a:cs typeface="Times New Roman" panose="02020603050405020304" pitchFamily="18" charset="0"/>
            </a:endParaRPr>
          </a:p>
          <a:p>
            <a:pPr algn="just">
              <a:lnSpc>
                <a:spcPct val="150000"/>
              </a:lnSpc>
            </a:pPr>
            <a:r>
              <a:rPr lang="vi-VN" sz="3200">
                <a:latin typeface="Times New Roman" panose="02020603050405020304" pitchFamily="18" charset="0"/>
                <a:cs typeface="Times New Roman" panose="02020603050405020304" pitchFamily="18" charset="0"/>
              </a:rPr>
              <a:t>C. Đan xen những câu “kể”, “dẫn dắt” của người con và những câu Kiều được trích dẫn nguyên vẹn </a:t>
            </a:r>
            <a:endParaRPr lang="en-US" sz="3200">
              <a:latin typeface="Times New Roman" panose="02020603050405020304" pitchFamily="18" charset="0"/>
              <a:cs typeface="Times New Roman" panose="02020603050405020304" pitchFamily="18" charset="0"/>
            </a:endParaRPr>
          </a:p>
          <a:p>
            <a:pPr algn="just">
              <a:lnSpc>
                <a:spcPct val="150000"/>
              </a:lnSpc>
            </a:pPr>
            <a:r>
              <a:rPr lang="vi-VN" sz="3200">
                <a:latin typeface="Times New Roman" panose="02020603050405020304" pitchFamily="18" charset="0"/>
                <a:cs typeface="Times New Roman" panose="02020603050405020304" pitchFamily="18" charset="0"/>
              </a:rPr>
              <a:t>D. Đan xen những lời ru của bà với những câu Kiều được người con trích dẫn</a:t>
            </a:r>
            <a:endParaRPr lang="en-US" sz="3200">
              <a:latin typeface="Times New Roman" panose="02020603050405020304" pitchFamily="18" charset="0"/>
              <a:cs typeface="Times New Roman" panose="02020603050405020304" pitchFamily="18" charset="0"/>
            </a:endParaRPr>
          </a:p>
        </p:txBody>
      </p:sp>
      <p:sp>
        <p:nvSpPr>
          <p:cNvPr id="6" name="Oval 5">
            <a:extLst>
              <a:ext uri="{FF2B5EF4-FFF2-40B4-BE49-F238E27FC236}">
                <a16:creationId xmlns:a16="http://schemas.microsoft.com/office/drawing/2014/main" id="{599672A3-A8E8-4F25-2B89-4882690D289C}"/>
              </a:ext>
            </a:extLst>
          </p:cNvPr>
          <p:cNvSpPr/>
          <p:nvPr/>
        </p:nvSpPr>
        <p:spPr>
          <a:xfrm>
            <a:off x="1314103" y="3829335"/>
            <a:ext cx="604157" cy="604157"/>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0042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2" name="Picture 11">
            <a:extLst>
              <a:ext uri="{FF2B5EF4-FFF2-40B4-BE49-F238E27FC236}">
                <a16:creationId xmlns:a16="http://schemas.microsoft.com/office/drawing/2014/main" id="{A72D06A1-BA08-4820-BBC8-B24DDB32A376}"/>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a:off x="10744200" y="0"/>
            <a:ext cx="1447800" cy="1535750"/>
          </a:xfrm>
          <a:prstGeom prst="rect">
            <a:avLst/>
          </a:prstGeom>
        </p:spPr>
      </p:pic>
      <p:pic>
        <p:nvPicPr>
          <p:cNvPr id="14" name="Picture 13">
            <a:extLst>
              <a:ext uri="{FF2B5EF4-FFF2-40B4-BE49-F238E27FC236}">
                <a16:creationId xmlns:a16="http://schemas.microsoft.com/office/drawing/2014/main" id="{1295E665-0408-4072-94B3-49BA5ACBCBD3}"/>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rot="10800000">
            <a:off x="0" y="2719662"/>
            <a:ext cx="1371600" cy="2548349"/>
          </a:xfrm>
          <a:prstGeom prst="rect">
            <a:avLst/>
          </a:prstGeom>
        </p:spPr>
      </p:pic>
      <p:sp>
        <p:nvSpPr>
          <p:cNvPr id="5" name="TextBox 4">
            <a:extLst>
              <a:ext uri="{FF2B5EF4-FFF2-40B4-BE49-F238E27FC236}">
                <a16:creationId xmlns:a16="http://schemas.microsoft.com/office/drawing/2014/main" id="{99328995-D197-CD8B-3D78-27A6E0154197}"/>
              </a:ext>
            </a:extLst>
          </p:cNvPr>
          <p:cNvSpPr txBox="1"/>
          <p:nvPr/>
        </p:nvSpPr>
        <p:spPr>
          <a:xfrm>
            <a:off x="1314103" y="513073"/>
            <a:ext cx="10336617" cy="5831853"/>
          </a:xfrm>
          <a:prstGeom prst="rect">
            <a:avLst/>
          </a:prstGeom>
          <a:noFill/>
        </p:spPr>
        <p:txBody>
          <a:bodyPr wrap="square">
            <a:spAutoFit/>
          </a:bodyPr>
          <a:lstStyle/>
          <a:p>
            <a:pPr algn="just">
              <a:lnSpc>
                <a:spcPct val="150000"/>
              </a:lnSpc>
            </a:pPr>
            <a:r>
              <a:rPr lang="vi-VN" sz="2800" b="1">
                <a:latin typeface="Times New Roman" panose="02020603050405020304" pitchFamily="18" charset="0"/>
                <a:cs typeface="Times New Roman" panose="02020603050405020304" pitchFamily="18" charset="0"/>
              </a:rPr>
              <a:t>Câu 4. </a:t>
            </a:r>
            <a:r>
              <a:rPr lang="vi-VN" sz="2800">
                <a:latin typeface="Times New Roman" panose="02020603050405020304" pitchFamily="18" charset="0"/>
                <a:cs typeface="Times New Roman" panose="02020603050405020304" pitchFamily="18" charset="0"/>
              </a:rPr>
              <a:t>Dòng nào nêu đúng sức sống của Truyện Kiều? </a:t>
            </a:r>
            <a:endParaRPr lang="en-US" sz="2800">
              <a:latin typeface="Times New Roman" panose="02020603050405020304" pitchFamily="18" charset="0"/>
              <a:cs typeface="Times New Roman" panose="02020603050405020304" pitchFamily="18" charset="0"/>
            </a:endParaRPr>
          </a:p>
          <a:p>
            <a:pPr algn="just">
              <a:lnSpc>
                <a:spcPct val="150000"/>
              </a:lnSpc>
            </a:pPr>
            <a:r>
              <a:rPr lang="en-US" sz="2800">
                <a:latin typeface="Times New Roman" panose="02020603050405020304" pitchFamily="18" charset="0"/>
                <a:cs typeface="Times New Roman" panose="02020603050405020304" pitchFamily="18" charset="0"/>
              </a:rPr>
              <a:t>A. </a:t>
            </a:r>
            <a:r>
              <a:rPr lang="vi-VN" sz="2800">
                <a:latin typeface="Times New Roman" panose="02020603050405020304" pitchFamily="18" charset="0"/>
                <a:cs typeface="Times New Roman" panose="02020603050405020304" pitchFamily="18" charset="0"/>
              </a:rPr>
              <a:t>Truyện Kiều qua sự tiếp nhận của người bà đã cho thấy sự yêu thích của người dân Việt Nam đối với tác phẩm của Nguyễn Du. </a:t>
            </a:r>
            <a:endParaRPr lang="en-US" sz="2800">
              <a:latin typeface="Times New Roman" panose="02020603050405020304" pitchFamily="18" charset="0"/>
              <a:cs typeface="Times New Roman" panose="02020603050405020304" pitchFamily="18" charset="0"/>
            </a:endParaRPr>
          </a:p>
          <a:p>
            <a:pPr algn="just">
              <a:lnSpc>
                <a:spcPct val="150000"/>
              </a:lnSpc>
            </a:pPr>
            <a:r>
              <a:rPr lang="vi-VN" sz="2800">
                <a:latin typeface="Times New Roman" panose="02020603050405020304" pitchFamily="18" charset="0"/>
                <a:cs typeface="Times New Roman" panose="02020603050405020304" pitchFamily="18" charset="0"/>
              </a:rPr>
              <a:t>B. Việc trở thành những câu hát ru khiến Truyện Kiều có một đời sống khác so với những tác phẩm văn học thông thường. </a:t>
            </a:r>
            <a:endParaRPr lang="en-US" sz="2800">
              <a:latin typeface="Times New Roman" panose="02020603050405020304" pitchFamily="18" charset="0"/>
              <a:cs typeface="Times New Roman" panose="02020603050405020304" pitchFamily="18" charset="0"/>
            </a:endParaRPr>
          </a:p>
          <a:p>
            <a:pPr algn="just">
              <a:lnSpc>
                <a:spcPct val="150000"/>
              </a:lnSpc>
            </a:pPr>
            <a:r>
              <a:rPr lang="vi-VN" sz="2800">
                <a:latin typeface="Times New Roman" panose="02020603050405020304" pitchFamily="18" charset="0"/>
                <a:cs typeface="Times New Roman" panose="02020603050405020304" pitchFamily="18" charset="0"/>
              </a:rPr>
              <a:t>C. Truyện Kiều qua lời ru đã mang lại cho trẻ những giai điệu êm đềm, giúp trẻ thẩm thấu được ngôn từ một cách tự nhiên. </a:t>
            </a:r>
            <a:endParaRPr lang="en-US" sz="2800">
              <a:latin typeface="Times New Roman" panose="02020603050405020304" pitchFamily="18" charset="0"/>
              <a:cs typeface="Times New Roman" panose="02020603050405020304" pitchFamily="18" charset="0"/>
            </a:endParaRPr>
          </a:p>
          <a:p>
            <a:pPr algn="just">
              <a:lnSpc>
                <a:spcPct val="150000"/>
              </a:lnSpc>
            </a:pPr>
            <a:r>
              <a:rPr lang="vi-VN" sz="2800">
                <a:latin typeface="Times New Roman" panose="02020603050405020304" pitchFamily="18" charset="0"/>
                <a:cs typeface="Times New Roman" panose="02020603050405020304" pitchFamily="18" charset="0"/>
              </a:rPr>
              <a:t>D. Truyện Kiều được tiếp nhận từ thế hệ này qua thế hệ khác đã chứng tỏ sức sống trường tồn của tác phẩm theo thời gian.</a:t>
            </a:r>
            <a:endParaRPr lang="en-US" sz="2800">
              <a:latin typeface="Times New Roman" panose="02020603050405020304" pitchFamily="18" charset="0"/>
              <a:cs typeface="Times New Roman" panose="02020603050405020304" pitchFamily="18" charset="0"/>
            </a:endParaRPr>
          </a:p>
        </p:txBody>
      </p:sp>
      <p:sp>
        <p:nvSpPr>
          <p:cNvPr id="6" name="Oval 5">
            <a:extLst>
              <a:ext uri="{FF2B5EF4-FFF2-40B4-BE49-F238E27FC236}">
                <a16:creationId xmlns:a16="http://schemas.microsoft.com/office/drawing/2014/main" id="{599672A3-A8E8-4F25-2B89-4882690D289C}"/>
              </a:ext>
            </a:extLst>
          </p:cNvPr>
          <p:cNvSpPr/>
          <p:nvPr/>
        </p:nvSpPr>
        <p:spPr>
          <a:xfrm>
            <a:off x="1262068" y="5080235"/>
            <a:ext cx="604157" cy="604157"/>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9666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7FDDF72-DE39-4F99-A3C1-DD9D7815D7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5E4ECE80-3AD1-450C-B62A-98788F1939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4" name="Picture 3">
            <a:extLst>
              <a:ext uri="{FF2B5EF4-FFF2-40B4-BE49-F238E27FC236}">
                <a16:creationId xmlns:a16="http://schemas.microsoft.com/office/drawing/2014/main" id="{47879B2B-E248-760A-5D5E-ECB45A682483}"/>
              </a:ext>
            </a:extLst>
          </p:cNvPr>
          <p:cNvPicPr>
            <a:picLocks noChangeAspect="1"/>
          </p:cNvPicPr>
          <p:nvPr/>
        </p:nvPicPr>
        <p:blipFill rotWithShape="1">
          <a:blip r:embed="rId2">
            <a:alphaModFix/>
          </a:blip>
          <a:srcRect r="-1" b="15725"/>
          <a:stretch/>
        </p:blipFill>
        <p:spPr>
          <a:xfrm>
            <a:off x="-2988" y="10"/>
            <a:ext cx="12188952" cy="6856614"/>
          </a:xfrm>
          <a:prstGeom prst="rect">
            <a:avLst/>
          </a:prstGeom>
        </p:spPr>
      </p:pic>
    </p:spTree>
    <p:extLst>
      <p:ext uri="{BB962C8B-B14F-4D97-AF65-F5344CB8AC3E}">
        <p14:creationId xmlns:p14="http://schemas.microsoft.com/office/powerpoint/2010/main" val="3917737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0BABF38A-8A0D-492E-BD20-6CF4D46B50B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21" name="Picture 20">
            <a:extLst>
              <a:ext uri="{FF2B5EF4-FFF2-40B4-BE49-F238E27FC236}">
                <a16:creationId xmlns:a16="http://schemas.microsoft.com/office/drawing/2014/main" id="{1CB7E8AE-A3AC-4BB7-A5C6-F00EC697B265}"/>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useBgFill="1">
        <p:nvSpPr>
          <p:cNvPr id="23" name="Rectangle 22">
            <a:extLst>
              <a:ext uri="{FF2B5EF4-FFF2-40B4-BE49-F238E27FC236}">
                <a16:creationId xmlns:a16="http://schemas.microsoft.com/office/drawing/2014/main" id="{26B0FCFA-8A2E-4F10-87BD-34565BD7C3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5" name="Rectangle 24">
            <a:extLst>
              <a:ext uri="{FF2B5EF4-FFF2-40B4-BE49-F238E27FC236}">
                <a16:creationId xmlns:a16="http://schemas.microsoft.com/office/drawing/2014/main" id="{32DA72A5-2775-4FE6-9A97-1C8DEE0E06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27" name="Picture 26">
            <a:extLst>
              <a:ext uri="{FF2B5EF4-FFF2-40B4-BE49-F238E27FC236}">
                <a16:creationId xmlns:a16="http://schemas.microsoft.com/office/drawing/2014/main" id="{28966E53-3C41-4F5A-A432-755BFE5D7567}"/>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609600" y="533400"/>
            <a:ext cx="2438400" cy="2438400"/>
          </a:xfrm>
          <a:prstGeom prst="rect">
            <a:avLst/>
          </a:prstGeom>
        </p:spPr>
      </p:pic>
      <p:pic>
        <p:nvPicPr>
          <p:cNvPr id="29" name="Picture 28">
            <a:extLst>
              <a:ext uri="{FF2B5EF4-FFF2-40B4-BE49-F238E27FC236}">
                <a16:creationId xmlns:a16="http://schemas.microsoft.com/office/drawing/2014/main" id="{D47F75BB-A3CB-4161-B316-A2A9C88F72D2}"/>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a:off x="10820400" y="3144779"/>
            <a:ext cx="1371600" cy="2548349"/>
          </a:xfrm>
          <a:prstGeom prst="rect">
            <a:avLst/>
          </a:prstGeom>
        </p:spPr>
      </p:pic>
      <p:sp>
        <p:nvSpPr>
          <p:cNvPr id="2" name="Title 1">
            <a:extLst>
              <a:ext uri="{FF2B5EF4-FFF2-40B4-BE49-F238E27FC236}">
                <a16:creationId xmlns:a16="http://schemas.microsoft.com/office/drawing/2014/main" id="{E05AE3A8-C61A-E520-6F3F-4BFC7E2558D0}"/>
              </a:ext>
            </a:extLst>
          </p:cNvPr>
          <p:cNvSpPr>
            <a:spLocks noGrp="1"/>
          </p:cNvSpPr>
          <p:nvPr>
            <p:ph type="title"/>
          </p:nvPr>
        </p:nvSpPr>
        <p:spPr>
          <a:xfrm>
            <a:off x="3429000" y="775412"/>
            <a:ext cx="7391400" cy="1204495"/>
          </a:xfrm>
        </p:spPr>
        <p:txBody>
          <a:bodyPr vert="horz" lIns="91440" tIns="45720" rIns="91440" bIns="45720" rtlCol="0" anchor="b">
            <a:normAutofit/>
          </a:bodyPr>
          <a:lstStyle/>
          <a:p>
            <a:pPr algn="ctr"/>
            <a:r>
              <a:rPr lang="en-US" sz="6600">
                <a:solidFill>
                  <a:schemeClr val="tx2"/>
                </a:solidFill>
                <a:latin typeface="Times New Roman" panose="02020603050405020304" pitchFamily="18" charset="0"/>
                <a:cs typeface="Times New Roman" panose="02020603050405020304" pitchFamily="18" charset="0"/>
              </a:rPr>
              <a:t>KHỞI ĐỘNG</a:t>
            </a:r>
          </a:p>
        </p:txBody>
      </p:sp>
      <p:sp>
        <p:nvSpPr>
          <p:cNvPr id="5" name="TextBox 4">
            <a:extLst>
              <a:ext uri="{FF2B5EF4-FFF2-40B4-BE49-F238E27FC236}">
                <a16:creationId xmlns:a16="http://schemas.microsoft.com/office/drawing/2014/main" id="{9D043A1A-3CD1-F7C8-C701-56BDB8178BE4}"/>
              </a:ext>
            </a:extLst>
          </p:cNvPr>
          <p:cNvSpPr txBox="1"/>
          <p:nvPr/>
        </p:nvSpPr>
        <p:spPr>
          <a:xfrm>
            <a:off x="2804432" y="2523185"/>
            <a:ext cx="7767991" cy="2062103"/>
          </a:xfrm>
          <a:prstGeom prst="rect">
            <a:avLst/>
          </a:prstGeom>
          <a:noFill/>
        </p:spPr>
        <p:txBody>
          <a:bodyPr wrap="square">
            <a:spAutoFit/>
          </a:bodyPr>
          <a:lstStyle/>
          <a:p>
            <a:pPr algn="ctr"/>
            <a:r>
              <a:rPr lang="en-US" sz="3200" i="1" dirty="0">
                <a:latin typeface="Times New Roman" panose="02020603050405020304" pitchFamily="18" charset="0"/>
                <a:cs typeface="Times New Roman" panose="02020603050405020304" pitchFamily="18" charset="0"/>
              </a:rPr>
              <a:t>N</a:t>
            </a:r>
            <a:r>
              <a:rPr lang="vi-VN" sz="3200" i="1" dirty="0">
                <a:latin typeface="Times New Roman" panose="02020603050405020304" pitchFamily="18" charset="0"/>
                <a:cs typeface="Times New Roman" panose="02020603050405020304" pitchFamily="18" charset="0"/>
              </a:rPr>
              <a:t>ghe ngâm thơ trích đoạn Chị em Thuý Kiều và chia sẻ cảm xúc sau khi nghe: https://www.youtube.com/watch?v=xO7uXcQ4teE</a:t>
            </a:r>
            <a:endParaRPr lang="en-US" sz="32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839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2" name="Picture 11">
            <a:extLst>
              <a:ext uri="{FF2B5EF4-FFF2-40B4-BE49-F238E27FC236}">
                <a16:creationId xmlns:a16="http://schemas.microsoft.com/office/drawing/2014/main" id="{A72D06A1-BA08-4820-BBC8-B24DDB32A376}"/>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a:off x="10744200" y="0"/>
            <a:ext cx="1447800" cy="1535750"/>
          </a:xfrm>
          <a:prstGeom prst="rect">
            <a:avLst/>
          </a:prstGeom>
        </p:spPr>
      </p:pic>
      <p:sp>
        <p:nvSpPr>
          <p:cNvPr id="2" name="Title 1">
            <a:extLst>
              <a:ext uri="{FF2B5EF4-FFF2-40B4-BE49-F238E27FC236}">
                <a16:creationId xmlns:a16="http://schemas.microsoft.com/office/drawing/2014/main" id="{86835B3C-4AA7-5AE6-E8C4-70CA88F21987}"/>
              </a:ext>
            </a:extLst>
          </p:cNvPr>
          <p:cNvSpPr>
            <a:spLocks noGrp="1"/>
          </p:cNvSpPr>
          <p:nvPr>
            <p:ph type="title"/>
          </p:nvPr>
        </p:nvSpPr>
        <p:spPr>
          <a:xfrm>
            <a:off x="819539" y="292168"/>
            <a:ext cx="10348146" cy="1675009"/>
          </a:xfrm>
        </p:spPr>
        <p:txBody>
          <a:bodyPr anchor="t">
            <a:normAutofit/>
          </a:bodyPr>
          <a:lstStyle/>
          <a:p>
            <a:r>
              <a:rPr lang="en-US" dirty="0">
                <a:solidFill>
                  <a:schemeClr val="tx2"/>
                </a:solidFill>
                <a:latin typeface="Times New Roman" panose="02020603050405020304" pitchFamily="18" charset="0"/>
                <a:cs typeface="Times New Roman" panose="02020603050405020304" pitchFamily="18" charset="0"/>
              </a:rPr>
              <a:t>I. TÌM HIỂU CHUNG</a:t>
            </a:r>
          </a:p>
        </p:txBody>
      </p:sp>
      <p:pic>
        <p:nvPicPr>
          <p:cNvPr id="14" name="Picture 13">
            <a:extLst>
              <a:ext uri="{FF2B5EF4-FFF2-40B4-BE49-F238E27FC236}">
                <a16:creationId xmlns:a16="http://schemas.microsoft.com/office/drawing/2014/main" id="{1295E665-0408-4072-94B3-49BA5ACBCBD3}"/>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rot="10800000">
            <a:off x="0" y="2719662"/>
            <a:ext cx="1371600" cy="2548349"/>
          </a:xfrm>
          <a:prstGeom prst="rect">
            <a:avLst/>
          </a:prstGeom>
        </p:spPr>
      </p:pic>
      <p:sp>
        <p:nvSpPr>
          <p:cNvPr id="3" name="Content Placeholder 2">
            <a:extLst>
              <a:ext uri="{FF2B5EF4-FFF2-40B4-BE49-F238E27FC236}">
                <a16:creationId xmlns:a16="http://schemas.microsoft.com/office/drawing/2014/main" id="{4EA5E08F-E203-E96E-F902-9992E5E150EF}"/>
              </a:ext>
            </a:extLst>
          </p:cNvPr>
          <p:cNvSpPr>
            <a:spLocks noGrp="1"/>
          </p:cNvSpPr>
          <p:nvPr>
            <p:ph idx="1"/>
          </p:nvPr>
        </p:nvSpPr>
        <p:spPr>
          <a:xfrm>
            <a:off x="1121474" y="2387785"/>
            <a:ext cx="9409792" cy="1783604"/>
          </a:xfrm>
        </p:spPr>
        <p:txBody>
          <a:bodyPr anchor="ctr">
            <a:normAutofit/>
          </a:bodyPr>
          <a:lstStyle/>
          <a:p>
            <a:pPr marL="0" indent="0">
              <a:buNone/>
            </a:pPr>
            <a:r>
              <a:rPr lang="vi-VN"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vi-VN" dirty="0">
                <a:solidFill>
                  <a:schemeClr val="tx1">
                    <a:lumMod val="95000"/>
                    <a:lumOff val="5000"/>
                  </a:schemeClr>
                </a:solidFill>
                <a:latin typeface="Times New Roman" panose="02020603050405020304" pitchFamily="18" charset="0"/>
                <a:cs typeface="Times New Roman" panose="02020603050405020304" pitchFamily="18" charset="0"/>
              </a:rPr>
              <a:t>Vũ Cao (1922 – 2007) quê ở Nam Định. </a:t>
            </a:r>
            <a:endParaRPr lang="en-US"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buNone/>
            </a:pPr>
            <a:r>
              <a:rPr lang="vi-VN" dirty="0">
                <a:solidFill>
                  <a:schemeClr val="tx1">
                    <a:lumMod val="95000"/>
                    <a:lumOff val="5000"/>
                  </a:schemeClr>
                </a:solidFill>
                <a:latin typeface="Times New Roman" panose="02020603050405020304" pitchFamily="18" charset="0"/>
                <a:cs typeface="Times New Roman" panose="02020603050405020304" pitchFamily="18" charset="0"/>
              </a:rPr>
              <a:t>– Thơ ông viết về đề tài kháng chiến, hình ảnh thơ trẻ trung, tươi mới, giàu cảm xúc.</a:t>
            </a:r>
            <a:endParaRPr lang="en-US"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4" name="Rectangle 3"/>
          <p:cNvSpPr/>
          <p:nvPr/>
        </p:nvSpPr>
        <p:spPr>
          <a:xfrm>
            <a:off x="1064590" y="1087979"/>
            <a:ext cx="2460930" cy="523220"/>
          </a:xfrm>
          <a:prstGeom prst="rect">
            <a:avLst/>
          </a:prstGeom>
        </p:spPr>
        <p:txBody>
          <a:bodyPr wrap="none">
            <a:spAutoFit/>
          </a:bodyPr>
          <a:lstStyle/>
          <a:p>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1.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Đọc</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văn</a:t>
            </a:r>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dirty="0" err="1">
                <a:solidFill>
                  <a:schemeClr val="tx1">
                    <a:lumMod val="95000"/>
                    <a:lumOff val="5000"/>
                  </a:schemeClr>
                </a:solidFill>
                <a:latin typeface="Times New Roman" panose="02020603050405020304" pitchFamily="18" charset="0"/>
                <a:cs typeface="Times New Roman" panose="02020603050405020304" pitchFamily="18" charset="0"/>
              </a:rPr>
              <a:t>bản</a:t>
            </a:r>
            <a:endParaRPr lang="en-US" sz="28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5" name="Rectangle 4"/>
          <p:cNvSpPr/>
          <p:nvPr/>
        </p:nvSpPr>
        <p:spPr>
          <a:xfrm>
            <a:off x="1064590" y="1775834"/>
            <a:ext cx="3110082" cy="523220"/>
          </a:xfrm>
          <a:prstGeom prst="rect">
            <a:avLst/>
          </a:prstGeom>
        </p:spPr>
        <p:txBody>
          <a:bodyPr wrap="none">
            <a:spAutoFit/>
          </a:bodyPr>
          <a:lstStyle/>
          <a:p>
            <a:r>
              <a:rPr lang="vi-VN" sz="2800" b="1" dirty="0">
                <a:solidFill>
                  <a:schemeClr val="tx1">
                    <a:lumMod val="95000"/>
                    <a:lumOff val="5000"/>
                  </a:schemeClr>
                </a:solidFill>
                <a:latin typeface="Times New Roman" panose="02020603050405020304" pitchFamily="18" charset="0"/>
                <a:cs typeface="Times New Roman" panose="02020603050405020304" pitchFamily="18" charset="0"/>
              </a:rPr>
              <a:t>2. Tìm hiểu tác giả </a:t>
            </a:r>
            <a:endParaRPr lang="en-US" sz="28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0600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2" name="Picture 11">
            <a:extLst>
              <a:ext uri="{FF2B5EF4-FFF2-40B4-BE49-F238E27FC236}">
                <a16:creationId xmlns:a16="http://schemas.microsoft.com/office/drawing/2014/main" id="{A72D06A1-BA08-4820-BBC8-B24DDB32A376}"/>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a:off x="10744200" y="0"/>
            <a:ext cx="1447800" cy="1535750"/>
          </a:xfrm>
          <a:prstGeom prst="rect">
            <a:avLst/>
          </a:prstGeom>
        </p:spPr>
      </p:pic>
      <p:sp>
        <p:nvSpPr>
          <p:cNvPr id="2" name="Title 1">
            <a:extLst>
              <a:ext uri="{FF2B5EF4-FFF2-40B4-BE49-F238E27FC236}">
                <a16:creationId xmlns:a16="http://schemas.microsoft.com/office/drawing/2014/main" id="{2B311616-BBE5-6C00-BD81-C2606D212417}"/>
              </a:ext>
            </a:extLst>
          </p:cNvPr>
          <p:cNvSpPr>
            <a:spLocks noGrp="1"/>
          </p:cNvSpPr>
          <p:nvPr>
            <p:ph type="title"/>
          </p:nvPr>
        </p:nvSpPr>
        <p:spPr>
          <a:xfrm>
            <a:off x="838201" y="559813"/>
            <a:ext cx="10348146" cy="768655"/>
          </a:xfrm>
        </p:spPr>
        <p:txBody>
          <a:bodyPr anchor="t">
            <a:normAutofit/>
          </a:bodyPr>
          <a:lstStyle/>
          <a:p>
            <a:r>
              <a:rPr lang="en-US" sz="3200" dirty="0">
                <a:solidFill>
                  <a:schemeClr val="tx2"/>
                </a:solidFill>
                <a:latin typeface="Times New Roman" panose="02020603050405020304" pitchFamily="18" charset="0"/>
                <a:cs typeface="Times New Roman" panose="02020603050405020304" pitchFamily="18" charset="0"/>
              </a:rPr>
              <a:t>II. KHÁM PHÁ VĂN BẢN</a:t>
            </a:r>
          </a:p>
        </p:txBody>
      </p:sp>
      <p:pic>
        <p:nvPicPr>
          <p:cNvPr id="14" name="Picture 13">
            <a:extLst>
              <a:ext uri="{FF2B5EF4-FFF2-40B4-BE49-F238E27FC236}">
                <a16:creationId xmlns:a16="http://schemas.microsoft.com/office/drawing/2014/main" id="{1295E665-0408-4072-94B3-49BA5ACBCBD3}"/>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rot="10800000">
            <a:off x="0" y="2719662"/>
            <a:ext cx="1371600" cy="2548349"/>
          </a:xfrm>
          <a:prstGeom prst="rect">
            <a:avLst/>
          </a:prstGeom>
        </p:spPr>
      </p:pic>
      <p:sp>
        <p:nvSpPr>
          <p:cNvPr id="3" name="Content Placeholder 2">
            <a:extLst>
              <a:ext uri="{FF2B5EF4-FFF2-40B4-BE49-F238E27FC236}">
                <a16:creationId xmlns:a16="http://schemas.microsoft.com/office/drawing/2014/main" id="{4F6CD481-BEB5-8640-5AA3-DAF2E432D294}"/>
              </a:ext>
            </a:extLst>
          </p:cNvPr>
          <p:cNvSpPr>
            <a:spLocks noGrp="1"/>
          </p:cNvSpPr>
          <p:nvPr>
            <p:ph idx="1"/>
          </p:nvPr>
        </p:nvSpPr>
        <p:spPr>
          <a:xfrm>
            <a:off x="1194599" y="1888281"/>
            <a:ext cx="10348146" cy="3709990"/>
          </a:xfrm>
        </p:spPr>
        <p:txBody>
          <a:bodyPr anchor="ctr">
            <a:noAutofit/>
          </a:bodyPr>
          <a:lstStyle/>
          <a:p>
            <a:pPr marL="0" indent="0">
              <a:buNone/>
            </a:pPr>
            <a:r>
              <a:rPr lang="vi-VN"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vi-VN" dirty="0">
                <a:solidFill>
                  <a:schemeClr val="tx1">
                    <a:lumMod val="95000"/>
                    <a:lumOff val="5000"/>
                  </a:schemeClr>
                </a:solidFill>
                <a:latin typeface="Times New Roman" panose="02020603050405020304" pitchFamily="18" charset="0"/>
                <a:cs typeface="Times New Roman" panose="02020603050405020304" pitchFamily="18" charset="0"/>
              </a:rPr>
              <a:t>Bà ru cháu bằng Truyện Kiều không phải vì nghĩ là cháu có thể hiểu được lời ru, mà chỉ là để đưa cháu vào giấc ngủ. </a:t>
            </a:r>
            <a:endParaRPr lang="en-US"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buNone/>
            </a:pPr>
            <a:r>
              <a:rPr lang="vi-VN" dirty="0">
                <a:solidFill>
                  <a:schemeClr val="tx1">
                    <a:lumMod val="95000"/>
                    <a:lumOff val="5000"/>
                  </a:schemeClr>
                </a:solidFill>
                <a:latin typeface="Times New Roman" panose="02020603050405020304" pitchFamily="18" charset="0"/>
                <a:cs typeface="Times New Roman" panose="02020603050405020304" pitchFamily="18" charset="0"/>
              </a:rPr>
              <a:t>– Ngoài việc ru cháu ngủ, đó còn là cách bà thưởng thức Truyện Kiều, đồng cảm với những điều được nói đến trong tác phẩm, và thậm chí là thông qua những câu Kiều đó để giãi bày một nét tâm trạng nào đó của mình.</a:t>
            </a:r>
            <a:endParaRPr lang="en-US"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4" name="Rectangle 3"/>
          <p:cNvSpPr/>
          <p:nvPr/>
        </p:nvSpPr>
        <p:spPr>
          <a:xfrm>
            <a:off x="959590" y="1328468"/>
            <a:ext cx="9238363" cy="523220"/>
          </a:xfrm>
          <a:prstGeom prst="rect">
            <a:avLst/>
          </a:prstGeom>
        </p:spPr>
        <p:txBody>
          <a:bodyPr wrap="none">
            <a:spAutoFit/>
          </a:bodyPr>
          <a:lstStyle/>
          <a:p>
            <a:r>
              <a:rPr lang="en-US" sz="2800" b="1" dirty="0">
                <a:solidFill>
                  <a:schemeClr val="tx1">
                    <a:lumMod val="95000"/>
                    <a:lumOff val="5000"/>
                  </a:schemeClr>
                </a:solidFill>
                <a:latin typeface="Times New Roman" panose="02020603050405020304" pitchFamily="18" charset="0"/>
                <a:cs typeface="Times New Roman" panose="02020603050405020304" pitchFamily="18" charset="0"/>
              </a:rPr>
              <a:t>1. </a:t>
            </a:r>
            <a:r>
              <a:rPr lang="vi-VN" sz="2800" b="1" dirty="0">
                <a:solidFill>
                  <a:schemeClr val="tx1">
                    <a:lumMod val="95000"/>
                    <a:lumOff val="5000"/>
                  </a:schemeClr>
                </a:solidFill>
                <a:latin typeface="Times New Roman" panose="02020603050405020304" pitchFamily="18" charset="0"/>
                <a:cs typeface="Times New Roman" panose="02020603050405020304" pitchFamily="18" charset="0"/>
              </a:rPr>
              <a:t>Tìm hiểu mục đích bà hát ru cháu bằng những câu Kiều </a:t>
            </a:r>
            <a:endParaRPr lang="en-US" sz="28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9801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2" name="Picture 11">
            <a:extLst>
              <a:ext uri="{FF2B5EF4-FFF2-40B4-BE49-F238E27FC236}">
                <a16:creationId xmlns:a16="http://schemas.microsoft.com/office/drawing/2014/main" id="{A72D06A1-BA08-4820-BBC8-B24DDB32A376}"/>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a:off x="10744200" y="0"/>
            <a:ext cx="1447800" cy="1535750"/>
          </a:xfrm>
          <a:prstGeom prst="rect">
            <a:avLst/>
          </a:prstGeom>
        </p:spPr>
      </p:pic>
      <p:pic>
        <p:nvPicPr>
          <p:cNvPr id="14" name="Picture 13">
            <a:extLst>
              <a:ext uri="{FF2B5EF4-FFF2-40B4-BE49-F238E27FC236}">
                <a16:creationId xmlns:a16="http://schemas.microsoft.com/office/drawing/2014/main" id="{1295E665-0408-4072-94B3-49BA5ACBCBD3}"/>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rot="10800000">
            <a:off x="0" y="2719662"/>
            <a:ext cx="1371600" cy="2548349"/>
          </a:xfrm>
          <a:prstGeom prst="rect">
            <a:avLst/>
          </a:prstGeom>
        </p:spPr>
      </p:pic>
      <p:sp>
        <p:nvSpPr>
          <p:cNvPr id="4" name="Title 1">
            <a:extLst>
              <a:ext uri="{FF2B5EF4-FFF2-40B4-BE49-F238E27FC236}">
                <a16:creationId xmlns:a16="http://schemas.microsoft.com/office/drawing/2014/main" id="{D40504BC-DDC9-E1A3-4BE1-4B218E20E521}"/>
              </a:ext>
            </a:extLst>
          </p:cNvPr>
          <p:cNvSpPr>
            <a:spLocks noGrp="1"/>
          </p:cNvSpPr>
          <p:nvPr>
            <p:ph type="title"/>
          </p:nvPr>
        </p:nvSpPr>
        <p:spPr>
          <a:xfrm>
            <a:off x="838201" y="559813"/>
            <a:ext cx="10348146" cy="768655"/>
          </a:xfrm>
        </p:spPr>
        <p:txBody>
          <a:bodyPr anchor="t">
            <a:normAutofit/>
          </a:bodyPr>
          <a:lstStyle/>
          <a:p>
            <a:r>
              <a:rPr lang="en-US" sz="3200" dirty="0">
                <a:solidFill>
                  <a:schemeClr val="tx2"/>
                </a:solidFill>
                <a:latin typeface="Times New Roman" panose="02020603050405020304" pitchFamily="18" charset="0"/>
                <a:cs typeface="Times New Roman" panose="02020603050405020304" pitchFamily="18" charset="0"/>
              </a:rPr>
              <a:t>II. KHÁM PHÁ VĂN BẢN</a:t>
            </a:r>
          </a:p>
        </p:txBody>
      </p:sp>
      <p:sp>
        <p:nvSpPr>
          <p:cNvPr id="5" name="Content Placeholder 2">
            <a:extLst>
              <a:ext uri="{FF2B5EF4-FFF2-40B4-BE49-F238E27FC236}">
                <a16:creationId xmlns:a16="http://schemas.microsoft.com/office/drawing/2014/main" id="{05368E0B-963B-0BD0-DC5B-EFFA57A3D4F7}"/>
              </a:ext>
            </a:extLst>
          </p:cNvPr>
          <p:cNvSpPr>
            <a:spLocks noGrp="1"/>
          </p:cNvSpPr>
          <p:nvPr>
            <p:ph idx="1"/>
          </p:nvPr>
        </p:nvSpPr>
        <p:spPr>
          <a:xfrm>
            <a:off x="1573547" y="1888281"/>
            <a:ext cx="10348146" cy="3709990"/>
          </a:xfrm>
        </p:spPr>
        <p:txBody>
          <a:bodyPr anchor="ctr">
            <a:noAutofit/>
          </a:bodyPr>
          <a:lstStyle/>
          <a:p>
            <a:pPr marL="0" indent="0">
              <a:buNone/>
            </a:pPr>
            <a:r>
              <a:rPr lang="vi-VN" b="1" dirty="0">
                <a:solidFill>
                  <a:schemeClr val="tx1">
                    <a:lumMod val="95000"/>
                    <a:lumOff val="5000"/>
                  </a:schemeClr>
                </a:solidFill>
                <a:latin typeface="Times New Roman" panose="02020603050405020304" pitchFamily="18" charset="0"/>
                <a:cs typeface="Times New Roman" panose="02020603050405020304" pitchFamily="18" charset="0"/>
              </a:rPr>
              <a:t>2. Tìm hiểu những cách tiếp nhận “Truyện Kiều” </a:t>
            </a:r>
            <a:endParaRPr lang="en-US" b="1"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buNone/>
            </a:pPr>
            <a:r>
              <a:rPr lang="vi-VN" dirty="0">
                <a:solidFill>
                  <a:schemeClr val="tx1">
                    <a:lumMod val="95000"/>
                    <a:lumOff val="5000"/>
                  </a:schemeClr>
                </a:solidFill>
                <a:latin typeface="Times New Roman" panose="02020603050405020304" pitchFamily="18" charset="0"/>
                <a:cs typeface="Times New Roman" panose="02020603050405020304" pitchFamily="18" charset="0"/>
              </a:rPr>
              <a:t>– Đối với “mẹ tôi”, Truyện Kiều khơi gợi niềm đồng cảm, xót thương: “Nghĩ mà thương phận cô Kiều ngày xưa”. Trước lời nói của người con, tuy bà “chẳng trả lời”, nhưng qua việc hát ru, có thể thấy với bà, Truyện Kiều có thể đưa em bé vào giấc ngủ. </a:t>
            </a:r>
            <a:endParaRPr lang="en-US"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buNone/>
            </a:pPr>
            <a:r>
              <a:rPr lang="vi-VN" dirty="0">
                <a:solidFill>
                  <a:schemeClr val="tx1">
                    <a:lumMod val="95000"/>
                    <a:lumOff val="5000"/>
                  </a:schemeClr>
                </a:solidFill>
                <a:latin typeface="Times New Roman" panose="02020603050405020304" pitchFamily="18" charset="0"/>
                <a:cs typeface="Times New Roman" panose="02020603050405020304" pitchFamily="18" charset="0"/>
              </a:rPr>
              <a:t>– Đối với “tôi”, Truyện Kiều vô cùng sâu sắc, và đặc biệt là những câu thơ đã có từ xưa, có một khoảng cách rất xa so với đứa trẻ, nên trẻ con không thể hiểu được. </a:t>
            </a:r>
            <a:endParaRPr lang="en-US"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buNone/>
            </a:pP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Đối</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với</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em</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bé</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qua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lời</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ru</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của</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bà</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em</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bé</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tiếp</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nhận</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một</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cách</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vô</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thức</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giai</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điệu</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của</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Truyện</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err="1">
                <a:solidFill>
                  <a:schemeClr val="tx1">
                    <a:lumMod val="95000"/>
                    <a:lumOff val="5000"/>
                  </a:schemeClr>
                </a:solidFill>
                <a:latin typeface="Times New Roman" panose="02020603050405020304" pitchFamily="18" charset="0"/>
                <a:cs typeface="Times New Roman" panose="02020603050405020304" pitchFamily="18" charset="0"/>
              </a:rPr>
              <a:t>Kiều</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36117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 calcmode="lin" valueType="num">
                                      <p:cBhvr additive="base">
                                        <p:cTn id="2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 calcmode="lin" valueType="num">
                                      <p:cBhvr additive="base">
                                        <p:cTn id="2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2" name="Picture 11">
            <a:extLst>
              <a:ext uri="{FF2B5EF4-FFF2-40B4-BE49-F238E27FC236}">
                <a16:creationId xmlns:a16="http://schemas.microsoft.com/office/drawing/2014/main" id="{A72D06A1-BA08-4820-BBC8-B24DDB32A376}"/>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a:off x="10744200" y="0"/>
            <a:ext cx="1447800" cy="1535750"/>
          </a:xfrm>
          <a:prstGeom prst="rect">
            <a:avLst/>
          </a:prstGeom>
        </p:spPr>
      </p:pic>
      <p:pic>
        <p:nvPicPr>
          <p:cNvPr id="14" name="Picture 13">
            <a:extLst>
              <a:ext uri="{FF2B5EF4-FFF2-40B4-BE49-F238E27FC236}">
                <a16:creationId xmlns:a16="http://schemas.microsoft.com/office/drawing/2014/main" id="{1295E665-0408-4072-94B3-49BA5ACBCBD3}"/>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rot="10800000">
            <a:off x="0" y="2719662"/>
            <a:ext cx="1371600" cy="2548349"/>
          </a:xfrm>
          <a:prstGeom prst="rect">
            <a:avLst/>
          </a:prstGeom>
        </p:spPr>
      </p:pic>
      <p:sp>
        <p:nvSpPr>
          <p:cNvPr id="4" name="Title 1">
            <a:extLst>
              <a:ext uri="{FF2B5EF4-FFF2-40B4-BE49-F238E27FC236}">
                <a16:creationId xmlns:a16="http://schemas.microsoft.com/office/drawing/2014/main" id="{40DABA96-7763-F0CD-F7D8-A451B05C960B}"/>
              </a:ext>
            </a:extLst>
          </p:cNvPr>
          <p:cNvSpPr>
            <a:spLocks noGrp="1"/>
          </p:cNvSpPr>
          <p:nvPr>
            <p:ph type="title"/>
          </p:nvPr>
        </p:nvSpPr>
        <p:spPr>
          <a:xfrm>
            <a:off x="685800" y="175485"/>
            <a:ext cx="10348146" cy="768655"/>
          </a:xfrm>
        </p:spPr>
        <p:txBody>
          <a:bodyPr anchor="t">
            <a:normAutofit/>
          </a:bodyPr>
          <a:lstStyle/>
          <a:p>
            <a:r>
              <a:rPr lang="en-US" sz="3200" smtClean="0">
                <a:solidFill>
                  <a:schemeClr val="tx2"/>
                </a:solidFill>
                <a:latin typeface="Times New Roman" panose="02020603050405020304" pitchFamily="18" charset="0"/>
                <a:cs typeface="Times New Roman" panose="02020603050405020304" pitchFamily="18" charset="0"/>
              </a:rPr>
              <a:t>II. KHÁM PHÁ VĂN BẢN</a:t>
            </a:r>
            <a:endParaRPr lang="en-US" sz="3200" dirty="0">
              <a:solidFill>
                <a:schemeClr val="tx2"/>
              </a:solidFill>
              <a:latin typeface="Times New Roman" panose="02020603050405020304" pitchFamily="18" charset="0"/>
              <a:cs typeface="Times New Roman" panose="02020603050405020304" pitchFamily="18" charset="0"/>
            </a:endParaRPr>
          </a:p>
        </p:txBody>
      </p:sp>
      <p:sp>
        <p:nvSpPr>
          <p:cNvPr id="5" name="Content Placeholder 2">
            <a:extLst>
              <a:ext uri="{FF2B5EF4-FFF2-40B4-BE49-F238E27FC236}">
                <a16:creationId xmlns:a16="http://schemas.microsoft.com/office/drawing/2014/main" id="{4F13BA8C-D65F-7B2F-5DC7-B9EB6D86D11F}"/>
              </a:ext>
            </a:extLst>
          </p:cNvPr>
          <p:cNvSpPr>
            <a:spLocks noGrp="1"/>
          </p:cNvSpPr>
          <p:nvPr>
            <p:ph idx="1"/>
          </p:nvPr>
        </p:nvSpPr>
        <p:spPr>
          <a:xfrm>
            <a:off x="1265637" y="2211355"/>
            <a:ext cx="10348146" cy="3386916"/>
          </a:xfrm>
        </p:spPr>
        <p:txBody>
          <a:bodyPr anchor="ctr">
            <a:noAutofit/>
          </a:bodyPr>
          <a:lstStyle/>
          <a:p>
            <a:pPr marL="0" indent="0" algn="just">
              <a:buNone/>
            </a:pPr>
            <a:r>
              <a:rPr lang="vi-VN" sz="2600" i="1" dirty="0" smtClean="0">
                <a:solidFill>
                  <a:schemeClr val="tx1">
                    <a:lumMod val="95000"/>
                    <a:lumOff val="5000"/>
                  </a:schemeClr>
                </a:solidFill>
                <a:latin typeface="Times New Roman" panose="02020603050405020304" pitchFamily="18" charset="0"/>
                <a:cs typeface="Times New Roman" panose="02020603050405020304" pitchFamily="18" charset="0"/>
              </a:rPr>
              <a:t>Truyện </a:t>
            </a:r>
            <a:r>
              <a:rPr lang="vi-VN" sz="2600" i="1" dirty="0">
                <a:solidFill>
                  <a:schemeClr val="tx1">
                    <a:lumMod val="95000"/>
                    <a:lumOff val="5000"/>
                  </a:schemeClr>
                </a:solidFill>
                <a:latin typeface="Times New Roman" panose="02020603050405020304" pitchFamily="18" charset="0"/>
                <a:cs typeface="Times New Roman" panose="02020603050405020304" pitchFamily="18" charset="0"/>
              </a:rPr>
              <a:t>Kiều </a:t>
            </a:r>
            <a:r>
              <a:rPr lang="vi-VN" sz="2600" dirty="0">
                <a:solidFill>
                  <a:schemeClr val="tx1">
                    <a:lumMod val="95000"/>
                    <a:lumOff val="5000"/>
                  </a:schemeClr>
                </a:solidFill>
                <a:latin typeface="Times New Roman" panose="02020603050405020304" pitchFamily="18" charset="0"/>
                <a:cs typeface="Times New Roman" panose="02020603050405020304" pitchFamily="18" charset="0"/>
              </a:rPr>
              <a:t>đã đi vào đời sống của người dân Việt Nam thông qua nhiều hoạt động phong phú, trong đó có việc hát ru. </a:t>
            </a:r>
            <a:r>
              <a:rPr lang="vi-VN" sz="2600" i="1" dirty="0">
                <a:solidFill>
                  <a:schemeClr val="tx1">
                    <a:lumMod val="95000"/>
                    <a:lumOff val="5000"/>
                  </a:schemeClr>
                </a:solidFill>
                <a:latin typeface="Times New Roman" panose="02020603050405020304" pitchFamily="18" charset="0"/>
                <a:cs typeface="Times New Roman" panose="02020603050405020304" pitchFamily="18" charset="0"/>
              </a:rPr>
              <a:t>Truyện Kiều </a:t>
            </a:r>
            <a:r>
              <a:rPr lang="vi-VN" sz="2600" dirty="0">
                <a:solidFill>
                  <a:schemeClr val="tx1">
                    <a:lumMod val="95000"/>
                    <a:lumOff val="5000"/>
                  </a:schemeClr>
                </a:solidFill>
                <a:latin typeface="Times New Roman" panose="02020603050405020304" pitchFamily="18" charset="0"/>
                <a:cs typeface="Times New Roman" panose="02020603050405020304" pitchFamily="18" charset="0"/>
              </a:rPr>
              <a:t>qua lời ru đã tác động đến thế giới tâm hồn của trẻ thơ. Việc trở thành những câu hát ru khiến </a:t>
            </a:r>
            <a:r>
              <a:rPr lang="vi-VN" sz="2600" i="1" dirty="0">
                <a:solidFill>
                  <a:schemeClr val="tx1">
                    <a:lumMod val="95000"/>
                    <a:lumOff val="5000"/>
                  </a:schemeClr>
                </a:solidFill>
                <a:latin typeface="Times New Roman" panose="02020603050405020304" pitchFamily="18" charset="0"/>
                <a:cs typeface="Times New Roman" panose="02020603050405020304" pitchFamily="18" charset="0"/>
              </a:rPr>
              <a:t>Truyện Kiều </a:t>
            </a:r>
            <a:r>
              <a:rPr lang="vi-VN" sz="2600" dirty="0">
                <a:solidFill>
                  <a:schemeClr val="tx1">
                    <a:lumMod val="95000"/>
                    <a:lumOff val="5000"/>
                  </a:schemeClr>
                </a:solidFill>
                <a:latin typeface="Times New Roman" panose="02020603050405020304" pitchFamily="18" charset="0"/>
                <a:cs typeface="Times New Roman" panose="02020603050405020304" pitchFamily="18" charset="0"/>
              </a:rPr>
              <a:t>có một đời sống khác so với những tác phẩm văn học thông thường, nó vừa mang lại cho trẻ những giai điệu êm đềm, vừa giúp trẻ thẩm thấu được ngôn từ một cách tự nhiên. Đặc biệt, người bà ru cháu bằng </a:t>
            </a:r>
            <a:r>
              <a:rPr lang="vi-VN" sz="2600" i="1" dirty="0">
                <a:solidFill>
                  <a:schemeClr val="tx1">
                    <a:lumMod val="95000"/>
                    <a:lumOff val="5000"/>
                  </a:schemeClr>
                </a:solidFill>
                <a:latin typeface="Times New Roman" panose="02020603050405020304" pitchFamily="18" charset="0"/>
                <a:cs typeface="Times New Roman" panose="02020603050405020304" pitchFamily="18" charset="0"/>
              </a:rPr>
              <a:t>Truyện Kiều </a:t>
            </a:r>
            <a:r>
              <a:rPr lang="vi-VN" sz="2600" dirty="0">
                <a:solidFill>
                  <a:schemeClr val="tx1">
                    <a:lumMod val="95000"/>
                    <a:lumOff val="5000"/>
                  </a:schemeClr>
                </a:solidFill>
                <a:latin typeface="Times New Roman" panose="02020603050405020304" pitchFamily="18" charset="0"/>
                <a:cs typeface="Times New Roman" panose="02020603050405020304" pitchFamily="18" charset="0"/>
              </a:rPr>
              <a:t>với tất cả nỗi niềm yêu thương, đồng cảm với thân phận của nàng Kiều cho thấy tác phẩm của đại thi hào Nguyễn Du đã trở thành một phần máu thịt trong đời sống tinh thần của bà – một người có nhiều trải nghiệm về cuộc sống. Việc </a:t>
            </a:r>
            <a:r>
              <a:rPr lang="vi-VN" sz="2600" i="1" dirty="0">
                <a:solidFill>
                  <a:schemeClr val="tx1">
                    <a:lumMod val="95000"/>
                    <a:lumOff val="5000"/>
                  </a:schemeClr>
                </a:solidFill>
                <a:latin typeface="Times New Roman" panose="02020603050405020304" pitchFamily="18" charset="0"/>
                <a:cs typeface="Times New Roman" panose="02020603050405020304" pitchFamily="18" charset="0"/>
              </a:rPr>
              <a:t>Truyện Kiều </a:t>
            </a:r>
            <a:r>
              <a:rPr lang="vi-VN" sz="2600" dirty="0">
                <a:solidFill>
                  <a:schemeClr val="tx1">
                    <a:lumMod val="95000"/>
                    <a:lumOff val="5000"/>
                  </a:schemeClr>
                </a:solidFill>
                <a:latin typeface="Times New Roman" panose="02020603050405020304" pitchFamily="18" charset="0"/>
                <a:cs typeface="Times New Roman" panose="02020603050405020304" pitchFamily="18" charset="0"/>
              </a:rPr>
              <a:t>được tiếp nhận từ thế hệ này qua thế hệ khác, từ mẹ sang con, từ con đến cháu chứng tỏ sức sống của tác phẩm sẽ trường tồn theo thời gian. </a:t>
            </a:r>
            <a:endParaRPr lang="en-US" sz="26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3" name="Rectangle 2"/>
          <p:cNvSpPr/>
          <p:nvPr/>
        </p:nvSpPr>
        <p:spPr>
          <a:xfrm>
            <a:off x="945604" y="682530"/>
            <a:ext cx="6419258" cy="523220"/>
          </a:xfrm>
          <a:prstGeom prst="rect">
            <a:avLst/>
          </a:prstGeom>
        </p:spPr>
        <p:txBody>
          <a:bodyPr wrap="none">
            <a:spAutoFit/>
          </a:bodyPr>
          <a:lstStyle/>
          <a:p>
            <a:pPr algn="just"/>
            <a:r>
              <a:rPr lang="vi-VN" sz="2800" b="1" dirty="0">
                <a:solidFill>
                  <a:schemeClr val="tx1">
                    <a:lumMod val="95000"/>
                    <a:lumOff val="5000"/>
                  </a:schemeClr>
                </a:solidFill>
                <a:latin typeface="Times New Roman" panose="02020603050405020304" pitchFamily="18" charset="0"/>
                <a:cs typeface="Times New Roman" panose="02020603050405020304" pitchFamily="18" charset="0"/>
              </a:rPr>
              <a:t>3. Tìm hiểu sức sống của “Truyện Kiều” </a:t>
            </a:r>
            <a:endParaRPr lang="en-US" sz="28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6109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2" name="Picture 11">
            <a:extLst>
              <a:ext uri="{FF2B5EF4-FFF2-40B4-BE49-F238E27FC236}">
                <a16:creationId xmlns:a16="http://schemas.microsoft.com/office/drawing/2014/main" id="{A72D06A1-BA08-4820-BBC8-B24DDB32A376}"/>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a:off x="10744200" y="0"/>
            <a:ext cx="1447800" cy="1535750"/>
          </a:xfrm>
          <a:prstGeom prst="rect">
            <a:avLst/>
          </a:prstGeom>
        </p:spPr>
      </p:pic>
      <p:pic>
        <p:nvPicPr>
          <p:cNvPr id="14" name="Picture 13">
            <a:extLst>
              <a:ext uri="{FF2B5EF4-FFF2-40B4-BE49-F238E27FC236}">
                <a16:creationId xmlns:a16="http://schemas.microsoft.com/office/drawing/2014/main" id="{1295E665-0408-4072-94B3-49BA5ACBCBD3}"/>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rot="10800000">
            <a:off x="0" y="2719662"/>
            <a:ext cx="1371600" cy="2548349"/>
          </a:xfrm>
          <a:prstGeom prst="rect">
            <a:avLst/>
          </a:prstGeom>
        </p:spPr>
      </p:pic>
      <p:sp>
        <p:nvSpPr>
          <p:cNvPr id="4" name="Title 1">
            <a:extLst>
              <a:ext uri="{FF2B5EF4-FFF2-40B4-BE49-F238E27FC236}">
                <a16:creationId xmlns:a16="http://schemas.microsoft.com/office/drawing/2014/main" id="{18BDA0E2-4335-F835-77A3-93C9C4692A70}"/>
              </a:ext>
            </a:extLst>
          </p:cNvPr>
          <p:cNvSpPr>
            <a:spLocks noGrp="1"/>
          </p:cNvSpPr>
          <p:nvPr>
            <p:ph type="title"/>
          </p:nvPr>
        </p:nvSpPr>
        <p:spPr>
          <a:xfrm>
            <a:off x="685800" y="175485"/>
            <a:ext cx="10348146" cy="768655"/>
          </a:xfrm>
        </p:spPr>
        <p:txBody>
          <a:bodyPr anchor="t">
            <a:normAutofit/>
          </a:bodyPr>
          <a:lstStyle/>
          <a:p>
            <a:r>
              <a:rPr lang="en-US" sz="3200" dirty="0">
                <a:solidFill>
                  <a:schemeClr val="tx2"/>
                </a:solidFill>
                <a:latin typeface="Times New Roman" panose="02020603050405020304" pitchFamily="18" charset="0"/>
                <a:cs typeface="Times New Roman" panose="02020603050405020304" pitchFamily="18" charset="0"/>
              </a:rPr>
              <a:t>II. KHÁM PHÁ VĂN BẢN</a:t>
            </a:r>
          </a:p>
        </p:txBody>
      </p:sp>
      <p:sp>
        <p:nvSpPr>
          <p:cNvPr id="7" name="TextBox 6">
            <a:extLst>
              <a:ext uri="{FF2B5EF4-FFF2-40B4-BE49-F238E27FC236}">
                <a16:creationId xmlns:a16="http://schemas.microsoft.com/office/drawing/2014/main" id="{2F0BF13C-442E-E688-D83F-704281802BE9}"/>
              </a:ext>
            </a:extLst>
          </p:cNvPr>
          <p:cNvSpPr txBox="1"/>
          <p:nvPr/>
        </p:nvSpPr>
        <p:spPr>
          <a:xfrm>
            <a:off x="985717" y="3189933"/>
            <a:ext cx="10217517" cy="2677656"/>
          </a:xfrm>
          <a:prstGeom prst="rect">
            <a:avLst/>
          </a:prstGeom>
          <a:noFill/>
        </p:spPr>
        <p:txBody>
          <a:bodyPr wrap="square">
            <a:spAutoFit/>
          </a:bodyPr>
          <a:lstStyle/>
          <a:p>
            <a:pPr algn="just"/>
            <a:r>
              <a:rPr lang="vi-VN" sz="2800" dirty="0" smtClean="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VB 1, VB 2 là hai VB nghị luận giúp người đọc hiểu được con đường, cách thức khám phá vẻ đẹp văn chương của nhà nghiên cứu, phê bình văn học. </a:t>
            </a:r>
            <a:endParaRPr lang="en-US"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VB 3 là một bài thơ kết nối về chủ đề cho thấy một tác phẩm văn chương có thể được tiếp nhận khác nhau bởi những đối tượng có hiểu biết, vốn sống, trải nghiệm khác nhau.</a:t>
            </a:r>
            <a:endParaRPr lang="en-US" sz="2800" dirty="0">
              <a:latin typeface="Times New Roman" panose="02020603050405020304" pitchFamily="18" charset="0"/>
              <a:cs typeface="Times New Roman" panose="02020603050405020304" pitchFamily="18" charset="0"/>
            </a:endParaRPr>
          </a:p>
        </p:txBody>
      </p:sp>
      <p:sp>
        <p:nvSpPr>
          <p:cNvPr id="2" name="Rectangle 1"/>
          <p:cNvSpPr/>
          <p:nvPr/>
        </p:nvSpPr>
        <p:spPr>
          <a:xfrm>
            <a:off x="761821" y="767875"/>
            <a:ext cx="6755311" cy="523220"/>
          </a:xfrm>
          <a:prstGeom prst="rect">
            <a:avLst/>
          </a:prstGeom>
        </p:spPr>
        <p:txBody>
          <a:bodyPr wrap="none">
            <a:spAutoFit/>
          </a:bodyPr>
          <a:lstStyle/>
          <a:p>
            <a:pPr algn="just"/>
            <a:r>
              <a:rPr lang="vi-VN" sz="2800" b="1" dirty="0">
                <a:latin typeface="Times New Roman" panose="02020603050405020304" pitchFamily="18" charset="0"/>
                <a:cs typeface="Times New Roman" panose="02020603050405020304" pitchFamily="18" charset="0"/>
              </a:rPr>
              <a:t>4. Tìm hiểu đặc sắc nghệ thuật của bài thơ </a:t>
            </a:r>
            <a:endParaRPr lang="en-US" sz="2800" b="1" dirty="0">
              <a:latin typeface="Times New Roman" panose="02020603050405020304" pitchFamily="18" charset="0"/>
              <a:cs typeface="Times New Roman" panose="02020603050405020304" pitchFamily="18" charset="0"/>
            </a:endParaRPr>
          </a:p>
        </p:txBody>
      </p:sp>
      <p:sp>
        <p:nvSpPr>
          <p:cNvPr id="3" name="Rectangle 2"/>
          <p:cNvSpPr/>
          <p:nvPr/>
        </p:nvSpPr>
        <p:spPr>
          <a:xfrm>
            <a:off x="901959" y="1274558"/>
            <a:ext cx="9958874" cy="1384995"/>
          </a:xfrm>
          <a:prstGeom prst="rect">
            <a:avLst/>
          </a:prstGeom>
        </p:spPr>
        <p:txBody>
          <a:bodyPr wrap="square">
            <a:spAutoFit/>
          </a:bodyPr>
          <a:lstStyle/>
          <a:p>
            <a:pPr algn="just"/>
            <a:r>
              <a:rPr lang="vi-VN" sz="2800" dirty="0">
                <a:latin typeface="Times New Roman" panose="02020603050405020304" pitchFamily="18" charset="0"/>
                <a:cs typeface="Times New Roman" panose="02020603050405020304" pitchFamily="18" charset="0"/>
              </a:rPr>
              <a:t>− Thể thơ lục bát. </a:t>
            </a:r>
            <a:endParaRPr lang="en-US"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Cách tổ chức của bài thơ là sự đan xen những câu “kể”, “dẫn dắt” của người con và những câu Kiều được trích dẫn nguyên vẹn. </a:t>
            </a:r>
            <a:endParaRPr lang="en-US" sz="2800" dirty="0">
              <a:latin typeface="Times New Roman" panose="02020603050405020304" pitchFamily="18" charset="0"/>
              <a:cs typeface="Times New Roman" panose="02020603050405020304" pitchFamily="18" charset="0"/>
            </a:endParaRPr>
          </a:p>
        </p:txBody>
      </p:sp>
      <p:sp>
        <p:nvSpPr>
          <p:cNvPr id="5" name="Rectangle 4"/>
          <p:cNvSpPr/>
          <p:nvPr/>
        </p:nvSpPr>
        <p:spPr>
          <a:xfrm>
            <a:off x="761821" y="2659553"/>
            <a:ext cx="6918754" cy="523220"/>
          </a:xfrm>
          <a:prstGeom prst="rect">
            <a:avLst/>
          </a:prstGeom>
        </p:spPr>
        <p:txBody>
          <a:bodyPr wrap="none">
            <a:spAutoFit/>
          </a:bodyPr>
          <a:lstStyle/>
          <a:p>
            <a:pPr algn="just"/>
            <a:r>
              <a:rPr lang="vi-VN" sz="2800" b="1" dirty="0">
                <a:latin typeface="Times New Roman" panose="02020603050405020304" pitchFamily="18" charset="0"/>
                <a:cs typeface="Times New Roman" panose="02020603050405020304" pitchFamily="18" charset="0"/>
              </a:rPr>
              <a:t>5. Tìm hiểu tính chất kết nối chủ đề của VB </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9931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7">
                                            <p:txEl>
                                              <p:pRg st="1" end="1"/>
                                            </p:txEl>
                                          </p:spTgt>
                                        </p:tgtEl>
                                        <p:attrNameLst>
                                          <p:attrName>style.visibility</p:attrName>
                                        </p:attrNameLst>
                                      </p:cBhvr>
                                      <p:to>
                                        <p:strVal val="visible"/>
                                      </p:to>
                                    </p:set>
                                    <p:anim calcmode="lin" valueType="num">
                                      <p:cBhvr additive="base">
                                        <p:cTn id="35"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3"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BABF38A-8A0D-492E-BD20-6CF4D46B50B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10" name="Picture 9">
            <a:extLst>
              <a:ext uri="{FF2B5EF4-FFF2-40B4-BE49-F238E27FC236}">
                <a16:creationId xmlns:a16="http://schemas.microsoft.com/office/drawing/2014/main" id="{1CB7E8AE-A3AC-4BB7-A5C6-F00EC697B265}"/>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useBgFill="1">
        <p:nvSpPr>
          <p:cNvPr id="12" name="Rectangle 11">
            <a:extLst>
              <a:ext uri="{FF2B5EF4-FFF2-40B4-BE49-F238E27FC236}">
                <a16:creationId xmlns:a16="http://schemas.microsoft.com/office/drawing/2014/main" id="{26B0FCFA-8A2E-4F10-87BD-34565BD7C3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4" name="Rectangle 13">
            <a:extLst>
              <a:ext uri="{FF2B5EF4-FFF2-40B4-BE49-F238E27FC236}">
                <a16:creationId xmlns:a16="http://schemas.microsoft.com/office/drawing/2014/main" id="{32DA72A5-2775-4FE6-9A97-1C8DEE0E06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6" name="Picture 15">
            <a:extLst>
              <a:ext uri="{FF2B5EF4-FFF2-40B4-BE49-F238E27FC236}">
                <a16:creationId xmlns:a16="http://schemas.microsoft.com/office/drawing/2014/main" id="{28966E53-3C41-4F5A-A432-755BFE5D7567}"/>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609600" y="533400"/>
            <a:ext cx="2438400" cy="2438400"/>
          </a:xfrm>
          <a:prstGeom prst="rect">
            <a:avLst/>
          </a:prstGeom>
        </p:spPr>
      </p:pic>
      <p:pic>
        <p:nvPicPr>
          <p:cNvPr id="18" name="Picture 17">
            <a:extLst>
              <a:ext uri="{FF2B5EF4-FFF2-40B4-BE49-F238E27FC236}">
                <a16:creationId xmlns:a16="http://schemas.microsoft.com/office/drawing/2014/main" id="{D47F75BB-A3CB-4161-B316-A2A9C88F72D2}"/>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a:off x="10820400" y="3144779"/>
            <a:ext cx="1371600" cy="2548349"/>
          </a:xfrm>
          <a:prstGeom prst="rect">
            <a:avLst/>
          </a:prstGeom>
        </p:spPr>
      </p:pic>
      <p:sp>
        <p:nvSpPr>
          <p:cNvPr id="2" name="Title 1">
            <a:extLst>
              <a:ext uri="{FF2B5EF4-FFF2-40B4-BE49-F238E27FC236}">
                <a16:creationId xmlns:a16="http://schemas.microsoft.com/office/drawing/2014/main" id="{3D531850-2C4A-B124-6BBF-514F5C49BAA0}"/>
              </a:ext>
            </a:extLst>
          </p:cNvPr>
          <p:cNvSpPr>
            <a:spLocks noGrp="1"/>
          </p:cNvSpPr>
          <p:nvPr>
            <p:ph type="title"/>
          </p:nvPr>
        </p:nvSpPr>
        <p:spPr>
          <a:xfrm>
            <a:off x="3261048" y="696201"/>
            <a:ext cx="8026879" cy="952046"/>
          </a:xfrm>
        </p:spPr>
        <p:txBody>
          <a:bodyPr vert="horz" lIns="91440" tIns="45720" rIns="91440" bIns="45720" rtlCol="0" anchor="b">
            <a:normAutofit/>
          </a:bodyPr>
          <a:lstStyle/>
          <a:p>
            <a:r>
              <a:rPr lang="en-US" sz="5200" dirty="0" smtClean="0">
                <a:solidFill>
                  <a:schemeClr val="tx2"/>
                </a:solidFill>
                <a:latin typeface="Times New Roman" panose="02020603050405020304" pitchFamily="18" charset="0"/>
                <a:cs typeface="Times New Roman" panose="02020603050405020304" pitchFamily="18" charset="0"/>
              </a:rPr>
              <a:t>III/ LUYỆN </a:t>
            </a:r>
            <a:r>
              <a:rPr lang="en-US" sz="5200" dirty="0">
                <a:solidFill>
                  <a:schemeClr val="tx2"/>
                </a:solidFill>
                <a:latin typeface="Times New Roman" panose="02020603050405020304" pitchFamily="18" charset="0"/>
                <a:cs typeface="Times New Roman" panose="02020603050405020304" pitchFamily="18" charset="0"/>
              </a:rPr>
              <a:t>TẬP</a:t>
            </a:r>
          </a:p>
        </p:txBody>
      </p:sp>
    </p:spTree>
    <p:extLst>
      <p:ext uri="{BB962C8B-B14F-4D97-AF65-F5344CB8AC3E}">
        <p14:creationId xmlns:p14="http://schemas.microsoft.com/office/powerpoint/2010/main" val="3520392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2" name="Picture 11">
            <a:extLst>
              <a:ext uri="{FF2B5EF4-FFF2-40B4-BE49-F238E27FC236}">
                <a16:creationId xmlns:a16="http://schemas.microsoft.com/office/drawing/2014/main" id="{A72D06A1-BA08-4820-BBC8-B24DDB32A376}"/>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a:off x="10744200" y="0"/>
            <a:ext cx="1447800" cy="1535750"/>
          </a:xfrm>
          <a:prstGeom prst="rect">
            <a:avLst/>
          </a:prstGeom>
        </p:spPr>
      </p:pic>
      <p:pic>
        <p:nvPicPr>
          <p:cNvPr id="14" name="Picture 13">
            <a:extLst>
              <a:ext uri="{FF2B5EF4-FFF2-40B4-BE49-F238E27FC236}">
                <a16:creationId xmlns:a16="http://schemas.microsoft.com/office/drawing/2014/main" id="{1295E665-0408-4072-94B3-49BA5ACBCBD3}"/>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rot="10800000">
            <a:off x="0" y="2719662"/>
            <a:ext cx="1371600" cy="2548349"/>
          </a:xfrm>
          <a:prstGeom prst="rect">
            <a:avLst/>
          </a:prstGeom>
        </p:spPr>
      </p:pic>
      <p:sp>
        <p:nvSpPr>
          <p:cNvPr id="5" name="TextBox 4">
            <a:extLst>
              <a:ext uri="{FF2B5EF4-FFF2-40B4-BE49-F238E27FC236}">
                <a16:creationId xmlns:a16="http://schemas.microsoft.com/office/drawing/2014/main" id="{99328995-D197-CD8B-3D78-27A6E0154197}"/>
              </a:ext>
            </a:extLst>
          </p:cNvPr>
          <p:cNvSpPr txBox="1"/>
          <p:nvPr/>
        </p:nvSpPr>
        <p:spPr>
          <a:xfrm>
            <a:off x="1371601" y="935144"/>
            <a:ext cx="10336617" cy="2219838"/>
          </a:xfrm>
          <a:prstGeom prst="rect">
            <a:avLst/>
          </a:prstGeom>
          <a:noFill/>
        </p:spPr>
        <p:txBody>
          <a:bodyPr wrap="square">
            <a:spAutoFit/>
          </a:bodyPr>
          <a:lstStyle/>
          <a:p>
            <a:pPr>
              <a:lnSpc>
                <a:spcPct val="150000"/>
              </a:lnSpc>
            </a:pPr>
            <a:r>
              <a:rPr lang="vi-VN" sz="3200" b="1">
                <a:latin typeface="Times New Roman" panose="02020603050405020304" pitchFamily="18" charset="0"/>
                <a:cs typeface="Times New Roman" panose="02020603050405020304" pitchFamily="18" charset="0"/>
              </a:rPr>
              <a:t>Câu 1. </a:t>
            </a:r>
            <a:r>
              <a:rPr lang="vi-VN" sz="3200">
                <a:latin typeface="Times New Roman" panose="02020603050405020304" pitchFamily="18" charset="0"/>
                <a:cs typeface="Times New Roman" panose="02020603050405020304" pitchFamily="18" charset="0"/>
              </a:rPr>
              <a:t>Xác định thể loại của VB Ngày xưa (Vũ Cao). </a:t>
            </a:r>
            <a:endParaRPr lang="en-US" sz="3200">
              <a:latin typeface="Times New Roman" panose="02020603050405020304" pitchFamily="18" charset="0"/>
              <a:cs typeface="Times New Roman" panose="02020603050405020304" pitchFamily="18" charset="0"/>
            </a:endParaRPr>
          </a:p>
          <a:p>
            <a:pPr marL="342900" indent="-342900">
              <a:lnSpc>
                <a:spcPct val="150000"/>
              </a:lnSpc>
              <a:buAutoNum type="alphaUcPeriod"/>
            </a:pPr>
            <a:r>
              <a:rPr lang="vi-VN" sz="3200">
                <a:latin typeface="Times New Roman" panose="02020603050405020304" pitchFamily="18" charset="0"/>
                <a:cs typeface="Times New Roman" panose="02020603050405020304" pitchFamily="18" charset="0"/>
              </a:rPr>
              <a:t>Thơ sáu chữ</a:t>
            </a:r>
            <a:r>
              <a:rPr lang="en-US" sz="3200">
                <a:latin typeface="Times New Roman" panose="02020603050405020304" pitchFamily="18" charset="0"/>
                <a:cs typeface="Times New Roman" panose="02020603050405020304" pitchFamily="18" charset="0"/>
              </a:rPr>
              <a:t>                        </a:t>
            </a:r>
            <a:r>
              <a:rPr lang="vi-VN" sz="3200">
                <a:latin typeface="Times New Roman" panose="02020603050405020304" pitchFamily="18" charset="0"/>
                <a:cs typeface="Times New Roman" panose="02020603050405020304" pitchFamily="18" charset="0"/>
              </a:rPr>
              <a:t> B. Thơ lục bát </a:t>
            </a:r>
            <a:endParaRPr lang="en-US" sz="3200">
              <a:latin typeface="Times New Roman" panose="02020603050405020304" pitchFamily="18" charset="0"/>
              <a:cs typeface="Times New Roman" panose="02020603050405020304" pitchFamily="18" charset="0"/>
            </a:endParaRPr>
          </a:p>
          <a:p>
            <a:pPr>
              <a:lnSpc>
                <a:spcPct val="150000"/>
              </a:lnSpc>
            </a:pPr>
            <a:r>
              <a:rPr lang="vi-VN" sz="3200">
                <a:latin typeface="Times New Roman" panose="02020603050405020304" pitchFamily="18" charset="0"/>
                <a:cs typeface="Times New Roman" panose="02020603050405020304" pitchFamily="18" charset="0"/>
              </a:rPr>
              <a:t>C. Thơ tám chữ </a:t>
            </a:r>
            <a:r>
              <a:rPr lang="en-US" sz="3200">
                <a:latin typeface="Times New Roman" panose="02020603050405020304" pitchFamily="18" charset="0"/>
                <a:cs typeface="Times New Roman" panose="02020603050405020304" pitchFamily="18" charset="0"/>
              </a:rPr>
              <a:t>                       </a:t>
            </a:r>
            <a:r>
              <a:rPr lang="vi-VN" sz="3200">
                <a:latin typeface="Times New Roman" panose="02020603050405020304" pitchFamily="18" charset="0"/>
                <a:cs typeface="Times New Roman" panose="02020603050405020304" pitchFamily="18" charset="0"/>
              </a:rPr>
              <a:t>D. Thơ song thất lục bát</a:t>
            </a:r>
            <a:endParaRPr lang="en-US" sz="3200">
              <a:latin typeface="Times New Roman" panose="02020603050405020304" pitchFamily="18" charset="0"/>
              <a:cs typeface="Times New Roman" panose="02020603050405020304" pitchFamily="18" charset="0"/>
            </a:endParaRPr>
          </a:p>
        </p:txBody>
      </p:sp>
      <p:sp>
        <p:nvSpPr>
          <p:cNvPr id="6" name="Oval 5">
            <a:extLst>
              <a:ext uri="{FF2B5EF4-FFF2-40B4-BE49-F238E27FC236}">
                <a16:creationId xmlns:a16="http://schemas.microsoft.com/office/drawing/2014/main" id="{599672A3-A8E8-4F25-2B89-4882690D289C}"/>
              </a:ext>
            </a:extLst>
          </p:cNvPr>
          <p:cNvSpPr/>
          <p:nvPr/>
        </p:nvSpPr>
        <p:spPr>
          <a:xfrm>
            <a:off x="6237830" y="1796143"/>
            <a:ext cx="604157" cy="604157"/>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64699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BlockprintVTI">
  <a:themeElements>
    <a:clrScheme name="Custom 69">
      <a:dk1>
        <a:sysClr val="windowText" lastClr="000000"/>
      </a:dk1>
      <a:lt1>
        <a:sysClr val="window" lastClr="FFFFFF"/>
      </a:lt1>
      <a:dk2>
        <a:srgbClr val="44131A"/>
      </a:dk2>
      <a:lt2>
        <a:srgbClr val="F2ECEA"/>
      </a:lt2>
      <a:accent1>
        <a:srgbClr val="A62C52"/>
      </a:accent1>
      <a:accent2>
        <a:srgbClr val="A7928D"/>
      </a:accent2>
      <a:accent3>
        <a:srgbClr val="307C71"/>
      </a:accent3>
      <a:accent4>
        <a:srgbClr val="41575D"/>
      </a:accent4>
      <a:accent5>
        <a:srgbClr val="8FA3A3"/>
      </a:accent5>
      <a:accent6>
        <a:srgbClr val="CA8370"/>
      </a:accent6>
      <a:hlink>
        <a:srgbClr val="D13D6E"/>
      </a:hlink>
      <a:folHlink>
        <a:srgbClr val="6C9D92"/>
      </a:folHlink>
    </a:clrScheme>
    <a:fontScheme name="Custom 56">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printVTI" id="{AA8C8908-6BA4-477C-AEA4-CB6C32A1FE3B}" vid="{36392749-7C1D-4938-93BB-440CD2A1B0AB}"/>
    </a:ext>
  </a:extLst>
</a:theme>
</file>

<file path=docProps/app.xml><?xml version="1.0" encoding="utf-8"?>
<Properties xmlns="http://schemas.openxmlformats.org/officeDocument/2006/extended-properties" xmlns:vt="http://schemas.openxmlformats.org/officeDocument/2006/docPropsVTypes">
  <TotalTime>54</TotalTime>
  <Words>1000</Words>
  <Application>Microsoft Office PowerPoint</Application>
  <PresentationFormat>Widescreen</PresentationFormat>
  <Paragraphs>48</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Avenir Next LT Pro</vt:lpstr>
      <vt:lpstr>AvenirNext LT Pro Medium</vt:lpstr>
      <vt:lpstr>Times New Roman</vt:lpstr>
      <vt:lpstr>BlockprintVTI</vt:lpstr>
      <vt:lpstr>PowerPoint Presentation</vt:lpstr>
      <vt:lpstr>KHỞI ĐỘNG</vt:lpstr>
      <vt:lpstr>I. TÌM HIỂU CHUNG</vt:lpstr>
      <vt:lpstr>II. KHÁM PHÁ VĂN BẢN</vt:lpstr>
      <vt:lpstr>II. KHÁM PHÁ VĂN BẢN</vt:lpstr>
      <vt:lpstr>II. KHÁM PHÁ VĂN BẢN</vt:lpstr>
      <vt:lpstr>II. KHÁM PHÁ VĂN BẢN</vt:lpstr>
      <vt:lpstr>III/ LUYỆN TẬP</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4. ĐI TÌM VẺ ĐẸP VĂN CHƯƠNG</dc:title>
  <dc:creator>Thao Vi</dc:creator>
  <cp:lastModifiedBy>Win8SL-U</cp:lastModifiedBy>
  <cp:revision>14</cp:revision>
  <dcterms:created xsi:type="dcterms:W3CDTF">2024-06-10T16:39:41Z</dcterms:created>
  <dcterms:modified xsi:type="dcterms:W3CDTF">2024-12-01T11:09:29Z</dcterms:modified>
</cp:coreProperties>
</file>