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2" r:id="rId4"/>
    <p:sldId id="258" r:id="rId5"/>
    <p:sldId id="293" r:id="rId6"/>
    <p:sldId id="259" r:id="rId7"/>
    <p:sldId id="261" r:id="rId8"/>
    <p:sldId id="294" r:id="rId9"/>
    <p:sldId id="262" r:id="rId10"/>
    <p:sldId id="263" r:id="rId11"/>
    <p:sldId id="297" r:id="rId12"/>
    <p:sldId id="298" r:id="rId13"/>
    <p:sldId id="303" r:id="rId14"/>
    <p:sldId id="302" r:id="rId15"/>
    <p:sldId id="304" r:id="rId16"/>
    <p:sldId id="285" r:id="rId17"/>
    <p:sldId id="286" r:id="rId18"/>
    <p:sldId id="270" r:id="rId19"/>
    <p:sldId id="290" r:id="rId20"/>
    <p:sldId id="291" r:id="rId21"/>
    <p:sldId id="274" r:id="rId22"/>
    <p:sldId id="275" r:id="rId23"/>
    <p:sldId id="276" r:id="rId24"/>
    <p:sldId id="277" r:id="rId25"/>
    <p:sldId id="278" r:id="rId26"/>
    <p:sldId id="279" r:id="rId27"/>
    <p:sldId id="280" r:id="rId28"/>
    <p:sldId id="281" r:id="rId29"/>
    <p:sldId id="282" r:id="rId30"/>
    <p:sldId id="283" r:id="rId31"/>
    <p:sldId id="284" r:id="rId32"/>
    <p:sldId id="288" r:id="rId33"/>
    <p:sldId id="287" r:id="rId34"/>
    <p:sldId id="265"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0000FF"/>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74" d="100"/>
          <a:sy n="74" d="100"/>
        </p:scale>
        <p:origin x="7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7445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45664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79561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4449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D53746-0579-4135-A995-A5FFF522886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70211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D53746-0579-4135-A995-A5FFF5228865}"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77582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D53746-0579-4135-A995-A5FFF5228865}"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90297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D53746-0579-4135-A995-A5FFF5228865}"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50434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3746-0579-4135-A995-A5FFF5228865}"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51311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91573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31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53746-0579-4135-A995-A5FFF5228865}" type="datetimeFigureOut">
              <a:rPr lang="en-US" smtClean="0"/>
              <a:t>10/9/2024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52F09-080F-4B9C-8CE2-A9AD23E1C5E7}" type="slidenum">
              <a:rPr lang="en-US" smtClean="0"/>
              <a:t>‹#›</a:t>
            </a:fld>
            <a:endParaRPr lang="en-US"/>
          </a:p>
        </p:txBody>
      </p:sp>
    </p:spTree>
    <p:extLst>
      <p:ext uri="{BB962C8B-B14F-4D97-AF65-F5344CB8AC3E}">
        <p14:creationId xmlns:p14="http://schemas.microsoft.com/office/powerpoint/2010/main" val="112923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image" Target="../media/image8.png"/><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png"/><Relationship Id="rId3" Type="http://schemas.openxmlformats.org/officeDocument/2006/relationships/slideLayout" Target="../slideLayouts/slideLayout1.xml"/><Relationship Id="rId7" Type="http://schemas.microsoft.com/office/2007/relationships/hdphoto" Target="../media/hdphoto5.wdp"/><Relationship Id="rId12" Type="http://schemas.microsoft.com/office/2007/relationships/hdphoto" Target="../media/hdphoto4.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png"/><Relationship Id="rId11" Type="http://schemas.openxmlformats.org/officeDocument/2006/relationships/image" Target="../media/image14.jpeg"/><Relationship Id="rId5" Type="http://schemas.openxmlformats.org/officeDocument/2006/relationships/image" Target="../media/image15.png"/><Relationship Id="rId1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18.jpeg"/><Relationship Id="rId9" Type="http://schemas.microsoft.com/office/2007/relationships/hdphoto" Target="../media/hdphoto6.wdp"/><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png"/><Relationship Id="rId1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23.png"/><Relationship Id="rId12" Type="http://schemas.microsoft.com/office/2007/relationships/hdphoto" Target="../media/hdphoto10.wdp"/><Relationship Id="rId17" Type="http://schemas.openxmlformats.org/officeDocument/2006/relationships/image" Target="../media/image6.png"/><Relationship Id="rId2" Type="http://schemas.openxmlformats.org/officeDocument/2006/relationships/audio" Target="../media/media3.wav"/><Relationship Id="rId16" Type="http://schemas.openxmlformats.org/officeDocument/2006/relationships/image" Target="../media/image15.png"/><Relationship Id="rId1" Type="http://schemas.microsoft.com/office/2007/relationships/media" Target="../media/media3.wav"/><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2.png"/><Relationship Id="rId15" Type="http://schemas.microsoft.com/office/2007/relationships/hdphoto" Target="../media/hdphoto4.wdp"/><Relationship Id="rId10" Type="http://schemas.microsoft.com/office/2007/relationships/hdphoto" Target="../media/hdphoto9.wdp"/><Relationship Id="rId19" Type="http://schemas.openxmlformats.org/officeDocument/2006/relationships/image" Target="../media/image17.png"/><Relationship Id="rId4" Type="http://schemas.openxmlformats.org/officeDocument/2006/relationships/image" Target="../media/image21.jpeg"/><Relationship Id="rId9" Type="http://schemas.openxmlformats.org/officeDocument/2006/relationships/image" Target="../media/image24.png"/><Relationship Id="rId14" Type="http://schemas.openxmlformats.org/officeDocument/2006/relationships/image" Target="../media/image14.jpeg"/></Relationships>
</file>

<file path=ppt/slides/_rels/slide2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1.wdp"/><Relationship Id="rId11" Type="http://schemas.openxmlformats.org/officeDocument/2006/relationships/image" Target="../media/image6.png"/><Relationship Id="rId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image" Target="../media/image26.jpe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0.png"/><Relationship Id="rId12"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2.wdp"/><Relationship Id="rId11" Type="http://schemas.microsoft.com/office/2007/relationships/hdphoto" Target="../media/hdphoto4.wdp"/><Relationship Id="rId5" Type="http://schemas.openxmlformats.org/officeDocument/2006/relationships/image" Target="../media/image29.png"/><Relationship Id="rId15" Type="http://schemas.openxmlformats.org/officeDocument/2006/relationships/image" Target="../media/image17.png"/><Relationship Id="rId10" Type="http://schemas.openxmlformats.org/officeDocument/2006/relationships/image" Target="../media/image14.jpeg"/><Relationship Id="rId4" Type="http://schemas.openxmlformats.org/officeDocument/2006/relationships/image" Target="../media/image28.jpeg"/><Relationship Id="rId9" Type="http://schemas.openxmlformats.org/officeDocument/2006/relationships/image" Target="../media/image31.png"/><Relationship Id="rId1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microsoft.com/office/2007/relationships/hdphoto" Target="../media/hdphoto15.wdp"/><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33.png"/><Relationship Id="rId12" Type="http://schemas.openxmlformats.org/officeDocument/2006/relationships/image" Target="../media/image14.jpeg"/><Relationship Id="rId17" Type="http://schemas.openxmlformats.org/officeDocument/2006/relationships/image" Target="../media/image17.png"/><Relationship Id="rId2" Type="http://schemas.openxmlformats.org/officeDocument/2006/relationships/audio" Target="../media/media3.wav"/><Relationship Id="rId16" Type="http://schemas.openxmlformats.org/officeDocument/2006/relationships/image" Target="../media/image16.png"/><Relationship Id="rId1" Type="http://schemas.microsoft.com/office/2007/relationships/media" Target="../media/media3.wav"/><Relationship Id="rId6" Type="http://schemas.microsoft.com/office/2007/relationships/hdphoto" Target="../media/hdphoto14.wdp"/><Relationship Id="rId11" Type="http://schemas.openxmlformats.org/officeDocument/2006/relationships/image" Target="../media/image31.png"/><Relationship Id="rId5" Type="http://schemas.openxmlformats.org/officeDocument/2006/relationships/image" Target="../media/image32.png"/><Relationship Id="rId15" Type="http://schemas.openxmlformats.org/officeDocument/2006/relationships/image" Target="../media/image6.png"/><Relationship Id="rId10" Type="http://schemas.microsoft.com/office/2007/relationships/hdphoto" Target="../media/hdphoto16.wdp"/><Relationship Id="rId4" Type="http://schemas.openxmlformats.org/officeDocument/2006/relationships/image" Target="../media/image11.png"/><Relationship Id="rId9" Type="http://schemas.openxmlformats.org/officeDocument/2006/relationships/image" Target="../media/image34.png"/><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36.png"/><Relationship Id="rId12" Type="http://schemas.openxmlformats.org/officeDocument/2006/relationships/image" Target="../media/image14.jpeg"/><Relationship Id="rId2" Type="http://schemas.openxmlformats.org/officeDocument/2006/relationships/audio" Target="../media/media3.wav"/><Relationship Id="rId16" Type="http://schemas.openxmlformats.org/officeDocument/2006/relationships/image" Target="../media/image17.png"/><Relationship Id="rId1" Type="http://schemas.microsoft.com/office/2007/relationships/media" Target="../media/media3.wav"/><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35.png"/><Relationship Id="rId1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21.jpeg"/><Relationship Id="rId9" Type="http://schemas.microsoft.com/office/2007/relationships/hdphoto" Target="../media/hdphoto18.wdp"/><Relationship Id="rId1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39.png"/><Relationship Id="rId12" Type="http://schemas.microsoft.com/office/2007/relationships/hdphoto" Target="../media/hdphoto4.wdp"/><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9.wdp"/><Relationship Id="rId11" Type="http://schemas.openxmlformats.org/officeDocument/2006/relationships/image" Target="../media/image14.jpeg"/><Relationship Id="rId5" Type="http://schemas.openxmlformats.org/officeDocument/2006/relationships/image" Target="../media/image38.png"/><Relationship Id="rId10" Type="http://schemas.openxmlformats.org/officeDocument/2006/relationships/image" Target="../media/image6.png"/><Relationship Id="rId4" Type="http://schemas.openxmlformats.org/officeDocument/2006/relationships/image" Target="../media/image28.jpeg"/><Relationship Id="rId9" Type="http://schemas.openxmlformats.org/officeDocument/2006/relationships/image" Target="../media/image15.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1.wdp"/><Relationship Id="rId11" Type="http://schemas.openxmlformats.org/officeDocument/2006/relationships/image" Target="../media/image6.png"/><Relationship Id="rId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image" Target="../media/image26.jpe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image" Target="../media/image8.png"/><Relationship Id="rId1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215" y="137353"/>
            <a:ext cx="11572875" cy="6720647"/>
          </a:xfrm>
          <a:prstGeom prst="rect">
            <a:avLst/>
          </a:prstGeom>
        </p:spPr>
      </p:pic>
      <p:sp>
        <p:nvSpPr>
          <p:cNvPr id="5" name="Title 1"/>
          <p:cNvSpPr>
            <a:spLocks noGrp="1"/>
          </p:cNvSpPr>
          <p:nvPr>
            <p:ph type="ctrTitle"/>
          </p:nvPr>
        </p:nvSpPr>
        <p:spPr>
          <a:xfrm>
            <a:off x="1348652" y="2423900"/>
            <a:ext cx="9144000" cy="1466850"/>
          </a:xfrm>
        </p:spPr>
        <p:txBody>
          <a:bodyPr>
            <a:normAutofit fontScale="90000"/>
          </a:bodyPr>
          <a:lstStyle/>
          <a:p>
            <a:r>
              <a:rPr lang="en-US" b="1" u="sng" dirty="0" err="1" smtClean="0">
                <a:solidFill>
                  <a:srgbClr val="FF0000"/>
                </a:solidFill>
                <a:latin typeface="Times New Roman" panose="02020603050405020304" pitchFamily="18" charset="0"/>
                <a:cs typeface="Times New Roman" panose="02020603050405020304" pitchFamily="18" charset="0"/>
              </a:rPr>
              <a:t>Tiết</a:t>
            </a:r>
            <a:r>
              <a:rPr lang="en-US" b="1" u="sng" dirty="0" smtClean="0">
                <a:solidFill>
                  <a:srgbClr val="FF0000"/>
                </a:solidFill>
                <a:latin typeface="Times New Roman" panose="02020603050405020304" pitchFamily="18" charset="0"/>
                <a:cs typeface="Times New Roman" panose="02020603050405020304" pitchFamily="18" charset="0"/>
              </a:rPr>
              <a:t> 17, 18</a:t>
            </a:r>
            <a:r>
              <a:rPr lang="en-US" b="1" dirty="0" smtClean="0">
                <a:solidFill>
                  <a:srgbClr val="FF0000"/>
                </a:solidFill>
                <a:latin typeface="Times New Roman" panose="02020603050405020304" pitchFamily="18" charset="0"/>
                <a:cs typeface="Times New Roman" panose="02020603050405020304" pitchFamily="18" charset="0"/>
              </a:rPr>
              <a:t>.</a:t>
            </a:r>
            <a:br>
              <a:rPr lang="en-US" b="1" dirty="0" smtClean="0">
                <a:solidFill>
                  <a:srgbClr val="FF0000"/>
                </a:solidFill>
                <a:latin typeface="Times New Roman" panose="02020603050405020304" pitchFamily="18" charset="0"/>
                <a:cs typeface="Times New Roman" panose="02020603050405020304" pitchFamily="18" charset="0"/>
              </a:rPr>
            </a:br>
            <a:r>
              <a:rPr lang="en-US" b="1" dirty="0" smtClean="0">
                <a:solidFill>
                  <a:srgbClr val="FF0000"/>
                </a:solidFill>
                <a:latin typeface="Times New Roman" panose="02020603050405020304" pitchFamily="18" charset="0"/>
                <a:cs typeface="Times New Roman" panose="02020603050405020304" pitchFamily="18" charset="0"/>
              </a:rPr>
              <a:t/>
            </a:r>
            <a:br>
              <a:rPr lang="en-US" b="1" dirty="0" smtClean="0">
                <a:solidFill>
                  <a:srgbClr val="FF0000"/>
                </a:solidFill>
                <a:latin typeface="Times New Roman" panose="02020603050405020304" pitchFamily="18" charset="0"/>
                <a:cs typeface="Times New Roman" panose="02020603050405020304" pitchFamily="18" charset="0"/>
              </a:rPr>
            </a:br>
            <a:r>
              <a:rPr lang="en-US" sz="9600" dirty="0" smtClean="0">
                <a:solidFill>
                  <a:srgbClr val="FF0000"/>
                </a:solidFill>
                <a:latin typeface="Times New Roman" panose="02020603050405020304" pitchFamily="18" charset="0"/>
                <a:cs typeface="Times New Roman" panose="02020603050405020304" pitchFamily="18" charset="0"/>
              </a:rPr>
              <a:t>TIẾNG ĐÀN MƯA</a:t>
            </a:r>
            <a:r>
              <a:rPr lang="en-US" sz="4000" dirty="0" smtClean="0">
                <a:solidFill>
                  <a:srgbClr val="FF0000"/>
                </a:solidFill>
                <a:latin typeface="Times New Roman" panose="02020603050405020304" pitchFamily="18" charset="0"/>
                <a:cs typeface="Times New Roman" panose="02020603050405020304" pitchFamily="18" charset="0"/>
              </a:rPr>
              <a:t/>
            </a:r>
            <a:br>
              <a:rPr lang="en-US" sz="4000" dirty="0" smtClean="0">
                <a:solidFill>
                  <a:srgbClr val="FF0000"/>
                </a:solidFill>
                <a:latin typeface="Times New Roman" panose="02020603050405020304" pitchFamily="18" charset="0"/>
                <a:cs typeface="Times New Roman" panose="02020603050405020304" pitchFamily="18" charset="0"/>
              </a:rPr>
            </a:b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 Bích Khê)</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874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2695575" cy="369332"/>
          </a:xfrm>
          <a:prstGeom prst="rect">
            <a:avLst/>
          </a:prstGeom>
          <a:noFill/>
        </p:spPr>
        <p:txBody>
          <a:bodyPr wrap="square" rtlCol="0">
            <a:spAutoFit/>
          </a:bodyPr>
          <a:lstStyle/>
          <a:p>
            <a:r>
              <a:rPr lang="en-US" dirty="0" smtClean="0"/>
              <a:t>Hoạt động nhóm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66851556"/>
              </p:ext>
            </p:extLst>
          </p:nvPr>
        </p:nvGraphicFramePr>
        <p:xfrm>
          <a:off x="0" y="369331"/>
          <a:ext cx="11915775" cy="5567829"/>
        </p:xfrm>
        <a:graphic>
          <a:graphicData uri="http://schemas.openxmlformats.org/drawingml/2006/table">
            <a:tbl>
              <a:tblPr firstRow="1" firstCol="1" bandRow="1">
                <a:tableStyleId>{5C22544A-7EE6-4342-B048-85BDC9FD1C3A}</a:tableStyleId>
              </a:tblPr>
              <a:tblGrid>
                <a:gridCol w="11915775">
                  <a:extLst>
                    <a:ext uri="{9D8B030D-6E8A-4147-A177-3AD203B41FA5}">
                      <a16:colId xmlns:a16="http://schemas.microsoft.com/office/drawing/2014/main" val="20000"/>
                    </a:ext>
                  </a:extLst>
                </a:gridCol>
              </a:tblGrid>
              <a:tr h="967377">
                <a:tc>
                  <a:txBody>
                    <a:bodyPr/>
                    <a:lstStyle/>
                    <a:p>
                      <a:pPr marL="0" marR="0">
                        <a:spcBef>
                          <a:spcPts val="0"/>
                        </a:spcBef>
                        <a:spcAft>
                          <a:spcPts val="0"/>
                        </a:spcAft>
                      </a:pPr>
                      <a:r>
                        <a:rPr lang="en-US" sz="2800" spc="-20" dirty="0">
                          <a:effectLst/>
                          <a:latin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0"/>
                  </a:ext>
                </a:extLst>
              </a:tr>
              <a:tr h="4600452">
                <a:tc>
                  <a:txBody>
                    <a:bodyPr/>
                    <a:lstStyle/>
                    <a:p>
                      <a:pPr marL="0" marR="0">
                        <a:spcBef>
                          <a:spcPts val="0"/>
                        </a:spcBef>
                        <a:spcAft>
                          <a:spcPts val="0"/>
                        </a:spcAft>
                      </a:pPr>
                      <a:r>
                        <a:rPr lang="en-US" sz="2800" spc="-20" dirty="0">
                          <a:effectLst/>
                          <a:latin typeface="Times New Roman" panose="02020603050405020304" pitchFamily="18" charset="0"/>
                          <a:cs typeface="Times New Roman" panose="02020603050405020304" pitchFamily="18" charset="0"/>
                        </a:rPr>
                        <a:t>Nhóm </a:t>
                      </a:r>
                      <a:r>
                        <a:rPr lang="en-US" sz="2800" spc="-20" dirty="0" smtClean="0">
                          <a:effectLst/>
                          <a:latin typeface="Times New Roman" panose="02020603050405020304" pitchFamily="18" charset="0"/>
                          <a:cs typeface="Times New Roman" panose="02020603050405020304" pitchFamily="18" charset="0"/>
                        </a:rPr>
                        <a:t>1</a:t>
                      </a:r>
                      <a:endParaRPr lang="en-US"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pPr marL="0" marR="0">
                        <a:spcBef>
                          <a:spcPts val="0"/>
                        </a:spcBef>
                        <a:spcAft>
                          <a:spcPts val="0"/>
                        </a:spcAft>
                      </a:pPr>
                      <a:endParaRPr lang="en-US"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pPr marL="0" marR="0">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1"/>
                  </a:ext>
                </a:extLst>
              </a:tr>
            </a:tbl>
          </a:graphicData>
        </a:graphic>
      </p:graphicFrame>
      <p:sp>
        <p:nvSpPr>
          <p:cNvPr id="2" name="Rectangle 1"/>
          <p:cNvSpPr/>
          <p:nvPr/>
        </p:nvSpPr>
        <p:spPr>
          <a:xfrm>
            <a:off x="431978" y="1919959"/>
            <a:ext cx="10746884" cy="2246769"/>
          </a:xfrm>
          <a:prstGeom prst="rect">
            <a:avLst/>
          </a:prstGeom>
        </p:spPr>
        <p:txBody>
          <a:bodyPr wrap="square">
            <a:spAutoFit/>
          </a:bodyPr>
          <a:lstStyle/>
          <a:p>
            <a:pPr marR="30480" lvl="0" algn="just">
              <a:spcBef>
                <a:spcPts val="0"/>
              </a:spcBef>
              <a:spcAft>
                <a:spcPts val="1200"/>
              </a:spcAft>
              <a:buSzPts val="1000"/>
              <a:tabLst>
                <a:tab pos="457200" algn="l"/>
              </a:tabLs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Những sự vật hiện tượng phụ họa cùng mưa: “hoa, thềm lan (thềm nhà), nước non.”</a:t>
            </a:r>
          </a:p>
          <a:p>
            <a:pPr marR="30480" lvl="0" algn="just">
              <a:spcBef>
                <a:spcPts val="0"/>
              </a:spcBef>
              <a:spcAft>
                <a:spcPts val="1200"/>
              </a:spcAft>
              <a:buSzPts val="1000"/>
              <a:tabLst>
                <a:tab pos="457200" algn="l"/>
              </a:tabLs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Những nơi mưa rơi xuống: “Lầu, thềm lan (thềm nhà), cánh đồng, trên ngàn”.</a:t>
            </a:r>
          </a:p>
          <a:p>
            <a:pPr marR="30480" lvl="0" algn="just">
              <a:spcBef>
                <a:spcPts val="0"/>
              </a:spcBef>
              <a:spcAft>
                <a:spcPts val="1200"/>
              </a:spcAft>
              <a:buSzPts val="1000"/>
              <a:tabLst>
                <a:tab pos="457200" algn="l"/>
              </a:tabLst>
            </a:pPr>
            <a:r>
              <a:rPr lang="en-US"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 tâm trạng: Một nỗi lòng đầy tâm sự, lúc vui lúc buồn, những kí ức về mảnh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 trôi mãi vào khoảng không gian kí ức rất xa, không thể quay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smtClean="0">
                <a:solidFill>
                  <a:schemeClr val="dk1"/>
                </a:solidFill>
                <a:latin typeface="Times New Roman" panose="02020603050405020304" pitchFamily="18" charset="0"/>
                <a:cs typeface="Times New Roman" panose="02020603050405020304" pitchFamily="18" charset="0"/>
              </a:rPr>
              <a:t>=&gt;</a:t>
            </a:r>
            <a:r>
              <a:rPr lang="en-US" sz="2400" dirty="0" err="1" smtClean="0">
                <a:solidFill>
                  <a:schemeClr val="dk1"/>
                </a:solidFill>
                <a:latin typeface="Times New Roman" panose="02020603050405020304" pitchFamily="18" charset="0"/>
                <a:cs typeface="Times New Roman" panose="02020603050405020304" pitchFamily="18" charset="0"/>
              </a:rPr>
              <a:t>Nói</a:t>
            </a:r>
            <a:r>
              <a:rPr lang="en-US" sz="2400" dirty="0" smtClean="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về</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nỗi</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nhớ</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sự</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cô</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đơn</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của</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người</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tha</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a:solidFill>
                  <a:schemeClr val="dk1"/>
                </a:solidFill>
                <a:latin typeface="Times New Roman" panose="02020603050405020304" pitchFamily="18" charset="0"/>
                <a:cs typeface="Times New Roman" panose="02020603050405020304" pitchFamily="18" charset="0"/>
              </a:rPr>
              <a:t>hương</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534807" y="4260564"/>
            <a:ext cx="10846159" cy="1200329"/>
          </a:xfrm>
          <a:prstGeom prst="rect">
            <a:avLst/>
          </a:prstGeom>
        </p:spPr>
        <p:txBody>
          <a:bodyPr wrap="square">
            <a:spAutoFit/>
          </a:bodyPr>
          <a:lstStyle/>
          <a:p>
            <a:r>
              <a:rPr lang="en-US" sz="2400" b="1" dirty="0" smtClean="0">
                <a:solidFill>
                  <a:schemeClr val="lt1"/>
                </a:solidFill>
                <a:latin typeface="Times New Roman" panose="02020603050405020304" pitchFamily="18" charset="0"/>
                <a:cs typeface="Times New Roman" panose="02020603050405020304" pitchFamily="18" charset="0"/>
              </a:rPr>
              <a:t> - </a:t>
            </a:r>
            <a:r>
              <a:rPr lang="en-US" sz="2400" b="1" dirty="0" err="1" smtClean="0">
                <a:solidFill>
                  <a:schemeClr val="lt1"/>
                </a:solidFill>
                <a:latin typeface="Times New Roman" panose="02020603050405020304" pitchFamily="18" charset="0"/>
                <a:cs typeface="Times New Roman" panose="02020603050405020304" pitchFamily="18" charset="0"/>
              </a:rPr>
              <a:t>Điệp</a:t>
            </a:r>
            <a:r>
              <a:rPr lang="en-US" sz="2400" b="1" dirty="0" smtClean="0">
                <a:solidFill>
                  <a:schemeClr val="lt1"/>
                </a:solidFill>
                <a:latin typeface="Times New Roman" panose="02020603050405020304" pitchFamily="18" charset="0"/>
                <a:cs typeface="Times New Roman" panose="02020603050405020304" pitchFamily="18" charset="0"/>
              </a:rPr>
              <a:t> </a:t>
            </a:r>
            <a:r>
              <a:rPr lang="en-US" sz="2400" b="1" dirty="0">
                <a:solidFill>
                  <a:schemeClr val="lt1"/>
                </a:solidFill>
                <a:latin typeface="Times New Roman" panose="02020603050405020304" pitchFamily="18" charset="0"/>
                <a:cs typeface="Times New Roman" panose="02020603050405020304" pitchFamily="18" charset="0"/>
              </a:rPr>
              <a:t>từ </a:t>
            </a:r>
            <a:r>
              <a:rPr lang="en-US" sz="2400" b="1" dirty="0" smtClean="0">
                <a:solidFill>
                  <a:schemeClr val="lt1"/>
                </a:solidFill>
                <a:latin typeface="Times New Roman" panose="02020603050405020304" pitchFamily="18" charset="0"/>
                <a:cs typeface="Times New Roman" panose="02020603050405020304" pitchFamily="18" charset="0"/>
              </a:rPr>
              <a:t>-Đảo ngữ- hoán </a:t>
            </a:r>
            <a:r>
              <a:rPr lang="en-US" sz="2400" b="1" dirty="0">
                <a:solidFill>
                  <a:schemeClr val="lt1"/>
                </a:solidFill>
                <a:latin typeface="Times New Roman" panose="02020603050405020304" pitchFamily="18" charset="0"/>
                <a:cs typeface="Times New Roman" panose="02020603050405020304" pitchFamily="18" charset="0"/>
              </a:rPr>
              <a:t>dụ “giọt đàn”, “rụng bóng”. </a:t>
            </a:r>
            <a:endParaRPr lang="en-US" sz="2400" b="1" dirty="0" smtClean="0">
              <a:solidFill>
                <a:schemeClr val="lt1"/>
              </a:solidFill>
              <a:latin typeface="Times New Roman" panose="02020603050405020304" pitchFamily="18" charset="0"/>
              <a:cs typeface="Times New Roman" panose="02020603050405020304" pitchFamily="18" charset="0"/>
            </a:endParaRPr>
          </a:p>
          <a:p>
            <a:r>
              <a:rPr lang="en-US" sz="2400" b="1" dirty="0" smtClean="0">
                <a:solidFill>
                  <a:schemeClr val="lt1"/>
                </a:solidFill>
                <a:latin typeface="Times New Roman" panose="02020603050405020304" pitchFamily="18" charset="0"/>
                <a:cs typeface="Times New Roman" panose="02020603050405020304" pitchFamily="18" charset="0"/>
              </a:rPr>
              <a:t>=&gt; </a:t>
            </a:r>
            <a:r>
              <a:rPr lang="en-US" sz="2400" b="1" dirty="0">
                <a:solidFill>
                  <a:schemeClr val="lt1"/>
                </a:solidFill>
                <a:latin typeface="Times New Roman" panose="02020603050405020304" pitchFamily="18" charset="0"/>
                <a:cs typeface="Times New Roman" panose="02020603050405020304" pitchFamily="18" charset="0"/>
              </a:rPr>
              <a:t>sự cô đơn cùng nỗi nhớ của những người con xa quê. Trân trọng chốn quê hương yên bình</a:t>
            </a:r>
          </a:p>
        </p:txBody>
      </p:sp>
    </p:spTree>
    <p:extLst>
      <p:ext uri="{BB962C8B-B14F-4D97-AF65-F5344CB8AC3E}">
        <p14:creationId xmlns:p14="http://schemas.microsoft.com/office/powerpoint/2010/main" val="34311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 y="0"/>
            <a:ext cx="2695575" cy="369332"/>
          </a:xfrm>
          <a:prstGeom prst="rect">
            <a:avLst/>
          </a:prstGeom>
          <a:noFill/>
        </p:spPr>
        <p:txBody>
          <a:bodyPr wrap="square" rtlCol="0">
            <a:spAutoFit/>
          </a:bodyPr>
          <a:lstStyle/>
          <a:p>
            <a:r>
              <a:rPr lang="en-US" dirty="0" smtClean="0"/>
              <a:t>Hoạt động nhóm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24142727"/>
              </p:ext>
            </p:extLst>
          </p:nvPr>
        </p:nvGraphicFramePr>
        <p:xfrm>
          <a:off x="438151" y="369332"/>
          <a:ext cx="10508892" cy="4740700"/>
        </p:xfrm>
        <a:graphic>
          <a:graphicData uri="http://schemas.openxmlformats.org/drawingml/2006/table">
            <a:tbl>
              <a:tblPr firstRow="1" firstCol="1" bandRow="1">
                <a:tableStyleId>{5C22544A-7EE6-4342-B048-85BDC9FD1C3A}</a:tableStyleId>
              </a:tblPr>
              <a:tblGrid>
                <a:gridCol w="10508892">
                  <a:extLst>
                    <a:ext uri="{9D8B030D-6E8A-4147-A177-3AD203B41FA5}">
                      <a16:colId xmlns:a16="http://schemas.microsoft.com/office/drawing/2014/main" val="20000"/>
                    </a:ext>
                  </a:extLst>
                </a:gridCol>
              </a:tblGrid>
              <a:tr h="520700">
                <a:tc>
                  <a:txBody>
                    <a:bodyPr/>
                    <a:lstStyle/>
                    <a:p>
                      <a:pPr marL="0" marR="0">
                        <a:spcBef>
                          <a:spcPts val="0"/>
                        </a:spcBef>
                        <a:spcAft>
                          <a:spcPts val="0"/>
                        </a:spcAft>
                      </a:pPr>
                      <a:r>
                        <a:rPr lang="en-US" sz="2800" spc="-20" dirty="0">
                          <a:effectLst/>
                          <a:latin typeface="Times New Roman" panose="02020603050405020304" pitchFamily="18" charset="0"/>
                          <a:ea typeface="Tahoma" panose="020B0604030504040204" pitchFamily="34" charset="0"/>
                          <a:cs typeface="Times New Roman" panose="02020603050405020304" pitchFamily="18" charset="0"/>
                        </a:rPr>
                        <a:t>Phiếu học tập số </a:t>
                      </a:r>
                      <a:r>
                        <a:rPr lang="en-US" sz="2800" spc="-20" dirty="0" smtClean="0">
                          <a:effectLst/>
                          <a:latin typeface="Times New Roman" panose="02020603050405020304" pitchFamily="18" charset="0"/>
                          <a:ea typeface="Tahoma" panose="020B0604030504040204" pitchFamily="34" charset="0"/>
                          <a:cs typeface="Times New Roman" panose="02020603050405020304" pitchFamily="18" charset="0"/>
                        </a:rPr>
                        <a:t>2</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0"/>
                  </a:ext>
                </a:extLst>
              </a:tr>
              <a:tr h="820604">
                <a:tc>
                  <a:txBody>
                    <a:bodyPr/>
                    <a:lstStyle/>
                    <a:p>
                      <a:pPr marL="0" marR="0">
                        <a:spcBef>
                          <a:spcPts val="0"/>
                        </a:spcBef>
                        <a:spcAft>
                          <a:spcPts val="0"/>
                        </a:spcAft>
                      </a:pP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1"/>
                  </a:ext>
                </a:extLst>
              </a:tr>
              <a:tr h="1149985">
                <a:tc>
                  <a:txBody>
                    <a:bodyPr/>
                    <a:lstStyle/>
                    <a:p>
                      <a:pPr marL="70485" marR="61595" algn="just">
                        <a:lnSpc>
                          <a:spcPct val="103000"/>
                        </a:lnSpc>
                        <a:spcBef>
                          <a:spcPts val="5"/>
                        </a:spcBef>
                        <a:spcAft>
                          <a:spcPts val="0"/>
                        </a:spcAft>
                      </a:pPr>
                      <a:r>
                        <a:rPr lang="vi-VN" sz="2800" spc="-2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Nhóm </a:t>
                      </a:r>
                      <a:r>
                        <a:rPr lang="vi-VN" sz="2800" spc="-2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2</a:t>
                      </a:r>
                      <a:r>
                        <a:rPr lang="en-US" sz="2800" spc="-2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28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Cảnh vật khi mưa rơi xuống. Thông qua cảnh mưa rơi, tác giả muốn tái hiện tính chất nào của không gian? </a:t>
                      </a:r>
                    </a:p>
                    <a:p>
                      <a:pPr marL="70485" marR="61595" algn="just">
                        <a:lnSpc>
                          <a:spcPct val="103000"/>
                        </a:lnSpc>
                        <a:spcBef>
                          <a:spcPts val="5"/>
                        </a:spcBef>
                        <a:spcAft>
                          <a:spcPts val="0"/>
                        </a:spcAft>
                      </a:pPr>
                      <a:r>
                        <a:rPr lang="en-US" sz="2800" b="1" kern="12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Những từ ngữ nào được sử dụng nhiều lần trong bài thơ? </a:t>
                      </a:r>
                    </a:p>
                    <a:p>
                      <a:pPr marL="70485" marR="61595" algn="just">
                        <a:lnSpc>
                          <a:spcPct val="103000"/>
                        </a:lnSpc>
                        <a:spcBef>
                          <a:spcPts val="5"/>
                        </a:spcBef>
                        <a:spcAft>
                          <a:spcPts val="0"/>
                        </a:spcAft>
                      </a:pPr>
                      <a:r>
                        <a:rPr lang="en-US" sz="2800" b="1" kern="12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Nêu tác dụng của việc sử dụng với tần suất cao những từ ngữ ấy</a:t>
                      </a:r>
                      <a:r>
                        <a:rPr lang="en-US" sz="28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2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8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2"/>
                  </a:ext>
                </a:extLst>
              </a:tr>
              <a:tr h="1641208">
                <a:tc>
                  <a:txBody>
                    <a:bodyPr/>
                    <a:lstStyle/>
                    <a:p>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27909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2695575" cy="369332"/>
          </a:xfrm>
          <a:prstGeom prst="rect">
            <a:avLst/>
          </a:prstGeom>
          <a:noFill/>
        </p:spPr>
        <p:txBody>
          <a:bodyPr wrap="square" rtlCol="0">
            <a:spAutoFit/>
          </a:bodyPr>
          <a:lstStyle/>
          <a:p>
            <a:r>
              <a:rPr lang="en-US" dirty="0" smtClean="0"/>
              <a:t>Hoạt động nhóm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70483593"/>
              </p:ext>
            </p:extLst>
          </p:nvPr>
        </p:nvGraphicFramePr>
        <p:xfrm>
          <a:off x="0" y="440582"/>
          <a:ext cx="12191999" cy="5960159"/>
        </p:xfrm>
        <a:graphic>
          <a:graphicData uri="http://schemas.openxmlformats.org/drawingml/2006/table">
            <a:tbl>
              <a:tblPr firstRow="1" firstCol="1" bandRow="1">
                <a:tableStyleId>{5C22544A-7EE6-4342-B048-85BDC9FD1C3A}</a:tableStyleId>
              </a:tblPr>
              <a:tblGrid>
                <a:gridCol w="12191999">
                  <a:extLst>
                    <a:ext uri="{9D8B030D-6E8A-4147-A177-3AD203B41FA5}">
                      <a16:colId xmlns:a16="http://schemas.microsoft.com/office/drawing/2014/main" val="20000"/>
                    </a:ext>
                  </a:extLst>
                </a:gridCol>
              </a:tblGrid>
              <a:tr h="548392">
                <a:tc>
                  <a:txBody>
                    <a:bodyPr/>
                    <a:lstStyle/>
                    <a:p>
                      <a:pPr marL="0" marR="0">
                        <a:spcBef>
                          <a:spcPts val="0"/>
                        </a:spcBef>
                        <a:spcAft>
                          <a:spcPts val="0"/>
                        </a:spcAft>
                      </a:pPr>
                      <a:r>
                        <a:rPr lang="en-US" sz="2800" spc="-20" dirty="0">
                          <a:effectLst/>
                          <a:latin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0"/>
                  </a:ext>
                </a:extLst>
              </a:tr>
              <a:tr h="23080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spc="-20" dirty="0" smtClean="0">
                          <a:effectLst/>
                          <a:latin typeface="Times New Roman" panose="02020603050405020304" pitchFamily="18" charset="0"/>
                          <a:cs typeface="Times New Roman" panose="02020603050405020304" pitchFamily="18" charset="0"/>
                        </a:rPr>
                        <a:t>Nhóm 2</a:t>
                      </a:r>
                      <a:r>
                        <a:rPr lang="vi-VN" sz="2800" dirty="0" smtClean="0">
                          <a:effectLst/>
                          <a:latin typeface="Times New Roman" panose="02020603050405020304" pitchFamily="18" charset="0"/>
                          <a:cs typeface="Times New Roman" panose="02020603050405020304" pitchFamily="18" charset="0"/>
                        </a:rPr>
                        <a:t> </a:t>
                      </a:r>
                      <a:r>
                        <a:rPr lang="en-US" sz="2800" spc="-20" dirty="0" smtClean="0">
                          <a:effectLst/>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kern="1200" spc="-2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spc="-20" dirty="0" smtClean="0">
                          <a:solidFill>
                            <a:schemeClr val="tx1"/>
                          </a:solidFill>
                          <a:effectLst/>
                          <a:latin typeface="Times New Roman" panose="02020603050405020304" pitchFamily="18" charset="0"/>
                          <a:ea typeface="+mn-ea"/>
                          <a:cs typeface="Times New Roman" panose="02020603050405020304" pitchFamily="18" charset="0"/>
                        </a:rPr>
                        <a:t>-</a:t>
                      </a:r>
                      <a:r>
                        <a:rPr lang="vi-VN" sz="2400" b="1" kern="1200" dirty="0" smtClean="0">
                          <a:solidFill>
                            <a:schemeClr val="tx1"/>
                          </a:solidFill>
                          <a:effectLst/>
                          <a:latin typeface="+mn-lt"/>
                          <a:ea typeface="+mn-ea"/>
                          <a:cs typeface="+mn-cs"/>
                        </a:rPr>
                        <a:t> Hoa xuân rụng trong mưa không chỉ là sự kết thúc của một mùa </a:t>
                      </a:r>
                      <a:endParaRPr lang="en-US" sz="24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baseline="0" dirty="0" smtClean="0">
                          <a:solidFill>
                            <a:schemeClr val="tx1"/>
                          </a:solidFill>
                          <a:effectLst/>
                          <a:latin typeface="+mn-lt"/>
                          <a:ea typeface="+mn-ea"/>
                          <a:cs typeface="+mn-cs"/>
                        </a:rPr>
                        <a:t>        </a:t>
                      </a:r>
                      <a:r>
                        <a:rPr lang="vi-VN" sz="2400" b="1" kern="1200" dirty="0" smtClean="0">
                          <a:solidFill>
                            <a:schemeClr val="tx1"/>
                          </a:solidFill>
                          <a:effectLst/>
                          <a:latin typeface="+mn-lt"/>
                          <a:ea typeface="+mn-ea"/>
                          <a:cs typeface="+mn-cs"/>
                        </a:rPr>
                        <a:t>=&gt; gợi lên không gian u buồn man mác nơi mà vẻ đẹp tươi mới của hoa xuân không còn.</a:t>
                      </a:r>
                      <a:endPar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sz="2800" dirty="0" smtClean="0">
                          <a:solidFill>
                            <a:srgbClr val="000000"/>
                          </a:solidFill>
                          <a:latin typeface="Times New Roman" panose="02020603050405020304" pitchFamily="18" charset="0"/>
                          <a:ea typeface="Times New Roman" panose="02020603050405020304" pitchFamily="18" charset="0"/>
                        </a:rPr>
                        <a:t>       - </a:t>
                      </a:r>
                      <a:r>
                        <a:rPr lang="en-US" sz="2800" dirty="0" err="1" smtClean="0">
                          <a:solidFill>
                            <a:srgbClr val="000000"/>
                          </a:solidFill>
                          <a:latin typeface="Times New Roman" panose="02020603050405020304" pitchFamily="18" charset="0"/>
                          <a:ea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từ</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ngữ</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được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sử</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dụng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nhiều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lần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mưa</a:t>
                      </a:r>
                      <a:r>
                        <a:rPr lang="en-US" sz="2800" dirty="0" smtClean="0">
                          <a:solidFill>
                            <a:srgbClr val="000000"/>
                          </a:solidFill>
                          <a:latin typeface="Times New Roman" panose="02020603050405020304" pitchFamily="18" charset="0"/>
                          <a:ea typeface="Times New Roman" panose="02020603050405020304" pitchFamily="18" charset="0"/>
                        </a:rPr>
                        <a:t>; ý </a:t>
                      </a:r>
                      <a:r>
                        <a:rPr lang="en-US" sz="2800" dirty="0" err="1" smtClean="0">
                          <a:solidFill>
                            <a:srgbClr val="000000"/>
                          </a:solidFill>
                          <a:latin typeface="Times New Roman" panose="02020603050405020304" pitchFamily="18" charset="0"/>
                          <a:ea typeface="Times New Roman" panose="02020603050405020304" pitchFamily="18" charset="0"/>
                        </a:rPr>
                        <a:t>khách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bóng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dương</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1"/>
                  </a:ext>
                </a:extLst>
              </a:tr>
              <a:tr h="1375259">
                <a:tc>
                  <a:txBody>
                    <a:bodyPr/>
                    <a:lstStyle/>
                    <a:p>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Đảo</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ngữ</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Đầm</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mưa</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xuống</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nẻo</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đồi</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mưa</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xuống</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a:t>
                      </a:r>
                    </a:p>
                    <a:p>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=&gt;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sự</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cô</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đơn</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cùng</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nỗi</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nhớ</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của</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những</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người</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con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xa</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quê</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Trân</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trọng</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chốn</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quê</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hương</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yên</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lt1"/>
                          </a:solidFill>
                          <a:effectLst/>
                          <a:latin typeface="Times New Roman" panose="02020603050405020304" pitchFamily="18" charset="0"/>
                          <a:ea typeface="+mn-ea"/>
                          <a:cs typeface="Times New Roman" panose="02020603050405020304" pitchFamily="18" charset="0"/>
                        </a:rPr>
                        <a:t>bình</a:t>
                      </a:r>
                      <a:r>
                        <a:rPr lang="en-US" sz="2400" b="1" kern="1200" dirty="0" smtClean="0">
                          <a:solidFill>
                            <a:schemeClr val="lt1"/>
                          </a:solidFill>
                          <a:effectLst/>
                          <a:latin typeface="Times New Roman" panose="02020603050405020304" pitchFamily="18" charset="0"/>
                          <a:ea typeface="+mn-ea"/>
                          <a:cs typeface="Times New Roman" panose="02020603050405020304" pitchFamily="18" charset="0"/>
                        </a:rPr>
                        <a:t>.</a:t>
                      </a:r>
                    </a:p>
                  </a:txBody>
                  <a:tcPr marL="65941" marR="65941" marT="0" marB="0">
                    <a:solidFill>
                      <a:srgbClr val="3366FF"/>
                    </a:solidFill>
                  </a:tcPr>
                </a:tc>
                <a:extLst>
                  <a:ext uri="{0D108BD9-81ED-4DB2-BD59-A6C34878D82A}">
                    <a16:rowId xmlns:a16="http://schemas.microsoft.com/office/drawing/2014/main" val="10002"/>
                  </a:ext>
                </a:extLst>
              </a:tr>
              <a:tr h="17284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rPr>
                        <a:t>-&gt; </a:t>
                      </a:r>
                      <a:r>
                        <a:rPr lang="en-US" sz="2800" dirty="0" err="1" smtClean="0">
                          <a:solidFill>
                            <a:schemeClr val="bg1"/>
                          </a:solidFill>
                          <a:latin typeface="Times New Roman" panose="02020603050405020304" pitchFamily="18" charset="0"/>
                          <a:ea typeface="Times New Roman" panose="02020603050405020304" pitchFamily="18" charset="0"/>
                        </a:rPr>
                        <a:t>Hình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ảnh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cơn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mưa</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gợi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lên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nỗi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buồn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sự</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hiu</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quạnh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cô</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đơn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của</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người</a:t>
                      </a:r>
                      <a:r>
                        <a:rPr lang="en-US" sz="2800" dirty="0" smtClean="0">
                          <a:solidFill>
                            <a:schemeClr val="bg1"/>
                          </a:solidFill>
                          <a:latin typeface="Times New Roman" panose="02020603050405020304" pitchFamily="18" charset="0"/>
                          <a:ea typeface="Times New Roman" panose="02020603050405020304" pitchFamily="18" charset="0"/>
                        </a:rPr>
                        <a:t> con </a:t>
                      </a:r>
                      <a:r>
                        <a:rPr lang="en-US" sz="2800" dirty="0" err="1" smtClean="0">
                          <a:solidFill>
                            <a:schemeClr val="bg1"/>
                          </a:solidFill>
                          <a:latin typeface="Times New Roman" panose="02020603050405020304" pitchFamily="18" charset="0"/>
                          <a:ea typeface="Times New Roman" panose="02020603050405020304" pitchFamily="18" charset="0"/>
                        </a:rPr>
                        <a:t>xa</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quê</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hương</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nhớ</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nhà</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smtClean="0">
                          <a:solidFill>
                            <a:schemeClr val="dk1"/>
                          </a:solidFill>
                          <a:latin typeface="Times New Roman" panose="02020603050405020304" pitchFamily="18" charset="0"/>
                          <a:cs typeface="Times New Roman" panose="02020603050405020304" pitchFamily="18" charset="0"/>
                        </a:rPr>
                        <a:t>-&gt; </a:t>
                      </a:r>
                      <a:r>
                        <a:rPr lang="en-US" sz="2800" dirty="0" err="1" smtClean="0">
                          <a:solidFill>
                            <a:schemeClr val="dk1"/>
                          </a:solidFill>
                          <a:latin typeface="Times New Roman" panose="02020603050405020304" pitchFamily="18" charset="0"/>
                          <a:cs typeface="Times New Roman" panose="02020603050405020304" pitchFamily="18" charset="0"/>
                        </a:rPr>
                        <a:t>Nghệ</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thuật</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tả</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cảnh</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ngụ</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tình</a:t>
                      </a:r>
                      <a:r>
                        <a:rPr lang="en-US" sz="2800" dirty="0" smtClean="0">
                          <a:solidFill>
                            <a:schemeClr val="dk1"/>
                          </a:solidFill>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smtClean="0">
                        <a:solidFill>
                          <a:schemeClr val="bg1"/>
                        </a:solidFill>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511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a:solidFill>
                  <a:srgbClr val="FF0000"/>
                </a:solidFill>
                <a:latin typeface="Times New Roman" panose="02020603050405020304" pitchFamily="18" charset="0"/>
                <a:cs typeface="Times New Roman" panose="02020603050405020304" pitchFamily="18" charset="0"/>
              </a:rPr>
              <a:t>2. </a:t>
            </a:r>
            <a:r>
              <a:rPr lang="en-US" sz="3200" b="1" i="1" dirty="0" err="1">
                <a:solidFill>
                  <a:srgbClr val="FF0000"/>
                </a:solidFill>
                <a:latin typeface="Times New Roman" panose="02020603050405020304" pitchFamily="18" charset="0"/>
                <a:cs typeface="Times New Roman" panose="02020603050405020304" pitchFamily="18" charset="0"/>
              </a:rPr>
              <a:t>Tâm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khách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hương</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p:txBody>
          <a:bodyPr/>
          <a:lstStyle/>
          <a:p>
            <a:pPr marL="0" indent="0">
              <a:buNone/>
            </a:pPr>
            <a:r>
              <a:rPr lang="en-US" b="1" spc="-20" dirty="0" err="1">
                <a:latin typeface="Times New Roman" panose="02020603050405020304" pitchFamily="18" charset="0"/>
                <a:ea typeface="Tahoma" panose="020B0604030504040204" pitchFamily="34" charset="0"/>
                <a:cs typeface="Times New Roman" panose="02020603050405020304" pitchFamily="18" charset="0"/>
              </a:rPr>
              <a:t>Nhóm</a:t>
            </a:r>
            <a:r>
              <a:rPr lang="en-US" b="1" spc="-20" dirty="0">
                <a:latin typeface="Times New Roman" panose="02020603050405020304" pitchFamily="18" charset="0"/>
                <a:ea typeface="Tahoma" panose="020B0604030504040204" pitchFamily="34" charset="0"/>
                <a:cs typeface="Times New Roman" panose="02020603050405020304" pitchFamily="18" charset="0"/>
              </a:rPr>
              <a:t> 3</a:t>
            </a:r>
            <a:r>
              <a:rPr lang="en-US" b="1" dirty="0">
                <a:latin typeface="Times New Roman" panose="02020603050405020304" pitchFamily="18" charset="0"/>
                <a:ea typeface="Tahoma" panose="020B0604030504040204" pitchFamily="34" charset="0"/>
                <a:cs typeface="Times New Roman" panose="02020603050405020304" pitchFamily="18" charset="0"/>
              </a:rPr>
              <a:t> : </a:t>
            </a:r>
            <a:endParaRPr lang="en-US" b="1"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n-US"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dirty="0" err="1" smtClean="0">
                <a:latin typeface="Times New Roman" panose="02020603050405020304" pitchFamily="18" charset="0"/>
                <a:ea typeface="Tahoma" panose="020B0604030504040204" pitchFamily="34" charset="0"/>
                <a:cs typeface="Times New Roman" panose="02020603050405020304" pitchFamily="18" charset="0"/>
              </a:rPr>
              <a:t>Chỉ</a:t>
            </a:r>
            <a:r>
              <a:rPr lang="en-US" dirty="0" smtClean="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ra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mối</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liên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hệ</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giữa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hình</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ảnh</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nước</a:t>
            </a:r>
            <a:r>
              <a:rPr lang="en-US" dirty="0">
                <a:latin typeface="Times New Roman" panose="02020603050405020304" pitchFamily="18" charset="0"/>
                <a:ea typeface="Tahoma" panose="020B0604030504040204" pitchFamily="34" charset="0"/>
                <a:cs typeface="Times New Roman" panose="02020603050405020304" pitchFamily="18" charset="0"/>
              </a:rPr>
              <a:t> non ở </a:t>
            </a:r>
            <a:r>
              <a:rPr lang="en-US" dirty="0" err="1">
                <a:latin typeface="Times New Roman" panose="02020603050405020304" pitchFamily="18" charset="0"/>
                <a:ea typeface="Tahoma" panose="020B0604030504040204" pitchFamily="34" charset="0"/>
                <a:cs typeface="Times New Roman" panose="02020603050405020304" pitchFamily="18" charset="0"/>
              </a:rPr>
              <a:t>ba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khổ</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thơ</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đầu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với</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nội</a:t>
            </a:r>
            <a:r>
              <a:rPr lang="en-US" dirty="0">
                <a:latin typeface="Times New Roman" panose="02020603050405020304" pitchFamily="18" charset="0"/>
                <a:ea typeface="Tahoma" panose="020B0604030504040204" pitchFamily="34" charset="0"/>
                <a:cs typeface="Times New Roman" panose="02020603050405020304" pitchFamily="18" charset="0"/>
              </a:rPr>
              <a:t> dung </a:t>
            </a:r>
            <a:r>
              <a:rPr lang="en-US" dirty="0" err="1">
                <a:latin typeface="Times New Roman" panose="02020603050405020304" pitchFamily="18" charset="0"/>
                <a:ea typeface="Tahoma" panose="020B0604030504040204" pitchFamily="34" charset="0"/>
                <a:cs typeface="Times New Roman" panose="02020603050405020304" pitchFamily="18" charset="0"/>
              </a:rPr>
              <a:t>của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hai</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câu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thơ</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cuối</a:t>
            </a:r>
            <a:r>
              <a:rPr lang="en-US" dirty="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n-US" dirty="0" smtClean="0">
                <a:latin typeface="Times New Roman" panose="02020603050405020304" pitchFamily="18" charset="0"/>
                <a:ea typeface="Tahoma" panose="020B0604030504040204" pitchFamily="34" charset="0"/>
                <a:cs typeface="Times New Roman" panose="02020603050405020304" pitchFamily="18" charset="0"/>
              </a:rPr>
              <a:t>- </a:t>
            </a:r>
            <a:r>
              <a:rPr lang="en-US" dirty="0" err="1" smtClean="0">
                <a:latin typeface="Times New Roman" panose="02020603050405020304" pitchFamily="18" charset="0"/>
                <a:ea typeface="Tahoma" panose="020B0604030504040204" pitchFamily="34" charset="0"/>
                <a:cs typeface="Times New Roman" panose="02020603050405020304" pitchFamily="18" charset="0"/>
              </a:rPr>
              <a:t>Nguyên</a:t>
            </a:r>
            <a:r>
              <a:rPr lang="en-US" dirty="0" smtClean="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nhân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khiến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khách</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hương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rơi</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lệ</a:t>
            </a:r>
            <a:r>
              <a:rPr lang="en-US" dirty="0">
                <a:latin typeface="Times New Roman" panose="02020603050405020304" pitchFamily="18" charset="0"/>
                <a:ea typeface="Tahoma" panose="020B0604030504040204" pitchFamily="34" charset="0"/>
                <a:cs typeface="Times New Roman" panose="02020603050405020304" pitchFamily="18" charset="0"/>
              </a:rPr>
              <a:t>?</a:t>
            </a:r>
          </a:p>
          <a:p>
            <a:pPr marL="0" indent="0">
              <a:buNone/>
            </a:pPr>
            <a:r>
              <a:rPr lang="en-US" dirty="0" smtClean="0">
                <a:latin typeface="Times New Roman" panose="02020603050405020304" pitchFamily="18" charset="0"/>
                <a:ea typeface="Tahoma" panose="020B0604030504040204" pitchFamily="34" charset="0"/>
                <a:cs typeface="Times New Roman" panose="02020603050405020304" pitchFamily="18" charset="0"/>
              </a:rPr>
              <a:t>- </a:t>
            </a:r>
            <a:r>
              <a:rPr lang="en-US" dirty="0" err="1" smtClean="0">
                <a:latin typeface="Times New Roman" panose="02020603050405020304" pitchFamily="18" charset="0"/>
                <a:ea typeface="Tahoma" panose="020B0604030504040204" pitchFamily="34" charset="0"/>
                <a:cs typeface="Times New Roman" panose="02020603050405020304" pitchFamily="18" charset="0"/>
              </a:rPr>
              <a:t>Tâm</a:t>
            </a:r>
            <a:r>
              <a:rPr lang="en-US" dirty="0" smtClean="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trạng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của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khách</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hương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là</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gì</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Dựa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vào</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cơ</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sở</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nào</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em</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nhận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ra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được</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điều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đó</a:t>
            </a:r>
            <a:r>
              <a:rPr lang="en-US" dirty="0">
                <a:latin typeface="Times New Roman" panose="02020603050405020304" pitchFamily="18" charset="0"/>
                <a:ea typeface="Tahoma" panose="020B060403050404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830018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2695575" cy="369332"/>
          </a:xfrm>
          <a:prstGeom prst="rect">
            <a:avLst/>
          </a:prstGeom>
          <a:noFill/>
        </p:spPr>
        <p:txBody>
          <a:bodyPr wrap="square" rtlCol="0">
            <a:spAutoFit/>
          </a:bodyPr>
          <a:lstStyle/>
          <a:p>
            <a:r>
              <a:rPr lang="en-US" dirty="0" smtClean="0"/>
              <a:t>Hoạt động nhóm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06713314"/>
              </p:ext>
            </p:extLst>
          </p:nvPr>
        </p:nvGraphicFramePr>
        <p:xfrm>
          <a:off x="22804" y="369332"/>
          <a:ext cx="12044700" cy="7128266"/>
        </p:xfrm>
        <a:graphic>
          <a:graphicData uri="http://schemas.openxmlformats.org/drawingml/2006/table">
            <a:tbl>
              <a:tblPr firstRow="1" firstCol="1" bandRow="1">
                <a:tableStyleId>{5C22544A-7EE6-4342-B048-85BDC9FD1C3A}</a:tableStyleId>
              </a:tblPr>
              <a:tblGrid>
                <a:gridCol w="12044700">
                  <a:extLst>
                    <a:ext uri="{9D8B030D-6E8A-4147-A177-3AD203B41FA5}">
                      <a16:colId xmlns:a16="http://schemas.microsoft.com/office/drawing/2014/main" val="20000"/>
                    </a:ext>
                  </a:extLst>
                </a:gridCol>
              </a:tblGrid>
              <a:tr h="317023">
                <a:tc>
                  <a:txBody>
                    <a:bodyPr/>
                    <a:lstStyle/>
                    <a:p>
                      <a:pPr marL="0" marR="0">
                        <a:spcBef>
                          <a:spcPts val="0"/>
                        </a:spcBef>
                        <a:spcAft>
                          <a:spcPts val="0"/>
                        </a:spcAft>
                      </a:pPr>
                      <a:r>
                        <a:rPr lang="en-US" sz="2800" spc="-20" dirty="0">
                          <a:effectLst/>
                          <a:latin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0"/>
                  </a:ext>
                </a:extLst>
              </a:tr>
              <a:tr h="2220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spc="-20" dirty="0" err="1" smtClean="0">
                          <a:effectLst/>
                          <a:latin typeface="Times New Roman" panose="02020603050405020304" pitchFamily="18" charset="0"/>
                          <a:cs typeface="Times New Roman" panose="02020603050405020304" pitchFamily="18" charset="0"/>
                        </a:rPr>
                        <a:t>Nhóm</a:t>
                      </a:r>
                      <a:r>
                        <a:rPr lang="en-US" sz="2800" spc="-20" dirty="0" smtClean="0">
                          <a:effectLst/>
                          <a:latin typeface="Times New Roman" panose="02020603050405020304" pitchFamily="18" charset="0"/>
                          <a:cs typeface="Times New Roman" panose="02020603050405020304" pitchFamily="18" charset="0"/>
                        </a:rPr>
                        <a:t> 3</a:t>
                      </a: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Hình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ảnh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nước</a:t>
                      </a:r>
                      <a:r>
                        <a:rPr lang="en-US" sz="2800" dirty="0" smtClean="0">
                          <a:solidFill>
                            <a:schemeClr val="bg1"/>
                          </a:solidFill>
                          <a:latin typeface="Times New Roman" panose="02020603050405020304" pitchFamily="18" charset="0"/>
                          <a:ea typeface="Times New Roman" panose="02020603050405020304" pitchFamily="18" charset="0"/>
                        </a:rPr>
                        <a:t> non" </a:t>
                      </a:r>
                      <a:r>
                        <a:rPr lang="en-US" sz="2800" dirty="0" err="1" smtClean="0">
                          <a:solidFill>
                            <a:schemeClr val="bg1"/>
                          </a:solidFill>
                          <a:latin typeface="Times New Roman" panose="02020603050405020304" pitchFamily="18" charset="0"/>
                          <a:ea typeface="Times New Roman" panose="02020603050405020304" pitchFamily="18" charset="0"/>
                        </a:rPr>
                        <a:t>như</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một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sợi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chỉ</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đỏ</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xuyên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suốt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bài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thơ</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Tiếng</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đàn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mưa</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kết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nối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các</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khổ</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thơ</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tạo</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nên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một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mạch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cảm</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xúc</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liền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mạch</a:t>
                      </a:r>
                      <a:r>
                        <a:rPr lang="en-US" sz="2800" dirty="0" smtClean="0">
                          <a:solidFill>
                            <a:schemeClr val="bg1"/>
                          </a:solidFill>
                          <a:latin typeface="Times New Roman" panose="02020603050405020304" pitchFamily="18" charset="0"/>
                          <a:ea typeface="Times New Roman" panose="02020603050405020304" pitchFamily="18" charset="0"/>
                        </a:rPr>
                        <a:t>, da </a:t>
                      </a:r>
                      <a:r>
                        <a:rPr lang="en-US" sz="2800" dirty="0" err="1" smtClean="0">
                          <a:solidFill>
                            <a:schemeClr val="bg1"/>
                          </a:solidFill>
                          <a:latin typeface="Times New Roman" panose="02020603050405020304" pitchFamily="18" charset="0"/>
                          <a:ea typeface="Times New Roman" panose="02020603050405020304" pitchFamily="18" charset="0"/>
                        </a:rPr>
                        <a:t>diết</a:t>
                      </a:r>
                      <a:endParaRPr lang="en-US" sz="2800" dirty="0" smtClean="0">
                        <a:solidFill>
                          <a:schemeClr val="bg1"/>
                        </a:solidFill>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sz="2800" b="1" dirty="0" smtClean="0">
                          <a:solidFill>
                            <a:schemeClr val="bg1"/>
                          </a:solidFill>
                          <a:latin typeface="Times New Roman" panose="02020603050405020304" pitchFamily="18" charset="0"/>
                          <a:ea typeface="Times New Roman" panose="02020603050405020304" pitchFamily="18" charset="0"/>
                        </a:rPr>
                        <a:t>  -&gt;</a:t>
                      </a:r>
                      <a:r>
                        <a:rPr lang="en-US" sz="2800" b="1" dirty="0" err="1" smtClean="0">
                          <a:solidFill>
                            <a:schemeClr val="bg1"/>
                          </a:solidFill>
                          <a:latin typeface="Times New Roman" panose="02020603050405020304" pitchFamily="18" charset="0"/>
                          <a:ea typeface="Times New Roman" panose="02020603050405020304" pitchFamily="18" charset="0"/>
                        </a:rPr>
                        <a:t>Vào</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thời</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điểm</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hoàng</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hôn</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Người</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khách</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tha</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hương</a:t>
                      </a:r>
                      <a:r>
                        <a:rPr lang="en-US" sz="2800" b="1" dirty="0" smtClean="0">
                          <a:solidFill>
                            <a:schemeClr val="bg1"/>
                          </a:solidFill>
                          <a:latin typeface="Times New Roman" panose="02020603050405020304" pitchFamily="18" charset="0"/>
                          <a:ea typeface="Times New Roman" panose="02020603050405020304" pitchFamily="18" charset="0"/>
                        </a:rPr>
                        <a:t> – </a:t>
                      </a:r>
                      <a:r>
                        <a:rPr lang="en-US" sz="2800" b="1" dirty="0" err="1" smtClean="0">
                          <a:solidFill>
                            <a:schemeClr val="bg1"/>
                          </a:solidFill>
                          <a:latin typeface="Times New Roman" panose="02020603050405020304" pitchFamily="18" charset="0"/>
                          <a:ea typeface="Times New Roman" panose="02020603050405020304" pitchFamily="18" charset="0"/>
                        </a:rPr>
                        <a:t>chính</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là</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những</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người</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đi</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xa</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quê</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hương</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vì</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mục</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đích</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kiếm</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sống</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lại</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càng</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nhớ</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nhà</a:t>
                      </a:r>
                      <a:r>
                        <a:rPr lang="en-US" sz="2800" b="1" dirty="0" smtClean="0">
                          <a:solidFill>
                            <a:schemeClr val="bg1"/>
                          </a:solidFill>
                          <a:latin typeface="Times New Roman" panose="02020603050405020304" pitchFamily="18" charset="0"/>
                          <a:ea typeface="Times New Roman" panose="02020603050405020304" pitchFamily="18" charset="0"/>
                        </a:rPr>
                        <a:t> .</a:t>
                      </a:r>
                      <a:endParaRPr lang="en-US" sz="2800" b="1" dirty="0" smtClean="0">
                        <a:solidFill>
                          <a:schemeClr val="bg1"/>
                        </a:solidFill>
                      </a:endParaRPr>
                    </a:p>
                    <a:p>
                      <a:pPr marL="0" marR="0">
                        <a:lnSpc>
                          <a:spcPct val="150000"/>
                        </a:lnSpc>
                        <a:spcBef>
                          <a:spcPts val="0"/>
                        </a:spcBef>
                        <a:spcAft>
                          <a:spcPts val="0"/>
                        </a:spcAft>
                      </a:pPr>
                      <a:endParaRPr lang="en-US"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pPr marL="0" marR="0">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1"/>
                  </a:ext>
                </a:extLst>
              </a:tr>
              <a:tr h="795032">
                <a:tc>
                  <a:txBody>
                    <a:bodyPr/>
                    <a:lstStyle/>
                    <a:p>
                      <a:pPr marL="70485" marR="61595" algn="just">
                        <a:lnSpc>
                          <a:spcPct val="103000"/>
                        </a:lnSpc>
                        <a:spcBef>
                          <a:spcPts val="5"/>
                        </a:spcBef>
                        <a:spcAft>
                          <a:spcPts val="0"/>
                        </a:spcAft>
                      </a:pPr>
                      <a:r>
                        <a:rPr lang="en-US" sz="2800" spc="-2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2"/>
                  </a:ext>
                </a:extLst>
              </a:tr>
              <a:tr h="999234">
                <a:tc>
                  <a:txBody>
                    <a:bodyPr/>
                    <a:lstStyle/>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03354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smtClean="0"/>
              <a:t/>
            </a:r>
            <a:br>
              <a:rPr lang="en-US" b="1" i="1" dirty="0" smtClean="0"/>
            </a:br>
            <a:r>
              <a:rPr lang="en-US" b="1" i="1" dirty="0" smtClean="0">
                <a:solidFill>
                  <a:srgbClr val="FF0000"/>
                </a:solidFill>
              </a:rPr>
              <a:t>3.</a:t>
            </a:r>
            <a:r>
              <a:rPr lang="vi-VN" b="1" i="1" dirty="0" smtClean="0">
                <a:solidFill>
                  <a:srgbClr val="FF0000"/>
                </a:solidFill>
              </a:rPr>
              <a:t>Tìm </a:t>
            </a:r>
            <a:r>
              <a:rPr lang="vi-VN" b="1" i="1" dirty="0">
                <a:solidFill>
                  <a:srgbClr val="FF0000"/>
                </a:solidFill>
              </a:rPr>
              <a:t>hiểu một số nét đặc sắc thể thơ song </a:t>
            </a:r>
            <a:r>
              <a:rPr lang="en-US" dirty="0">
                <a:solidFill>
                  <a:srgbClr val="FF0000"/>
                </a:solidFill>
              </a:rPr>
              <a:t/>
            </a:r>
            <a:br>
              <a:rPr lang="en-US" dirty="0">
                <a:solidFill>
                  <a:srgbClr val="FF0000"/>
                </a:solidFill>
              </a:rPr>
            </a:br>
            <a:r>
              <a:rPr lang="vi-VN" b="1" i="1" dirty="0">
                <a:solidFill>
                  <a:srgbClr val="FF0000"/>
                </a:solidFill>
              </a:rPr>
              <a:t>thất lục bát  của tác phẩm</a:t>
            </a:r>
            <a:r>
              <a:rPr lang="en-US" dirty="0">
                <a:solidFill>
                  <a:srgbClr val="FF0000"/>
                </a:solidFill>
              </a:rPr>
              <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632674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455" y="1000515"/>
            <a:ext cx="7301345" cy="5632311"/>
          </a:xfrm>
          <a:prstGeom prst="rect">
            <a:avLst/>
          </a:prstGeom>
        </p:spPr>
        <p:txBody>
          <a:bodyPr wrap="square">
            <a:spAutoFit/>
          </a:bodyPr>
          <a:lstStyle/>
          <a:p>
            <a:r>
              <a:rPr lang="vi-VN" sz="2400" dirty="0" smtClean="0">
                <a:latin typeface="+mj-lt"/>
              </a:rPr>
              <a:t>- </a:t>
            </a:r>
            <a:r>
              <a:rPr lang="vi-VN" sz="2400" dirty="0">
                <a:latin typeface="+mj-lt"/>
              </a:rPr>
              <a:t>Có 5 trường hợp điệp thanh theo từng nhóm:</a:t>
            </a:r>
          </a:p>
          <a:p>
            <a:r>
              <a:rPr lang="vi-VN" sz="2400" dirty="0" smtClean="0">
                <a:latin typeface="+mj-lt"/>
              </a:rPr>
              <a:t>+ </a:t>
            </a:r>
            <a:r>
              <a:rPr lang="vi-VN" sz="2400" dirty="0">
                <a:latin typeface="+mj-lt"/>
              </a:rPr>
              <a:t>Mưa hoa </a:t>
            </a:r>
            <a:r>
              <a:rPr lang="vi-VN" sz="2400" dirty="0" smtClean="0">
                <a:latin typeface="+mj-lt"/>
              </a:rPr>
              <a:t>r</a:t>
            </a:r>
            <a:r>
              <a:rPr lang="en-US" sz="2400" dirty="0">
                <a:latin typeface="+mj-lt"/>
              </a:rPr>
              <a:t>ụ</a:t>
            </a:r>
            <a:r>
              <a:rPr lang="vi-VN" sz="2400" dirty="0" smtClean="0">
                <a:latin typeface="+mj-lt"/>
              </a:rPr>
              <a:t>ng</a:t>
            </a:r>
            <a:r>
              <a:rPr lang="vi-VN" sz="2400" dirty="0">
                <a:latin typeface="+mj-lt"/>
              </a:rPr>
              <a:t>, mưa hoa xuân </a:t>
            </a:r>
            <a:r>
              <a:rPr lang="vi-VN" sz="2400" dirty="0" smtClean="0">
                <a:latin typeface="+mj-lt"/>
              </a:rPr>
              <a:t>r</a:t>
            </a:r>
            <a:r>
              <a:rPr lang="en-US" sz="2400" dirty="0">
                <a:latin typeface="+mj-lt"/>
              </a:rPr>
              <a:t>ụ</a:t>
            </a:r>
            <a:r>
              <a:rPr lang="vi-VN" sz="2400" dirty="0" smtClean="0">
                <a:latin typeface="+mj-lt"/>
              </a:rPr>
              <a:t>ng </a:t>
            </a:r>
            <a:r>
              <a:rPr lang="vi-VN" sz="2400" dirty="0">
                <a:latin typeface="+mj-lt"/>
              </a:rPr>
              <a:t>(bằng – bằng – trắc)</a:t>
            </a:r>
          </a:p>
          <a:p>
            <a:r>
              <a:rPr lang="vi-VN" sz="2400" dirty="0">
                <a:latin typeface="+mj-lt"/>
              </a:rPr>
              <a:t>+ Mưa xuống lầu, mưa xuống </a:t>
            </a:r>
            <a:r>
              <a:rPr lang="vi-VN" sz="2400" dirty="0" smtClean="0">
                <a:latin typeface="+mj-lt"/>
              </a:rPr>
              <a:t>th</a:t>
            </a:r>
            <a:r>
              <a:rPr lang="en-US" sz="2400" dirty="0" smtClean="0">
                <a:latin typeface="Times New Roman" panose="02020603050405020304" pitchFamily="18" charset="0"/>
                <a:cs typeface="Times New Roman" panose="02020603050405020304" pitchFamily="18" charset="0"/>
              </a:rPr>
              <a:t>ề</a:t>
            </a:r>
            <a:r>
              <a:rPr lang="vi-VN" sz="2400" dirty="0" smtClean="0">
                <a:latin typeface="+mj-lt"/>
              </a:rPr>
              <a:t>m </a:t>
            </a:r>
            <a:r>
              <a:rPr lang="vi-VN" sz="2400" dirty="0">
                <a:latin typeface="+mj-lt"/>
              </a:rPr>
              <a:t>lan (bằng – trắc – bằng)</a:t>
            </a:r>
          </a:p>
          <a:p>
            <a:r>
              <a:rPr lang="vi-VN" sz="2400" dirty="0">
                <a:latin typeface="+mj-lt"/>
              </a:rPr>
              <a:t>+ Lầu mưa xuống, </a:t>
            </a:r>
            <a:r>
              <a:rPr lang="vi-VN" sz="2400" dirty="0" smtClean="0">
                <a:latin typeface="+mj-lt"/>
              </a:rPr>
              <a:t>th</a:t>
            </a:r>
            <a:r>
              <a:rPr lang="en-US" sz="2400" dirty="0" smtClean="0">
                <a:latin typeface="Times New Roman" panose="02020603050405020304" pitchFamily="18" charset="0"/>
                <a:cs typeface="Times New Roman" panose="02020603050405020304" pitchFamily="18" charset="0"/>
              </a:rPr>
              <a:t>ề</a:t>
            </a:r>
            <a:r>
              <a:rPr lang="vi-VN" sz="2400" dirty="0" smtClean="0">
                <a:latin typeface="+mj-lt"/>
              </a:rPr>
              <a:t>m </a:t>
            </a:r>
            <a:r>
              <a:rPr lang="vi-VN" sz="2400" dirty="0">
                <a:latin typeface="+mj-lt"/>
              </a:rPr>
              <a:t>lan mưa xuống (bằng – bằng – trắc)</a:t>
            </a:r>
          </a:p>
          <a:p>
            <a:r>
              <a:rPr lang="vi-VN" sz="2400" dirty="0">
                <a:latin typeface="+mj-lt"/>
              </a:rPr>
              <a:t>+ Đầm mưa xuống, nẻo </a:t>
            </a:r>
            <a:r>
              <a:rPr lang="vi-VN" sz="2400" dirty="0" smtClean="0">
                <a:latin typeface="+mj-lt"/>
              </a:rPr>
              <a:t>đ</a:t>
            </a:r>
            <a:r>
              <a:rPr lang="en-US" sz="2400" dirty="0" smtClean="0">
                <a:latin typeface="Times New Roman" panose="02020603050405020304" pitchFamily="18" charset="0"/>
                <a:cs typeface="Times New Roman" panose="02020603050405020304" pitchFamily="18" charset="0"/>
              </a:rPr>
              <a:t>ồ</a:t>
            </a:r>
            <a:r>
              <a:rPr lang="vi-VN" sz="2400" dirty="0" smtClean="0">
                <a:latin typeface="+mj-lt"/>
              </a:rPr>
              <a:t>i </a:t>
            </a:r>
            <a:r>
              <a:rPr lang="vi-VN" sz="2400" dirty="0">
                <a:latin typeface="+mj-lt"/>
              </a:rPr>
              <a:t>mưa xuống (bằng – bằng – trắc)</a:t>
            </a:r>
          </a:p>
          <a:p>
            <a:r>
              <a:rPr lang="vi-VN" sz="2400" dirty="0">
                <a:latin typeface="+mj-lt"/>
              </a:rPr>
              <a:t>+ Bóng dương tà ... rụng bóng tà dương (trắc – bằng – bằng</a:t>
            </a:r>
            <a:r>
              <a:rPr lang="vi-VN" sz="2400" dirty="0" smtClean="0">
                <a:latin typeface="+mj-lt"/>
              </a:rPr>
              <a:t>)</a:t>
            </a:r>
            <a:endParaRPr lang="en-US" sz="2400" dirty="0" smtClean="0">
              <a:latin typeface="+mj-lt"/>
            </a:endParaRPr>
          </a:p>
          <a:p>
            <a:r>
              <a:rPr lang="vi-VN" sz="2400" dirty="0">
                <a:solidFill>
                  <a:srgbClr val="0000FF"/>
                </a:solidFill>
                <a:latin typeface="Times New Roman" panose="02020603050405020304" pitchFamily="18" charset="0"/>
                <a:cs typeface="Times New Roman" panose="02020603050405020304" pitchFamily="18" charset="0"/>
              </a:rPr>
              <a:t>Sự lặp lại thanh điệu theo từng nhóm âm tiết tạo nên tính nhạc cho câu thơ, đồng thời giúp người đọc cảm nhận được sự vật đang diễn ra trong một trạng thái, một xu thế không thay đổi (những giọt mưa đang rơi mau ở khắp chốn/ bóng chiều buông xuống</a:t>
            </a:r>
            <a:r>
              <a:rPr lang="vi-VN" sz="2400" dirty="0" smtClean="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668491" y="46408"/>
            <a:ext cx="4376301" cy="6687892"/>
          </a:xfrm>
          <a:prstGeom prst="rect">
            <a:avLst/>
          </a:prstGeom>
        </p:spPr>
      </p:pic>
      <p:sp>
        <p:nvSpPr>
          <p:cNvPr id="3" name="Rectangle 2"/>
          <p:cNvSpPr/>
          <p:nvPr/>
        </p:nvSpPr>
        <p:spPr>
          <a:xfrm>
            <a:off x="242455" y="46408"/>
            <a:ext cx="6736139" cy="954107"/>
          </a:xfrm>
          <a:prstGeom prst="rect">
            <a:avLst/>
          </a:prstGeom>
        </p:spPr>
        <p:txBody>
          <a:bodyPr wrap="non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Tìm và nêu tác dụng của phép điệp thanh, </a:t>
            </a:r>
          </a:p>
          <a:p>
            <a:r>
              <a:rPr lang="en-US" sz="2800" b="1" dirty="0" smtClean="0">
                <a:solidFill>
                  <a:srgbClr val="FF0000"/>
                </a:solidFill>
                <a:latin typeface="Times New Roman" panose="02020603050405020304" pitchFamily="18" charset="0"/>
                <a:cs typeface="Times New Roman" panose="02020603050405020304" pitchFamily="18" charset="0"/>
              </a:rPr>
              <a:t>điệp vần trong bài thơ?</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72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anim calcmode="lin" valueType="num">
                                      <p:cBhvr>
                                        <p:cTn id="3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1000"/>
                                        <p:tgtEl>
                                          <p:spTgt spid="4">
                                            <p:txEl>
                                              <p:pRg st="5" end="5"/>
                                            </p:txEl>
                                          </p:spTgt>
                                        </p:tgtEl>
                                      </p:cBhvr>
                                    </p:animEffect>
                                    <p:anim calcmode="lin" valueType="num">
                                      <p:cBhvr>
                                        <p:cTn id="4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Effect transition="in" filter="wipe(down)">
                                      <p:cBhvr>
                                        <p:cTn id="5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536" y="1620348"/>
            <a:ext cx="5067301" cy="4524315"/>
          </a:xfrm>
          <a:prstGeom prst="rect">
            <a:avLst/>
          </a:prstGeom>
        </p:spPr>
        <p:txBody>
          <a:bodyPr wrap="square">
            <a:spAutoFit/>
          </a:bodyPr>
          <a:lstStyle/>
          <a:p>
            <a:r>
              <a:rPr lang="vi-VN" sz="2400" dirty="0" smtClean="0">
                <a:latin typeface="+mj-lt"/>
              </a:rPr>
              <a:t>Rơi </a:t>
            </a:r>
            <a:r>
              <a:rPr lang="vi-VN" sz="2400" dirty="0">
                <a:latin typeface="+mj-lt"/>
              </a:rPr>
              <a:t>hoa hết mưa còn rả rích, </a:t>
            </a:r>
            <a:endParaRPr lang="en-US" sz="2400" dirty="0" smtClean="0">
              <a:latin typeface="+mj-lt"/>
            </a:endParaRPr>
          </a:p>
          <a:p>
            <a:r>
              <a:rPr lang="vi-VN" sz="2400" dirty="0" smtClean="0">
                <a:latin typeface="+mj-lt"/>
              </a:rPr>
              <a:t>Càng </a:t>
            </a:r>
            <a:r>
              <a:rPr lang="vi-VN" sz="2400" dirty="0">
                <a:latin typeface="+mj-lt"/>
              </a:rPr>
              <a:t>mưa rơi càng tịch bóng </a:t>
            </a:r>
            <a:r>
              <a:rPr lang="vi-VN" sz="2400" dirty="0">
                <a:solidFill>
                  <a:srgbClr val="3366FF"/>
                </a:solidFill>
                <a:latin typeface="+mj-lt"/>
              </a:rPr>
              <a:t>dương</a:t>
            </a:r>
          </a:p>
          <a:p>
            <a:r>
              <a:rPr lang="vi-VN" sz="2400" dirty="0">
                <a:latin typeface="+mj-lt"/>
              </a:rPr>
              <a:t>Bóng </a:t>
            </a:r>
            <a:r>
              <a:rPr lang="en-US" sz="2400" dirty="0" smtClean="0">
                <a:solidFill>
                  <a:srgbClr val="3366FF"/>
                </a:solidFill>
                <a:latin typeface="+mj-lt"/>
              </a:rPr>
              <a:t>d</a:t>
            </a:r>
            <a:r>
              <a:rPr lang="vi-VN" sz="2400" dirty="0" smtClean="0">
                <a:solidFill>
                  <a:srgbClr val="3366FF"/>
                </a:solidFill>
                <a:latin typeface="+mj-lt"/>
              </a:rPr>
              <a:t>ương </a:t>
            </a:r>
            <a:r>
              <a:rPr lang="vi-VN" sz="2400" dirty="0">
                <a:latin typeface="+mj-lt"/>
              </a:rPr>
              <a:t>với khách tha </a:t>
            </a:r>
            <a:r>
              <a:rPr lang="vi-VN" sz="2400" dirty="0" smtClean="0">
                <a:solidFill>
                  <a:srgbClr val="3366FF"/>
                </a:solidFill>
                <a:latin typeface="+mj-lt"/>
              </a:rPr>
              <a:t>hương</a:t>
            </a:r>
            <a:endParaRPr lang="en-US" sz="2400" dirty="0" smtClean="0">
              <a:solidFill>
                <a:srgbClr val="3366FF"/>
              </a:solidFill>
              <a:latin typeface="+mj-lt"/>
            </a:endParaRPr>
          </a:p>
          <a:p>
            <a:r>
              <a:rPr lang="vi-VN" sz="2400" dirty="0" smtClean="0">
                <a:latin typeface="+mj-lt"/>
              </a:rPr>
              <a:t> </a:t>
            </a:r>
            <a:r>
              <a:rPr lang="vi-VN" sz="2400" dirty="0">
                <a:latin typeface="+mj-lt"/>
              </a:rPr>
              <a:t>Mưa trong ý khách muôn hàng lệ rơi.</a:t>
            </a:r>
          </a:p>
          <a:p>
            <a:endParaRPr lang="en-US" sz="2400" dirty="0" smtClean="0">
              <a:solidFill>
                <a:srgbClr val="0000FF"/>
              </a:solidFill>
              <a:latin typeface="+mj-lt"/>
            </a:endParaRPr>
          </a:p>
          <a:p>
            <a:pPr algn="just"/>
            <a:r>
              <a:rPr lang="en-US" sz="2400" dirty="0" smtClean="0">
                <a:solidFill>
                  <a:srgbClr val="0000FF"/>
                </a:solidFill>
                <a:latin typeface="+mj-lt"/>
              </a:rPr>
              <a:t>- </a:t>
            </a:r>
            <a:r>
              <a:rPr lang="vi-VN" sz="2400" dirty="0" smtClean="0">
                <a:solidFill>
                  <a:srgbClr val="0000FF"/>
                </a:solidFill>
                <a:latin typeface="Times New Roman" panose="02020603050405020304" pitchFamily="18" charset="0"/>
                <a:cs typeface="Times New Roman" panose="02020603050405020304" pitchFamily="18" charset="0"/>
              </a:rPr>
              <a:t>V</a:t>
            </a:r>
            <a:r>
              <a:rPr lang="en-US" sz="2400" dirty="0">
                <a:solidFill>
                  <a:srgbClr val="0000FF"/>
                </a:solidFill>
                <a:latin typeface="Times New Roman" panose="02020603050405020304" pitchFamily="18" charset="0"/>
                <a:cs typeface="Times New Roman" panose="02020603050405020304" pitchFamily="18" charset="0"/>
              </a:rPr>
              <a:t>ầ</a:t>
            </a:r>
            <a:r>
              <a:rPr lang="vi-VN" sz="2400" dirty="0" smtClean="0">
                <a:solidFill>
                  <a:srgbClr val="0000FF"/>
                </a:solidFill>
                <a:latin typeface="Times New Roman" panose="02020603050405020304" pitchFamily="18" charset="0"/>
                <a:cs typeface="Times New Roman" panose="02020603050405020304" pitchFamily="18" charset="0"/>
              </a:rPr>
              <a:t>n </a:t>
            </a:r>
            <a:r>
              <a:rPr lang="vi-VN" sz="2400" dirty="0">
                <a:solidFill>
                  <a:srgbClr val="0000FF"/>
                </a:solidFill>
                <a:latin typeface="Times New Roman" panose="02020603050405020304" pitchFamily="18" charset="0"/>
                <a:cs typeface="Times New Roman" panose="02020603050405020304" pitchFamily="18" charset="0"/>
              </a:rPr>
              <a:t>ương ngân dài, lặp lại ở hình ảnh “bóng dương” và “khách tha hương" không chỉ tạo nên cảm nhận về một nỗi khắc khoải, day dứt, mà còn gây ấn tượng về sự đồng điệu giữa cảnh vật (bóng dương) và con người (khách tha hương).</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829300" y="359820"/>
            <a:ext cx="5977841" cy="5992887"/>
          </a:xfrm>
          <a:prstGeom prst="rect">
            <a:avLst/>
          </a:prstGeom>
        </p:spPr>
      </p:pic>
      <p:sp>
        <p:nvSpPr>
          <p:cNvPr id="5" name="Rectangle 4"/>
          <p:cNvSpPr/>
          <p:nvPr/>
        </p:nvSpPr>
        <p:spPr>
          <a:xfrm>
            <a:off x="162556" y="359820"/>
            <a:ext cx="4897818" cy="954107"/>
          </a:xfrm>
          <a:prstGeom prst="rect">
            <a:avLst/>
          </a:prstGeom>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Trong </a:t>
            </a:r>
            <a:r>
              <a:rPr lang="vi-VN" sz="2800" b="1" dirty="0">
                <a:solidFill>
                  <a:srgbClr val="FF0000"/>
                </a:solidFill>
                <a:latin typeface="Times New Roman" panose="02020603050405020304" pitchFamily="18" charset="0"/>
                <a:cs typeface="Times New Roman" panose="02020603050405020304" pitchFamily="18" charset="0"/>
              </a:rPr>
              <a:t>đoạn trích, </a:t>
            </a:r>
            <a:r>
              <a:rPr lang="en-US" sz="2800" b="1" dirty="0">
                <a:solidFill>
                  <a:srgbClr val="FF0000"/>
                </a:solidFill>
                <a:latin typeface="Times New Roman" panose="02020603050405020304" pitchFamily="18" charset="0"/>
                <a:cs typeface="Times New Roman" panose="02020603050405020304" pitchFamily="18" charset="0"/>
              </a:rPr>
              <a:t>v</a:t>
            </a:r>
            <a:r>
              <a:rPr lang="vi-VN" sz="2800" b="1" dirty="0" smtClean="0">
                <a:solidFill>
                  <a:srgbClr val="FF0000"/>
                </a:solidFill>
                <a:latin typeface="Times New Roman" panose="02020603050405020304" pitchFamily="18" charset="0"/>
                <a:cs typeface="Times New Roman" panose="02020603050405020304" pitchFamily="18" charset="0"/>
              </a:rPr>
              <a:t>ần </a:t>
            </a:r>
            <a:r>
              <a:rPr lang="vi-VN" sz="2800" b="1" dirty="0">
                <a:solidFill>
                  <a:srgbClr val="FF0000"/>
                </a:solidFill>
                <a:latin typeface="Times New Roman" panose="02020603050405020304" pitchFamily="18" charset="0"/>
                <a:cs typeface="Times New Roman" panose="02020603050405020304" pitchFamily="18" charset="0"/>
              </a:rPr>
              <a:t>ương được lặp lại </a:t>
            </a:r>
            <a:r>
              <a:rPr lang="en-US" sz="2800" b="1" dirty="0">
                <a:solidFill>
                  <a:srgbClr val="FF0000"/>
                </a:solidFill>
                <a:latin typeface="Times New Roman" panose="02020603050405020304" pitchFamily="18" charset="0"/>
                <a:cs typeface="Times New Roman" panose="02020603050405020304" pitchFamily="18" charset="0"/>
              </a:rPr>
              <a:t>nêu tác dụng?</a:t>
            </a:r>
          </a:p>
        </p:txBody>
      </p:sp>
    </p:spTree>
    <p:extLst>
      <p:ext uri="{BB962C8B-B14F-4D97-AF65-F5344CB8AC3E}">
        <p14:creationId xmlns:p14="http://schemas.microsoft.com/office/powerpoint/2010/main" val="65148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1470" y="631934"/>
            <a:ext cx="10991850" cy="954107"/>
          </a:xfrm>
          <a:prstGeom prst="rect">
            <a:avLst/>
          </a:prstGeom>
        </p:spPr>
        <p:txBody>
          <a:bodyPr wrap="square">
            <a:spAutoFit/>
          </a:bodyPr>
          <a:lstStyle/>
          <a:p>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Chỉ ra những đặc điểm của thể thơ song thất lục bát thể hiện trong bài thơ Tiếng đàn mưa.? </a:t>
            </a:r>
            <a:endPar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84042" y="1965570"/>
            <a:ext cx="10239375" cy="1815882"/>
          </a:xfrm>
          <a:prstGeom prst="rect">
            <a:avLst/>
          </a:prstGeom>
        </p:spPr>
        <p:txBody>
          <a:bodyPr wrap="square">
            <a:spAutoFit/>
          </a:bodyPr>
          <a:lstStyle/>
          <a:p>
            <a:r>
              <a:rPr lang="vi-VN" sz="2800" dirty="0">
                <a:solidFill>
                  <a:srgbClr val="000000"/>
                </a:solidFill>
                <a:latin typeface="Times New Roman" panose="02020603050405020304" pitchFamily="18" charset="0"/>
                <a:cs typeface="Times New Roman" panose="02020603050405020304" pitchFamily="18" charset="0"/>
              </a:rPr>
              <a:t>+ Được cấu tạo từ hai câu thất – bảy chữ (song thất) và 1 cặp lục bát (1 câu 6 tiếng và 1 câu 8 tiếng).</a:t>
            </a:r>
          </a:p>
          <a:p>
            <a:r>
              <a:rPr lang="vi-VN" sz="2800" dirty="0">
                <a:solidFill>
                  <a:srgbClr val="000000"/>
                </a:solidFill>
                <a:latin typeface="Times New Roman" panose="02020603050405020304" pitchFamily="18" charset="0"/>
                <a:cs typeface="Times New Roman" panose="02020603050405020304" pitchFamily="18" charset="0"/>
              </a:rPr>
              <a:t>+ Chữ cuối câu bảy dưới vần với chữ cuối câu lục “</a:t>
            </a:r>
            <a:r>
              <a:rPr lang="vi-VN" sz="2800" i="1" dirty="0">
                <a:solidFill>
                  <a:srgbClr val="000000"/>
                </a:solidFill>
                <a:latin typeface="Times New Roman" panose="02020603050405020304" pitchFamily="18" charset="0"/>
                <a:cs typeface="Times New Roman" panose="02020603050405020304" pitchFamily="18" charset="0"/>
              </a:rPr>
              <a:t>lan; ngàn</a:t>
            </a:r>
            <a:r>
              <a:rPr lang="vi-VN" sz="2800" dirty="0">
                <a:solidFill>
                  <a:srgbClr val="000000"/>
                </a:solidFill>
                <a:latin typeface="Times New Roman" panose="02020603050405020304" pitchFamily="18" charset="0"/>
                <a:cs typeface="Times New Roman" panose="02020603050405020304" pitchFamily="18" charset="0"/>
              </a:rPr>
              <a:t>”, tiếng cuối câu lục vần với chữ thứ 6 câu bát “</a:t>
            </a:r>
            <a:r>
              <a:rPr lang="vi-VN" sz="2800" i="1" dirty="0">
                <a:solidFill>
                  <a:srgbClr val="000000"/>
                </a:solidFill>
                <a:latin typeface="Times New Roman" panose="02020603050405020304" pitchFamily="18" charset="0"/>
                <a:cs typeface="Times New Roman" panose="02020603050405020304" pitchFamily="18" charset="0"/>
              </a:rPr>
              <a:t>ngàn; đàn</a:t>
            </a:r>
            <a:r>
              <a:rPr lang="vi-VN" sz="2800" dirty="0">
                <a:solidFill>
                  <a:srgbClr val="000000"/>
                </a:solidFill>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43916017"/>
              </p:ext>
            </p:extLst>
          </p:nvPr>
        </p:nvGraphicFramePr>
        <p:xfrm>
          <a:off x="473628" y="212652"/>
          <a:ext cx="11094594" cy="6118206"/>
        </p:xfrm>
        <a:graphic>
          <a:graphicData uri="http://schemas.openxmlformats.org/drawingml/2006/table">
            <a:tbl>
              <a:tblPr firstRow="1" firstCol="1" bandRow="1">
                <a:tableStyleId>{5C22544A-7EE6-4342-B048-85BDC9FD1C3A}</a:tableStyleId>
              </a:tblPr>
              <a:tblGrid>
                <a:gridCol w="2397163">
                  <a:extLst>
                    <a:ext uri="{9D8B030D-6E8A-4147-A177-3AD203B41FA5}">
                      <a16:colId xmlns:a16="http://schemas.microsoft.com/office/drawing/2014/main" val="20000"/>
                    </a:ext>
                  </a:extLst>
                </a:gridCol>
                <a:gridCol w="4061637">
                  <a:extLst>
                    <a:ext uri="{9D8B030D-6E8A-4147-A177-3AD203B41FA5}">
                      <a16:colId xmlns:a16="http://schemas.microsoft.com/office/drawing/2014/main" val="20001"/>
                    </a:ext>
                  </a:extLst>
                </a:gridCol>
                <a:gridCol w="4635794">
                  <a:extLst>
                    <a:ext uri="{9D8B030D-6E8A-4147-A177-3AD203B41FA5}">
                      <a16:colId xmlns:a16="http://schemas.microsoft.com/office/drawing/2014/main" val="20002"/>
                    </a:ext>
                  </a:extLst>
                </a:gridCol>
              </a:tblGrid>
              <a:tr h="680483">
                <a:tc gridSpan="3">
                  <a:txBody>
                    <a:bodyPr/>
                    <a:lstStyle/>
                    <a:p>
                      <a:pPr marL="0" marR="0" algn="ctr">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KHÁI QUÁT MỘT SỐ VẤN ĐỀ NỔI BẬT Ở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56300">
                <a:tc>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Chỉ ra những </a:t>
                      </a:r>
                      <a:r>
                        <a:rPr lang="en-US" sz="2400" dirty="0" smtClean="0">
                          <a:effectLst/>
                          <a:latin typeface="Times New Roman" panose="02020603050405020304" pitchFamily="18" charset="0"/>
                          <a:cs typeface="Times New Roman" panose="02020603050405020304" pitchFamily="18" charset="0"/>
                        </a:rPr>
                        <a:t>cung </a:t>
                      </a:r>
                      <a:r>
                        <a:rPr lang="en-US" sz="2400" dirty="0">
                          <a:effectLst/>
                          <a:latin typeface="Times New Roman" panose="02020603050405020304" pitchFamily="18" charset="0"/>
                          <a:cs typeface="Times New Roman" panose="02020603050405020304" pitchFamily="18" charset="0"/>
                        </a:rPr>
                        <a:t>bậc cảm xúc được diễn tả trong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gridSpan="2">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hMerge="1">
                  <a:txBody>
                    <a:bodyPr/>
                    <a:lstStyle/>
                    <a:p>
                      <a:endParaRPr lang="en-US"/>
                    </a:p>
                  </a:txBody>
                  <a:tcPr/>
                </a:tc>
                <a:extLst>
                  <a:ext uri="{0D108BD9-81ED-4DB2-BD59-A6C34878D82A}">
                    <a16:rowId xmlns:a16="http://schemas.microsoft.com/office/drawing/2014/main" val="10001"/>
                  </a:ext>
                </a:extLst>
              </a:tr>
              <a:tr h="1456300">
                <a:tc rowSpan="3">
                  <a:txBody>
                    <a:bodyPr/>
                    <a:lstStyle/>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Tìm hiểu về nhạc tính trong bài thơ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a:txBody>
                    <a:bodyPr/>
                    <a:lstStyle/>
                    <a:p>
                      <a:pPr marL="0" marR="0">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Thể thơ song thất lục bát có nhịp điệu như thế nào? giúp diễn tả kiểu tâm trạng nào?</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a:txBody>
                    <a:bodyPr/>
                    <a:lstStyle/>
                    <a:p>
                      <a:pPr marL="0" marR="0">
                        <a:lnSpc>
                          <a:spcPct val="107000"/>
                        </a:lnSpc>
                        <a:spcBef>
                          <a:spcPts val="0"/>
                        </a:spcBef>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extLst>
                  <a:ext uri="{0D108BD9-81ED-4DB2-BD59-A6C34878D82A}">
                    <a16:rowId xmlns:a16="http://schemas.microsoft.com/office/drawing/2014/main" val="10002"/>
                  </a:ext>
                </a:extLst>
              </a:tr>
              <a:tr h="1456300">
                <a:tc vMerge="1">
                  <a:txBody>
                    <a:bodyPr/>
                    <a:lstStyle/>
                    <a:p>
                      <a:endParaRPr lang="en-US"/>
                    </a:p>
                  </a:txBody>
                  <a:tcPr/>
                </a:tc>
                <a:tc>
                  <a:txBody>
                    <a:bodyPr/>
                    <a:lstStyle/>
                    <a:p>
                      <a:pPr marL="0" marR="0" algn="just">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Biện pháp điệp có tác dụng như thế nào đối với nhịp điệu, nhạc điệu của bài thơ?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a:txBody>
                    <a:bodyPr/>
                    <a:lstStyle/>
                    <a:p>
                      <a:pPr marL="0" marR="0" algn="just">
                        <a:lnSpc>
                          <a:spcPct val="107000"/>
                        </a:lnSpc>
                        <a:spcBef>
                          <a:spcPts val="0"/>
                        </a:spcBef>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extLst>
                  <a:ext uri="{0D108BD9-81ED-4DB2-BD59-A6C34878D82A}">
                    <a16:rowId xmlns:a16="http://schemas.microsoft.com/office/drawing/2014/main" val="10003"/>
                  </a:ext>
                </a:extLst>
              </a:tr>
              <a:tr h="959721">
                <a:tc vMerge="1">
                  <a:txBody>
                    <a:bodyPr/>
                    <a:lstStyle/>
                    <a:p>
                      <a:endParaRPr lang="en-US"/>
                    </a:p>
                  </a:txBody>
                  <a:tcPr/>
                </a:tc>
                <a:tc>
                  <a:txBody>
                    <a:bodyPr/>
                    <a:lstStyle/>
                    <a:p>
                      <a:pPr marL="0" marR="0" algn="just">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Nhận xét về thanh điệu và cách ngắt nhịp trong các câu thơ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a:txBody>
                    <a:bodyPr/>
                    <a:lstStyle/>
                    <a:p>
                      <a:pPr marL="0" marR="0" algn="just">
                        <a:lnSpc>
                          <a:spcPct val="107000"/>
                        </a:lnSpc>
                        <a:spcBef>
                          <a:spcPts val="0"/>
                        </a:spcBef>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94885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150" y="150970"/>
            <a:ext cx="527685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Nghe bài hát sau và nêu cảm nhận sau khi nghe bài hát</a:t>
            </a:r>
            <a:endParaRPr lang="en-US" dirty="0">
              <a:latin typeface="Times New Roman" panose="02020603050405020304" pitchFamily="18" charset="0"/>
              <a:cs typeface="Times New Roman" panose="02020603050405020304" pitchFamily="18" charset="0"/>
            </a:endParaRPr>
          </a:p>
        </p:txBody>
      </p:sp>
      <p:pic>
        <p:nvPicPr>
          <p:cNvPr id="2" name="KHẢI ĐĂNG - MỘT VÒNG VIỆT NAM OFFICIAL MV (ĐÔNG THIÊN Đ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8150" y="720327"/>
            <a:ext cx="11010899" cy="5842397"/>
          </a:xfrm>
          <a:prstGeom prst="rect">
            <a:avLst/>
          </a:prstGeom>
        </p:spPr>
      </p:pic>
    </p:spTree>
    <p:extLst>
      <p:ext uri="{BB962C8B-B14F-4D97-AF65-F5344CB8AC3E}">
        <p14:creationId xmlns:p14="http://schemas.microsoft.com/office/powerpoint/2010/main" val="828535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56985167"/>
              </p:ext>
            </p:extLst>
          </p:nvPr>
        </p:nvGraphicFramePr>
        <p:xfrm>
          <a:off x="473628" y="212652"/>
          <a:ext cx="11094594" cy="6738866"/>
        </p:xfrm>
        <a:graphic>
          <a:graphicData uri="http://schemas.openxmlformats.org/drawingml/2006/table">
            <a:tbl>
              <a:tblPr firstRow="1" firstCol="1" bandRow="1">
                <a:tableStyleId>{5C22544A-7EE6-4342-B048-85BDC9FD1C3A}</a:tableStyleId>
              </a:tblPr>
              <a:tblGrid>
                <a:gridCol w="2397163">
                  <a:extLst>
                    <a:ext uri="{9D8B030D-6E8A-4147-A177-3AD203B41FA5}">
                      <a16:colId xmlns:a16="http://schemas.microsoft.com/office/drawing/2014/main" val="20000"/>
                    </a:ext>
                  </a:extLst>
                </a:gridCol>
                <a:gridCol w="4061637">
                  <a:extLst>
                    <a:ext uri="{9D8B030D-6E8A-4147-A177-3AD203B41FA5}">
                      <a16:colId xmlns:a16="http://schemas.microsoft.com/office/drawing/2014/main" val="20001"/>
                    </a:ext>
                  </a:extLst>
                </a:gridCol>
                <a:gridCol w="4635794">
                  <a:extLst>
                    <a:ext uri="{9D8B030D-6E8A-4147-A177-3AD203B41FA5}">
                      <a16:colId xmlns:a16="http://schemas.microsoft.com/office/drawing/2014/main" val="20002"/>
                    </a:ext>
                  </a:extLst>
                </a:gridCol>
              </a:tblGrid>
              <a:tr h="746753">
                <a:tc gridSpan="3">
                  <a:txBody>
                    <a:bodyPr/>
                    <a:lstStyle/>
                    <a:p>
                      <a:pPr marL="0" marR="0" algn="ctr">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KHÁI QUÁT MỘT SỐ VẤN ĐỀ NỔI BẬT Ở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17852">
                <a:tc>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Chỉ ra những </a:t>
                      </a:r>
                      <a:r>
                        <a:rPr lang="en-US" sz="2400" dirty="0" smtClean="0">
                          <a:effectLst/>
                          <a:latin typeface="Times New Roman" panose="02020603050405020304" pitchFamily="18" charset="0"/>
                          <a:cs typeface="Times New Roman" panose="02020603050405020304" pitchFamily="18" charset="0"/>
                        </a:rPr>
                        <a:t>cung </a:t>
                      </a:r>
                      <a:r>
                        <a:rPr lang="en-US" sz="2400" dirty="0">
                          <a:effectLst/>
                          <a:latin typeface="Times New Roman" panose="02020603050405020304" pitchFamily="18" charset="0"/>
                          <a:cs typeface="Times New Roman" panose="02020603050405020304" pitchFamily="18" charset="0"/>
                        </a:rPr>
                        <a:t>bậc cảm xúc được diễn tả trong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gridSpan="2">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r>
                        <a:rPr lang="en-US" sz="2400" dirty="0" smtClean="0">
                          <a:solidFill>
                            <a:srgbClr val="FFFF00"/>
                          </a:solidFill>
                          <a:effectLst/>
                          <a:latin typeface="Times New Roman" panose="02020603050405020304" pitchFamily="18" charset="0"/>
                          <a:cs typeface="Times New Roman" panose="02020603050405020304" pitchFamily="18" charset="0"/>
                        </a:rPr>
                        <a:t>- Tiếng</a:t>
                      </a:r>
                      <a:r>
                        <a:rPr lang="en-US" sz="2400" baseline="0" dirty="0" smtClean="0">
                          <a:solidFill>
                            <a:srgbClr val="FFFF00"/>
                          </a:solidFill>
                          <a:effectLst/>
                          <a:latin typeface="Times New Roman" panose="02020603050405020304" pitchFamily="18" charset="0"/>
                          <a:cs typeface="Times New Roman" panose="02020603050405020304" pitchFamily="18" charset="0"/>
                        </a:rPr>
                        <a:t> mưa, tiếng đàn </a:t>
                      </a:r>
                    </a:p>
                    <a:p>
                      <a:pPr marL="0" marR="0">
                        <a:lnSpc>
                          <a:spcPct val="107000"/>
                        </a:lnSpc>
                        <a:spcBef>
                          <a:spcPts val="0"/>
                        </a:spcBef>
                        <a:spcAft>
                          <a:spcPts val="800"/>
                        </a:spcAft>
                      </a:pPr>
                      <a:r>
                        <a:rPr lang="en-US" sz="1800" kern="1200" dirty="0" smtClean="0">
                          <a:solidFill>
                            <a:srgbClr val="FFFF00"/>
                          </a:solidFill>
                          <a:effectLst/>
                          <a:latin typeface="+mn-lt"/>
                          <a:ea typeface="+mn-ea"/>
                          <a:cs typeface="+mn-cs"/>
                        </a:rPr>
                        <a:t> điển hình là cảm xúc của nhân vật “khách tha hương”. Qua đó, bài thơ đã thực sự thành công khi nói về nỗi nhớ sự cô đơn mà không hề nặng nề về cảm xúc mà cứ nhẹ rơi như những giọt mưa mang âm thanh của tiếng đàn.</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hMerge="1">
                  <a:txBody>
                    <a:bodyPr/>
                    <a:lstStyle/>
                    <a:p>
                      <a:endParaRPr lang="en-US"/>
                    </a:p>
                  </a:txBody>
                  <a:tcPr/>
                </a:tc>
                <a:extLst>
                  <a:ext uri="{0D108BD9-81ED-4DB2-BD59-A6C34878D82A}">
                    <a16:rowId xmlns:a16="http://schemas.microsoft.com/office/drawing/2014/main" val="10001"/>
                  </a:ext>
                </a:extLst>
              </a:tr>
              <a:tr h="1431589">
                <a:tc rowSpan="3">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cs typeface="Times New Roman" panose="02020603050405020304" pitchFamily="18" charset="0"/>
                        </a:rPr>
                        <a:t>Tìm </a:t>
                      </a:r>
                      <a:r>
                        <a:rPr lang="en-US" sz="2400" dirty="0">
                          <a:effectLst/>
                          <a:latin typeface="Times New Roman" panose="02020603050405020304" pitchFamily="18" charset="0"/>
                          <a:cs typeface="Times New Roman" panose="02020603050405020304" pitchFamily="18" charset="0"/>
                        </a:rPr>
                        <a:t>hiểu về nhạc tính trong bài </a:t>
                      </a:r>
                      <a:r>
                        <a:rPr lang="en-US" sz="2400" dirty="0" smtClean="0">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a:txBody>
                    <a:bodyPr/>
                    <a:lstStyle/>
                    <a:p>
                      <a:pPr marL="0" marR="0">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Thể thơ song thất lục bát có nhịp điệu như thế nào? giúp diễn tả kiểu tâm trạng nào?</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a:txBody>
                    <a:bodyPr/>
                    <a:lstStyle/>
                    <a:p>
                      <a:pPr marL="0" marR="0">
                        <a:lnSpc>
                          <a:spcPct val="107000"/>
                        </a:lnSpc>
                        <a:spcBef>
                          <a:spcPts val="0"/>
                        </a:spcBef>
                        <a:spcAft>
                          <a:spcPts val="800"/>
                        </a:spcAft>
                      </a:pPr>
                      <a:r>
                        <a:rPr lang="en-US" sz="2000" dirty="0">
                          <a:effectLst/>
                          <a:latin typeface="Times New Roman" panose="02020603050405020304" pitchFamily="18" charset="0"/>
                          <a:cs typeface="Times New Roman" panose="02020603050405020304" pitchFamily="18" charset="0"/>
                        </a:rPr>
                        <a:t> </a:t>
                      </a:r>
                      <a:r>
                        <a:rPr lang="en-US" sz="2000" dirty="0" smtClean="0">
                          <a:solidFill>
                            <a:srgbClr val="FFFF00"/>
                          </a:solidFill>
                          <a:effectLst/>
                          <a:latin typeface="Times New Roman" panose="02020603050405020304" pitchFamily="18" charset="0"/>
                          <a:cs typeface="Times New Roman" panose="02020603050405020304" pitchFamily="18" charset="0"/>
                        </a:rPr>
                        <a:t>- Thơ</a:t>
                      </a:r>
                      <a:r>
                        <a:rPr lang="en-US" sz="2000" baseline="0" dirty="0" smtClean="0">
                          <a:solidFill>
                            <a:srgbClr val="FFFF00"/>
                          </a:solidFill>
                          <a:effectLst/>
                          <a:latin typeface="Times New Roman" panose="02020603050405020304" pitchFamily="18" charset="0"/>
                          <a:cs typeface="Times New Roman" panose="02020603050405020304" pitchFamily="18" charset="0"/>
                        </a:rPr>
                        <a:t> song thất lục bát thường ngắt nhịp 4\3 hoặc 2\2\3.  Vì vậy các tác phẩm song thất lục bát thường giàu nhạc điệu. Qua đó diễn tả được  tâm trạng nhân vật.</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extLst>
                  <a:ext uri="{0D108BD9-81ED-4DB2-BD59-A6C34878D82A}">
                    <a16:rowId xmlns:a16="http://schemas.microsoft.com/office/drawing/2014/main" val="10002"/>
                  </a:ext>
                </a:extLst>
              </a:tr>
              <a:tr h="1789487">
                <a:tc vMerge="1">
                  <a:txBody>
                    <a:bodyPr/>
                    <a:lstStyle/>
                    <a:p>
                      <a:endParaRPr lang="en-US"/>
                    </a:p>
                  </a:txBody>
                  <a:tcPr/>
                </a:tc>
                <a:tc>
                  <a:txBody>
                    <a:bodyPr/>
                    <a:lstStyle/>
                    <a:p>
                      <a:pPr marL="0" marR="0" algn="just">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Biện pháp điệp có tác dụng như thế nào đối với nhịp điệu, nhạc điệu của bài thơ?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a:txBody>
                    <a:bodyPr/>
                    <a:lstStyle/>
                    <a:p>
                      <a:pPr marL="0" marR="0" indent="0" algn="just" defTabSz="914400" rtl="0" eaLnBrk="1" fontAlgn="auto" latinLnBrk="0" hangingPunct="1">
                        <a:lnSpc>
                          <a:spcPct val="107000"/>
                        </a:lnSpc>
                        <a:spcBef>
                          <a:spcPts val="0"/>
                        </a:spcBef>
                        <a:spcAft>
                          <a:spcPts val="800"/>
                        </a:spcAft>
                        <a:buClrTx/>
                        <a:buSzTx/>
                        <a:buFontTx/>
                        <a:buNone/>
                        <a:tabLst/>
                        <a:defRPr/>
                      </a:pPr>
                      <a:r>
                        <a:rPr lang="en-US" sz="2000" dirty="0">
                          <a:effectLst/>
                          <a:latin typeface="Times New Roman" panose="02020603050405020304" pitchFamily="18" charset="0"/>
                          <a:cs typeface="Times New Roman" panose="02020603050405020304" pitchFamily="18" charset="0"/>
                        </a:rPr>
                        <a:t> </a:t>
                      </a:r>
                      <a:r>
                        <a:rPr lang="vi-VN" sz="2000" dirty="0" smtClean="0">
                          <a:solidFill>
                            <a:srgbClr val="FFFF00"/>
                          </a:solidFill>
                          <a:effectLst/>
                          <a:latin typeface="Times New Roman" panose="02020603050405020304" pitchFamily="18" charset="0"/>
                          <a:cs typeface="Times New Roman" panose="02020603050405020304" pitchFamily="18" charset="0"/>
                        </a:rPr>
                        <a:t>Sự lặp lại thanh điệu theo từng nhóm âm tiết tạo nên tính nhạc cho câu thơ, đồng thời giúp người đọc cảm nhận được sự vật đang diễn ra trong một trạng thái, một xu thế không thay đổi</a:t>
                      </a:r>
                      <a:r>
                        <a:rPr lang="en-US" sz="2000" dirty="0" smtClean="0">
                          <a:solidFill>
                            <a:srgbClr val="FFFF00"/>
                          </a:solidFill>
                          <a:effectLst/>
                          <a:latin typeface="Times New Roman" panose="02020603050405020304" pitchFamily="18" charset="0"/>
                          <a:cs typeface="Times New Roman" panose="02020603050405020304" pitchFamily="18" charset="0"/>
                        </a:rPr>
                        <a:t>.</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extLst>
                  <a:ext uri="{0D108BD9-81ED-4DB2-BD59-A6C34878D82A}">
                    <a16:rowId xmlns:a16="http://schemas.microsoft.com/office/drawing/2014/main" val="10003"/>
                  </a:ext>
                </a:extLst>
              </a:tr>
              <a:tr h="1053185">
                <a:tc vMerge="1">
                  <a:txBody>
                    <a:bodyPr/>
                    <a:lstStyle/>
                    <a:p>
                      <a:endParaRPr lang="en-US"/>
                    </a:p>
                  </a:txBody>
                  <a:tcPr/>
                </a:tc>
                <a:tc>
                  <a:txBody>
                    <a:bodyPr/>
                    <a:lstStyle/>
                    <a:p>
                      <a:pPr marL="0" marR="0" algn="just">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Nhận xét về thanh điệu và cách ngắt nhịp trong các câu thơ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a:txBody>
                    <a:bodyPr/>
                    <a:lstStyle/>
                    <a:p>
                      <a:pPr marL="0" marR="0" algn="just">
                        <a:lnSpc>
                          <a:spcPct val="107000"/>
                        </a:lnSpc>
                        <a:spcBef>
                          <a:spcPts val="0"/>
                        </a:spcBef>
                        <a:spcAft>
                          <a:spcPts val="800"/>
                        </a:spcAft>
                      </a:pPr>
                      <a:r>
                        <a:rPr lang="en-US" sz="2000" dirty="0">
                          <a:effectLst/>
                          <a:latin typeface="Times New Roman" panose="02020603050405020304" pitchFamily="18" charset="0"/>
                          <a:cs typeface="Times New Roman" panose="02020603050405020304" pitchFamily="18" charset="0"/>
                        </a:rPr>
                        <a:t> </a:t>
                      </a:r>
                      <a:r>
                        <a:rPr lang="en-US" sz="2000" dirty="0" smtClean="0">
                          <a:solidFill>
                            <a:srgbClr val="FFFF00"/>
                          </a:solidFill>
                          <a:effectLst/>
                          <a:latin typeface="Times New Roman" panose="02020603050405020304" pitchFamily="18" charset="0"/>
                          <a:cs typeface="Times New Roman" panose="02020603050405020304" pitchFamily="18" charset="0"/>
                        </a:rPr>
                        <a:t>- Sử</a:t>
                      </a:r>
                      <a:r>
                        <a:rPr lang="en-US" sz="2000" baseline="0" dirty="0" smtClean="0">
                          <a:solidFill>
                            <a:srgbClr val="FFFF00"/>
                          </a:solidFill>
                          <a:effectLst/>
                          <a:latin typeface="Times New Roman" panose="02020603050405020304" pitchFamily="18" charset="0"/>
                          <a:cs typeface="Times New Roman" panose="02020603050405020304" pitchFamily="18" charset="0"/>
                        </a:rPr>
                        <a:t> dụng điệp thanh, điệp vần, cách ngắt nhịp linh hoạt tạo tính nhạc cho câu thơ.</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22168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903200" y="6045200"/>
            <a:ext cx="812800" cy="8128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809999"/>
            <a:ext cx="1219200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93584"/>
            <a:ext cx="7213600" cy="262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0010" y="343615"/>
            <a:ext cx="4224233" cy="1733680"/>
          </a:xfrm>
          <a:prstGeom prst="rect">
            <a:avLst/>
          </a:prstGeom>
          <a:noFill/>
        </p:spPr>
        <p:txBody>
          <a:bodyPr wrap="none" rtlCol="0">
            <a:spAutoFit/>
          </a:bodyPr>
          <a:lstStyle/>
          <a:p>
            <a:pPr algn="ctr"/>
            <a:r>
              <a:rPr lang="en-US" sz="5333" b="1" dirty="0">
                <a:solidFill>
                  <a:srgbClr val="CC0066"/>
                </a:solidFill>
                <a:latin typeface="Arial" panose="020B0604020202020204" pitchFamily="34" charset="0"/>
                <a:cs typeface="Arial" panose="020B0604020202020204" pitchFamily="34" charset="0"/>
              </a:rPr>
              <a:t>GIẢI CỨU</a:t>
            </a:r>
          </a:p>
          <a:p>
            <a:pPr algn="ctr"/>
            <a:r>
              <a:rPr lang="en-US" sz="5333"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6400" y="6000449"/>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8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43408" y="5020570"/>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0" y="3868876"/>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65" y="-2514600"/>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83625" y="317918"/>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215192" y="909543"/>
            <a:ext cx="6686932" cy="1323439"/>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Câu 1:</a:t>
            </a:r>
            <a:r>
              <a:rPr lang="en-US" sz="4000" dirty="0">
                <a:latin typeface="Times New Roman" panose="02020603050405020304" pitchFamily="18" charset="0"/>
                <a:cs typeface="Times New Roman" panose="02020603050405020304" pitchFamily="18" charset="0"/>
              </a:rPr>
              <a:t> Bích Khê là nhà thơ thuộc phong trào văn học nào?</a:t>
            </a:r>
          </a:p>
        </p:txBody>
      </p:sp>
      <p:sp>
        <p:nvSpPr>
          <p:cNvPr id="5" name="Rounded Rectangle 4"/>
          <p:cNvSpPr/>
          <p:nvPr/>
        </p:nvSpPr>
        <p:spPr>
          <a:xfrm>
            <a:off x="134728" y="3209833"/>
            <a:ext cx="3000098" cy="10740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endParaRPr lang="en-US" sz="3200" dirty="0">
              <a:solidFill>
                <a:srgbClr val="0033CC"/>
              </a:solidFill>
            </a:endParaRPr>
          </a:p>
          <a:p>
            <a:pPr lvl="0"/>
            <a:r>
              <a:rPr lang="en-US" sz="2400" dirty="0" smtClean="0">
                <a:solidFill>
                  <a:srgbClr val="0033CC"/>
                </a:solidFill>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Văn học hiện thực.</a:t>
            </a:r>
          </a:p>
          <a:p>
            <a:pPr lvl="0"/>
            <a:r>
              <a:rPr lang="en-US" sz="3200" dirty="0" smtClean="0"/>
              <a:t>.</a:t>
            </a:r>
            <a:endParaRPr lang="en-US" sz="3200" dirty="0"/>
          </a:p>
          <a:p>
            <a:endParaRPr lang="en-US" sz="3200" dirty="0">
              <a:solidFill>
                <a:srgbClr val="0033CC"/>
              </a:solidFill>
            </a:endParaRPr>
          </a:p>
        </p:txBody>
      </p:sp>
      <p:sp>
        <p:nvSpPr>
          <p:cNvPr id="15" name="Rounded Rectangle 14"/>
          <p:cNvSpPr/>
          <p:nvPr/>
        </p:nvSpPr>
        <p:spPr>
          <a:xfrm>
            <a:off x="3237021" y="3219454"/>
            <a:ext cx="2898181" cy="106175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Văn học hiện </a:t>
            </a:r>
            <a:r>
              <a:rPr lang="en-US" sz="2400" dirty="0" smtClean="0">
                <a:solidFill>
                  <a:srgbClr val="FF0000"/>
                </a:solidFill>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3200" dirty="0">
              <a:solidFill>
                <a:srgbClr val="0033CC"/>
              </a:solidFill>
            </a:endParaRPr>
          </a:p>
        </p:txBody>
      </p:sp>
      <p:sp>
        <p:nvSpPr>
          <p:cNvPr id="16" name="Rounded Rectangle 15"/>
          <p:cNvSpPr/>
          <p:nvPr/>
        </p:nvSpPr>
        <p:spPr>
          <a:xfrm>
            <a:off x="6233904" y="3219454"/>
            <a:ext cx="3268595" cy="105483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FF0000"/>
                </a:solidFill>
                <a:latin typeface="Times New Roman" panose="02020603050405020304" pitchFamily="18" charset="0"/>
                <a:cs typeface="Times New Roman" panose="02020603050405020304" pitchFamily="18" charset="0"/>
              </a:rPr>
              <a:t>C: Văn </a:t>
            </a:r>
            <a:r>
              <a:rPr lang="en-US" sz="2400" dirty="0">
                <a:solidFill>
                  <a:srgbClr val="FF0000"/>
                </a:solidFill>
                <a:latin typeface="Times New Roman" panose="02020603050405020304" pitchFamily="18" charset="0"/>
                <a:cs typeface="Times New Roman" panose="02020603050405020304" pitchFamily="18" charset="0"/>
              </a:rPr>
              <a:t>học kháng chiến</a:t>
            </a:r>
          </a:p>
        </p:txBody>
      </p:sp>
      <p:sp>
        <p:nvSpPr>
          <p:cNvPr id="17" name="Rounded Rectangle 16"/>
          <p:cNvSpPr/>
          <p:nvPr/>
        </p:nvSpPr>
        <p:spPr>
          <a:xfrm>
            <a:off x="9699903" y="3252017"/>
            <a:ext cx="2641600" cy="974448"/>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667" dirty="0" smtClean="0">
              <a:solidFill>
                <a:srgbClr val="0033CC"/>
              </a:solidFill>
            </a:endParaRPr>
          </a:p>
          <a:p>
            <a:pPr lvl="0"/>
            <a:r>
              <a:rPr lang="en-US" sz="2400" dirty="0" smtClean="0">
                <a:solidFill>
                  <a:srgbClr val="FF0000"/>
                </a:solidFill>
                <a:latin typeface="Times New Roman" panose="02020603050405020304" pitchFamily="18" charset="0"/>
                <a:cs typeface="Times New Roman" panose="02020603050405020304" pitchFamily="18" charset="0"/>
              </a:rPr>
              <a:t>D:  Thơ </a:t>
            </a:r>
            <a:r>
              <a:rPr lang="en-US" sz="2400" dirty="0">
                <a:solidFill>
                  <a:srgbClr val="FF0000"/>
                </a:solidFill>
                <a:latin typeface="Times New Roman" panose="02020603050405020304" pitchFamily="18" charset="0"/>
                <a:cs typeface="Times New Roman" panose="02020603050405020304" pitchFamily="18" charset="0"/>
              </a:rPr>
              <a:t>Mới.</a:t>
            </a:r>
          </a:p>
          <a:p>
            <a:endParaRPr lang="en-US" sz="2667" dirty="0">
              <a:solidFill>
                <a:srgbClr val="0033CC"/>
              </a:solidFill>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7" name="Explosion 2 76"/>
          <p:cNvSpPr/>
          <p:nvPr/>
        </p:nvSpPr>
        <p:spPr>
          <a:xfrm>
            <a:off x="-149503" y="4954843"/>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25610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9" y="19050"/>
            <a:ext cx="12198729" cy="6838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9858" y="52197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81" y="2462856"/>
            <a:ext cx="7069012"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7033" y="3797302"/>
            <a:ext cx="3310467" cy="2308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601" y="-3581400"/>
            <a:ext cx="8331201" cy="13512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38400" y="76200"/>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562887" y="582974"/>
            <a:ext cx="6776903" cy="1200329"/>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Câu 2:</a:t>
            </a:r>
            <a:r>
              <a:rPr lang="en-US" sz="3600" dirty="0">
                <a:latin typeface="Times New Roman" panose="02020603050405020304" pitchFamily="18" charset="0"/>
                <a:cs typeface="Times New Roman" panose="02020603050405020304" pitchFamily="18" charset="0"/>
              </a:rPr>
              <a:t> Bài thơ </a:t>
            </a:r>
            <a:r>
              <a:rPr lang="en-US" sz="3600" i="1" dirty="0">
                <a:latin typeface="Times New Roman" panose="02020603050405020304" pitchFamily="18" charset="0"/>
                <a:cs typeface="Times New Roman" panose="02020603050405020304" pitchFamily="18" charset="0"/>
              </a:rPr>
              <a:t>Tiếng đàn mưa </a:t>
            </a:r>
            <a:r>
              <a:rPr lang="en-US" sz="3600" dirty="0">
                <a:latin typeface="Times New Roman" panose="02020603050405020304" pitchFamily="18" charset="0"/>
                <a:cs typeface="Times New Roman" panose="02020603050405020304" pitchFamily="18" charset="0"/>
              </a:rPr>
              <a:t>được viết theo thể thơ gì?</a:t>
            </a:r>
          </a:p>
        </p:txBody>
      </p:sp>
      <p:sp>
        <p:nvSpPr>
          <p:cNvPr id="21" name="Rounded Rectangle 20"/>
          <p:cNvSpPr/>
          <p:nvPr/>
        </p:nvSpPr>
        <p:spPr>
          <a:xfrm>
            <a:off x="377756" y="3008791"/>
            <a:ext cx="203200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A. Lục </a:t>
            </a:r>
            <a:r>
              <a:rPr lang="en-US" sz="2400" dirty="0">
                <a:solidFill>
                  <a:srgbClr val="FF0000"/>
                </a:solidFill>
                <a:latin typeface="Times New Roman" panose="02020603050405020304" pitchFamily="18" charset="0"/>
                <a:cs typeface="Times New Roman" panose="02020603050405020304" pitchFamily="18" charset="0"/>
              </a:rPr>
              <a:t>bát</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9562214" y="3022600"/>
            <a:ext cx="243269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2400" dirty="0" smtClean="0">
                <a:solidFill>
                  <a:srgbClr val="FF0000"/>
                </a:solidFill>
                <a:latin typeface="Times New Roman" panose="02020603050405020304" pitchFamily="18" charset="0"/>
                <a:cs typeface="Times New Roman" panose="02020603050405020304" pitchFamily="18" charset="0"/>
              </a:rPr>
              <a:t>D.</a:t>
            </a:r>
            <a:r>
              <a:rPr lang="en-US" sz="2400" dirty="0">
                <a:solidFill>
                  <a:srgbClr val="FF0000"/>
                </a:solidFill>
                <a:latin typeface="Times New Roman" panose="02020603050405020304" pitchFamily="18" charset="0"/>
                <a:cs typeface="Times New Roman" panose="02020603050405020304" pitchFamily="18" charset="0"/>
              </a:rPr>
              <a:t> Tự do.</a:t>
            </a:r>
          </a:p>
          <a:p>
            <a:endParaRPr lang="en-US" sz="3200" dirty="0">
              <a:solidFill>
                <a:srgbClr val="0033CC"/>
              </a:solidFill>
            </a:endParaRPr>
          </a:p>
        </p:txBody>
      </p:sp>
      <p:sp>
        <p:nvSpPr>
          <p:cNvPr id="23" name="Rounded Rectangle 22"/>
          <p:cNvSpPr/>
          <p:nvPr/>
        </p:nvSpPr>
        <p:spPr>
          <a:xfrm>
            <a:off x="6413754" y="3060760"/>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latin typeface="Times New Roman" panose="02020603050405020304" pitchFamily="18" charset="0"/>
                <a:cs typeface="Times New Roman" panose="02020603050405020304" pitchFamily="18" charset="0"/>
              </a:rPr>
              <a:t>C</a:t>
            </a:r>
            <a:r>
              <a:rPr lang="en-US" sz="2400" dirty="0" smtClean="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Ngũ ngôn</a:t>
            </a:r>
          </a:p>
        </p:txBody>
      </p:sp>
      <p:sp>
        <p:nvSpPr>
          <p:cNvPr id="24" name="Rounded Rectangle 23"/>
          <p:cNvSpPr/>
          <p:nvPr/>
        </p:nvSpPr>
        <p:spPr>
          <a:xfrm>
            <a:off x="2691800" y="3060760"/>
            <a:ext cx="353057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B. Song </a:t>
            </a:r>
            <a:r>
              <a:rPr lang="en-US" sz="2400" dirty="0">
                <a:solidFill>
                  <a:srgbClr val="FF0000"/>
                </a:solidFill>
                <a:latin typeface="Times New Roman" panose="02020603050405020304" pitchFamily="18" charset="0"/>
                <a:cs typeface="Times New Roman" panose="02020603050405020304" pitchFamily="18" charset="0"/>
              </a:rPr>
              <a:t>thất lục bát.</a:t>
            </a: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5" name="Group 44">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1"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Explosion 2 51"/>
          <p:cNvSpPr/>
          <p:nvPr/>
        </p:nvSpPr>
        <p:spPr>
          <a:xfrm>
            <a:off x="1574800" y="435066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127208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15"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51840"/>
            <a:ext cx="12192000" cy="8143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5420285" y="4070123"/>
            <a:ext cx="1691716" cy="2610077"/>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333483" y="3017321"/>
            <a:ext cx="224395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FF0000"/>
                </a:solidFill>
                <a:latin typeface="Times New Roman" panose="02020603050405020304" pitchFamily="18" charset="0"/>
                <a:cs typeface="Times New Roman" panose="02020603050405020304" pitchFamily="18" charset="0"/>
              </a:rPr>
              <a:t>A. Giọt.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46400" y="4343400"/>
            <a:ext cx="960059" cy="18288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434599" y="3022600"/>
            <a:ext cx="2372284"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3200" dirty="0" smtClean="0">
                <a:solidFill>
                  <a:srgbClr val="FF0000"/>
                </a:solidFill>
                <a:latin typeface="Times New Roman" panose="02020603050405020304" pitchFamily="18" charset="0"/>
                <a:cs typeface="Times New Roman" panose="02020603050405020304" pitchFamily="18" charset="0"/>
              </a:rPr>
              <a:t>B. Nước</a:t>
            </a:r>
            <a:r>
              <a:rPr lang="en-US" sz="3200" dirty="0"/>
              <a:t>.</a:t>
            </a:r>
          </a:p>
          <a:p>
            <a:r>
              <a:rPr lang="en-US" sz="3200" dirty="0" smtClean="0">
                <a:solidFill>
                  <a:srgbClr val="0033CC"/>
                </a:solidFill>
              </a:rPr>
              <a:t>.</a:t>
            </a:r>
            <a:endParaRPr lang="en-US" sz="3200" dirty="0">
              <a:solidFill>
                <a:srgbClr val="0033CC"/>
              </a:solidFill>
            </a:endParaRPr>
          </a:p>
        </p:txBody>
      </p:sp>
      <p:pic>
        <p:nvPicPr>
          <p:cNvPr id="35" name="Picture 4" descr="C:\Users\ADMIN\Desktop\Giai cuu dai duong 2\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858161" y="3688293"/>
            <a:ext cx="2585508" cy="25855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043458" y="4737760"/>
            <a:ext cx="1498177" cy="21456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4876800" y="-2870200"/>
            <a:ext cx="85344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9217050" y="3006876"/>
            <a:ext cx="2242619"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3200" dirty="0" smtClean="0">
                <a:solidFill>
                  <a:srgbClr val="FF0000"/>
                </a:solidFill>
                <a:latin typeface="Times New Roman" panose="02020603050405020304" pitchFamily="18" charset="0"/>
                <a:cs typeface="Times New Roman" panose="02020603050405020304" pitchFamily="18" charset="0"/>
              </a:rPr>
              <a:t>D.</a:t>
            </a:r>
            <a:r>
              <a:rPr lang="en-US" sz="3200" dirty="0">
                <a:solidFill>
                  <a:srgbClr val="FF0000"/>
                </a:solidFill>
                <a:latin typeface="Times New Roman" panose="02020603050405020304" pitchFamily="18" charset="0"/>
                <a:cs typeface="Times New Roman" panose="02020603050405020304" pitchFamily="18" charset="0"/>
              </a:rPr>
              <a:t> Lệ.</a:t>
            </a:r>
          </a:p>
          <a:p>
            <a:endParaRPr lang="en-US" sz="3200" dirty="0">
              <a:solidFill>
                <a:srgbClr val="0033CC"/>
              </a:solidFill>
            </a:endParaRPr>
          </a:p>
        </p:txBody>
      </p:sp>
      <p:sp>
        <p:nvSpPr>
          <p:cNvPr id="39" name="Rounded Rectangle 38"/>
          <p:cNvSpPr/>
          <p:nvPr/>
        </p:nvSpPr>
        <p:spPr>
          <a:xfrm>
            <a:off x="6490642" y="3022600"/>
            <a:ext cx="230372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FF0000"/>
                </a:solidFill>
                <a:latin typeface="Times New Roman" panose="02020603050405020304" pitchFamily="18" charset="0"/>
                <a:cs typeface="Times New Roman" panose="02020603050405020304" pitchFamily="18" charset="0"/>
              </a:rPr>
              <a:t>C. Mưa</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40" name="Picture 11" descr="C:\Users\ADMIN\Desktop\Giai cuu dai duong 2\seashell-border-382756.jpg"/>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09849" y="76200"/>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763566" y="649162"/>
            <a:ext cx="6997122" cy="1323439"/>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Câu 3:</a:t>
            </a:r>
            <a:r>
              <a:rPr lang="en-US" sz="4000" dirty="0">
                <a:latin typeface="Times New Roman" panose="02020603050405020304" pitchFamily="18" charset="0"/>
                <a:cs typeface="Times New Roman" panose="02020603050405020304" pitchFamily="18" charset="0"/>
              </a:rPr>
              <a:t> Từ ngữ nào được tác giả lặp lại nhiều lần trong bài?</a:t>
            </a: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64801" y="53594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13208000" y="3858381"/>
            <a:ext cx="812800" cy="8128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784059" y="177800"/>
            <a:ext cx="1009445" cy="500085"/>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27" name="Group 26">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Explosion 2 56"/>
          <p:cNvSpPr/>
          <p:nvPr/>
        </p:nvSpPr>
        <p:spPr>
          <a:xfrm>
            <a:off x="1455458" y="421649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4111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grpId="1" nodeType="clickEffect">
                                  <p:stCondLst>
                                    <p:cond delay="0"/>
                                  </p:stCondLst>
                                  <p:childTnLst>
                                    <p:animEffect transition="out" filter="fade">
                                      <p:cBhvr>
                                        <p:cTn id="67" dur="1000"/>
                                        <p:tgtEl>
                                          <p:spTgt spid="28"/>
                                        </p:tgtEl>
                                      </p:cBhvr>
                                    </p:animEffect>
                                    <p:anim calcmode="lin" valueType="num">
                                      <p:cBhvr>
                                        <p:cTn id="68" dur="1000"/>
                                        <p:tgtEl>
                                          <p:spTgt spid="28"/>
                                        </p:tgtEl>
                                        <p:attrNameLst>
                                          <p:attrName>ppt_x</p:attrName>
                                        </p:attrNameLst>
                                      </p:cBhvr>
                                      <p:tavLst>
                                        <p:tav tm="0">
                                          <p:val>
                                            <p:strVal val="ppt_x"/>
                                          </p:val>
                                        </p:tav>
                                        <p:tav tm="100000">
                                          <p:val>
                                            <p:strVal val="ppt_x"/>
                                          </p:val>
                                        </p:tav>
                                      </p:tavLst>
                                    </p:anim>
                                    <p:anim calcmode="lin" valueType="num">
                                      <p:cBhvr>
                                        <p:cTn id="69" dur="1000"/>
                                        <p:tgtEl>
                                          <p:spTgt spid="28"/>
                                        </p:tgtEl>
                                        <p:attrNameLst>
                                          <p:attrName>ppt_y</p:attrName>
                                        </p:attrNameLst>
                                      </p:cBhvr>
                                      <p:tavLst>
                                        <p:tav tm="0">
                                          <p:val>
                                            <p:strVal val="ppt_y"/>
                                          </p:val>
                                        </p:tav>
                                        <p:tav tm="100000">
                                          <p:val>
                                            <p:strVal val="ppt_y+.1"/>
                                          </p:val>
                                        </p:tav>
                                      </p:tavLst>
                                    </p:anim>
                                    <p:set>
                                      <p:cBhvr>
                                        <p:cTn id="7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9"/>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repeatCount="indefinite" fill="hold" grpId="1" nodeType="withEffect">
                                  <p:stCondLst>
                                    <p:cond delay="0"/>
                                  </p:stCondLst>
                                  <p:childTnLst>
                                    <p:animClr clrSpc="hsl" dir="cw">
                                      <p:cBhvr override="childStyle">
                                        <p:cTn id="83" dur="500" fill="hold"/>
                                        <p:tgtEl>
                                          <p:spTgt spid="39"/>
                                        </p:tgtEl>
                                        <p:attrNameLst>
                                          <p:attrName>style.color</p:attrName>
                                        </p:attrNameLst>
                                      </p:cBhvr>
                                      <p:by>
                                        <p:hsl h="7200000" s="0" l="0"/>
                                      </p:by>
                                    </p:animClr>
                                    <p:animClr clrSpc="hsl" dir="cw">
                                      <p:cBhvr>
                                        <p:cTn id="84" dur="500" fill="hold"/>
                                        <p:tgtEl>
                                          <p:spTgt spid="39"/>
                                        </p:tgtEl>
                                        <p:attrNameLst>
                                          <p:attrName>fillcolor</p:attrName>
                                        </p:attrNameLst>
                                      </p:cBhvr>
                                      <p:by>
                                        <p:hsl h="7200000" s="0" l="0"/>
                                      </p:by>
                                    </p:animClr>
                                    <p:animClr clrSpc="hsl" dir="cw">
                                      <p:cBhvr>
                                        <p:cTn id="85" dur="500" fill="hold"/>
                                        <p:tgtEl>
                                          <p:spTgt spid="39"/>
                                        </p:tgtEl>
                                        <p:attrNameLst>
                                          <p:attrName>stroke.color</p:attrName>
                                        </p:attrNameLst>
                                      </p:cBhvr>
                                      <p:by>
                                        <p:hsl h="7200000" s="0" l="0"/>
                                      </p:by>
                                    </p:animClr>
                                    <p:set>
                                      <p:cBhvr>
                                        <p:cTn id="86" dur="500" fill="hold"/>
                                        <p:tgtEl>
                                          <p:spTgt spid="39"/>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4715" fill="hold"/>
                                        <p:tgtEl>
                                          <p:spTgt spid="15"/>
                                        </p:tgtEl>
                                      </p:cBhvr>
                                    </p:cmd>
                                  </p:childTnLst>
                                </p:cTn>
                              </p:par>
                              <p:par>
                                <p:cTn id="89" presetID="2" presetClass="exit" presetSubtype="1" fill="hold" nodeType="withEffect">
                                  <p:stCondLst>
                                    <p:cond delay="0"/>
                                  </p:stCondLst>
                                  <p:childTnLst>
                                    <p:anim calcmode="lin" valueType="num">
                                      <p:cBhvr additive="base">
                                        <p:cTn id="90" dur="2000"/>
                                        <p:tgtEl>
                                          <p:spTgt spid="37"/>
                                        </p:tgtEl>
                                        <p:attrNameLst>
                                          <p:attrName>ppt_x</p:attrName>
                                        </p:attrNameLst>
                                      </p:cBhvr>
                                      <p:tavLst>
                                        <p:tav tm="0">
                                          <p:val>
                                            <p:strVal val="ppt_x"/>
                                          </p:val>
                                        </p:tav>
                                        <p:tav tm="100000">
                                          <p:val>
                                            <p:strVal val="ppt_x"/>
                                          </p:val>
                                        </p:tav>
                                      </p:tavLst>
                                    </p:anim>
                                    <p:anim calcmode="lin" valueType="num">
                                      <p:cBhvr additive="base">
                                        <p:cTn id="91" dur="2000"/>
                                        <p:tgtEl>
                                          <p:spTgt spid="37"/>
                                        </p:tgtEl>
                                        <p:attrNameLst>
                                          <p:attrName>ppt_y</p:attrName>
                                        </p:attrNameLst>
                                      </p:cBhvr>
                                      <p:tavLst>
                                        <p:tav tm="0">
                                          <p:val>
                                            <p:strVal val="ppt_y"/>
                                          </p:val>
                                        </p:tav>
                                        <p:tav tm="100000">
                                          <p:val>
                                            <p:strVal val="0-ppt_h/2"/>
                                          </p:val>
                                        </p:tav>
                                      </p:tavLst>
                                    </p:anim>
                                    <p:set>
                                      <p:cBhvr>
                                        <p:cTn id="92" dur="1" fill="hold">
                                          <p:stCondLst>
                                            <p:cond delay="1999"/>
                                          </p:stCondLst>
                                        </p:cTn>
                                        <p:tgtEl>
                                          <p:spTgt spid="37"/>
                                        </p:tgtEl>
                                        <p:attrNameLst>
                                          <p:attrName>style.visibility</p:attrName>
                                        </p:attrNameLst>
                                      </p:cBhvr>
                                      <p:to>
                                        <p:strVal val="hidden"/>
                                      </p:to>
                                    </p:set>
                                  </p:childTnLst>
                                </p:cTn>
                              </p:par>
                              <p:par>
                                <p:cTn id="93" presetID="63" presetClass="path" presetSubtype="0" accel="50000" decel="50000" fill="hold" nodeType="withEffect">
                                  <p:stCondLst>
                                    <p:cond delay="0"/>
                                  </p:stCondLst>
                                  <p:childTnLst>
                                    <p:animMotion origin="layout" path="M 3.61111E-6 3.33333E-6 L 0.18559 0.04444 " pathEditMode="relative" rAng="0" ptsTypes="AA">
                                      <p:cBhvr>
                                        <p:cTn id="94" dur="3000" fill="hold"/>
                                        <p:tgtEl>
                                          <p:spTgt spid="32"/>
                                        </p:tgtEl>
                                        <p:attrNameLst>
                                          <p:attrName>ppt_x</p:attrName>
                                          <p:attrName>ppt_y</p:attrName>
                                        </p:attrNameLst>
                                      </p:cBhvr>
                                      <p:rCtr x="9271" y="2222"/>
                                    </p:animMotion>
                                  </p:childTnLst>
                                </p:cTn>
                              </p:par>
                              <p:par>
                                <p:cTn id="95" presetID="35" presetClass="path" presetSubtype="0" accel="50000" decel="50000" fill="hold" nodeType="withEffect">
                                  <p:stCondLst>
                                    <p:cond delay="0"/>
                                  </p:stCondLst>
                                  <p:childTnLst>
                                    <p:animMotion origin="layout" path="M -2.5E-6 -2.22222E-6 L -0.07239 0.00834 " pathEditMode="relative" rAng="0" ptsTypes="AA">
                                      <p:cBhvr>
                                        <p:cTn id="96" dur="3000" fill="hold"/>
                                        <p:tgtEl>
                                          <p:spTgt spid="36"/>
                                        </p:tgtEl>
                                        <p:attrNameLst>
                                          <p:attrName>ppt_x</p:attrName>
                                          <p:attrName>ppt_y</p:attrName>
                                        </p:attrNameLst>
                                      </p:cBhvr>
                                      <p:rCtr x="-3628" y="401"/>
                                    </p:animMotion>
                                  </p:childTnLst>
                                </p:cTn>
                              </p:par>
                              <p:par>
                                <p:cTn id="97" presetID="35" presetClass="path" presetSubtype="0" accel="50000" decel="50000" fill="hold" nodeType="withEffect">
                                  <p:stCondLst>
                                    <p:cond delay="0"/>
                                  </p:stCondLst>
                                  <p:childTnLst>
                                    <p:animMotion origin="layout" path="M 3.33333E-6 2.59259E-6 L -0.10261 0.13981 " pathEditMode="relative" rAng="0" ptsTypes="AA">
                                      <p:cBhvr>
                                        <p:cTn id="98"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p:stCondLst>
                        <p:cond delay="0"/>
                      </p:stCondLst>
                      <p:childTnLst>
                        <p:par>
                          <p:cTn id="101" fill="hold">
                            <p:stCondLst>
                              <p:cond delay="0"/>
                            </p:stCondLst>
                            <p:childTnLst>
                              <p:par>
                                <p:cTn id="102" presetID="42" presetClass="exit" presetSubtype="0" fill="hold" grpId="1" nodeType="clickEffect">
                                  <p:stCondLst>
                                    <p:cond delay="0"/>
                                  </p:stCondLst>
                                  <p:childTnLst>
                                    <p:animEffect transition="out" filter="fade">
                                      <p:cBhvr>
                                        <p:cTn id="103" dur="1000"/>
                                        <p:tgtEl>
                                          <p:spTgt spid="38"/>
                                        </p:tgtEl>
                                      </p:cBhvr>
                                    </p:animEffect>
                                    <p:anim calcmode="lin" valueType="num">
                                      <p:cBhvr>
                                        <p:cTn id="104" dur="1000"/>
                                        <p:tgtEl>
                                          <p:spTgt spid="38"/>
                                        </p:tgtEl>
                                        <p:attrNameLst>
                                          <p:attrName>ppt_x</p:attrName>
                                        </p:attrNameLst>
                                      </p:cBhvr>
                                      <p:tavLst>
                                        <p:tav tm="0">
                                          <p:val>
                                            <p:strVal val="ppt_x"/>
                                          </p:val>
                                        </p:tav>
                                        <p:tav tm="100000">
                                          <p:val>
                                            <p:strVal val="ppt_x"/>
                                          </p:val>
                                        </p:tav>
                                      </p:tavLst>
                                    </p:anim>
                                    <p:anim calcmode="lin" valueType="num">
                                      <p:cBhvr>
                                        <p:cTn id="105" dur="1000"/>
                                        <p:tgtEl>
                                          <p:spTgt spid="38"/>
                                        </p:tgtEl>
                                        <p:attrNameLst>
                                          <p:attrName>ppt_y</p:attrName>
                                        </p:attrNameLst>
                                      </p:cBhvr>
                                      <p:tavLst>
                                        <p:tav tm="0">
                                          <p:val>
                                            <p:strVal val="ppt_y"/>
                                          </p:val>
                                        </p:tav>
                                        <p:tav tm="100000">
                                          <p:val>
                                            <p:strVal val="ppt_y+.1"/>
                                          </p:val>
                                        </p:tav>
                                      </p:tavLst>
                                    </p:anim>
                                    <p:set>
                                      <p:cBhvr>
                                        <p:cTn id="106"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07" fill="hold" display="0">
                  <p:stCondLst>
                    <p:cond delay="indefinite"/>
                  </p:stCondLst>
                  <p:endCondLst>
                    <p:cond evt="onStopAudio" delay="0">
                      <p:tgtEl>
                        <p:sldTgt/>
                      </p:tgtEl>
                    </p:cond>
                  </p:endCondLst>
                </p:cTn>
                <p:tgtEl>
                  <p:spTgt spid="15"/>
                </p:tgtEl>
              </p:cMediaNode>
            </p:audio>
            <p:seq concurrent="1" nextAc="seek">
              <p:cTn id="108" restart="whenNotActive" fill="hold" evtFilter="cancelBubble" nodeType="interactiveSeq">
                <p:stCondLst>
                  <p:cond evt="onClick" delay="0">
                    <p:tgtEl>
                      <p:spTgt spid="17"/>
                    </p:tgtEl>
                  </p:cond>
                </p:stCondLst>
                <p:endSync evt="end" delay="0">
                  <p:rtn val="all"/>
                </p:endSync>
                <p:childTnLst>
                  <p:par>
                    <p:cTn id="109" fill="hold">
                      <p:stCondLst>
                        <p:cond delay="0"/>
                      </p:stCondLst>
                      <p:childTnLst>
                        <p:par>
                          <p:cTn id="110" fill="hold">
                            <p:stCondLst>
                              <p:cond delay="0"/>
                            </p:stCondLst>
                            <p:childTnLst>
                              <p:par>
                                <p:cTn id="111" presetID="8" presetClass="emph" presetSubtype="0" fill="hold" nodeType="clickEffect">
                                  <p:stCondLst>
                                    <p:cond delay="0"/>
                                  </p:stCondLst>
                                  <p:childTnLst>
                                    <p:animRot by="21600000">
                                      <p:cBhvr>
                                        <p:cTn id="112" dur="15000" fill="hold"/>
                                        <p:tgtEl>
                                          <p:spTgt spid="20"/>
                                        </p:tgtEl>
                                        <p:attrNameLst>
                                          <p:attrName>r</p:attrName>
                                        </p:attrNameLst>
                                      </p:cBhvr>
                                    </p:animRot>
                                  </p:childTnLst>
                                </p:cTn>
                              </p:par>
                            </p:childTnLst>
                          </p:cTn>
                        </p:par>
                        <p:par>
                          <p:cTn id="113" fill="hold">
                            <p:stCondLst>
                              <p:cond delay="15000"/>
                            </p:stCondLst>
                            <p:childTnLst>
                              <p:par>
                                <p:cTn id="114" presetID="1" presetClass="entr" presetSubtype="0" fill="hold" grpId="0" nodeType="after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par>
                                <p:cTn id="116" presetID="1" presetClass="exit" presetSubtype="0" fill="hold" grpId="1" nodeType="withEffect">
                                  <p:stCondLst>
                                    <p:cond delay="2000"/>
                                  </p:stCondLst>
                                  <p:childTnLst>
                                    <p:set>
                                      <p:cBhvr>
                                        <p:cTn id="117"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41" grpId="0"/>
      <p:bldP spid="57" grpId="0" animBg="1"/>
      <p:bldP spid="5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8600"/>
            <a:ext cx="12191999" cy="833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2401" y="3232869"/>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2151931"/>
            <a:ext cx="118872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74649" y="3006876"/>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A. Hết</a:t>
            </a:r>
            <a:r>
              <a:rPr lang="en-US" sz="2400" dirty="0">
                <a:solidFill>
                  <a:srgbClr val="FF0000"/>
                </a:solidFill>
                <a:latin typeface="Times New Roman" panose="02020603050405020304" pitchFamily="18" charset="0"/>
                <a:cs typeface="Times New Roman" panose="02020603050405020304" pitchFamily="18" charset="0"/>
              </a:rPr>
              <a:t>, rích, bóng</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3048001" y="3022600"/>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Hoa, mưa, bóng.</a:t>
            </a:r>
          </a:p>
          <a:p>
            <a:endParaRPr lang="en-US" sz="3200" dirty="0">
              <a:solidFill>
                <a:srgbClr val="0033CC"/>
              </a:solidFill>
            </a:endParaRPr>
          </a:p>
        </p:txBody>
      </p:sp>
      <p:sp>
        <p:nvSpPr>
          <p:cNvPr id="26" name="Rounded Rectangle 25"/>
          <p:cNvSpPr/>
          <p:nvPr/>
        </p:nvSpPr>
        <p:spPr>
          <a:xfrm>
            <a:off x="9217050" y="3006876"/>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rgbClr val="FF0000"/>
                </a:solidFill>
                <a:latin typeface="Times New Roman" panose="02020603050405020304" pitchFamily="18" charset="0"/>
                <a:cs typeface="Times New Roman" panose="02020603050405020304" pitchFamily="18" charset="0"/>
              </a:rPr>
              <a:t>D</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Hết, rả, tịch</a:t>
            </a:r>
            <a:r>
              <a:rPr lang="en-US" sz="3200" dirty="0" smtClean="0"/>
              <a:t>.</a:t>
            </a:r>
            <a:endParaRPr lang="en-US" sz="3200" dirty="0"/>
          </a:p>
        </p:txBody>
      </p:sp>
      <p:sp>
        <p:nvSpPr>
          <p:cNvPr id="27" name="Rounded Rectangle 26"/>
          <p:cNvSpPr/>
          <p:nvPr/>
        </p:nvSpPr>
        <p:spPr>
          <a:xfrm>
            <a:off x="6095999" y="3022600"/>
            <a:ext cx="30194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C. Còn</a:t>
            </a:r>
            <a:r>
              <a:rPr lang="en-US" sz="2400" dirty="0">
                <a:solidFill>
                  <a:srgbClr val="FF0000"/>
                </a:solidFill>
                <a:latin typeface="Times New Roman" panose="02020603050405020304" pitchFamily="18" charset="0"/>
                <a:cs typeface="Times New Roman" panose="02020603050405020304" pitchFamily="18" charset="0"/>
              </a:rPr>
              <a:t>, rơi, dương</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9" name="Picture 11" descr="C:\Users\ADMIN\Desktop\Giai cuu dai duong 2\seashell-border-382756.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200" y="76200"/>
            <a:ext cx="972642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816249" y="138059"/>
            <a:ext cx="8322212" cy="2554545"/>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Câu 4:</a:t>
            </a:r>
            <a:r>
              <a:rPr lang="en-US" sz="4000" dirty="0">
                <a:latin typeface="Times New Roman" panose="02020603050405020304" pitchFamily="18" charset="0"/>
                <a:cs typeface="Times New Roman" panose="02020603050405020304" pitchFamily="18" charset="0"/>
              </a:rPr>
              <a:t> Tìm các tiếng có chứa thanh bằng trong hai câu thơ sau:</a:t>
            </a:r>
          </a:p>
          <a:p>
            <a:r>
              <a:rPr lang="en-US" sz="4000" i="1" dirty="0">
                <a:latin typeface="Times New Roman" panose="02020603050405020304" pitchFamily="18" charset="0"/>
                <a:cs typeface="Times New Roman" panose="02020603050405020304" pitchFamily="18" charset="0"/>
              </a:rPr>
              <a:t>Rơi hoa hết mưa còn rả rích</a:t>
            </a:r>
            <a:endParaRPr lang="en-US" sz="4000" dirty="0">
              <a:latin typeface="Times New Roman" panose="02020603050405020304" pitchFamily="18" charset="0"/>
              <a:cs typeface="Times New Roman" panose="02020603050405020304" pitchFamily="18" charset="0"/>
            </a:endParaRPr>
          </a:p>
          <a:p>
            <a:r>
              <a:rPr lang="en-US" sz="4000" i="1" dirty="0">
                <a:latin typeface="Times New Roman" panose="02020603050405020304" pitchFamily="18" charset="0"/>
                <a:cs typeface="Times New Roman" panose="02020603050405020304" pitchFamily="18" charset="0"/>
              </a:rPr>
              <a:t>Càng mưa rơi càng tịch bóng dương.</a:t>
            </a:r>
            <a:endParaRPr lang="en-US" sz="4000" dirty="0">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79858" y="52197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784059" y="177800"/>
            <a:ext cx="1009445" cy="50008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Explosion 2 50"/>
          <p:cNvSpPr/>
          <p:nvPr/>
        </p:nvSpPr>
        <p:spPr>
          <a:xfrm>
            <a:off x="1304492" y="461789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97548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0"/>
                                        <p:tgtEl>
                                          <p:spTgt spid="24"/>
                                        </p:tgtEl>
                                        <p:attrNameLst>
                                          <p:attrName>ppt_y</p:attrName>
                                        </p:attrNameLst>
                                      </p:cBhvr>
                                      <p:tavLst>
                                        <p:tav tm="0">
                                          <p:val>
                                            <p:strVal val="ppt_y"/>
                                          </p:val>
                                        </p:tav>
                                        <p:tav tm="100000">
                                          <p:val>
                                            <p:strVal val="ppt_y+.1"/>
                                          </p:val>
                                        </p:tav>
                                      </p:tavLst>
                                    </p:anim>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5"/>
                                        </p:tgtEl>
                                      </p:cBhvr>
                                    </p:animEffect>
                                    <p:anim calcmode="lin" valueType="num">
                                      <p:cBhvr>
                                        <p:cTn id="58" dur="1000"/>
                                        <p:tgtEl>
                                          <p:spTgt spid="25"/>
                                        </p:tgtEl>
                                        <p:attrNameLst>
                                          <p:attrName>ppt_x</p:attrName>
                                        </p:attrNameLst>
                                      </p:cBhvr>
                                      <p:tavLst>
                                        <p:tav tm="0">
                                          <p:val>
                                            <p:strVal val="ppt_x"/>
                                          </p:val>
                                        </p:tav>
                                        <p:tav tm="100000">
                                          <p:val>
                                            <p:strVal val="ppt_x"/>
                                          </p:val>
                                        </p:tav>
                                      </p:tavLst>
                                    </p:anim>
                                    <p:anim calcmode="lin" valueType="num">
                                      <p:cBhvr>
                                        <p:cTn id="59" dur="1000"/>
                                        <p:tgtEl>
                                          <p:spTgt spid="25"/>
                                        </p:tgtEl>
                                        <p:attrNameLst>
                                          <p:attrName>ppt_y</p:attrName>
                                        </p:attrNameLst>
                                      </p:cBhvr>
                                      <p:tavLst>
                                        <p:tav tm="0">
                                          <p:val>
                                            <p:strVal val="ppt_y"/>
                                          </p:val>
                                        </p:tav>
                                        <p:tav tm="100000">
                                          <p:val>
                                            <p:strVal val="ppt_y+.1"/>
                                          </p:val>
                                        </p:tav>
                                      </p:tavLst>
                                    </p:anim>
                                    <p:set>
                                      <p:cBhvr>
                                        <p:cTn id="6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repeatCount="indefinite" fill="hold" grpId="1" nodeType="withEffect">
                                  <p:stCondLst>
                                    <p:cond delay="0"/>
                                  </p:stCondLst>
                                  <p:childTnLst>
                                    <p:animClr clrSpc="hsl" dir="cw">
                                      <p:cBhvr override="childStyle">
                                        <p:cTn id="65" dur="500" fill="hold"/>
                                        <p:tgtEl>
                                          <p:spTgt spid="27"/>
                                        </p:tgtEl>
                                        <p:attrNameLst>
                                          <p:attrName>style.color</p:attrName>
                                        </p:attrNameLst>
                                      </p:cBhvr>
                                      <p:by>
                                        <p:hsl h="7200000" s="0" l="0"/>
                                      </p:by>
                                    </p:animClr>
                                    <p:animClr clrSpc="hsl" dir="cw">
                                      <p:cBhvr>
                                        <p:cTn id="66" dur="500" fill="hold"/>
                                        <p:tgtEl>
                                          <p:spTgt spid="27"/>
                                        </p:tgtEl>
                                        <p:attrNameLst>
                                          <p:attrName>fillcolor</p:attrName>
                                        </p:attrNameLst>
                                      </p:cBhvr>
                                      <p:by>
                                        <p:hsl h="7200000" s="0" l="0"/>
                                      </p:by>
                                    </p:animClr>
                                    <p:animClr clrSpc="hsl" dir="cw">
                                      <p:cBhvr>
                                        <p:cTn id="67" dur="500" fill="hold"/>
                                        <p:tgtEl>
                                          <p:spTgt spid="27"/>
                                        </p:tgtEl>
                                        <p:attrNameLst>
                                          <p:attrName>stroke.color</p:attrName>
                                        </p:attrNameLst>
                                      </p:cBhvr>
                                      <p:by>
                                        <p:hsl h="7200000" s="0" l="0"/>
                                      </p:by>
                                    </p:animClr>
                                    <p:set>
                                      <p:cBhvr>
                                        <p:cTn id="68" dur="500" fill="hold"/>
                                        <p:tgtEl>
                                          <p:spTgt spid="27"/>
                                        </p:tgtEl>
                                        <p:attrNameLst>
                                          <p:attrName>fill.type</p:attrName>
                                        </p:attrNameLst>
                                      </p:cBhvr>
                                      <p:to>
                                        <p:strVal val="solid"/>
                                      </p:to>
                                    </p:set>
                                  </p:childTnLst>
                                </p:cTn>
                              </p:par>
                              <p:par>
                                <p:cTn id="69" presetID="1" presetClass="mediacall" presetSubtype="0" fill="hold" nodeType="withEffect">
                                  <p:stCondLst>
                                    <p:cond delay="0"/>
                                  </p:stCondLst>
                                  <p:childTnLst>
                                    <p:cmd type="call" cmd="playFrom(0.0)">
                                      <p:cBhvr>
                                        <p:cTn id="70" dur="4715" fill="hold"/>
                                        <p:tgtEl>
                                          <p:spTgt spid="12"/>
                                        </p:tgtEl>
                                      </p:cBhvr>
                                    </p:cmd>
                                  </p:childTnLst>
                                </p:cTn>
                              </p:par>
                              <p:par>
                                <p:cTn id="71" presetID="2" presetClass="exit" presetSubtype="1" fill="hold" nodeType="withEffect">
                                  <p:stCondLst>
                                    <p:cond delay="0"/>
                                  </p:stCondLst>
                                  <p:childTnLst>
                                    <p:anim calcmode="lin" valueType="num">
                                      <p:cBhvr additive="base">
                                        <p:cTn id="72" dur="2000"/>
                                        <p:tgtEl>
                                          <p:spTgt spid="23"/>
                                        </p:tgtEl>
                                        <p:attrNameLst>
                                          <p:attrName>ppt_x</p:attrName>
                                        </p:attrNameLst>
                                      </p:cBhvr>
                                      <p:tavLst>
                                        <p:tav tm="0">
                                          <p:val>
                                            <p:strVal val="ppt_x"/>
                                          </p:val>
                                        </p:tav>
                                        <p:tav tm="100000">
                                          <p:val>
                                            <p:strVal val="ppt_x"/>
                                          </p:val>
                                        </p:tav>
                                      </p:tavLst>
                                    </p:anim>
                                    <p:anim calcmode="lin" valueType="num">
                                      <p:cBhvr additive="base">
                                        <p:cTn id="73" dur="2000"/>
                                        <p:tgtEl>
                                          <p:spTgt spid="23"/>
                                        </p:tgtEl>
                                        <p:attrNameLst>
                                          <p:attrName>ppt_y</p:attrName>
                                        </p:attrNameLst>
                                      </p:cBhvr>
                                      <p:tavLst>
                                        <p:tav tm="0">
                                          <p:val>
                                            <p:strVal val="ppt_y"/>
                                          </p:val>
                                        </p:tav>
                                        <p:tav tm="100000">
                                          <p:val>
                                            <p:strVal val="0-ppt_h/2"/>
                                          </p:val>
                                        </p:tav>
                                      </p:tavLst>
                                    </p:anim>
                                    <p:set>
                                      <p:cBhvr>
                                        <p:cTn id="74" dur="1" fill="hold">
                                          <p:stCondLst>
                                            <p:cond delay="1999"/>
                                          </p:stCondLst>
                                        </p:cTn>
                                        <p:tgtEl>
                                          <p:spTgt spid="23"/>
                                        </p:tgtEl>
                                        <p:attrNameLst>
                                          <p:attrName>style.visibility</p:attrName>
                                        </p:attrNameLst>
                                      </p:cBhvr>
                                      <p:to>
                                        <p:strVal val="hidden"/>
                                      </p:to>
                                    </p:set>
                                  </p:childTnLst>
                                </p:cTn>
                              </p:par>
                              <p:par>
                                <p:cTn id="75" presetID="35" presetClass="path" presetSubtype="0" accel="50000" decel="50000" fill="hold" nodeType="withEffect">
                                  <p:stCondLst>
                                    <p:cond delay="0"/>
                                  </p:stCondLst>
                                  <p:childTnLst>
                                    <p:animMotion origin="layout" path="M -3.05556E-6 4.32099E-6 L -1.05607 -0.02994 " pathEditMode="relative" rAng="0" ptsTypes="AA">
                                      <p:cBhvr>
                                        <p:cTn id="7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12"/>
                </p:tgtEl>
              </p:cMediaNode>
            </p:audio>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8" presetClass="emph" presetSubtype="0" fill="hold" nodeType="clickEffect">
                                  <p:stCondLst>
                                    <p:cond delay="0"/>
                                  </p:stCondLst>
                                  <p:childTnLst>
                                    <p:animRot by="21600000">
                                      <p:cBhvr>
                                        <p:cTn id="90" dur="15000" fill="hold"/>
                                        <p:tgtEl>
                                          <p:spTgt spid="17"/>
                                        </p:tgtEl>
                                        <p:attrNameLst>
                                          <p:attrName>r</p:attrName>
                                        </p:attrNameLst>
                                      </p:cBhvr>
                                    </p:animRot>
                                  </p:childTnLst>
                                </p:cTn>
                              </p:par>
                            </p:childTnLst>
                          </p:cTn>
                        </p:par>
                        <p:par>
                          <p:cTn id="91" fill="hold">
                            <p:stCondLst>
                              <p:cond delay="15000"/>
                            </p:stCondLst>
                            <p:childTnLst>
                              <p:par>
                                <p:cTn id="92" presetID="1" presetClass="entr" presetSubtype="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1" presetClass="exit" presetSubtype="0" fill="hold" grpId="1" nodeType="withEffect">
                                  <p:stCondLst>
                                    <p:cond delay="2000"/>
                                  </p:stCondLst>
                                  <p:childTnLst>
                                    <p:set>
                                      <p:cBhvr>
                                        <p:cTn id="95"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7035800" y="3543540"/>
            <a:ext cx="3218403" cy="3349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611238" y="2997279"/>
            <a:ext cx="4593071" cy="428985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92376" flipH="1">
            <a:off x="6282644" y="1509516"/>
            <a:ext cx="5535189" cy="691956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6174995" y="3013916"/>
            <a:ext cx="2875244" cy="149899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C.</a:t>
            </a:r>
            <a:r>
              <a:rPr lang="en-US" sz="2400" dirty="0">
                <a:solidFill>
                  <a:srgbClr val="FF0000"/>
                </a:solidFill>
                <a:latin typeface="Times New Roman" panose="02020603050405020304" pitchFamily="18" charset="0"/>
                <a:cs typeface="Times New Roman" panose="02020603050405020304" pitchFamily="18" charset="0"/>
              </a:rPr>
              <a:t> Là bài thơ mang đậm màu sắc hiện đại, mới mẻ.</a:t>
            </a:r>
          </a:p>
          <a:p>
            <a:endParaRPr lang="en-US" sz="3200" dirty="0">
              <a:solidFill>
                <a:srgbClr val="0033CC"/>
              </a:solidFill>
            </a:endParaRPr>
          </a:p>
        </p:txBody>
      </p:sp>
      <p:sp>
        <p:nvSpPr>
          <p:cNvPr id="18" name="Rounded Rectangle 17"/>
          <p:cNvSpPr/>
          <p:nvPr/>
        </p:nvSpPr>
        <p:spPr>
          <a:xfrm>
            <a:off x="2827781" y="3064466"/>
            <a:ext cx="3230294" cy="15065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 Là </a:t>
            </a:r>
            <a:r>
              <a:rPr lang="en-US" sz="2400" dirty="0">
                <a:solidFill>
                  <a:srgbClr val="FF0000"/>
                </a:solidFill>
                <a:latin typeface="Times New Roman" panose="02020603050405020304" pitchFamily="18" charset="0"/>
                <a:cs typeface="Times New Roman" panose="02020603050405020304" pitchFamily="18" charset="0"/>
              </a:rPr>
              <a:t>bài thơ với thể thơ truyền thống, ngôn từ hiện đại, sôi nổi.</a:t>
            </a:r>
          </a:p>
          <a:p>
            <a:r>
              <a:rPr lang="en-US" sz="3200" dirty="0" smtClean="0">
                <a:solidFill>
                  <a:srgbClr val="0033CC"/>
                </a:solidFill>
              </a:rPr>
              <a:t>.</a:t>
            </a:r>
            <a:endParaRPr lang="en-US" sz="3200" dirty="0">
              <a:solidFill>
                <a:srgbClr val="0033CC"/>
              </a:solidFill>
            </a:endParaRPr>
          </a:p>
        </p:txBody>
      </p:sp>
      <p:sp>
        <p:nvSpPr>
          <p:cNvPr id="19" name="Rounded Rectangle 18"/>
          <p:cNvSpPr/>
          <p:nvPr/>
        </p:nvSpPr>
        <p:spPr>
          <a:xfrm>
            <a:off x="9148295" y="3052886"/>
            <a:ext cx="3026721" cy="148818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D. </a:t>
            </a:r>
            <a:r>
              <a:rPr lang="en-US" sz="2400" dirty="0">
                <a:solidFill>
                  <a:srgbClr val="FF0000"/>
                </a:solidFill>
                <a:latin typeface="Times New Roman" panose="02020603050405020304" pitchFamily="18" charset="0"/>
                <a:cs typeface="Times New Roman" panose="02020603050405020304" pitchFamily="18" charset="0"/>
              </a:rPr>
              <a:t>Là bài thơ mang đậm sắc </a:t>
            </a:r>
            <a:r>
              <a:rPr lang="en-US" sz="2400" dirty="0" err="1">
                <a:solidFill>
                  <a:srgbClr val="FF0000"/>
                </a:solidFill>
                <a:latin typeface="Times New Roman" panose="02020603050405020304" pitchFamily="18" charset="0"/>
                <a:cs typeface="Times New Roman" panose="02020603050405020304" pitchFamily="18" charset="0"/>
              </a:rPr>
              <a:t>màu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truyền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thống.</a:t>
            </a:r>
          </a:p>
          <a:p>
            <a:endParaRPr lang="en-US" sz="3200" dirty="0">
              <a:solidFill>
                <a:srgbClr val="0033CC"/>
              </a:solidFill>
            </a:endParaRPr>
          </a:p>
        </p:txBody>
      </p:sp>
      <p:sp>
        <p:nvSpPr>
          <p:cNvPr id="20" name="Rounded Rectangle 19"/>
          <p:cNvSpPr/>
          <p:nvPr/>
        </p:nvSpPr>
        <p:spPr>
          <a:xfrm>
            <a:off x="29503" y="3013916"/>
            <a:ext cx="2749250" cy="145891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A. Là </a:t>
            </a:r>
            <a:r>
              <a:rPr lang="en-US" sz="2400" dirty="0">
                <a:solidFill>
                  <a:srgbClr val="FF0000"/>
                </a:solidFill>
                <a:latin typeface="Times New Roman" panose="02020603050405020304" pitchFamily="18" charset="0"/>
                <a:cs typeface="Times New Roman" panose="02020603050405020304" pitchFamily="18" charset="0"/>
              </a:rPr>
              <a:t>bài thơ có sự kết hợp giữa truyền thống và hiện đại</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1"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92914" y="65996"/>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3025498" y="738941"/>
            <a:ext cx="6629991"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5: </a:t>
            </a:r>
            <a:r>
              <a:rPr lang="en-US" sz="3200" dirty="0">
                <a:latin typeface="Times New Roman" panose="02020603050405020304" pitchFamily="18" charset="0"/>
                <a:cs typeface="Times New Roman" panose="02020603050405020304" pitchFamily="18" charset="0"/>
              </a:rPr>
              <a:t>Đâu là nhận xét đúng về thơ Bích Khê qua bài thơ </a:t>
            </a:r>
            <a:r>
              <a:rPr lang="en-US" sz="3200" i="1" dirty="0">
                <a:latin typeface="Times New Roman" panose="02020603050405020304" pitchFamily="18" charset="0"/>
                <a:cs typeface="Times New Roman" panose="02020603050405020304" pitchFamily="18" charset="0"/>
              </a:rPr>
              <a:t>Tiếng đàn mưa</a:t>
            </a:r>
            <a:r>
              <a:rPr lang="en-US" sz="3200" dirty="0">
                <a:latin typeface="Times New Roman" panose="02020603050405020304" pitchFamily="18" charset="0"/>
                <a:cs typeface="Times New Roman" panose="02020603050405020304" pitchFamily="18" charset="0"/>
              </a:rPr>
              <a:t>?</a:t>
            </a: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64801" y="511675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14"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784059" y="177800"/>
            <a:ext cx="1009445" cy="500085"/>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Explosion 2 50"/>
          <p:cNvSpPr/>
          <p:nvPr/>
        </p:nvSpPr>
        <p:spPr>
          <a:xfrm>
            <a:off x="4130477" y="502661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5549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repeatCount="indefinite" fill="hold" grpId="1" nodeType="withEffect">
                                  <p:stCondLst>
                                    <p:cond delay="0"/>
                                  </p:stCondLst>
                                  <p:childTnLst>
                                    <p:animClr clrSpc="hsl" dir="cw">
                                      <p:cBhvr override="childStyle">
                                        <p:cTn id="71" dur="500" fill="hold"/>
                                        <p:tgtEl>
                                          <p:spTgt spid="20"/>
                                        </p:tgtEl>
                                        <p:attrNameLst>
                                          <p:attrName>style.color</p:attrName>
                                        </p:attrNameLst>
                                      </p:cBhvr>
                                      <p:by>
                                        <p:hsl h="7200000" s="0" l="0"/>
                                      </p:by>
                                    </p:animClr>
                                    <p:animClr clrSpc="hsl" dir="cw">
                                      <p:cBhvr>
                                        <p:cTn id="72" dur="500" fill="hold"/>
                                        <p:tgtEl>
                                          <p:spTgt spid="20"/>
                                        </p:tgtEl>
                                        <p:attrNameLst>
                                          <p:attrName>fillcolor</p:attrName>
                                        </p:attrNameLst>
                                      </p:cBhvr>
                                      <p:by>
                                        <p:hsl h="7200000" s="0" l="0"/>
                                      </p:by>
                                    </p:animClr>
                                    <p:animClr clrSpc="hsl" dir="cw">
                                      <p:cBhvr>
                                        <p:cTn id="73" dur="500" fill="hold"/>
                                        <p:tgtEl>
                                          <p:spTgt spid="20"/>
                                        </p:tgtEl>
                                        <p:attrNameLst>
                                          <p:attrName>stroke.color</p:attrName>
                                        </p:attrNameLst>
                                      </p:cBhvr>
                                      <p:by>
                                        <p:hsl h="7200000" s="0" l="0"/>
                                      </p:by>
                                    </p:animClr>
                                    <p:set>
                                      <p:cBhvr>
                                        <p:cTn id="74" dur="500" fill="hold"/>
                                        <p:tgtEl>
                                          <p:spTgt spid="20"/>
                                        </p:tgtEl>
                                        <p:attrNameLst>
                                          <p:attrName>fill.type</p:attrName>
                                        </p:attrNameLst>
                                      </p:cBhvr>
                                      <p:to>
                                        <p:strVal val="solid"/>
                                      </p:to>
                                    </p:set>
                                  </p:childTnLst>
                                </p:cTn>
                              </p:par>
                              <p:par>
                                <p:cTn id="75" presetID="1" presetClass="mediacall" presetSubtype="0" fill="hold" nodeType="withEffect">
                                  <p:stCondLst>
                                    <p:cond delay="0"/>
                                  </p:stCondLst>
                                  <p:childTnLst>
                                    <p:cmd type="call" cmd="playFrom(0.0)">
                                      <p:cBhvr>
                                        <p:cTn id="76" dur="4715" fill="hold"/>
                                        <p:tgtEl>
                                          <p:spTgt spid="13"/>
                                        </p:tgtEl>
                                      </p:cBhvr>
                                    </p:cmd>
                                  </p:childTnLst>
                                </p:cTn>
                              </p:par>
                              <p:par>
                                <p:cTn id="77" presetID="2" presetClass="exit" presetSubtype="1" fill="hold" nodeType="withEffect">
                                  <p:stCondLst>
                                    <p:cond delay="0"/>
                                  </p:stCondLst>
                                  <p:childTnLst>
                                    <p:anim calcmode="lin" valueType="num">
                                      <p:cBhvr additive="base">
                                        <p:cTn id="78" dur="3000"/>
                                        <p:tgtEl>
                                          <p:spTgt spid="3077"/>
                                        </p:tgtEl>
                                        <p:attrNameLst>
                                          <p:attrName>ppt_x</p:attrName>
                                        </p:attrNameLst>
                                      </p:cBhvr>
                                      <p:tavLst>
                                        <p:tav tm="0">
                                          <p:val>
                                            <p:strVal val="ppt_x"/>
                                          </p:val>
                                        </p:tav>
                                        <p:tav tm="100000">
                                          <p:val>
                                            <p:strVal val="ppt_x"/>
                                          </p:val>
                                        </p:tav>
                                      </p:tavLst>
                                    </p:anim>
                                    <p:anim calcmode="lin" valueType="num">
                                      <p:cBhvr additive="base">
                                        <p:cTn id="79" dur="3000"/>
                                        <p:tgtEl>
                                          <p:spTgt spid="3077"/>
                                        </p:tgtEl>
                                        <p:attrNameLst>
                                          <p:attrName>ppt_y</p:attrName>
                                        </p:attrNameLst>
                                      </p:cBhvr>
                                      <p:tavLst>
                                        <p:tav tm="0">
                                          <p:val>
                                            <p:strVal val="ppt_y"/>
                                          </p:val>
                                        </p:tav>
                                        <p:tav tm="100000">
                                          <p:val>
                                            <p:strVal val="0-ppt_h/2"/>
                                          </p:val>
                                        </p:tav>
                                      </p:tavLst>
                                    </p:anim>
                                    <p:set>
                                      <p:cBhvr>
                                        <p:cTn id="80" dur="1" fill="hold">
                                          <p:stCondLst>
                                            <p:cond delay="2999"/>
                                          </p:stCondLst>
                                        </p:cTn>
                                        <p:tgtEl>
                                          <p:spTgt spid="3077"/>
                                        </p:tgtEl>
                                        <p:attrNameLst>
                                          <p:attrName>style.visibility</p:attrName>
                                        </p:attrNameLst>
                                      </p:cBhvr>
                                      <p:to>
                                        <p:strVal val="hidden"/>
                                      </p:to>
                                    </p:set>
                                  </p:childTnLst>
                                </p:cTn>
                              </p:par>
                              <p:par>
                                <p:cTn id="81" presetID="35" presetClass="path" presetSubtype="0" accel="50000" decel="50000" fill="hold" nodeType="withEffect">
                                  <p:stCondLst>
                                    <p:cond delay="0"/>
                                  </p:stCondLst>
                                  <p:childTnLst>
                                    <p:animMotion origin="layout" path="M 0 0 L -0.25 0 E" pathEditMode="relative" ptsTypes="">
                                      <p:cBhvr>
                                        <p:cTn id="82"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19"/>
                                        </p:tgtEl>
                                      </p:cBhvr>
                                    </p:animEffect>
                                    <p:anim calcmode="lin" valueType="num">
                                      <p:cBhvr>
                                        <p:cTn id="88" dur="1000"/>
                                        <p:tgtEl>
                                          <p:spTgt spid="19"/>
                                        </p:tgtEl>
                                        <p:attrNameLst>
                                          <p:attrName>ppt_x</p:attrName>
                                        </p:attrNameLst>
                                      </p:cBhvr>
                                      <p:tavLst>
                                        <p:tav tm="0">
                                          <p:val>
                                            <p:strVal val="ppt_x"/>
                                          </p:val>
                                        </p:tav>
                                        <p:tav tm="100000">
                                          <p:val>
                                            <p:strVal val="ppt_x"/>
                                          </p:val>
                                        </p:tav>
                                      </p:tavLst>
                                    </p:anim>
                                    <p:anim calcmode="lin" valueType="num">
                                      <p:cBhvr>
                                        <p:cTn id="89" dur="1000"/>
                                        <p:tgtEl>
                                          <p:spTgt spid="19"/>
                                        </p:tgtEl>
                                        <p:attrNameLst>
                                          <p:attrName>ppt_y</p:attrName>
                                        </p:attrNameLst>
                                      </p:cBhvr>
                                      <p:tavLst>
                                        <p:tav tm="0">
                                          <p:val>
                                            <p:strVal val="ppt_y"/>
                                          </p:val>
                                        </p:tav>
                                        <p:tav tm="100000">
                                          <p:val>
                                            <p:strVal val="ppt_y+.1"/>
                                          </p:val>
                                        </p:tav>
                                      </p:tavLst>
                                    </p:anim>
                                    <p:set>
                                      <p:cBhvr>
                                        <p:cTn id="90"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4"/>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Giai cuu dai duong 2\6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3500" y1="32647" x2="44000" y2="37647"/>
                        <a14:foregroundMark x1="61125" y1="35882" x2="57375" y2="46324"/>
                      </a14:backgroundRemoval>
                    </a14:imgEffect>
                  </a14:imgLayer>
                </a14:imgProps>
              </a:ext>
              <a:ext uri="{28A0092B-C50C-407E-A947-70E740481C1C}">
                <a14:useLocalDpi xmlns:a14="http://schemas.microsoft.com/office/drawing/2010/main" val="0"/>
              </a:ext>
            </a:extLst>
          </a:blip>
          <a:srcRect/>
          <a:stretch>
            <a:fillRect/>
          </a:stretch>
        </p:blipFill>
        <p:spPr bwMode="auto">
          <a:xfrm>
            <a:off x="7518401" y="4830374"/>
            <a:ext cx="2133600" cy="18141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Giai cuu dai duong 2\6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2444" y1="51821" x2="23556" y2="57423"/>
                        <a14:foregroundMark x1="21333" y1="63305" x2="10000" y2="71989"/>
                        <a14:foregroundMark x1="10667" y1="71989" x2="7111" y2="84594"/>
                        <a14:foregroundMark x1="22889" y1="65546" x2="17111" y2="77311"/>
                        <a14:foregroundMark x1="59556" y1="68347" x2="64444" y2="78151"/>
                        <a14:foregroundMark x1="15982" y1="78448" x2="17580" y2="89655"/>
                        <a14:foregroundMark x1="26712" y1="70402" x2="22603" y2="82184"/>
                        <a14:foregroundMark x1="64384" y1="70115" x2="71005" y2="75862"/>
                        <a14:foregroundMark x1="73744" y1="71839" x2="78767" y2="75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439604">
            <a:off x="2786877" y="4684192"/>
            <a:ext cx="2432328" cy="1929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6.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006" l="0" r="98923">
                        <a14:foregroundMark x1="33231" y1="37575" x2="37692" y2="48907"/>
                        <a14:foregroundMark x1="62462" y1="35785" x2="56769" y2="53280"/>
                      </a14:backgroundRemoval>
                    </a14:imgEffect>
                  </a14:imgLayer>
                </a14:imgProps>
              </a:ext>
              <a:ext uri="{28A0092B-C50C-407E-A947-70E740481C1C}">
                <a14:useLocalDpi xmlns:a14="http://schemas.microsoft.com/office/drawing/2010/main" val="0"/>
              </a:ext>
            </a:extLst>
          </a:blip>
          <a:srcRect/>
          <a:stretch>
            <a:fillRect/>
          </a:stretch>
        </p:blipFill>
        <p:spPr bwMode="auto">
          <a:xfrm>
            <a:off x="5486401" y="4875475"/>
            <a:ext cx="2235200" cy="17297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Giai cuu dai duong 2\luoi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549716" flipH="1">
            <a:off x="5243460" y="3193963"/>
            <a:ext cx="5535189" cy="5316893"/>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453888" y="3120311"/>
            <a:ext cx="20605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A.</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Hoa </a:t>
            </a:r>
            <a:r>
              <a:rPr lang="en-US" sz="2400" dirty="0">
                <a:solidFill>
                  <a:srgbClr val="FF0000"/>
                </a:solidFill>
                <a:latin typeface="Times New Roman" panose="02020603050405020304" pitchFamily="18" charset="0"/>
                <a:cs typeface="Times New Roman" panose="02020603050405020304" pitchFamily="18" charset="0"/>
              </a:rPr>
              <a:t>xuân.</a:t>
            </a:r>
          </a:p>
          <a:p>
            <a:endParaRPr lang="en-US" sz="3200" dirty="0">
              <a:solidFill>
                <a:srgbClr val="0033CC"/>
              </a:solidFill>
            </a:endParaRPr>
          </a:p>
        </p:txBody>
      </p:sp>
      <p:sp>
        <p:nvSpPr>
          <p:cNvPr id="25" name="Rounded Rectangle 24"/>
          <p:cNvSpPr/>
          <p:nvPr/>
        </p:nvSpPr>
        <p:spPr>
          <a:xfrm>
            <a:off x="2641601" y="3134525"/>
            <a:ext cx="3537829"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Đầm, nẻo đồi, bóng tà dương, hoa xuân.</a:t>
            </a:r>
          </a:p>
          <a:p>
            <a:endParaRPr lang="en-US" sz="3200" dirty="0">
              <a:solidFill>
                <a:srgbClr val="0033CC"/>
              </a:solidFill>
            </a:endParaRPr>
          </a:p>
        </p:txBody>
      </p:sp>
      <p:sp>
        <p:nvSpPr>
          <p:cNvPr id="26" name="Rounded Rectangle 25"/>
          <p:cNvSpPr/>
          <p:nvPr/>
        </p:nvSpPr>
        <p:spPr>
          <a:xfrm>
            <a:off x="9347547" y="3180058"/>
            <a:ext cx="242554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D. Đầm</a:t>
            </a:r>
            <a:r>
              <a:rPr lang="en-US" sz="2400" dirty="0">
                <a:solidFill>
                  <a:srgbClr val="FF0000"/>
                </a:solidFill>
                <a:latin typeface="Times New Roman" panose="02020603050405020304" pitchFamily="18" charset="0"/>
                <a:cs typeface="Times New Roman" panose="02020603050405020304" pitchFamily="18" charset="0"/>
              </a:rPr>
              <a:t>, nẻo đồi, bóng tà dương.</a:t>
            </a:r>
          </a:p>
        </p:txBody>
      </p:sp>
      <p:sp>
        <p:nvSpPr>
          <p:cNvPr id="27" name="Rounded Rectangle 26"/>
          <p:cNvSpPr/>
          <p:nvPr/>
        </p:nvSpPr>
        <p:spPr>
          <a:xfrm>
            <a:off x="6350001" y="3143649"/>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C</a:t>
            </a:r>
            <a:r>
              <a:rPr lang="en-US" sz="2400" dirty="0">
                <a:solidFill>
                  <a:srgbClr val="FF0000"/>
                </a:solidFill>
                <a:latin typeface="Times New Roman" panose="02020603050405020304" pitchFamily="18" charset="0"/>
                <a:cs typeface="Times New Roman" panose="02020603050405020304" pitchFamily="18" charset="0"/>
              </a:rPr>
              <a:t>. Bóng dương tà.</a:t>
            </a:r>
          </a:p>
          <a:p>
            <a:endParaRPr lang="en-US" sz="2667"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200" y="76200"/>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816249" y="487087"/>
            <a:ext cx="6625463"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6:</a:t>
            </a:r>
            <a:r>
              <a:rPr lang="en-US" sz="3200" dirty="0">
                <a:latin typeface="Times New Roman" panose="02020603050405020304" pitchFamily="18" charset="0"/>
                <a:cs typeface="Times New Roman" panose="02020603050405020304" pitchFamily="18" charset="0"/>
              </a:rPr>
              <a:t> Những sự vật, hiện tượng nào trong khổ ba phụ họa cùng mưa?</a:t>
            </a: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76658" y="50673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2"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Explosion 2 52"/>
          <p:cNvSpPr/>
          <p:nvPr/>
        </p:nvSpPr>
        <p:spPr>
          <a:xfrm>
            <a:off x="1066801" y="4531136"/>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101607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0"/>
                                        <p:tgtEl>
                                          <p:spTgt spid="24"/>
                                        </p:tgtEl>
                                        <p:attrNameLst>
                                          <p:attrName>ppt_y</p:attrName>
                                        </p:attrNameLst>
                                      </p:cBhvr>
                                      <p:tavLst>
                                        <p:tav tm="0">
                                          <p:val>
                                            <p:strVal val="ppt_y"/>
                                          </p:val>
                                        </p:tav>
                                        <p:tav tm="100000">
                                          <p:val>
                                            <p:strVal val="ppt_y+.1"/>
                                          </p:val>
                                        </p:tav>
                                      </p:tavLst>
                                    </p:anim>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25"/>
                                        </p:tgtEl>
                                      </p:cBhvr>
                                    </p:animEffect>
                                    <p:anim calcmode="lin" valueType="num">
                                      <p:cBhvr>
                                        <p:cTn id="70" dur="1000"/>
                                        <p:tgtEl>
                                          <p:spTgt spid="25"/>
                                        </p:tgtEl>
                                        <p:attrNameLst>
                                          <p:attrName>ppt_x</p:attrName>
                                        </p:attrNameLst>
                                      </p:cBhvr>
                                      <p:tavLst>
                                        <p:tav tm="0">
                                          <p:val>
                                            <p:strVal val="ppt_x"/>
                                          </p:val>
                                        </p:tav>
                                        <p:tav tm="100000">
                                          <p:val>
                                            <p:strVal val="ppt_x"/>
                                          </p:val>
                                        </p:tav>
                                      </p:tavLst>
                                    </p:anim>
                                    <p:anim calcmode="lin" valueType="num">
                                      <p:cBhvr>
                                        <p:cTn id="71" dur="1000"/>
                                        <p:tgtEl>
                                          <p:spTgt spid="25"/>
                                        </p:tgtEl>
                                        <p:attrNameLst>
                                          <p:attrName>ppt_y</p:attrName>
                                        </p:attrNameLst>
                                      </p:cBhvr>
                                      <p:tavLst>
                                        <p:tav tm="0">
                                          <p:val>
                                            <p:strVal val="ppt_y"/>
                                          </p:val>
                                        </p:tav>
                                        <p:tav tm="100000">
                                          <p:val>
                                            <p:strVal val="ppt_y+.1"/>
                                          </p:val>
                                        </p:tav>
                                      </p:tavLst>
                                    </p:anim>
                                    <p:set>
                                      <p:cBhvr>
                                        <p:cTn id="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27"/>
                                        </p:tgtEl>
                                        <p:attrNameLst>
                                          <p:attrName>style.color</p:attrName>
                                        </p:attrNameLst>
                                      </p:cBhvr>
                                      <p:by>
                                        <p:hsl h="7200000" s="0" l="0"/>
                                      </p:by>
                                    </p:animClr>
                                    <p:animClr clrSpc="hsl" dir="cw">
                                      <p:cBhvr>
                                        <p:cTn id="78" dur="500" fill="hold"/>
                                        <p:tgtEl>
                                          <p:spTgt spid="27"/>
                                        </p:tgtEl>
                                        <p:attrNameLst>
                                          <p:attrName>fillcolor</p:attrName>
                                        </p:attrNameLst>
                                      </p:cBhvr>
                                      <p:by>
                                        <p:hsl h="7200000" s="0" l="0"/>
                                      </p:by>
                                    </p:animClr>
                                    <p:animClr clrSpc="hsl" dir="cw">
                                      <p:cBhvr>
                                        <p:cTn id="79" dur="500" fill="hold"/>
                                        <p:tgtEl>
                                          <p:spTgt spid="27"/>
                                        </p:tgtEl>
                                        <p:attrNameLst>
                                          <p:attrName>stroke.color</p:attrName>
                                        </p:attrNameLst>
                                      </p:cBhvr>
                                      <p:by>
                                        <p:hsl h="7200000" s="0" l="0"/>
                                      </p:by>
                                    </p:animClr>
                                    <p:set>
                                      <p:cBhvr>
                                        <p:cTn id="80" dur="500" fill="hold"/>
                                        <p:tgtEl>
                                          <p:spTgt spid="27"/>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15" fill="hold"/>
                                        <p:tgtEl>
                                          <p:spTgt spid="14"/>
                                        </p:tgtEl>
                                      </p:cBhvr>
                                    </p:cmd>
                                  </p:childTnLst>
                                </p:cTn>
                              </p:par>
                              <p:par>
                                <p:cTn id="83" presetID="2" presetClass="exit" presetSubtype="1" fill="hold" nodeType="withEffect">
                                  <p:stCondLst>
                                    <p:cond delay="0"/>
                                  </p:stCondLst>
                                  <p:childTnLst>
                                    <p:anim calcmode="lin" valueType="num">
                                      <p:cBhvr additive="base">
                                        <p:cTn id="84" dur="2000"/>
                                        <p:tgtEl>
                                          <p:spTgt spid="23"/>
                                        </p:tgtEl>
                                        <p:attrNameLst>
                                          <p:attrName>ppt_x</p:attrName>
                                        </p:attrNameLst>
                                      </p:cBhvr>
                                      <p:tavLst>
                                        <p:tav tm="0">
                                          <p:val>
                                            <p:strVal val="ppt_x"/>
                                          </p:val>
                                        </p:tav>
                                        <p:tav tm="100000">
                                          <p:val>
                                            <p:strVal val="ppt_x"/>
                                          </p:val>
                                        </p:tav>
                                      </p:tavLst>
                                    </p:anim>
                                    <p:anim calcmode="lin" valueType="num">
                                      <p:cBhvr additive="base">
                                        <p:cTn id="85" dur="2000"/>
                                        <p:tgtEl>
                                          <p:spTgt spid="23"/>
                                        </p:tgtEl>
                                        <p:attrNameLst>
                                          <p:attrName>ppt_y</p:attrName>
                                        </p:attrNameLst>
                                      </p:cBhvr>
                                      <p:tavLst>
                                        <p:tav tm="0">
                                          <p:val>
                                            <p:strVal val="ppt_y"/>
                                          </p:val>
                                        </p:tav>
                                        <p:tav tm="100000">
                                          <p:val>
                                            <p:strVal val="0-ppt_h/2"/>
                                          </p:val>
                                        </p:tav>
                                      </p:tavLst>
                                    </p:anim>
                                    <p:set>
                                      <p:cBhvr>
                                        <p:cTn id="86" dur="1" fill="hold">
                                          <p:stCondLst>
                                            <p:cond delay="1999"/>
                                          </p:stCondLst>
                                        </p:cTn>
                                        <p:tgtEl>
                                          <p:spTgt spid="23"/>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4.16667E-6 -3.50942E-6 L 0.05782 0.0068 " pathEditMode="relative" rAng="0" ptsTypes="AA">
                                      <p:cBhvr>
                                        <p:cTn id="88" dur="5000" fill="hold"/>
                                        <p:tgtEl>
                                          <p:spTgt spid="1029"/>
                                        </p:tgtEl>
                                        <p:attrNameLst>
                                          <p:attrName>ppt_x</p:attrName>
                                          <p:attrName>ppt_y</p:attrName>
                                        </p:attrNameLst>
                                      </p:cBhvr>
                                      <p:rCtr x="2882" y="340"/>
                                    </p:animMotion>
                                  </p:childTnLst>
                                </p:cTn>
                              </p:par>
                            </p:childTnLst>
                          </p:cTn>
                        </p:par>
                      </p:childTnLst>
                    </p:cTn>
                  </p:par>
                </p:childTnLst>
              </p:cTn>
              <p:nextCondLst>
                <p:cond evt="onClick" delay="0">
                  <p:tgtEl>
                    <p:spTgt spid="27"/>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26"/>
                                        </p:tgtEl>
                                      </p:cBhvr>
                                    </p:animEffect>
                                    <p:anim calcmode="lin" valueType="num">
                                      <p:cBhvr>
                                        <p:cTn id="94" dur="1000"/>
                                        <p:tgtEl>
                                          <p:spTgt spid="26"/>
                                        </p:tgtEl>
                                        <p:attrNameLst>
                                          <p:attrName>ppt_x</p:attrName>
                                        </p:attrNameLst>
                                      </p:cBhvr>
                                      <p:tavLst>
                                        <p:tav tm="0">
                                          <p:val>
                                            <p:strVal val="ppt_x"/>
                                          </p:val>
                                        </p:tav>
                                        <p:tav tm="100000">
                                          <p:val>
                                            <p:strVal val="ppt_x"/>
                                          </p:val>
                                        </p:tav>
                                      </p:tavLst>
                                    </p:anim>
                                    <p:anim calcmode="lin" valueType="num">
                                      <p:cBhvr>
                                        <p:cTn id="95" dur="1000"/>
                                        <p:tgtEl>
                                          <p:spTgt spid="26"/>
                                        </p:tgtEl>
                                        <p:attrNameLst>
                                          <p:attrName>ppt_y</p:attrName>
                                        </p:attrNameLst>
                                      </p:cBhvr>
                                      <p:tavLst>
                                        <p:tav tm="0">
                                          <p:val>
                                            <p:strVal val="ppt_y"/>
                                          </p:val>
                                        </p:tav>
                                        <p:tav tm="100000">
                                          <p:val>
                                            <p:strVal val="ppt_y+.1"/>
                                          </p:val>
                                        </p:tav>
                                      </p:tavLst>
                                    </p:anim>
                                    <p:set>
                                      <p:cBhvr>
                                        <p:cTn id="9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97" fill="hold" display="0">
                  <p:stCondLst>
                    <p:cond delay="indefinite"/>
                  </p:stCondLst>
                  <p:endCondLst>
                    <p:cond evt="onStopAudio" delay="0">
                      <p:tgtEl>
                        <p:sldTgt/>
                      </p:tgtEl>
                    </p:cond>
                  </p:endCondLst>
                </p:cTn>
                <p:tgtEl>
                  <p:spTgt spid="14"/>
                </p:tgtEl>
              </p:cMediaNode>
            </p:audio>
            <p:seq concurrent="1" nextAc="seek">
              <p:cTn id="98" restart="whenNotActive" fill="hold" evtFilter="cancelBubble" nodeType="interactiveSeq">
                <p:stCondLst>
                  <p:cond evt="onClick" delay="0">
                    <p:tgtEl>
                      <p:spTgt spid="16"/>
                    </p:tgtEl>
                  </p:cond>
                </p:stCondLst>
                <p:endSync evt="end" delay="0">
                  <p:rtn val="all"/>
                </p:endSync>
                <p:childTnLst>
                  <p:par>
                    <p:cTn id="99" fill="hold">
                      <p:stCondLst>
                        <p:cond delay="0"/>
                      </p:stCondLst>
                      <p:childTnLst>
                        <p:par>
                          <p:cTn id="100" fill="hold">
                            <p:stCondLst>
                              <p:cond delay="0"/>
                            </p:stCondLst>
                            <p:childTnLst>
                              <p:par>
                                <p:cTn id="101" presetID="8" presetClass="emph" presetSubtype="0" fill="hold" nodeType="clickEffect">
                                  <p:stCondLst>
                                    <p:cond delay="0"/>
                                  </p:stCondLst>
                                  <p:childTnLst>
                                    <p:animRot by="21600000">
                                      <p:cBhvr>
                                        <p:cTn id="102" dur="15000" fill="hold"/>
                                        <p:tgtEl>
                                          <p:spTgt spid="19"/>
                                        </p:tgtEl>
                                        <p:attrNameLst>
                                          <p:attrName>r</p:attrName>
                                        </p:attrNameLst>
                                      </p:cBhvr>
                                    </p:animRot>
                                  </p:childTnLst>
                                </p:cTn>
                              </p:par>
                            </p:childTnLst>
                          </p:cTn>
                        </p:par>
                        <p:par>
                          <p:cTn id="103" fill="hold">
                            <p:stCondLst>
                              <p:cond delay="15000"/>
                            </p:stCondLst>
                            <p:childTnLst>
                              <p:par>
                                <p:cTn id="104" presetID="1" presetClass="entr" presetSubtype="0" fill="hold" grpId="0"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par>
                                <p:cTn id="106" presetID="1" presetClass="exit" presetSubtype="0" fill="hold" grpId="1" nodeType="withEffect">
                                  <p:stCondLst>
                                    <p:cond delay="2000"/>
                                  </p:stCondLst>
                                  <p:childTnLst>
                                    <p:set>
                                      <p:cBhvr>
                                        <p:cTn id="107"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94" y="-217965"/>
            <a:ext cx="12191999" cy="7518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7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0125" y1="41900" x2="54125" y2="65286"/>
                        <a14:foregroundMark x1="63500" y1="34227" x2="50500" y2="52497"/>
                        <a14:foregroundMark x1="58375" y1="26675" x2="58375" y2="37272"/>
                        <a14:foregroundMark x1="46375" y1="24117" x2="40125" y2="39342"/>
                        <a14:foregroundMark x1="54545" y1="35106" x2="57091" y2="48723"/>
                        <a14:foregroundMark x1="48000" y1="28298" x2="40364" y2="4723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30400" y="3732918"/>
            <a:ext cx="3048000" cy="26061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4401" y="4343400"/>
            <a:ext cx="1744116" cy="174320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Giai cuu dai duong 2\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231" l="0" r="100000">
                        <a14:backgroundMark x1="93800" y1="36410" x2="88600" y2="78462"/>
                        <a14:backgroundMark x1="38800" y1="64103" x2="30400" y2="81026"/>
                        <a14:backgroundMark x1="10400" y1="11795" x2="35200" y2="6923"/>
                        <a14:backgroundMark x1="64400" y1="1795" x2="69800" y2="3846"/>
                        <a14:backgroundMark x1="76800" y1="3846" x2="95200" y2="2308"/>
                        <a14:backgroundMark x1="48800" y1="73590" x2="46200" y2="76154"/>
                        <a14:backgroundMark x1="36000" y1="30000" x2="36800" y2="32564"/>
                        <a14:backgroundMark x1="96714" y1="23724" x2="84507" y2="81381"/>
                        <a14:backgroundMark x1="84507" y1="76577" x2="59155" y2="86486"/>
                        <a14:backgroundMark x1="59624" y1="69670" x2="58685" y2="82282"/>
                        <a14:backgroundMark x1="30751" y1="82282" x2="2113" y2="82282"/>
                        <a14:backgroundMark x1="3286" y1="48348" x2="10329" y2="82282"/>
                        <a14:backgroundMark x1="7512" y1="46246" x2="23709" y2="49249"/>
                        <a14:backgroundMark x1="26995" y1="33033" x2="30047" y2="35435"/>
                        <a14:backgroundMark x1="2582" y1="31231" x2="10094" y2="35435"/>
                      </a14:backgroundRemoval>
                    </a14:imgEffect>
                  </a14:imgLayer>
                </a14:imgProps>
              </a:ext>
              <a:ext uri="{28A0092B-C50C-407E-A947-70E740481C1C}">
                <a14:useLocalDpi xmlns:a14="http://schemas.microsoft.com/office/drawing/2010/main" val="0"/>
              </a:ext>
            </a:extLst>
          </a:blip>
          <a:srcRect/>
          <a:stretch>
            <a:fillRect/>
          </a:stretch>
        </p:blipFill>
        <p:spPr bwMode="auto">
          <a:xfrm>
            <a:off x="5969000" y="4860610"/>
            <a:ext cx="2362201" cy="18425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572001" y="-1346200"/>
            <a:ext cx="8369991"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Phan Thi Do Uyen\Giai cuu dai duong\Picture2.png">
            <a:hlinkClick r:id="" action="ppaction://hlinkshowjump?jump=next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64801" y="51562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36800" y="-76200"/>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3489697" y="501409"/>
            <a:ext cx="6530791"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7:</a:t>
            </a:r>
            <a:r>
              <a:rPr lang="en-US" sz="3200" dirty="0">
                <a:latin typeface="Times New Roman" panose="02020603050405020304" pitchFamily="18" charset="0"/>
                <a:cs typeface="Times New Roman" panose="02020603050405020304" pitchFamily="18" charset="0"/>
              </a:rPr>
              <a:t> Đâu là tình cảm của nhà thơ được thể hiện trong thi phẩm </a:t>
            </a:r>
            <a:r>
              <a:rPr lang="en-US" sz="3200" i="1" dirty="0">
                <a:latin typeface="Times New Roman" panose="02020603050405020304" pitchFamily="18" charset="0"/>
                <a:cs typeface="Times New Roman" panose="02020603050405020304" pitchFamily="18" charset="0"/>
              </a:rPr>
              <a:t>Tiếng đàn mưa?</a:t>
            </a:r>
            <a:endParaRPr lang="en-US" sz="3200" dirty="0">
              <a:latin typeface="Times New Roman" panose="02020603050405020304" pitchFamily="18" charset="0"/>
              <a:cs typeface="Times New Roman" panose="02020603050405020304" pitchFamily="18" charset="0"/>
            </a:endParaRPr>
          </a:p>
        </p:txBody>
      </p:sp>
      <p:sp>
        <p:nvSpPr>
          <p:cNvPr id="22" name="Rounded Rectangle 21"/>
          <p:cNvSpPr/>
          <p:nvPr/>
        </p:nvSpPr>
        <p:spPr>
          <a:xfrm>
            <a:off x="203200" y="2854476"/>
            <a:ext cx="2641600" cy="200613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A.</a:t>
            </a:r>
            <a:r>
              <a:rPr lang="en-US" sz="2400" dirty="0">
                <a:solidFill>
                  <a:srgbClr val="FF0000"/>
                </a:solidFill>
                <a:latin typeface="Times New Roman" panose="02020603050405020304" pitchFamily="18" charset="0"/>
                <a:cs typeface="Times New Roman" panose="02020603050405020304" pitchFamily="18" charset="0"/>
              </a:rPr>
              <a:t> Xót xa trước cảnh tượng khổ cực của nhân dân.</a:t>
            </a:r>
          </a:p>
          <a:p>
            <a:endParaRPr lang="en-US" sz="3200" dirty="0">
              <a:solidFill>
                <a:srgbClr val="0033CC"/>
              </a:solidFill>
            </a:endParaRPr>
          </a:p>
        </p:txBody>
      </p:sp>
      <p:sp>
        <p:nvSpPr>
          <p:cNvPr id="23" name="Rounded Rectangle 22"/>
          <p:cNvSpPr/>
          <p:nvPr/>
        </p:nvSpPr>
        <p:spPr>
          <a:xfrm>
            <a:off x="3121050" y="2854475"/>
            <a:ext cx="2873351" cy="185766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Nỗi nhớ gia đình, bè bạn.</a:t>
            </a:r>
          </a:p>
          <a:p>
            <a:endParaRPr lang="en-US" sz="3200" dirty="0">
              <a:solidFill>
                <a:srgbClr val="0033CC"/>
              </a:solidFill>
            </a:endParaRPr>
          </a:p>
        </p:txBody>
      </p:sp>
      <p:sp>
        <p:nvSpPr>
          <p:cNvPr id="24" name="Rounded Rectangle 23"/>
          <p:cNvSpPr/>
          <p:nvPr/>
        </p:nvSpPr>
        <p:spPr>
          <a:xfrm>
            <a:off x="6427350" y="2911162"/>
            <a:ext cx="2765703" cy="180098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C.</a:t>
            </a:r>
            <a:r>
              <a:rPr lang="en-US" sz="2400" dirty="0">
                <a:solidFill>
                  <a:srgbClr val="FF0000"/>
                </a:solidFill>
                <a:latin typeface="Times New Roman" panose="02020603050405020304" pitchFamily="18" charset="0"/>
                <a:cs typeface="Times New Roman" panose="02020603050405020304" pitchFamily="18" charset="0"/>
              </a:rPr>
              <a:t> Đón chờ công cuộc đổi mới của nước nhà.</a:t>
            </a:r>
          </a:p>
          <a:p>
            <a:endParaRPr lang="en-US" sz="3200" dirty="0">
              <a:solidFill>
                <a:srgbClr val="0033CC"/>
              </a:solidFill>
            </a:endParaRPr>
          </a:p>
        </p:txBody>
      </p:sp>
      <p:sp>
        <p:nvSpPr>
          <p:cNvPr id="25" name="Rounded Rectangle 24"/>
          <p:cNvSpPr/>
          <p:nvPr/>
        </p:nvSpPr>
        <p:spPr>
          <a:xfrm>
            <a:off x="9314464" y="2916807"/>
            <a:ext cx="2877536" cy="17543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D. </a:t>
            </a:r>
            <a:r>
              <a:rPr lang="en-US" sz="2400" smtClean="0">
                <a:solidFill>
                  <a:srgbClr val="FF0000"/>
                </a:solidFill>
                <a:latin typeface="Times New Roman" panose="02020603050405020304" pitchFamily="18" charset="0"/>
                <a:cs typeface="Times New Roman" panose="02020603050405020304" pitchFamily="18" charset="0"/>
              </a:rPr>
              <a:t>Nỗi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nhớ nhung, nặng lòng với quê hương, đất nước.</a:t>
            </a:r>
          </a:p>
          <a:p>
            <a:endParaRPr lang="en-US" sz="2667" dirty="0">
              <a:solidFill>
                <a:srgbClr val="0033CC"/>
              </a:solidFill>
            </a:endParaRPr>
          </a:p>
        </p:txBody>
      </p:sp>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6" name="Rounded Rectangle 2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7"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2"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Explosion 2 52"/>
          <p:cNvSpPr/>
          <p:nvPr/>
        </p:nvSpPr>
        <p:spPr>
          <a:xfrm>
            <a:off x="1057925" y="491848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10821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repeatCount="indefinite" fill="hold" grpId="1"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mediacall" presetSubtype="0" fill="hold" nodeType="withEffect">
                                  <p:stCondLst>
                                    <p:cond delay="0"/>
                                  </p:stCondLst>
                                  <p:childTnLst>
                                    <p:cmd type="call" cmd="playFrom(0.0)">
                                      <p:cBhvr>
                                        <p:cTn id="66" dur="4715" fill="hold"/>
                                        <p:tgtEl>
                                          <p:spTgt spid="14"/>
                                        </p:tgtEl>
                                      </p:cBhvr>
                                    </p:cmd>
                                  </p:childTnLst>
                                </p:cTn>
                              </p:par>
                              <p:par>
                                <p:cTn id="67" presetID="2" presetClass="exit" presetSubtype="1" fill="hold" nodeType="withEffect">
                                  <p:stCondLst>
                                    <p:cond delay="0"/>
                                  </p:stCondLst>
                                  <p:childTnLst>
                                    <p:anim calcmode="lin" valueType="num">
                                      <p:cBhvr additive="base">
                                        <p:cTn id="68" dur="2000"/>
                                        <p:tgtEl>
                                          <p:spTgt spid="18"/>
                                        </p:tgtEl>
                                        <p:attrNameLst>
                                          <p:attrName>ppt_x</p:attrName>
                                        </p:attrNameLst>
                                      </p:cBhvr>
                                      <p:tavLst>
                                        <p:tav tm="0">
                                          <p:val>
                                            <p:strVal val="ppt_x"/>
                                          </p:val>
                                        </p:tav>
                                        <p:tav tm="100000">
                                          <p:val>
                                            <p:strVal val="ppt_x"/>
                                          </p:val>
                                        </p:tav>
                                      </p:tavLst>
                                    </p:anim>
                                    <p:anim calcmode="lin" valueType="num">
                                      <p:cBhvr additive="base">
                                        <p:cTn id="69" dur="2000"/>
                                        <p:tgtEl>
                                          <p:spTgt spid="18"/>
                                        </p:tgtEl>
                                        <p:attrNameLst>
                                          <p:attrName>ppt_y</p:attrName>
                                        </p:attrNameLst>
                                      </p:cBhvr>
                                      <p:tavLst>
                                        <p:tav tm="0">
                                          <p:val>
                                            <p:strVal val="ppt_y"/>
                                          </p:val>
                                        </p:tav>
                                        <p:tav tm="100000">
                                          <p:val>
                                            <p:strVal val="0-ppt_h/2"/>
                                          </p:val>
                                        </p:tav>
                                      </p:tavLst>
                                    </p:anim>
                                    <p:set>
                                      <p:cBhvr>
                                        <p:cTn id="70" dur="1" fill="hold">
                                          <p:stCondLst>
                                            <p:cond delay="1999"/>
                                          </p:stCondLst>
                                        </p:cTn>
                                        <p:tgtEl>
                                          <p:spTgt spid="18"/>
                                        </p:tgtEl>
                                        <p:attrNameLst>
                                          <p:attrName>style.visibility</p:attrName>
                                        </p:attrNameLst>
                                      </p:cBhvr>
                                      <p:to>
                                        <p:strVal val="hidden"/>
                                      </p:to>
                                    </p:set>
                                  </p:childTnLst>
                                </p:cTn>
                              </p:par>
                              <p:par>
                                <p:cTn id="71" presetID="35" presetClass="path" presetSubtype="0" accel="50000" decel="50000" fill="hold" nodeType="withEffect">
                                  <p:stCondLst>
                                    <p:cond delay="0"/>
                                  </p:stCondLst>
                                  <p:childTnLst>
                                    <p:animMotion origin="layout" path="M 1.66667E-6 -3.87705E-6 L -0.11979 0.0275 " pathEditMode="relative" rAng="0" ptsTypes="AA">
                                      <p:cBhvr>
                                        <p:cTn id="72" dur="3000" fill="hold"/>
                                        <p:tgtEl>
                                          <p:spTgt spid="2053"/>
                                        </p:tgtEl>
                                        <p:attrNameLst>
                                          <p:attrName>ppt_x</p:attrName>
                                          <p:attrName>ppt_y</p:attrName>
                                        </p:attrNameLst>
                                      </p:cBhvr>
                                      <p:rCtr x="-5990" y="1359"/>
                                    </p:animMotion>
                                  </p:childTnLst>
                                </p:cTn>
                              </p:par>
                              <p:par>
                                <p:cTn id="73" presetID="35" presetClass="path" presetSubtype="0" accel="50000" decel="50000" fill="hold" nodeType="withEffect">
                                  <p:stCondLst>
                                    <p:cond delay="0"/>
                                  </p:stCondLst>
                                  <p:childTnLst>
                                    <p:animMotion origin="layout" path="M 2.22222E-6 4.25394E-6 L -0.1882 4.25394E-6 " pathEditMode="relative" rAng="0" ptsTypes="AA">
                                      <p:cBhvr>
                                        <p:cTn id="74" dur="3000" fill="hold"/>
                                        <p:tgtEl>
                                          <p:spTgt spid="2052"/>
                                        </p:tgtEl>
                                        <p:attrNameLst>
                                          <p:attrName>ppt_x</p:attrName>
                                          <p:attrName>ppt_y</p:attrName>
                                        </p:attrNameLst>
                                      </p:cBhvr>
                                      <p:rCtr x="-9410" y="0"/>
                                    </p:animMotion>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4"/>
                                        </p:tgtEl>
                                      </p:cBhvr>
                                    </p:animEffect>
                                    <p:anim calcmode="lin" valueType="num">
                                      <p:cBhvr>
                                        <p:cTn id="80" dur="1000"/>
                                        <p:tgtEl>
                                          <p:spTgt spid="24"/>
                                        </p:tgtEl>
                                        <p:attrNameLst>
                                          <p:attrName>ppt_x</p:attrName>
                                        </p:attrNameLst>
                                      </p:cBhvr>
                                      <p:tavLst>
                                        <p:tav tm="0">
                                          <p:val>
                                            <p:strVal val="ppt_x"/>
                                          </p:val>
                                        </p:tav>
                                        <p:tav tm="100000">
                                          <p:val>
                                            <p:strVal val="ppt_x"/>
                                          </p:val>
                                        </p:tav>
                                      </p:tavLst>
                                    </p:anim>
                                    <p:anim calcmode="lin" valueType="num">
                                      <p:cBhvr>
                                        <p:cTn id="81" dur="1000"/>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0"/>
                                        <p:tgtEl>
                                          <p:spTgt spid="23"/>
                                        </p:tgtEl>
                                        <p:attrNameLst>
                                          <p:attrName>ppt_y</p:attrName>
                                        </p:attrNameLst>
                                      </p:cBhvr>
                                      <p:tavLst>
                                        <p:tav tm="0">
                                          <p:val>
                                            <p:strVal val="ppt_y"/>
                                          </p:val>
                                        </p:tav>
                                        <p:tav tm="100000">
                                          <p:val>
                                            <p:strVal val="ppt_y+.1"/>
                                          </p:val>
                                        </p:tav>
                                      </p:tavLst>
                                    </p:anim>
                                    <p:set>
                                      <p:cBhvr>
                                        <p:cTn id="9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22"/>
                                        </p:tgtEl>
                                      </p:cBhvr>
                                    </p:animEffect>
                                    <p:anim calcmode="lin" valueType="num">
                                      <p:cBhvr>
                                        <p:cTn id="96" dur="1000"/>
                                        <p:tgtEl>
                                          <p:spTgt spid="22"/>
                                        </p:tgtEl>
                                        <p:attrNameLst>
                                          <p:attrName>ppt_x</p:attrName>
                                        </p:attrNameLst>
                                      </p:cBhvr>
                                      <p:tavLst>
                                        <p:tav tm="0">
                                          <p:val>
                                            <p:strVal val="ppt_x"/>
                                          </p:val>
                                        </p:tav>
                                        <p:tav tm="100000">
                                          <p:val>
                                            <p:strVal val="ppt_x"/>
                                          </p:val>
                                        </p:tav>
                                      </p:tavLst>
                                    </p:anim>
                                    <p:anim calcmode="lin" valueType="num">
                                      <p:cBhvr>
                                        <p:cTn id="97" dur="1000"/>
                                        <p:tgtEl>
                                          <p:spTgt spid="22"/>
                                        </p:tgtEl>
                                        <p:attrNameLst>
                                          <p:attrName>ppt_y</p:attrName>
                                        </p:attrNameLst>
                                      </p:cBhvr>
                                      <p:tavLst>
                                        <p:tav tm="0">
                                          <p:val>
                                            <p:strVal val="ppt_y"/>
                                          </p:val>
                                        </p:tav>
                                        <p:tav tm="100000">
                                          <p:val>
                                            <p:strVal val="ppt_y+.1"/>
                                          </p:val>
                                        </p:tav>
                                      </p:tavLst>
                                    </p:anim>
                                    <p:set>
                                      <p:cBhvr>
                                        <p:cTn id="9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9" fill="hold" display="0">
                  <p:stCondLst>
                    <p:cond delay="indefinite"/>
                  </p:stCondLst>
                  <p:endCondLst>
                    <p:cond evt="onStopAudio" delay="0">
                      <p:tgtEl>
                        <p:sldTgt/>
                      </p:tgtEl>
                    </p:cond>
                  </p:endCondLst>
                </p:cTn>
                <p:tgtEl>
                  <p:spTgt spid="14"/>
                </p:tgtEl>
              </p:cMediaNode>
            </p:audio>
            <p:seq concurrent="1" nextAc="seek">
              <p:cTn id="100" restart="whenNotActive" fill="hold" evtFilter="cancelBubble" nodeType="interactiveSeq">
                <p:stCondLst>
                  <p:cond evt="onClick" delay="0">
                    <p:tgtEl>
                      <p:spTgt spid="16"/>
                    </p:tgtEl>
                  </p:cond>
                </p:stCondLst>
                <p:endSync evt="end" delay="0">
                  <p:rtn val="all"/>
                </p:endSync>
                <p:childTnLst>
                  <p:par>
                    <p:cTn id="101" fill="hold">
                      <p:stCondLst>
                        <p:cond delay="0"/>
                      </p:stCondLst>
                      <p:childTnLst>
                        <p:par>
                          <p:cTn id="102" fill="hold">
                            <p:stCondLst>
                              <p:cond delay="0"/>
                            </p:stCondLst>
                            <p:childTnLst>
                              <p:par>
                                <p:cTn id="103" presetID="8" presetClass="emph" presetSubtype="0" fill="hold" nodeType="clickEffect">
                                  <p:stCondLst>
                                    <p:cond delay="0"/>
                                  </p:stCondLst>
                                  <p:childTnLst>
                                    <p:animRot by="21600000">
                                      <p:cBhvr>
                                        <p:cTn id="104" dur="15000" fill="hold"/>
                                        <p:tgtEl>
                                          <p:spTgt spid="27"/>
                                        </p:tgtEl>
                                        <p:attrNameLst>
                                          <p:attrName>r</p:attrName>
                                        </p:attrNameLst>
                                      </p:cBhvr>
                                    </p:animRot>
                                  </p:childTnLst>
                                </p:cTn>
                              </p:par>
                            </p:childTnLst>
                          </p:cTn>
                        </p:par>
                        <p:par>
                          <p:cTn id="105" fill="hold">
                            <p:stCondLst>
                              <p:cond delay="15000"/>
                            </p:stCondLst>
                            <p:childTnLst>
                              <p:par>
                                <p:cTn id="106" presetID="1" presetClass="entr" presetSubtype="0"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childTnLst>
                                </p:cTn>
                              </p:par>
                              <p:par>
                                <p:cTn id="108" presetID="1" presetClass="exit" presetSubtype="0" fill="hold" grpId="1" nodeType="withEffect">
                                  <p:stCondLst>
                                    <p:cond delay="2000"/>
                                  </p:stCondLst>
                                  <p:childTnLst>
                                    <p:set>
                                      <p:cBhvr>
                                        <p:cTn id="10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44" y="-286186"/>
            <a:ext cx="12242344" cy="71441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8861" l="0" r="100000">
                        <a14:foregroundMark x1="7500" y1="37722" x2="95400" y2="46709"/>
                        <a14:foregroundMark x1="21700" y1="23544" x2="36700" y2="38228"/>
                        <a14:foregroundMark x1="42900" y1="19747" x2="32900" y2="66203"/>
                        <a14:foregroundMark x1="61300" y1="30886" x2="66700" y2="60886"/>
                        <a14:foregroundMark x1="52900" y1="82532" x2="52900" y2="87342"/>
                        <a14:foregroundMark x1="93800" y1="52532" x2="83800" y2="56203"/>
                      </a14:backgroundRemoval>
                    </a14:imgEffect>
                  </a14:imgLayer>
                </a14:imgProps>
              </a:ext>
              <a:ext uri="{28A0092B-C50C-407E-A947-70E740481C1C}">
                <a14:useLocalDpi xmlns:a14="http://schemas.microsoft.com/office/drawing/2010/main" val="0"/>
              </a:ext>
            </a:extLst>
          </a:blip>
          <a:srcRect/>
          <a:stretch>
            <a:fillRect/>
          </a:stretch>
        </p:blipFill>
        <p:spPr bwMode="auto">
          <a:xfrm rot="21340519">
            <a:off x="7595663" y="4239850"/>
            <a:ext cx="2724103" cy="21520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Kết quả hình ảnh cho dory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0533" y="4140201"/>
            <a:ext cx="3464984" cy="20651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ADMIN\Desktop\Giai cuu dai duong 2\Luo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947335" y="-1920724"/>
            <a:ext cx="9209579"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Phan Thi Do Uyen\Giai cuu dai duong\Picture2.png">
            <a:hlinkClick r:id="" action="ppaction://hlinkshowjump?jump=nextslid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5258" y="531587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395200" y="8204200"/>
            <a:ext cx="812800" cy="812800"/>
          </a:xfrm>
          <a:prstGeom prst="rect">
            <a:avLst/>
          </a:prstGeom>
        </p:spPr>
      </p:pic>
      <p:pic>
        <p:nvPicPr>
          <p:cNvPr id="18" name="Picture 11" descr="C:\Users\ADMIN\Desktop\Giai cuu dai duong 2\seashell-border-382756.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11668" y="162075"/>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3137805" y="593938"/>
            <a:ext cx="6628045"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8:</a:t>
            </a:r>
            <a:r>
              <a:rPr lang="en-US" sz="3200" dirty="0">
                <a:latin typeface="Times New Roman" panose="02020603050405020304" pitchFamily="18" charset="0"/>
                <a:cs typeface="Times New Roman" panose="02020603050405020304" pitchFamily="18" charset="0"/>
              </a:rPr>
              <a:t> Đâu </a:t>
            </a:r>
            <a:r>
              <a:rPr lang="en-US" sz="3200" b="1" dirty="0">
                <a:latin typeface="Times New Roman" panose="02020603050405020304" pitchFamily="18" charset="0"/>
                <a:cs typeface="Times New Roman" panose="02020603050405020304" pitchFamily="18" charset="0"/>
              </a:rPr>
              <a:t>không </a:t>
            </a:r>
            <a:r>
              <a:rPr lang="en-US" sz="3200" dirty="0">
                <a:latin typeface="Times New Roman" panose="02020603050405020304" pitchFamily="18" charset="0"/>
                <a:cs typeface="Times New Roman" panose="02020603050405020304" pitchFamily="18" charset="0"/>
              </a:rPr>
              <a:t>phải nơi mưa rơi xuống được nhắc đến trong bài thơ </a:t>
            </a:r>
            <a:r>
              <a:rPr lang="en-US" sz="3200" i="1" dirty="0">
                <a:latin typeface="Times New Roman" panose="02020603050405020304" pitchFamily="18" charset="0"/>
                <a:cs typeface="Times New Roman" panose="02020603050405020304" pitchFamily="18" charset="0"/>
              </a:rPr>
              <a:t>Tiếng đàn mưa</a:t>
            </a:r>
            <a:r>
              <a:rPr lang="en-US" sz="3200" dirty="0">
                <a:latin typeface="Times New Roman" panose="02020603050405020304" pitchFamily="18" charset="0"/>
                <a:cs typeface="Times New Roman" panose="02020603050405020304" pitchFamily="18" charset="0"/>
              </a:rPr>
              <a:t>?</a:t>
            </a:r>
          </a:p>
        </p:txBody>
      </p:sp>
      <p:sp>
        <p:nvSpPr>
          <p:cNvPr id="20" name="Rounded Rectangle 19"/>
          <p:cNvSpPr/>
          <p:nvPr/>
        </p:nvSpPr>
        <p:spPr>
          <a:xfrm>
            <a:off x="73049" y="3006876"/>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FF0000"/>
                </a:solidFill>
                <a:latin typeface="Times New Roman" panose="02020603050405020304" pitchFamily="18" charset="0"/>
                <a:cs typeface="Times New Roman" panose="02020603050405020304" pitchFamily="18" charset="0"/>
              </a:rPr>
              <a:t>A. Thềm </a:t>
            </a:r>
            <a:r>
              <a:rPr lang="en-US" sz="3200" dirty="0">
                <a:solidFill>
                  <a:srgbClr val="FF0000"/>
                </a:solidFill>
                <a:latin typeface="Times New Roman" panose="02020603050405020304" pitchFamily="18" charset="0"/>
                <a:cs typeface="Times New Roman" panose="02020603050405020304" pitchFamily="18" charset="0"/>
              </a:rPr>
              <a:t>lan</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9115450" y="3006876"/>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3200" dirty="0" smtClean="0">
                <a:solidFill>
                  <a:srgbClr val="FF0000"/>
                </a:solidFill>
                <a:latin typeface="Times New Roman" panose="02020603050405020304" pitchFamily="18" charset="0"/>
                <a:cs typeface="Times New Roman" panose="02020603050405020304" pitchFamily="18" charset="0"/>
              </a:rPr>
              <a:t>D.</a:t>
            </a:r>
            <a:r>
              <a:rPr lang="en-US" sz="3200" dirty="0">
                <a:solidFill>
                  <a:srgbClr val="FF0000"/>
                </a:solidFill>
                <a:latin typeface="Times New Roman" panose="02020603050405020304" pitchFamily="18" charset="0"/>
                <a:cs typeface="Times New Roman" panose="02020603050405020304" pitchFamily="18" charset="0"/>
              </a:rPr>
              <a:t> Đầm.</a:t>
            </a:r>
          </a:p>
          <a:p>
            <a:endParaRPr lang="en-US" sz="3200" dirty="0">
              <a:solidFill>
                <a:srgbClr val="0033CC"/>
              </a:solidFill>
            </a:endParaRPr>
          </a:p>
        </p:txBody>
      </p:sp>
      <p:sp>
        <p:nvSpPr>
          <p:cNvPr id="22" name="Rounded Rectangle 21"/>
          <p:cNvSpPr/>
          <p:nvPr/>
        </p:nvSpPr>
        <p:spPr>
          <a:xfrm>
            <a:off x="6067450" y="3022600"/>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3200" dirty="0" smtClean="0">
                <a:solidFill>
                  <a:srgbClr val="FF0000"/>
                </a:solidFill>
                <a:latin typeface="Times New Roman" panose="02020603050405020304" pitchFamily="18" charset="0"/>
                <a:cs typeface="Times New Roman" panose="02020603050405020304" pitchFamily="18" charset="0"/>
              </a:rPr>
              <a:t>C.</a:t>
            </a:r>
            <a:r>
              <a:rPr lang="en-US" sz="3200" dirty="0">
                <a:solidFill>
                  <a:srgbClr val="FF0000"/>
                </a:solidFill>
                <a:latin typeface="Times New Roman" panose="02020603050405020304" pitchFamily="18" charset="0"/>
                <a:cs typeface="Times New Roman" panose="02020603050405020304" pitchFamily="18" charset="0"/>
              </a:rPr>
              <a:t> Nẻo đồi.</a:t>
            </a:r>
          </a:p>
          <a:p>
            <a:endParaRPr lang="en-US" sz="3200" dirty="0">
              <a:solidFill>
                <a:srgbClr val="0033CC"/>
              </a:solidFill>
            </a:endParaRPr>
          </a:p>
        </p:txBody>
      </p:sp>
      <p:sp>
        <p:nvSpPr>
          <p:cNvPr id="23" name="Rounded Rectangle 22"/>
          <p:cNvSpPr/>
          <p:nvPr/>
        </p:nvSpPr>
        <p:spPr>
          <a:xfrm>
            <a:off x="3019449" y="3006876"/>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FF0000"/>
                </a:solidFill>
                <a:latin typeface="Times New Roman" panose="02020603050405020304" pitchFamily="18" charset="0"/>
                <a:cs typeface="Times New Roman" panose="02020603050405020304" pitchFamily="18" charset="0"/>
              </a:rPr>
              <a:t>B. Vườn </a:t>
            </a:r>
            <a:r>
              <a:rPr lang="en-US" sz="3200" dirty="0">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5"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4"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Explosion 2 54"/>
          <p:cNvSpPr/>
          <p:nvPr/>
        </p:nvSpPr>
        <p:spPr>
          <a:xfrm>
            <a:off x="1444649" y="4730658"/>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197654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7"/>
                                        </p:tgtEl>
                                        <p:attrNameLst>
                                          <p:attrName>r</p:attrName>
                                        </p:attrNameLst>
                                      </p:cBhvr>
                                    </p:animRot>
                                    <p:animRot by="-240000">
                                      <p:cBhvr>
                                        <p:cTn id="7" dur="600" fill="hold">
                                          <p:stCondLst>
                                            <p:cond delay="600"/>
                                          </p:stCondLst>
                                        </p:cTn>
                                        <p:tgtEl>
                                          <p:spTgt spid="27"/>
                                        </p:tgtEl>
                                        <p:attrNameLst>
                                          <p:attrName>r</p:attrName>
                                        </p:attrNameLst>
                                      </p:cBhvr>
                                    </p:animRot>
                                    <p:animRot by="240000">
                                      <p:cBhvr>
                                        <p:cTn id="8" dur="600" fill="hold">
                                          <p:stCondLst>
                                            <p:cond delay="1200"/>
                                          </p:stCondLst>
                                        </p:cTn>
                                        <p:tgtEl>
                                          <p:spTgt spid="27"/>
                                        </p:tgtEl>
                                        <p:attrNameLst>
                                          <p:attrName>r</p:attrName>
                                        </p:attrNameLst>
                                      </p:cBhvr>
                                    </p:animRot>
                                    <p:animRot by="-240000">
                                      <p:cBhvr>
                                        <p:cTn id="9" dur="600" fill="hold">
                                          <p:stCondLst>
                                            <p:cond delay="1800"/>
                                          </p:stCondLst>
                                        </p:cTn>
                                        <p:tgtEl>
                                          <p:spTgt spid="27"/>
                                        </p:tgtEl>
                                        <p:attrNameLst>
                                          <p:attrName>r</p:attrName>
                                        </p:attrNameLst>
                                      </p:cBhvr>
                                    </p:animRot>
                                    <p:animRot by="120000">
                                      <p:cBhvr>
                                        <p:cTn id="10" dur="600" fill="hold">
                                          <p:stCondLst>
                                            <p:cond delay="24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8"/>
                                        </p:tgtEl>
                                        <p:attrNameLst>
                                          <p:attrName>r</p:attrName>
                                        </p:attrNameLst>
                                      </p:cBhvr>
                                    </p:animRot>
                                    <p:animRot by="-240000">
                                      <p:cBhvr>
                                        <p:cTn id="13" dur="600" fill="hold">
                                          <p:stCondLst>
                                            <p:cond delay="600"/>
                                          </p:stCondLst>
                                        </p:cTn>
                                        <p:tgtEl>
                                          <p:spTgt spid="28"/>
                                        </p:tgtEl>
                                        <p:attrNameLst>
                                          <p:attrName>r</p:attrName>
                                        </p:attrNameLst>
                                      </p:cBhvr>
                                    </p:animRot>
                                    <p:animRot by="240000">
                                      <p:cBhvr>
                                        <p:cTn id="14" dur="600" fill="hold">
                                          <p:stCondLst>
                                            <p:cond delay="1200"/>
                                          </p:stCondLst>
                                        </p:cTn>
                                        <p:tgtEl>
                                          <p:spTgt spid="28"/>
                                        </p:tgtEl>
                                        <p:attrNameLst>
                                          <p:attrName>r</p:attrName>
                                        </p:attrNameLst>
                                      </p:cBhvr>
                                    </p:animRot>
                                    <p:animRot by="-240000">
                                      <p:cBhvr>
                                        <p:cTn id="15" dur="600" fill="hold">
                                          <p:stCondLst>
                                            <p:cond delay="1800"/>
                                          </p:stCondLst>
                                        </p:cTn>
                                        <p:tgtEl>
                                          <p:spTgt spid="28"/>
                                        </p:tgtEl>
                                        <p:attrNameLst>
                                          <p:attrName>r</p:attrName>
                                        </p:attrNameLst>
                                      </p:cBhvr>
                                    </p:animRot>
                                    <p:animRot by="120000">
                                      <p:cBhvr>
                                        <p:cTn id="16" dur="600" fill="hold">
                                          <p:stCondLst>
                                            <p:cond delay="2400"/>
                                          </p:stCondLst>
                                        </p:cTn>
                                        <p:tgtEl>
                                          <p:spTgt spid="28"/>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4"/>
                </p:tgtEl>
              </p:cMediaNode>
            </p:audio>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2" presetClass="exit" presetSubtype="1" fill="hold" nodeType="withEffect">
                                  <p:stCondLst>
                                    <p:cond delay="0"/>
                                  </p:stCondLst>
                                  <p:childTnLst>
                                    <p:anim calcmode="lin" valueType="num">
                                      <p:cBhvr additive="base">
                                        <p:cTn id="56" dur="2000"/>
                                        <p:tgtEl>
                                          <p:spTgt spid="29"/>
                                        </p:tgtEl>
                                        <p:attrNameLst>
                                          <p:attrName>ppt_x</p:attrName>
                                        </p:attrNameLst>
                                      </p:cBhvr>
                                      <p:tavLst>
                                        <p:tav tm="0">
                                          <p:val>
                                            <p:strVal val="ppt_x"/>
                                          </p:val>
                                        </p:tav>
                                        <p:tav tm="100000">
                                          <p:val>
                                            <p:strVal val="ppt_x"/>
                                          </p:val>
                                        </p:tav>
                                      </p:tavLst>
                                    </p:anim>
                                    <p:anim calcmode="lin" valueType="num">
                                      <p:cBhvr additive="base">
                                        <p:cTn id="57" dur="2000"/>
                                        <p:tgtEl>
                                          <p:spTgt spid="29"/>
                                        </p:tgtEl>
                                        <p:attrNameLst>
                                          <p:attrName>ppt_y</p:attrName>
                                        </p:attrNameLst>
                                      </p:cBhvr>
                                      <p:tavLst>
                                        <p:tav tm="0">
                                          <p:val>
                                            <p:strVal val="ppt_y"/>
                                          </p:val>
                                        </p:tav>
                                        <p:tav tm="100000">
                                          <p:val>
                                            <p:strVal val="0-ppt_h/2"/>
                                          </p:val>
                                        </p:tav>
                                      </p:tavLst>
                                    </p:anim>
                                    <p:set>
                                      <p:cBhvr>
                                        <p:cTn id="58" dur="1" fill="hold">
                                          <p:stCondLst>
                                            <p:cond delay="1999"/>
                                          </p:stCondLst>
                                        </p:cTn>
                                        <p:tgtEl>
                                          <p:spTgt spid="29"/>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715" fill="hold"/>
                                        <p:tgtEl>
                                          <p:spTgt spid="14"/>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23"/>
                                        </p:tgtEl>
                                        <p:attrNameLst>
                                          <p:attrName>style.color</p:attrName>
                                        </p:attrNameLst>
                                      </p:cBhvr>
                                      <p:by>
                                        <p:hsl h="7200000" s="0" l="0"/>
                                      </p:by>
                                    </p:animClr>
                                    <p:animClr clrSpc="hsl" dir="cw">
                                      <p:cBhvr>
                                        <p:cTn id="63" dur="500" fill="hold"/>
                                        <p:tgtEl>
                                          <p:spTgt spid="23"/>
                                        </p:tgtEl>
                                        <p:attrNameLst>
                                          <p:attrName>fillcolor</p:attrName>
                                        </p:attrNameLst>
                                      </p:cBhvr>
                                      <p:by>
                                        <p:hsl h="7200000" s="0" l="0"/>
                                      </p:by>
                                    </p:animClr>
                                    <p:animClr clrSpc="hsl" dir="cw">
                                      <p:cBhvr>
                                        <p:cTn id="64" dur="500" fill="hold"/>
                                        <p:tgtEl>
                                          <p:spTgt spid="23"/>
                                        </p:tgtEl>
                                        <p:attrNameLst>
                                          <p:attrName>stroke.color</p:attrName>
                                        </p:attrNameLst>
                                      </p:cBhvr>
                                      <p:by>
                                        <p:hsl h="7200000" s="0" l="0"/>
                                      </p:by>
                                    </p:animClr>
                                    <p:set>
                                      <p:cBhvr>
                                        <p:cTn id="65" dur="500" fill="hold"/>
                                        <p:tgtEl>
                                          <p:spTgt spid="23"/>
                                        </p:tgtEl>
                                        <p:attrNameLst>
                                          <p:attrName>fill.type</p:attrName>
                                        </p:attrNameLst>
                                      </p:cBhvr>
                                      <p:to>
                                        <p:strVal val="solid"/>
                                      </p:to>
                                    </p:set>
                                  </p:childTnLst>
                                </p:cTn>
                              </p:par>
                              <p:par>
                                <p:cTn id="66" presetID="35" presetClass="path" presetSubtype="0" accel="50000" decel="50000" fill="hold" nodeType="withEffect">
                                  <p:stCondLst>
                                    <p:cond delay="0"/>
                                  </p:stCondLst>
                                  <p:childTnLst>
                                    <p:animMotion origin="layout" path="M -2.22222E-6 0 L -0.16805 0.00648 " pathEditMode="relative" rAng="0" ptsTypes="AA">
                                      <p:cBhvr>
                                        <p:cTn id="67" dur="5000" fill="hold"/>
                                        <p:tgtEl>
                                          <p:spTgt spid="27"/>
                                        </p:tgtEl>
                                        <p:attrNameLst>
                                          <p:attrName>ppt_x</p:attrName>
                                          <p:attrName>ppt_y</p:attrName>
                                        </p:attrNameLst>
                                      </p:cBhvr>
                                      <p:rCtr x="-8403" y="309"/>
                                    </p:animMotion>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22"/>
                                        </p:tgtEl>
                                      </p:cBhvr>
                                    </p:animEffect>
                                    <p:anim calcmode="lin" valueType="num">
                                      <p:cBhvr>
                                        <p:cTn id="73" dur="1000"/>
                                        <p:tgtEl>
                                          <p:spTgt spid="22"/>
                                        </p:tgtEl>
                                        <p:attrNameLst>
                                          <p:attrName>ppt_x</p:attrName>
                                        </p:attrNameLst>
                                      </p:cBhvr>
                                      <p:tavLst>
                                        <p:tav tm="0">
                                          <p:val>
                                            <p:strVal val="ppt_x"/>
                                          </p:val>
                                        </p:tav>
                                        <p:tav tm="100000">
                                          <p:val>
                                            <p:strVal val="ppt_x"/>
                                          </p:val>
                                        </p:tav>
                                      </p:tavLst>
                                    </p:anim>
                                    <p:anim calcmode="lin" valueType="num">
                                      <p:cBhvr>
                                        <p:cTn id="74" dur="1000"/>
                                        <p:tgtEl>
                                          <p:spTgt spid="22"/>
                                        </p:tgtEl>
                                        <p:attrNameLst>
                                          <p:attrName>ppt_y</p:attrName>
                                        </p:attrNameLst>
                                      </p:cBhvr>
                                      <p:tavLst>
                                        <p:tav tm="0">
                                          <p:val>
                                            <p:strVal val="ppt_y"/>
                                          </p:val>
                                        </p:tav>
                                        <p:tav tm="100000">
                                          <p:val>
                                            <p:strVal val="ppt_y+.1"/>
                                          </p:val>
                                        </p:tav>
                                      </p:tavLst>
                                    </p:anim>
                                    <p:set>
                                      <p:cBhvr>
                                        <p:cTn id="7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21"/>
                                        </p:tgtEl>
                                      </p:cBhvr>
                                    </p:animEffect>
                                    <p:anim calcmode="lin" valueType="num">
                                      <p:cBhvr>
                                        <p:cTn id="81" dur="1000"/>
                                        <p:tgtEl>
                                          <p:spTgt spid="21"/>
                                        </p:tgtEl>
                                        <p:attrNameLst>
                                          <p:attrName>ppt_x</p:attrName>
                                        </p:attrNameLst>
                                      </p:cBhvr>
                                      <p:tavLst>
                                        <p:tav tm="0">
                                          <p:val>
                                            <p:strVal val="ppt_x"/>
                                          </p:val>
                                        </p:tav>
                                        <p:tav tm="100000">
                                          <p:val>
                                            <p:strVal val="ppt_x"/>
                                          </p:val>
                                        </p:tav>
                                      </p:tavLst>
                                    </p:anim>
                                    <p:anim calcmode="lin" valueType="num">
                                      <p:cBhvr>
                                        <p:cTn id="82" dur="1000"/>
                                        <p:tgtEl>
                                          <p:spTgt spid="21"/>
                                        </p:tgtEl>
                                        <p:attrNameLst>
                                          <p:attrName>ppt_y</p:attrName>
                                        </p:attrNameLst>
                                      </p:cBhvr>
                                      <p:tavLst>
                                        <p:tav tm="0">
                                          <p:val>
                                            <p:strVal val="ppt_y"/>
                                          </p:val>
                                        </p:tav>
                                        <p:tav tm="100000">
                                          <p:val>
                                            <p:strVal val="ppt_y+.1"/>
                                          </p:val>
                                        </p:tav>
                                      </p:tavLst>
                                    </p:anim>
                                    <p:set>
                                      <p:cBhvr>
                                        <p:cTn id="83"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4" restart="whenNotActive" fill="hold" evtFilter="cancelBubble" nodeType="interactiveSeq">
                <p:stCondLst>
                  <p:cond evt="onClick" delay="0">
                    <p:tgtEl>
                      <p:spTgt spid="20"/>
                    </p:tgtEl>
                  </p:cond>
                </p:stCondLst>
                <p:endSync evt="end" delay="0">
                  <p:rtn val="all"/>
                </p:endSync>
                <p:childTnLst>
                  <p:par>
                    <p:cTn id="85" fill="hold">
                      <p:stCondLst>
                        <p:cond delay="0"/>
                      </p:stCondLst>
                      <p:childTnLst>
                        <p:par>
                          <p:cTn id="86" fill="hold">
                            <p:stCondLst>
                              <p:cond delay="0"/>
                            </p:stCondLst>
                            <p:childTnLst>
                              <p:par>
                                <p:cTn id="87" presetID="42" presetClass="exit" presetSubtype="0" fill="hold" grpId="1" nodeType="clickEffect">
                                  <p:stCondLst>
                                    <p:cond delay="0"/>
                                  </p:stCondLst>
                                  <p:childTnLst>
                                    <p:animEffect transition="out" filter="fade">
                                      <p:cBhvr>
                                        <p:cTn id="88" dur="1000"/>
                                        <p:tgtEl>
                                          <p:spTgt spid="20"/>
                                        </p:tgtEl>
                                      </p:cBhvr>
                                    </p:animEffect>
                                    <p:anim calcmode="lin" valueType="num">
                                      <p:cBhvr>
                                        <p:cTn id="89" dur="1000"/>
                                        <p:tgtEl>
                                          <p:spTgt spid="20"/>
                                        </p:tgtEl>
                                        <p:attrNameLst>
                                          <p:attrName>ppt_x</p:attrName>
                                        </p:attrNameLst>
                                      </p:cBhvr>
                                      <p:tavLst>
                                        <p:tav tm="0">
                                          <p:val>
                                            <p:strVal val="ppt_x"/>
                                          </p:val>
                                        </p:tav>
                                        <p:tav tm="100000">
                                          <p:val>
                                            <p:strVal val="ppt_x"/>
                                          </p:val>
                                        </p:tav>
                                      </p:tavLst>
                                    </p:anim>
                                    <p:anim calcmode="lin" valueType="num">
                                      <p:cBhvr>
                                        <p:cTn id="90" dur="1000"/>
                                        <p:tgtEl>
                                          <p:spTgt spid="20"/>
                                        </p:tgtEl>
                                        <p:attrNameLst>
                                          <p:attrName>ppt_y</p:attrName>
                                        </p:attrNameLst>
                                      </p:cBhvr>
                                      <p:tavLst>
                                        <p:tav tm="0">
                                          <p:val>
                                            <p:strVal val="ppt_y"/>
                                          </p:val>
                                        </p:tav>
                                        <p:tav tm="100000">
                                          <p:val>
                                            <p:strVal val="ppt_y+.1"/>
                                          </p:val>
                                        </p:tav>
                                      </p:tavLst>
                                    </p:anim>
                                    <p:set>
                                      <p:cBhvr>
                                        <p:cTn id="9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5"/>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9" grpId="0"/>
      <p:bldP spid="20" grpId="0" animBg="1"/>
      <p:bldP spid="20" grpId="1" animBg="1"/>
      <p:bldP spid="21" grpId="0" animBg="1"/>
      <p:bldP spid="21" grpId="1" animBg="1"/>
      <p:bldP spid="22" grpId="0" animBg="1"/>
      <p:bldP spid="22" grpId="1" animBg="1"/>
      <p:bldP spid="23" grpId="0" animBg="1"/>
      <p:bldP spid="23" grpId="1" animBg="1"/>
      <p:bldP spid="55" grpId="0" animBg="1"/>
      <p:bldP spid="5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I. TRẢI NGHIỆM CÙNG VĂN BẢN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4957294" cy="814544"/>
          </a:xfrm>
        </p:spPr>
        <p:txBody>
          <a:bodyPr>
            <a:normAutofit/>
          </a:bodyPr>
          <a:lstStyle/>
          <a:p>
            <a:pPr marL="0" indent="0">
              <a:buNone/>
            </a:pPr>
            <a:r>
              <a:rPr lang="en-US" sz="3600" b="1" dirty="0" smtClean="0">
                <a:solidFill>
                  <a:srgbClr val="FF0000"/>
                </a:solidFill>
                <a:latin typeface="Times New Roman" panose="02020603050405020304" pitchFamily="18" charset="0"/>
                <a:cs typeface="Times New Roman" panose="02020603050405020304" pitchFamily="18" charset="0"/>
              </a:rPr>
              <a:t>1.Đọc – </a:t>
            </a:r>
            <a:r>
              <a:rPr lang="en-US" sz="3600" b="1" dirty="0" err="1" smtClean="0">
                <a:solidFill>
                  <a:srgbClr val="FF0000"/>
                </a:solidFill>
                <a:latin typeface="Times New Roman" panose="02020603050405020304" pitchFamily="18" charset="0"/>
                <a:cs typeface="Times New Roman" panose="02020603050405020304" pitchFamily="18" charset="0"/>
              </a:rPr>
              <a:t>chú</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thích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từ</a:t>
            </a:r>
            <a:r>
              <a:rPr lang="en-US" sz="3600" b="1" dirty="0" smtClean="0">
                <a:solidFill>
                  <a:srgbClr val="FF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931474" y="2910626"/>
            <a:ext cx="3704919" cy="646331"/>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2.Tác </a:t>
            </a:r>
            <a:r>
              <a:rPr lang="en-US" sz="3600" b="1" dirty="0" err="1">
                <a:solidFill>
                  <a:srgbClr val="FF0000"/>
                </a:solidFill>
                <a:latin typeface="Times New Roman" panose="02020603050405020304" pitchFamily="18" charset="0"/>
                <a:cs typeface="Times New Roman" panose="02020603050405020304" pitchFamily="18" charset="0"/>
              </a:rPr>
              <a:t>giả</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9076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8600"/>
            <a:ext cx="12191999" cy="833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2401" y="3232869"/>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201" y="-2151931"/>
            <a:ext cx="118872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509128" y="3039565"/>
            <a:ext cx="212513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A. </a:t>
            </a:r>
            <a:r>
              <a:rPr lang="en-US" sz="2400" dirty="0">
                <a:solidFill>
                  <a:srgbClr val="FF0000"/>
                </a:solidFill>
                <a:latin typeface="Times New Roman" panose="02020603050405020304" pitchFamily="18" charset="0"/>
                <a:cs typeface="Times New Roman" panose="02020603050405020304" pitchFamily="18" charset="0"/>
              </a:rPr>
              <a:t>Ào ào như thác đổ</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3099138" y="3058823"/>
            <a:ext cx="2666447"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Gần như không phát ra âm thanh.</a:t>
            </a:r>
          </a:p>
          <a:p>
            <a:endParaRPr lang="en-US" sz="3200" dirty="0">
              <a:solidFill>
                <a:srgbClr val="0033CC"/>
              </a:solidFill>
            </a:endParaRPr>
          </a:p>
        </p:txBody>
      </p:sp>
      <p:sp>
        <p:nvSpPr>
          <p:cNvPr id="26" name="Rounded Rectangle 25"/>
          <p:cNvSpPr/>
          <p:nvPr/>
        </p:nvSpPr>
        <p:spPr>
          <a:xfrm>
            <a:off x="9109509" y="3070556"/>
            <a:ext cx="207093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rgbClr val="FF0000"/>
                </a:solidFill>
                <a:latin typeface="Times New Roman" panose="02020603050405020304" pitchFamily="18" charset="0"/>
                <a:cs typeface="Times New Roman" panose="02020603050405020304" pitchFamily="18" charset="0"/>
              </a:rPr>
              <a:t>D</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Tiếng mưa rơi tí tách.</a:t>
            </a:r>
          </a:p>
        </p:txBody>
      </p:sp>
      <p:sp>
        <p:nvSpPr>
          <p:cNvPr id="27" name="Rounded Rectangle 26"/>
          <p:cNvSpPr/>
          <p:nvPr/>
        </p:nvSpPr>
        <p:spPr>
          <a:xfrm>
            <a:off x="6386589" y="3078528"/>
            <a:ext cx="221492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C. </a:t>
            </a:r>
            <a:r>
              <a:rPr lang="en-US" sz="2400" dirty="0">
                <a:solidFill>
                  <a:srgbClr val="FF0000"/>
                </a:solidFill>
                <a:latin typeface="Times New Roman" panose="02020603050405020304" pitchFamily="18" charset="0"/>
                <a:cs typeface="Times New Roman" panose="02020603050405020304" pitchFamily="18" charset="0"/>
              </a:rPr>
              <a:t>Tiếng mưa rơi rả rích.</a:t>
            </a:r>
          </a:p>
        </p:txBody>
      </p:sp>
      <p:pic>
        <p:nvPicPr>
          <p:cNvPr id="29" name="Picture 11" descr="C:\Users\ADMIN\Desktop\Giai cuu dai duong 2\seashell-border-382756.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200" y="76200"/>
            <a:ext cx="972642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3188548" y="778603"/>
            <a:ext cx="7529072" cy="1200329"/>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Câu 9: Tiếng </a:t>
            </a:r>
            <a:r>
              <a:rPr lang="en-US" sz="3600" dirty="0">
                <a:latin typeface="Times New Roman" panose="02020603050405020304" pitchFamily="18" charset="0"/>
                <a:cs typeface="Times New Roman" panose="02020603050405020304" pitchFamily="18" charset="0"/>
              </a:rPr>
              <a:t>mưa được miêu tả như thế </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nào </a:t>
            </a:r>
            <a:r>
              <a:rPr lang="en-US" sz="3600" dirty="0">
                <a:latin typeface="Times New Roman" panose="02020603050405020304" pitchFamily="18" charset="0"/>
                <a:cs typeface="Times New Roman" panose="02020603050405020304" pitchFamily="18" charset="0"/>
              </a:rPr>
              <a:t>trong bài thơ </a:t>
            </a:r>
            <a:r>
              <a:rPr lang="en-US" sz="3600" i="1" dirty="0">
                <a:latin typeface="Times New Roman" panose="02020603050405020304" pitchFamily="18" charset="0"/>
                <a:cs typeface="Times New Roman" panose="02020603050405020304" pitchFamily="18" charset="0"/>
              </a:rPr>
              <a:t>Tiếng đàn mưa</a:t>
            </a:r>
            <a:r>
              <a:rPr lang="en-US" sz="3600" dirty="0">
                <a:latin typeface="Times New Roman" panose="02020603050405020304" pitchFamily="18" charset="0"/>
                <a:cs typeface="Times New Roman" panose="02020603050405020304" pitchFamily="18" charset="0"/>
              </a:rPr>
              <a:t>?</a:t>
            </a: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79858" y="52197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784059" y="177800"/>
            <a:ext cx="1009445" cy="50008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Explosion 2 50"/>
          <p:cNvSpPr/>
          <p:nvPr/>
        </p:nvSpPr>
        <p:spPr>
          <a:xfrm>
            <a:off x="1304492" y="461789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39733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0"/>
                                        <p:tgtEl>
                                          <p:spTgt spid="24"/>
                                        </p:tgtEl>
                                        <p:attrNameLst>
                                          <p:attrName>ppt_y</p:attrName>
                                        </p:attrNameLst>
                                      </p:cBhvr>
                                      <p:tavLst>
                                        <p:tav tm="0">
                                          <p:val>
                                            <p:strVal val="ppt_y"/>
                                          </p:val>
                                        </p:tav>
                                        <p:tav tm="100000">
                                          <p:val>
                                            <p:strVal val="ppt_y+.1"/>
                                          </p:val>
                                        </p:tav>
                                      </p:tavLst>
                                    </p:anim>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5"/>
                                        </p:tgtEl>
                                      </p:cBhvr>
                                    </p:animEffect>
                                    <p:anim calcmode="lin" valueType="num">
                                      <p:cBhvr>
                                        <p:cTn id="58" dur="1000"/>
                                        <p:tgtEl>
                                          <p:spTgt spid="25"/>
                                        </p:tgtEl>
                                        <p:attrNameLst>
                                          <p:attrName>ppt_x</p:attrName>
                                        </p:attrNameLst>
                                      </p:cBhvr>
                                      <p:tavLst>
                                        <p:tav tm="0">
                                          <p:val>
                                            <p:strVal val="ppt_x"/>
                                          </p:val>
                                        </p:tav>
                                        <p:tav tm="100000">
                                          <p:val>
                                            <p:strVal val="ppt_x"/>
                                          </p:val>
                                        </p:tav>
                                      </p:tavLst>
                                    </p:anim>
                                    <p:anim calcmode="lin" valueType="num">
                                      <p:cBhvr>
                                        <p:cTn id="59" dur="1000"/>
                                        <p:tgtEl>
                                          <p:spTgt spid="25"/>
                                        </p:tgtEl>
                                        <p:attrNameLst>
                                          <p:attrName>ppt_y</p:attrName>
                                        </p:attrNameLst>
                                      </p:cBhvr>
                                      <p:tavLst>
                                        <p:tav tm="0">
                                          <p:val>
                                            <p:strVal val="ppt_y"/>
                                          </p:val>
                                        </p:tav>
                                        <p:tav tm="100000">
                                          <p:val>
                                            <p:strVal val="ppt_y+.1"/>
                                          </p:val>
                                        </p:tav>
                                      </p:tavLst>
                                    </p:anim>
                                    <p:set>
                                      <p:cBhvr>
                                        <p:cTn id="6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repeatCount="indefinite" fill="hold" grpId="1" nodeType="withEffect">
                                  <p:stCondLst>
                                    <p:cond delay="0"/>
                                  </p:stCondLst>
                                  <p:childTnLst>
                                    <p:animClr clrSpc="hsl" dir="cw">
                                      <p:cBhvr override="childStyle">
                                        <p:cTn id="65" dur="500" fill="hold"/>
                                        <p:tgtEl>
                                          <p:spTgt spid="27"/>
                                        </p:tgtEl>
                                        <p:attrNameLst>
                                          <p:attrName>style.color</p:attrName>
                                        </p:attrNameLst>
                                      </p:cBhvr>
                                      <p:by>
                                        <p:hsl h="7200000" s="0" l="0"/>
                                      </p:by>
                                    </p:animClr>
                                    <p:animClr clrSpc="hsl" dir="cw">
                                      <p:cBhvr>
                                        <p:cTn id="66" dur="500" fill="hold"/>
                                        <p:tgtEl>
                                          <p:spTgt spid="27"/>
                                        </p:tgtEl>
                                        <p:attrNameLst>
                                          <p:attrName>fillcolor</p:attrName>
                                        </p:attrNameLst>
                                      </p:cBhvr>
                                      <p:by>
                                        <p:hsl h="7200000" s="0" l="0"/>
                                      </p:by>
                                    </p:animClr>
                                    <p:animClr clrSpc="hsl" dir="cw">
                                      <p:cBhvr>
                                        <p:cTn id="67" dur="500" fill="hold"/>
                                        <p:tgtEl>
                                          <p:spTgt spid="27"/>
                                        </p:tgtEl>
                                        <p:attrNameLst>
                                          <p:attrName>stroke.color</p:attrName>
                                        </p:attrNameLst>
                                      </p:cBhvr>
                                      <p:by>
                                        <p:hsl h="7200000" s="0" l="0"/>
                                      </p:by>
                                    </p:animClr>
                                    <p:set>
                                      <p:cBhvr>
                                        <p:cTn id="68" dur="500" fill="hold"/>
                                        <p:tgtEl>
                                          <p:spTgt spid="27"/>
                                        </p:tgtEl>
                                        <p:attrNameLst>
                                          <p:attrName>fill.type</p:attrName>
                                        </p:attrNameLst>
                                      </p:cBhvr>
                                      <p:to>
                                        <p:strVal val="solid"/>
                                      </p:to>
                                    </p:set>
                                  </p:childTnLst>
                                </p:cTn>
                              </p:par>
                              <p:par>
                                <p:cTn id="69" presetID="1" presetClass="mediacall" presetSubtype="0" fill="hold" nodeType="withEffect">
                                  <p:stCondLst>
                                    <p:cond delay="0"/>
                                  </p:stCondLst>
                                  <p:childTnLst>
                                    <p:cmd type="call" cmd="playFrom(0.0)">
                                      <p:cBhvr>
                                        <p:cTn id="70" dur="4715" fill="hold"/>
                                        <p:tgtEl>
                                          <p:spTgt spid="12"/>
                                        </p:tgtEl>
                                      </p:cBhvr>
                                    </p:cmd>
                                  </p:childTnLst>
                                </p:cTn>
                              </p:par>
                              <p:par>
                                <p:cTn id="71" presetID="2" presetClass="exit" presetSubtype="1" fill="hold" nodeType="withEffect">
                                  <p:stCondLst>
                                    <p:cond delay="0"/>
                                  </p:stCondLst>
                                  <p:childTnLst>
                                    <p:anim calcmode="lin" valueType="num">
                                      <p:cBhvr additive="base">
                                        <p:cTn id="72" dur="2000"/>
                                        <p:tgtEl>
                                          <p:spTgt spid="23"/>
                                        </p:tgtEl>
                                        <p:attrNameLst>
                                          <p:attrName>ppt_x</p:attrName>
                                        </p:attrNameLst>
                                      </p:cBhvr>
                                      <p:tavLst>
                                        <p:tav tm="0">
                                          <p:val>
                                            <p:strVal val="ppt_x"/>
                                          </p:val>
                                        </p:tav>
                                        <p:tav tm="100000">
                                          <p:val>
                                            <p:strVal val="ppt_x"/>
                                          </p:val>
                                        </p:tav>
                                      </p:tavLst>
                                    </p:anim>
                                    <p:anim calcmode="lin" valueType="num">
                                      <p:cBhvr additive="base">
                                        <p:cTn id="73" dur="2000"/>
                                        <p:tgtEl>
                                          <p:spTgt spid="23"/>
                                        </p:tgtEl>
                                        <p:attrNameLst>
                                          <p:attrName>ppt_y</p:attrName>
                                        </p:attrNameLst>
                                      </p:cBhvr>
                                      <p:tavLst>
                                        <p:tav tm="0">
                                          <p:val>
                                            <p:strVal val="ppt_y"/>
                                          </p:val>
                                        </p:tav>
                                        <p:tav tm="100000">
                                          <p:val>
                                            <p:strVal val="0-ppt_h/2"/>
                                          </p:val>
                                        </p:tav>
                                      </p:tavLst>
                                    </p:anim>
                                    <p:set>
                                      <p:cBhvr>
                                        <p:cTn id="74" dur="1" fill="hold">
                                          <p:stCondLst>
                                            <p:cond delay="1999"/>
                                          </p:stCondLst>
                                        </p:cTn>
                                        <p:tgtEl>
                                          <p:spTgt spid="23"/>
                                        </p:tgtEl>
                                        <p:attrNameLst>
                                          <p:attrName>style.visibility</p:attrName>
                                        </p:attrNameLst>
                                      </p:cBhvr>
                                      <p:to>
                                        <p:strVal val="hidden"/>
                                      </p:to>
                                    </p:set>
                                  </p:childTnLst>
                                </p:cTn>
                              </p:par>
                              <p:par>
                                <p:cTn id="75" presetID="35" presetClass="path" presetSubtype="0" accel="50000" decel="50000" fill="hold" nodeType="withEffect">
                                  <p:stCondLst>
                                    <p:cond delay="0"/>
                                  </p:stCondLst>
                                  <p:childTnLst>
                                    <p:animMotion origin="layout" path="M -3.05556E-6 4.32099E-6 L -1.05607 -0.02994 " pathEditMode="relative" rAng="0" ptsTypes="AA">
                                      <p:cBhvr>
                                        <p:cTn id="7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12"/>
                </p:tgtEl>
              </p:cMediaNode>
            </p:audio>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8" presetClass="emph" presetSubtype="0" fill="hold" nodeType="clickEffect">
                                  <p:stCondLst>
                                    <p:cond delay="0"/>
                                  </p:stCondLst>
                                  <p:childTnLst>
                                    <p:animRot by="21600000">
                                      <p:cBhvr>
                                        <p:cTn id="90" dur="15000" fill="hold"/>
                                        <p:tgtEl>
                                          <p:spTgt spid="17"/>
                                        </p:tgtEl>
                                        <p:attrNameLst>
                                          <p:attrName>r</p:attrName>
                                        </p:attrNameLst>
                                      </p:cBhvr>
                                    </p:animRot>
                                  </p:childTnLst>
                                </p:cTn>
                              </p:par>
                            </p:childTnLst>
                          </p:cTn>
                        </p:par>
                        <p:par>
                          <p:cTn id="91" fill="hold">
                            <p:stCondLst>
                              <p:cond delay="15000"/>
                            </p:stCondLst>
                            <p:childTnLst>
                              <p:par>
                                <p:cTn id="92" presetID="1" presetClass="entr" presetSubtype="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1" presetClass="exit" presetSubtype="0" fill="hold" grpId="1" nodeType="withEffect">
                                  <p:stCondLst>
                                    <p:cond delay="2000"/>
                                  </p:stCondLst>
                                  <p:childTnLst>
                                    <p:set>
                                      <p:cBhvr>
                                        <p:cTn id="95"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43408" y="5020570"/>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0" y="3868876"/>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65" y="-2514600"/>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83625" y="317918"/>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1793" y="913236"/>
            <a:ext cx="5960706"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Câu 10: </a:t>
            </a:r>
            <a:r>
              <a:rPr lang="en-US" sz="2800" dirty="0">
                <a:latin typeface="Times New Roman" panose="02020603050405020304" pitchFamily="18" charset="0"/>
                <a:cs typeface="Times New Roman" panose="02020603050405020304" pitchFamily="18" charset="0"/>
              </a:rPr>
              <a:t>Tiếng đàn được nhắc đến trong bài thơ </a:t>
            </a:r>
            <a:r>
              <a:rPr lang="en-US" sz="2800" i="1" dirty="0">
                <a:latin typeface="Times New Roman" panose="02020603050405020304" pitchFamily="18" charset="0"/>
                <a:cs typeface="Times New Roman" panose="02020603050405020304" pitchFamily="18" charset="0"/>
              </a:rPr>
              <a:t>Tiếng đàn mưa</a:t>
            </a:r>
            <a:r>
              <a:rPr lang="en-US" sz="2800" dirty="0">
                <a:latin typeface="Times New Roman" panose="02020603050405020304" pitchFamily="18" charset="0"/>
                <a:cs typeface="Times New Roman" panose="02020603050405020304" pitchFamily="18" charset="0"/>
              </a:rPr>
              <a:t> cho ta cảm nhận được điều gì?</a:t>
            </a:r>
          </a:p>
        </p:txBody>
      </p:sp>
      <p:sp>
        <p:nvSpPr>
          <p:cNvPr id="5" name="Rounded Rectangle 4"/>
          <p:cNvSpPr/>
          <p:nvPr/>
        </p:nvSpPr>
        <p:spPr>
          <a:xfrm>
            <a:off x="114332" y="3240588"/>
            <a:ext cx="2348897" cy="1934278"/>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endParaRPr lang="en-US" sz="3200" dirty="0">
              <a:solidFill>
                <a:srgbClr val="0033CC"/>
              </a:solidFill>
            </a:endParaRPr>
          </a:p>
          <a:p>
            <a:r>
              <a:rPr lang="en-US" sz="2400" dirty="0" smtClean="0">
                <a:solidFill>
                  <a:srgbClr val="FF0000"/>
                </a:solidFill>
                <a:latin typeface="Times New Roman" panose="02020603050405020304" pitchFamily="18" charset="0"/>
                <a:cs typeface="Times New Roman" panose="02020603050405020304" pitchFamily="18" charset="0"/>
              </a:rPr>
              <a:t>A.</a:t>
            </a:r>
            <a:r>
              <a:rPr lang="en-US" sz="2400" dirty="0">
                <a:solidFill>
                  <a:srgbClr val="FF0000"/>
                </a:solidFill>
                <a:latin typeface="Times New Roman" panose="02020603050405020304" pitchFamily="18" charset="0"/>
                <a:cs typeface="Times New Roman" panose="02020603050405020304" pitchFamily="18" charset="0"/>
              </a:rPr>
              <a:t> Tiếng đàn từ cổ chí kim luôn được gắn với tiếng mưa.</a:t>
            </a:r>
          </a:p>
          <a:p>
            <a:pPr lvl="0"/>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lvl="0"/>
            <a:r>
              <a:rPr lang="en-US" sz="3200" dirty="0" smtClean="0"/>
              <a:t>.</a:t>
            </a:r>
            <a:endParaRPr lang="en-US" sz="3200" dirty="0"/>
          </a:p>
          <a:p>
            <a:endParaRPr lang="en-US" sz="3200" dirty="0">
              <a:solidFill>
                <a:srgbClr val="0033CC"/>
              </a:solidFill>
            </a:endParaRPr>
          </a:p>
        </p:txBody>
      </p:sp>
      <p:sp>
        <p:nvSpPr>
          <p:cNvPr id="15" name="Rounded Rectangle 14"/>
          <p:cNvSpPr/>
          <p:nvPr/>
        </p:nvSpPr>
        <p:spPr>
          <a:xfrm>
            <a:off x="2538479" y="3216133"/>
            <a:ext cx="3516849" cy="194796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Nhà thơ nhìn thế giới bằng con mắt âm nhạc, là một đặc điểm của thơ ca tượng trưng.</a:t>
            </a:r>
          </a:p>
          <a:p>
            <a:pPr lvl="0"/>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3200" dirty="0">
              <a:solidFill>
                <a:srgbClr val="0033CC"/>
              </a:solidFill>
            </a:endParaRPr>
          </a:p>
        </p:txBody>
      </p:sp>
      <p:sp>
        <p:nvSpPr>
          <p:cNvPr id="16" name="Rounded Rectangle 15"/>
          <p:cNvSpPr/>
          <p:nvPr/>
        </p:nvSpPr>
        <p:spPr>
          <a:xfrm>
            <a:off x="6138429" y="3232812"/>
            <a:ext cx="3268595" cy="180974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C: </a:t>
            </a:r>
            <a:r>
              <a:rPr lang="en-US" sz="2400" dirty="0">
                <a:solidFill>
                  <a:srgbClr val="FF0000"/>
                </a:solidFill>
                <a:latin typeface="Times New Roman" panose="02020603050405020304" pitchFamily="18" charset="0"/>
                <a:cs typeface="Times New Roman" panose="02020603050405020304" pitchFamily="18" charset="0"/>
              </a:rPr>
              <a:t>Nhà thơ rất mê tiếng đàn nên mới liên tưởng tiếng mưa như tiếng đàn.</a:t>
            </a:r>
          </a:p>
        </p:txBody>
      </p:sp>
      <p:sp>
        <p:nvSpPr>
          <p:cNvPr id="17" name="Rounded Rectangle 16"/>
          <p:cNvSpPr/>
          <p:nvPr/>
        </p:nvSpPr>
        <p:spPr>
          <a:xfrm>
            <a:off x="9502499" y="3216133"/>
            <a:ext cx="2641600" cy="186069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667" dirty="0" smtClean="0">
              <a:solidFill>
                <a:srgbClr val="0033CC"/>
              </a:solidFill>
            </a:endParaRPr>
          </a:p>
          <a:p>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dirty="0" smtClean="0">
                <a:solidFill>
                  <a:srgbClr val="FF0000"/>
                </a:solidFill>
                <a:latin typeface="Times New Roman" panose="02020603050405020304" pitchFamily="18" charset="0"/>
                <a:cs typeface="Times New Roman" panose="02020603050405020304" pitchFamily="18" charset="0"/>
              </a:rPr>
              <a:t>D:  </a:t>
            </a:r>
            <a:r>
              <a:rPr lang="en-US" sz="2400" dirty="0">
                <a:solidFill>
                  <a:srgbClr val="FF0000"/>
                </a:solidFill>
                <a:latin typeface="Times New Roman" panose="02020603050405020304" pitchFamily="18" charset="0"/>
                <a:cs typeface="Times New Roman" panose="02020603050405020304" pitchFamily="18" charset="0"/>
              </a:rPr>
              <a:t>Tiếng đàn chỉ đơn thuần là một liên tưởng của nhà thơ khi viết về mưa.</a:t>
            </a:r>
          </a:p>
          <a:p>
            <a:pPr lvl="0"/>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667" dirty="0">
              <a:solidFill>
                <a:srgbClr val="0033CC"/>
              </a:solidFill>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7" name="Explosion 2 76"/>
          <p:cNvSpPr/>
          <p:nvPr/>
        </p:nvSpPr>
        <p:spPr>
          <a:xfrm>
            <a:off x="450350" y="464742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19287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4349" y="619021"/>
            <a:ext cx="11077575" cy="4947508"/>
          </a:xfrm>
          <a:prstGeom prst="rect">
            <a:avLst/>
          </a:prstGeom>
        </p:spPr>
        <p:txBody>
          <a:bodyPr wrap="square">
            <a:spAutoFit/>
          </a:bodyPr>
          <a:lstStyle/>
          <a:p>
            <a:pPr marR="60960" lvl="0" algn="just">
              <a:lnSpc>
                <a:spcPct val="103000"/>
              </a:lnSpc>
              <a:spcBef>
                <a:spcPts val="220"/>
              </a:spcBef>
              <a:spcAft>
                <a:spcPts val="0"/>
              </a:spcAft>
              <a:buClr>
                <a:srgbClr val="231F20"/>
              </a:buClr>
              <a:buSzPts val="1250"/>
              <a:tabLst>
                <a:tab pos="191770" algn="l"/>
              </a:tabLst>
            </a:pPr>
            <a:r>
              <a:rPr lang="en-US" sz="2800" b="1" spc="-60" dirty="0" smtClean="0">
                <a:solidFill>
                  <a:srgbClr val="FF0000"/>
                </a:solidFill>
                <a:latin typeface="Times New Roman" panose="02020603050405020304" pitchFamily="18" charset="0"/>
                <a:ea typeface="Symbola"/>
                <a:cs typeface="Times New Roman" panose="02020603050405020304" pitchFamily="18" charset="0"/>
              </a:rPr>
              <a:t>III. TỔNG KẾT</a:t>
            </a:r>
          </a:p>
          <a:p>
            <a:pPr marR="60960" lvl="0" algn="just">
              <a:lnSpc>
                <a:spcPct val="103000"/>
              </a:lnSpc>
              <a:spcBef>
                <a:spcPts val="220"/>
              </a:spcBef>
              <a:spcAft>
                <a:spcPts val="0"/>
              </a:spcAft>
              <a:buClr>
                <a:srgbClr val="231F20"/>
              </a:buClr>
              <a:buSzPts val="1250"/>
              <a:tabLst>
                <a:tab pos="191770" algn="l"/>
              </a:tabLst>
            </a:pPr>
            <a:r>
              <a:rPr lang="en-US" sz="2800" b="1" spc="-60" dirty="0" smtClean="0">
                <a:solidFill>
                  <a:srgbClr val="FF0000"/>
                </a:solidFill>
                <a:latin typeface="Times New Roman" panose="02020603050405020304" pitchFamily="18" charset="0"/>
                <a:ea typeface="Symbola"/>
                <a:cs typeface="Times New Roman" panose="02020603050405020304" pitchFamily="18" charset="0"/>
              </a:rPr>
              <a:t>1.</a:t>
            </a:r>
            <a:r>
              <a:rPr lang="en-US" sz="2800" b="1" spc="-60" dirty="0">
                <a:solidFill>
                  <a:srgbClr val="FF0000"/>
                </a:solidFill>
                <a:latin typeface="Times New Roman" panose="02020603050405020304" pitchFamily="18" charset="0"/>
                <a:ea typeface="Symbola"/>
                <a:cs typeface="Times New Roman" panose="02020603050405020304" pitchFamily="18" charset="0"/>
              </a:rPr>
              <a:t> </a:t>
            </a:r>
            <a:r>
              <a:rPr lang="en-US" sz="2800" b="1" spc="-60" dirty="0" err="1" smtClean="0">
                <a:solidFill>
                  <a:srgbClr val="FF0000"/>
                </a:solidFill>
                <a:latin typeface="Times New Roman" panose="02020603050405020304" pitchFamily="18" charset="0"/>
                <a:ea typeface="Symbola"/>
                <a:cs typeface="Times New Roman" panose="02020603050405020304" pitchFamily="18" charset="0"/>
              </a:rPr>
              <a:t>Nội</a:t>
            </a:r>
            <a:r>
              <a:rPr lang="en-US" sz="2800" b="1" spc="-60" dirty="0" smtClean="0">
                <a:solidFill>
                  <a:srgbClr val="FF0000"/>
                </a:solidFill>
                <a:latin typeface="Times New Roman" panose="02020603050405020304" pitchFamily="18" charset="0"/>
                <a:ea typeface="Symbola"/>
                <a:cs typeface="Times New Roman" panose="02020603050405020304" pitchFamily="18" charset="0"/>
              </a:rPr>
              <a:t> dung</a:t>
            </a:r>
            <a:r>
              <a:rPr lang="vi-VN" sz="2800" b="1" spc="-60" dirty="0" smtClean="0">
                <a:solidFill>
                  <a:srgbClr val="FF0000"/>
                </a:solidFill>
                <a:latin typeface="Times New Roman" panose="02020603050405020304" pitchFamily="18" charset="0"/>
                <a:ea typeface="Symbola"/>
                <a:cs typeface="Times New Roman" panose="02020603050405020304" pitchFamily="18" charset="0"/>
              </a:rPr>
              <a:t>:</a:t>
            </a:r>
            <a:r>
              <a:rPr lang="vi-VN" sz="2800" b="1" spc="-20" dirty="0" smtClean="0">
                <a:solidFill>
                  <a:srgbClr val="FF000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Khám</a:t>
            </a:r>
            <a:r>
              <a:rPr lang="vi-VN" sz="2800" spc="-15"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phá</a:t>
            </a:r>
            <a:r>
              <a:rPr lang="vi-VN" sz="2800" spc="-20"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vẻ</a:t>
            </a:r>
            <a:r>
              <a:rPr lang="vi-VN" sz="2800" spc="-20"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đẹp</a:t>
            </a:r>
            <a:r>
              <a:rPr lang="vi-VN" sz="2800" spc="-15"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mong</a:t>
            </a:r>
            <a:r>
              <a:rPr lang="vi-VN" sz="2800" spc="-20"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manh, </a:t>
            </a:r>
            <a:r>
              <a:rPr lang="vi-VN" sz="2800" dirty="0">
                <a:solidFill>
                  <a:srgbClr val="231F20"/>
                </a:solidFill>
                <a:latin typeface="Times New Roman" panose="02020603050405020304" pitchFamily="18" charset="0"/>
                <a:ea typeface="Symbola"/>
                <a:cs typeface="Times New Roman" panose="02020603050405020304" pitchFamily="18" charset="0"/>
              </a:rPr>
              <a:t>tinh</a:t>
            </a:r>
            <a:r>
              <a:rPr lang="vi-VN" sz="2800" spc="-5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tế</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của</a:t>
            </a:r>
            <a:r>
              <a:rPr lang="vi-VN" sz="2800" spc="-5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bức</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tranh</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mưa</a:t>
            </a:r>
            <a:r>
              <a:rPr lang="vi-VN" sz="2800" spc="-5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xuân</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đồng</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thời </a:t>
            </a:r>
            <a:r>
              <a:rPr lang="vi-VN" sz="2800" spc="-20" dirty="0">
                <a:solidFill>
                  <a:srgbClr val="231F20"/>
                </a:solidFill>
                <a:latin typeface="Times New Roman" panose="02020603050405020304" pitchFamily="18" charset="0"/>
                <a:ea typeface="Symbola"/>
                <a:cs typeface="Times New Roman" panose="02020603050405020304" pitchFamily="18" charset="0"/>
              </a:rPr>
              <a:t>tái</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hiện</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tâm</a:t>
            </a:r>
            <a:r>
              <a:rPr lang="vi-VN" sz="2800" spc="-55"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trạng</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u</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buồn,</a:t>
            </a:r>
            <a:r>
              <a:rPr lang="vi-VN" sz="2800" spc="-55"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sự</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cô</a:t>
            </a:r>
            <a:r>
              <a:rPr lang="vi-VN" sz="2800" spc="-55"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đơn</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và </a:t>
            </a:r>
            <a:r>
              <a:rPr lang="vi-VN" sz="2800" spc="-50" dirty="0">
                <a:solidFill>
                  <a:srgbClr val="231F20"/>
                </a:solidFill>
                <a:latin typeface="Times New Roman" panose="02020603050405020304" pitchFamily="18" charset="0"/>
                <a:ea typeface="Symbola"/>
                <a:cs typeface="Times New Roman" panose="02020603050405020304" pitchFamily="18" charset="0"/>
              </a:rPr>
              <a:t>nỗi</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nhớ</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quê</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hương</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sâu</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sắc</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của</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kẻ</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xa</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xứ.</a:t>
            </a:r>
            <a:endParaRPr lang="en-US" sz="2800" dirty="0">
              <a:latin typeface="Times New Roman" panose="02020603050405020304" pitchFamily="18" charset="0"/>
              <a:ea typeface="Symbola"/>
              <a:cs typeface="Times New Roman" panose="02020603050405020304" pitchFamily="18" charset="0"/>
            </a:endParaRPr>
          </a:p>
          <a:p>
            <a:r>
              <a:rPr lang="en-US" sz="2800" b="1" spc="-3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spc="-3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spc="-4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spc="-4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spc="-4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spc="-4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biện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đáo, ngôn</a:t>
            </a:r>
            <a:r>
              <a:rPr lang="en-US" sz="2800" spc="-8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spc="-8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spc="-7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800" spc="-8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marR="60960" lvl="1" indent="-285750">
              <a:lnSpc>
                <a:spcPct val="103000"/>
              </a:lnSpc>
              <a:spcBef>
                <a:spcPts val="0"/>
              </a:spcBef>
              <a:spcAft>
                <a:spcPts val="0"/>
              </a:spcAft>
              <a:buClr>
                <a:srgbClr val="231F20"/>
              </a:buClr>
              <a:buSzPts val="1250"/>
              <a:buFont typeface="Symbola"/>
              <a:buChar char="–"/>
              <a:tabLst>
                <a:tab pos="215900" algn="l"/>
              </a:tabLst>
            </a:pPr>
            <a:r>
              <a:rPr lang="vi-VN" sz="2800" dirty="0">
                <a:solidFill>
                  <a:srgbClr val="231F20"/>
                </a:solidFill>
                <a:latin typeface="Times New Roman" panose="02020603050405020304" pitchFamily="18" charset="0"/>
                <a:ea typeface="Symbola"/>
                <a:cs typeface="Times New Roman" panose="02020603050405020304" pitchFamily="18" charset="0"/>
              </a:rPr>
              <a:t>Sử</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dụng</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một</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số</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biện</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pháp</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tu</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từ</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đặc</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sắc: điệp</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ngữ,</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ẩn</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dụ,...</a:t>
            </a:r>
            <a:endParaRPr lang="en-US" sz="2800" dirty="0">
              <a:latin typeface="Times New Roman" panose="02020603050405020304" pitchFamily="18" charset="0"/>
              <a:ea typeface="Symbola"/>
              <a:cs typeface="Times New Roman" panose="02020603050405020304" pitchFamily="18" charset="0"/>
            </a:endParaRPr>
          </a:p>
          <a:p>
            <a:pPr marL="742950" marR="61595" lvl="1" indent="-285750">
              <a:lnSpc>
                <a:spcPct val="103000"/>
              </a:lnSpc>
              <a:spcBef>
                <a:spcPts val="5"/>
              </a:spcBef>
              <a:spcAft>
                <a:spcPts val="0"/>
              </a:spcAft>
              <a:buClr>
                <a:srgbClr val="231F20"/>
              </a:buClr>
              <a:buSzPts val="1250"/>
              <a:buFont typeface="Symbola"/>
              <a:buChar char="–"/>
              <a:tabLst>
                <a:tab pos="183515" algn="l"/>
              </a:tabLst>
            </a:pPr>
            <a:r>
              <a:rPr lang="vi-VN" sz="2800" dirty="0">
                <a:solidFill>
                  <a:srgbClr val="231F20"/>
                </a:solidFill>
                <a:latin typeface="Times New Roman" panose="02020603050405020304" pitchFamily="18" charset="0"/>
                <a:ea typeface="Symbola"/>
                <a:cs typeface="Times New Roman" panose="02020603050405020304" pitchFamily="18" charset="0"/>
              </a:rPr>
              <a:t>Sử</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dụng</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hệ</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thống</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hình</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ảnh</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giàu</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sức</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gợi. </a:t>
            </a:r>
            <a:r>
              <a:rPr lang="vi-VN" sz="2800" spc="-30" dirty="0">
                <a:solidFill>
                  <a:srgbClr val="231F20"/>
                </a:solidFill>
                <a:latin typeface="Times New Roman" panose="02020603050405020304" pitchFamily="18" charset="0"/>
                <a:ea typeface="Symbola"/>
                <a:cs typeface="Times New Roman" panose="02020603050405020304" pitchFamily="18" charset="0"/>
              </a:rPr>
              <a:t>Ví</a:t>
            </a:r>
            <a:r>
              <a:rPr lang="vi-VN" sz="2800" spc="-70"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dụ:</a:t>
            </a:r>
            <a:r>
              <a:rPr lang="vi-VN" sz="2800"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mưa</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hoa,</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hoa</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rụng,</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bóng</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tà</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dương</a:t>
            </a:r>
            <a:r>
              <a:rPr lang="vi-VN" sz="2800" spc="-30" dirty="0">
                <a:solidFill>
                  <a:srgbClr val="231F20"/>
                </a:solidFill>
                <a:latin typeface="Times New Roman" panose="02020603050405020304" pitchFamily="18" charset="0"/>
                <a:ea typeface="Symbola"/>
                <a:cs typeface="Times New Roman" panose="02020603050405020304" pitchFamily="18" charset="0"/>
              </a:rPr>
              <a:t>...</a:t>
            </a:r>
            <a:endParaRPr lang="en-US" sz="2800" dirty="0">
              <a:latin typeface="Times New Roman" panose="02020603050405020304" pitchFamily="18" charset="0"/>
              <a:ea typeface="Symbola"/>
              <a:cs typeface="Times New Roman" panose="02020603050405020304" pitchFamily="18" charset="0"/>
            </a:endParaRPr>
          </a:p>
          <a:p>
            <a:pPr marL="742950" marR="61595" lvl="1" indent="-285750">
              <a:lnSpc>
                <a:spcPct val="103000"/>
              </a:lnSpc>
              <a:spcBef>
                <a:spcPts val="0"/>
              </a:spcBef>
              <a:spcAft>
                <a:spcPts val="0"/>
              </a:spcAft>
              <a:buClr>
                <a:srgbClr val="231F20"/>
              </a:buClr>
              <a:buSzPts val="1250"/>
              <a:buFont typeface="Symbola"/>
              <a:buChar char="–"/>
              <a:tabLst>
                <a:tab pos="194310" algn="l"/>
              </a:tabLst>
            </a:pPr>
            <a:r>
              <a:rPr lang="vi-VN" sz="2800" spc="-50" dirty="0">
                <a:solidFill>
                  <a:srgbClr val="231F20"/>
                </a:solidFill>
                <a:latin typeface="Times New Roman" panose="02020603050405020304" pitchFamily="18" charset="0"/>
                <a:ea typeface="Symbola"/>
                <a:cs typeface="Times New Roman" panose="02020603050405020304" pitchFamily="18" charset="0"/>
              </a:rPr>
              <a:t>Ngôn</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ngữ:</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giàu</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tính</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nhạc,</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phù</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hợp</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với </a:t>
            </a:r>
            <a:r>
              <a:rPr lang="vi-VN" sz="2800" dirty="0">
                <a:solidFill>
                  <a:srgbClr val="231F20"/>
                </a:solidFill>
                <a:latin typeface="Times New Roman" panose="02020603050405020304" pitchFamily="18" charset="0"/>
                <a:ea typeface="Symbola"/>
                <a:cs typeface="Times New Roman" panose="02020603050405020304" pitchFamily="18" charset="0"/>
              </a:rPr>
              <a:t>việc miêu tả nỗi buồn man mác, sâu lắng.</a:t>
            </a:r>
            <a:endParaRPr lang="en-US" sz="2800" spc="0" dirty="0">
              <a:effectLst/>
              <a:latin typeface="Times New Roman" panose="02020603050405020304" pitchFamily="18" charset="0"/>
              <a:ea typeface="Symbola"/>
              <a:cs typeface="Times New Roman" panose="02020603050405020304" pitchFamily="18" charset="0"/>
            </a:endParaRPr>
          </a:p>
        </p:txBody>
      </p:sp>
    </p:spTree>
    <p:extLst>
      <p:ext uri="{BB962C8B-B14F-4D97-AF65-F5344CB8AC3E}">
        <p14:creationId xmlns:p14="http://schemas.microsoft.com/office/powerpoint/2010/main" val="383247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4418" y="691634"/>
            <a:ext cx="10047420" cy="523220"/>
          </a:xfrm>
          <a:prstGeom prst="rect">
            <a:avLst/>
          </a:prstGeom>
        </p:spPr>
        <p:txBody>
          <a:bodyPr wrap="square">
            <a:spAutoFit/>
          </a:bodyPr>
          <a:lstStyle/>
          <a:p>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ấn tượng nhất với điều gì ở bài thơ? Vì sao?</a:t>
            </a:r>
            <a:endParaRPr lang="en-US" sz="2800"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647699" y="1651338"/>
            <a:ext cx="10791825" cy="2246769"/>
          </a:xfrm>
          <a:prstGeom prst="rect">
            <a:avLst/>
          </a:prstGeom>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Em ấn tượng với hình ảnh “Mưa trong ý khách mưa cùng nước non”.</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Đâu đó ta thấy được tình yêu thiên nhiên, đất nước, nơi đang tồn tại của nhân vật. Chính những cung bậc cảm xúc và tình yêu thiên nhiên như vậy, mới nghe được tiếng mưa như một tiếng đàn và cũng mới thấu được cái đẹp mà thiên nhiên đem lại.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55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4450" y="1464183"/>
            <a:ext cx="9105900" cy="461665"/>
          </a:xfrm>
          <a:prstGeom prst="rect">
            <a:avLst/>
          </a:prstGeom>
        </p:spPr>
        <p:txBody>
          <a:bodyPr wrap="square">
            <a:spAutoFit/>
          </a:bodyPr>
          <a:lstStyle/>
          <a:p>
            <a:r>
              <a:rPr lang="en-US" sz="2400" dirty="0">
                <a:solidFill>
                  <a:srgbClr val="000000"/>
                </a:solidFill>
                <a:latin typeface="Times New Roman" panose="02020603050405020304" pitchFamily="18" charset="0"/>
                <a:ea typeface="Times New Roman" panose="02020603050405020304" pitchFamily="18" charset="0"/>
              </a:rPr>
              <a:t>Viết đoạn văn (khoảng 7 - 9 câu) phân tích cảm xúc của nhân vật</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87847" y="2076154"/>
            <a:ext cx="11563350" cy="4524315"/>
          </a:xfrm>
          <a:prstGeom prst="rect">
            <a:avLst/>
          </a:prstGeom>
        </p:spPr>
        <p:txBody>
          <a:bodyPr wrap="square">
            <a:spAutoFit/>
          </a:bodyPr>
          <a:lstStyle/>
          <a:p>
            <a:pPr algn="just"/>
            <a:r>
              <a:rPr lang="en-US" sz="2400" dirty="0" smtClean="0">
                <a:solidFill>
                  <a:srgbClr val="000000"/>
                </a:solidFill>
                <a:latin typeface="Times New Roman" panose="02020603050405020304" pitchFamily="18" charset="0"/>
                <a:ea typeface="Times New Roman" panose="02020603050405020304" pitchFamily="18" charset="0"/>
              </a:rPr>
              <a:t>       Dưới </a:t>
            </a:r>
            <a:r>
              <a:rPr lang="en-US" sz="2400" dirty="0">
                <a:solidFill>
                  <a:srgbClr val="000000"/>
                </a:solidFill>
                <a:latin typeface="Times New Roman" panose="02020603050405020304" pitchFamily="18" charset="0"/>
                <a:ea typeface="Times New Roman" panose="02020603050405020304" pitchFamily="18" charset="0"/>
              </a:rPr>
              <a:t>ngòi bút tài hoa của Bích Khê, "Tiếng đàn mưa" vang lên như bản nhạc vĩ cầm da diết, dành riêng cho những tâm hồn xa quê đang chìm trong nỗi cô đơn mãnh liệt. Tiếng mưa rơi nhịp nhàng như những nốt nhạc du dương, khơi gợi trong lòng người đọc bức tranh thiên nhiên rộng lớn bao trùm tâm hồn thi nhân. Từ thềm lan, dưới lầu, cánh đồng lúa xanh cho đến tận non nước xa xăm, tất cả đều hiện lên trong một không gian mênh mông, khoáng đạt. Tuy nhiên, ẩn sau vẻ đẹp hùng vĩ ấy là nỗi cô đơn, bé nhỏ đến nao lòng của con người giữa cõi trời đất bao la. Tiếng mưa như lời thủ thỉ tâm tình, dẫn dắt thi nhân đến với khoảnh khắc bộc lộ cảm xúc mãnh liệt nhất: những giọt lệ nhớ nhung tuôn rơi, hòa quyện vào từng cung bậc cảm xúc và tâm hồn. Bóng hình "khách tha hương" hòa lẫn trong ánh nắng tàn cuối ngày, vẽ nên bức tranh cô đơn vô bờ bến, khiến lòng người xao xuyến, bâng khuâng. Bài thơ đã đạt được thành công vang dội khi thể hiện nỗi nhớ quê da diết và nỗi cô đơn sâu thẳm một cách nhẹ nhàng, tinh tế, như những giọt mưa âm vang tiếng đàn ai oán.</a:t>
            </a:r>
            <a:endParaRPr lang="en-US" sz="2400" dirty="0"/>
          </a:p>
        </p:txBody>
      </p:sp>
      <p:grpSp>
        <p:nvGrpSpPr>
          <p:cNvPr id="9" name="Group 8">
            <a:extLst>
              <a:ext uri="{FF2B5EF4-FFF2-40B4-BE49-F238E27FC236}">
                <a16:creationId xmlns:a16="http://schemas.microsoft.com/office/drawing/2014/main" id="{91086B0D-F2D8-3D84-0A14-6E71C2160BE0}"/>
              </a:ext>
            </a:extLst>
          </p:cNvPr>
          <p:cNvGrpSpPr/>
          <p:nvPr/>
        </p:nvGrpSpPr>
        <p:grpSpPr>
          <a:xfrm>
            <a:off x="3565313" y="-16159"/>
            <a:ext cx="5008419" cy="1465816"/>
            <a:chOff x="308443" y="1476184"/>
            <a:chExt cx="16215138" cy="5455602"/>
          </a:xfrm>
        </p:grpSpPr>
        <p:sp>
          <p:nvSpPr>
            <p:cNvPr id="10" name="Freeform 27">
              <a:extLst>
                <a:ext uri="{FF2B5EF4-FFF2-40B4-BE49-F238E27FC236}">
                  <a16:creationId xmlns:a16="http://schemas.microsoft.com/office/drawing/2014/main" id="{403E6B97-AD86-F550-3A65-22E78C847166}"/>
                </a:ext>
              </a:extLst>
            </p:cNvPr>
            <p:cNvSpPr/>
            <p:nvPr/>
          </p:nvSpPr>
          <p:spPr>
            <a:xfrm>
              <a:off x="308443" y="3426587"/>
              <a:ext cx="16215138" cy="3505199"/>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11" name="TextBox 16">
              <a:extLst>
                <a:ext uri="{FF2B5EF4-FFF2-40B4-BE49-F238E27FC236}">
                  <a16:creationId xmlns:a16="http://schemas.microsoft.com/office/drawing/2014/main" id="{189E2ADF-01F5-E8F6-6EC6-02BF9C3F140E}"/>
                </a:ext>
              </a:extLst>
            </p:cNvPr>
            <p:cNvSpPr txBox="1"/>
            <p:nvPr/>
          </p:nvSpPr>
          <p:spPr>
            <a:xfrm>
              <a:off x="2111494" y="1476184"/>
              <a:ext cx="14008393" cy="4313682"/>
            </a:xfrm>
            <a:prstGeom prst="rect">
              <a:avLst/>
            </a:prstGeom>
          </p:spPr>
          <p:txBody>
            <a:bodyPr wrap="square" lIns="0" tIns="0" rIns="0" bIns="0" rtlCol="0" anchor="t">
              <a:spAutoFit/>
            </a:bodyPr>
            <a:lstStyle/>
            <a:p>
              <a:pPr algn="ctr">
                <a:lnSpc>
                  <a:spcPts val="11663"/>
                </a:lnSpc>
              </a:pPr>
              <a:r>
                <a:rPr lang="en-US" sz="3600" b="1" dirty="0">
                  <a:solidFill>
                    <a:schemeClr val="bg1"/>
                  </a:solidFill>
                  <a:latin typeface="Times New Roman" panose="02020603050405020304" pitchFamily="18" charset="0"/>
                  <a:cs typeface="Times New Roman" panose="02020603050405020304" pitchFamily="18" charset="0"/>
                </a:rPr>
                <a:t>Viết kết nối </a:t>
              </a:r>
              <a:r>
                <a:rPr lang="en-US" sz="3600" b="1" dirty="0" smtClean="0">
                  <a:solidFill>
                    <a:schemeClr val="bg1"/>
                  </a:solidFill>
                  <a:latin typeface="Times New Roman" panose="02020603050405020304" pitchFamily="18" charset="0"/>
                  <a:cs typeface="Times New Roman" panose="02020603050405020304" pitchFamily="18" charset="0"/>
                </a:rPr>
                <a:t>với đọc</a:t>
              </a:r>
              <a:endParaRPr lang="en-US" sz="36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643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0" y="0"/>
            <a:ext cx="12192000" cy="6928981"/>
          </a:xfrm>
          <a:prstGeom prst="rect">
            <a:avLst/>
          </a:prstGeom>
        </p:spPr>
      </p:pic>
      <p:sp>
        <p:nvSpPr>
          <p:cNvPr id="5" name="TextBox 4">
            <a:extLst>
              <a:ext uri="{FF2B5EF4-FFF2-40B4-BE49-F238E27FC236}">
                <a16:creationId xmlns:a16="http://schemas.microsoft.com/office/drawing/2014/main" id="{C52CEDD5-863A-4AE9-B32A-481D1C068B55}"/>
              </a:ext>
            </a:extLst>
          </p:cNvPr>
          <p:cNvSpPr txBox="1"/>
          <p:nvPr/>
        </p:nvSpPr>
        <p:spPr>
          <a:xfrm>
            <a:off x="1839065" y="520074"/>
            <a:ext cx="851386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HƯỚNG</a:t>
            </a:r>
            <a:r>
              <a:rPr kumimoji="0" lang="en-US" sz="6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DẪN HỌC BÀI</a:t>
            </a:r>
            <a:endPar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E980AF0-0ADF-4721-93EA-33610F61CEFA}"/>
              </a:ext>
            </a:extLst>
          </p:cNvPr>
          <p:cNvSpPr txBox="1">
            <a:spLocks noChangeArrowheads="1"/>
          </p:cNvSpPr>
          <p:nvPr/>
        </p:nvSpPr>
        <p:spPr bwMode="auto">
          <a:xfrm>
            <a:off x="1778046" y="2970242"/>
            <a:ext cx="90956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Tx/>
              <a:buChar char="-"/>
            </a:pPr>
            <a:r>
              <a:rPr lang="en-US" sz="3200" b="1" dirty="0" smtClean="0">
                <a:solidFill>
                  <a:srgbClr val="FF0000"/>
                </a:solidFill>
                <a:latin typeface="+mj-lt"/>
                <a:cs typeface="Times New Roman" pitchFamily="18" charset="0"/>
              </a:rPr>
              <a:t>Hoàn thành bài viết kết nối với đọc.</a:t>
            </a:r>
          </a:p>
          <a:p>
            <a:pPr marL="457200" indent="-457200">
              <a:buFontTx/>
              <a:buChar char="-"/>
            </a:pPr>
            <a:r>
              <a:rPr lang="en-US" sz="3200" b="1" dirty="0" smtClean="0">
                <a:solidFill>
                  <a:srgbClr val="FF0000"/>
                </a:solidFill>
                <a:latin typeface="+mj-lt"/>
                <a:cs typeface="Times New Roman" pitchFamily="18" charset="0"/>
              </a:rPr>
              <a:t>Chuẩn bị bài : Thực hành Tiếng Việt</a:t>
            </a:r>
            <a:endParaRPr lang="es-ES_tradnl"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23203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68236" y="251465"/>
            <a:ext cx="3354142" cy="4165989"/>
          </a:xfrm>
          <a:prstGeom prst="rect">
            <a:avLst/>
          </a:prstGeom>
        </p:spPr>
      </p:pic>
      <p:sp>
        <p:nvSpPr>
          <p:cNvPr id="5" name="Rectangle 4"/>
          <p:cNvSpPr/>
          <p:nvPr/>
        </p:nvSpPr>
        <p:spPr>
          <a:xfrm>
            <a:off x="553792" y="397511"/>
            <a:ext cx="7585656" cy="4524315"/>
          </a:xfrm>
          <a:prstGeom prst="rect">
            <a:avLst/>
          </a:prstGeom>
        </p:spPr>
        <p:txBody>
          <a:bodyPr wrap="square">
            <a:spAutoFit/>
          </a:bodyPr>
          <a:lstStyle/>
          <a:p>
            <a:r>
              <a:rPr lang="en-US" sz="2400" b="1" dirty="0" smtClean="0">
                <a:solidFill>
                  <a:srgbClr val="212529"/>
                </a:solidFill>
                <a:latin typeface="Times New Roman" panose="02020603050405020304" pitchFamily="18" charset="0"/>
                <a:cs typeface="Times New Roman" panose="02020603050405020304" pitchFamily="18" charset="0"/>
              </a:rPr>
              <a:t>- B</a:t>
            </a:r>
            <a:r>
              <a:rPr lang="vi-VN" sz="2400" b="1" dirty="0" smtClean="0">
                <a:solidFill>
                  <a:srgbClr val="212529"/>
                </a:solidFill>
                <a:latin typeface="Times New Roman" panose="02020603050405020304" pitchFamily="18" charset="0"/>
                <a:cs typeface="Times New Roman" panose="02020603050405020304" pitchFamily="18" charset="0"/>
              </a:rPr>
              <a:t>ích </a:t>
            </a:r>
            <a:r>
              <a:rPr lang="vi-VN" sz="2400" b="1" dirty="0">
                <a:solidFill>
                  <a:srgbClr val="212529"/>
                </a:solidFill>
                <a:latin typeface="Times New Roman" panose="02020603050405020304" pitchFamily="18" charset="0"/>
                <a:cs typeface="Times New Roman" panose="02020603050405020304" pitchFamily="18" charset="0"/>
              </a:rPr>
              <a:t>Khê (1916-1946), tên thật là Lê Quang Lương</a:t>
            </a:r>
            <a:r>
              <a:rPr lang="vi-VN" sz="2400" b="1" dirty="0" smtClean="0">
                <a:solidFill>
                  <a:srgbClr val="212529"/>
                </a:solidFill>
                <a:latin typeface="Times New Roman" panose="02020603050405020304" pitchFamily="18" charset="0"/>
                <a:cs typeface="Times New Roman" panose="02020603050405020304" pitchFamily="18" charset="0"/>
              </a:rPr>
              <a:t>;</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quê</a:t>
            </a:r>
            <a:r>
              <a:rPr lang="en-US" sz="2400" b="1" dirty="0" smtClean="0">
                <a:solidFill>
                  <a:srgbClr val="212529"/>
                </a:solidFill>
                <a:latin typeface="Times New Roman" panose="02020603050405020304" pitchFamily="18" charset="0"/>
                <a:cs typeface="Times New Roman" panose="02020603050405020304" pitchFamily="18" charset="0"/>
              </a:rPr>
              <a:t> ở </a:t>
            </a:r>
            <a:r>
              <a:rPr lang="en-US" sz="2400" b="1" dirty="0" err="1" smtClean="0">
                <a:solidFill>
                  <a:srgbClr val="212529"/>
                </a:solidFill>
                <a:latin typeface="Times New Roman" panose="02020603050405020304" pitchFamily="18" charset="0"/>
                <a:cs typeface="Times New Roman" panose="02020603050405020304" pitchFamily="18" charset="0"/>
              </a:rPr>
              <a:t>tỉnh</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Quảng</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Ngãi</a:t>
            </a:r>
            <a:r>
              <a:rPr lang="en-US" sz="2400" b="1" dirty="0" smtClean="0">
                <a:solidFill>
                  <a:srgbClr val="212529"/>
                </a:solidFill>
                <a:latin typeface="Times New Roman" panose="02020603050405020304" pitchFamily="18" charset="0"/>
                <a:cs typeface="Times New Roman" panose="02020603050405020304" pitchFamily="18" charset="0"/>
              </a:rPr>
              <a:t>,</a:t>
            </a:r>
            <a:r>
              <a:rPr lang="vi-VN" sz="2400" dirty="0">
                <a:solidFill>
                  <a:srgbClr val="212529"/>
                </a:solidFill>
                <a:latin typeface="Times New Roman" panose="02020603050405020304" pitchFamily="18" charset="0"/>
                <a:cs typeface="Times New Roman" panose="02020603050405020304" pitchFamily="18" charset="0"/>
              </a:rPr>
              <a:t> là một nhà thơ nổi </a:t>
            </a:r>
            <a:r>
              <a:rPr lang="vi-VN" sz="2400" dirty="0" smtClean="0">
                <a:solidFill>
                  <a:srgbClr val="212529"/>
                </a:solidFill>
                <a:latin typeface="Times New Roman" panose="02020603050405020304" pitchFamily="18" charset="0"/>
                <a:cs typeface="Times New Roman" panose="02020603050405020304" pitchFamily="18" charset="0"/>
              </a:rPr>
              <a:t>tiếng</a:t>
            </a:r>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của</a:t>
            </a:r>
            <a:r>
              <a:rPr lang="vi-VN" sz="2400" dirty="0">
                <a:solidFill>
                  <a:srgbClr val="212529"/>
                </a:solidFill>
                <a:latin typeface="Times New Roman" panose="02020603050405020304" pitchFamily="18" charset="0"/>
                <a:cs typeface="Times New Roman" panose="02020603050405020304" pitchFamily="18" charset="0"/>
              </a:rPr>
              <a:t> Việt Nam thời tiền chiến</a:t>
            </a:r>
            <a:r>
              <a:rPr lang="vi-VN" sz="2400" dirty="0" smtClean="0">
                <a:solidFill>
                  <a:srgbClr val="212529"/>
                </a:solidFill>
                <a:latin typeface="Times New Roman" panose="02020603050405020304" pitchFamily="18" charset="0"/>
                <a:cs typeface="Times New Roman" panose="02020603050405020304" pitchFamily="18" charset="0"/>
              </a:rPr>
              <a:t>.</a:t>
            </a:r>
            <a:endParaRPr lang="en-US" sz="2400" dirty="0" smtClean="0">
              <a:solidFill>
                <a:srgbClr val="212529"/>
              </a:solidFill>
              <a:latin typeface="Times New Roman" panose="02020603050405020304" pitchFamily="18" charset="0"/>
              <a:cs typeface="Times New Roman" panose="02020603050405020304" pitchFamily="18" charset="0"/>
            </a:endParaRPr>
          </a:p>
          <a:p>
            <a:pPr algn="just"/>
            <a:r>
              <a:rPr lang="vi-VN" sz="2400" dirty="0" smtClean="0">
                <a:solidFill>
                  <a:srgbClr val="212529"/>
                </a:solidFill>
                <a:latin typeface="Times New Roman" panose="02020603050405020304" pitchFamily="18" charset="0"/>
                <a:cs typeface="Times New Roman" panose="02020603050405020304" pitchFamily="18" charset="0"/>
              </a:rPr>
              <a:t> </a:t>
            </a:r>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Bích </a:t>
            </a:r>
            <a:r>
              <a:rPr lang="vi-VN" sz="2400" dirty="0">
                <a:solidFill>
                  <a:srgbClr val="212529"/>
                </a:solidFill>
                <a:latin typeface="Times New Roman" panose="02020603050405020304" pitchFamily="18" charset="0"/>
                <a:cs typeface="Times New Roman" panose="02020603050405020304" pitchFamily="18" charset="0"/>
              </a:rPr>
              <a:t>Khê sinh ngày 24 tháng 3 năm 1916 </a:t>
            </a:r>
          </a:p>
          <a:p>
            <a:pPr algn="just"/>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Năm</a:t>
            </a:r>
            <a:r>
              <a:rPr lang="vi-VN" sz="2400" dirty="0">
                <a:solidFill>
                  <a:srgbClr val="212529"/>
                </a:solidFill>
                <a:latin typeface="Times New Roman" panose="02020603050405020304" pitchFamily="18" charset="0"/>
                <a:cs typeface="Times New Roman" panose="02020603050405020304" pitchFamily="18" charset="0"/>
              </a:rPr>
              <a:t> 1931, 15 tuổi, ông đã biết làm thơ Đường luật, ca trù. </a:t>
            </a:r>
            <a:endParaRPr lang="en-US" sz="2400" dirty="0" smtClean="0">
              <a:solidFill>
                <a:srgbClr val="212529"/>
              </a:solidFill>
              <a:latin typeface="Times New Roman" panose="02020603050405020304" pitchFamily="18" charset="0"/>
              <a:cs typeface="Times New Roman" panose="02020603050405020304" pitchFamily="18" charset="0"/>
            </a:endParaRPr>
          </a:p>
          <a:p>
            <a:pPr algn="just"/>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Năm</a:t>
            </a:r>
            <a:r>
              <a:rPr lang="vi-VN" sz="2400" dirty="0">
                <a:solidFill>
                  <a:srgbClr val="212529"/>
                </a:solidFill>
                <a:latin typeface="Times New Roman" panose="02020603050405020304" pitchFamily="18" charset="0"/>
                <a:cs typeface="Times New Roman" panose="02020603050405020304" pitchFamily="18" charset="0"/>
              </a:rPr>
              <a:t> 1937, bị bệnh phổi, </a:t>
            </a:r>
            <a:endParaRPr lang="en-US" sz="2400" dirty="0" smtClean="0">
              <a:solidFill>
                <a:srgbClr val="212529"/>
              </a:solidFill>
              <a:latin typeface="Times New Roman" panose="02020603050405020304" pitchFamily="18" charset="0"/>
              <a:cs typeface="Times New Roman" panose="02020603050405020304" pitchFamily="18" charset="0"/>
            </a:endParaRPr>
          </a:p>
          <a:p>
            <a:pPr algn="just"/>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Ngày </a:t>
            </a:r>
            <a:r>
              <a:rPr lang="vi-VN" sz="2400" dirty="0">
                <a:solidFill>
                  <a:srgbClr val="212529"/>
                </a:solidFill>
                <a:latin typeface="Times New Roman" panose="02020603050405020304" pitchFamily="18" charset="0"/>
                <a:cs typeface="Times New Roman" panose="02020603050405020304" pitchFamily="18" charset="0"/>
              </a:rPr>
              <a:t>17 tháng 1 năm 1946, Bích Khê lìa bỏ cõi đời và cõi thơ tại Thu Xà lúc 30 tuổi.</a:t>
            </a:r>
          </a:p>
          <a:p>
            <a:pPr algn="just"/>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Trước </a:t>
            </a:r>
            <a:r>
              <a:rPr lang="vi-VN" sz="2400" dirty="0">
                <a:solidFill>
                  <a:srgbClr val="212529"/>
                </a:solidFill>
                <a:latin typeface="Times New Roman" panose="02020603050405020304" pitchFamily="18" charset="0"/>
                <a:cs typeface="Times New Roman" panose="02020603050405020304" pitchFamily="18" charset="0"/>
              </a:rPr>
              <a:t>khi đến với Thơ mới, một thời gian dài (1931-1936), Bích Khê đã viết ca trù, thơ Đường luật, và đăng trên các báo Tiếng Dân, Tiểu thuyết thứ Năm, Người mới...Sau 1937, ông chuyển hẳn sang làm "thơ </a:t>
            </a:r>
            <a:r>
              <a:rPr lang="vi-VN" sz="2400" dirty="0" smtClean="0">
                <a:solidFill>
                  <a:srgbClr val="212529"/>
                </a:solidFill>
                <a:latin typeface="Times New Roman" panose="02020603050405020304" pitchFamily="18" charset="0"/>
                <a:cs typeface="Times New Roman" panose="02020603050405020304" pitchFamily="18" charset="0"/>
              </a:rPr>
              <a:t>mới“</a:t>
            </a:r>
            <a:r>
              <a:rPr lang="en-US" sz="2400" dirty="0" smtClean="0">
                <a:solidFill>
                  <a:srgbClr val="212529"/>
                </a:solidFill>
                <a:latin typeface="Times New Roman" panose="02020603050405020304" pitchFamily="18" charset="0"/>
                <a:cs typeface="Times New Roman" panose="02020603050405020304" pitchFamily="18" charset="0"/>
              </a:rPr>
              <a:t>.</a:t>
            </a:r>
            <a:endParaRPr lang="vi-VN" sz="2400" b="0" i="0" dirty="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21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rm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3.Tác </a:t>
            </a:r>
            <a:r>
              <a:rPr lang="en-US" sz="3600" b="1" dirty="0" err="1" smtClean="0">
                <a:solidFill>
                  <a:srgbClr val="FF0000"/>
                </a:solidFill>
                <a:latin typeface="Times New Roman" panose="02020603050405020304" pitchFamily="18" charset="0"/>
                <a:cs typeface="Times New Roman" panose="02020603050405020304" pitchFamily="18" charset="0"/>
              </a:rPr>
              <a:t>phẩm</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pPr fontAlgn="t"/>
            <a:r>
              <a:rPr lang="vi-VN" sz="3600" b="1" dirty="0">
                <a:latin typeface="Times New Roman" panose="02020603050405020304" pitchFamily="18" charset="0"/>
                <a:cs typeface="Times New Roman" panose="02020603050405020304" pitchFamily="18" charset="0"/>
              </a:rPr>
              <a:t>Thể </a:t>
            </a:r>
            <a:r>
              <a:rPr lang="vi-VN" sz="3600" b="1" dirty="0" smtClean="0">
                <a:latin typeface="Times New Roman" panose="02020603050405020304" pitchFamily="18" charset="0"/>
                <a:cs typeface="Times New Roman" panose="02020603050405020304" pitchFamily="18" charset="0"/>
              </a:rPr>
              <a:t>loại</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fontAlgn="t"/>
            <a:r>
              <a:rPr lang="vi-VN" sz="3600" b="1" dirty="0">
                <a:latin typeface="Times New Roman" panose="02020603050405020304" pitchFamily="18" charset="0"/>
                <a:cs typeface="Times New Roman" panose="02020603050405020304" pitchFamily="18" charset="0"/>
              </a:rPr>
              <a:t>Xuất </a:t>
            </a:r>
            <a:r>
              <a:rPr lang="vi-VN" sz="3600" b="1" dirty="0" smtClean="0">
                <a:latin typeface="Times New Roman" panose="02020603050405020304" pitchFamily="18" charset="0"/>
                <a:cs typeface="Times New Roman" panose="02020603050405020304" pitchFamily="18" charset="0"/>
              </a:rPr>
              <a:t>xứ</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fontAlgn="t"/>
            <a:r>
              <a:rPr lang="vi-VN" sz="3600" b="1" dirty="0">
                <a:latin typeface="Times New Roman" panose="02020603050405020304" pitchFamily="18" charset="0"/>
                <a:cs typeface="Times New Roman" panose="02020603050405020304" pitchFamily="18" charset="0"/>
              </a:rPr>
              <a:t>Phương thức biểu </a:t>
            </a:r>
            <a:r>
              <a:rPr lang="vi-VN" sz="3600" b="1" dirty="0" smtClean="0">
                <a:latin typeface="Times New Roman" panose="02020603050405020304" pitchFamily="18" charset="0"/>
                <a:cs typeface="Times New Roman" panose="02020603050405020304" pitchFamily="18" charset="0"/>
              </a:rPr>
              <a:t>đạt</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fontAlgn="t"/>
            <a:r>
              <a:rPr lang="vi-VN" sz="3600" b="1" dirty="0">
                <a:latin typeface="Times New Roman" panose="02020603050405020304" pitchFamily="18" charset="0"/>
                <a:cs typeface="Times New Roman" panose="02020603050405020304" pitchFamily="18" charset="0"/>
              </a:rPr>
              <a:t>Bố cục đoạn </a:t>
            </a:r>
            <a:r>
              <a:rPr lang="vi-VN" sz="3600" b="1" dirty="0" smtClean="0">
                <a:latin typeface="Times New Roman" panose="02020603050405020304" pitchFamily="18" charset="0"/>
                <a:cs typeface="Times New Roman" panose="02020603050405020304" pitchFamily="18" charset="0"/>
              </a:rPr>
              <a:t>trích</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fontAlgn="t"/>
            <a:r>
              <a:rPr lang="vi-VN" sz="3600" b="1" dirty="0">
                <a:latin typeface="Times New Roman" panose="02020603050405020304" pitchFamily="18" charset="0"/>
                <a:cs typeface="Times New Roman" panose="02020603050405020304" pitchFamily="18" charset="0"/>
              </a:rPr>
              <a:t>Nội </a:t>
            </a:r>
            <a:r>
              <a:rPr lang="vi-VN" sz="3600" b="1" dirty="0" smtClean="0">
                <a:latin typeface="Times New Roman" panose="02020603050405020304" pitchFamily="18" charset="0"/>
                <a:cs typeface="Times New Roman" panose="02020603050405020304" pitchFamily="18" charset="0"/>
              </a:rPr>
              <a:t>dung</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fontAlgn="t"/>
            <a:r>
              <a:rPr lang="vi-VN" sz="3600" b="1" dirty="0">
                <a:latin typeface="Times New Roman" panose="02020603050405020304" pitchFamily="18" charset="0"/>
                <a:cs typeface="Times New Roman" panose="02020603050405020304" pitchFamily="18" charset="0"/>
              </a:rPr>
              <a:t>Nghệ </a:t>
            </a:r>
            <a:r>
              <a:rPr lang="vi-VN" sz="3600" b="1" dirty="0" smtClean="0">
                <a:latin typeface="Times New Roman" panose="02020603050405020304" pitchFamily="18" charset="0"/>
                <a:cs typeface="Times New Roman" panose="02020603050405020304" pitchFamily="18" charset="0"/>
              </a:rPr>
              <a:t>thuật</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99806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61322244"/>
              </p:ext>
            </p:extLst>
          </p:nvPr>
        </p:nvGraphicFramePr>
        <p:xfrm>
          <a:off x="647700" y="638173"/>
          <a:ext cx="10096499" cy="4505326"/>
        </p:xfrm>
        <a:graphic>
          <a:graphicData uri="http://schemas.openxmlformats.org/drawingml/2006/table">
            <a:tbl>
              <a:tblPr firstRow="1" firstCol="1" bandRow="1">
                <a:tableStyleId>{5C22544A-7EE6-4342-B048-85BDC9FD1C3A}</a:tableStyleId>
              </a:tblPr>
              <a:tblGrid>
                <a:gridCol w="5046143">
                  <a:extLst>
                    <a:ext uri="{9D8B030D-6E8A-4147-A177-3AD203B41FA5}">
                      <a16:colId xmlns:a16="http://schemas.microsoft.com/office/drawing/2014/main" val="20000"/>
                    </a:ext>
                  </a:extLst>
                </a:gridCol>
                <a:gridCol w="5050356">
                  <a:extLst>
                    <a:ext uri="{9D8B030D-6E8A-4147-A177-3AD203B41FA5}">
                      <a16:colId xmlns:a16="http://schemas.microsoft.com/office/drawing/2014/main" val="20001"/>
                    </a:ext>
                  </a:extLst>
                </a:gridCol>
              </a:tblGrid>
              <a:tr h="500592">
                <a:tc gridSpan="2">
                  <a:txBody>
                    <a:bodyPr/>
                    <a:lstStyle/>
                    <a:p>
                      <a:pPr marL="0" marR="0" algn="l">
                        <a:spcBef>
                          <a:spcPts val="0"/>
                        </a:spcBef>
                        <a:spcAft>
                          <a:spcPts val="0"/>
                        </a:spcAft>
                      </a:pPr>
                      <a:r>
                        <a:rPr lang="en-US" sz="2400" dirty="0">
                          <a:effectLst/>
                          <a:latin typeface="Times New Roman" panose="02020603050405020304" pitchFamily="18" charset="0"/>
                          <a:cs typeface="Times New Roman" panose="02020603050405020304" pitchFamily="18" charset="0"/>
                        </a:rPr>
                        <a:t>Phiếu học tập 1</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hMerge="1">
                  <a:txBody>
                    <a:bodyPr/>
                    <a:lstStyle/>
                    <a:p>
                      <a:endParaRPr lang="en-US"/>
                    </a:p>
                  </a:txBody>
                  <a:tcPr/>
                </a:tc>
                <a:extLst>
                  <a:ext uri="{0D108BD9-81ED-4DB2-BD59-A6C34878D82A}">
                    <a16:rowId xmlns:a16="http://schemas.microsoft.com/office/drawing/2014/main" val="10000"/>
                  </a:ext>
                </a:extLst>
              </a:tr>
              <a:tr h="500592">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Thể loại</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1"/>
                  </a:ext>
                </a:extLst>
              </a:tr>
              <a:tr h="500592">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Xuất xứ</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2"/>
                  </a:ext>
                </a:extLst>
              </a:tr>
              <a:tr h="1001183">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Phương thức biểu đạt</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3"/>
                  </a:ext>
                </a:extLst>
              </a:tr>
              <a:tr h="1001183">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Bố cục đoạn trích</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4"/>
                  </a:ext>
                </a:extLst>
              </a:tr>
              <a:tr h="500592">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Nội dung</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5"/>
                  </a:ext>
                </a:extLst>
              </a:tr>
              <a:tr h="500592">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Nghệ thuật</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81319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1463297"/>
              </p:ext>
            </p:extLst>
          </p:nvPr>
        </p:nvGraphicFramePr>
        <p:xfrm>
          <a:off x="190500" y="142882"/>
          <a:ext cx="11753849" cy="6323542"/>
        </p:xfrm>
        <a:graphic>
          <a:graphicData uri="http://schemas.openxmlformats.org/drawingml/2006/table">
            <a:tbl>
              <a:tblPr firstRow="1" firstCol="1" bandRow="1">
                <a:tableStyleId>{5C22544A-7EE6-4342-B048-85BDC9FD1C3A}</a:tableStyleId>
              </a:tblPr>
              <a:tblGrid>
                <a:gridCol w="3219450">
                  <a:extLst>
                    <a:ext uri="{9D8B030D-6E8A-4147-A177-3AD203B41FA5}">
                      <a16:colId xmlns:a16="http://schemas.microsoft.com/office/drawing/2014/main" val="20000"/>
                    </a:ext>
                  </a:extLst>
                </a:gridCol>
                <a:gridCol w="8534399">
                  <a:extLst>
                    <a:ext uri="{9D8B030D-6E8A-4147-A177-3AD203B41FA5}">
                      <a16:colId xmlns:a16="http://schemas.microsoft.com/office/drawing/2014/main" val="20001"/>
                    </a:ext>
                  </a:extLst>
                </a:gridCol>
              </a:tblGrid>
              <a:tr h="742943">
                <a:tc gridSpan="2">
                  <a:txBody>
                    <a:bodyPr/>
                    <a:lstStyle/>
                    <a:p>
                      <a:pPr marL="0" marR="0" algn="l">
                        <a:spcBef>
                          <a:spcPts val="0"/>
                        </a:spcBef>
                        <a:spcAft>
                          <a:spcPts val="0"/>
                        </a:spcAft>
                      </a:pPr>
                      <a:r>
                        <a:rPr lang="en-US" sz="2400" dirty="0">
                          <a:effectLst/>
                          <a:latin typeface="Times New Roman" panose="02020603050405020304" pitchFamily="18" charset="0"/>
                          <a:cs typeface="Times New Roman" panose="02020603050405020304" pitchFamily="18" charset="0"/>
                        </a:rPr>
                        <a:t>Phiếu học tập 1</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hMerge="1">
                  <a:txBody>
                    <a:bodyPr/>
                    <a:lstStyle/>
                    <a:p>
                      <a:endParaRPr lang="en-US"/>
                    </a:p>
                  </a:txBody>
                  <a:tcPr/>
                </a:tc>
                <a:extLst>
                  <a:ext uri="{0D108BD9-81ED-4DB2-BD59-A6C34878D82A}">
                    <a16:rowId xmlns:a16="http://schemas.microsoft.com/office/drawing/2014/main" val="10000"/>
                  </a:ext>
                </a:extLst>
              </a:tr>
              <a:tr h="786351">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Thể loại</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1"/>
                  </a:ext>
                </a:extLst>
              </a:tr>
              <a:tr h="702624">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Xuất xứ</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2"/>
                  </a:ext>
                </a:extLst>
              </a:tr>
              <a:tr h="465949">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Phương thức biểu đạt</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3"/>
                  </a:ext>
                </a:extLst>
              </a:tr>
              <a:tr h="2033736">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Bố cục đoạn trích</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4"/>
                  </a:ext>
                </a:extLst>
              </a:tr>
              <a:tr h="575070">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5"/>
                  </a:ext>
                </a:extLst>
              </a:tr>
              <a:tr h="1016869">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Nghệ thuật</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6"/>
                  </a:ext>
                </a:extLst>
              </a:tr>
            </a:tbl>
          </a:graphicData>
        </a:graphic>
      </p:graphicFrame>
      <p:sp>
        <p:nvSpPr>
          <p:cNvPr id="2" name="Rectangle 1"/>
          <p:cNvSpPr/>
          <p:nvPr/>
        </p:nvSpPr>
        <p:spPr>
          <a:xfrm>
            <a:off x="3936321" y="986135"/>
            <a:ext cx="3926909"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Thể </a:t>
            </a:r>
            <a:r>
              <a:rPr lang="en-US" sz="2400" dirty="0">
                <a:latin typeface="Times New Roman" panose="02020603050405020304" pitchFamily="18" charset="0"/>
                <a:ea typeface="Times New Roman" panose="02020603050405020304" pitchFamily="18" charset="0"/>
              </a:rPr>
              <a:t>loại thơ song thất lục bát.</a:t>
            </a:r>
            <a:endParaRPr lang="en-US" sz="2400" dirty="0"/>
          </a:p>
        </p:txBody>
      </p:sp>
      <p:sp>
        <p:nvSpPr>
          <p:cNvPr id="3" name="Rectangle 2"/>
          <p:cNvSpPr/>
          <p:nvPr/>
        </p:nvSpPr>
        <p:spPr>
          <a:xfrm>
            <a:off x="4207104" y="1777339"/>
            <a:ext cx="6095995" cy="461665"/>
          </a:xfrm>
          <a:prstGeom prst="rect">
            <a:avLst/>
          </a:prstGeom>
        </p:spPr>
        <p:txBody>
          <a:bodyPr wrap="square">
            <a:spAutoFit/>
          </a:bodyPr>
          <a:lstStyle/>
          <a:p>
            <a:r>
              <a:rPr lang="en-US" sz="2400" dirty="0">
                <a:solidFill>
                  <a:srgbClr val="000000"/>
                </a:solidFill>
                <a:latin typeface="Times New Roman" panose="02020603050405020304" pitchFamily="18" charset="0"/>
                <a:ea typeface="Times New Roman" panose="02020603050405020304" pitchFamily="18" charset="0"/>
              </a:rPr>
              <a:t>N</a:t>
            </a:r>
            <a:r>
              <a:rPr lang="en-US" sz="2400" dirty="0" smtClean="0">
                <a:solidFill>
                  <a:srgbClr val="000000"/>
                </a:solidFill>
                <a:latin typeface="Times New Roman" panose="02020603050405020304" pitchFamily="18" charset="0"/>
                <a:ea typeface="Times New Roman" panose="02020603050405020304" pitchFamily="18" charset="0"/>
              </a:rPr>
              <a:t>ằm </a:t>
            </a:r>
            <a:r>
              <a:rPr lang="en-US" sz="2400" dirty="0">
                <a:solidFill>
                  <a:srgbClr val="000000"/>
                </a:solidFill>
                <a:latin typeface="Times New Roman" panose="02020603050405020304" pitchFamily="18" charset="0"/>
                <a:ea typeface="Times New Roman" panose="02020603050405020304" pitchFamily="18" charset="0"/>
              </a:rPr>
              <a:t>trong tập thơ </a:t>
            </a:r>
            <a:r>
              <a:rPr lang="en-US" sz="2400" dirty="0" err="1">
                <a:solidFill>
                  <a:srgbClr val="000000"/>
                </a:solidFill>
                <a:latin typeface="Times New Roman" panose="02020603050405020304" pitchFamily="18" charset="0"/>
                <a:ea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hoa</a:t>
            </a:r>
            <a:r>
              <a:rPr lang="en-US" sz="2400" dirty="0" smtClean="0">
                <a:solidFill>
                  <a:srgbClr val="000000"/>
                </a:solidFill>
                <a:latin typeface="Times New Roman" panose="02020603050405020304" pitchFamily="18" charset="0"/>
                <a:ea typeface="Times New Roman" panose="02020603050405020304" pitchFamily="18" charset="0"/>
              </a:rPr>
              <a:t> ( </a:t>
            </a:r>
            <a:r>
              <a:rPr lang="en-US" sz="2400" dirty="0" err="1" smtClean="0">
                <a:solidFill>
                  <a:srgbClr val="000000"/>
                </a:solidFill>
                <a:latin typeface="Times New Roman" panose="02020603050405020304" pitchFamily="18" charset="0"/>
                <a:ea typeface="Times New Roman" panose="02020603050405020304" pitchFamily="18" charset="0"/>
              </a:rPr>
              <a:t>từ</a:t>
            </a:r>
            <a:r>
              <a:rPr lang="en-US" sz="2400" dirty="0" smtClean="0">
                <a:solidFill>
                  <a:srgbClr val="000000"/>
                </a:solidFill>
                <a:latin typeface="Times New Roman" panose="02020603050405020304" pitchFamily="18" charset="0"/>
                <a:ea typeface="Times New Roman" panose="02020603050405020304" pitchFamily="18" charset="0"/>
              </a:rPr>
              <a:t> 1938-1944) </a:t>
            </a:r>
            <a:endParaRPr lang="en-US" sz="2400" dirty="0"/>
          </a:p>
        </p:txBody>
      </p:sp>
      <p:sp>
        <p:nvSpPr>
          <p:cNvPr id="5" name="Rectangle 4"/>
          <p:cNvSpPr/>
          <p:nvPr/>
        </p:nvSpPr>
        <p:spPr>
          <a:xfrm>
            <a:off x="4327277" y="2398178"/>
            <a:ext cx="1430200"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B</a:t>
            </a:r>
            <a:r>
              <a:rPr lang="en-US" sz="2400" dirty="0" smtClean="0">
                <a:solidFill>
                  <a:srgbClr val="000000"/>
                </a:solidFill>
                <a:latin typeface="Times New Roman" panose="02020603050405020304" pitchFamily="18" charset="0"/>
                <a:ea typeface="Times New Roman" panose="02020603050405020304" pitchFamily="18" charset="0"/>
              </a:rPr>
              <a:t>iểu </a:t>
            </a:r>
            <a:r>
              <a:rPr lang="en-US" sz="2400" dirty="0">
                <a:solidFill>
                  <a:srgbClr val="000000"/>
                </a:solidFill>
                <a:latin typeface="Times New Roman" panose="02020603050405020304" pitchFamily="18" charset="0"/>
                <a:ea typeface="Times New Roman" panose="02020603050405020304" pitchFamily="18" charset="0"/>
              </a:rPr>
              <a:t>cảm.</a:t>
            </a:r>
            <a:endParaRPr lang="en-US" sz="2400" dirty="0"/>
          </a:p>
        </p:txBody>
      </p:sp>
      <p:sp>
        <p:nvSpPr>
          <p:cNvPr id="6" name="Rectangle 5"/>
          <p:cNvSpPr/>
          <p:nvPr/>
        </p:nvSpPr>
        <p:spPr>
          <a:xfrm>
            <a:off x="3695700" y="2859843"/>
            <a:ext cx="8267700" cy="2031325"/>
          </a:xfrm>
          <a:prstGeom prst="rect">
            <a:avLst/>
          </a:prstGeom>
        </p:spPr>
        <p:txBody>
          <a:bodyPr wrap="square">
            <a:spAutoFit/>
          </a:bodyPr>
          <a:lstStyle/>
          <a:p>
            <a:pPr marL="30480" marR="30480" algn="just">
              <a:spcBef>
                <a:spcPts val="0"/>
              </a:spcBef>
              <a:spcAft>
                <a:spcPts val="1200"/>
              </a:spcAft>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Những sự vật, hiện tượng phụ họa cùng mưa. </a:t>
            </a:r>
            <a:endParaRPr lang="en-US" sz="2400" dirty="0">
              <a:latin typeface=".VnTime"/>
              <a:ea typeface="Times New Roman" panose="02020603050405020304" pitchFamily="18" charset="0"/>
              <a:cs typeface="Times New Roman" panose="02020603050405020304" pitchFamily="18" charset="0"/>
            </a:endParaRPr>
          </a:p>
          <a:p>
            <a:pPr marL="30480" marR="30480" algn="just">
              <a:spcBef>
                <a:spcPts val="0"/>
              </a:spcBef>
              <a:spcAft>
                <a:spcPts val="12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Khổ 2: Những nơi mưa rơi xuống.</a:t>
            </a:r>
            <a:endParaRPr lang="en-US" sz="2400" dirty="0">
              <a:latin typeface=".VnTime"/>
              <a:ea typeface="Times New Roman" panose="02020603050405020304" pitchFamily="18" charset="0"/>
              <a:cs typeface="Times New Roman" panose="02020603050405020304" pitchFamily="18" charset="0"/>
            </a:endParaRPr>
          </a:p>
          <a:p>
            <a:pPr marL="30480" marR="30480" algn="just">
              <a:spcBef>
                <a:spcPts val="0"/>
              </a:spcBef>
              <a:spcAft>
                <a:spcPts val="12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Khổ 3: Cảnh vật khi mưa rơi xuống. </a:t>
            </a:r>
            <a:endParaRPr lang="en-US" sz="2400" dirty="0">
              <a:latin typeface=".VnTime"/>
              <a:ea typeface="Times New Roman" panose="02020603050405020304" pitchFamily="18" charset="0"/>
              <a:cs typeface="Times New Roman" panose="02020603050405020304" pitchFamily="18" charset="0"/>
            </a:endParaRPr>
          </a:p>
          <a:p>
            <a:pPr marL="30480" marR="30480" algn="just">
              <a:spcBef>
                <a:spcPts val="0"/>
              </a:spcBef>
              <a:spcAft>
                <a:spcPts val="12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Khổ 4: Nguyên nhân khiến “khách tha hương” rơi lệ. </a:t>
            </a:r>
            <a:endParaRPr lang="en-US" sz="2400" dirty="0">
              <a:effectLst/>
              <a:latin typeface=".VnTime"/>
              <a:ea typeface="Times New Roman" panose="02020603050405020304" pitchFamily="18" charset="0"/>
              <a:cs typeface="Times New Roman" panose="02020603050405020304" pitchFamily="18" charset="0"/>
            </a:endParaRPr>
          </a:p>
        </p:txBody>
      </p:sp>
      <p:sp>
        <p:nvSpPr>
          <p:cNvPr id="7" name="Rectangle 6"/>
          <p:cNvSpPr/>
          <p:nvPr/>
        </p:nvSpPr>
        <p:spPr>
          <a:xfrm>
            <a:off x="3737909" y="5584150"/>
            <a:ext cx="6096000" cy="830997"/>
          </a:xfrm>
          <a:prstGeom prst="rect">
            <a:avLst/>
          </a:prstGeom>
        </p:spPr>
        <p:txBody>
          <a:bodyPr>
            <a:spAutoFit/>
          </a:bodyPr>
          <a:lstStyle/>
          <a:p>
            <a:r>
              <a:rPr lang="en-US" sz="2400" dirty="0">
                <a:solidFill>
                  <a:schemeClr val="dk1"/>
                </a:solidFill>
                <a:latin typeface="Times New Roman" panose="02020603050405020304" pitchFamily="18" charset="0"/>
                <a:cs typeface="Times New Roman" panose="02020603050405020304" pitchFamily="18" charset="0"/>
              </a:rPr>
              <a:t>- Nghệ thuật tả cảnh ngụ tình.</a:t>
            </a:r>
          </a:p>
          <a:p>
            <a:r>
              <a:rPr lang="en-US" sz="2400" dirty="0">
                <a:solidFill>
                  <a:schemeClr val="dk1"/>
                </a:solidFill>
                <a:latin typeface="Times New Roman" panose="02020603050405020304" pitchFamily="18" charset="0"/>
                <a:cs typeface="Times New Roman" panose="02020603050405020304" pitchFamily="18" charset="0"/>
              </a:rPr>
              <a:t>- Sử dụng các biện pháp tu từ linh hoạt.</a:t>
            </a:r>
          </a:p>
        </p:txBody>
      </p:sp>
      <p:sp>
        <p:nvSpPr>
          <p:cNvPr id="8" name="Rectangle 7"/>
          <p:cNvSpPr/>
          <p:nvPr/>
        </p:nvSpPr>
        <p:spPr>
          <a:xfrm>
            <a:off x="3780118" y="4923631"/>
            <a:ext cx="6088526" cy="461665"/>
          </a:xfrm>
          <a:prstGeom prst="rect">
            <a:avLst/>
          </a:prstGeom>
        </p:spPr>
        <p:txBody>
          <a:bodyPr wrap="none">
            <a:spAutoFit/>
          </a:bodyPr>
          <a:lstStyle/>
          <a:p>
            <a:pPr>
              <a:defRPr/>
            </a:pPr>
            <a:r>
              <a:rPr lang="vi-VN" sz="2400" dirty="0">
                <a:latin typeface="Times New Roman" panose="02020603050405020304" pitchFamily="18" charset="0"/>
                <a:cs typeface="Times New Roman" panose="02020603050405020304" pitchFamily="18" charset="0"/>
              </a:rPr>
              <a:t> </a:t>
            </a:r>
            <a:r>
              <a:rPr lang="en-US" sz="2400" dirty="0" smtClean="0">
                <a:solidFill>
                  <a:schemeClr val="dk1"/>
                </a:solidFill>
                <a:latin typeface="Times New Roman" panose="02020603050405020304" pitchFamily="18" charset="0"/>
                <a:cs typeface="Times New Roman" panose="02020603050405020304" pitchFamily="18" charset="0"/>
              </a:rPr>
              <a:t>Nói </a:t>
            </a:r>
            <a:r>
              <a:rPr lang="en-US" sz="2400" dirty="0">
                <a:solidFill>
                  <a:schemeClr val="dk1"/>
                </a:solidFill>
                <a:latin typeface="Times New Roman" panose="02020603050405020304" pitchFamily="18" charset="0"/>
                <a:cs typeface="Times New Roman" panose="02020603050405020304" pitchFamily="18" charset="0"/>
              </a:rPr>
              <a:t>về </a:t>
            </a:r>
            <a:r>
              <a:rPr lang="en-US" sz="2400" dirty="0" err="1">
                <a:solidFill>
                  <a:schemeClr val="dk1"/>
                </a:solidFill>
                <a:latin typeface="Times New Roman" panose="02020603050405020304" pitchFamily="18" charset="0"/>
                <a:cs typeface="Times New Roman" panose="02020603050405020304" pitchFamily="18" charset="0"/>
              </a:rPr>
              <a:t>nỗi</a:t>
            </a:r>
            <a:r>
              <a:rPr lang="en-US" sz="2400" dirty="0">
                <a:solidFill>
                  <a:schemeClr val="dk1"/>
                </a:solidFill>
                <a:latin typeface="Times New Roman" panose="02020603050405020304" pitchFamily="18" charset="0"/>
                <a:cs typeface="Times New Roman" panose="02020603050405020304" pitchFamily="18" charset="0"/>
              </a:rPr>
              <a:t> </a:t>
            </a:r>
            <a:r>
              <a:rPr lang="en-US" sz="2400" dirty="0" err="1" smtClean="0">
                <a:solidFill>
                  <a:schemeClr val="dk1"/>
                </a:solidFill>
                <a:latin typeface="Times New Roman" panose="02020603050405020304" pitchFamily="18" charset="0"/>
                <a:cs typeface="Times New Roman" panose="02020603050405020304" pitchFamily="18" charset="0"/>
              </a:rPr>
              <a:t>nhớ</a:t>
            </a:r>
            <a:r>
              <a:rPr lang="en-US" sz="2400" dirty="0" smtClean="0">
                <a:solidFill>
                  <a:schemeClr val="dk1"/>
                </a:solidFill>
                <a:latin typeface="Times New Roman" panose="02020603050405020304" pitchFamily="18" charset="0"/>
                <a:cs typeface="Times New Roman" panose="02020603050405020304" pitchFamily="18" charset="0"/>
              </a:rPr>
              <a:t>, </a:t>
            </a:r>
            <a:r>
              <a:rPr lang="en-US" sz="2400" dirty="0">
                <a:solidFill>
                  <a:schemeClr val="dk1"/>
                </a:solidFill>
                <a:latin typeface="Times New Roman" panose="02020603050405020304" pitchFamily="18" charset="0"/>
                <a:cs typeface="Times New Roman" panose="02020603050405020304" pitchFamily="18" charset="0"/>
              </a:rPr>
              <a:t>sự cô đơn của người tha hương</a:t>
            </a:r>
            <a:endParaRPr lang="en-US" sz="2400" dirty="0">
              <a:latin typeface="Times New Roman" panose="02020603050405020304" pitchFamily="18" charset="0"/>
              <a:ea typeface="Symbola"/>
              <a:cs typeface="Times New Roman" panose="02020603050405020304" pitchFamily="18" charset="0"/>
            </a:endParaRPr>
          </a:p>
        </p:txBody>
      </p:sp>
    </p:spTree>
    <p:extLst>
      <p:ext uri="{BB962C8B-B14F-4D97-AF65-F5344CB8AC3E}">
        <p14:creationId xmlns:p14="http://schemas.microsoft.com/office/powerpoint/2010/main" val="173589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II. KHÁM PHÁ VĂN BẢN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sz="3600" b="1" i="1" dirty="0">
                <a:solidFill>
                  <a:srgbClr val="FF0000"/>
                </a:solidFill>
                <a:latin typeface="Times New Roman" panose="02020603050405020304" pitchFamily="18" charset="0"/>
                <a:cs typeface="Times New Roman" panose="02020603050405020304" pitchFamily="18" charset="0"/>
              </a:rPr>
              <a:t>1.</a:t>
            </a:r>
            <a:r>
              <a:rPr lang="vi-VN" sz="3600" b="1" i="1" dirty="0">
                <a:solidFill>
                  <a:srgbClr val="FF0000"/>
                </a:solidFill>
                <a:latin typeface="Times New Roman" panose="02020603050405020304" pitchFamily="18" charset="0"/>
                <a:cs typeface="Times New Roman" panose="02020603050405020304" pitchFamily="18" charset="0"/>
              </a:rPr>
              <a:t>Cảnh mưa rơi </a:t>
            </a:r>
            <a:endParaRPr lang="en-US" sz="3600"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95747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 y="0"/>
            <a:ext cx="2695575" cy="369332"/>
          </a:xfrm>
          <a:prstGeom prst="rect">
            <a:avLst/>
          </a:prstGeom>
          <a:noFill/>
        </p:spPr>
        <p:txBody>
          <a:bodyPr wrap="square" rtlCol="0">
            <a:spAutoFit/>
          </a:bodyPr>
          <a:lstStyle/>
          <a:p>
            <a:r>
              <a:rPr lang="en-US" dirty="0" smtClean="0"/>
              <a:t>Hoạt động nhóm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82751474"/>
              </p:ext>
            </p:extLst>
          </p:nvPr>
        </p:nvGraphicFramePr>
        <p:xfrm>
          <a:off x="438150" y="369332"/>
          <a:ext cx="11458575" cy="6053696"/>
        </p:xfrm>
        <a:graphic>
          <a:graphicData uri="http://schemas.openxmlformats.org/drawingml/2006/table">
            <a:tbl>
              <a:tblPr firstRow="1" firstCol="1" bandRow="1">
                <a:tableStyleId>{5C22544A-7EE6-4342-B048-85BDC9FD1C3A}</a:tableStyleId>
              </a:tblPr>
              <a:tblGrid>
                <a:gridCol w="11458575">
                  <a:extLst>
                    <a:ext uri="{9D8B030D-6E8A-4147-A177-3AD203B41FA5}">
                      <a16:colId xmlns:a16="http://schemas.microsoft.com/office/drawing/2014/main" val="20000"/>
                    </a:ext>
                  </a:extLst>
                </a:gridCol>
              </a:tblGrid>
              <a:tr h="520700">
                <a:tc>
                  <a:txBody>
                    <a:bodyPr/>
                    <a:lstStyle/>
                    <a:p>
                      <a:pPr marL="0" marR="0">
                        <a:spcBef>
                          <a:spcPts val="0"/>
                        </a:spcBef>
                        <a:spcAft>
                          <a:spcPts val="0"/>
                        </a:spcAft>
                      </a:pPr>
                      <a:r>
                        <a:rPr lang="en-US" sz="2800" spc="-20" dirty="0">
                          <a:effectLst/>
                          <a:latin typeface="Times New Roman" panose="02020603050405020304" pitchFamily="18" charset="0"/>
                          <a:ea typeface="Tahoma" panose="020B0604030504040204" pitchFamily="34" charset="0"/>
                          <a:cs typeface="Times New Roman" panose="02020603050405020304" pitchFamily="18" charset="0"/>
                        </a:rPr>
                        <a:t>Phiếu học tập số </a:t>
                      </a:r>
                      <a:r>
                        <a:rPr lang="en-US" sz="2800" spc="-20" dirty="0" smtClean="0">
                          <a:effectLst/>
                          <a:latin typeface="Times New Roman" panose="02020603050405020304" pitchFamily="18" charset="0"/>
                          <a:ea typeface="Tahoma" panose="020B0604030504040204" pitchFamily="34" charset="0"/>
                          <a:cs typeface="Times New Roman" panose="02020603050405020304" pitchFamily="18" charset="0"/>
                        </a:rPr>
                        <a:t>2</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0"/>
                  </a:ext>
                </a:extLst>
              </a:tr>
              <a:tr h="820604">
                <a:tc>
                  <a:txBody>
                    <a:bodyPr/>
                    <a:lstStyle/>
                    <a:p>
                      <a:pPr marL="0" marR="0">
                        <a:spcBef>
                          <a:spcPts val="0"/>
                        </a:spcBef>
                        <a:spcAft>
                          <a:spcPts val="0"/>
                        </a:spcAft>
                      </a:pPr>
                      <a:r>
                        <a:rPr lang="en-US" sz="2800" spc="-20" dirty="0">
                          <a:effectLst/>
                          <a:latin typeface="Times New Roman" panose="02020603050405020304" pitchFamily="18" charset="0"/>
                          <a:ea typeface="Tahoma" panose="020B0604030504040204" pitchFamily="34" charset="0"/>
                          <a:cs typeface="Times New Roman" panose="02020603050405020304" pitchFamily="18" charset="0"/>
                        </a:rPr>
                        <a:t>Nhóm </a:t>
                      </a:r>
                      <a:r>
                        <a:rPr lang="en-US" sz="2800" spc="-20" dirty="0" smtClean="0">
                          <a:effectLst/>
                          <a:latin typeface="Times New Roman" panose="02020603050405020304" pitchFamily="18" charset="0"/>
                          <a:ea typeface="Tahoma" panose="020B0604030504040204" pitchFamily="34" charset="0"/>
                          <a:cs typeface="Times New Roman" panose="02020603050405020304" pitchFamily="18" charset="0"/>
                        </a:rPr>
                        <a:t>1</a:t>
                      </a:r>
                      <a:r>
                        <a:rPr lang="en-US" sz="2800" spc="0" dirty="0" smtClean="0">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0" baseline="0" dirty="0" smtClean="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smtClean="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 Những sự vật, hiện tượng phụ họa cùng mưa và nơi mưa rơi?</a:t>
                      </a:r>
                    </a:p>
                    <a:p>
                      <a:pPr marL="0" marR="0">
                        <a:spcBef>
                          <a:spcPts val="0"/>
                        </a:spcBef>
                        <a:spcAft>
                          <a:spcPts val="0"/>
                        </a:spcAft>
                      </a:pPr>
                      <a:r>
                        <a:rPr lang="en-US" sz="2800" b="1" kern="1200" dirty="0" smtClean="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 -Những biện pháp tu từ nào được tác giả sử dụng?  </a:t>
                      </a:r>
                    </a:p>
                    <a:p>
                      <a:pPr marL="0" marR="0">
                        <a:spcBef>
                          <a:spcPts val="0"/>
                        </a:spcBef>
                        <a:spcAft>
                          <a:spcPts val="0"/>
                        </a:spcAft>
                      </a:pPr>
                      <a:r>
                        <a:rPr lang="en-US" sz="2800" b="1" kern="1200" dirty="0" smtClean="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-Nêu đặc điểm chung của những sự vật, hiện tượng phụ họa cùng mưa trong bài thơ. Tác giả muốn khắc họa tâm trạng gì qua những sự vật, hiện tượng ấy?</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1"/>
                  </a:ext>
                </a:extLst>
              </a:tr>
              <a:tr h="1149985">
                <a:tc>
                  <a:txBody>
                    <a:bodyPr/>
                    <a:lstStyle/>
                    <a:p>
                      <a:pPr marL="70485" marR="61595" algn="just">
                        <a:lnSpc>
                          <a:spcPct val="103000"/>
                        </a:lnSpc>
                        <a:spcBef>
                          <a:spcPts val="5"/>
                        </a:spcBef>
                        <a:spcAft>
                          <a:spcPts val="0"/>
                        </a:spcAft>
                      </a:pPr>
                      <a:r>
                        <a:rPr lang="vi-VN" sz="2800" spc="-2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Nhóm </a:t>
                      </a:r>
                      <a:r>
                        <a:rPr lang="vi-VN" sz="2800" spc="-2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2</a:t>
                      </a:r>
                      <a:r>
                        <a:rPr lang="en-US" sz="2800" spc="-2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28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Cảnh vật khi mưa rơi xuống. Thông qua cảnh mưa rơi, tác giả muốn tái hiện tính chất nào của không gian? </a:t>
                      </a:r>
                    </a:p>
                    <a:p>
                      <a:pPr marL="70485" marR="61595" algn="just">
                        <a:lnSpc>
                          <a:spcPct val="103000"/>
                        </a:lnSpc>
                        <a:spcBef>
                          <a:spcPts val="5"/>
                        </a:spcBef>
                        <a:spcAft>
                          <a:spcPts val="0"/>
                        </a:spcAft>
                      </a:pPr>
                      <a:r>
                        <a:rPr lang="en-US" sz="2800" b="1" kern="12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Những từ ngữ nào được sử dụng nhiều lần trong bài thơ? </a:t>
                      </a:r>
                    </a:p>
                    <a:p>
                      <a:pPr marL="70485" marR="61595" algn="just">
                        <a:lnSpc>
                          <a:spcPct val="103000"/>
                        </a:lnSpc>
                        <a:spcBef>
                          <a:spcPts val="5"/>
                        </a:spcBef>
                        <a:spcAft>
                          <a:spcPts val="0"/>
                        </a:spcAft>
                      </a:pPr>
                      <a:r>
                        <a:rPr lang="en-US" sz="2800" b="1" kern="12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Nêu tác dụng của việc sử dụng với tần suất cao những từ ngữ ấy</a:t>
                      </a:r>
                      <a:r>
                        <a:rPr lang="en-US" sz="28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2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8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2"/>
                  </a:ext>
                </a:extLst>
              </a:tr>
              <a:tr h="1641208">
                <a:tc>
                  <a:txBody>
                    <a:bodyPr/>
                    <a:lstStyle/>
                    <a:p>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40539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TotalTime>
  <Words>2137</Words>
  <Application>Microsoft Office PowerPoint</Application>
  <PresentationFormat>Widescreen</PresentationFormat>
  <Paragraphs>271</Paragraphs>
  <Slides>35</Slides>
  <Notes>0</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.VnTime</vt:lpstr>
      <vt:lpstr>Arial</vt:lpstr>
      <vt:lpstr>Calibri</vt:lpstr>
      <vt:lpstr>Calibri Light</vt:lpstr>
      <vt:lpstr>Symbola</vt:lpstr>
      <vt:lpstr>Tahoma</vt:lpstr>
      <vt:lpstr>Times New Roman</vt:lpstr>
      <vt:lpstr>Office Theme</vt:lpstr>
      <vt:lpstr>Tiết 17, 18.  TIẾNG ĐÀN MƯA              ( Bích Khê)</vt:lpstr>
      <vt:lpstr>PowerPoint Presentation</vt:lpstr>
      <vt:lpstr>I. TRẢI NGHIỆM CÙNG VĂN BẢN</vt:lpstr>
      <vt:lpstr>PowerPoint Presentation</vt:lpstr>
      <vt:lpstr>3.Tác phẩm:</vt:lpstr>
      <vt:lpstr>PowerPoint Presentation</vt:lpstr>
      <vt:lpstr>PowerPoint Presentation</vt:lpstr>
      <vt:lpstr>II. KHÁM PHÁ VĂN BẢN</vt:lpstr>
      <vt:lpstr>PowerPoint Presentation</vt:lpstr>
      <vt:lpstr>PowerPoint Presentation</vt:lpstr>
      <vt:lpstr>PowerPoint Presentation</vt:lpstr>
      <vt:lpstr>PowerPoint Presentation</vt:lpstr>
      <vt:lpstr>2. Tâm trạng của khách tha hương </vt:lpstr>
      <vt:lpstr>PowerPoint Presentation</vt:lpstr>
      <vt:lpstr> 3.Tìm hiểu một số nét đặc sắc thể thơ song  thất lục bát  của tác phẩm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Win8SL-U</cp:lastModifiedBy>
  <cp:revision>124</cp:revision>
  <dcterms:created xsi:type="dcterms:W3CDTF">2024-05-11T02:45:17Z</dcterms:created>
  <dcterms:modified xsi:type="dcterms:W3CDTF">2024-10-09T12:51:11Z</dcterms:modified>
</cp:coreProperties>
</file>