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2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8288000" cy="10287000"/>
  <p:notesSz cx="6858000" cy="9144000"/>
  <p:embeddedFontLst>
    <p:embeddedFont>
      <p:font typeface="DejaVu Serif Bold" panose="020B0604020202020204" charset="0"/>
      <p:regular r:id="rId27"/>
    </p:embeddedFont>
    <p:embeddedFont>
      <p:font typeface="DejaVu Serif" panose="020B0604020202020204" charset="0"/>
      <p:regular r:id="rId28"/>
    </p:embeddedFont>
    <p:embeddedFont>
      <p:font typeface="DejaVu Serif Bold Italics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790192" y="646032"/>
            <a:ext cx="9584256" cy="1197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94"/>
              </a:lnSpc>
            </a:pPr>
            <a:r>
              <a:rPr lang="en-US" sz="7700" spc="2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Câu</a:t>
            </a:r>
            <a:r>
              <a:rPr lang="en-US" sz="7700" spc="2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7700" spc="2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hỏi</a:t>
            </a:r>
            <a:endParaRPr lang="en-US" sz="7700" spc="20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497897" y="3789146"/>
            <a:ext cx="7292205" cy="5469154"/>
          </a:xfrm>
          <a:custGeom>
            <a:avLst/>
            <a:gdLst/>
            <a:ahLst/>
            <a:cxnLst/>
            <a:rect l="l" t="t" r="r" b="b"/>
            <a:pathLst>
              <a:path w="7292205" h="5469154">
                <a:moveTo>
                  <a:pt x="0" y="0"/>
                </a:moveTo>
                <a:lnTo>
                  <a:pt x="7292206" y="0"/>
                </a:lnTo>
                <a:lnTo>
                  <a:pt x="7292206" y="5469154"/>
                </a:lnTo>
                <a:lnTo>
                  <a:pt x="0" y="5469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0" y="1824719"/>
            <a:ext cx="18288000" cy="1592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5"/>
              </a:lnSpc>
              <a:spcBef>
                <a:spcPct val="0"/>
              </a:spcBef>
            </a:pPr>
            <a:r>
              <a:rPr lang="en-US" sz="5127" spc="138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Em </a:t>
            </a:r>
            <a:r>
              <a:rPr lang="en-US" sz="5127" spc="138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5127" spc="138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27" spc="138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biết</a:t>
            </a:r>
            <a:r>
              <a:rPr lang="en-US" sz="5127" spc="138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27" spc="138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gì</a:t>
            </a:r>
            <a:r>
              <a:rPr lang="en-US" sz="5127" spc="138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27" spc="138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về</a:t>
            </a:r>
            <a:r>
              <a:rPr lang="en-US" sz="5127" spc="138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27" spc="138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vị</a:t>
            </a:r>
            <a:r>
              <a:rPr lang="en-US" sz="5127" spc="138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27" spc="138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thế</a:t>
            </a:r>
            <a:r>
              <a:rPr lang="en-US" sz="5127" spc="138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27" spc="138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người</a:t>
            </a:r>
            <a:r>
              <a:rPr lang="en-US" sz="5127" spc="138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27" spc="138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phụ</a:t>
            </a:r>
            <a:r>
              <a:rPr lang="en-US" sz="5127" spc="138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27" spc="138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nữ</a:t>
            </a:r>
            <a:r>
              <a:rPr lang="en-US" sz="5127" spc="138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27" spc="138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Việt</a:t>
            </a:r>
            <a:r>
              <a:rPr lang="en-US" sz="5127" spc="138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Nam </a:t>
            </a:r>
            <a:r>
              <a:rPr lang="en-US" sz="5127" spc="138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thời</a:t>
            </a:r>
            <a:r>
              <a:rPr lang="en-US" sz="5127" spc="138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Phong </a:t>
            </a:r>
            <a:r>
              <a:rPr lang="en-US" sz="5127" spc="138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Kiến</a:t>
            </a:r>
            <a:r>
              <a:rPr lang="en-US" sz="5127" spc="138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153400" y="676587"/>
            <a:ext cx="9966187" cy="8429313"/>
          </a:xfrm>
          <a:custGeom>
            <a:avLst/>
            <a:gdLst/>
            <a:ahLst/>
            <a:cxnLst/>
            <a:rect l="l" t="t" r="r" b="b"/>
            <a:pathLst>
              <a:path w="8800252" h="7476645">
                <a:moveTo>
                  <a:pt x="0" y="0"/>
                </a:moveTo>
                <a:lnTo>
                  <a:pt x="8800253" y="0"/>
                </a:lnTo>
                <a:lnTo>
                  <a:pt x="8800253" y="7476644"/>
                </a:lnTo>
                <a:lnTo>
                  <a:pt x="0" y="7476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99" r="-359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79637" y="358769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II.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Khám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phá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văn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bản</a:t>
            </a:r>
            <a:endParaRPr lang="en-US" sz="3999" spc="10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51365" y="1417925"/>
            <a:ext cx="14416470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660"/>
              </a:lnSpc>
              <a:buAutoNum type="arabicPeriod"/>
            </a:pP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cốt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ngôi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kể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8423" y="2593960"/>
            <a:ext cx="7240177" cy="1997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Sắp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xếp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sự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việc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vào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ô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từ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1-7.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Xác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định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ngôi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kể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trong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câu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chuyện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ở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phiếu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học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tập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số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3663" y="5905500"/>
            <a:ext cx="4725577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3"/>
              </a:lnSpc>
              <a:spcBef>
                <a:spcPct val="0"/>
              </a:spcBef>
            </a:pPr>
            <a:r>
              <a:rPr lang="en-US" sz="3199" spc="86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Thời</a:t>
            </a:r>
            <a:r>
              <a:rPr lang="en-US" sz="3199" spc="86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99" spc="86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gian</a:t>
            </a:r>
            <a:r>
              <a:rPr lang="en-US" sz="3199" spc="86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99" spc="86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hoạt</a:t>
            </a:r>
            <a:r>
              <a:rPr lang="en-US" sz="3199" spc="86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99" spc="86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động</a:t>
            </a:r>
            <a:r>
              <a:rPr lang="en-US" sz="3199" spc="86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3 </a:t>
            </a:r>
            <a:r>
              <a:rPr lang="en-US" sz="3199" spc="86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phút</a:t>
            </a:r>
            <a:endParaRPr lang="en-US" sz="3199" spc="86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372600" y="2248895"/>
            <a:ext cx="8336310" cy="6606866"/>
          </a:xfrm>
          <a:custGeom>
            <a:avLst/>
            <a:gdLst/>
            <a:ahLst/>
            <a:cxnLst/>
            <a:rect l="l" t="t" r="r" b="b"/>
            <a:pathLst>
              <a:path w="8336310" h="6606866">
                <a:moveTo>
                  <a:pt x="0" y="0"/>
                </a:moveTo>
                <a:lnTo>
                  <a:pt x="8336310" y="0"/>
                </a:lnTo>
                <a:lnTo>
                  <a:pt x="8336310" y="6606866"/>
                </a:lnTo>
                <a:lnTo>
                  <a:pt x="0" y="66068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79637" y="358769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II.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Khám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phá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văn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bản</a:t>
            </a:r>
            <a:endParaRPr lang="en-US" sz="3999" spc="10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51365" y="1417926"/>
            <a:ext cx="9188035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 algn="l">
              <a:lnSpc>
                <a:spcPts val="3660"/>
              </a:lnSpc>
              <a:buAutoNum type="arabicPeriod"/>
            </a:pPr>
            <a:r>
              <a:rPr lang="en-US" sz="3000" spc="81" dirty="0" err="1">
                <a:solidFill>
                  <a:srgbClr val="C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000" spc="81" dirty="0">
                <a:solidFill>
                  <a:srgbClr val="C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C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3000" spc="81" dirty="0">
                <a:solidFill>
                  <a:srgbClr val="C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C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cốt</a:t>
            </a:r>
            <a:r>
              <a:rPr lang="en-US" sz="3000" spc="81" dirty="0">
                <a:solidFill>
                  <a:srgbClr val="C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C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r>
              <a:rPr lang="en-US" sz="3000" spc="81" dirty="0">
                <a:solidFill>
                  <a:srgbClr val="C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000" spc="81" dirty="0" err="1">
                <a:solidFill>
                  <a:srgbClr val="C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ngôi</a:t>
            </a:r>
            <a:r>
              <a:rPr lang="en-US" sz="3000" spc="81" dirty="0">
                <a:solidFill>
                  <a:srgbClr val="C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C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kể</a:t>
            </a:r>
            <a:endParaRPr lang="en-US" sz="3000" spc="81" dirty="0">
              <a:solidFill>
                <a:srgbClr val="C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7690" y="2081481"/>
            <a:ext cx="8336310" cy="1373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 spc="8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Sắp xếp các sự việc vào các ô từ 1-7. Xác định ngôi kể trong câu chuyện ở phiếu học tập số 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9637" y="4229100"/>
            <a:ext cx="5230094" cy="411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Đáp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án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sắp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xếp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1-c</a:t>
            </a:r>
          </a:p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2-d</a:t>
            </a:r>
          </a:p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3-e</a:t>
            </a:r>
          </a:p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4-f</a:t>
            </a:r>
          </a:p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5-b</a:t>
            </a:r>
          </a:p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6-a</a:t>
            </a:r>
          </a:p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7-g</a:t>
            </a:r>
          </a:p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Ngôi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kể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ngôi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thứ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ba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905000" y="1983191"/>
            <a:ext cx="4813482" cy="694100"/>
            <a:chOff x="0" y="0"/>
            <a:chExt cx="812800" cy="87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7963"/>
            </a:xfrm>
            <a:custGeom>
              <a:avLst/>
              <a:gdLst/>
              <a:ahLst/>
              <a:cxnLst/>
              <a:rect l="l" t="t" r="r" b="b"/>
              <a:pathLst>
                <a:path w="812800" h="87963">
                  <a:moveTo>
                    <a:pt x="13278" y="0"/>
                  </a:moveTo>
                  <a:lnTo>
                    <a:pt x="799522" y="0"/>
                  </a:lnTo>
                  <a:cubicBezTo>
                    <a:pt x="803044" y="0"/>
                    <a:pt x="806421" y="1399"/>
                    <a:pt x="808911" y="3889"/>
                  </a:cubicBezTo>
                  <a:cubicBezTo>
                    <a:pt x="811401" y="6379"/>
                    <a:pt x="812800" y="9756"/>
                    <a:pt x="812800" y="13278"/>
                  </a:cubicBezTo>
                  <a:lnTo>
                    <a:pt x="812800" y="74685"/>
                  </a:lnTo>
                  <a:cubicBezTo>
                    <a:pt x="812800" y="78206"/>
                    <a:pt x="811401" y="81584"/>
                    <a:pt x="808911" y="84074"/>
                  </a:cubicBezTo>
                  <a:cubicBezTo>
                    <a:pt x="806421" y="86564"/>
                    <a:pt x="803044" y="87963"/>
                    <a:pt x="799522" y="87963"/>
                  </a:cubicBezTo>
                  <a:lnTo>
                    <a:pt x="13278" y="87963"/>
                  </a:lnTo>
                  <a:cubicBezTo>
                    <a:pt x="9756" y="87963"/>
                    <a:pt x="6379" y="86564"/>
                    <a:pt x="3889" y="84074"/>
                  </a:cubicBezTo>
                  <a:cubicBezTo>
                    <a:pt x="1399" y="81584"/>
                    <a:pt x="0" y="78206"/>
                    <a:pt x="0" y="74685"/>
                  </a:cubicBezTo>
                  <a:lnTo>
                    <a:pt x="0" y="13278"/>
                  </a:lnTo>
                  <a:cubicBezTo>
                    <a:pt x="0" y="9756"/>
                    <a:pt x="1399" y="6379"/>
                    <a:pt x="3889" y="3889"/>
                  </a:cubicBezTo>
                  <a:cubicBezTo>
                    <a:pt x="6379" y="1399"/>
                    <a:pt x="9756" y="0"/>
                    <a:pt x="13278" y="0"/>
                  </a:cubicBezTo>
                  <a:close/>
                </a:path>
              </a:pathLst>
            </a:custGeom>
            <a:solidFill>
              <a:srgbClr val="FDEE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14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8"/>
                </a:lnSpc>
              </a:pPr>
              <a:r>
                <a:rPr lang="en-US" sz="3200" b="1" spc="56" dirty="0" err="1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Cốt</a:t>
              </a:r>
              <a:r>
                <a:rPr lang="en-US" sz="3200" b="1" spc="56" dirty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 </a:t>
              </a:r>
              <a:r>
                <a:rPr lang="en-US" sz="3200" b="1" spc="56" dirty="0" err="1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truyện</a:t>
              </a:r>
              <a:endParaRPr lang="en-US" sz="3200" b="1" spc="56" dirty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5091465" y="6371381"/>
            <a:ext cx="6736270" cy="3531730"/>
          </a:xfrm>
          <a:custGeom>
            <a:avLst/>
            <a:gdLst/>
            <a:ahLst/>
            <a:cxnLst/>
            <a:rect l="l" t="t" r="r" b="b"/>
            <a:pathLst>
              <a:path w="6736270" h="3531730">
                <a:moveTo>
                  <a:pt x="0" y="0"/>
                </a:moveTo>
                <a:lnTo>
                  <a:pt x="6736269" y="0"/>
                </a:lnTo>
                <a:lnTo>
                  <a:pt x="6736269" y="3531730"/>
                </a:lnTo>
                <a:lnTo>
                  <a:pt x="0" y="3531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06552" y="402590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II.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Khám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phá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văn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bản</a:t>
            </a:r>
            <a:endParaRPr lang="en-US" sz="3999" spc="10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51365" y="1132175"/>
            <a:ext cx="14416470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660"/>
              </a:lnSpc>
              <a:buAutoNum type="arabicPeriod"/>
            </a:pPr>
            <a:r>
              <a:rPr lang="en-US" sz="3000" spc="8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 hiểu cốt truyện, ngôi kể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1365" y="2840781"/>
            <a:ext cx="16317254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  <a:spcBef>
                <a:spcPct val="0"/>
              </a:spcBef>
            </a:pPr>
            <a:r>
              <a:rPr lang="en-US" sz="2500" spc="67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(1) </a:t>
            </a:r>
            <a:r>
              <a:rPr lang="en-US" sz="2500" spc="67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Vũ Thị Thiết </a:t>
            </a:r>
            <a:r>
              <a:rPr lang="en-US" sz="2500" spc="67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(hay còn gọi là Vũ Nương), quê ở Nam Xương, l</a:t>
            </a:r>
            <a:r>
              <a:rPr lang="en-US" sz="2500" spc="67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à người con gái thùy mị, nết na tư dung tốt đẹp.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1365" y="3882181"/>
            <a:ext cx="16317254" cy="115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  <a:spcBef>
                <a:spcPct val="0"/>
              </a:spcBef>
            </a:pPr>
            <a:r>
              <a:rPr lang="en-US" sz="2499" spc="67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(2) Điều ấy khiến cho </a:t>
            </a:r>
            <a:r>
              <a:rPr lang="en-US" sz="2499" spc="67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Trương Sinh đem lòng yêu mến, xin mẹ trăm lạng vàng để cưới nàng về làm vợ.</a:t>
            </a:r>
            <a:r>
              <a:rPr lang="en-US" sz="2499" spc="67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Biết chồng mình hay ghen, đa nghi, nàng luôn giữ gìn khuôn phép và không để vợ chồng bất hòa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1365" y="5304581"/>
            <a:ext cx="16317254" cy="115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  <a:spcBef>
                <a:spcPct val="0"/>
              </a:spcBef>
            </a:pPr>
            <a:r>
              <a:rPr lang="en-US" sz="2499" spc="67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(3) Đất nước có chiến tranh, </a:t>
            </a:r>
            <a:r>
              <a:rPr lang="en-US" sz="2499" spc="67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Trương Sinh đi lính, Vũ Nương ở nhà sinh con và nuôi con chăm sóc mẹ già</a:t>
            </a:r>
            <a:r>
              <a:rPr lang="en-US" sz="2499" spc="67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 Mẹ Trương Sinh nhớ thương con mà ốm Vũ Nương hết lòng chăm sóc tận tình.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402590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II. Khám phá văn bản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51365" y="1353127"/>
            <a:ext cx="14416470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660"/>
              </a:lnSpc>
              <a:buAutoNum type="arabicPeriod"/>
            </a:pP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cốt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ngôi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kể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133600" y="2098533"/>
            <a:ext cx="3124200" cy="694100"/>
            <a:chOff x="0" y="0"/>
            <a:chExt cx="812800" cy="879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7963"/>
            </a:xfrm>
            <a:custGeom>
              <a:avLst/>
              <a:gdLst/>
              <a:ahLst/>
              <a:cxnLst/>
              <a:rect l="l" t="t" r="r" b="b"/>
              <a:pathLst>
                <a:path w="812800" h="87963">
                  <a:moveTo>
                    <a:pt x="13278" y="0"/>
                  </a:moveTo>
                  <a:lnTo>
                    <a:pt x="799522" y="0"/>
                  </a:lnTo>
                  <a:cubicBezTo>
                    <a:pt x="803044" y="0"/>
                    <a:pt x="806421" y="1399"/>
                    <a:pt x="808911" y="3889"/>
                  </a:cubicBezTo>
                  <a:cubicBezTo>
                    <a:pt x="811401" y="6379"/>
                    <a:pt x="812800" y="9756"/>
                    <a:pt x="812800" y="13278"/>
                  </a:cubicBezTo>
                  <a:lnTo>
                    <a:pt x="812800" y="74685"/>
                  </a:lnTo>
                  <a:cubicBezTo>
                    <a:pt x="812800" y="78206"/>
                    <a:pt x="811401" y="81584"/>
                    <a:pt x="808911" y="84074"/>
                  </a:cubicBezTo>
                  <a:cubicBezTo>
                    <a:pt x="806421" y="86564"/>
                    <a:pt x="803044" y="87963"/>
                    <a:pt x="799522" y="87963"/>
                  </a:cubicBezTo>
                  <a:lnTo>
                    <a:pt x="13278" y="87963"/>
                  </a:lnTo>
                  <a:cubicBezTo>
                    <a:pt x="9756" y="87963"/>
                    <a:pt x="6379" y="86564"/>
                    <a:pt x="3889" y="84074"/>
                  </a:cubicBezTo>
                  <a:cubicBezTo>
                    <a:pt x="1399" y="81584"/>
                    <a:pt x="0" y="78206"/>
                    <a:pt x="0" y="74685"/>
                  </a:cubicBezTo>
                  <a:lnTo>
                    <a:pt x="0" y="13278"/>
                  </a:lnTo>
                  <a:cubicBezTo>
                    <a:pt x="0" y="9756"/>
                    <a:pt x="1399" y="6379"/>
                    <a:pt x="3889" y="3889"/>
                  </a:cubicBezTo>
                  <a:cubicBezTo>
                    <a:pt x="6379" y="1399"/>
                    <a:pt x="9756" y="0"/>
                    <a:pt x="13278" y="0"/>
                  </a:cubicBezTo>
                  <a:close/>
                </a:path>
              </a:pathLst>
            </a:custGeom>
            <a:solidFill>
              <a:srgbClr val="FDEEE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14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8"/>
                </a:lnSpc>
              </a:pPr>
              <a:r>
                <a:rPr lang="en-US" sz="3200" b="1" spc="56" dirty="0" err="1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Cốt</a:t>
              </a:r>
              <a:r>
                <a:rPr lang="en-US" sz="3200" b="1" spc="56" dirty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 </a:t>
              </a:r>
              <a:r>
                <a:rPr lang="en-US" sz="3200" b="1" spc="56" dirty="0" err="1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truyện</a:t>
              </a:r>
              <a:endParaRPr lang="en-US" sz="3200" b="1" spc="56" dirty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5243318"/>
            <a:ext cx="16487142" cy="229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  <a:spcBef>
                <a:spcPct val="0"/>
              </a:spcBef>
            </a:pP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(5)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Cùng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làng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với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làng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có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người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tên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là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Phan Lang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vì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cứu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Linh Phi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lúc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hóa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rùa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đã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được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L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inh Phi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cứu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sống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tình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cờ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gặp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Vũ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Nương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ở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thủy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cung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algn="l">
              <a:lnSpc>
                <a:spcPts val="3049"/>
              </a:lnSpc>
              <a:spcBef>
                <a:spcPct val="0"/>
              </a:spcBef>
            </a:pPr>
            <a:endParaRPr lang="en-US" sz="2499" spc="67" dirty="0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algn="l">
              <a:lnSpc>
                <a:spcPts val="3049"/>
              </a:lnSpc>
              <a:spcBef>
                <a:spcPct val="0"/>
              </a:spcBef>
            </a:pP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(6)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Nàng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đã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gặp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nhờ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Phan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gửi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cho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chồng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tín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vật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Trương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Sinh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biết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chuyện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liền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ập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đàn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giải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oan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trên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bến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Hoàng Giang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cho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vợ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Vũ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Nương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hiện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về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trong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ngày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lập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đàn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gặp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lại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hai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cha con.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" y="7632119"/>
            <a:ext cx="6019799" cy="1232483"/>
            <a:chOff x="-231059" y="-18759"/>
            <a:chExt cx="812800" cy="156192"/>
          </a:xfrm>
        </p:grpSpPr>
        <p:sp>
          <p:nvSpPr>
            <p:cNvPr id="10" name="Freeform 10"/>
            <p:cNvSpPr/>
            <p:nvPr/>
          </p:nvSpPr>
          <p:spPr>
            <a:xfrm>
              <a:off x="-231059" y="49470"/>
              <a:ext cx="812800" cy="87963"/>
            </a:xfrm>
            <a:custGeom>
              <a:avLst/>
              <a:gdLst/>
              <a:ahLst/>
              <a:cxnLst/>
              <a:rect l="l" t="t" r="r" b="b"/>
              <a:pathLst>
                <a:path w="812800" h="87963">
                  <a:moveTo>
                    <a:pt x="13278" y="0"/>
                  </a:moveTo>
                  <a:lnTo>
                    <a:pt x="799522" y="0"/>
                  </a:lnTo>
                  <a:cubicBezTo>
                    <a:pt x="803044" y="0"/>
                    <a:pt x="806421" y="1399"/>
                    <a:pt x="808911" y="3889"/>
                  </a:cubicBezTo>
                  <a:cubicBezTo>
                    <a:pt x="811401" y="6379"/>
                    <a:pt x="812800" y="9756"/>
                    <a:pt x="812800" y="13278"/>
                  </a:cubicBezTo>
                  <a:lnTo>
                    <a:pt x="812800" y="74685"/>
                  </a:lnTo>
                  <a:cubicBezTo>
                    <a:pt x="812800" y="78206"/>
                    <a:pt x="811401" y="81584"/>
                    <a:pt x="808911" y="84074"/>
                  </a:cubicBezTo>
                  <a:cubicBezTo>
                    <a:pt x="806421" y="86564"/>
                    <a:pt x="803044" y="87963"/>
                    <a:pt x="799522" y="87963"/>
                  </a:cubicBezTo>
                  <a:lnTo>
                    <a:pt x="13278" y="87963"/>
                  </a:lnTo>
                  <a:cubicBezTo>
                    <a:pt x="9756" y="87963"/>
                    <a:pt x="6379" y="86564"/>
                    <a:pt x="3889" y="84074"/>
                  </a:cubicBezTo>
                  <a:cubicBezTo>
                    <a:pt x="1399" y="81584"/>
                    <a:pt x="0" y="78206"/>
                    <a:pt x="0" y="74685"/>
                  </a:cubicBezTo>
                  <a:lnTo>
                    <a:pt x="0" y="13278"/>
                  </a:lnTo>
                  <a:cubicBezTo>
                    <a:pt x="0" y="9756"/>
                    <a:pt x="1399" y="6379"/>
                    <a:pt x="3889" y="3889"/>
                  </a:cubicBezTo>
                  <a:cubicBezTo>
                    <a:pt x="6379" y="1399"/>
                    <a:pt x="9756" y="0"/>
                    <a:pt x="13278" y="0"/>
                  </a:cubicBezTo>
                  <a:close/>
                </a:path>
              </a:pathLst>
            </a:custGeom>
            <a:solidFill>
              <a:srgbClr val="FDEEE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-169106" y="-18759"/>
              <a:ext cx="401571" cy="14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8"/>
                </a:lnSpc>
              </a:pPr>
              <a:r>
                <a:rPr lang="en-US" sz="3200" b="1" spc="56" dirty="0" err="1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Ngôi</a:t>
              </a:r>
              <a:r>
                <a:rPr lang="en-US" sz="3200" b="1" spc="56" dirty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 </a:t>
              </a:r>
              <a:r>
                <a:rPr lang="en-US" sz="3200" b="1" spc="56" dirty="0" err="1" smtClean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kể</a:t>
              </a:r>
              <a:r>
                <a:rPr lang="en-US" sz="3200" b="1" spc="56" dirty="0" smtClean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:</a:t>
              </a:r>
              <a:endParaRPr lang="en-US" sz="3200" b="1" spc="56" dirty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514780" y="7987342"/>
            <a:ext cx="7927717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Câu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chuyện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được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kể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theo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ngôi</a:t>
            </a:r>
            <a:r>
              <a:rPr lang="en-US" sz="2499" spc="67" dirty="0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thứ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725475"/>
            <a:ext cx="15415331" cy="229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  <a:spcBef>
                <a:spcPct val="0"/>
              </a:spcBef>
            </a:pP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(4) Khi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mẹ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chồng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chết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Vũ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Nương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lo ma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chay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chu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đáo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như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cha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mẹ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đẻ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Trương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Sinh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trở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về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bế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con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ra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mộ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mẹ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Trương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Sinh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tình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cờ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biết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con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còn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có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một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người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khác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mà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đêm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đêm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vẫn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đến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về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đến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nhà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chàng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mắng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chửi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thậm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tệ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ruồng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bỏ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đuổi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Vũ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Nương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ra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khỏi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nhà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mặc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cho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hàng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xóm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nàng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đã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hết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sức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thanh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minh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Nàng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ra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sông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Hoàng Giang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tự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vẫn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 may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được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Linh Phi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cứu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giúp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làm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tiên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nữ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dưới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thủy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cung</a:t>
            </a:r>
            <a:endParaRPr lang="en-US" sz="2499" spc="6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2323966" y="1723910"/>
            <a:ext cx="5899591" cy="8399187"/>
          </a:xfrm>
          <a:custGeom>
            <a:avLst/>
            <a:gdLst/>
            <a:ahLst/>
            <a:cxnLst/>
            <a:rect l="l" t="t" r="r" b="b"/>
            <a:pathLst>
              <a:path w="5899591" h="8399187">
                <a:moveTo>
                  <a:pt x="0" y="0"/>
                </a:moveTo>
                <a:lnTo>
                  <a:pt x="5899591" y="0"/>
                </a:lnTo>
                <a:lnTo>
                  <a:pt x="5899591" y="8399187"/>
                </a:lnTo>
                <a:lnTo>
                  <a:pt x="0" y="83991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7" r="-3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591" y="6986543"/>
            <a:ext cx="3271578" cy="3300457"/>
          </a:xfrm>
          <a:custGeom>
            <a:avLst/>
            <a:gdLst/>
            <a:ahLst/>
            <a:cxnLst/>
            <a:rect l="l" t="t" r="r" b="b"/>
            <a:pathLst>
              <a:path w="3271578" h="3300457">
                <a:moveTo>
                  <a:pt x="0" y="0"/>
                </a:moveTo>
                <a:lnTo>
                  <a:pt x="3271578" y="0"/>
                </a:lnTo>
                <a:lnTo>
                  <a:pt x="3271578" y="3300457"/>
                </a:lnTo>
                <a:lnTo>
                  <a:pt x="0" y="3300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57292" y="340207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II.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Khám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phá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văn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bản</a:t>
            </a:r>
            <a:endParaRPr lang="en-US" sz="3999" spc="10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51365" y="1112405"/>
            <a:ext cx="14416470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2.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Nhân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vật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Vũ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Nương</a:t>
            </a:r>
            <a:r>
              <a:rPr lang="en-US" sz="3000" spc="81" dirty="0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000" spc="81" dirty="0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bi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kịch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của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nàng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39870" y="1704860"/>
            <a:ext cx="10297242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  <a:spcBef>
                <a:spcPct val="0"/>
              </a:spcBef>
            </a:pP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Thực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hiện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nhóm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4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người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phiếu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học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tập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số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3: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nhân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vật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Vũ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Nương</a:t>
            </a:r>
            <a:endParaRPr lang="en-US" sz="2499" spc="6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39870" y="3011443"/>
            <a:ext cx="9609799" cy="4404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Gạch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chân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các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chi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tiết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trong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sách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giáo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khoa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về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nhân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vật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Vũ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 Qua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nhân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vật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này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lời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kể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chuyện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có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vai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trò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như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thế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nào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trong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khắc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họa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nhân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vật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? 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2499" spc="67" dirty="0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Nhận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xét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về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lời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thoại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Vũ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bị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chồng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nghi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oan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Từ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đó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nhận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xét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nhân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vật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Vũ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2499" spc="67" dirty="0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algn="l">
              <a:lnSpc>
                <a:spcPts val="3049"/>
              </a:lnSpc>
              <a:spcBef>
                <a:spcPct val="0"/>
              </a:spcBef>
            </a:pPr>
            <a:endParaRPr lang="en-US" sz="2499" spc="67" dirty="0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32186" y="7586618"/>
            <a:ext cx="6740613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Thời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gian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thảo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luận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3000" spc="81" dirty="0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5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phút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51365" y="1090447"/>
            <a:ext cx="1526335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2.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Nhân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vật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Vũ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Nương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bi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kịch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của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nàng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371600" y="1945899"/>
            <a:ext cx="4648200" cy="694100"/>
            <a:chOff x="0" y="0"/>
            <a:chExt cx="812800" cy="879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7963"/>
            </a:xfrm>
            <a:custGeom>
              <a:avLst/>
              <a:gdLst/>
              <a:ahLst/>
              <a:cxnLst/>
              <a:rect l="l" t="t" r="r" b="b"/>
              <a:pathLst>
                <a:path w="812800" h="87963">
                  <a:moveTo>
                    <a:pt x="13278" y="0"/>
                  </a:moveTo>
                  <a:lnTo>
                    <a:pt x="799522" y="0"/>
                  </a:lnTo>
                  <a:cubicBezTo>
                    <a:pt x="803044" y="0"/>
                    <a:pt x="806421" y="1399"/>
                    <a:pt x="808911" y="3889"/>
                  </a:cubicBezTo>
                  <a:cubicBezTo>
                    <a:pt x="811401" y="6379"/>
                    <a:pt x="812800" y="9756"/>
                    <a:pt x="812800" y="13278"/>
                  </a:cubicBezTo>
                  <a:lnTo>
                    <a:pt x="812800" y="74685"/>
                  </a:lnTo>
                  <a:cubicBezTo>
                    <a:pt x="812800" y="78206"/>
                    <a:pt x="811401" y="81584"/>
                    <a:pt x="808911" y="84074"/>
                  </a:cubicBezTo>
                  <a:cubicBezTo>
                    <a:pt x="806421" y="86564"/>
                    <a:pt x="803044" y="87963"/>
                    <a:pt x="799522" y="87963"/>
                  </a:cubicBezTo>
                  <a:lnTo>
                    <a:pt x="13278" y="87963"/>
                  </a:lnTo>
                  <a:cubicBezTo>
                    <a:pt x="9756" y="87963"/>
                    <a:pt x="6379" y="86564"/>
                    <a:pt x="3889" y="84074"/>
                  </a:cubicBezTo>
                  <a:cubicBezTo>
                    <a:pt x="1399" y="81584"/>
                    <a:pt x="0" y="78206"/>
                    <a:pt x="0" y="74685"/>
                  </a:cubicBezTo>
                  <a:lnTo>
                    <a:pt x="0" y="13278"/>
                  </a:lnTo>
                  <a:cubicBezTo>
                    <a:pt x="0" y="9756"/>
                    <a:pt x="1399" y="6379"/>
                    <a:pt x="3889" y="3889"/>
                  </a:cubicBezTo>
                  <a:cubicBezTo>
                    <a:pt x="6379" y="1399"/>
                    <a:pt x="9756" y="0"/>
                    <a:pt x="13278" y="0"/>
                  </a:cubicBezTo>
                  <a:close/>
                </a:path>
              </a:pathLst>
            </a:custGeom>
            <a:solidFill>
              <a:srgbClr val="FDEEE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14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8"/>
                </a:lnSpc>
              </a:pPr>
              <a:r>
                <a:rPr lang="en-US" sz="3200" b="1" spc="56" dirty="0" err="1" smtClean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a.Nhân</a:t>
              </a:r>
              <a:r>
                <a:rPr lang="en-US" sz="3200" b="1" spc="56" dirty="0" smtClean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 </a:t>
              </a:r>
              <a:r>
                <a:rPr lang="en-US" sz="3200" b="1" spc="56" dirty="0" err="1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vật</a:t>
              </a:r>
              <a:r>
                <a:rPr lang="en-US" sz="3200" b="1" spc="56" dirty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 </a:t>
              </a:r>
              <a:r>
                <a:rPr lang="en-US" sz="3200" b="1" spc="56" dirty="0" err="1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Vũ</a:t>
              </a:r>
              <a:r>
                <a:rPr lang="en-US" sz="3200" b="1" spc="56" dirty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 </a:t>
              </a:r>
              <a:r>
                <a:rPr lang="en-US" sz="3200" b="1" spc="56" dirty="0" err="1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Nương</a:t>
              </a:r>
              <a:endParaRPr lang="en-US" sz="3200" b="1" spc="56" dirty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2639999"/>
            <a:ext cx="16573500" cy="6758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51" lvl="1" indent="-269876" algn="l">
              <a:lnSpc>
                <a:spcPts val="3050"/>
              </a:lnSpc>
              <a:spcBef>
                <a:spcPct val="0"/>
              </a:spcBef>
              <a:buFont typeface="Arial"/>
              <a:buChar char="•"/>
            </a:pP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Tính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đã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thuỳ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mị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nết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na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lại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thêm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tư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dung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tốt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đẹp</a:t>
            </a:r>
            <a:endParaRPr lang="en-US" sz="2500" spc="67" dirty="0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539751" lvl="1" indent="-269876" algn="l">
              <a:lnSpc>
                <a:spcPts val="3050"/>
              </a:lnSpc>
              <a:spcBef>
                <a:spcPct val="0"/>
              </a:spcBef>
              <a:buFont typeface="Arial"/>
              <a:buChar char="•"/>
            </a:pP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Trong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cuộc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sống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vợ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chồng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: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luôn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giữ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gìn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khuôn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phép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không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từng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để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lúc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nào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vợ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chồng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phải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đến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thất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hoà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marL="539751" lvl="1" indent="-269876" algn="l">
              <a:lnSpc>
                <a:spcPts val="3050"/>
              </a:lnSpc>
              <a:spcBef>
                <a:spcPct val="0"/>
              </a:spcBef>
              <a:buFont typeface="Arial"/>
              <a:buChar char="•"/>
            </a:pP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Khi xa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chồng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Vũ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là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vợ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thuỷ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chung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con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dâu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hiếu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thảo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Lời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trăng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trối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bà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mẹ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chồng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đã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thể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hiện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sự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ghi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nhận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nhân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cách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và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công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lao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nàng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đối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với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gia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đình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nhà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chồng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marL="539751" lvl="1" indent="-269876" algn="l">
              <a:lnSpc>
                <a:spcPts val="3050"/>
              </a:lnSpc>
              <a:spcBef>
                <a:spcPct val="0"/>
              </a:spcBef>
              <a:buFont typeface="Arial"/>
              <a:buChar char="•"/>
            </a:pP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Khi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bị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chồng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nghi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oan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Vũ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có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ba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lời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thoại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:</a:t>
            </a:r>
          </a:p>
          <a:p>
            <a:pPr algn="l">
              <a:lnSpc>
                <a:spcPts val="3050"/>
              </a:lnSpc>
              <a:spcBef>
                <a:spcPct val="0"/>
              </a:spcBef>
            </a:pP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Lời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thoại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1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: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Phân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trần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để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chồng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hiểu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rõ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tấm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lòng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mình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khẳng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định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sự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thuỷ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chung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trong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trắng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=&gt;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Nàng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hết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lòng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tìm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cách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hàn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gắn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hạnh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phúc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gia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đình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đang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có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nguy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cơ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tan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vỡ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 </a:t>
            </a:r>
          </a:p>
          <a:p>
            <a:pPr algn="l">
              <a:lnSpc>
                <a:spcPts val="3050"/>
              </a:lnSpc>
              <a:spcBef>
                <a:spcPct val="0"/>
              </a:spcBef>
            </a:pP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Lời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thoại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2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: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Nỗi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đau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đớn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thất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vọng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bị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đối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xử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bất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công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 </a:t>
            </a:r>
          </a:p>
          <a:p>
            <a:pPr algn="l">
              <a:lnSpc>
                <a:spcPts val="3050"/>
              </a:lnSpc>
              <a:spcBef>
                <a:spcPct val="0"/>
              </a:spcBef>
            </a:pP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Lời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b="1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thoại</a:t>
            </a:r>
            <a:r>
              <a:rPr lang="en-US" sz="2500" b="1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3: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Lời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than,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cũng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là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lời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nguyền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mà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Vũ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nói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với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thần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sông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để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giãi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bày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nỗi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niềm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trước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tự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vẫn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  </a:t>
            </a:r>
          </a:p>
          <a:p>
            <a:pPr marL="539751" lvl="1" indent="-269876" algn="l">
              <a:lnSpc>
                <a:spcPts val="305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Nhận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xét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: </a:t>
            </a:r>
          </a:p>
          <a:p>
            <a:pPr algn="l">
              <a:lnSpc>
                <a:spcPts val="3050"/>
              </a:lnSpc>
              <a:spcBef>
                <a:spcPct val="0"/>
              </a:spcBef>
            </a:pPr>
            <a:r>
              <a:rPr lang="en-US" sz="3200" b="1" spc="67" dirty="0" smtClean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    </a:t>
            </a:r>
            <a:r>
              <a:rPr lang="en-US" sz="3200" b="1" spc="67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Vũ</a:t>
            </a:r>
            <a:r>
              <a:rPr lang="en-US" sz="3200" b="1" spc="67" dirty="0" smtClean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Nương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là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người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phụ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nữ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xinh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đẹp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,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nết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na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,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hiền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thục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,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đảm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đang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,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nhưng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lại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rơi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vào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bi </a:t>
            </a:r>
            <a:r>
              <a:rPr lang="en-US" sz="3200" b="1" spc="67" dirty="0" err="1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kịch</a:t>
            </a:r>
            <a:r>
              <a:rPr lang="en-US" sz="3200" b="1" spc="67" dirty="0">
                <a:solidFill>
                  <a:srgbClr val="C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. </a:t>
            </a:r>
          </a:p>
          <a:p>
            <a:pPr algn="l">
              <a:lnSpc>
                <a:spcPts val="3050"/>
              </a:lnSpc>
              <a:spcBef>
                <a:spcPct val="0"/>
              </a:spcBef>
            </a:pP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Lời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kể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chuyện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bộc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lộ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niềm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cảm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thông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thương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xót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cho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Vũ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cũng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như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thân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phận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phụ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nữ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trong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xã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hội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lúc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bấy</a:t>
            </a:r>
            <a:r>
              <a:rPr lang="en-US" sz="2500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500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giờ</a:t>
            </a:r>
            <a:endParaRPr lang="en-US" sz="2500" spc="67" dirty="0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359562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II.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Khám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phá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văn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bản</a:t>
            </a:r>
            <a:endParaRPr lang="en-US" sz="3999" spc="10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51365" y="1090447"/>
            <a:ext cx="1526335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2.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Nhân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vật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Vũ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Nương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bi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kịch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của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nàng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28600" y="1954163"/>
            <a:ext cx="5638800" cy="694100"/>
            <a:chOff x="0" y="0"/>
            <a:chExt cx="812800" cy="879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7963"/>
            </a:xfrm>
            <a:custGeom>
              <a:avLst/>
              <a:gdLst/>
              <a:ahLst/>
              <a:cxnLst/>
              <a:rect l="l" t="t" r="r" b="b"/>
              <a:pathLst>
                <a:path w="812800" h="87963">
                  <a:moveTo>
                    <a:pt x="13278" y="0"/>
                  </a:moveTo>
                  <a:lnTo>
                    <a:pt x="799522" y="0"/>
                  </a:lnTo>
                  <a:cubicBezTo>
                    <a:pt x="803044" y="0"/>
                    <a:pt x="806421" y="1399"/>
                    <a:pt x="808911" y="3889"/>
                  </a:cubicBezTo>
                  <a:cubicBezTo>
                    <a:pt x="811401" y="6379"/>
                    <a:pt x="812800" y="9756"/>
                    <a:pt x="812800" y="13278"/>
                  </a:cubicBezTo>
                  <a:lnTo>
                    <a:pt x="812800" y="74685"/>
                  </a:lnTo>
                  <a:cubicBezTo>
                    <a:pt x="812800" y="78206"/>
                    <a:pt x="811401" y="81584"/>
                    <a:pt x="808911" y="84074"/>
                  </a:cubicBezTo>
                  <a:cubicBezTo>
                    <a:pt x="806421" y="86564"/>
                    <a:pt x="803044" y="87963"/>
                    <a:pt x="799522" y="87963"/>
                  </a:cubicBezTo>
                  <a:lnTo>
                    <a:pt x="13278" y="87963"/>
                  </a:lnTo>
                  <a:cubicBezTo>
                    <a:pt x="9756" y="87963"/>
                    <a:pt x="6379" y="86564"/>
                    <a:pt x="3889" y="84074"/>
                  </a:cubicBezTo>
                  <a:cubicBezTo>
                    <a:pt x="1399" y="81584"/>
                    <a:pt x="0" y="78206"/>
                    <a:pt x="0" y="74685"/>
                  </a:cubicBezTo>
                  <a:lnTo>
                    <a:pt x="0" y="13278"/>
                  </a:lnTo>
                  <a:cubicBezTo>
                    <a:pt x="0" y="9756"/>
                    <a:pt x="1399" y="6379"/>
                    <a:pt x="3889" y="3889"/>
                  </a:cubicBezTo>
                  <a:cubicBezTo>
                    <a:pt x="6379" y="1399"/>
                    <a:pt x="9756" y="0"/>
                    <a:pt x="13278" y="0"/>
                  </a:cubicBezTo>
                  <a:close/>
                </a:path>
              </a:pathLst>
            </a:custGeom>
            <a:solidFill>
              <a:srgbClr val="FDEEE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14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8"/>
                </a:lnSpc>
              </a:pPr>
              <a:r>
                <a:rPr lang="en-US" sz="3200" b="1" spc="56" dirty="0" err="1" smtClean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b.Bi</a:t>
              </a:r>
              <a:r>
                <a:rPr lang="en-US" sz="3200" b="1" spc="56" dirty="0" smtClean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 </a:t>
              </a:r>
              <a:r>
                <a:rPr lang="en-US" sz="3200" b="1" spc="56" dirty="0" err="1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kịch</a:t>
              </a:r>
              <a:r>
                <a:rPr lang="en-US" sz="3200" b="1" spc="56" dirty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 </a:t>
              </a:r>
              <a:r>
                <a:rPr lang="en-US" sz="3200" b="1" spc="56" dirty="0" err="1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của</a:t>
              </a:r>
              <a:r>
                <a:rPr lang="en-US" sz="3200" b="1" spc="56" dirty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 </a:t>
              </a:r>
              <a:r>
                <a:rPr lang="en-US" sz="3200" b="1" spc="56" dirty="0" err="1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nàng</a:t>
              </a:r>
              <a:endParaRPr lang="en-US" sz="3200" b="1" spc="56" dirty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51365" y="2526693"/>
            <a:ext cx="16262967" cy="627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Nguyên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nhân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trực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tiếp</a:t>
            </a:r>
            <a:endParaRPr lang="en-US" sz="2499" spc="6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Câu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nói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ngây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thơ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bé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Đản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Chiếc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bóng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trên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tường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(Vũ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thường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chỉ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vào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bóng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mình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trên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tường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và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bảo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với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con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rằng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đó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là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cha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nó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).</a:t>
            </a:r>
          </a:p>
          <a:p>
            <a:pPr marL="539749" lvl="1" indent="-269875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Nguyên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nhân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sâu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xa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Tính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nghi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và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ghen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tuông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thái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quá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Trương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Sinh.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Cuộc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hôn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nhân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không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bình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đẳng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Chiến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tranh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khiến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đình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li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tán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Tình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trạng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nam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quyền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xã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hội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phong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kiến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=&gt;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Tính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đa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nghi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ghen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tuông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của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Trương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Sinh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là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nguyên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nhân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cơ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bản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đẩy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Vũ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Nương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vào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thế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cùng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đường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không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còn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cách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nào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khác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ngoài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việc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tự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vẫn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1365" y="213062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II.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Khám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phá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văn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bản</a:t>
            </a:r>
            <a:endParaRPr lang="en-US" sz="3999" spc="10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882692" y="6814415"/>
            <a:ext cx="3271578" cy="3300457"/>
          </a:xfrm>
          <a:custGeom>
            <a:avLst/>
            <a:gdLst/>
            <a:ahLst/>
            <a:cxnLst/>
            <a:rect l="l" t="t" r="r" b="b"/>
            <a:pathLst>
              <a:path w="3271578" h="3300457">
                <a:moveTo>
                  <a:pt x="0" y="0"/>
                </a:moveTo>
                <a:lnTo>
                  <a:pt x="3271578" y="0"/>
                </a:lnTo>
                <a:lnTo>
                  <a:pt x="3271578" y="3300457"/>
                </a:lnTo>
                <a:lnTo>
                  <a:pt x="0" y="3300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57292" y="340207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II.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Khám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phá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văn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bản</a:t>
            </a:r>
            <a:endParaRPr lang="en-US" sz="3999" spc="10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51365" y="1112405"/>
            <a:ext cx="14416470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3</a:t>
            </a:r>
            <a:r>
              <a:rPr lang="en-US" sz="3000" spc="81" dirty="0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Nhân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vật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Trương</a:t>
            </a:r>
            <a:r>
              <a:rPr lang="en-US" sz="3000" spc="81" dirty="0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Sinh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39870" y="2076486"/>
            <a:ext cx="10297242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  <a:spcBef>
                <a:spcPct val="0"/>
              </a:spcBef>
            </a:pP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Thực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hiện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nhóm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4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người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phiếu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học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tập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số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3: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nhân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vật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Trương</a:t>
            </a:r>
            <a:r>
              <a:rPr lang="en-US" sz="2499" spc="67" dirty="0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Sinh</a:t>
            </a:r>
            <a:endParaRPr lang="en-US" sz="2499" spc="6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39870" y="3011443"/>
            <a:ext cx="9609799" cy="204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  <a:spcBef>
                <a:spcPct val="0"/>
              </a:spcBef>
            </a:pPr>
            <a:endParaRPr lang="en-US" sz="2499" spc="67" dirty="0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Gạch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chân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các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chi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tiết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trong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sách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giáo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khoa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về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nhân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vật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Trương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Sinh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Lời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kể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chuyện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có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vai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trò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như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thế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nào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trong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việc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khắc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họa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nhân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b="1" spc="67" dirty="0" err="1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vật</a:t>
            </a:r>
            <a:r>
              <a:rPr lang="en-US" sz="2499" b="1" spc="67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?</a:t>
            </a:r>
            <a:endParaRPr lang="en-US" sz="2499" b="1" spc="67" dirty="0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38400" y="5686258"/>
            <a:ext cx="6740613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Thời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gian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thảo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luận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3000" spc="81" dirty="0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5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phút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  <p:extLst>
      <p:ext uri="{BB962C8B-B14F-4D97-AF65-F5344CB8AC3E}">
        <p14:creationId xmlns:p14="http://schemas.microsoft.com/office/powerpoint/2010/main" val="4880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51365" y="1090447"/>
            <a:ext cx="15263352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3</a:t>
            </a:r>
            <a:r>
              <a:rPr lang="en-US" sz="3000" spc="81" dirty="0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 </a:t>
            </a:r>
            <a:r>
              <a:rPr lang="en-US" sz="3000" spc="81" dirty="0" err="1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Nhân</a:t>
            </a:r>
            <a:r>
              <a:rPr lang="en-US" sz="3000" spc="81" dirty="0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vật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Trương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Sinh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45022" y="1897799"/>
            <a:ext cx="16262967" cy="212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ct val="150000"/>
              </a:lnSpc>
              <a:buFont typeface="Arial"/>
              <a:buChar char="•"/>
            </a:pP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Đa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nghi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,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phòng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ngừa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vợ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quá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sức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, hay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ghen</a:t>
            </a:r>
            <a:endParaRPr lang="en-US" sz="3200" spc="67" dirty="0">
              <a:solidFill>
                <a:srgbClr val="4B3B33"/>
              </a:solidFill>
              <a:latin typeface="Times New Roman" panose="02020603050405020304" pitchFamily="18" charset="0"/>
              <a:ea typeface="DejaVu Serif"/>
              <a:cs typeface="Times New Roman" panose="02020603050405020304" pitchFamily="18" charset="0"/>
              <a:sym typeface="DejaVu Serif"/>
            </a:endParaRPr>
          </a:p>
          <a:p>
            <a:pPr marL="539749" lvl="1" indent="-269875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Khi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nghe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bé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Đản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kể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với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mình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về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người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đàn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ông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đến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hàng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đêm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,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cứ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đến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rồi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đi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chẳng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chịu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bế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mình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lúc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đi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ra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mộ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mẹ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thì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nghi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ngờ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càng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sâu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,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không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gỡ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ra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200" spc="67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được</a:t>
            </a:r>
            <a:r>
              <a:rPr lang="en-US" sz="3200" spc="67" dirty="0">
                <a:solidFill>
                  <a:srgbClr val="4B3B33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5022" y="4294215"/>
            <a:ext cx="15515718" cy="4548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Chàng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không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nghe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vợ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thanh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minh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vợ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hỏi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thì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anh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không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nói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chỉ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biết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mắng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nhiếc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đánh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đuổi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Vũ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kể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cả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bà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con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làng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xóm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khuyên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cũng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không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nghe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marL="539749" lvl="1" indent="-269875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Đến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bé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Đản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chỉ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bóng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đàn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ông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chàng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mới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tỉnh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ngộ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thấu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được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nỗi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oan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vợ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2499" spc="67" dirty="0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=&gt;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Trương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Sinh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là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người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cố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chấp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bảo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thủ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ghen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tuông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mù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quáng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Qua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đó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thể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hiện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được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bản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chất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xã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hội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Phong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kiến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đương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thời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thối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nát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bất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công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trọng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nam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quyền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đã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chà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đạp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lên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số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phận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con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người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Tính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cách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cố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chấp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bảo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thủ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của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Trương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Sinh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phản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ánh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chế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độ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nam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quyền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trọng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nam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khinh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nữ</a:t>
            </a:r>
            <a:endParaRPr lang="en-US" sz="2499" spc="6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51365" y="240920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II. Khám phá văn bản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7811338"/>
            <a:ext cx="3218077" cy="2441744"/>
          </a:xfrm>
          <a:custGeom>
            <a:avLst/>
            <a:gdLst/>
            <a:ahLst/>
            <a:cxnLst/>
            <a:rect l="l" t="t" r="r" b="b"/>
            <a:pathLst>
              <a:path w="3218077" h="2441744">
                <a:moveTo>
                  <a:pt x="0" y="0"/>
                </a:moveTo>
                <a:lnTo>
                  <a:pt x="3218077" y="0"/>
                </a:lnTo>
                <a:lnTo>
                  <a:pt x="3218077" y="2441743"/>
                </a:lnTo>
                <a:lnTo>
                  <a:pt x="0" y="24417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48" r="-504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75911" y="411807"/>
            <a:ext cx="6690614" cy="9463387"/>
          </a:xfrm>
          <a:custGeom>
            <a:avLst/>
            <a:gdLst/>
            <a:ahLst/>
            <a:cxnLst/>
            <a:rect l="l" t="t" r="r" b="b"/>
            <a:pathLst>
              <a:path w="6690614" h="9463387">
                <a:moveTo>
                  <a:pt x="0" y="0"/>
                </a:moveTo>
                <a:lnTo>
                  <a:pt x="6690615" y="0"/>
                </a:lnTo>
                <a:lnTo>
                  <a:pt x="6690615" y="9463386"/>
                </a:lnTo>
                <a:lnTo>
                  <a:pt x="0" y="94633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39870" y="1704860"/>
            <a:ext cx="10297242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  <a:spcBef>
                <a:spcPct val="0"/>
              </a:spcBef>
            </a:pP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Thực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hiện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nhóm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theo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cặp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phiếu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học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tập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số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4: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Nghệ</a:t>
            </a:r>
            <a:r>
              <a:rPr lang="en-US" sz="2499" spc="6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thuật</a:t>
            </a:r>
            <a:endParaRPr lang="en-US" sz="2499" spc="6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9038" y="2845638"/>
            <a:ext cx="9512090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  <a:spcBef>
                <a:spcPct val="0"/>
              </a:spcBef>
            </a:pPr>
            <a:r>
              <a:rPr lang="en-US" sz="2499" spc="67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Chỉ ra những yếu tố kì ảo trong tác phẩm (gạch chân trong SGK).</a:t>
            </a:r>
          </a:p>
          <a:p>
            <a:pPr algn="l">
              <a:lnSpc>
                <a:spcPts val="3049"/>
              </a:lnSpc>
              <a:spcBef>
                <a:spcPct val="0"/>
              </a:spcBef>
            </a:pPr>
            <a:endParaRPr lang="en-US" sz="2499" spc="67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algn="l">
              <a:lnSpc>
                <a:spcPts val="3049"/>
              </a:lnSpc>
              <a:spcBef>
                <a:spcPct val="0"/>
              </a:spcBef>
            </a:pPr>
            <a:r>
              <a:rPr lang="en-US" sz="2499" spc="67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Nhận xét cách thức sử dụng yếu tố kì ảo trong tác phẩm của Nguyễn Dữ. </a:t>
            </a:r>
          </a:p>
          <a:p>
            <a:pPr algn="l">
              <a:lnSpc>
                <a:spcPts val="3049"/>
              </a:lnSpc>
              <a:spcBef>
                <a:spcPct val="0"/>
              </a:spcBef>
            </a:pPr>
            <a:endParaRPr lang="en-US" sz="2499" spc="67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algn="l">
              <a:lnSpc>
                <a:spcPts val="3049"/>
              </a:lnSpc>
              <a:spcBef>
                <a:spcPct val="0"/>
              </a:spcBef>
            </a:pPr>
            <a:r>
              <a:rPr lang="en-US" sz="2499" spc="67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Ý nghĩa của những yếu tố kì ảo đó là gì?</a:t>
            </a:r>
          </a:p>
          <a:p>
            <a:pPr algn="l">
              <a:lnSpc>
                <a:spcPts val="3049"/>
              </a:lnSpc>
              <a:spcBef>
                <a:spcPct val="0"/>
              </a:spcBef>
            </a:pPr>
            <a:endParaRPr lang="en-US" sz="2499" spc="67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algn="l">
              <a:lnSpc>
                <a:spcPts val="3049"/>
              </a:lnSpc>
              <a:spcBef>
                <a:spcPct val="0"/>
              </a:spcBef>
            </a:pPr>
            <a:r>
              <a:rPr lang="en-US" sz="2499" spc="67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+ Lời bình là yếu tố thường xuất hiện ở truyện truyền kì. Lời bình đã thể hiện nội dung gì trong tác phẩm  và quan niệm của tác giả như thế nào?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7292" y="340207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II.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Khám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phá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văn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bản</a:t>
            </a:r>
            <a:endParaRPr lang="en-US" sz="3999" spc="10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51365" y="1112405"/>
            <a:ext cx="14416470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4</a:t>
            </a:r>
            <a:r>
              <a:rPr lang="en-US" sz="3000" spc="81" dirty="0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Nghệ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thuật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18076" y="7581785"/>
            <a:ext cx="6687923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Thời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gian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thảo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luận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3000" spc="81" dirty="0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7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phút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2025456" y="1527262"/>
            <a:ext cx="5970671" cy="5970671"/>
          </a:xfrm>
          <a:custGeom>
            <a:avLst/>
            <a:gdLst/>
            <a:ahLst/>
            <a:cxnLst/>
            <a:rect l="l" t="t" r="r" b="b"/>
            <a:pathLst>
              <a:path w="5970671" h="5970671">
                <a:moveTo>
                  <a:pt x="0" y="0"/>
                </a:moveTo>
                <a:lnTo>
                  <a:pt x="5970671" y="0"/>
                </a:lnTo>
                <a:lnTo>
                  <a:pt x="5970671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211953" y="1283563"/>
            <a:ext cx="9739928" cy="3966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5"/>
              </a:lnSpc>
            </a:pPr>
            <a:r>
              <a:rPr lang="en-US" sz="6443" spc="19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CHUYỆN </a:t>
            </a:r>
          </a:p>
          <a:p>
            <a:pPr algn="ctr">
              <a:lnSpc>
                <a:spcPts val="10695"/>
              </a:lnSpc>
            </a:pPr>
            <a:r>
              <a:rPr lang="en-US" sz="6443" spc="19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NGƯỜI CON GÁI </a:t>
            </a:r>
          </a:p>
          <a:p>
            <a:pPr algn="ctr">
              <a:lnSpc>
                <a:spcPts val="10695"/>
              </a:lnSpc>
            </a:pPr>
            <a:r>
              <a:rPr lang="en-US" sz="6443" spc="19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NAM XƯƠNG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997379" y="7213900"/>
            <a:ext cx="4471221" cy="575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71"/>
              </a:lnSpc>
              <a:spcBef>
                <a:spcPct val="0"/>
              </a:spcBef>
            </a:pPr>
            <a:r>
              <a:rPr lang="en-US" sz="3670" spc="-110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</a:t>
            </a:r>
            <a:r>
              <a:rPr lang="en-US" sz="3670" spc="-110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Nguyễn</a:t>
            </a:r>
            <a:r>
              <a:rPr lang="en-US" sz="3670" spc="-110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670" spc="-110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Dữ</a:t>
            </a:r>
            <a:r>
              <a:rPr lang="en-US" sz="3670" spc="-11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 -</a:t>
            </a:r>
            <a:endParaRPr lang="en-US" sz="3670" spc="-110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39200" y="5581163"/>
            <a:ext cx="830580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61"/>
              </a:lnSpc>
              <a:spcBef>
                <a:spcPct val="0"/>
              </a:spcBef>
            </a:pPr>
            <a:r>
              <a:rPr lang="en-US" sz="3970" spc="-119" dirty="0">
                <a:solidFill>
                  <a:srgbClr val="000000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(Nam </a:t>
            </a:r>
            <a:r>
              <a:rPr lang="en-US" sz="3970" spc="-119" dirty="0" err="1">
                <a:solidFill>
                  <a:srgbClr val="000000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Xương</a:t>
            </a:r>
            <a:r>
              <a:rPr lang="en-US" sz="3970" spc="-119" dirty="0">
                <a:solidFill>
                  <a:srgbClr val="000000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 </a:t>
            </a:r>
            <a:r>
              <a:rPr lang="en-US" sz="3970" spc="-119" dirty="0" err="1">
                <a:solidFill>
                  <a:srgbClr val="000000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nữ</a:t>
            </a:r>
            <a:r>
              <a:rPr lang="en-US" sz="3970" spc="-119" dirty="0">
                <a:solidFill>
                  <a:srgbClr val="000000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 </a:t>
            </a:r>
            <a:r>
              <a:rPr lang="en-US" sz="3970" spc="-119" dirty="0" err="1">
                <a:solidFill>
                  <a:srgbClr val="000000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tử</a:t>
            </a:r>
            <a:r>
              <a:rPr lang="en-US" sz="3970" spc="-119" dirty="0">
                <a:solidFill>
                  <a:srgbClr val="000000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 </a:t>
            </a:r>
            <a:r>
              <a:rPr lang="en-US" sz="3970" spc="-119" dirty="0" err="1">
                <a:solidFill>
                  <a:srgbClr val="000000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truyện</a:t>
            </a:r>
            <a:r>
              <a:rPr lang="en-US" sz="3970" spc="-119" dirty="0">
                <a:solidFill>
                  <a:srgbClr val="000000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45022" y="1945647"/>
            <a:ext cx="4474778" cy="694100"/>
            <a:chOff x="0" y="0"/>
            <a:chExt cx="812800" cy="87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7963"/>
            </a:xfrm>
            <a:custGeom>
              <a:avLst/>
              <a:gdLst/>
              <a:ahLst/>
              <a:cxnLst/>
              <a:rect l="l" t="t" r="r" b="b"/>
              <a:pathLst>
                <a:path w="812800" h="87963">
                  <a:moveTo>
                    <a:pt x="13278" y="0"/>
                  </a:moveTo>
                  <a:lnTo>
                    <a:pt x="799522" y="0"/>
                  </a:lnTo>
                  <a:cubicBezTo>
                    <a:pt x="803044" y="0"/>
                    <a:pt x="806421" y="1399"/>
                    <a:pt x="808911" y="3889"/>
                  </a:cubicBezTo>
                  <a:cubicBezTo>
                    <a:pt x="811401" y="6379"/>
                    <a:pt x="812800" y="9756"/>
                    <a:pt x="812800" y="13278"/>
                  </a:cubicBezTo>
                  <a:lnTo>
                    <a:pt x="812800" y="74685"/>
                  </a:lnTo>
                  <a:cubicBezTo>
                    <a:pt x="812800" y="78206"/>
                    <a:pt x="811401" y="81584"/>
                    <a:pt x="808911" y="84074"/>
                  </a:cubicBezTo>
                  <a:cubicBezTo>
                    <a:pt x="806421" y="86564"/>
                    <a:pt x="803044" y="87963"/>
                    <a:pt x="799522" y="87963"/>
                  </a:cubicBezTo>
                  <a:lnTo>
                    <a:pt x="13278" y="87963"/>
                  </a:lnTo>
                  <a:cubicBezTo>
                    <a:pt x="9756" y="87963"/>
                    <a:pt x="6379" y="86564"/>
                    <a:pt x="3889" y="84074"/>
                  </a:cubicBezTo>
                  <a:cubicBezTo>
                    <a:pt x="1399" y="81584"/>
                    <a:pt x="0" y="78206"/>
                    <a:pt x="0" y="74685"/>
                  </a:cubicBezTo>
                  <a:lnTo>
                    <a:pt x="0" y="13278"/>
                  </a:lnTo>
                  <a:cubicBezTo>
                    <a:pt x="0" y="9756"/>
                    <a:pt x="1399" y="6379"/>
                    <a:pt x="3889" y="3889"/>
                  </a:cubicBezTo>
                  <a:cubicBezTo>
                    <a:pt x="6379" y="1399"/>
                    <a:pt x="9756" y="0"/>
                    <a:pt x="13278" y="0"/>
                  </a:cubicBezTo>
                  <a:close/>
                </a:path>
              </a:pathLst>
            </a:custGeom>
            <a:solidFill>
              <a:srgbClr val="FDEE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14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8"/>
                </a:lnSpc>
              </a:pPr>
              <a:r>
                <a:rPr lang="en-US" sz="3200" spc="56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Các</a:t>
              </a:r>
              <a:r>
                <a:rPr lang="en-US" sz="3200" spc="56" dirty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chi </a:t>
              </a:r>
              <a:r>
                <a:rPr lang="en-US" sz="3200" spc="56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tiết</a:t>
              </a:r>
              <a:r>
                <a:rPr lang="en-US" sz="3200" spc="56" dirty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3200" spc="56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kì</a:t>
              </a:r>
              <a:r>
                <a:rPr lang="en-US" sz="3200" spc="56" dirty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3200" spc="56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ảo</a:t>
              </a:r>
              <a:endParaRPr lang="en-US" sz="3200" spc="56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49404" y="402590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II.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Khám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phá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văn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bản</a:t>
            </a:r>
            <a:endParaRPr lang="en-US" sz="3999" spc="10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35765" y="1086492"/>
            <a:ext cx="14416470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4</a:t>
            </a:r>
            <a:r>
              <a:rPr lang="en-US" sz="3000" spc="81" dirty="0" smtClean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Nghệ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thuật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38200" y="6803546"/>
            <a:ext cx="6413682" cy="694100"/>
            <a:chOff x="0" y="0"/>
            <a:chExt cx="812800" cy="879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7963"/>
            </a:xfrm>
            <a:custGeom>
              <a:avLst/>
              <a:gdLst/>
              <a:ahLst/>
              <a:cxnLst/>
              <a:rect l="l" t="t" r="r" b="b"/>
              <a:pathLst>
                <a:path w="812800" h="87963">
                  <a:moveTo>
                    <a:pt x="13278" y="0"/>
                  </a:moveTo>
                  <a:lnTo>
                    <a:pt x="799522" y="0"/>
                  </a:lnTo>
                  <a:cubicBezTo>
                    <a:pt x="803044" y="0"/>
                    <a:pt x="806421" y="1399"/>
                    <a:pt x="808911" y="3889"/>
                  </a:cubicBezTo>
                  <a:cubicBezTo>
                    <a:pt x="811401" y="6379"/>
                    <a:pt x="812800" y="9756"/>
                    <a:pt x="812800" y="13278"/>
                  </a:cubicBezTo>
                  <a:lnTo>
                    <a:pt x="812800" y="74685"/>
                  </a:lnTo>
                  <a:cubicBezTo>
                    <a:pt x="812800" y="78206"/>
                    <a:pt x="811401" y="81584"/>
                    <a:pt x="808911" y="84074"/>
                  </a:cubicBezTo>
                  <a:cubicBezTo>
                    <a:pt x="806421" y="86564"/>
                    <a:pt x="803044" y="87963"/>
                    <a:pt x="799522" y="87963"/>
                  </a:cubicBezTo>
                  <a:lnTo>
                    <a:pt x="13278" y="87963"/>
                  </a:lnTo>
                  <a:cubicBezTo>
                    <a:pt x="9756" y="87963"/>
                    <a:pt x="6379" y="86564"/>
                    <a:pt x="3889" y="84074"/>
                  </a:cubicBezTo>
                  <a:cubicBezTo>
                    <a:pt x="1399" y="81584"/>
                    <a:pt x="0" y="78206"/>
                    <a:pt x="0" y="74685"/>
                  </a:cubicBezTo>
                  <a:lnTo>
                    <a:pt x="0" y="13278"/>
                  </a:lnTo>
                  <a:cubicBezTo>
                    <a:pt x="0" y="9756"/>
                    <a:pt x="1399" y="6379"/>
                    <a:pt x="3889" y="3889"/>
                  </a:cubicBezTo>
                  <a:cubicBezTo>
                    <a:pt x="6379" y="1399"/>
                    <a:pt x="9756" y="0"/>
                    <a:pt x="13278" y="0"/>
                  </a:cubicBezTo>
                  <a:close/>
                </a:path>
              </a:pathLst>
            </a:custGeom>
            <a:solidFill>
              <a:srgbClr val="FDEEE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14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8"/>
                </a:lnSpc>
              </a:pPr>
              <a:r>
                <a:rPr lang="en-US" sz="3200" spc="56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Lời</a:t>
              </a:r>
              <a:r>
                <a:rPr lang="en-US" sz="3200" spc="56" dirty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3200" spc="56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bình</a:t>
              </a:r>
              <a:r>
                <a:rPr lang="en-US" sz="3200" spc="56" dirty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3200" spc="56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tác</a:t>
              </a:r>
              <a:r>
                <a:rPr lang="en-US" sz="3200" spc="56" dirty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3200" spc="56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giả</a:t>
              </a:r>
              <a:endParaRPr lang="en-US" sz="3200" spc="56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49404" y="2921895"/>
            <a:ext cx="15391176" cy="344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04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Những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yếu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tố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kì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ảo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trong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tác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phẩm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: Phan Lang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nằm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mộng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rồi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thả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rùa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; Phan Lang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lạc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vào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động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rùa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Linh Phi,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được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đãi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tiệc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yến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và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gặp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Vũ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được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sứ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giả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Linh Phi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rẽ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nước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đưa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về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dương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thế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;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hình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ảnh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Vũ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hiện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ra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sau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Trương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Sinh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lập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đàn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giải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oan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;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bóng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Vũ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mờ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nhạt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dần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và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biến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mất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algn="l">
              <a:lnSpc>
                <a:spcPts val="3049"/>
              </a:lnSpc>
              <a:spcBef>
                <a:spcPct val="0"/>
              </a:spcBef>
            </a:pPr>
            <a:endParaRPr lang="en-US" sz="2499" spc="67" dirty="0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539749" lvl="1" indent="-269875" algn="l">
              <a:lnSpc>
                <a:spcPts val="304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Cách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thức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sử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dụng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những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yếu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tố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kì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ảo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trong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tác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phẩm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: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Các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yếu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tố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kì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ảo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được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sử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dụng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đan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xen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với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yếu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tố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thực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về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địa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danh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(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bến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đò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Hoàng Giang,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ải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Chi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Lăng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),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thời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điểm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lịch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sử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(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cuối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đời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Khai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Đại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nhà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Hồ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),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sự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kiện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lịch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sử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(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quân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Minh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xâm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lược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nước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ta,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nhiều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chạy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trốn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ra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ngoài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bể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rồi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bị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đắm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thuyền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),..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9404" y="7724509"/>
            <a:ext cx="16009896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04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Lời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bình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nhấn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mạnh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ranh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giới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mơ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hồ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khó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rạch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ròi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minh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bạch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giữa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sự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thật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và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giả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dối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ở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đời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 </a:t>
            </a:r>
          </a:p>
          <a:p>
            <a:pPr marL="539749" lvl="1" indent="-269875" algn="l">
              <a:lnSpc>
                <a:spcPts val="304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Lời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bình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phê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phán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những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đàn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ông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gia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trưởng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đã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đẩy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phụ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nữ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vào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đường</a:t>
            </a:r>
            <a:r>
              <a:rPr lang="en-US" sz="2499" spc="67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7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cùng</a:t>
            </a:r>
            <a:endParaRPr lang="en-US" sz="2499" spc="67" dirty="0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>
            <a:off x="4663210" y="-1234804"/>
            <a:ext cx="9471700" cy="13998709"/>
          </a:xfrm>
          <a:custGeom>
            <a:avLst/>
            <a:gdLst/>
            <a:ahLst/>
            <a:cxnLst/>
            <a:rect l="l" t="t" r="r" b="b"/>
            <a:pathLst>
              <a:path w="9471700" h="13998709">
                <a:moveTo>
                  <a:pt x="0" y="0"/>
                </a:moveTo>
                <a:lnTo>
                  <a:pt x="9471700" y="0"/>
                </a:lnTo>
                <a:lnTo>
                  <a:pt x="9471700" y="13998708"/>
                </a:lnTo>
                <a:lnTo>
                  <a:pt x="0" y="13998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7" r="-445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115184" y="1677295"/>
            <a:ext cx="8057631" cy="1829840"/>
            <a:chOff x="0" y="0"/>
            <a:chExt cx="1021136" cy="2318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1136" cy="231894"/>
            </a:xfrm>
            <a:custGeom>
              <a:avLst/>
              <a:gdLst/>
              <a:ahLst/>
              <a:cxnLst/>
              <a:rect l="l" t="t" r="r" b="b"/>
              <a:pathLst>
                <a:path w="1021136" h="231894">
                  <a:moveTo>
                    <a:pt x="17295" y="0"/>
                  </a:moveTo>
                  <a:lnTo>
                    <a:pt x="1003841" y="0"/>
                  </a:lnTo>
                  <a:cubicBezTo>
                    <a:pt x="1008428" y="0"/>
                    <a:pt x="1012827" y="1822"/>
                    <a:pt x="1016071" y="5066"/>
                  </a:cubicBezTo>
                  <a:cubicBezTo>
                    <a:pt x="1019314" y="8309"/>
                    <a:pt x="1021136" y="12708"/>
                    <a:pt x="1021136" y="17295"/>
                  </a:cubicBezTo>
                  <a:lnTo>
                    <a:pt x="1021136" y="214599"/>
                  </a:lnTo>
                  <a:cubicBezTo>
                    <a:pt x="1021136" y="224151"/>
                    <a:pt x="1013393" y="231894"/>
                    <a:pt x="1003841" y="231894"/>
                  </a:cubicBezTo>
                  <a:lnTo>
                    <a:pt x="17295" y="231894"/>
                  </a:lnTo>
                  <a:cubicBezTo>
                    <a:pt x="7743" y="231894"/>
                    <a:pt x="0" y="224151"/>
                    <a:pt x="0" y="214599"/>
                  </a:cubicBezTo>
                  <a:lnTo>
                    <a:pt x="0" y="17295"/>
                  </a:lnTo>
                  <a:cubicBezTo>
                    <a:pt x="0" y="12708"/>
                    <a:pt x="1822" y="8309"/>
                    <a:pt x="5066" y="5066"/>
                  </a:cubicBezTo>
                  <a:cubicBezTo>
                    <a:pt x="8309" y="1822"/>
                    <a:pt x="12708" y="0"/>
                    <a:pt x="17295" y="0"/>
                  </a:cubicBezTo>
                  <a:close/>
                </a:path>
              </a:pathLst>
            </a:custGeom>
            <a:solidFill>
              <a:srgbClr val="FDEEE7"/>
            </a:solidFill>
            <a:ln w="28575" cap="sq">
              <a:solidFill>
                <a:srgbClr val="3D312B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52400"/>
              <a:ext cx="1021136" cy="384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0"/>
                </a:lnSpc>
              </a:pPr>
              <a:endParaRPr lang="vi-VN" sz="7700" spc="19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endParaRPr>
            </a:p>
            <a:p>
              <a:pPr algn="ctr">
                <a:lnSpc>
                  <a:spcPts val="10780"/>
                </a:lnSpc>
              </a:pPr>
              <a:r>
                <a:rPr lang="en-US" sz="7700" spc="192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III.Tổng</a:t>
              </a:r>
              <a:r>
                <a:rPr lang="en-US" sz="7700" spc="192" dirty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7700" spc="192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kết</a:t>
              </a:r>
              <a:endParaRPr lang="en-US" sz="7700" spc="19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 rot="-15471">
            <a:off x="4108804" y="3591523"/>
            <a:ext cx="11130935" cy="533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9524" lvl="1" indent="-389762" algn="ctr">
              <a:lnSpc>
                <a:spcPts val="5199"/>
              </a:lnSpc>
              <a:buFont typeface="Arial"/>
              <a:buChar char="•"/>
            </a:pP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Qua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khám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phá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văn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bản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chúng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ta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rút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ra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được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cách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đọc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hiểu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thể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loại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</a:p>
          <a:p>
            <a:pPr algn="ctr">
              <a:lnSpc>
                <a:spcPts val="5199"/>
              </a:lnSpc>
            </a:pP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truyện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truyền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kì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như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thế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nào</a:t>
            </a:r>
            <a:r>
              <a:rPr lang="en-US" sz="3610" dirty="0" smtClean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?</a:t>
            </a:r>
          </a:p>
          <a:p>
            <a:pPr algn="ctr">
              <a:lnSpc>
                <a:spcPts val="5199"/>
              </a:lnSpc>
            </a:pPr>
            <a:endParaRPr lang="en-US" sz="3610" dirty="0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779524" lvl="1" indent="-389762" algn="ctr">
              <a:lnSpc>
                <a:spcPts val="5199"/>
              </a:lnSpc>
              <a:buFont typeface="Arial"/>
              <a:buChar char="•"/>
            </a:pP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Qua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tác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phẩm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”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Chuyện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con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gái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Nam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Xương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”,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nội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dung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tác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phẩm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là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610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gì</a:t>
            </a:r>
            <a:r>
              <a:rPr lang="en-US" sz="3610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?</a:t>
            </a:r>
          </a:p>
          <a:p>
            <a:pPr algn="ctr">
              <a:lnSpc>
                <a:spcPts val="5199"/>
              </a:lnSpc>
            </a:pPr>
            <a:endParaRPr lang="en-US" sz="3610" dirty="0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algn="ctr">
              <a:lnSpc>
                <a:spcPts val="5199"/>
              </a:lnSpc>
            </a:pPr>
            <a:endParaRPr lang="en-US" sz="3610" dirty="0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>
            <a:off x="4762843" y="-1636107"/>
            <a:ext cx="9471700" cy="13998709"/>
          </a:xfrm>
          <a:custGeom>
            <a:avLst/>
            <a:gdLst/>
            <a:ahLst/>
            <a:cxnLst/>
            <a:rect l="l" t="t" r="r" b="b"/>
            <a:pathLst>
              <a:path w="9471700" h="13998709">
                <a:moveTo>
                  <a:pt x="0" y="0"/>
                </a:moveTo>
                <a:lnTo>
                  <a:pt x="9471700" y="0"/>
                </a:lnTo>
                <a:lnTo>
                  <a:pt x="9471700" y="13998709"/>
                </a:lnTo>
                <a:lnTo>
                  <a:pt x="0" y="139987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7" r="-445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766468" y="1402325"/>
            <a:ext cx="8755064" cy="1829840"/>
            <a:chOff x="0" y="0"/>
            <a:chExt cx="1109521" cy="2318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9521" cy="231894"/>
            </a:xfrm>
            <a:custGeom>
              <a:avLst/>
              <a:gdLst/>
              <a:ahLst/>
              <a:cxnLst/>
              <a:rect l="l" t="t" r="r" b="b"/>
              <a:pathLst>
                <a:path w="1109521" h="231894">
                  <a:moveTo>
                    <a:pt x="15917" y="0"/>
                  </a:moveTo>
                  <a:lnTo>
                    <a:pt x="1093604" y="0"/>
                  </a:lnTo>
                  <a:cubicBezTo>
                    <a:pt x="1102395" y="0"/>
                    <a:pt x="1109521" y="7126"/>
                    <a:pt x="1109521" y="15917"/>
                  </a:cubicBezTo>
                  <a:lnTo>
                    <a:pt x="1109521" y="215977"/>
                  </a:lnTo>
                  <a:cubicBezTo>
                    <a:pt x="1109521" y="224768"/>
                    <a:pt x="1102395" y="231894"/>
                    <a:pt x="1093604" y="231894"/>
                  </a:cubicBezTo>
                  <a:lnTo>
                    <a:pt x="15917" y="231894"/>
                  </a:lnTo>
                  <a:cubicBezTo>
                    <a:pt x="7126" y="231894"/>
                    <a:pt x="0" y="224768"/>
                    <a:pt x="0" y="215977"/>
                  </a:cubicBezTo>
                  <a:lnTo>
                    <a:pt x="0" y="15917"/>
                  </a:lnTo>
                  <a:cubicBezTo>
                    <a:pt x="0" y="7126"/>
                    <a:pt x="7126" y="0"/>
                    <a:pt x="15917" y="0"/>
                  </a:cubicBezTo>
                  <a:close/>
                </a:path>
              </a:pathLst>
            </a:custGeom>
            <a:solidFill>
              <a:srgbClr val="FDEEE7"/>
            </a:solidFill>
            <a:ln w="28575" cap="sq">
              <a:solidFill>
                <a:srgbClr val="3D312B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52400"/>
              <a:ext cx="1109521" cy="384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0"/>
                </a:lnSpc>
              </a:pPr>
              <a:endParaRPr lang="vi-VN" sz="7700" spc="19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endParaRPr>
            </a:p>
            <a:p>
              <a:pPr algn="ctr">
                <a:lnSpc>
                  <a:spcPts val="10780"/>
                </a:lnSpc>
              </a:pPr>
              <a:r>
                <a:rPr lang="en-US" sz="7700" spc="192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III.Tổng</a:t>
              </a:r>
              <a:r>
                <a:rPr lang="en-US" sz="7700" spc="192" dirty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7700" spc="192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kết</a:t>
              </a:r>
              <a:endParaRPr lang="en-US" sz="7700" spc="19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463901" y="3408378"/>
            <a:ext cx="7360198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Cách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đọc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truyền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kì</a:t>
            </a:r>
            <a:endParaRPr lang="en-US" sz="3000" spc="8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95601" y="4043695"/>
            <a:ext cx="140970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Khi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đọc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truyện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truyền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kì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cần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tóm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tắt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sự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việc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chính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trong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xác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định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nhân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vật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Thứ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hai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khi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ìm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nhân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vật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cần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tìm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những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c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tiết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về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nhân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vật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(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xuất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thân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lời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nói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hành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động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)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chi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tiết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kì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ảo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trong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tác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dụng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Ngoài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ra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cần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hiểu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về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hoàn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cảnh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sáng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tác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để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hiểu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thời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điểm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trong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văn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bản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từ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đó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hiểu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thêm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cuộc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sống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con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thời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đó</a:t>
            </a:r>
            <a:endParaRPr lang="en-US" sz="3000" spc="81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>
            <a:off x="4408150" y="-1855854"/>
            <a:ext cx="9471700" cy="13998709"/>
          </a:xfrm>
          <a:custGeom>
            <a:avLst/>
            <a:gdLst/>
            <a:ahLst/>
            <a:cxnLst/>
            <a:rect l="l" t="t" r="r" b="b"/>
            <a:pathLst>
              <a:path w="9471700" h="13998709">
                <a:moveTo>
                  <a:pt x="0" y="0"/>
                </a:moveTo>
                <a:lnTo>
                  <a:pt x="9471700" y="0"/>
                </a:lnTo>
                <a:lnTo>
                  <a:pt x="9471700" y="13998708"/>
                </a:lnTo>
                <a:lnTo>
                  <a:pt x="0" y="13998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7" r="-445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339359" y="1215381"/>
            <a:ext cx="7484740" cy="1829840"/>
            <a:chOff x="0" y="0"/>
            <a:chExt cx="948534" cy="2318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48534" cy="231894"/>
            </a:xfrm>
            <a:custGeom>
              <a:avLst/>
              <a:gdLst/>
              <a:ahLst/>
              <a:cxnLst/>
              <a:rect l="l" t="t" r="r" b="b"/>
              <a:pathLst>
                <a:path w="948534" h="231894">
                  <a:moveTo>
                    <a:pt x="18618" y="0"/>
                  </a:moveTo>
                  <a:lnTo>
                    <a:pt x="929916" y="0"/>
                  </a:lnTo>
                  <a:cubicBezTo>
                    <a:pt x="940198" y="0"/>
                    <a:pt x="948534" y="8336"/>
                    <a:pt x="948534" y="18618"/>
                  </a:cubicBezTo>
                  <a:lnTo>
                    <a:pt x="948534" y="213275"/>
                  </a:lnTo>
                  <a:cubicBezTo>
                    <a:pt x="948534" y="223558"/>
                    <a:pt x="940198" y="231894"/>
                    <a:pt x="929916" y="231894"/>
                  </a:cubicBezTo>
                  <a:lnTo>
                    <a:pt x="18618" y="231894"/>
                  </a:lnTo>
                  <a:cubicBezTo>
                    <a:pt x="8336" y="231894"/>
                    <a:pt x="0" y="223558"/>
                    <a:pt x="0" y="213275"/>
                  </a:cubicBezTo>
                  <a:lnTo>
                    <a:pt x="0" y="18618"/>
                  </a:lnTo>
                  <a:cubicBezTo>
                    <a:pt x="0" y="8336"/>
                    <a:pt x="8336" y="0"/>
                    <a:pt x="18618" y="0"/>
                  </a:cubicBezTo>
                  <a:close/>
                </a:path>
              </a:pathLst>
            </a:custGeom>
            <a:solidFill>
              <a:srgbClr val="FDEEE7"/>
            </a:solidFill>
            <a:ln w="28575" cap="sq">
              <a:solidFill>
                <a:srgbClr val="3D312B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52400"/>
              <a:ext cx="948534" cy="384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0"/>
                </a:lnSpc>
              </a:pPr>
              <a:endParaRPr lang="vi-VN" sz="7700" spc="19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endParaRPr>
            </a:p>
            <a:p>
              <a:pPr algn="ctr">
                <a:lnSpc>
                  <a:spcPts val="10780"/>
                </a:lnSpc>
              </a:pPr>
              <a:r>
                <a:rPr lang="en-US" sz="7700" spc="192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III.Tổng</a:t>
              </a:r>
              <a:r>
                <a:rPr lang="en-US" sz="7700" spc="192" dirty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7700" spc="192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kết</a:t>
              </a:r>
              <a:endParaRPr lang="en-US" sz="7700" spc="19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463901" y="3222640"/>
            <a:ext cx="7360198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 spc="8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Nội</a:t>
            </a:r>
            <a:r>
              <a:rPr lang="en-US" sz="3000" spc="8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dung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67001" y="4043695"/>
            <a:ext cx="12801600" cy="2690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Qua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tác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phẩm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”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Chuyện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con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gái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Nam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Xương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”,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tác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giả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giúp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đọc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thấy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được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bi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kịch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tan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vỡ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hạnh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phúc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gia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đình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, qua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đó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phê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phán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xã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hội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phong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kiến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đồng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thời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bày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tỏ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niềm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thương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cảm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sâu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sắc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đối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với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sự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bất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hạnh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phụ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3000" spc="8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nữ</a:t>
            </a:r>
            <a:r>
              <a:rPr lang="en-US" sz="3000" spc="8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889365" y="1009650"/>
            <a:ext cx="12151299" cy="13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41"/>
              </a:lnSpc>
            </a:pPr>
            <a:r>
              <a:rPr lang="en-US" sz="8640" spc="233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Bàn</a:t>
            </a:r>
            <a:r>
              <a:rPr lang="en-US" sz="8640" spc="233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8640" spc="233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luận</a:t>
            </a:r>
            <a:endParaRPr lang="en-US" sz="8640" spc="233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44897" y="2755520"/>
            <a:ext cx="11640235" cy="2134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9"/>
              </a:lnSpc>
              <a:spcBef>
                <a:spcPct val="0"/>
              </a:spcBef>
            </a:pPr>
            <a:r>
              <a:rPr lang="en-US" sz="3499" spc="94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Làm</a:t>
            </a:r>
            <a:r>
              <a:rPr lang="en-US" sz="3499" spc="94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việc</a:t>
            </a:r>
            <a:r>
              <a:rPr lang="en-US" sz="3499" spc="94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theo</a:t>
            </a:r>
            <a:r>
              <a:rPr lang="en-US" sz="3499" spc="94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nhóm</a:t>
            </a:r>
            <a:r>
              <a:rPr lang="en-US" sz="3499" spc="94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(chia </a:t>
            </a:r>
            <a:r>
              <a:rPr lang="en-US" sz="3499" spc="94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theo</a:t>
            </a:r>
            <a:r>
              <a:rPr lang="en-US" sz="3499" spc="94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tổ</a:t>
            </a:r>
            <a:r>
              <a:rPr lang="en-US" sz="3499" spc="94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) </a:t>
            </a:r>
            <a:r>
              <a:rPr lang="en-US" sz="3499" spc="94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để</a:t>
            </a:r>
            <a:r>
              <a:rPr lang="en-US" sz="3499" spc="94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trình</a:t>
            </a:r>
            <a:r>
              <a:rPr lang="en-US" sz="3499" spc="94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bày</a:t>
            </a:r>
            <a:r>
              <a:rPr lang="en-US" sz="3499" spc="94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ý </a:t>
            </a:r>
            <a:r>
              <a:rPr lang="en-US" sz="3499" spc="94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kiến</a:t>
            </a:r>
            <a:r>
              <a:rPr lang="en-US" sz="3499" spc="94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về</a:t>
            </a:r>
            <a:r>
              <a:rPr lang="en-US" sz="3499" spc="94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vấn</a:t>
            </a:r>
            <a:r>
              <a:rPr lang="en-US" sz="3499" spc="94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đề</a:t>
            </a:r>
            <a:r>
              <a:rPr lang="en-US" sz="3499" spc="94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3499" spc="94" dirty="0" err="1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Vị</a:t>
            </a:r>
            <a:r>
              <a:rPr lang="en-US" sz="3499" spc="94" dirty="0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thế</a:t>
            </a:r>
            <a:r>
              <a:rPr lang="en-US" sz="3499" spc="94" dirty="0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của</a:t>
            </a:r>
            <a:r>
              <a:rPr lang="en-US" sz="3499" spc="94" dirty="0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người</a:t>
            </a:r>
            <a:r>
              <a:rPr lang="en-US" sz="3499" spc="94" dirty="0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phụ</a:t>
            </a:r>
            <a:r>
              <a:rPr lang="en-US" sz="3499" spc="94" dirty="0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nữ</a:t>
            </a:r>
            <a:r>
              <a:rPr lang="en-US" sz="3499" spc="94" dirty="0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trong</a:t>
            </a:r>
            <a:r>
              <a:rPr lang="en-US" sz="3499" spc="94" dirty="0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xã</a:t>
            </a:r>
            <a:r>
              <a:rPr lang="en-US" sz="3499" spc="94" dirty="0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hội</a:t>
            </a:r>
            <a:r>
              <a:rPr lang="en-US" sz="3499" spc="94" dirty="0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xưa</a:t>
            </a:r>
            <a:r>
              <a:rPr lang="en-US" sz="3499" spc="94" dirty="0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 </a:t>
            </a:r>
            <a:r>
              <a:rPr lang="en-US" sz="3499" spc="94" dirty="0" err="1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và</a:t>
            </a:r>
            <a:r>
              <a:rPr lang="en-US" sz="3499" spc="94" dirty="0">
                <a:solidFill>
                  <a:srgbClr val="4B3B33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 nay</a:t>
            </a:r>
          </a:p>
          <a:p>
            <a:pPr algn="ctr">
              <a:lnSpc>
                <a:spcPts val="4269"/>
              </a:lnSpc>
              <a:spcBef>
                <a:spcPct val="0"/>
              </a:spcBef>
            </a:pPr>
            <a:r>
              <a:rPr lang="en-US" sz="3499" spc="94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14600" y="5133975"/>
            <a:ext cx="144780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(1)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Nêu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vị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thế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phụ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nữ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trong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xã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hội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xưa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nay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(2)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Biểu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hiện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vị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thế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người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phụ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nữ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trong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xã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hội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xưa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nay. 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(3)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Tại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sao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lại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có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sự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khác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nhau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như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vậy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?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(4)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Phản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đề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(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nếu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có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)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(5)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Cảm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nhận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về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vị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thế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phụ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nữ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giữa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hai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thời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892" t="-24621" b="-227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50832" y="3278388"/>
            <a:ext cx="9586337" cy="2963050"/>
          </a:xfrm>
          <a:custGeom>
            <a:avLst/>
            <a:gdLst/>
            <a:ahLst/>
            <a:cxnLst/>
            <a:rect l="l" t="t" r="r" b="b"/>
            <a:pathLst>
              <a:path w="9586337" h="2963050">
                <a:moveTo>
                  <a:pt x="0" y="0"/>
                </a:moveTo>
                <a:lnTo>
                  <a:pt x="9586336" y="0"/>
                </a:lnTo>
                <a:lnTo>
                  <a:pt x="9586336" y="2963050"/>
                </a:lnTo>
                <a:lnTo>
                  <a:pt x="0" y="29630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32682" y="630369"/>
            <a:ext cx="14822636" cy="1516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62"/>
              </a:lnSpc>
            </a:pPr>
            <a:r>
              <a:rPr lang="en-US" sz="9723" spc="262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Nội dung bài học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20613" y="3147401"/>
            <a:ext cx="5580650" cy="130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3999" spc="-11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ĐỌC VÀ TÌM HIỂU CHUNG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20613" y="5816637"/>
            <a:ext cx="4454303" cy="130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3999" spc="-11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KHÁM PHÁ VĂN BẢN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83823" y="3172801"/>
            <a:ext cx="3173329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3999" spc="-11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TỔNG KẾT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-1529476" y="8335940"/>
            <a:ext cx="20445765" cy="2647056"/>
          </a:xfrm>
          <a:custGeom>
            <a:avLst/>
            <a:gdLst/>
            <a:ahLst/>
            <a:cxnLst/>
            <a:rect l="l" t="t" r="r" b="b"/>
            <a:pathLst>
              <a:path w="20445765" h="2647056">
                <a:moveTo>
                  <a:pt x="0" y="0"/>
                </a:moveTo>
                <a:lnTo>
                  <a:pt x="20445765" y="0"/>
                </a:lnTo>
                <a:lnTo>
                  <a:pt x="20445765" y="2647056"/>
                </a:lnTo>
                <a:lnTo>
                  <a:pt x="0" y="2647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79069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351220" y="3324392"/>
            <a:ext cx="1172182" cy="117218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6461" y="0"/>
                  </a:moveTo>
                  <a:lnTo>
                    <a:pt x="686339" y="0"/>
                  </a:lnTo>
                  <a:cubicBezTo>
                    <a:pt x="756182" y="0"/>
                    <a:pt x="812800" y="56618"/>
                    <a:pt x="812800" y="126461"/>
                  </a:cubicBezTo>
                  <a:lnTo>
                    <a:pt x="812800" y="686339"/>
                  </a:lnTo>
                  <a:cubicBezTo>
                    <a:pt x="812800" y="756182"/>
                    <a:pt x="756182" y="812800"/>
                    <a:pt x="686339" y="812800"/>
                  </a:cubicBezTo>
                  <a:lnTo>
                    <a:pt x="126461" y="812800"/>
                  </a:lnTo>
                  <a:cubicBezTo>
                    <a:pt x="56618" y="812800"/>
                    <a:pt x="0" y="756182"/>
                    <a:pt x="0" y="686339"/>
                  </a:cubicBezTo>
                  <a:lnTo>
                    <a:pt x="0" y="126461"/>
                  </a:lnTo>
                  <a:cubicBezTo>
                    <a:pt x="0" y="56618"/>
                    <a:pt x="56618" y="0"/>
                    <a:pt x="126461" y="0"/>
                  </a:cubicBezTo>
                  <a:close/>
                </a:path>
              </a:pathLst>
            </a:custGeom>
            <a:solidFill>
              <a:srgbClr val="695B54"/>
            </a:solidFill>
            <a:ln w="28575" cap="sq">
              <a:solidFill>
                <a:srgbClr val="E7CBBE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spc="110" dirty="0">
                  <a:solidFill>
                    <a:srgbClr val="FDEEE7"/>
                  </a:solidFill>
                  <a:latin typeface="DejaVu Serif"/>
                  <a:ea typeface="DejaVu Serif"/>
                  <a:cs typeface="DejaVu Serif"/>
                  <a:sym typeface="DejaVu Serif"/>
                </a:rPr>
                <a:t>I.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51220" y="5993628"/>
            <a:ext cx="1172182" cy="117218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5489" y="0"/>
                  </a:moveTo>
                  <a:lnTo>
                    <a:pt x="687311" y="0"/>
                  </a:lnTo>
                  <a:cubicBezTo>
                    <a:pt x="720592" y="0"/>
                    <a:pt x="752511" y="13221"/>
                    <a:pt x="776045" y="36755"/>
                  </a:cubicBezTo>
                  <a:cubicBezTo>
                    <a:pt x="799579" y="60289"/>
                    <a:pt x="812800" y="92208"/>
                    <a:pt x="812800" y="125489"/>
                  </a:cubicBezTo>
                  <a:lnTo>
                    <a:pt x="812800" y="687311"/>
                  </a:lnTo>
                  <a:cubicBezTo>
                    <a:pt x="812800" y="720592"/>
                    <a:pt x="799579" y="752511"/>
                    <a:pt x="776045" y="776045"/>
                  </a:cubicBezTo>
                  <a:cubicBezTo>
                    <a:pt x="752511" y="799579"/>
                    <a:pt x="720592" y="812800"/>
                    <a:pt x="687311" y="812800"/>
                  </a:cubicBezTo>
                  <a:lnTo>
                    <a:pt x="125489" y="812800"/>
                  </a:lnTo>
                  <a:cubicBezTo>
                    <a:pt x="92208" y="812800"/>
                    <a:pt x="60289" y="799579"/>
                    <a:pt x="36755" y="776045"/>
                  </a:cubicBezTo>
                  <a:cubicBezTo>
                    <a:pt x="13221" y="752511"/>
                    <a:pt x="0" y="720592"/>
                    <a:pt x="0" y="687311"/>
                  </a:cubicBezTo>
                  <a:lnTo>
                    <a:pt x="0" y="125489"/>
                  </a:lnTo>
                  <a:cubicBezTo>
                    <a:pt x="0" y="92208"/>
                    <a:pt x="13221" y="60289"/>
                    <a:pt x="36755" y="36755"/>
                  </a:cubicBezTo>
                  <a:cubicBezTo>
                    <a:pt x="60289" y="13221"/>
                    <a:pt x="92208" y="0"/>
                    <a:pt x="125489" y="0"/>
                  </a:cubicBezTo>
                  <a:close/>
                </a:path>
              </a:pathLst>
            </a:custGeom>
            <a:solidFill>
              <a:srgbClr val="695B54"/>
            </a:solidFill>
            <a:ln w="28575" cap="sq">
              <a:solidFill>
                <a:srgbClr val="E7CBBE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spc="110" dirty="0">
                  <a:solidFill>
                    <a:srgbClr val="FDEEE7"/>
                  </a:solidFill>
                  <a:latin typeface="DejaVu Serif"/>
                  <a:ea typeface="DejaVu Serif"/>
                  <a:cs typeface="DejaVu Serif"/>
                  <a:sym typeface="DejaVu Serif"/>
                </a:rPr>
                <a:t>II.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301338" y="5616990"/>
            <a:ext cx="1172182" cy="117218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5489" y="0"/>
                  </a:moveTo>
                  <a:lnTo>
                    <a:pt x="687311" y="0"/>
                  </a:lnTo>
                  <a:cubicBezTo>
                    <a:pt x="720592" y="0"/>
                    <a:pt x="752511" y="13221"/>
                    <a:pt x="776045" y="36755"/>
                  </a:cubicBezTo>
                  <a:cubicBezTo>
                    <a:pt x="799579" y="60289"/>
                    <a:pt x="812800" y="92208"/>
                    <a:pt x="812800" y="125489"/>
                  </a:cubicBezTo>
                  <a:lnTo>
                    <a:pt x="812800" y="687311"/>
                  </a:lnTo>
                  <a:cubicBezTo>
                    <a:pt x="812800" y="720592"/>
                    <a:pt x="799579" y="752511"/>
                    <a:pt x="776045" y="776045"/>
                  </a:cubicBezTo>
                  <a:cubicBezTo>
                    <a:pt x="752511" y="799579"/>
                    <a:pt x="720592" y="812800"/>
                    <a:pt x="687311" y="812800"/>
                  </a:cubicBezTo>
                  <a:lnTo>
                    <a:pt x="125489" y="812800"/>
                  </a:lnTo>
                  <a:cubicBezTo>
                    <a:pt x="92208" y="812800"/>
                    <a:pt x="60289" y="799579"/>
                    <a:pt x="36755" y="776045"/>
                  </a:cubicBezTo>
                  <a:cubicBezTo>
                    <a:pt x="13221" y="752511"/>
                    <a:pt x="0" y="720592"/>
                    <a:pt x="0" y="687311"/>
                  </a:cubicBezTo>
                  <a:lnTo>
                    <a:pt x="0" y="125489"/>
                  </a:lnTo>
                  <a:cubicBezTo>
                    <a:pt x="0" y="92208"/>
                    <a:pt x="13221" y="60289"/>
                    <a:pt x="36755" y="36755"/>
                  </a:cubicBezTo>
                  <a:cubicBezTo>
                    <a:pt x="60289" y="13221"/>
                    <a:pt x="92208" y="0"/>
                    <a:pt x="125489" y="0"/>
                  </a:cubicBezTo>
                  <a:close/>
                </a:path>
              </a:pathLst>
            </a:custGeom>
            <a:solidFill>
              <a:srgbClr val="695B54"/>
            </a:solidFill>
            <a:ln w="28575" cap="sq">
              <a:solidFill>
                <a:srgbClr val="E7CBBE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spc="110" dirty="0">
                  <a:solidFill>
                    <a:srgbClr val="FDEEE7"/>
                  </a:solidFill>
                  <a:latin typeface="DejaVu Serif"/>
                  <a:ea typeface="DejaVu Serif"/>
                  <a:cs typeface="DejaVu Serif"/>
                  <a:sym typeface="DejaVu Serif"/>
                </a:rPr>
                <a:t>IV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301338" y="2898040"/>
            <a:ext cx="1172182" cy="117218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5489" y="0"/>
                  </a:moveTo>
                  <a:lnTo>
                    <a:pt x="687311" y="0"/>
                  </a:lnTo>
                  <a:cubicBezTo>
                    <a:pt x="720592" y="0"/>
                    <a:pt x="752511" y="13221"/>
                    <a:pt x="776045" y="36755"/>
                  </a:cubicBezTo>
                  <a:cubicBezTo>
                    <a:pt x="799579" y="60289"/>
                    <a:pt x="812800" y="92208"/>
                    <a:pt x="812800" y="125489"/>
                  </a:cubicBezTo>
                  <a:lnTo>
                    <a:pt x="812800" y="687311"/>
                  </a:lnTo>
                  <a:cubicBezTo>
                    <a:pt x="812800" y="720592"/>
                    <a:pt x="799579" y="752511"/>
                    <a:pt x="776045" y="776045"/>
                  </a:cubicBezTo>
                  <a:cubicBezTo>
                    <a:pt x="752511" y="799579"/>
                    <a:pt x="720592" y="812800"/>
                    <a:pt x="687311" y="812800"/>
                  </a:cubicBezTo>
                  <a:lnTo>
                    <a:pt x="125489" y="812800"/>
                  </a:lnTo>
                  <a:cubicBezTo>
                    <a:pt x="92208" y="812800"/>
                    <a:pt x="60289" y="799579"/>
                    <a:pt x="36755" y="776045"/>
                  </a:cubicBezTo>
                  <a:cubicBezTo>
                    <a:pt x="13221" y="752511"/>
                    <a:pt x="0" y="720592"/>
                    <a:pt x="0" y="687311"/>
                  </a:cubicBezTo>
                  <a:lnTo>
                    <a:pt x="0" y="125489"/>
                  </a:lnTo>
                  <a:cubicBezTo>
                    <a:pt x="0" y="92208"/>
                    <a:pt x="13221" y="60289"/>
                    <a:pt x="36755" y="36755"/>
                  </a:cubicBezTo>
                  <a:cubicBezTo>
                    <a:pt x="60289" y="13221"/>
                    <a:pt x="92208" y="0"/>
                    <a:pt x="125489" y="0"/>
                  </a:cubicBezTo>
                  <a:close/>
                </a:path>
              </a:pathLst>
            </a:custGeom>
            <a:solidFill>
              <a:srgbClr val="695B54"/>
            </a:solidFill>
            <a:ln w="28575" cap="sq">
              <a:solidFill>
                <a:srgbClr val="E7CBBE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spc="110" dirty="0">
                  <a:solidFill>
                    <a:srgbClr val="FDEEE7"/>
                  </a:solidFill>
                  <a:latin typeface="DejaVu Serif"/>
                  <a:ea typeface="DejaVu Serif"/>
                  <a:cs typeface="DejaVu Serif"/>
                  <a:sym typeface="DejaVu Serif"/>
                </a:rPr>
                <a:t>III.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883823" y="5955528"/>
            <a:ext cx="4454303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3999" spc="-11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BÀN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82471" y="426022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I.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Đọc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chung</a:t>
            </a:r>
            <a:endParaRPr lang="en-US" sz="3999" spc="10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33400" y="3198682"/>
            <a:ext cx="17221200" cy="6506843"/>
          </a:xfrm>
          <a:custGeom>
            <a:avLst/>
            <a:gdLst/>
            <a:ahLst/>
            <a:cxnLst/>
            <a:rect l="l" t="t" r="r" b="b"/>
            <a:pathLst>
              <a:path w="9361458" h="6237305">
                <a:moveTo>
                  <a:pt x="0" y="0"/>
                </a:moveTo>
                <a:lnTo>
                  <a:pt x="9361458" y="0"/>
                </a:lnTo>
                <a:lnTo>
                  <a:pt x="9361458" y="6237305"/>
                </a:lnTo>
                <a:lnTo>
                  <a:pt x="0" y="62373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15471">
            <a:off x="1914934" y="1402066"/>
            <a:ext cx="13206155" cy="163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00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Qua việc tìm hiểu tri thức ngữ văn ở nhà, hãy nối tri thức ở cột A với nội dung cột B tương ứng. Sau đó, gạch chân thông tin tác giả và tác phẩm trong sách giáo khoa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82471" y="426022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I.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Đọc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chung</a:t>
            </a:r>
            <a:endParaRPr lang="en-US" sz="3999" spc="10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62000" y="3462465"/>
            <a:ext cx="11604457" cy="6516423"/>
          </a:xfrm>
          <a:custGeom>
            <a:avLst/>
            <a:gdLst/>
            <a:ahLst/>
            <a:cxnLst/>
            <a:rect l="l" t="t" r="r" b="b"/>
            <a:pathLst>
              <a:path w="9780380" h="6516423">
                <a:moveTo>
                  <a:pt x="0" y="0"/>
                </a:moveTo>
                <a:lnTo>
                  <a:pt x="9780380" y="0"/>
                </a:lnTo>
                <a:lnTo>
                  <a:pt x="9780380" y="6516422"/>
                </a:lnTo>
                <a:lnTo>
                  <a:pt x="0" y="6516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15471">
            <a:off x="1865117" y="1459383"/>
            <a:ext cx="13206155" cy="163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Qua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việc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tri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thức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ngữ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văn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ở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nhà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hãy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nối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tri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thức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ở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cột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A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với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nội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dung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cột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B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tương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ứng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 Sau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đó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gạch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chân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thông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tin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tác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giả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tác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phẩm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trong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sách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giáo</a:t>
            </a:r>
            <a:r>
              <a:rPr lang="en-US" sz="3000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khoa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66458" y="4781088"/>
            <a:ext cx="5083341" cy="3802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Đáp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án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PHT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số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1:</a:t>
            </a:r>
          </a:p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1-c</a:t>
            </a:r>
          </a:p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2-a</a:t>
            </a:r>
          </a:p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3-b</a:t>
            </a:r>
          </a:p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4-e</a:t>
            </a:r>
          </a:p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5-d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80256" y="1898941"/>
            <a:ext cx="6858000" cy="759700"/>
            <a:chOff x="0" y="0"/>
            <a:chExt cx="519840" cy="962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840" cy="96276"/>
            </a:xfrm>
            <a:custGeom>
              <a:avLst/>
              <a:gdLst/>
              <a:ahLst/>
              <a:cxnLst/>
              <a:rect l="l" t="t" r="r" b="b"/>
              <a:pathLst>
                <a:path w="519840" h="96276">
                  <a:moveTo>
                    <a:pt x="20761" y="0"/>
                  </a:moveTo>
                  <a:lnTo>
                    <a:pt x="499079" y="0"/>
                  </a:lnTo>
                  <a:cubicBezTo>
                    <a:pt x="510545" y="0"/>
                    <a:pt x="519840" y="9295"/>
                    <a:pt x="519840" y="20761"/>
                  </a:cubicBezTo>
                  <a:lnTo>
                    <a:pt x="519840" y="75515"/>
                  </a:lnTo>
                  <a:cubicBezTo>
                    <a:pt x="519840" y="86981"/>
                    <a:pt x="510545" y="96276"/>
                    <a:pt x="499079" y="96276"/>
                  </a:cubicBezTo>
                  <a:lnTo>
                    <a:pt x="20761" y="96276"/>
                  </a:lnTo>
                  <a:cubicBezTo>
                    <a:pt x="9295" y="96276"/>
                    <a:pt x="0" y="86981"/>
                    <a:pt x="0" y="75515"/>
                  </a:cubicBezTo>
                  <a:lnTo>
                    <a:pt x="0" y="20761"/>
                  </a:lnTo>
                  <a:cubicBezTo>
                    <a:pt x="0" y="9295"/>
                    <a:pt x="9295" y="0"/>
                    <a:pt x="20761" y="0"/>
                  </a:cubicBezTo>
                  <a:close/>
                </a:path>
              </a:pathLst>
            </a:custGeom>
            <a:solidFill>
              <a:srgbClr val="FDEEE7"/>
            </a:solidFill>
            <a:ln w="28575" cap="sq">
              <a:solidFill>
                <a:srgbClr val="4B3B33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519840" cy="153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8"/>
                </a:lnSpc>
              </a:pPr>
              <a:r>
                <a:rPr lang="en-US" sz="2556" spc="63" dirty="0" err="1" smtClean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Khái</a:t>
              </a:r>
              <a:r>
                <a:rPr lang="en-US" sz="2556" spc="63" dirty="0" smtClean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2556" spc="63" dirty="0" err="1" smtClean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niệm</a:t>
              </a:r>
              <a:r>
                <a:rPr lang="en-US" sz="2556" spc="63" dirty="0" smtClean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2556" spc="63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T</a:t>
              </a:r>
              <a:r>
                <a:rPr lang="en-US" sz="2556" spc="63" dirty="0" err="1" smtClean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ruyện</a:t>
              </a:r>
              <a:r>
                <a:rPr lang="en-US" sz="2556" spc="63" dirty="0" smtClean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2556" spc="63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truyền</a:t>
              </a:r>
              <a:r>
                <a:rPr lang="en-US" sz="2556" spc="63" dirty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2556" spc="63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kì</a:t>
              </a:r>
              <a:endParaRPr lang="en-US" sz="2556" spc="63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3982" y="4688663"/>
            <a:ext cx="6654274" cy="909675"/>
            <a:chOff x="0" y="0"/>
            <a:chExt cx="843290" cy="1152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43290" cy="115282"/>
            </a:xfrm>
            <a:custGeom>
              <a:avLst/>
              <a:gdLst/>
              <a:ahLst/>
              <a:cxnLst/>
              <a:rect l="l" t="t" r="r" b="b"/>
              <a:pathLst>
                <a:path w="843290" h="115282">
                  <a:moveTo>
                    <a:pt x="12798" y="0"/>
                  </a:moveTo>
                  <a:lnTo>
                    <a:pt x="830492" y="0"/>
                  </a:lnTo>
                  <a:cubicBezTo>
                    <a:pt x="833886" y="0"/>
                    <a:pt x="837141" y="1348"/>
                    <a:pt x="839542" y="3748"/>
                  </a:cubicBezTo>
                  <a:cubicBezTo>
                    <a:pt x="841942" y="6149"/>
                    <a:pt x="843290" y="9404"/>
                    <a:pt x="843290" y="12798"/>
                  </a:cubicBezTo>
                  <a:lnTo>
                    <a:pt x="843290" y="102484"/>
                  </a:lnTo>
                  <a:cubicBezTo>
                    <a:pt x="843290" y="105879"/>
                    <a:pt x="841942" y="109134"/>
                    <a:pt x="839542" y="111534"/>
                  </a:cubicBezTo>
                  <a:cubicBezTo>
                    <a:pt x="837141" y="113934"/>
                    <a:pt x="833886" y="115282"/>
                    <a:pt x="830492" y="115282"/>
                  </a:cubicBezTo>
                  <a:lnTo>
                    <a:pt x="12798" y="115282"/>
                  </a:lnTo>
                  <a:cubicBezTo>
                    <a:pt x="9404" y="115282"/>
                    <a:pt x="6149" y="113934"/>
                    <a:pt x="3748" y="111534"/>
                  </a:cubicBezTo>
                  <a:cubicBezTo>
                    <a:pt x="1348" y="109134"/>
                    <a:pt x="0" y="105879"/>
                    <a:pt x="0" y="102484"/>
                  </a:cubicBezTo>
                  <a:lnTo>
                    <a:pt x="0" y="12798"/>
                  </a:lnTo>
                  <a:cubicBezTo>
                    <a:pt x="0" y="9404"/>
                    <a:pt x="1348" y="6149"/>
                    <a:pt x="3748" y="3748"/>
                  </a:cubicBezTo>
                  <a:cubicBezTo>
                    <a:pt x="6149" y="1348"/>
                    <a:pt x="9404" y="0"/>
                    <a:pt x="12798" y="0"/>
                  </a:cubicBezTo>
                  <a:close/>
                </a:path>
              </a:pathLst>
            </a:custGeom>
            <a:solidFill>
              <a:srgbClr val="FDEEE7"/>
            </a:solidFill>
            <a:ln w="28575" cap="sq">
              <a:solidFill>
                <a:srgbClr val="4B3B33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43290" cy="172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8"/>
                </a:lnSpc>
              </a:pPr>
              <a:r>
                <a:rPr lang="en-US" sz="2556" spc="63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Các</a:t>
              </a:r>
              <a:r>
                <a:rPr lang="en-US" sz="2556" spc="63" dirty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2556" spc="63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yếu</a:t>
              </a:r>
              <a:r>
                <a:rPr lang="en-US" sz="2556" spc="63" dirty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2556" spc="63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tố</a:t>
              </a:r>
              <a:r>
                <a:rPr lang="en-US" sz="2556" spc="63" dirty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2556" spc="63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trong</a:t>
              </a:r>
              <a:r>
                <a:rPr lang="en-US" sz="2556" spc="63" dirty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2556" spc="63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truyện</a:t>
              </a:r>
              <a:r>
                <a:rPr lang="en-US" sz="2556" spc="63" dirty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2556" spc="63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truyền</a:t>
              </a:r>
              <a:r>
                <a:rPr lang="en-US" sz="2556" spc="63" dirty="0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 </a:t>
              </a:r>
              <a:r>
                <a:rPr lang="en-US" sz="2556" spc="63" dirty="0" err="1">
                  <a:solidFill>
                    <a:srgbClr val="4B3B33"/>
                  </a:solidFill>
                  <a:latin typeface="DejaVu Serif Bold"/>
                  <a:ea typeface="DejaVu Serif Bold"/>
                  <a:cs typeface="DejaVu Serif Bold"/>
                  <a:sym typeface="DejaVu Serif Bold"/>
                </a:rPr>
                <a:t>kì</a:t>
              </a:r>
              <a:endParaRPr lang="en-US" sz="2556" spc="63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27600" y="402590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I.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Đọc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chung</a:t>
            </a:r>
            <a:endParaRPr lang="en-US" sz="3999" spc="10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83982" y="1139798"/>
            <a:ext cx="8240655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660"/>
              </a:lnSpc>
              <a:buAutoNum type="arabicPeriod"/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Tri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thức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ngữ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văn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83982" y="2691978"/>
            <a:ext cx="15482129" cy="174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Là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thể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loại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văn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xuôi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tự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sự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thuộc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văn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học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viết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dùng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yếu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tố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kì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ảo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làm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phương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thức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nghệ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thuật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để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phản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ánh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đời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sống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Ngoài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ra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tác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giả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sử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dụng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yếu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tố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hiện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thực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và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yếu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tố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kì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ảo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kết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hợp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đan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xen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một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cách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linh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hoạt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 Qua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đó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đọc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thấy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được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những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vấn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đề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cốt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lõi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hiện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thực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cũng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như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quan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niệm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thái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độ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tác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giả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83982" y="7967294"/>
            <a:ext cx="15382091" cy="218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+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Không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gian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ó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sự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pha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trộn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cõi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trần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cõi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tiên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và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cõi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âm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ba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cõi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này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không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tồn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tại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tách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biệt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mà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liên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thông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với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nhau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+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Thời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gian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có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sự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kết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hợp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thời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gian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thực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thời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gian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kì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ảo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Thời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gian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thực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với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các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điểm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mốc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các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niên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đại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xác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định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góp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phần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tạo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nên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giá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trị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tác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phẩm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Thời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gian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kì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ảo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ở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cõi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tiên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cõi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âm-nơi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mọi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thứ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ngưng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đọng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không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biến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đổi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không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giới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hạn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83982" y="5716219"/>
            <a:ext cx="16340184" cy="218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+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Cốt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được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tổ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chức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dựa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theo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chuỗi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sự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kiện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sắp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xếp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theo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trật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tự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tuyến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tính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quan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hệ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nhân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quả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+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Nhân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vật</a:t>
            </a:r>
            <a:r>
              <a:rPr lang="en-US" sz="2499" spc="6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thế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giới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nhân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vật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khá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đa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dạng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phong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phú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nổi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bật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ba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nhóm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: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thần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tiên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người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trần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và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yêu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quái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.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Các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nhân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vật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có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nét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kì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lạ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biêu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hiện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nguồn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gốc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ra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đời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ngoại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hình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và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năng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lực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siêu</a:t>
            </a:r>
            <a:r>
              <a:rPr lang="en-US" sz="2499" spc="62" dirty="0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4B3B33"/>
                </a:solidFill>
                <a:latin typeface="DejaVu Serif"/>
                <a:ea typeface="DejaVu Serif"/>
                <a:cs typeface="DejaVu Serif"/>
                <a:sym typeface="DejaVu Serif"/>
              </a:rPr>
              <a:t>nhiên</a:t>
            </a:r>
            <a:endParaRPr lang="en-US" sz="2499" spc="62" dirty="0">
              <a:solidFill>
                <a:srgbClr val="4B3B33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02060" y="1019175"/>
            <a:ext cx="13242083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2. Văn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bản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“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Chuyện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người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con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gái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Nam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Xương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l">
              <a:lnSpc>
                <a:spcPts val="3660"/>
              </a:lnSpc>
            </a:pP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09419" y="1673278"/>
            <a:ext cx="5248581" cy="673912"/>
            <a:chOff x="0" y="0"/>
            <a:chExt cx="812800" cy="854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5404"/>
            </a:xfrm>
            <a:custGeom>
              <a:avLst/>
              <a:gdLst/>
              <a:ahLst/>
              <a:cxnLst/>
              <a:rect l="l" t="t" r="r" b="b"/>
              <a:pathLst>
                <a:path w="812800" h="85404">
                  <a:moveTo>
                    <a:pt x="13278" y="0"/>
                  </a:moveTo>
                  <a:lnTo>
                    <a:pt x="799522" y="0"/>
                  </a:lnTo>
                  <a:cubicBezTo>
                    <a:pt x="803044" y="0"/>
                    <a:pt x="806421" y="1399"/>
                    <a:pt x="808911" y="3889"/>
                  </a:cubicBezTo>
                  <a:cubicBezTo>
                    <a:pt x="811401" y="6379"/>
                    <a:pt x="812800" y="9756"/>
                    <a:pt x="812800" y="13278"/>
                  </a:cubicBezTo>
                  <a:lnTo>
                    <a:pt x="812800" y="72126"/>
                  </a:lnTo>
                  <a:cubicBezTo>
                    <a:pt x="812800" y="79460"/>
                    <a:pt x="806855" y="85404"/>
                    <a:pt x="799522" y="85404"/>
                  </a:cubicBezTo>
                  <a:lnTo>
                    <a:pt x="13278" y="85404"/>
                  </a:lnTo>
                  <a:cubicBezTo>
                    <a:pt x="9756" y="85404"/>
                    <a:pt x="6379" y="84005"/>
                    <a:pt x="3889" y="81515"/>
                  </a:cubicBezTo>
                  <a:cubicBezTo>
                    <a:pt x="1399" y="79025"/>
                    <a:pt x="0" y="75648"/>
                    <a:pt x="0" y="72126"/>
                  </a:cubicBezTo>
                  <a:lnTo>
                    <a:pt x="0" y="13278"/>
                  </a:lnTo>
                  <a:cubicBezTo>
                    <a:pt x="0" y="9756"/>
                    <a:pt x="1399" y="6379"/>
                    <a:pt x="3889" y="3889"/>
                  </a:cubicBezTo>
                  <a:cubicBezTo>
                    <a:pt x="6379" y="1399"/>
                    <a:pt x="9756" y="0"/>
                    <a:pt x="13278" y="0"/>
                  </a:cubicBezTo>
                  <a:close/>
                </a:path>
              </a:pathLst>
            </a:custGeom>
            <a:solidFill>
              <a:srgbClr val="FDEEE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142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8"/>
                </a:lnSpc>
              </a:pPr>
              <a:r>
                <a:rPr lang="en-US" sz="3200" b="1" spc="56" dirty="0" err="1" smtClean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a.Tác</a:t>
              </a:r>
              <a:r>
                <a:rPr lang="en-US" sz="3200" b="1" spc="56" dirty="0" smtClean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 </a:t>
              </a:r>
              <a:r>
                <a:rPr lang="en-US" sz="3200" b="1" spc="56" dirty="0" err="1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giả</a:t>
              </a:r>
              <a:r>
                <a:rPr lang="en-US" sz="3200" b="1" spc="56" dirty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: </a:t>
              </a:r>
              <a:r>
                <a:rPr lang="en-US" sz="3200" b="1" spc="56" dirty="0" err="1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Nguyễn</a:t>
              </a:r>
              <a:r>
                <a:rPr lang="en-US" sz="3200" b="1" spc="56" dirty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 </a:t>
              </a:r>
              <a:r>
                <a:rPr lang="en-US" sz="3200" b="1" spc="56" dirty="0" err="1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Dữ</a:t>
              </a:r>
              <a:endParaRPr lang="en-US" sz="3200" b="1" spc="56" dirty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02060" y="3736978"/>
            <a:ext cx="9530973" cy="122021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158"/>
              </a:lnSpc>
            </a:pPr>
            <a:r>
              <a:rPr lang="en-US" sz="3200" b="1" spc="56" dirty="0" err="1" smtClean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b.Tác</a:t>
            </a:r>
            <a:r>
              <a:rPr lang="en-US" sz="3200" b="1" spc="56" dirty="0" smtClean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200" b="1" spc="56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phẩm</a:t>
            </a:r>
            <a:r>
              <a:rPr lang="en-US" sz="3200" b="1" spc="56" dirty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“</a:t>
            </a:r>
            <a:r>
              <a:rPr lang="en-US" sz="3200" b="1" spc="56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Chuyện</a:t>
            </a:r>
            <a:r>
              <a:rPr lang="en-US" sz="3200" b="1" spc="56" dirty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200" b="1" spc="56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người</a:t>
            </a:r>
            <a:r>
              <a:rPr lang="en-US" sz="3200" b="1" spc="56" dirty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con </a:t>
            </a:r>
            <a:r>
              <a:rPr lang="en-US" sz="3200" b="1" spc="56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gái</a:t>
            </a:r>
            <a:r>
              <a:rPr lang="en-US" sz="3200" b="1" spc="56" dirty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Nam </a:t>
            </a:r>
            <a:r>
              <a:rPr lang="en-US" sz="3200" b="1" spc="56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Xương</a:t>
            </a:r>
            <a:endParaRPr lang="en-US" sz="3200" b="1" spc="56" dirty="0">
              <a:solidFill>
                <a:srgbClr val="4B3B33"/>
              </a:solidFill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642522" y="1518089"/>
            <a:ext cx="5182795" cy="3004264"/>
          </a:xfrm>
          <a:custGeom>
            <a:avLst/>
            <a:gdLst/>
            <a:ahLst/>
            <a:cxnLst/>
            <a:rect l="l" t="t" r="r" b="b"/>
            <a:pathLst>
              <a:path w="5182795" h="3004264">
                <a:moveTo>
                  <a:pt x="0" y="0"/>
                </a:moveTo>
                <a:lnTo>
                  <a:pt x="5182794" y="0"/>
                </a:lnTo>
                <a:lnTo>
                  <a:pt x="5182794" y="3004264"/>
                </a:lnTo>
                <a:lnTo>
                  <a:pt x="0" y="3004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19107" y="276578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I.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Đọc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chung</a:t>
            </a:r>
            <a:endParaRPr lang="en-US" sz="3999" spc="10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09420" y="2374108"/>
            <a:ext cx="10595463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Nguyễn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Dữ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quê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ở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Hải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Dương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sống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vào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thế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kỉ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XVI.</a:t>
            </a:r>
          </a:p>
          <a:p>
            <a:pPr marL="539749" lvl="1" indent="-269875" algn="l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Truyền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kì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mạn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lục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là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tác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phẩm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tiêu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biểu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nhất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Nguyễn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Dữ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viết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bằng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chữ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Hán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09420" y="4789754"/>
            <a:ext cx="16037765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Là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thứ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16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trong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20 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trong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tập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“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Truyền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kì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mạn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lục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”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–   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Bố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cục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Tác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phẩm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gồm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ba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phần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  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+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Phần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thứ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nhất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(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từ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đầu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đến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lo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liệu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như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đối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với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cha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mẹ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đẻ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mình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):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Giới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thiệu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về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hai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nhân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vật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Vũ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–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Trương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Sinh;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gia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cảnh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nhà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Trương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Sinh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và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cuộc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sống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Vũ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khi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chồng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đi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lính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+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Phần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thứ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hai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(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từ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Qua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năm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sau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,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giặc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ngoan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cố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đã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chịu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trói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đến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nhưng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việc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trót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đã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qua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rồi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):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Nỗi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oan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bị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chồng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nghi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ngờ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và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hành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động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tự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trầm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Vũ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 spc="62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09419" y="8200916"/>
            <a:ext cx="16037765" cy="1308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+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Phần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cuối</a:t>
            </a:r>
            <a:r>
              <a:rPr lang="en-US" sz="2499" spc="62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(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từ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Cùng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làng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với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nàng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đến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hết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):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Cuộc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gặp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gỡ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tình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cờ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giữa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Phan Lang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và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Vũ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trong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động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của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Linh Phi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và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việc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Vũ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Nương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trở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về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trên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sông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gặp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Trương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Sinh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để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giải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toả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nỗi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oan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99" spc="62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khuất</a:t>
            </a:r>
            <a:r>
              <a:rPr lang="en-US" sz="2499" spc="62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02060" y="1019175"/>
            <a:ext cx="13242083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2. Văn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bản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“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Chuyện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người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con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gái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Nam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Xương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l">
              <a:lnSpc>
                <a:spcPts val="3660"/>
              </a:lnSpc>
            </a:pP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752600" y="1817838"/>
            <a:ext cx="2810181" cy="673912"/>
            <a:chOff x="0" y="0"/>
            <a:chExt cx="812800" cy="854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5404"/>
            </a:xfrm>
            <a:custGeom>
              <a:avLst/>
              <a:gdLst/>
              <a:ahLst/>
              <a:cxnLst/>
              <a:rect l="l" t="t" r="r" b="b"/>
              <a:pathLst>
                <a:path w="812800" h="85404">
                  <a:moveTo>
                    <a:pt x="13278" y="0"/>
                  </a:moveTo>
                  <a:lnTo>
                    <a:pt x="799522" y="0"/>
                  </a:lnTo>
                  <a:cubicBezTo>
                    <a:pt x="803044" y="0"/>
                    <a:pt x="806421" y="1399"/>
                    <a:pt x="808911" y="3889"/>
                  </a:cubicBezTo>
                  <a:cubicBezTo>
                    <a:pt x="811401" y="6379"/>
                    <a:pt x="812800" y="9756"/>
                    <a:pt x="812800" y="13278"/>
                  </a:cubicBezTo>
                  <a:lnTo>
                    <a:pt x="812800" y="72126"/>
                  </a:lnTo>
                  <a:cubicBezTo>
                    <a:pt x="812800" y="79460"/>
                    <a:pt x="806855" y="85404"/>
                    <a:pt x="799522" y="85404"/>
                  </a:cubicBezTo>
                  <a:lnTo>
                    <a:pt x="13278" y="85404"/>
                  </a:lnTo>
                  <a:cubicBezTo>
                    <a:pt x="9756" y="85404"/>
                    <a:pt x="6379" y="84005"/>
                    <a:pt x="3889" y="81515"/>
                  </a:cubicBezTo>
                  <a:cubicBezTo>
                    <a:pt x="1399" y="79025"/>
                    <a:pt x="0" y="75648"/>
                    <a:pt x="0" y="72126"/>
                  </a:cubicBezTo>
                  <a:lnTo>
                    <a:pt x="0" y="13278"/>
                  </a:lnTo>
                  <a:cubicBezTo>
                    <a:pt x="0" y="9756"/>
                    <a:pt x="1399" y="6379"/>
                    <a:pt x="3889" y="3889"/>
                  </a:cubicBezTo>
                  <a:cubicBezTo>
                    <a:pt x="6379" y="1399"/>
                    <a:pt x="9756" y="0"/>
                    <a:pt x="13278" y="0"/>
                  </a:cubicBezTo>
                  <a:close/>
                </a:path>
              </a:pathLst>
            </a:custGeom>
            <a:solidFill>
              <a:srgbClr val="FDEEE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142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8"/>
                </a:lnSpc>
              </a:pPr>
              <a:r>
                <a:rPr lang="en-US" sz="3600" b="1" spc="56" dirty="0" err="1" smtClean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a.Tác</a:t>
              </a:r>
              <a:r>
                <a:rPr lang="en-US" sz="3600" b="1" spc="56" dirty="0" smtClean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 </a:t>
              </a:r>
              <a:r>
                <a:rPr lang="en-US" sz="3600" b="1" spc="56" dirty="0" err="1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giả</a:t>
              </a:r>
              <a:r>
                <a:rPr lang="en-US" sz="3600" b="1" spc="56" dirty="0">
                  <a:solidFill>
                    <a:srgbClr val="4B3B33"/>
                  </a:solidFill>
                  <a:latin typeface="Times New Roman" panose="02020603050405020304" pitchFamily="18" charset="0"/>
                  <a:ea typeface="DejaVu Serif Bold"/>
                  <a:cs typeface="Times New Roman" panose="02020603050405020304" pitchFamily="18" charset="0"/>
                  <a:sym typeface="DejaVu Serif Bold"/>
                </a:rPr>
                <a:t>: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07140" y="4894016"/>
            <a:ext cx="10632460" cy="122021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158"/>
              </a:lnSpc>
            </a:pPr>
            <a:r>
              <a:rPr lang="en-US" sz="3200" b="1" spc="56" dirty="0" smtClean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   </a:t>
            </a:r>
            <a:r>
              <a:rPr lang="en-US" sz="3600" b="1" spc="56" dirty="0" err="1" smtClean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b.Tác</a:t>
            </a:r>
            <a:r>
              <a:rPr lang="en-US" sz="3600" b="1" spc="56" dirty="0" smtClean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b="1" spc="56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phẩm</a:t>
            </a:r>
            <a:r>
              <a:rPr lang="en-US" sz="3600" b="1" spc="56" dirty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“</a:t>
            </a:r>
            <a:r>
              <a:rPr lang="en-US" sz="3600" b="1" spc="56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Chuyện</a:t>
            </a:r>
            <a:r>
              <a:rPr lang="en-US" sz="3600" b="1" spc="56" dirty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b="1" spc="56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người</a:t>
            </a:r>
            <a:r>
              <a:rPr lang="en-US" sz="3600" b="1" spc="56" dirty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con </a:t>
            </a:r>
            <a:r>
              <a:rPr lang="en-US" sz="3600" b="1" spc="56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gái</a:t>
            </a:r>
            <a:r>
              <a:rPr lang="en-US" sz="3600" b="1" spc="56" dirty="0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Nam </a:t>
            </a:r>
            <a:r>
              <a:rPr lang="en-US" sz="3600" b="1" spc="56" dirty="0" err="1">
                <a:solidFill>
                  <a:srgbClr val="4B3B33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Xương</a:t>
            </a:r>
            <a:endParaRPr lang="en-US" sz="3600" b="1" spc="56" dirty="0">
              <a:solidFill>
                <a:srgbClr val="4B3B33"/>
              </a:solidFill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9107" y="276578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I.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Đọc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chung</a:t>
            </a:r>
            <a:endParaRPr lang="en-US" sz="3999" spc="10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09420" y="2374108"/>
            <a:ext cx="1256378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Nguyễn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Dữ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quê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ở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Hải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Dương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,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sống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vào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thế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kỉ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XVI.</a:t>
            </a:r>
          </a:p>
          <a:p>
            <a:pPr marL="539749" lvl="1" indent="-269875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Truyền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kì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mạn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lục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là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tác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phẩm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tiêu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biểu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nhất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của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Nguyễn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Dữ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,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viết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bằng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chữ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Hán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"/>
                <a:cs typeface="Times New Roman" panose="02020603050405020304" pitchFamily="18" charset="0"/>
                <a:sym typeface="DejaVu Serif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09419" y="6456252"/>
            <a:ext cx="14026158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499"/>
              </a:lnSpc>
              <a:spcBef>
                <a:spcPct val="0"/>
              </a:spcBef>
              <a:buFontTx/>
              <a:buChar char="-"/>
            </a:pPr>
            <a:r>
              <a:rPr lang="en-US" sz="3600" spc="62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Là</a:t>
            </a:r>
            <a:r>
              <a:rPr lang="en-US" sz="3600" spc="62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truyện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thứ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16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trong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20 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truyện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trong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tập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“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Truyền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kì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mạn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lục</a:t>
            </a:r>
            <a:r>
              <a:rPr lang="en-US" sz="3600" spc="62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”</a:t>
            </a:r>
          </a:p>
          <a:p>
            <a:pPr marL="342900" indent="-342900" algn="l">
              <a:lnSpc>
                <a:spcPts val="3499"/>
              </a:lnSpc>
              <a:spcBef>
                <a:spcPct val="0"/>
              </a:spcBef>
              <a:buFontTx/>
              <a:buChar char="-"/>
            </a:pPr>
            <a:endParaRPr lang="en-US" sz="3600" spc="62" dirty="0">
              <a:solidFill>
                <a:srgbClr val="000000"/>
              </a:solidFill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–   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Bố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cục</a:t>
            </a:r>
            <a:r>
              <a:rPr lang="en-US" sz="3600" spc="62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: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gồm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ba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spc="62" dirty="0" err="1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phần</a:t>
            </a:r>
            <a:r>
              <a:rPr lang="en-US" sz="3600" spc="62" dirty="0">
                <a:solidFill>
                  <a:srgbClr val="00000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38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79637" y="358769"/>
            <a:ext cx="1441647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I.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Đọc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3999" spc="107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99" spc="107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chung</a:t>
            </a:r>
            <a:endParaRPr lang="en-US" sz="3999" spc="107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71600" y="2475591"/>
            <a:ext cx="14024506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Qua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phần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tri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thức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ngữ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văn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theo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em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khi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đọc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tác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phẩm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Chuyện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người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con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gái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Nam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Xương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em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dự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định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sẽ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thực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hiện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những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hoạt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động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nào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để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đọc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được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tác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phẩm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99" spc="72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này</a:t>
            </a:r>
            <a:r>
              <a:rPr lang="en-US" sz="2899" spc="72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1365" y="1417925"/>
            <a:ext cx="14416470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3.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Định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hướng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cách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đọc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truyền</a:t>
            </a:r>
            <a:r>
              <a:rPr lang="en-US" sz="3000" spc="81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spc="81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kì</a:t>
            </a:r>
            <a:endParaRPr lang="en-US" sz="3000" spc="81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28800" y="4651507"/>
            <a:ext cx="11972345" cy="316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=&gt;  Khi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đọc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truyền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kì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cần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tóm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tắt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xác</a:t>
            </a:r>
            <a:r>
              <a:rPr lang="en-US" sz="3576" u="sng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định</a:t>
            </a:r>
            <a:r>
              <a:rPr lang="en-US" sz="3576" u="sng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không</a:t>
            </a:r>
            <a:r>
              <a:rPr lang="en-US" sz="3576" u="sng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gian</a:t>
            </a:r>
            <a:r>
              <a:rPr lang="en-US" sz="3576" u="sng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thời</a:t>
            </a:r>
            <a:r>
              <a:rPr lang="en-US" sz="3576" u="sng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gian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trong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576" u="sng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hiểu</a:t>
            </a:r>
            <a:r>
              <a:rPr lang="en-US" sz="3576" u="sng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</a:t>
            </a:r>
            <a:r>
              <a:rPr lang="en-US" sz="3576" u="sng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nhân</a:t>
            </a:r>
            <a:r>
              <a:rPr lang="en-US" sz="3576" u="sng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vật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chỉ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ra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nêu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tác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dụng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của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u="sng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chi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tiết</a:t>
            </a:r>
            <a:r>
              <a:rPr lang="en-US" sz="3576" u="sng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kì</a:t>
            </a:r>
            <a:r>
              <a:rPr lang="en-US" sz="3576" u="sng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ảo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576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nêu</a:t>
            </a:r>
            <a:r>
              <a:rPr lang="en-US" sz="3576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chủ</a:t>
            </a:r>
            <a:r>
              <a:rPr lang="en-US" sz="3576" u="sng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đề</a:t>
            </a:r>
            <a:r>
              <a:rPr lang="en-US" sz="3576" u="sng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của</a:t>
            </a:r>
            <a:r>
              <a:rPr lang="en-US" sz="3576" u="sng" spc="89" dirty="0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576" u="sng" spc="89" dirty="0" err="1">
                <a:solidFill>
                  <a:srgbClr val="4B3B33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endParaRPr lang="en-US" sz="3576" u="sng" spc="89" dirty="0">
              <a:solidFill>
                <a:srgbClr val="4B3B33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2673</Words>
  <Application>Microsoft Office PowerPoint</Application>
  <PresentationFormat>Custom</PresentationFormat>
  <Paragraphs>179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DejaVu Serif Bold</vt:lpstr>
      <vt:lpstr>DejaVu Serif</vt:lpstr>
      <vt:lpstr>DejaVu Serif Bold Italics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Chuyện người con gái Nam Xương</dc:title>
  <dc:creator>admin</dc:creator>
  <cp:lastModifiedBy>Win8SL-U</cp:lastModifiedBy>
  <cp:revision>27</cp:revision>
  <dcterms:created xsi:type="dcterms:W3CDTF">2006-08-16T00:00:00Z</dcterms:created>
  <dcterms:modified xsi:type="dcterms:W3CDTF">2024-09-05T11:57:29Z</dcterms:modified>
  <dc:identifier>DAGKc1mGNos</dc:identifier>
</cp:coreProperties>
</file>