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61" r:id="rId4"/>
    <p:sldId id="258" r:id="rId5"/>
    <p:sldId id="262" r:id="rId6"/>
    <p:sldId id="259" r:id="rId7"/>
    <p:sldId id="263" r:id="rId8"/>
    <p:sldId id="264" r:id="rId9"/>
    <p:sldId id="267" r:id="rId10"/>
    <p:sldId id="265" r:id="rId11"/>
    <p:sldId id="269" r:id="rId12"/>
    <p:sldId id="268" r:id="rId13"/>
    <p:sldId id="270" r:id="rId14"/>
    <p:sldId id="271" r:id="rId15"/>
    <p:sldId id="291" r:id="rId16"/>
    <p:sldId id="272" r:id="rId17"/>
    <p:sldId id="276" r:id="rId18"/>
    <p:sldId id="274" r:id="rId19"/>
    <p:sldId id="292" r:id="rId20"/>
    <p:sldId id="277" r:id="rId21"/>
    <p:sldId id="279" r:id="rId22"/>
    <p:sldId id="281" r:id="rId23"/>
    <p:sldId id="285" r:id="rId24"/>
    <p:sldId id="280" r:id="rId25"/>
    <p:sldId id="278" r:id="rId26"/>
    <p:sldId id="290" r:id="rId27"/>
    <p:sldId id="282" r:id="rId28"/>
    <p:sldId id="293" r:id="rId29"/>
    <p:sldId id="284" r:id="rId30"/>
    <p:sldId id="286" r:id="rId31"/>
    <p:sldId id="287" r:id="rId32"/>
    <p:sldId id="288" r:id="rId33"/>
    <p:sldId id="257" r:id="rId34"/>
    <p:sldId id="289" r:id="rId35"/>
  </p:sldIdLst>
  <p:sldSz cx="9144000" cy="5143500" type="screen16x9"/>
  <p:notesSz cx="6858000" cy="9144000"/>
  <p:custDataLst>
    <p:tags r:id="rId3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3" autoAdjust="0"/>
  </p:normalViewPr>
  <p:slideViewPr>
    <p:cSldViewPr>
      <p:cViewPr varScale="1">
        <p:scale>
          <a:sx n="81" d="100"/>
          <a:sy n="81" d="100"/>
        </p:scale>
        <p:origin x="108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1152D-154E-4A6D-9CC1-1464755C5F2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vi-VN"/>
        </a:p>
      </dgm:t>
    </dgm:pt>
    <dgm:pt modelId="{47E81617-3AB9-4802-9D02-35FFF71C123D}">
      <dgm:prSet phldrT="[Text]" phldr="1"/>
      <dgm:spPr/>
      <dgm:t>
        <a:bodyPr/>
        <a:lstStyle/>
        <a:p>
          <a:endParaRPr lang="vi-VN" dirty="0"/>
        </a:p>
      </dgm:t>
    </dgm:pt>
    <dgm:pt modelId="{1007EF46-8B67-41FE-9397-3AEE598BEE16}" type="parTrans" cxnId="{7EFABA4B-8568-4BA8-8881-270E5CA926B4}">
      <dgm:prSet/>
      <dgm:spPr/>
      <dgm:t>
        <a:bodyPr/>
        <a:lstStyle/>
        <a:p>
          <a:endParaRPr lang="vi-VN"/>
        </a:p>
      </dgm:t>
    </dgm:pt>
    <dgm:pt modelId="{65318899-D341-4467-8E59-52B4EC91B562}" type="sibTrans" cxnId="{7EFABA4B-8568-4BA8-8881-270E5CA926B4}">
      <dgm:prSet/>
      <dgm:spPr/>
      <dgm:t>
        <a:bodyPr/>
        <a:lstStyle/>
        <a:p>
          <a:endParaRPr lang="vi-VN"/>
        </a:p>
      </dgm:t>
    </dgm:pt>
    <dgm:pt modelId="{C9224CEA-DA12-4A97-ACAC-5C7F44369595}">
      <dgm:prSet phldrT="[Text]" phldr="1"/>
      <dgm:spPr/>
      <dgm:t>
        <a:bodyPr/>
        <a:lstStyle/>
        <a:p>
          <a:endParaRPr lang="vi-VN" dirty="0"/>
        </a:p>
      </dgm:t>
    </dgm:pt>
    <dgm:pt modelId="{97D11116-667E-4996-9976-5081A7504781}" type="parTrans" cxnId="{F0D5A9F8-40BD-4356-97D0-B360E1641B74}">
      <dgm:prSet/>
      <dgm:spPr/>
      <dgm:t>
        <a:bodyPr/>
        <a:lstStyle/>
        <a:p>
          <a:endParaRPr lang="vi-VN"/>
        </a:p>
      </dgm:t>
    </dgm:pt>
    <dgm:pt modelId="{ECD421A9-3CB0-4F8D-A98E-236735977F2C}" type="sibTrans" cxnId="{F0D5A9F8-40BD-4356-97D0-B360E1641B74}">
      <dgm:prSet/>
      <dgm:spPr/>
      <dgm:t>
        <a:bodyPr/>
        <a:lstStyle/>
        <a:p>
          <a:endParaRPr lang="vi-VN"/>
        </a:p>
      </dgm:t>
    </dgm:pt>
    <dgm:pt modelId="{D0C3925F-8569-44C2-9DD5-C28685720413}">
      <dgm:prSet phldrT="[Text]" phldr="1"/>
      <dgm:spPr/>
      <dgm:t>
        <a:bodyPr/>
        <a:lstStyle/>
        <a:p>
          <a:endParaRPr lang="vi-VN"/>
        </a:p>
      </dgm:t>
    </dgm:pt>
    <dgm:pt modelId="{C8410C84-F49A-4701-856B-00582079C504}" type="parTrans" cxnId="{88F26122-C092-4FDD-82A1-D3E411124576}">
      <dgm:prSet/>
      <dgm:spPr/>
      <dgm:t>
        <a:bodyPr/>
        <a:lstStyle/>
        <a:p>
          <a:endParaRPr lang="vi-VN"/>
        </a:p>
      </dgm:t>
    </dgm:pt>
    <dgm:pt modelId="{532C4AF3-A2B3-4F94-9F9E-26B40FEBE9B3}" type="sibTrans" cxnId="{88F26122-C092-4FDD-82A1-D3E411124576}">
      <dgm:prSet/>
      <dgm:spPr/>
      <dgm:t>
        <a:bodyPr/>
        <a:lstStyle/>
        <a:p>
          <a:endParaRPr lang="vi-VN"/>
        </a:p>
      </dgm:t>
    </dgm:pt>
    <dgm:pt modelId="{EDACA27C-6254-4A39-94E9-C0A16B79EEA5}" type="pres">
      <dgm:prSet presAssocID="{6BB1152D-154E-4A6D-9CC1-1464755C5F24}" presName="linear" presStyleCnt="0">
        <dgm:presLayoutVars>
          <dgm:dir/>
          <dgm:animLvl val="lvl"/>
          <dgm:resizeHandles val="exact"/>
        </dgm:presLayoutVars>
      </dgm:prSet>
      <dgm:spPr/>
      <dgm:t>
        <a:bodyPr/>
        <a:lstStyle/>
        <a:p>
          <a:endParaRPr lang="vi-VN"/>
        </a:p>
      </dgm:t>
    </dgm:pt>
    <dgm:pt modelId="{CF6C062D-1AC6-410D-A8BD-38E7528DAC52}" type="pres">
      <dgm:prSet presAssocID="{47E81617-3AB9-4802-9D02-35FFF71C123D}" presName="parentLin" presStyleCnt="0"/>
      <dgm:spPr/>
    </dgm:pt>
    <dgm:pt modelId="{1C8549BE-B3D5-4C90-A43A-AD31636B7B68}" type="pres">
      <dgm:prSet presAssocID="{47E81617-3AB9-4802-9D02-35FFF71C123D}" presName="parentLeftMargin" presStyleLbl="node1" presStyleIdx="0" presStyleCnt="3"/>
      <dgm:spPr/>
      <dgm:t>
        <a:bodyPr/>
        <a:lstStyle/>
        <a:p>
          <a:endParaRPr lang="vi-VN"/>
        </a:p>
      </dgm:t>
    </dgm:pt>
    <dgm:pt modelId="{C43C9D4A-5AB1-4612-A220-3EC005ECFE5A}" type="pres">
      <dgm:prSet presAssocID="{47E81617-3AB9-4802-9D02-35FFF71C123D}" presName="parentText" presStyleLbl="node1" presStyleIdx="0" presStyleCnt="3">
        <dgm:presLayoutVars>
          <dgm:chMax val="0"/>
          <dgm:bulletEnabled val="1"/>
        </dgm:presLayoutVars>
      </dgm:prSet>
      <dgm:spPr/>
      <dgm:t>
        <a:bodyPr/>
        <a:lstStyle/>
        <a:p>
          <a:endParaRPr lang="vi-VN"/>
        </a:p>
      </dgm:t>
    </dgm:pt>
    <dgm:pt modelId="{A3A4A69B-B9A9-4F16-9FA1-DE9C78B9FBC2}" type="pres">
      <dgm:prSet presAssocID="{47E81617-3AB9-4802-9D02-35FFF71C123D}" presName="negativeSpace" presStyleCnt="0"/>
      <dgm:spPr/>
    </dgm:pt>
    <dgm:pt modelId="{04B32C3D-6C70-481E-BDB7-9466819D7BAD}" type="pres">
      <dgm:prSet presAssocID="{47E81617-3AB9-4802-9D02-35FFF71C123D}" presName="childText" presStyleLbl="conFgAcc1" presStyleIdx="0" presStyleCnt="3" custScaleX="61424">
        <dgm:presLayoutVars>
          <dgm:bulletEnabled val="1"/>
        </dgm:presLayoutVars>
      </dgm:prSet>
      <dgm:spPr/>
    </dgm:pt>
    <dgm:pt modelId="{C6C61102-6728-4B07-B7EA-6D626150E40D}" type="pres">
      <dgm:prSet presAssocID="{65318899-D341-4467-8E59-52B4EC91B562}" presName="spaceBetweenRectangles" presStyleCnt="0"/>
      <dgm:spPr/>
    </dgm:pt>
    <dgm:pt modelId="{70072858-2440-44A6-B793-3AFA32D8360B}" type="pres">
      <dgm:prSet presAssocID="{C9224CEA-DA12-4A97-ACAC-5C7F44369595}" presName="parentLin" presStyleCnt="0"/>
      <dgm:spPr/>
    </dgm:pt>
    <dgm:pt modelId="{2F66655A-54FE-4F93-9CEA-AEDECCE49D11}" type="pres">
      <dgm:prSet presAssocID="{C9224CEA-DA12-4A97-ACAC-5C7F44369595}" presName="parentLeftMargin" presStyleLbl="node1" presStyleIdx="0" presStyleCnt="3"/>
      <dgm:spPr/>
      <dgm:t>
        <a:bodyPr/>
        <a:lstStyle/>
        <a:p>
          <a:endParaRPr lang="vi-VN"/>
        </a:p>
      </dgm:t>
    </dgm:pt>
    <dgm:pt modelId="{B2D9E3EA-C1A7-472F-92D2-94EE810F6C28}" type="pres">
      <dgm:prSet presAssocID="{C9224CEA-DA12-4A97-ACAC-5C7F44369595}" presName="parentText" presStyleLbl="node1" presStyleIdx="1" presStyleCnt="3">
        <dgm:presLayoutVars>
          <dgm:chMax val="0"/>
          <dgm:bulletEnabled val="1"/>
        </dgm:presLayoutVars>
      </dgm:prSet>
      <dgm:spPr/>
      <dgm:t>
        <a:bodyPr/>
        <a:lstStyle/>
        <a:p>
          <a:endParaRPr lang="vi-VN"/>
        </a:p>
      </dgm:t>
    </dgm:pt>
    <dgm:pt modelId="{37DE4D2C-ACC5-4BD9-B142-8D334EB58A75}" type="pres">
      <dgm:prSet presAssocID="{C9224CEA-DA12-4A97-ACAC-5C7F44369595}" presName="negativeSpace" presStyleCnt="0"/>
      <dgm:spPr/>
    </dgm:pt>
    <dgm:pt modelId="{0B3F10FC-88D9-46A3-9A9E-4A7C8C158B98}" type="pres">
      <dgm:prSet presAssocID="{C9224CEA-DA12-4A97-ACAC-5C7F44369595}" presName="childText" presStyleLbl="conFgAcc1" presStyleIdx="1" presStyleCnt="3" custScaleX="63010">
        <dgm:presLayoutVars>
          <dgm:bulletEnabled val="1"/>
        </dgm:presLayoutVars>
      </dgm:prSet>
      <dgm:spPr/>
    </dgm:pt>
    <dgm:pt modelId="{79796883-7C9F-4728-B5D2-CAF35DE559DC}" type="pres">
      <dgm:prSet presAssocID="{ECD421A9-3CB0-4F8D-A98E-236735977F2C}" presName="spaceBetweenRectangles" presStyleCnt="0"/>
      <dgm:spPr/>
    </dgm:pt>
    <dgm:pt modelId="{8D0E247B-28BC-4609-9F32-600BAD89B8AB}" type="pres">
      <dgm:prSet presAssocID="{D0C3925F-8569-44C2-9DD5-C28685720413}" presName="parentLin" presStyleCnt="0"/>
      <dgm:spPr/>
    </dgm:pt>
    <dgm:pt modelId="{5E6E089A-47B0-451C-9E07-175C763B6DE3}" type="pres">
      <dgm:prSet presAssocID="{D0C3925F-8569-44C2-9DD5-C28685720413}" presName="parentLeftMargin" presStyleLbl="node1" presStyleIdx="1" presStyleCnt="3"/>
      <dgm:spPr/>
      <dgm:t>
        <a:bodyPr/>
        <a:lstStyle/>
        <a:p>
          <a:endParaRPr lang="vi-VN"/>
        </a:p>
      </dgm:t>
    </dgm:pt>
    <dgm:pt modelId="{9E834460-958B-4737-87A4-CA6B88017FAB}" type="pres">
      <dgm:prSet presAssocID="{D0C3925F-8569-44C2-9DD5-C28685720413}" presName="parentText" presStyleLbl="node1" presStyleIdx="2" presStyleCnt="3" custScaleY="203847">
        <dgm:presLayoutVars>
          <dgm:chMax val="0"/>
          <dgm:bulletEnabled val="1"/>
        </dgm:presLayoutVars>
      </dgm:prSet>
      <dgm:spPr/>
      <dgm:t>
        <a:bodyPr/>
        <a:lstStyle/>
        <a:p>
          <a:endParaRPr lang="vi-VN"/>
        </a:p>
      </dgm:t>
    </dgm:pt>
    <dgm:pt modelId="{22DEE6FF-053D-4153-8ACA-42AF964500CF}" type="pres">
      <dgm:prSet presAssocID="{D0C3925F-8569-44C2-9DD5-C28685720413}" presName="negativeSpace" presStyleCnt="0"/>
      <dgm:spPr/>
    </dgm:pt>
    <dgm:pt modelId="{024E2544-9929-47D6-9084-D945B7429A95}" type="pres">
      <dgm:prSet presAssocID="{D0C3925F-8569-44C2-9DD5-C28685720413}" presName="childText" presStyleLbl="conFgAcc1" presStyleIdx="2" presStyleCnt="3" custScaleX="63010">
        <dgm:presLayoutVars>
          <dgm:bulletEnabled val="1"/>
        </dgm:presLayoutVars>
      </dgm:prSet>
      <dgm:spPr/>
    </dgm:pt>
  </dgm:ptLst>
  <dgm:cxnLst>
    <dgm:cxn modelId="{B3F5E02B-962F-4410-A182-14FD0DC8C4F5}" type="presOf" srcId="{6BB1152D-154E-4A6D-9CC1-1464755C5F24}" destId="{EDACA27C-6254-4A39-94E9-C0A16B79EEA5}" srcOrd="0" destOrd="0" presId="urn:microsoft.com/office/officeart/2005/8/layout/list1"/>
    <dgm:cxn modelId="{F0D5A9F8-40BD-4356-97D0-B360E1641B74}" srcId="{6BB1152D-154E-4A6D-9CC1-1464755C5F24}" destId="{C9224CEA-DA12-4A97-ACAC-5C7F44369595}" srcOrd="1" destOrd="0" parTransId="{97D11116-667E-4996-9976-5081A7504781}" sibTransId="{ECD421A9-3CB0-4F8D-A98E-236735977F2C}"/>
    <dgm:cxn modelId="{632AE7C0-1E91-40AE-A03F-C6F7D2116C7A}" type="presOf" srcId="{D0C3925F-8569-44C2-9DD5-C28685720413}" destId="{5E6E089A-47B0-451C-9E07-175C763B6DE3}" srcOrd="0" destOrd="0" presId="urn:microsoft.com/office/officeart/2005/8/layout/list1"/>
    <dgm:cxn modelId="{A6EAFBE0-169D-48D4-A18B-AD258841EF54}" type="presOf" srcId="{D0C3925F-8569-44C2-9DD5-C28685720413}" destId="{9E834460-958B-4737-87A4-CA6B88017FAB}" srcOrd="1" destOrd="0" presId="urn:microsoft.com/office/officeart/2005/8/layout/list1"/>
    <dgm:cxn modelId="{88F26122-C092-4FDD-82A1-D3E411124576}" srcId="{6BB1152D-154E-4A6D-9CC1-1464755C5F24}" destId="{D0C3925F-8569-44C2-9DD5-C28685720413}" srcOrd="2" destOrd="0" parTransId="{C8410C84-F49A-4701-856B-00582079C504}" sibTransId="{532C4AF3-A2B3-4F94-9F9E-26B40FEBE9B3}"/>
    <dgm:cxn modelId="{0DD27856-7FB7-495A-A84A-6F935514A365}" type="presOf" srcId="{47E81617-3AB9-4802-9D02-35FFF71C123D}" destId="{1C8549BE-B3D5-4C90-A43A-AD31636B7B68}" srcOrd="0" destOrd="0" presId="urn:microsoft.com/office/officeart/2005/8/layout/list1"/>
    <dgm:cxn modelId="{F33D7296-0217-4C8E-BFF8-69A15474502D}" type="presOf" srcId="{47E81617-3AB9-4802-9D02-35FFF71C123D}" destId="{C43C9D4A-5AB1-4612-A220-3EC005ECFE5A}" srcOrd="1" destOrd="0" presId="urn:microsoft.com/office/officeart/2005/8/layout/list1"/>
    <dgm:cxn modelId="{D0FD4607-44D9-4D9F-9DE8-A1EB9CA5BA17}" type="presOf" srcId="{C9224CEA-DA12-4A97-ACAC-5C7F44369595}" destId="{B2D9E3EA-C1A7-472F-92D2-94EE810F6C28}" srcOrd="1" destOrd="0" presId="urn:microsoft.com/office/officeart/2005/8/layout/list1"/>
    <dgm:cxn modelId="{1A0E95E7-39F8-4778-BE8D-2D39F3B77450}" type="presOf" srcId="{C9224CEA-DA12-4A97-ACAC-5C7F44369595}" destId="{2F66655A-54FE-4F93-9CEA-AEDECCE49D11}" srcOrd="0" destOrd="0" presId="urn:microsoft.com/office/officeart/2005/8/layout/list1"/>
    <dgm:cxn modelId="{7EFABA4B-8568-4BA8-8881-270E5CA926B4}" srcId="{6BB1152D-154E-4A6D-9CC1-1464755C5F24}" destId="{47E81617-3AB9-4802-9D02-35FFF71C123D}" srcOrd="0" destOrd="0" parTransId="{1007EF46-8B67-41FE-9397-3AEE598BEE16}" sibTransId="{65318899-D341-4467-8E59-52B4EC91B562}"/>
    <dgm:cxn modelId="{DFE4BD82-9BF1-40B2-BBE1-16452CBA9284}" type="presParOf" srcId="{EDACA27C-6254-4A39-94E9-C0A16B79EEA5}" destId="{CF6C062D-1AC6-410D-A8BD-38E7528DAC52}" srcOrd="0" destOrd="0" presId="urn:microsoft.com/office/officeart/2005/8/layout/list1"/>
    <dgm:cxn modelId="{A1ED6337-70B1-4499-9C27-640AD7975A5E}" type="presParOf" srcId="{CF6C062D-1AC6-410D-A8BD-38E7528DAC52}" destId="{1C8549BE-B3D5-4C90-A43A-AD31636B7B68}" srcOrd="0" destOrd="0" presId="urn:microsoft.com/office/officeart/2005/8/layout/list1"/>
    <dgm:cxn modelId="{87FCB1E2-36C8-4C73-9F47-79F76A7E7C4D}" type="presParOf" srcId="{CF6C062D-1AC6-410D-A8BD-38E7528DAC52}" destId="{C43C9D4A-5AB1-4612-A220-3EC005ECFE5A}" srcOrd="1" destOrd="0" presId="urn:microsoft.com/office/officeart/2005/8/layout/list1"/>
    <dgm:cxn modelId="{C229E59F-659B-4B80-8583-FE2AC3F58659}" type="presParOf" srcId="{EDACA27C-6254-4A39-94E9-C0A16B79EEA5}" destId="{A3A4A69B-B9A9-4F16-9FA1-DE9C78B9FBC2}" srcOrd="1" destOrd="0" presId="urn:microsoft.com/office/officeart/2005/8/layout/list1"/>
    <dgm:cxn modelId="{65903B62-46D6-4AB6-A056-C4583FF3BD73}" type="presParOf" srcId="{EDACA27C-6254-4A39-94E9-C0A16B79EEA5}" destId="{04B32C3D-6C70-481E-BDB7-9466819D7BAD}" srcOrd="2" destOrd="0" presId="urn:microsoft.com/office/officeart/2005/8/layout/list1"/>
    <dgm:cxn modelId="{745F00D0-EF4B-4E48-8A30-F031F4F8B277}" type="presParOf" srcId="{EDACA27C-6254-4A39-94E9-C0A16B79EEA5}" destId="{C6C61102-6728-4B07-B7EA-6D626150E40D}" srcOrd="3" destOrd="0" presId="urn:microsoft.com/office/officeart/2005/8/layout/list1"/>
    <dgm:cxn modelId="{9B6FEC54-FF84-450A-BC7D-2BD85D496EF9}" type="presParOf" srcId="{EDACA27C-6254-4A39-94E9-C0A16B79EEA5}" destId="{70072858-2440-44A6-B793-3AFA32D8360B}" srcOrd="4" destOrd="0" presId="urn:microsoft.com/office/officeart/2005/8/layout/list1"/>
    <dgm:cxn modelId="{480BDAC2-509E-424A-92AC-DEE198FAD9A9}" type="presParOf" srcId="{70072858-2440-44A6-B793-3AFA32D8360B}" destId="{2F66655A-54FE-4F93-9CEA-AEDECCE49D11}" srcOrd="0" destOrd="0" presId="urn:microsoft.com/office/officeart/2005/8/layout/list1"/>
    <dgm:cxn modelId="{DE2A83BB-C472-4A0F-8693-707BB293AC6C}" type="presParOf" srcId="{70072858-2440-44A6-B793-3AFA32D8360B}" destId="{B2D9E3EA-C1A7-472F-92D2-94EE810F6C28}" srcOrd="1" destOrd="0" presId="urn:microsoft.com/office/officeart/2005/8/layout/list1"/>
    <dgm:cxn modelId="{7F78D22E-8BC8-4028-8DEC-1E5974750F75}" type="presParOf" srcId="{EDACA27C-6254-4A39-94E9-C0A16B79EEA5}" destId="{37DE4D2C-ACC5-4BD9-B142-8D334EB58A75}" srcOrd="5" destOrd="0" presId="urn:microsoft.com/office/officeart/2005/8/layout/list1"/>
    <dgm:cxn modelId="{793C4475-DD95-4433-B0C4-E5554698CA07}" type="presParOf" srcId="{EDACA27C-6254-4A39-94E9-C0A16B79EEA5}" destId="{0B3F10FC-88D9-46A3-9A9E-4A7C8C158B98}" srcOrd="6" destOrd="0" presId="urn:microsoft.com/office/officeart/2005/8/layout/list1"/>
    <dgm:cxn modelId="{61940370-B215-4860-9534-0953A2CD805B}" type="presParOf" srcId="{EDACA27C-6254-4A39-94E9-C0A16B79EEA5}" destId="{79796883-7C9F-4728-B5D2-CAF35DE559DC}" srcOrd="7" destOrd="0" presId="urn:microsoft.com/office/officeart/2005/8/layout/list1"/>
    <dgm:cxn modelId="{58555388-3150-4FF2-B388-8FF7FAFD7D80}" type="presParOf" srcId="{EDACA27C-6254-4A39-94E9-C0A16B79EEA5}" destId="{8D0E247B-28BC-4609-9F32-600BAD89B8AB}" srcOrd="8" destOrd="0" presId="urn:microsoft.com/office/officeart/2005/8/layout/list1"/>
    <dgm:cxn modelId="{7C1B6A0E-CA11-48D0-BE45-D18577D258BF}" type="presParOf" srcId="{8D0E247B-28BC-4609-9F32-600BAD89B8AB}" destId="{5E6E089A-47B0-451C-9E07-175C763B6DE3}" srcOrd="0" destOrd="0" presId="urn:microsoft.com/office/officeart/2005/8/layout/list1"/>
    <dgm:cxn modelId="{4D79B642-FF75-4255-9B2B-5360EBDC3BCB}" type="presParOf" srcId="{8D0E247B-28BC-4609-9F32-600BAD89B8AB}" destId="{9E834460-958B-4737-87A4-CA6B88017FAB}" srcOrd="1" destOrd="0" presId="urn:microsoft.com/office/officeart/2005/8/layout/list1"/>
    <dgm:cxn modelId="{023E5F1C-EF0D-4D3B-A97E-55ED70D26166}" type="presParOf" srcId="{EDACA27C-6254-4A39-94E9-C0A16B79EEA5}" destId="{22DEE6FF-053D-4153-8ACA-42AF964500CF}" srcOrd="9" destOrd="0" presId="urn:microsoft.com/office/officeart/2005/8/layout/list1"/>
    <dgm:cxn modelId="{C2D13D2E-FCEA-4C81-BAD9-7E3E5E173BDF}" type="presParOf" srcId="{EDACA27C-6254-4A39-94E9-C0A16B79EEA5}" destId="{024E2544-9929-47D6-9084-D945B7429A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2C3D-6C70-481E-BDB7-9466819D7BAD}">
      <dsp:nvSpPr>
        <dsp:cNvPr id="0" name=""/>
        <dsp:cNvSpPr/>
      </dsp:nvSpPr>
      <dsp:spPr>
        <a:xfrm>
          <a:off x="0" y="384304"/>
          <a:ext cx="3744407"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C9D4A-5AB1-4612-A220-3EC005ECFE5A}">
      <dsp:nvSpPr>
        <dsp:cNvPr id="0" name=""/>
        <dsp:cNvSpPr/>
      </dsp:nvSpPr>
      <dsp:spPr>
        <a:xfrm>
          <a:off x="304800" y="15304"/>
          <a:ext cx="426720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dirty="0"/>
        </a:p>
      </dsp:txBody>
      <dsp:txXfrm>
        <a:off x="340826" y="51330"/>
        <a:ext cx="4195148" cy="665948"/>
      </dsp:txXfrm>
    </dsp:sp>
    <dsp:sp modelId="{0B3F10FC-88D9-46A3-9A9E-4A7C8C158B98}">
      <dsp:nvSpPr>
        <dsp:cNvPr id="0" name=""/>
        <dsp:cNvSpPr/>
      </dsp:nvSpPr>
      <dsp:spPr>
        <a:xfrm>
          <a:off x="0" y="1518304"/>
          <a:ext cx="3841089" cy="630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2D9E3EA-C1A7-472F-92D2-94EE810F6C28}">
      <dsp:nvSpPr>
        <dsp:cNvPr id="0" name=""/>
        <dsp:cNvSpPr/>
      </dsp:nvSpPr>
      <dsp:spPr>
        <a:xfrm>
          <a:off x="304800" y="1149304"/>
          <a:ext cx="4267200" cy="7380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dirty="0"/>
        </a:p>
      </dsp:txBody>
      <dsp:txXfrm>
        <a:off x="340826" y="1185330"/>
        <a:ext cx="4195148" cy="665948"/>
      </dsp:txXfrm>
    </dsp:sp>
    <dsp:sp modelId="{024E2544-9929-47D6-9084-D945B7429A95}">
      <dsp:nvSpPr>
        <dsp:cNvPr id="0" name=""/>
        <dsp:cNvSpPr/>
      </dsp:nvSpPr>
      <dsp:spPr>
        <a:xfrm>
          <a:off x="0" y="3418695"/>
          <a:ext cx="3841089" cy="630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E834460-958B-4737-87A4-CA6B88017FAB}">
      <dsp:nvSpPr>
        <dsp:cNvPr id="0" name=""/>
        <dsp:cNvSpPr/>
      </dsp:nvSpPr>
      <dsp:spPr>
        <a:xfrm>
          <a:off x="304800" y="2283304"/>
          <a:ext cx="4267200" cy="15043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a:p>
      </dsp:txBody>
      <dsp:txXfrm>
        <a:off x="378238" y="2356742"/>
        <a:ext cx="4120324" cy="1357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B7217-E120-4AA9-837B-CCA6386535BD}"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3C5F2-2737-499A-8627-2068784F7DD3}" type="slidenum">
              <a:rPr lang="en-US" smtClean="0"/>
              <a:t>‹#›</a:t>
            </a:fld>
            <a:endParaRPr lang="en-US"/>
          </a:p>
        </p:txBody>
      </p:sp>
    </p:spTree>
    <p:extLst>
      <p:ext uri="{BB962C8B-B14F-4D97-AF65-F5344CB8AC3E}">
        <p14:creationId xmlns:p14="http://schemas.microsoft.com/office/powerpoint/2010/main" val="188536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3C5F2-2737-499A-8627-2068784F7DD3}" type="slidenum">
              <a:rPr lang="en-US" smtClean="0"/>
              <a:t>8</a:t>
            </a:fld>
            <a:endParaRPr lang="en-US"/>
          </a:p>
        </p:txBody>
      </p:sp>
    </p:spTree>
    <p:extLst>
      <p:ext uri="{BB962C8B-B14F-4D97-AF65-F5344CB8AC3E}">
        <p14:creationId xmlns:p14="http://schemas.microsoft.com/office/powerpoint/2010/main" val="429227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1071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259918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7164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64205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3E994-072C-4C5E-B7BD-1CE9702732B8}" type="datetimeFigureOut">
              <a:rPr lang="vi-VN" smtClean="0"/>
              <a:t>26/10/2024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70085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F3E994-072C-4C5E-B7BD-1CE9702732B8}" type="datetimeFigureOut">
              <a:rPr lang="vi-VN" smtClean="0"/>
              <a:t>26/10/2024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6586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F3E994-072C-4C5E-B7BD-1CE9702732B8}" type="datetimeFigureOut">
              <a:rPr lang="vi-VN" smtClean="0"/>
              <a:t>26/10/2024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97207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F3E994-072C-4C5E-B7BD-1CE9702732B8}" type="datetimeFigureOut">
              <a:rPr lang="vi-VN" smtClean="0"/>
              <a:t>26/10/2024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79580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3E994-072C-4C5E-B7BD-1CE9702732B8}" type="datetimeFigureOut">
              <a:rPr lang="vi-VN" smtClean="0"/>
              <a:t>26/10/2024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290387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3E994-072C-4C5E-B7BD-1CE9702732B8}" type="datetimeFigureOut">
              <a:rPr lang="vi-VN" smtClean="0"/>
              <a:t>26/10/2024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9135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3E994-072C-4C5E-B7BD-1CE9702732B8}" type="datetimeFigureOut">
              <a:rPr lang="vi-VN" smtClean="0"/>
              <a:t>26/10/2024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534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3E994-072C-4C5E-B7BD-1CE9702732B8}" type="datetimeFigureOut">
              <a:rPr lang="vi-VN" smtClean="0"/>
              <a:t>26/10/2024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080CBB-C3C4-49EC-83FD-7DCE03D139FA}" type="slidenum">
              <a:rPr lang="vi-VN" smtClean="0"/>
              <a:t>‹#›</a:t>
            </a:fld>
            <a:endParaRPr lang="vi-VN"/>
          </a:p>
        </p:txBody>
      </p:sp>
    </p:spTree>
    <p:extLst>
      <p:ext uri="{BB962C8B-B14F-4D97-AF65-F5344CB8AC3E}">
        <p14:creationId xmlns:p14="http://schemas.microsoft.com/office/powerpoint/2010/main" val="261020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B&#224;i%203%20Chia%20s&#7867;%20v&#224;%20y&#234;u%20th&#432;&#417;ng.%20VB%20c&#244;%20b&#233;%20b&#225;n%20di&#234;m/C&#226;u%20Chuy&#7879;n%20V&#7873;%20Hai%20Bi&#7875;n%20H&#7891;.mp4"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6.png"/><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30.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B&#224;i%203%20Chia%20s&#7867;%20v&#224;%20y&#234;u%20th&#432;&#417;ng.%20VB%20c&#244;%20b&#233;%20b&#225;n%20di&#234;m/co%20be%20ban%20diem.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26714"/>
          </a:xfrm>
          <a:prstGeom prst="rect">
            <a:avLst/>
          </a:prstGeom>
        </p:spPr>
      </p:pic>
      <p:sp>
        <p:nvSpPr>
          <p:cNvPr id="8" name="Rectangle 7"/>
          <p:cNvSpPr/>
          <p:nvPr/>
        </p:nvSpPr>
        <p:spPr>
          <a:xfrm>
            <a:off x="3398316" y="555526"/>
            <a:ext cx="2092239" cy="1200329"/>
          </a:xfrm>
          <a:prstGeom prst="rect">
            <a:avLst/>
          </a:prstGeom>
          <a:noFill/>
        </p:spPr>
        <p:txBody>
          <a:bodyPr wrap="non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Bài 3</a:t>
            </a:r>
            <a:endParaRPr lang="en-US"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383713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6075985"/>
              </p:ext>
            </p:extLst>
          </p:nvPr>
        </p:nvGraphicFramePr>
        <p:xfrm>
          <a:off x="4139952" y="5381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7" y="771550"/>
            <a:ext cx="2874649" cy="356362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169590" y="77181"/>
            <a:ext cx="2226576" cy="4835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smtClean="0">
                <a:latin typeface="+mj-lt"/>
              </a:rPr>
              <a:t>1. Tác giả: </a:t>
            </a:r>
            <a:endParaRPr lang="vi-VN" sz="3200" b="1" dirty="0">
              <a:latin typeface="+mj-lt"/>
            </a:endParaRPr>
          </a:p>
        </p:txBody>
      </p:sp>
      <p:sp>
        <p:nvSpPr>
          <p:cNvPr id="7" name="TextBox 6"/>
          <p:cNvSpPr txBox="1"/>
          <p:nvPr/>
        </p:nvSpPr>
        <p:spPr>
          <a:xfrm>
            <a:off x="251520" y="4454812"/>
            <a:ext cx="3567233" cy="584775"/>
          </a:xfrm>
          <a:prstGeom prst="rect">
            <a:avLst/>
          </a:prstGeom>
          <a:solidFill>
            <a:schemeClr val="accent6">
              <a:lumMod val="40000"/>
              <a:lumOff val="60000"/>
            </a:schemeClr>
          </a:solidFill>
        </p:spPr>
        <p:txBody>
          <a:bodyPr wrap="square" rtlCol="0">
            <a:spAutoFit/>
          </a:bodyPr>
          <a:lstStyle/>
          <a:p>
            <a:pPr algn="ctr"/>
            <a:r>
              <a:rPr lang="vi-VN" sz="3200" b="1" dirty="0">
                <a:latin typeface="+mj-lt"/>
              </a:rPr>
              <a:t>Han C.</a:t>
            </a:r>
            <a:r>
              <a:rPr lang="en-US" sz="3200" b="1" dirty="0">
                <a:latin typeface="+mj-lt"/>
              </a:rPr>
              <a:t> </a:t>
            </a:r>
            <a:r>
              <a:rPr lang="en-US" sz="3200" b="1" dirty="0">
                <a:latin typeface="Times New Roman" panose="02020603050405020304" pitchFamily="18" charset="0"/>
                <a:cs typeface="Times New Roman" panose="02020603050405020304" pitchFamily="18" charset="0"/>
              </a:rPr>
              <a:t>An-đéc-xen </a:t>
            </a:r>
            <a:endParaRPr lang="vi-VN"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33108" y="587727"/>
            <a:ext cx="3960440" cy="584775"/>
          </a:xfrm>
          <a:prstGeom prst="rect">
            <a:avLst/>
          </a:prstGeom>
          <a:noFill/>
        </p:spPr>
        <p:txBody>
          <a:bodyPr wrap="square" rtlCol="0">
            <a:spAutoFit/>
          </a:bodyPr>
          <a:lstStyle/>
          <a:p>
            <a:r>
              <a:rPr lang="vi-VN" sz="3200" b="1" dirty="0">
                <a:latin typeface="+mj-lt"/>
              </a:rPr>
              <a:t>(1</a:t>
            </a:r>
            <a:r>
              <a:rPr lang="en-US" sz="3200" b="1" dirty="0">
                <a:latin typeface="+mj-lt"/>
              </a:rPr>
              <a:t>805</a:t>
            </a:r>
            <a:r>
              <a:rPr lang="vi-VN" sz="3200" b="1" dirty="0">
                <a:latin typeface="+mj-lt"/>
              </a:rPr>
              <a:t> – </a:t>
            </a:r>
            <a:r>
              <a:rPr lang="en-US" sz="3200" b="1" dirty="0">
                <a:latin typeface="+mj-lt"/>
              </a:rPr>
              <a:t>1875</a:t>
            </a:r>
            <a:r>
              <a:rPr lang="vi-VN" sz="3200" b="1" dirty="0" smtClean="0">
                <a:latin typeface="+mj-lt"/>
              </a:rPr>
              <a:t>)</a:t>
            </a:r>
            <a:endParaRPr lang="vi-VN" sz="3200" b="1" dirty="0">
              <a:latin typeface="+mj-lt"/>
            </a:endParaRPr>
          </a:p>
        </p:txBody>
      </p:sp>
      <p:sp>
        <p:nvSpPr>
          <p:cNvPr id="9" name="TextBox 8"/>
          <p:cNvSpPr txBox="1"/>
          <p:nvPr/>
        </p:nvSpPr>
        <p:spPr>
          <a:xfrm>
            <a:off x="4557314" y="1707654"/>
            <a:ext cx="3960440" cy="584775"/>
          </a:xfrm>
          <a:prstGeom prst="rect">
            <a:avLst/>
          </a:prstGeom>
          <a:noFill/>
        </p:spPr>
        <p:txBody>
          <a:bodyPr wrap="square" rtlCol="0">
            <a:spAutoFit/>
          </a:bodyPr>
          <a:lstStyle/>
          <a:p>
            <a:r>
              <a:rPr lang="vi-VN" sz="3200" b="1" dirty="0">
                <a:latin typeface="+mj-lt"/>
              </a:rPr>
              <a:t>Nhà văn Đan Mạch</a:t>
            </a:r>
          </a:p>
        </p:txBody>
      </p:sp>
      <p:sp>
        <p:nvSpPr>
          <p:cNvPr id="10" name="TextBox 9"/>
          <p:cNvSpPr txBox="1"/>
          <p:nvPr/>
        </p:nvSpPr>
        <p:spPr>
          <a:xfrm>
            <a:off x="4630658" y="2811815"/>
            <a:ext cx="3960440" cy="1569660"/>
          </a:xfrm>
          <a:prstGeom prst="rect">
            <a:avLst/>
          </a:prstGeom>
          <a:noFill/>
        </p:spPr>
        <p:txBody>
          <a:bodyPr wrap="square" rtlCol="0">
            <a:spAutoFit/>
          </a:bodyPr>
          <a:lstStyle/>
          <a:p>
            <a:r>
              <a:rPr lang="vi-VN" sz="3200" b="1" dirty="0">
                <a:latin typeface="+mj-lt"/>
              </a:rPr>
              <a:t>Nổi tiếng TG với</a:t>
            </a:r>
          </a:p>
          <a:p>
            <a:r>
              <a:rPr lang="vi-VN" sz="3200" b="1" dirty="0">
                <a:latin typeface="+mj-lt"/>
              </a:rPr>
              <a:t> những truyện cổ tích </a:t>
            </a:r>
          </a:p>
          <a:p>
            <a:r>
              <a:rPr lang="vi-VN" sz="3200" b="1" dirty="0">
                <a:latin typeface="+mj-lt"/>
              </a:rPr>
              <a:t>viết cho trẻ em.</a:t>
            </a:r>
          </a:p>
        </p:txBody>
      </p:sp>
    </p:spTree>
    <p:extLst>
      <p:ext uri="{BB962C8B-B14F-4D97-AF65-F5344CB8AC3E}">
        <p14:creationId xmlns:p14="http://schemas.microsoft.com/office/powerpoint/2010/main" val="2781239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THANH TAI\My Documents\Downloads\Nyhav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54" y="184967"/>
            <a:ext cx="3024336"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THANH TAI\My Documents\Downloads\tải xuống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193" y="2571750"/>
            <a:ext cx="2998957" cy="2378038"/>
          </a:xfrm>
          <a:prstGeom prst="rect">
            <a:avLst/>
          </a:prstGeom>
          <a:noFill/>
        </p:spPr>
      </p:pic>
      <p:pic>
        <p:nvPicPr>
          <p:cNvPr id="6" name="Picture 2" descr="C:\Documents and Settings\THANH TAI\My Documents\Downloads\winter DM.bmp"/>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75856" y="184967"/>
            <a:ext cx="5745675" cy="476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THANH TAI\My Documents\Downloads\mua-dong-chau-au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8"/>
            <a:ext cx="2411759" cy="18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0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3478"/>
            <a:ext cx="4824536" cy="565571"/>
          </a:xfrm>
          <a:ln>
            <a:solidFill>
              <a:schemeClr val="accent6">
                <a:lumMod val="50000"/>
              </a:schemeClr>
            </a:solidFill>
          </a:ln>
        </p:spPr>
        <p:txBody>
          <a:bodyPr>
            <a:normAutofit fontScale="90000"/>
          </a:bodyPr>
          <a:lstStyle/>
          <a:p>
            <a:r>
              <a:rPr lang="vi-VN" sz="3200" b="1" dirty="0" smtClean="0"/>
              <a:t>Nhìn ảnh đoán tên truyện</a:t>
            </a:r>
            <a:endParaRPr lang="vi-VN"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99" y="880598"/>
            <a:ext cx="3752491" cy="19700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924979"/>
            <a:ext cx="3675900" cy="21858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919249"/>
            <a:ext cx="3750262" cy="21858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880599"/>
            <a:ext cx="3706401" cy="1970058"/>
          </a:xfrm>
          <a:prstGeom prst="rect">
            <a:avLst/>
          </a:prstGeom>
        </p:spPr>
      </p:pic>
      <p:sp>
        <p:nvSpPr>
          <p:cNvPr id="8" name="Oval 7"/>
          <p:cNvSpPr/>
          <p:nvPr/>
        </p:nvSpPr>
        <p:spPr>
          <a:xfrm>
            <a:off x="683568" y="1707655"/>
            <a:ext cx="1728192" cy="864096"/>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23528" y="2924979"/>
            <a:ext cx="3312368" cy="438859"/>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6588224" y="3723878"/>
            <a:ext cx="2019716" cy="1139213"/>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271264" y="771550"/>
            <a:ext cx="551922" cy="54662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1</a:t>
            </a:r>
            <a:endParaRPr lang="vi-VN" sz="3200" b="1" dirty="0">
              <a:solidFill>
                <a:schemeClr val="tx1"/>
              </a:solidFill>
              <a:latin typeface="+mj-lt"/>
            </a:endParaRPr>
          </a:p>
        </p:txBody>
      </p:sp>
      <p:sp>
        <p:nvSpPr>
          <p:cNvPr id="13" name="Oval 12"/>
          <p:cNvSpPr/>
          <p:nvPr/>
        </p:nvSpPr>
        <p:spPr>
          <a:xfrm>
            <a:off x="290801" y="4573611"/>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2</a:t>
            </a:r>
            <a:endParaRPr lang="vi-VN" sz="3200" b="1" dirty="0">
              <a:solidFill>
                <a:schemeClr val="tx1"/>
              </a:solidFill>
              <a:latin typeface="+mj-lt"/>
            </a:endParaRPr>
          </a:p>
        </p:txBody>
      </p:sp>
      <p:sp>
        <p:nvSpPr>
          <p:cNvPr id="14" name="Oval 13"/>
          <p:cNvSpPr/>
          <p:nvPr/>
        </p:nvSpPr>
        <p:spPr>
          <a:xfrm>
            <a:off x="8108786" y="898514"/>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3</a:t>
            </a:r>
            <a:endParaRPr lang="vi-VN" sz="3200" b="1" dirty="0">
              <a:solidFill>
                <a:schemeClr val="tx1"/>
              </a:solidFill>
              <a:latin typeface="+mj-lt"/>
            </a:endParaRPr>
          </a:p>
        </p:txBody>
      </p:sp>
      <p:sp>
        <p:nvSpPr>
          <p:cNvPr id="15" name="Oval 14"/>
          <p:cNvSpPr/>
          <p:nvPr/>
        </p:nvSpPr>
        <p:spPr>
          <a:xfrm>
            <a:off x="8112411" y="2878425"/>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4</a:t>
            </a:r>
            <a:endParaRPr lang="vi-VN" sz="3200" b="1" dirty="0">
              <a:solidFill>
                <a:schemeClr val="tx1"/>
              </a:solidFill>
              <a:latin typeface="+mj-lt"/>
            </a:endParaRPr>
          </a:p>
        </p:txBody>
      </p:sp>
      <p:sp>
        <p:nvSpPr>
          <p:cNvPr id="3" name="Rectangle 2"/>
          <p:cNvSpPr/>
          <p:nvPr/>
        </p:nvSpPr>
        <p:spPr>
          <a:xfrm>
            <a:off x="4932040" y="2427735"/>
            <a:ext cx="3312368" cy="42292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Nàng tiên cá</a:t>
            </a:r>
            <a:endParaRPr lang="vi-VN" sz="3200" dirty="0">
              <a:latin typeface="+mj-lt"/>
            </a:endParaRPr>
          </a:p>
        </p:txBody>
      </p:sp>
    </p:spTree>
    <p:extLst>
      <p:ext uri="{BB962C8B-B14F-4D97-AF65-F5344CB8AC3E}">
        <p14:creationId xmlns:p14="http://schemas.microsoft.com/office/powerpoint/2010/main" val="83633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67" y="987574"/>
            <a:ext cx="2979008" cy="3168352"/>
          </a:xfrm>
          <a:prstGeom prst="rect">
            <a:avLst/>
          </a:prstGeom>
        </p:spPr>
      </p:pic>
      <p:sp>
        <p:nvSpPr>
          <p:cNvPr id="5" name="Rectangle 4"/>
          <p:cNvSpPr/>
          <p:nvPr/>
        </p:nvSpPr>
        <p:spPr>
          <a:xfrm>
            <a:off x="209636" y="4299942"/>
            <a:ext cx="2979008" cy="5760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Cô bé bán diêm</a:t>
            </a:r>
            <a:endParaRPr lang="vi-VN" sz="3200" b="1" dirty="0">
              <a:solidFill>
                <a:schemeClr val="tx1"/>
              </a:solidFill>
              <a:latin typeface="+mj-lt"/>
            </a:endParaRPr>
          </a:p>
        </p:txBody>
      </p:sp>
      <p:sp>
        <p:nvSpPr>
          <p:cNvPr id="6" name="Rectangle 5"/>
          <p:cNvSpPr/>
          <p:nvPr/>
        </p:nvSpPr>
        <p:spPr>
          <a:xfrm>
            <a:off x="218418" y="195486"/>
            <a:ext cx="2979008" cy="57606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7030A0"/>
                </a:solidFill>
                <a:latin typeface="+mj-lt"/>
              </a:rPr>
              <a:t>2. Văn bản</a:t>
            </a:r>
            <a:endParaRPr lang="vi-VN" sz="3200" b="1" dirty="0">
              <a:solidFill>
                <a:srgbClr val="7030A0"/>
              </a:solidFill>
              <a:latin typeface="+mj-lt"/>
            </a:endParaRPr>
          </a:p>
        </p:txBody>
      </p:sp>
      <p:sp>
        <p:nvSpPr>
          <p:cNvPr id="7" name="Rounded Rectangle 6"/>
          <p:cNvSpPr/>
          <p:nvPr/>
        </p:nvSpPr>
        <p:spPr>
          <a:xfrm>
            <a:off x="3635896" y="87474"/>
            <a:ext cx="5328592" cy="5400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Thể loại:</a:t>
            </a:r>
            <a:endParaRPr lang="vi-VN" sz="3200" b="1" dirty="0">
              <a:latin typeface="+mj-lt"/>
            </a:endParaRPr>
          </a:p>
        </p:txBody>
      </p:sp>
      <p:sp>
        <p:nvSpPr>
          <p:cNvPr id="8" name="Rounded Rectangle 7"/>
          <p:cNvSpPr/>
          <p:nvPr/>
        </p:nvSpPr>
        <p:spPr>
          <a:xfrm>
            <a:off x="3635896" y="771550"/>
            <a:ext cx="5328592" cy="5400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Ngôi kể:</a:t>
            </a:r>
            <a:endParaRPr lang="vi-VN" sz="3200" b="1" dirty="0">
              <a:latin typeface="+mj-lt"/>
            </a:endParaRPr>
          </a:p>
        </p:txBody>
      </p:sp>
      <p:sp>
        <p:nvSpPr>
          <p:cNvPr id="9" name="Rounded Rectangle 8"/>
          <p:cNvSpPr/>
          <p:nvPr/>
        </p:nvSpPr>
        <p:spPr>
          <a:xfrm>
            <a:off x="3635896" y="1419622"/>
            <a:ext cx="5328592" cy="5400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PTBĐ:</a:t>
            </a:r>
            <a:endParaRPr lang="vi-VN" sz="3200" b="1" dirty="0">
              <a:latin typeface="+mj-lt"/>
            </a:endParaRPr>
          </a:p>
        </p:txBody>
      </p:sp>
      <p:sp>
        <p:nvSpPr>
          <p:cNvPr id="10" name="Rounded Rectangle 9"/>
          <p:cNvSpPr/>
          <p:nvPr/>
        </p:nvSpPr>
        <p:spPr>
          <a:xfrm>
            <a:off x="3611521" y="2967794"/>
            <a:ext cx="888469" cy="11881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Bố cục</a:t>
            </a:r>
            <a:endParaRPr lang="vi-VN" sz="3200" b="1" dirty="0">
              <a:latin typeface="+mj-lt"/>
            </a:endParaRPr>
          </a:p>
        </p:txBody>
      </p:sp>
      <p:sp>
        <p:nvSpPr>
          <p:cNvPr id="11" name="Rounded Rectangle 10"/>
          <p:cNvSpPr/>
          <p:nvPr/>
        </p:nvSpPr>
        <p:spPr>
          <a:xfrm>
            <a:off x="4788024" y="2058400"/>
            <a:ext cx="4330046" cy="8571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latin typeface="+mj-lt"/>
              </a:rPr>
              <a:t>P1:</a:t>
            </a:r>
            <a:r>
              <a:rPr lang="vi-VN" sz="2400" dirty="0">
                <a:latin typeface="+mj-lt"/>
              </a:rPr>
              <a:t>Từ đầu </a:t>
            </a:r>
            <a:r>
              <a:rPr lang="vi-VN" sz="2400" dirty="0" smtClean="0">
                <a:latin typeface="+mj-lt"/>
              </a:rPr>
              <a:t>… </a:t>
            </a:r>
            <a:r>
              <a:rPr lang="vi-VN" sz="2400" dirty="0">
                <a:latin typeface="+mj-lt"/>
              </a:rPr>
              <a:t>tay em cứng đờ </a:t>
            </a:r>
            <a:r>
              <a:rPr lang="vi-VN" sz="2400" dirty="0" smtClean="0">
                <a:latin typeface="+mj-lt"/>
              </a:rPr>
              <a:t>ra</a:t>
            </a:r>
          </a:p>
          <a:p>
            <a:endParaRPr lang="vi-VN" sz="2400" b="1" dirty="0">
              <a:latin typeface="+mj-lt"/>
            </a:endParaRPr>
          </a:p>
        </p:txBody>
      </p:sp>
      <p:sp>
        <p:nvSpPr>
          <p:cNvPr id="12" name="Rounded Rectangle 11"/>
          <p:cNvSpPr/>
          <p:nvPr/>
        </p:nvSpPr>
        <p:spPr>
          <a:xfrm>
            <a:off x="4761984" y="3111097"/>
            <a:ext cx="4330046" cy="8571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000" b="1" dirty="0" smtClean="0">
              <a:latin typeface="+mj-lt"/>
            </a:endParaRPr>
          </a:p>
          <a:p>
            <a:r>
              <a:rPr lang="vi-VN" sz="2000" b="1" dirty="0" smtClean="0">
                <a:latin typeface="+mj-lt"/>
              </a:rPr>
              <a:t>P2: </a:t>
            </a:r>
            <a:r>
              <a:rPr lang="vi-VN" sz="2000" dirty="0">
                <a:latin typeface="+mj-lt"/>
              </a:rPr>
              <a:t>Chà...chà </a:t>
            </a:r>
            <a:r>
              <a:rPr lang="en-US" sz="2000" dirty="0" smtClean="0">
                <a:latin typeface="+mj-lt"/>
                <a:sym typeface="Wingdings"/>
              </a:rPr>
              <a:t>…</a:t>
            </a:r>
            <a:r>
              <a:rPr lang="vi-VN" sz="2000" dirty="0" smtClean="0">
                <a:latin typeface="+mj-lt"/>
              </a:rPr>
              <a:t> </a:t>
            </a:r>
            <a:r>
              <a:rPr lang="vi-VN" sz="2000" dirty="0">
                <a:latin typeface="+mj-lt"/>
              </a:rPr>
              <a:t>Thượng </a:t>
            </a:r>
            <a:r>
              <a:rPr lang="vi-VN" sz="2000" dirty="0" smtClean="0">
                <a:latin typeface="+mj-lt"/>
              </a:rPr>
              <a:t>đế</a:t>
            </a:r>
          </a:p>
          <a:p>
            <a:endParaRPr lang="vi-VN" sz="2000" dirty="0">
              <a:latin typeface="+mj-lt"/>
            </a:endParaRPr>
          </a:p>
          <a:p>
            <a:endParaRPr lang="vi-VN" sz="2000" b="1" dirty="0">
              <a:latin typeface="+mj-lt"/>
            </a:endParaRPr>
          </a:p>
        </p:txBody>
      </p:sp>
      <p:sp>
        <p:nvSpPr>
          <p:cNvPr id="13" name="Rounded Rectangle 12"/>
          <p:cNvSpPr/>
          <p:nvPr/>
        </p:nvSpPr>
        <p:spPr>
          <a:xfrm>
            <a:off x="4761984" y="4223286"/>
            <a:ext cx="4330046" cy="7967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mj-lt"/>
              </a:rPr>
              <a:t>P3</a:t>
            </a:r>
            <a:r>
              <a:rPr lang="vi-VN" sz="2400" dirty="0" smtClean="0">
                <a:latin typeface="+mj-lt"/>
              </a:rPr>
              <a:t>: Còn </a:t>
            </a:r>
            <a:r>
              <a:rPr lang="vi-VN" sz="2400" dirty="0">
                <a:latin typeface="+mj-lt"/>
              </a:rPr>
              <a:t>lại.</a:t>
            </a:r>
            <a:endParaRPr lang="vi-VN" sz="2400" dirty="0" smtClean="0">
              <a:latin typeface="+mj-lt"/>
            </a:endParaRPr>
          </a:p>
          <a:p>
            <a:endParaRPr lang="vi-VN" sz="2400" b="1" dirty="0">
              <a:latin typeface="+mj-lt"/>
            </a:endParaRPr>
          </a:p>
        </p:txBody>
      </p:sp>
      <p:sp>
        <p:nvSpPr>
          <p:cNvPr id="14" name="TextBox 13"/>
          <p:cNvSpPr txBox="1"/>
          <p:nvPr/>
        </p:nvSpPr>
        <p:spPr>
          <a:xfrm>
            <a:off x="4644008" y="2423087"/>
            <a:ext cx="4499992" cy="492443"/>
          </a:xfrm>
          <a:prstGeom prst="rect">
            <a:avLst/>
          </a:prstGeom>
          <a:noFill/>
        </p:spPr>
        <p:txBody>
          <a:bodyPr wrap="square" rtlCol="0">
            <a:spAutoFit/>
          </a:bodyPr>
          <a:lstStyle/>
          <a:p>
            <a:r>
              <a:rPr lang="vi-VN" sz="2600" dirty="0" smtClean="0">
                <a:latin typeface="+mj-lt"/>
              </a:rPr>
              <a:t> -Hoàn </a:t>
            </a:r>
            <a:r>
              <a:rPr lang="vi-VN" sz="2600" dirty="0">
                <a:latin typeface="+mj-lt"/>
              </a:rPr>
              <a:t>cảnh của cô bé bán diêm</a:t>
            </a:r>
          </a:p>
        </p:txBody>
      </p:sp>
      <p:sp>
        <p:nvSpPr>
          <p:cNvPr id="15" name="TextBox 14"/>
          <p:cNvSpPr txBox="1"/>
          <p:nvPr/>
        </p:nvSpPr>
        <p:spPr>
          <a:xfrm>
            <a:off x="4741724" y="3506562"/>
            <a:ext cx="4752528" cy="461665"/>
          </a:xfrm>
          <a:prstGeom prst="rect">
            <a:avLst/>
          </a:prstGeom>
          <a:noFill/>
        </p:spPr>
        <p:txBody>
          <a:bodyPr wrap="square" rtlCol="0">
            <a:spAutoFit/>
          </a:bodyPr>
          <a:lstStyle/>
          <a:p>
            <a:r>
              <a:rPr lang="vi-VN" sz="2400" dirty="0" smtClean="0">
                <a:latin typeface="+mj-lt"/>
              </a:rPr>
              <a:t>-Những </a:t>
            </a:r>
            <a:r>
              <a:rPr lang="vi-VN" sz="2400" dirty="0">
                <a:latin typeface="+mj-lt"/>
              </a:rPr>
              <a:t>lần quẹt diêm và mộng </a:t>
            </a:r>
            <a:r>
              <a:rPr lang="vi-VN" sz="2400" dirty="0" smtClean="0">
                <a:latin typeface="+mj-lt"/>
              </a:rPr>
              <a:t>ảo</a:t>
            </a:r>
            <a:endParaRPr lang="vi-VN" sz="2400" dirty="0">
              <a:latin typeface="+mj-lt"/>
            </a:endParaRPr>
          </a:p>
        </p:txBody>
      </p:sp>
      <p:sp>
        <p:nvSpPr>
          <p:cNvPr id="16" name="TextBox 15"/>
          <p:cNvSpPr txBox="1"/>
          <p:nvPr/>
        </p:nvSpPr>
        <p:spPr>
          <a:xfrm>
            <a:off x="4741724" y="4558356"/>
            <a:ext cx="4752528" cy="461665"/>
          </a:xfrm>
          <a:prstGeom prst="rect">
            <a:avLst/>
          </a:prstGeom>
          <a:noFill/>
        </p:spPr>
        <p:txBody>
          <a:bodyPr wrap="square" rtlCol="0">
            <a:spAutoFit/>
          </a:bodyPr>
          <a:lstStyle/>
          <a:p>
            <a:r>
              <a:rPr lang="vi-VN" sz="2400" dirty="0" smtClean="0">
                <a:latin typeface="+mj-lt"/>
              </a:rPr>
              <a:t>- Cái </a:t>
            </a:r>
            <a:r>
              <a:rPr lang="vi-VN" sz="2400" dirty="0">
                <a:latin typeface="+mj-lt"/>
              </a:rPr>
              <a:t>chết thương tâm của cô bé</a:t>
            </a:r>
          </a:p>
        </p:txBody>
      </p:sp>
      <p:cxnSp>
        <p:nvCxnSpPr>
          <p:cNvPr id="26" name="Straight Arrow Connector 25"/>
          <p:cNvCxnSpPr>
            <a:stCxn id="10" idx="3"/>
          </p:cNvCxnSpPr>
          <p:nvPr/>
        </p:nvCxnSpPr>
        <p:spPr>
          <a:xfrm flipV="1">
            <a:off x="4499990" y="2423087"/>
            <a:ext cx="288034" cy="1138773"/>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0" idx="3"/>
          </p:cNvCxnSpPr>
          <p:nvPr/>
        </p:nvCxnSpPr>
        <p:spPr>
          <a:xfrm>
            <a:off x="4499990" y="3561860"/>
            <a:ext cx="241733" cy="1206135"/>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0" idx="3"/>
          </p:cNvCxnSpPr>
          <p:nvPr/>
        </p:nvCxnSpPr>
        <p:spPr>
          <a:xfrm>
            <a:off x="4499990" y="3561860"/>
            <a:ext cx="261994" cy="0"/>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3197426" y="418188"/>
            <a:ext cx="438470" cy="20048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3197426" y="1311610"/>
            <a:ext cx="438470" cy="115432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flipV="1">
            <a:off x="3196875" y="1898625"/>
            <a:ext cx="465007" cy="5244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a:off x="3197426" y="2423087"/>
            <a:ext cx="414095" cy="5908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5364088" y="165869"/>
            <a:ext cx="3600400" cy="461665"/>
          </a:xfrm>
          <a:prstGeom prst="rect">
            <a:avLst/>
          </a:prstGeom>
          <a:noFill/>
        </p:spPr>
        <p:txBody>
          <a:bodyPr wrap="square" rtlCol="0">
            <a:spAutoFit/>
          </a:bodyPr>
          <a:lstStyle/>
          <a:p>
            <a:r>
              <a:rPr lang="vi-VN" sz="2400" dirty="0" smtClean="0">
                <a:solidFill>
                  <a:schemeClr val="bg1"/>
                </a:solidFill>
                <a:latin typeface="+mj-lt"/>
              </a:rPr>
              <a:t>Truyện đồng thoại (cổ tích)</a:t>
            </a:r>
            <a:endParaRPr lang="vi-VN" sz="2400" dirty="0">
              <a:solidFill>
                <a:schemeClr val="bg1"/>
              </a:solidFill>
              <a:latin typeface="+mj-lt"/>
            </a:endParaRPr>
          </a:p>
        </p:txBody>
      </p:sp>
      <p:sp>
        <p:nvSpPr>
          <p:cNvPr id="23" name="TextBox 22"/>
          <p:cNvSpPr txBox="1"/>
          <p:nvPr/>
        </p:nvSpPr>
        <p:spPr>
          <a:xfrm>
            <a:off x="5204155" y="761806"/>
            <a:ext cx="1960133" cy="523220"/>
          </a:xfrm>
          <a:prstGeom prst="rect">
            <a:avLst/>
          </a:prstGeom>
          <a:noFill/>
        </p:spPr>
        <p:txBody>
          <a:bodyPr wrap="square" rtlCol="0">
            <a:spAutoFit/>
          </a:bodyPr>
          <a:lstStyle/>
          <a:p>
            <a:r>
              <a:rPr lang="vi-VN" sz="2800" dirty="0" smtClean="0">
                <a:solidFill>
                  <a:schemeClr val="bg1"/>
                </a:solidFill>
                <a:latin typeface="+mj-lt"/>
              </a:rPr>
              <a:t>Ngôi thứ 3</a:t>
            </a:r>
            <a:endParaRPr lang="vi-VN" sz="2800" dirty="0">
              <a:solidFill>
                <a:schemeClr val="bg1"/>
              </a:solidFill>
              <a:latin typeface="+mj-lt"/>
            </a:endParaRPr>
          </a:p>
        </p:txBody>
      </p:sp>
      <p:sp>
        <p:nvSpPr>
          <p:cNvPr id="24" name="TextBox 23"/>
          <p:cNvSpPr txBox="1"/>
          <p:nvPr/>
        </p:nvSpPr>
        <p:spPr>
          <a:xfrm>
            <a:off x="4932040" y="1366486"/>
            <a:ext cx="1800200" cy="646331"/>
          </a:xfrm>
          <a:prstGeom prst="rect">
            <a:avLst/>
          </a:prstGeom>
          <a:noFill/>
        </p:spPr>
        <p:txBody>
          <a:bodyPr wrap="square" rtlCol="0">
            <a:spAutoFit/>
          </a:bodyPr>
          <a:lstStyle/>
          <a:p>
            <a:r>
              <a:rPr lang="vi-VN" sz="3600" dirty="0" smtClean="0">
                <a:solidFill>
                  <a:schemeClr val="bg1"/>
                </a:solidFill>
                <a:latin typeface="+mj-lt"/>
              </a:rPr>
              <a:t>Tự sự</a:t>
            </a:r>
            <a:endParaRPr lang="vi-VN" sz="3600" dirty="0">
              <a:solidFill>
                <a:schemeClr val="bg1"/>
              </a:solidFill>
              <a:latin typeface="+mj-lt"/>
            </a:endParaRPr>
          </a:p>
        </p:txBody>
      </p:sp>
    </p:spTree>
    <p:extLst>
      <p:ext uri="{BB962C8B-B14F-4D97-AF65-F5344CB8AC3E}">
        <p14:creationId xmlns:p14="http://schemas.microsoft.com/office/powerpoint/2010/main" val="725507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2000"/>
                                        <p:tgtEl>
                                          <p:spTgt spid="3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2000"/>
                                        <p:tgtEl>
                                          <p:spTgt spid="3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circle(in)">
                                      <p:cBhvr>
                                        <p:cTn id="76" dur="2000"/>
                                        <p:tgtEl>
                                          <p:spTgt spid="29"/>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in)">
                                      <p:cBhvr>
                                        <p:cTn id="79" dur="20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ppt_x"/>
                                          </p:val>
                                        </p:tav>
                                        <p:tav tm="100000">
                                          <p:val>
                                            <p:strVal val="#ppt_x"/>
                                          </p:val>
                                        </p:tav>
                                      </p:tavLst>
                                    </p:anim>
                                    <p:anim calcmode="lin" valueType="num">
                                      <p:cBhvr additive="base">
                                        <p:cTn id="8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circle(in)">
                                      <p:cBhvr>
                                        <p:cTn id="90" dur="2000"/>
                                        <p:tgtEl>
                                          <p:spTgt spid="27"/>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circle(in)">
                                      <p:cBhvr>
                                        <p:cTn id="93" dur="2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additive="base">
                                        <p:cTn id="98" dur="500" fill="hold"/>
                                        <p:tgtEl>
                                          <p:spTgt spid="16"/>
                                        </p:tgtEl>
                                        <p:attrNameLst>
                                          <p:attrName>ppt_x</p:attrName>
                                        </p:attrNameLst>
                                      </p:cBhvr>
                                      <p:tavLst>
                                        <p:tav tm="0">
                                          <p:val>
                                            <p:strVal val="#ppt_x"/>
                                          </p:val>
                                        </p:tav>
                                        <p:tav tm="100000">
                                          <p:val>
                                            <p:strVal val="#ppt_x"/>
                                          </p:val>
                                        </p:tav>
                                      </p:tavLst>
                                    </p:anim>
                                    <p:anim calcmode="lin" valueType="num">
                                      <p:cBhvr additive="base">
                                        <p:cTn id="9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5933291"/>
              </p:ext>
            </p:extLst>
          </p:nvPr>
        </p:nvGraphicFramePr>
        <p:xfrm>
          <a:off x="116575" y="584775"/>
          <a:ext cx="8856983" cy="4472315"/>
        </p:xfrm>
        <a:graphic>
          <a:graphicData uri="http://schemas.openxmlformats.org/drawingml/2006/table">
            <a:tbl>
              <a:tblPr firstRow="1" firstCol="1" bandRow="1">
                <a:tableStyleId>{5C22544A-7EE6-4342-B048-85BDC9FD1C3A}</a:tableStyleId>
              </a:tblPr>
              <a:tblGrid>
                <a:gridCol w="2159043">
                  <a:extLst>
                    <a:ext uri="{9D8B030D-6E8A-4147-A177-3AD203B41FA5}">
                      <a16:colId xmlns:a16="http://schemas.microsoft.com/office/drawing/2014/main" val="20000"/>
                    </a:ext>
                  </a:extLst>
                </a:gridCol>
                <a:gridCol w="2017421">
                  <a:extLst>
                    <a:ext uri="{9D8B030D-6E8A-4147-A177-3AD203B41FA5}">
                      <a16:colId xmlns:a16="http://schemas.microsoft.com/office/drawing/2014/main" val="20001"/>
                    </a:ext>
                  </a:extLst>
                </a:gridCol>
                <a:gridCol w="4680519">
                  <a:extLst>
                    <a:ext uri="{9D8B030D-6E8A-4147-A177-3AD203B41FA5}">
                      <a16:colId xmlns:a16="http://schemas.microsoft.com/office/drawing/2014/main" val="20002"/>
                    </a:ext>
                  </a:extLst>
                </a:gridCol>
              </a:tblGrid>
              <a:tr h="691818">
                <a:tc gridSpan="2">
                  <a:txBody>
                    <a:bodyPr/>
                    <a:lstStyle/>
                    <a:p>
                      <a:pPr algn="just">
                        <a:spcAft>
                          <a:spcPts val="0"/>
                        </a:spcAft>
                      </a:pPr>
                      <a:r>
                        <a:rPr lang="en-US" sz="2000" dirty="0" smtClean="0">
                          <a:effectLst/>
                          <a:latin typeface="Times New Roman" panose="02020603050405020304" pitchFamily="18" charset="0"/>
                          <a:cs typeface="Times New Roman" panose="02020603050405020304" pitchFamily="18" charset="0"/>
                        </a:rPr>
                        <a:t>Cô</a:t>
                      </a:r>
                      <a:r>
                        <a:rPr lang="en-US" sz="2000" baseline="0" dirty="0" smtClean="0">
                          <a:effectLst/>
                          <a:latin typeface="Times New Roman" panose="02020603050405020304" pitchFamily="18" charset="0"/>
                          <a:cs typeface="Times New Roman" panose="02020603050405020304" pitchFamily="18" charset="0"/>
                        </a:rPr>
                        <a:t> bé ở ngoài phố trong một đêm </a:t>
                      </a:r>
                      <a:r>
                        <a:rPr lang="en-US" sz="2000" baseline="0" dirty="0" err="1" smtClean="0">
                          <a:effectLst/>
                          <a:latin typeface="Times New Roman" panose="02020603050405020304" pitchFamily="18" charset="0"/>
                          <a:cs typeface="Times New Roman" panose="02020603050405020304" pitchFamily="18" charset="0"/>
                        </a:rPr>
                        <a:t>ntn</a:t>
                      </a:r>
                      <a:r>
                        <a:rPr lang="en-US" sz="2000" baseline="0" dirty="0" smtClean="0">
                          <a:effectLst/>
                          <a:latin typeface="Times New Roman" panose="02020603050405020304" pitchFamily="18" charset="0"/>
                          <a:cs typeface="Times New Roman" panose="02020603050405020304" pitchFamily="18" charset="0"/>
                        </a:rPr>
                        <a:t>? Vì sao em không dám về nhà?</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anose="02020603050405020304" pitchFamily="18" charset="0"/>
                          <a:cs typeface="Times New Roman" panose="02020603050405020304" pitchFamily="18" charset="0"/>
                        </a:rPr>
                        <a:t>Tìm</a:t>
                      </a:r>
                      <a:r>
                        <a:rPr lang="vi-VN" sz="2000" baseline="0" dirty="0" smtClean="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Chi tiết</a:t>
                      </a:r>
                      <a:r>
                        <a:rPr lang="vi-VN" sz="2000" baseline="0" dirty="0" smtClean="0">
                          <a:effectLst/>
                          <a:latin typeface="Times New Roman" panose="02020603050405020304" pitchFamily="18" charset="0"/>
                          <a:cs typeface="Times New Roman" panose="02020603050405020304" pitchFamily="18" charset="0"/>
                        </a:rPr>
                        <a:t> miêu tả ngoại hình, hoàn cảnh của</a:t>
                      </a:r>
                      <a:r>
                        <a:rPr lang="fr-FR" sz="2000" dirty="0" smtClean="0">
                          <a:effectLst/>
                          <a:latin typeface="Times New Roman" panose="02020603050405020304" pitchFamily="18" charset="0"/>
                          <a:cs typeface="Times New Roman" panose="02020603050405020304" pitchFamily="18" charset="0"/>
                        </a:rPr>
                        <a:t> cô bé bán diêm:</a:t>
                      </a:r>
                      <a:endParaRPr lang="vi-VN" sz="1800" dirty="0" smtClean="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887046">
                <a:tc gridSpan="2">
                  <a:txBody>
                    <a:bodyPr/>
                    <a:lstStyle/>
                    <a:p>
                      <a:pPr algn="just">
                        <a:spcBef>
                          <a:spcPts val="600"/>
                        </a:spcBef>
                        <a:spcAft>
                          <a:spcPts val="600"/>
                        </a:spcAft>
                      </a:pPr>
                      <a:endParaRPr lang="vi-VN" sz="11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just">
                        <a:spcBef>
                          <a:spcPts val="600"/>
                        </a:spcBef>
                        <a:spcAft>
                          <a:spcPts val="600"/>
                        </a:spcAft>
                      </a:pPr>
                      <a:endParaRPr lang="vi-VN" sz="10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Bef>
                          <a:spcPts val="600"/>
                        </a:spcBef>
                        <a:spcAft>
                          <a:spcPts val="600"/>
                        </a:spcAft>
                      </a:pPr>
                      <a:endParaRPr lang="fr-FR" sz="11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endParaRPr lang="vi-VN"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7278">
                <a:tc gridSpan="3">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Thời gian, không gian này có tác dụng gì trong việc khắc họa hoàn cảnh của cô bé?</a:t>
                      </a:r>
                      <a:endParaRPr lang="vi-VN" sz="1600" dirty="0">
                        <a:effectLst/>
                        <a:latin typeface="Times New Roman" panose="02020603050405020304" pitchFamily="18" charset="0"/>
                        <a:cs typeface="Times New Roman" panose="02020603050405020304" pitchFamily="18" charset="0"/>
                      </a:endParaRPr>
                    </a:p>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595337">
                <a:tc>
                  <a:txBody>
                    <a:bodyPr/>
                    <a:lstStyle/>
                    <a:p>
                      <a:pPr algn="just">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Dự đoán điều sẽ đến với cô bé</a:t>
                      </a:r>
                      <a:endParaRPr lang="vi-VN"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effectLst/>
                        <a:latin typeface="Times New Roman" panose="02020603050405020304" pitchFamily="18" charset="0"/>
                        <a:cs typeface="Times New Roman" panose="02020603050405020304" pitchFamily="18" charset="0"/>
                      </a:endParaRPr>
                    </a:p>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2868967" y="0"/>
            <a:ext cx="3352200"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650685" y="1501701"/>
            <a:ext cx="5788764" cy="1569660"/>
          </a:xfrm>
          <a:prstGeom prst="rect">
            <a:avLst/>
          </a:prstGeom>
          <a:noFill/>
        </p:spPr>
        <p:txBody>
          <a:bodyPr wrap="none" lIns="91440" tIns="45720" rIns="91440" bIns="45720">
            <a:spAutoFit/>
          </a:bodyPr>
          <a:lstStyle/>
          <a:p>
            <a:pPr algn="ctr"/>
            <a:r>
              <a:rPr lang="en-US" sz="3200" b="1" cap="none" spc="0"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Thảo luận nhóm và hoàn thành </a:t>
            </a:r>
          </a:p>
          <a:p>
            <a:pPr algn="ctr"/>
            <a:r>
              <a:rPr lang="en-US" sz="3200" b="1" cap="none" spc="0"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p>
          <a:p>
            <a:pPr algn="ctr"/>
            <a:r>
              <a:rPr lang="en-US" sz="3200" b="1"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Thời gian: 5 phút</a:t>
            </a:r>
            <a:endParaRPr lang="en-US" sz="3200" b="1" cap="none" spc="0"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523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572815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3712687"/>
              </p:ext>
            </p:extLst>
          </p:nvPr>
        </p:nvGraphicFramePr>
        <p:xfrm>
          <a:off x="116575" y="584775"/>
          <a:ext cx="8856983" cy="3901975"/>
        </p:xfrm>
        <a:graphic>
          <a:graphicData uri="http://schemas.openxmlformats.org/drawingml/2006/table">
            <a:tbl>
              <a:tblPr firstRow="1" firstCol="1" bandRow="1">
                <a:tableStyleId>{5C22544A-7EE6-4342-B048-85BDC9FD1C3A}</a:tableStyleId>
              </a:tblPr>
              <a:tblGrid>
                <a:gridCol w="2159043">
                  <a:extLst>
                    <a:ext uri="{9D8B030D-6E8A-4147-A177-3AD203B41FA5}">
                      <a16:colId xmlns:a16="http://schemas.microsoft.com/office/drawing/2014/main" val="20000"/>
                    </a:ext>
                  </a:extLst>
                </a:gridCol>
                <a:gridCol w="2017421">
                  <a:extLst>
                    <a:ext uri="{9D8B030D-6E8A-4147-A177-3AD203B41FA5}">
                      <a16:colId xmlns:a16="http://schemas.microsoft.com/office/drawing/2014/main" val="20001"/>
                    </a:ext>
                  </a:extLst>
                </a:gridCol>
                <a:gridCol w="4680519">
                  <a:extLst>
                    <a:ext uri="{9D8B030D-6E8A-4147-A177-3AD203B41FA5}">
                      <a16:colId xmlns:a16="http://schemas.microsoft.com/office/drawing/2014/main" val="20002"/>
                    </a:ext>
                  </a:extLst>
                </a:gridCol>
              </a:tblGrid>
              <a:tr h="546815">
                <a:tc gridSpan="2">
                  <a:txBody>
                    <a:bodyPr/>
                    <a:lstStyle/>
                    <a:p>
                      <a:pPr algn="just">
                        <a:spcAft>
                          <a:spcPts val="0"/>
                        </a:spcAft>
                      </a:pPr>
                      <a:r>
                        <a:rPr lang="en-US" sz="2000" dirty="0" smtClean="0">
                          <a:effectLst/>
                          <a:latin typeface="Times New Roman" panose="02020603050405020304" pitchFamily="18" charset="0"/>
                          <a:cs typeface="Times New Roman" panose="02020603050405020304" pitchFamily="18" charset="0"/>
                        </a:rPr>
                        <a:t>Cô</a:t>
                      </a:r>
                      <a:r>
                        <a:rPr lang="en-US" sz="2000" baseline="0" dirty="0" smtClean="0">
                          <a:effectLst/>
                          <a:latin typeface="Times New Roman" panose="02020603050405020304" pitchFamily="18" charset="0"/>
                          <a:cs typeface="Times New Roman" panose="02020603050405020304" pitchFamily="18" charset="0"/>
                        </a:rPr>
                        <a:t> bé ở ngoài phố trong một đêm </a:t>
                      </a:r>
                      <a:r>
                        <a:rPr lang="en-US" sz="2000" baseline="0" dirty="0" err="1" smtClean="0">
                          <a:effectLst/>
                          <a:latin typeface="Times New Roman" panose="02020603050405020304" pitchFamily="18" charset="0"/>
                          <a:cs typeface="Times New Roman" panose="02020603050405020304" pitchFamily="18" charset="0"/>
                        </a:rPr>
                        <a:t>ntn</a:t>
                      </a:r>
                      <a:r>
                        <a:rPr lang="en-US" sz="2000" baseline="0" dirty="0" smtClean="0">
                          <a:effectLst/>
                          <a:latin typeface="Times New Roman" panose="02020603050405020304" pitchFamily="18" charset="0"/>
                          <a:cs typeface="Times New Roman" panose="02020603050405020304" pitchFamily="18" charset="0"/>
                        </a:rPr>
                        <a:t>? Vì sao em không dám về nhà</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Chi tiết</a:t>
                      </a:r>
                      <a:r>
                        <a:rPr lang="vi-VN" sz="2000" baseline="0" dirty="0" smtClean="0">
                          <a:effectLst/>
                          <a:latin typeface="Times New Roman" panose="02020603050405020304" pitchFamily="18" charset="0"/>
                          <a:cs typeface="Times New Roman" panose="02020603050405020304" pitchFamily="18" charset="0"/>
                        </a:rPr>
                        <a:t> miêu tả ngoại hình của</a:t>
                      </a:r>
                      <a:r>
                        <a:rPr lang="fr-FR" sz="2000" dirty="0" smtClean="0">
                          <a:effectLst/>
                          <a:latin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cs typeface="Times New Roman" panose="02020603050405020304" pitchFamily="18" charset="0"/>
                        </a:rPr>
                        <a:t>cô bé bán diêm</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887046">
                <a:tc gridSpan="2">
                  <a:txBody>
                    <a:bodyPr/>
                    <a:lstStyle/>
                    <a:p>
                      <a:pPr algn="just">
                        <a:spcAft>
                          <a:spcPts val="0"/>
                        </a:spcAft>
                      </a:pPr>
                      <a:r>
                        <a:rPr lang="en-US" sz="2800" dirty="0" smtClean="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Gần</a:t>
                      </a:r>
                      <a:r>
                        <a:rPr lang="en-US" sz="2400" baseline="0" dirty="0" smtClean="0">
                          <a:effectLst/>
                          <a:latin typeface="Times New Roman" panose="02020603050405020304" pitchFamily="18" charset="0"/>
                          <a:cs typeface="Times New Roman" panose="02020603050405020304" pitchFamily="18" charset="0"/>
                        </a:rPr>
                        <a:t> giao thừa</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Times New Roman" panose="02020603050405020304" pitchFamily="18" charset="0"/>
                          <a:cs typeface="Times New Roman" panose="02020603050405020304" pitchFamily="18" charset="0"/>
                        </a:rPr>
                        <a:t>- Đường</a:t>
                      </a:r>
                      <a:r>
                        <a:rPr lang="en-US" sz="2400" baseline="0" dirty="0" smtClean="0">
                          <a:effectLst/>
                          <a:latin typeface="Times New Roman" panose="02020603050405020304" pitchFamily="18" charset="0"/>
                          <a:cs typeface="Times New Roman" panose="02020603050405020304" pitchFamily="18" charset="0"/>
                        </a:rPr>
                        <a:t> phố vắng vẻ, lạnh lẽo, rét buốt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Times New Roman" panose="02020603050405020304" pitchFamily="18" charset="0"/>
                          <a:cs typeface="Times New Roman" panose="02020603050405020304" pitchFamily="18" charset="0"/>
                        </a:rPr>
                        <a:t>- Vì</a:t>
                      </a:r>
                      <a:r>
                        <a:rPr lang="en-US" sz="2400" baseline="0" dirty="0" smtClean="0">
                          <a:effectLst/>
                          <a:latin typeface="Times New Roman" panose="02020603050405020304" pitchFamily="18" charset="0"/>
                          <a:cs typeface="Times New Roman" panose="02020603050405020304" pitchFamily="18" charset="0"/>
                        </a:rPr>
                        <a:t> không có tiền mang về em sẽ bị bố đánh</a:t>
                      </a:r>
                      <a:endParaRPr lang="vi-VN" sz="24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just">
                        <a:spcBef>
                          <a:spcPts val="600"/>
                        </a:spcBef>
                        <a:spcAft>
                          <a:spcPts val="600"/>
                        </a:spcAft>
                      </a:pPr>
                      <a:endParaRPr lang="vi-VN" sz="28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vi-VN" sz="2400" kern="1200" dirty="0" smtClean="0">
                          <a:solidFill>
                            <a:schemeClr val="dk1"/>
                          </a:solidFill>
                          <a:effectLst/>
                          <a:latin typeface="+mj-lt"/>
                          <a:ea typeface="+mn-ea"/>
                          <a:cs typeface="+mn-cs"/>
                        </a:rPr>
                        <a:t>+ Đầu trần, chân đất, chân</a:t>
                      </a:r>
                      <a:r>
                        <a:rPr lang="vi-VN" sz="2400" kern="1200" baseline="0" dirty="0" smtClean="0">
                          <a:solidFill>
                            <a:schemeClr val="dk1"/>
                          </a:solidFill>
                          <a:effectLst/>
                          <a:latin typeface="+mj-lt"/>
                          <a:ea typeface="+mn-ea"/>
                          <a:cs typeface="+mn-cs"/>
                        </a:rPr>
                        <a:t> đỏ ửng, tím bầm vì rét, tạp dề cũ kĩ.</a:t>
                      </a:r>
                      <a:endParaRPr lang="vi-VN" sz="2400" kern="1200" dirty="0" smtClean="0">
                        <a:solidFill>
                          <a:schemeClr val="dk1"/>
                        </a:solidFill>
                        <a:effectLst/>
                        <a:latin typeface="+mj-lt"/>
                        <a:ea typeface="+mn-ea"/>
                        <a:cs typeface="+mn-cs"/>
                      </a:endParaRPr>
                    </a:p>
                    <a:p>
                      <a:r>
                        <a:rPr lang="vi-VN" sz="2400" kern="1200" dirty="0" smtClean="0">
                          <a:solidFill>
                            <a:schemeClr val="dk1"/>
                          </a:solidFill>
                          <a:effectLst/>
                          <a:latin typeface="+mj-lt"/>
                          <a:ea typeface="+mn-ea"/>
                          <a:cs typeface="+mn-cs"/>
                        </a:rPr>
                        <a:t>+ Dò dẫm trong bóng tối</a:t>
                      </a:r>
                    </a:p>
                    <a:p>
                      <a:r>
                        <a:rPr lang="vi-VN" sz="2400" kern="1200" dirty="0" smtClean="0">
                          <a:solidFill>
                            <a:schemeClr val="dk1"/>
                          </a:solidFill>
                          <a:effectLst/>
                          <a:latin typeface="+mj-lt"/>
                          <a:ea typeface="+mn-ea"/>
                          <a:cs typeface="+mn-cs"/>
                        </a:rPr>
                        <a:t>+ Bụng đói,  giá rét.</a:t>
                      </a:r>
                    </a:p>
                    <a:p>
                      <a:pPr algn="just">
                        <a:spcBef>
                          <a:spcPts val="600"/>
                        </a:spcBef>
                        <a:spcAft>
                          <a:spcPts val="600"/>
                        </a:spcAft>
                      </a:pPr>
                      <a:endParaRPr lang="vi-VN"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7278">
                <a:tc gridSpan="3">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Thời gian, không gian này có tác dụng gì trong việc khắc họa hoàn cảnh của cô bé</a:t>
                      </a:r>
                      <a:r>
                        <a:rPr lang="en-US" sz="1800" dirty="0" smtClean="0">
                          <a:effectLst/>
                          <a:latin typeface="Times New Roman" panose="02020603050405020304" pitchFamily="18" charset="0"/>
                          <a:cs typeface="Times New Roman" panose="02020603050405020304" pitchFamily="18" charset="0"/>
                        </a:rPr>
                        <a:t>? </a:t>
                      </a:r>
                    </a:p>
                    <a:p>
                      <a:pPr algn="just">
                        <a:spcAft>
                          <a:spcPts val="0"/>
                        </a:spcAft>
                      </a:pPr>
                      <a:r>
                        <a:rPr lang="en-US" sz="2400" dirty="0" smtClean="0">
                          <a:solidFill>
                            <a:srgbClr val="FF0066"/>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solidFill>
                            <a:srgbClr val="FF0066"/>
                          </a:solidFill>
                          <a:effectLst/>
                          <a:latin typeface="Times New Roman" panose="02020603050405020304" pitchFamily="18" charset="0"/>
                          <a:cs typeface="Times New Roman" panose="02020603050405020304" pitchFamily="18" charset="0"/>
                        </a:rPr>
                        <a:t>Càng</a:t>
                      </a:r>
                      <a:r>
                        <a:rPr lang="vi-VN" sz="2400" baseline="0" dirty="0" smtClean="0">
                          <a:solidFill>
                            <a:srgbClr val="FF0066"/>
                          </a:solidFill>
                          <a:effectLst/>
                          <a:latin typeface="Times New Roman" panose="02020603050405020304" pitchFamily="18" charset="0"/>
                          <a:cs typeface="Times New Roman" panose="02020603050405020304" pitchFamily="18" charset="0"/>
                        </a:rPr>
                        <a:t> làm tăng thêm hoàn cảnh đáng thương của cô bé</a:t>
                      </a:r>
                      <a:endParaRPr lang="vi-VN" sz="1600" dirty="0">
                        <a:solidFill>
                          <a:srgbClr val="FF0066"/>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595337">
                <a:tc>
                  <a:txBody>
                    <a:bodyPr/>
                    <a:lstStyle/>
                    <a:p>
                      <a:pPr algn="just">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Hãy</a:t>
                      </a:r>
                      <a:r>
                        <a:rPr lang="en-US" sz="1800" baseline="0" dirty="0" smtClean="0">
                          <a:solidFill>
                            <a:schemeClr val="tx1"/>
                          </a:solidFill>
                          <a:effectLst/>
                          <a:latin typeface="Times New Roman" panose="02020603050405020304" pitchFamily="18" charset="0"/>
                          <a:cs typeface="Times New Roman" panose="02020603050405020304" pitchFamily="18" charset="0"/>
                        </a:rPr>
                        <a:t> n</a:t>
                      </a:r>
                      <a:r>
                        <a:rPr lang="en-US" sz="1800" dirty="0" smtClean="0">
                          <a:solidFill>
                            <a:schemeClr val="tx1"/>
                          </a:solidFill>
                          <a:effectLst/>
                          <a:latin typeface="Times New Roman" panose="02020603050405020304" pitchFamily="18" charset="0"/>
                          <a:cs typeface="Times New Roman" panose="02020603050405020304" pitchFamily="18" charset="0"/>
                        </a:rPr>
                        <a:t>hận</a:t>
                      </a:r>
                      <a:r>
                        <a:rPr lang="en-US" sz="1800" baseline="0" dirty="0" smtClean="0">
                          <a:solidFill>
                            <a:schemeClr val="tx1"/>
                          </a:solidFill>
                          <a:effectLst/>
                          <a:latin typeface="Times New Roman" panose="02020603050405020304" pitchFamily="18" charset="0"/>
                          <a:cs typeface="Times New Roman" panose="02020603050405020304" pitchFamily="18" charset="0"/>
                        </a:rPr>
                        <a:t> xét về hoàn cảnh của</a:t>
                      </a:r>
                      <a:r>
                        <a:rPr lang="en-US" sz="1800" dirty="0" smtClean="0">
                          <a:solidFill>
                            <a:schemeClr val="tx1"/>
                          </a:solidFill>
                          <a:effectLst/>
                          <a:latin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cô bé</a:t>
                      </a:r>
                      <a:endParaRPr lang="vi-VN"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just">
                        <a:spcAft>
                          <a:spcPts val="0"/>
                        </a:spcAft>
                      </a:pPr>
                      <a:r>
                        <a:rPr lang="vi-VN" sz="3200" b="1" kern="1200" dirty="0" smtClean="0">
                          <a:solidFill>
                            <a:schemeClr val="dk1"/>
                          </a:solidFill>
                          <a:effectLst/>
                          <a:latin typeface="+mj-lt"/>
                          <a:ea typeface="+mn-ea"/>
                          <a:cs typeface="+mn-cs"/>
                        </a:rPr>
                        <a:t>Nghèo khổ, bất hạnh, cô đơn, vất vả.</a:t>
                      </a:r>
                      <a:endParaRPr lang="vi-VN" sz="2800" b="1" dirty="0">
                        <a:solidFill>
                          <a:srgbClr val="000000"/>
                        </a:solidFill>
                        <a:effectLst/>
                        <a:latin typeface="+mj-lt"/>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684350" y="0"/>
            <a:ext cx="572143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Gợi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ý đáp án </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34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TextBox 4"/>
          <p:cNvSpPr txBox="1"/>
          <p:nvPr/>
        </p:nvSpPr>
        <p:spPr>
          <a:xfrm>
            <a:off x="1259632" y="1131590"/>
            <a:ext cx="6624736" cy="2554545"/>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THẢO LUẬN NHÓM LỚN</a:t>
            </a:r>
          </a:p>
          <a:p>
            <a:pPr algn="ctr"/>
            <a:r>
              <a:rPr lang="en-US" sz="4000" dirty="0" smtClean="0">
                <a:solidFill>
                  <a:srgbClr val="002060"/>
                </a:solidFill>
                <a:latin typeface="Times New Roman" panose="02020603050405020304" pitchFamily="18" charset="0"/>
                <a:cs typeface="Times New Roman" panose="02020603050405020304" pitchFamily="18" charset="0"/>
              </a:rPr>
              <a:t>Hoàn thành phiếu học tập số 2</a:t>
            </a:r>
          </a:p>
          <a:p>
            <a:r>
              <a:rPr lang="en-US" sz="4000" dirty="0" smtClean="0">
                <a:solidFill>
                  <a:srgbClr val="002060"/>
                </a:solidFill>
                <a:latin typeface="Times New Roman" panose="02020603050405020304" pitchFamily="18" charset="0"/>
                <a:cs typeface="Times New Roman" panose="02020603050405020304" pitchFamily="18" charset="0"/>
              </a:rPr>
              <a:t>- Hoạt động cá nhân (2 phút)</a:t>
            </a:r>
          </a:p>
          <a:p>
            <a:r>
              <a:rPr lang="en-US" sz="4000" dirty="0" smtClean="0">
                <a:solidFill>
                  <a:srgbClr val="002060"/>
                </a:solidFill>
                <a:latin typeface="Times New Roman" panose="02020603050405020304" pitchFamily="18" charset="0"/>
                <a:cs typeface="Times New Roman" panose="02020603050405020304" pitchFamily="18" charset="0"/>
              </a:rPr>
              <a:t>- Thảo luận nhóm (5 phút)</a:t>
            </a:r>
            <a:endParaRPr lang="vi-VN"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69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395536" y="123826"/>
            <a:ext cx="3920679" cy="1103312"/>
          </a:xfrm>
          <a:prstGeom prst="rect">
            <a:avLst/>
          </a:prstGeom>
          <a:solidFill>
            <a:srgbClr val="00B05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z="2400" b="1" dirty="0" smtClean="0">
                <a:latin typeface="Times New Roman" panose="02020603050405020304" pitchFamily="18" charset="0"/>
                <a:cs typeface="Times New Roman" panose="02020603050405020304" pitchFamily="18" charset="0"/>
              </a:rPr>
              <a:t>a) Lần </a:t>
            </a:r>
            <a:r>
              <a:rPr lang="en-US" sz="2400" b="1" dirty="0">
                <a:latin typeface="Times New Roman" panose="02020603050405020304" pitchFamily="18" charset="0"/>
                <a:cs typeface="Times New Roman" panose="02020603050405020304" pitchFamily="18" charset="0"/>
              </a:rPr>
              <a:t>quẹt diêm thứ 1</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Hình ảnh: </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Mong ước: </a:t>
            </a:r>
            <a:r>
              <a:rPr lang="en-US" sz="2400" dirty="0" smtClean="0">
                <a:latin typeface="Times New Roman" panose="02020603050405020304" pitchFamily="18" charset="0"/>
                <a:cs typeface="Times New Roman" panose="02020603050405020304" pitchFamily="18" charset="0"/>
              </a:rPr>
              <a:t>………………..</a:t>
            </a:r>
            <a:endParaRPr kumimoji="0" lang="vi-VN" altLang="vi-VN"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395537" y="1257301"/>
            <a:ext cx="3920678" cy="1103312"/>
          </a:xfrm>
          <a:prstGeom prst="rect">
            <a:avLst/>
          </a:prstGeom>
          <a:solidFill>
            <a:schemeClr val="accent6">
              <a:lumMod val="40000"/>
              <a:lumOff val="6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b)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2</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4"/>
          <p:cNvSpPr>
            <a:spLocks noChangeArrowheads="1"/>
          </p:cNvSpPr>
          <p:nvPr/>
        </p:nvSpPr>
        <p:spPr bwMode="auto">
          <a:xfrm>
            <a:off x="5220072" y="122238"/>
            <a:ext cx="3744416" cy="1103313"/>
          </a:xfrm>
          <a:prstGeom prst="rect">
            <a:avLst/>
          </a:prstGeom>
          <a:solidFill>
            <a:schemeClr val="accent6">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c)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3</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6"/>
          <p:cNvSpPr>
            <a:spLocks noChangeArrowheads="1"/>
          </p:cNvSpPr>
          <p:nvPr/>
        </p:nvSpPr>
        <p:spPr bwMode="auto">
          <a:xfrm>
            <a:off x="5220072" y="1257301"/>
            <a:ext cx="3744416" cy="1103312"/>
          </a:xfrm>
          <a:prstGeom prst="rect">
            <a:avLst/>
          </a:prstGeom>
          <a:solidFill>
            <a:schemeClr val="accent2">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d)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4</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17"/>
          <p:cNvSpPr>
            <a:spLocks noChangeArrowheads="1"/>
          </p:cNvSpPr>
          <p:nvPr/>
        </p:nvSpPr>
        <p:spPr bwMode="auto">
          <a:xfrm>
            <a:off x="395536" y="2379664"/>
            <a:ext cx="8496943" cy="1176338"/>
          </a:xfrm>
          <a:prstGeom prst="ellipse">
            <a:avLst/>
          </a:prstGeom>
          <a:solidFill>
            <a:srgbClr val="00B0F0"/>
          </a:soli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r>
              <a:rPr lang="en-US" b="1" dirty="0">
                <a:latin typeface="Times New Roman" panose="02020603050405020304" pitchFamily="18" charset="0"/>
                <a:cs typeface="Times New Roman" panose="02020603050405020304" pitchFamily="18" charset="0"/>
              </a:rPr>
              <a:t>Có thể thay đổi trình tự xuất hiện của các hình ảnh trong 4 lần quẹt diêm được không? Vì sao</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en-US" dirty="0"/>
              <a:t>…………………..……………………………….………………..…….</a:t>
            </a:r>
            <a:endParaRPr kumimoji="0" lang="vi-VN" alt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loud Callout 25"/>
          <p:cNvSpPr>
            <a:spLocks noChangeArrowheads="1"/>
          </p:cNvSpPr>
          <p:nvPr/>
        </p:nvSpPr>
        <p:spPr bwMode="auto">
          <a:xfrm>
            <a:off x="0" y="3174567"/>
            <a:ext cx="3286125" cy="2017712"/>
          </a:xfrm>
          <a:prstGeom prst="cloudCallout">
            <a:avLst>
              <a:gd name="adj1" fmla="val -33616"/>
              <a:gd name="adj2" fmla="val -140611"/>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a:latin typeface="Times New Roman" panose="02020603050405020304" pitchFamily="18" charset="0"/>
                <a:cs typeface="Times New Roman" panose="02020603050405020304" pitchFamily="18" charset="0"/>
              </a:rPr>
              <a:t>Em có nhận xét gì về các mong ước của em bé</a:t>
            </a:r>
            <a:r>
              <a:rPr lang="en-US" sz="2200" b="1"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
        <p:nvSpPr>
          <p:cNvPr id="11" name="Cloud Callout 26"/>
          <p:cNvSpPr>
            <a:spLocks noChangeArrowheads="1"/>
          </p:cNvSpPr>
          <p:nvPr/>
        </p:nvSpPr>
        <p:spPr bwMode="auto">
          <a:xfrm>
            <a:off x="5869450" y="3174567"/>
            <a:ext cx="3286125" cy="2017713"/>
          </a:xfrm>
          <a:prstGeom prst="cloudCallout">
            <a:avLst>
              <a:gd name="adj1" fmla="val 50597"/>
              <a:gd name="adj2" fmla="val -117343"/>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a:latin typeface="Times New Roman" panose="02020603050405020304" pitchFamily="18" charset="0"/>
                <a:cs typeface="Times New Roman" panose="02020603050405020304" pitchFamily="18" charset="0"/>
              </a:rPr>
              <a:t>Nếu rơi vào tình cảnh giống cô bé bán diêm, em sẽ </a:t>
            </a:r>
            <a:r>
              <a:rPr lang="en-US" sz="2200" b="1" dirty="0" smtClean="0">
                <a:latin typeface="Times New Roman" panose="02020603050405020304" pitchFamily="18" charset="0"/>
                <a:cs typeface="Times New Roman" panose="02020603050405020304" pitchFamily="18" charset="0"/>
              </a:rPr>
              <a:t>làm gì?</a:t>
            </a:r>
            <a:endParaRPr lang="vi-VN" sz="2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6475413" y="6278563"/>
            <a:ext cx="1787525" cy="1884362"/>
          </a:xfrm>
          <a:prstGeom prst="ellipse">
            <a:avLst/>
          </a:prstGeom>
          <a:ln>
            <a:noFill/>
          </a:ln>
          <a:effectLst>
            <a:softEdge rad="112500"/>
          </a:effec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9613900" y="9696450"/>
            <a:ext cx="1392238" cy="1243013"/>
          </a:xfrm>
          <a:prstGeom prst="rect">
            <a:avLst/>
          </a:prstGeom>
          <a:ln>
            <a:noFill/>
          </a:ln>
          <a:effectLst>
            <a:softEdge rad="112500"/>
          </a:effectLst>
        </p:spPr>
      </p:pic>
      <p:sp>
        <p:nvSpPr>
          <p:cNvPr id="14" name="Up Arrow 13"/>
          <p:cNvSpPr/>
          <p:nvPr/>
        </p:nvSpPr>
        <p:spPr>
          <a:xfrm>
            <a:off x="3286125" y="3556002"/>
            <a:ext cx="2654027" cy="15874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 học tập số 2</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994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3949102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58" y="-83529"/>
            <a:ext cx="8229600" cy="857250"/>
          </a:xfrm>
        </p:spPr>
        <p:txBody>
          <a:bodyPr/>
          <a:lstStyle/>
          <a:p>
            <a:r>
              <a:rPr lang="en-US" dirty="0" smtClean="0">
                <a:solidFill>
                  <a:srgbClr val="002060"/>
                </a:solidFill>
                <a:latin typeface="Times New Roman" panose="02020603050405020304" pitchFamily="18" charset="0"/>
                <a:cs typeface="Times New Roman" panose="02020603050405020304" pitchFamily="18" charset="0"/>
                <a:hlinkClick r:id="rId2" action="ppaction://hlinkfile"/>
              </a:rPr>
              <a:t>Video: Câu chuyện về hai biển hồ</a:t>
            </a:r>
            <a:endParaRPr lang="vi-VN"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29" y="1788276"/>
            <a:ext cx="4443918" cy="33286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624" y="1769832"/>
            <a:ext cx="4442757" cy="3327779"/>
          </a:xfrm>
          <a:prstGeom prst="rect">
            <a:avLst/>
          </a:prstGeom>
        </p:spPr>
      </p:pic>
      <p:sp>
        <p:nvSpPr>
          <p:cNvPr id="6" name="Rectangle 5"/>
          <p:cNvSpPr/>
          <p:nvPr/>
        </p:nvSpPr>
        <p:spPr>
          <a:xfrm>
            <a:off x="6012160" y="1788276"/>
            <a:ext cx="2866489"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Biển </a:t>
            </a:r>
            <a:r>
              <a:rPr lang="en-US" sz="4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Galile</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323528" y="699542"/>
            <a:ext cx="8555121"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mj-lt"/>
              </a:rPr>
              <a:t>Quan </a:t>
            </a:r>
            <a:r>
              <a:rPr lang="vi-VN" sz="3200" dirty="0">
                <a:solidFill>
                  <a:srgbClr val="002060"/>
                </a:solidFill>
                <a:latin typeface="+mj-lt"/>
              </a:rPr>
              <a:t>sát, suy nghĩ cá nhân và tìm ra thông điệp được truyền tải qua </a:t>
            </a:r>
            <a:r>
              <a:rPr lang="vi-VN" sz="3200" dirty="0" smtClean="0">
                <a:solidFill>
                  <a:srgbClr val="002060"/>
                </a:solidFill>
                <a:latin typeface="+mj-lt"/>
              </a:rPr>
              <a:t>video</a:t>
            </a:r>
            <a:endParaRPr lang="vi-VN" sz="3200" dirty="0">
              <a:solidFill>
                <a:srgbClr val="002060"/>
              </a:solidFill>
              <a:latin typeface="+mj-lt"/>
            </a:endParaRPr>
          </a:p>
        </p:txBody>
      </p:sp>
      <p:sp>
        <p:nvSpPr>
          <p:cNvPr id="3" name="Rectangle 2"/>
          <p:cNvSpPr/>
          <p:nvPr/>
        </p:nvSpPr>
        <p:spPr>
          <a:xfrm>
            <a:off x="207000" y="2355726"/>
            <a:ext cx="8331127" cy="769441"/>
          </a:xfrm>
          <a:prstGeom prst="rect">
            <a:avLst/>
          </a:prstGeom>
          <a:noFill/>
        </p:spPr>
        <p:txBody>
          <a:bodyPr wrap="none" lIns="91440" tIns="45720" rIns="91440" bIns="45720">
            <a:spAutoFit/>
          </a:bodyPr>
          <a:lstStyle/>
          <a:p>
            <a:pPr algn="ctr"/>
            <a:r>
              <a:rPr lang="vi-VN"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Nhấp vào đường link để mở video</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72577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grpId="0" nodeType="after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395536" y="123826"/>
            <a:ext cx="3920679" cy="1103312"/>
          </a:xfrm>
          <a:prstGeom prst="rect">
            <a:avLst/>
          </a:prstGeom>
          <a:solidFill>
            <a:srgbClr val="00B05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z="2400" b="1" dirty="0" smtClean="0">
                <a:latin typeface="Times New Roman" panose="02020603050405020304" pitchFamily="18" charset="0"/>
                <a:cs typeface="Times New Roman" panose="02020603050405020304" pitchFamily="18" charset="0"/>
              </a:rPr>
              <a:t>a) Lần </a:t>
            </a:r>
            <a:r>
              <a:rPr lang="en-US" sz="2400" b="1" dirty="0">
                <a:latin typeface="Times New Roman" panose="02020603050405020304" pitchFamily="18" charset="0"/>
                <a:cs typeface="Times New Roman" panose="02020603050405020304" pitchFamily="18" charset="0"/>
              </a:rPr>
              <a:t>quẹt diêm thứ 1</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Hình ảnh: </a:t>
            </a:r>
            <a:r>
              <a:rPr lang="en-US" sz="2400" dirty="0" smtClean="0">
                <a:latin typeface="Times New Roman" panose="02020603050405020304" pitchFamily="18" charset="0"/>
                <a:cs typeface="Times New Roman" panose="02020603050405020304" pitchFamily="18" charset="0"/>
              </a:rPr>
              <a:t>Lò sưởi</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Mong ước: </a:t>
            </a:r>
            <a:r>
              <a:rPr lang="en-US" sz="2400" dirty="0" smtClean="0">
                <a:latin typeface="Times New Roman" panose="02020603050405020304" pitchFamily="18" charset="0"/>
                <a:cs typeface="Times New Roman" panose="02020603050405020304" pitchFamily="18" charset="0"/>
              </a:rPr>
              <a:t>Được sưởi ấm</a:t>
            </a:r>
            <a:endParaRPr kumimoji="0" lang="vi-VN" altLang="vi-VN"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395537" y="1257301"/>
            <a:ext cx="3920678" cy="1103312"/>
          </a:xfrm>
          <a:prstGeom prst="rect">
            <a:avLst/>
          </a:prstGeom>
          <a:solidFill>
            <a:schemeClr val="accent6">
              <a:lumMod val="40000"/>
              <a:lumOff val="6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b)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2</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Bàn ăn</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ăn no</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4"/>
          <p:cNvSpPr>
            <a:spLocks noChangeArrowheads="1"/>
          </p:cNvSpPr>
          <p:nvPr/>
        </p:nvSpPr>
        <p:spPr bwMode="auto">
          <a:xfrm>
            <a:off x="5076056" y="122238"/>
            <a:ext cx="3888432" cy="1103313"/>
          </a:xfrm>
          <a:prstGeom prst="rect">
            <a:avLst/>
          </a:prstGeom>
          <a:solidFill>
            <a:schemeClr val="accent6">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c)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3</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Cây thông Noel</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vui chơi</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6"/>
          <p:cNvSpPr>
            <a:spLocks noChangeArrowheads="1"/>
          </p:cNvSpPr>
          <p:nvPr/>
        </p:nvSpPr>
        <p:spPr bwMode="auto">
          <a:xfrm>
            <a:off x="5076056" y="1257301"/>
            <a:ext cx="3888432" cy="1103312"/>
          </a:xfrm>
          <a:prstGeom prst="rect">
            <a:avLst/>
          </a:prstGeom>
          <a:solidFill>
            <a:schemeClr val="accent2">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d)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4</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Bà nội</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yêu thương</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17"/>
          <p:cNvSpPr>
            <a:spLocks noChangeArrowheads="1"/>
          </p:cNvSpPr>
          <p:nvPr/>
        </p:nvSpPr>
        <p:spPr bwMode="auto">
          <a:xfrm>
            <a:off x="425100" y="2360613"/>
            <a:ext cx="8496943" cy="1272284"/>
          </a:xfrm>
          <a:prstGeom prst="ellipse">
            <a:avLst/>
          </a:prstGeom>
          <a:solidFill>
            <a:srgbClr val="00B0F0"/>
          </a:soli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b="1" dirty="0" smtClean="0">
                <a:latin typeface="Times New Roman" panose="02020603050405020304" pitchFamily="18" charset="0"/>
                <a:cs typeface="Times New Roman" panose="02020603050405020304" pitchFamily="18" charset="0"/>
              </a:rPr>
              <a:t>Không </a:t>
            </a:r>
            <a:r>
              <a:rPr lang="en-US" b="1" dirty="0">
                <a:latin typeface="Times New Roman" panose="02020603050405020304" pitchFamily="18" charset="0"/>
                <a:cs typeface="Times New Roman" panose="02020603050405020304" pitchFamily="18" charset="0"/>
              </a:rPr>
              <a:t>thể thay đổi trình tự xuất hiện của các hình ảnh trong 4 lần quẹt diêm </a:t>
            </a:r>
            <a:r>
              <a:rPr lang="en-US" b="1" dirty="0" smtClean="0">
                <a:latin typeface="Times New Roman" panose="02020603050405020304" pitchFamily="18" charset="0"/>
                <a:cs typeface="Times New Roman" panose="02020603050405020304" pitchFamily="18" charset="0"/>
              </a:rPr>
              <a:t>được. Vì đây là trình tự hợp lí trong cuộc sống, phù hợp hoàn cảnh nhân vật.</a:t>
            </a:r>
            <a:endParaRPr lang="vi-VN" dirty="0">
              <a:latin typeface="Times New Roman" panose="02020603050405020304" pitchFamily="18" charset="0"/>
              <a:cs typeface="Times New Roman" panose="02020603050405020304" pitchFamily="18" charset="0"/>
            </a:endParaRPr>
          </a:p>
        </p:txBody>
      </p:sp>
      <p:sp>
        <p:nvSpPr>
          <p:cNvPr id="10" name="Cloud Callout 25"/>
          <p:cNvSpPr>
            <a:spLocks noChangeArrowheads="1"/>
          </p:cNvSpPr>
          <p:nvPr/>
        </p:nvSpPr>
        <p:spPr bwMode="auto">
          <a:xfrm>
            <a:off x="1" y="3174567"/>
            <a:ext cx="2771800" cy="2017712"/>
          </a:xfrm>
          <a:prstGeom prst="cloudCallout">
            <a:avLst>
              <a:gd name="adj1" fmla="val -33616"/>
              <a:gd name="adj2" fmla="val -140611"/>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vi-VN" sz="2200" b="1" dirty="0" smtClean="0">
                <a:latin typeface="Times New Roman" panose="02020603050405020304" pitchFamily="18" charset="0"/>
                <a:cs typeface="Times New Roman" panose="02020603050405020304" pitchFamily="18" charset="0"/>
              </a:rPr>
              <a:t>Những mong </a:t>
            </a:r>
            <a:r>
              <a:rPr lang="vi-VN" sz="2200" b="1" dirty="0">
                <a:latin typeface="Times New Roman" panose="02020603050405020304" pitchFamily="18" charset="0"/>
                <a:cs typeface="Times New Roman" panose="02020603050405020304" pitchFamily="18" charset="0"/>
              </a:rPr>
              <a:t>ước giản dị, chân thành, chính đáng</a:t>
            </a:r>
            <a:endParaRPr lang="vi-VN" sz="2200" dirty="0">
              <a:latin typeface="Times New Roman" panose="02020603050405020304" pitchFamily="18" charset="0"/>
              <a:cs typeface="Times New Roman" panose="02020603050405020304" pitchFamily="18" charset="0"/>
            </a:endParaRPr>
          </a:p>
        </p:txBody>
      </p:sp>
      <p:sp>
        <p:nvSpPr>
          <p:cNvPr id="11" name="Cloud Callout 26"/>
          <p:cNvSpPr>
            <a:spLocks noChangeArrowheads="1"/>
          </p:cNvSpPr>
          <p:nvPr/>
        </p:nvSpPr>
        <p:spPr bwMode="auto">
          <a:xfrm>
            <a:off x="5869450" y="3174567"/>
            <a:ext cx="3286125" cy="2017713"/>
          </a:xfrm>
          <a:prstGeom prst="cloudCallout">
            <a:avLst>
              <a:gd name="adj1" fmla="val 50597"/>
              <a:gd name="adj2" fmla="val -117343"/>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smtClean="0">
                <a:latin typeface="Times New Roman" panose="02020603050405020304" pitchFamily="18" charset="0"/>
                <a:cs typeface="Times New Roman" panose="02020603050405020304" pitchFamily="18" charset="0"/>
              </a:rPr>
              <a:t>Nỗ lực để bảo vệ và tự cứu lấy bản thân</a:t>
            </a:r>
            <a:endParaRPr lang="vi-VN" sz="2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6475413" y="6278563"/>
            <a:ext cx="1787525" cy="1884362"/>
          </a:xfrm>
          <a:prstGeom prst="ellipse">
            <a:avLst/>
          </a:prstGeom>
          <a:ln>
            <a:noFill/>
          </a:ln>
          <a:effectLst>
            <a:softEdge rad="112500"/>
          </a:effec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9613900" y="9696450"/>
            <a:ext cx="1392238" cy="1243013"/>
          </a:xfrm>
          <a:prstGeom prst="rect">
            <a:avLst/>
          </a:prstGeom>
          <a:ln>
            <a:noFill/>
          </a:ln>
          <a:effectLst>
            <a:softEdge rad="112500"/>
          </a:effectLst>
        </p:spPr>
      </p:pic>
      <p:sp>
        <p:nvSpPr>
          <p:cNvPr id="14" name="Up Arrow 13"/>
          <p:cNvSpPr/>
          <p:nvPr/>
        </p:nvSpPr>
        <p:spPr>
          <a:xfrm>
            <a:off x="3286125" y="3556002"/>
            <a:ext cx="2654027" cy="15874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Đáp án phiếu HT số 2</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38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946" y="2725840"/>
            <a:ext cx="2673752" cy="1640711"/>
          </a:xfrm>
          <a:prstGeom prst="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vui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ch</a:t>
            </a:r>
            <a:r>
              <a:rPr lang="vi-VN" sz="2400" dirty="0">
                <a:latin typeface="Times New Roman" panose="02020603050405020304" charset="0"/>
                <a:cs typeface="Times New Roman" panose="02020603050405020304" charset="0"/>
              </a:rPr>
              <a:t>ơ</a:t>
            </a:r>
            <a:r>
              <a:rPr lang="en-US" sz="2400" dirty="0" err="1">
                <a:latin typeface="Times New Roman" panose="02020603050405020304" charset="0"/>
                <a:cs typeface="Times New Roman" panose="02020603050405020304" charset="0"/>
              </a:rPr>
              <a:t>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đón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Giáng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sinh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vui</a:t>
            </a:r>
            <a:r>
              <a:rPr lang="en-US" sz="2400" dirty="0">
                <a:latin typeface="Times New Roman" panose="02020603050405020304" charset="0"/>
                <a:cs typeface="Times New Roman" panose="02020603050405020304" charset="0"/>
              </a:rPr>
              <a:t> t</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ơi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hạnh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phúc</a:t>
            </a:r>
            <a:endParaRPr lang="en-US" sz="2400" dirty="0"/>
          </a:p>
        </p:txBody>
      </p:sp>
      <p:sp>
        <p:nvSpPr>
          <p:cNvPr id="3" name="Rectangle 2"/>
          <p:cNvSpPr/>
          <p:nvPr/>
        </p:nvSpPr>
        <p:spPr>
          <a:xfrm>
            <a:off x="3235125" y="2725839"/>
            <a:ext cx="2673752" cy="1640711"/>
          </a:xfrm>
          <a:prstGeom prst="rect">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ở </a:t>
            </a:r>
            <a:r>
              <a:rPr lang="en-US" sz="2400" dirty="0" err="1">
                <a:latin typeface="Times New Roman" panose="02020603050405020304" charset="0"/>
                <a:cs typeface="Times New Roman" panose="02020603050405020304" charset="0"/>
              </a:rPr>
              <a:t>mãi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bên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a:t>
            </a:r>
            <a:endParaRPr lang="en-US" sz="2400" dirty="0"/>
          </a:p>
        </p:txBody>
      </p:sp>
      <p:sp>
        <p:nvSpPr>
          <p:cNvPr id="4" name="Rectangle 3"/>
          <p:cNvSpPr/>
          <p:nvPr/>
        </p:nvSpPr>
        <p:spPr>
          <a:xfrm>
            <a:off x="5917100" y="2730178"/>
            <a:ext cx="2673752" cy="1640711"/>
          </a:xfrm>
          <a:prstGeom prst="rect">
            <a:avLst/>
          </a:prstGeom>
        </p:spPr>
        <p:style>
          <a:lnRef idx="1">
            <a:schemeClr val="accent6"/>
          </a:lnRef>
          <a:fillRef idx="2">
            <a:schemeClr val="accent6"/>
          </a:fillRef>
          <a:effectRef idx="1">
            <a:schemeClr val="accent6"/>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thoát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khỏi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cảnh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nghèo</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khổ</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khổ</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đau</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và</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bất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hạnh</a:t>
            </a:r>
            <a:endParaRPr lang="en-US" sz="2400" dirty="0"/>
          </a:p>
        </p:txBody>
      </p:sp>
      <p:sp>
        <p:nvSpPr>
          <p:cNvPr id="5" name="Rectangle 4"/>
          <p:cNvSpPr/>
          <p:nvPr/>
        </p:nvSpPr>
        <p:spPr>
          <a:xfrm>
            <a:off x="1898248" y="-4338"/>
            <a:ext cx="2673752" cy="1640711"/>
          </a:xfrm>
          <a:prstGeom prst="rect">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s</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ởi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ấm</a:t>
            </a:r>
            <a:endParaRPr lang="en-US" sz="2400" dirty="0"/>
          </a:p>
        </p:txBody>
      </p:sp>
      <p:sp>
        <p:nvSpPr>
          <p:cNvPr id="6" name="Rectangle 5"/>
          <p:cNvSpPr/>
          <p:nvPr/>
        </p:nvSpPr>
        <p:spPr>
          <a:xfrm>
            <a:off x="4572001" y="0"/>
            <a:ext cx="2673752" cy="1640711"/>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ăn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ngon</a:t>
            </a:r>
            <a:endParaRPr lang="en-US" sz="2400" dirty="0"/>
          </a:p>
        </p:txBody>
      </p:sp>
      <p:sp>
        <p:nvSpPr>
          <p:cNvPr id="7" name="TextBox 6"/>
          <p:cNvSpPr txBox="1"/>
          <p:nvPr/>
        </p:nvSpPr>
        <p:spPr>
          <a:xfrm>
            <a:off x="3235124" y="1953225"/>
            <a:ext cx="2673752" cy="438581"/>
          </a:xfrm>
          <a:prstGeom prst="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pPr algn="ctr"/>
            <a:r>
              <a:rPr lang="en-US" sz="2400" dirty="0" err="1">
                <a:solidFill>
                  <a:srgbClr val="0070C0"/>
                </a:solidFill>
                <a:latin typeface="Times New Roman" panose="02020603050405020304" charset="0"/>
                <a:cs typeface="Times New Roman" panose="02020603050405020304" charset="0"/>
              </a:rPr>
              <a:t>Ước</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mơ</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về</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vật</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chất</a:t>
            </a:r>
            <a:endParaRPr lang="en-US" sz="2400" dirty="0">
              <a:solidFill>
                <a:srgbClr val="0070C0"/>
              </a:solidFill>
              <a:latin typeface="Times New Roman" panose="02020603050405020304" charset="0"/>
              <a:cs typeface="Times New Roman" panose="02020603050405020304" charset="0"/>
            </a:endParaRPr>
          </a:p>
        </p:txBody>
      </p:sp>
      <p:sp>
        <p:nvSpPr>
          <p:cNvPr id="8" name="TextBox 7"/>
          <p:cNvSpPr txBox="1"/>
          <p:nvPr/>
        </p:nvSpPr>
        <p:spPr>
          <a:xfrm>
            <a:off x="3235124" y="4696431"/>
            <a:ext cx="2673752" cy="438581"/>
          </a:xfrm>
          <a:prstGeom prst="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pPr algn="ctr"/>
            <a:r>
              <a:rPr lang="en-US" sz="2400" dirty="0" err="1">
                <a:solidFill>
                  <a:srgbClr val="0070C0"/>
                </a:solidFill>
                <a:latin typeface="Times New Roman" panose="02020603050405020304" charset="0"/>
                <a:cs typeface="Times New Roman" panose="02020603050405020304" charset="0"/>
              </a:rPr>
              <a:t>Ước</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mơ</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về</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tinh</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thần</a:t>
            </a:r>
            <a:endParaRPr lang="en-US" sz="2400" dirty="0">
              <a:solidFill>
                <a:srgbClr val="0070C0"/>
              </a:solidFill>
              <a:latin typeface="Times New Roman" panose="02020603050405020304" charset="0"/>
              <a:cs typeface="Times New Roman" panose="02020603050405020304" charset="0"/>
            </a:endParaRPr>
          </a:p>
        </p:txBody>
      </p:sp>
      <p:cxnSp>
        <p:nvCxnSpPr>
          <p:cNvPr id="10" name="Straight Arrow Connector 9"/>
          <p:cNvCxnSpPr>
            <a:stCxn id="5" idx="2"/>
            <a:endCxn id="7" idx="0"/>
          </p:cNvCxnSpPr>
          <p:nvPr/>
        </p:nvCxnSpPr>
        <p:spPr>
          <a:xfrm>
            <a:off x="3235125" y="1636373"/>
            <a:ext cx="1336876" cy="3168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6" idx="2"/>
            <a:endCxn id="7" idx="0"/>
          </p:cNvCxnSpPr>
          <p:nvPr/>
        </p:nvCxnSpPr>
        <p:spPr>
          <a:xfrm flipH="1">
            <a:off x="4572000" y="1640711"/>
            <a:ext cx="1336877" cy="312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7" idx="2"/>
            <a:endCxn id="2" idx="0"/>
          </p:cNvCxnSpPr>
          <p:nvPr/>
        </p:nvCxnSpPr>
        <p:spPr>
          <a:xfrm flipH="1">
            <a:off x="1909822" y="2391805"/>
            <a:ext cx="2662178" cy="3340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7" idx="2"/>
            <a:endCxn id="4" idx="0"/>
          </p:cNvCxnSpPr>
          <p:nvPr/>
        </p:nvCxnSpPr>
        <p:spPr>
          <a:xfrm>
            <a:off x="4572000" y="2391805"/>
            <a:ext cx="2681976" cy="338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590806" y="4362397"/>
            <a:ext cx="1" cy="3340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4" idx="2"/>
            <a:endCxn id="8" idx="0"/>
          </p:cNvCxnSpPr>
          <p:nvPr/>
        </p:nvCxnSpPr>
        <p:spPr>
          <a:xfrm flipH="1">
            <a:off x="4572000" y="4370888"/>
            <a:ext cx="2681976" cy="3255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2" idx="2"/>
            <a:endCxn id="8" idx="0"/>
          </p:cNvCxnSpPr>
          <p:nvPr/>
        </p:nvCxnSpPr>
        <p:spPr>
          <a:xfrm>
            <a:off x="1909822" y="4366550"/>
            <a:ext cx="2662178" cy="329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4590806" y="2391619"/>
            <a:ext cx="1" cy="3340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3464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25"/>
          <p:cNvSpPr>
            <a:spLocks noGrp="1" noChangeArrowheads="1"/>
          </p:cNvSpPr>
          <p:nvPr>
            <p:ph idx="1"/>
          </p:nvPr>
        </p:nvSpPr>
        <p:spPr bwMode="auto">
          <a:xfrm>
            <a:off x="4716016" y="114800"/>
            <a:ext cx="4320480" cy="3816424"/>
          </a:xfrm>
          <a:prstGeom prst="cloudCallout">
            <a:avLst>
              <a:gd name="adj1" fmla="val -77997"/>
              <a:gd name="adj2" fmla="val 71067"/>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noAutofit/>
          </a:bodyPr>
          <a:lstStyle/>
          <a:p>
            <a:pPr marL="0" indent="0" algn="ctr">
              <a:buNone/>
            </a:pPr>
            <a:r>
              <a:rPr lang="vi-VN" sz="2800" b="1" dirty="0" smtClean="0">
                <a:latin typeface="Times New Roman" panose="02020603050405020304" pitchFamily="18" charset="0"/>
                <a:cs typeface="Times New Roman" panose="02020603050405020304" pitchFamily="18" charset="0"/>
              </a:rPr>
              <a:t>Tìm những chi tiết tác giả miêu tả về cái chết của cô bé bán diêm? Nhận xét về tình cảm của tác giả dành cho cô bé?</a:t>
            </a:r>
            <a:endParaRPr lang="vi-VN" sz="2800" dirty="0">
              <a:latin typeface="Times New Roman" panose="02020603050405020304" pitchFamily="18" charset="0"/>
              <a:cs typeface="Times New Roman" panose="02020603050405020304" pitchFamily="18" charset="0"/>
            </a:endParaRPr>
          </a:p>
        </p:txBody>
      </p:sp>
      <p:sp>
        <p:nvSpPr>
          <p:cNvPr id="5" name="Cloud Callout 25"/>
          <p:cNvSpPr txBox="1">
            <a:spLocks noChangeArrowheads="1"/>
          </p:cNvSpPr>
          <p:nvPr/>
        </p:nvSpPr>
        <p:spPr bwMode="auto">
          <a:xfrm>
            <a:off x="0" y="34114"/>
            <a:ext cx="4572000" cy="3977796"/>
          </a:xfrm>
          <a:prstGeom prst="cloudCallout">
            <a:avLst>
              <a:gd name="adj1" fmla="val 65867"/>
              <a:gd name="adj2" fmla="val 74706"/>
            </a:avLst>
          </a:prstGeom>
          <a:solidFill>
            <a:schemeClr val="accent6">
              <a:lumMod val="75000"/>
            </a:schemeClr>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vi-VN" sz="2700" b="1" dirty="0" smtClean="0">
                <a:latin typeface="Times New Roman" panose="02020603050405020304" pitchFamily="18" charset="0"/>
                <a:cs typeface="Times New Roman" panose="02020603050405020304" pitchFamily="18" charset="0"/>
              </a:rPr>
              <a:t>Tìm những chi tiết miêu tả về thái độ, hành động của những người xung quanh? Tác giả muốn phản ánh điều gì?</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8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818"/>
          </a:xfrm>
        </p:spPr>
      </p:pic>
      <p:sp>
        <p:nvSpPr>
          <p:cNvPr id="5" name="TextBox 4"/>
          <p:cNvSpPr txBox="1"/>
          <p:nvPr/>
        </p:nvSpPr>
        <p:spPr>
          <a:xfrm>
            <a:off x="467544" y="208276"/>
            <a:ext cx="5832648" cy="1077218"/>
          </a:xfrm>
          <a:prstGeom prst="rect">
            <a:avLst/>
          </a:prstGeom>
          <a:noFill/>
        </p:spPr>
        <p:txBody>
          <a:bodyPr wrap="square" rtlCol="0">
            <a:spAutoFit/>
          </a:bodyPr>
          <a:lstStyle/>
          <a:p>
            <a:r>
              <a:rPr lang="vi-VN" sz="3200" dirty="0" smtClean="0">
                <a:latin typeface="+mj-lt"/>
              </a:rPr>
              <a:t>- ‘một em gái có </a:t>
            </a:r>
            <a:r>
              <a:rPr lang="vi-VN" sz="3200" b="1" dirty="0" smtClean="0">
                <a:latin typeface="+mj-lt"/>
              </a:rPr>
              <a:t>đôi má hồng</a:t>
            </a:r>
            <a:r>
              <a:rPr lang="vi-VN" sz="3200" dirty="0" smtClean="0">
                <a:latin typeface="+mj-lt"/>
              </a:rPr>
              <a:t>, </a:t>
            </a:r>
            <a:r>
              <a:rPr lang="vi-VN" sz="3200" b="1" dirty="0" smtClean="0">
                <a:latin typeface="+mj-lt"/>
              </a:rPr>
              <a:t>đôi môi đang mỉm cười</a:t>
            </a:r>
            <a:r>
              <a:rPr lang="vi-VN" sz="3200" dirty="0" smtClean="0">
                <a:latin typeface="+mj-lt"/>
              </a:rPr>
              <a:t>’</a:t>
            </a:r>
            <a:endParaRPr lang="vi-VN" sz="3200" dirty="0">
              <a:latin typeface="+mj-lt"/>
            </a:endParaRPr>
          </a:p>
        </p:txBody>
      </p:sp>
      <p:sp>
        <p:nvSpPr>
          <p:cNvPr id="6" name="TextBox 5"/>
          <p:cNvSpPr txBox="1"/>
          <p:nvPr/>
        </p:nvSpPr>
        <p:spPr>
          <a:xfrm>
            <a:off x="467544" y="1131590"/>
            <a:ext cx="5832648" cy="1077218"/>
          </a:xfrm>
          <a:prstGeom prst="rect">
            <a:avLst/>
          </a:prstGeom>
          <a:noFill/>
        </p:spPr>
        <p:txBody>
          <a:bodyPr wrap="square" rtlCol="0">
            <a:spAutoFit/>
          </a:bodyPr>
          <a:lstStyle/>
          <a:p>
            <a:r>
              <a:rPr lang="vi-VN" sz="3200" dirty="0" smtClean="0">
                <a:latin typeface="+mj-lt"/>
              </a:rPr>
              <a:t>- ‘</a:t>
            </a:r>
            <a:r>
              <a:rPr lang="vi-VN" sz="3200" b="1" dirty="0" smtClean="0">
                <a:latin typeface="+mj-lt"/>
              </a:rPr>
              <a:t>tử thi </a:t>
            </a:r>
            <a:r>
              <a:rPr lang="vi-VN" sz="3200" dirty="0" smtClean="0">
                <a:latin typeface="+mj-lt"/>
              </a:rPr>
              <a:t>em bé ngồi giữa những bao diêm’</a:t>
            </a:r>
            <a:endParaRPr lang="vi-VN" sz="3200" dirty="0">
              <a:latin typeface="+mj-lt"/>
            </a:endParaRPr>
          </a:p>
        </p:txBody>
      </p:sp>
      <p:sp>
        <p:nvSpPr>
          <p:cNvPr id="7" name="TextBox 6"/>
          <p:cNvSpPr txBox="1"/>
          <p:nvPr/>
        </p:nvSpPr>
        <p:spPr>
          <a:xfrm>
            <a:off x="478556" y="2067694"/>
            <a:ext cx="5832648" cy="2554545"/>
          </a:xfrm>
          <a:prstGeom prst="rect">
            <a:avLst/>
          </a:prstGeom>
          <a:noFill/>
        </p:spPr>
        <p:txBody>
          <a:bodyPr wrap="square" rtlCol="0">
            <a:spAutoFit/>
          </a:bodyPr>
          <a:lstStyle/>
          <a:p>
            <a:r>
              <a:rPr lang="vi-VN" sz="3200" dirty="0" smtClean="0">
                <a:latin typeface="+mj-lt"/>
              </a:rPr>
              <a:t>- ‘chẳng ai biết </a:t>
            </a:r>
            <a:r>
              <a:rPr lang="vi-VN" sz="3200" b="1" dirty="0" smtClean="0">
                <a:latin typeface="+mj-lt"/>
              </a:rPr>
              <a:t>những cái kì diệu em đã trông thấy nhất là cảnh huy hoàng lúc hai bà cháu bay </a:t>
            </a:r>
            <a:r>
              <a:rPr lang="vi-VN" sz="3200" dirty="0" smtClean="0">
                <a:latin typeface="+mj-lt"/>
              </a:rPr>
              <a:t>lên để đón lấy những niềm vui đầu năm.</a:t>
            </a:r>
            <a:endParaRPr lang="vi-VN" sz="3200" dirty="0">
              <a:latin typeface="+mj-lt"/>
            </a:endParaRPr>
          </a:p>
        </p:txBody>
      </p:sp>
      <p:sp>
        <p:nvSpPr>
          <p:cNvPr id="8" name="Right Brace 7"/>
          <p:cNvSpPr/>
          <p:nvPr/>
        </p:nvSpPr>
        <p:spPr>
          <a:xfrm>
            <a:off x="6048415" y="415828"/>
            <a:ext cx="503554" cy="381642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vi-VN"/>
          </a:p>
        </p:txBody>
      </p:sp>
      <p:pic>
        <p:nvPicPr>
          <p:cNvPr id="9" name="Picture 2" descr="C:\Documents and Settings\THANH TAI\My Documents\Downloads\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127" y="136357"/>
            <a:ext cx="2459369"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444208" y="2859782"/>
            <a:ext cx="2592288" cy="1754326"/>
          </a:xfrm>
          <a:prstGeom prst="rect">
            <a:avLst/>
          </a:prstGeom>
          <a:noFill/>
        </p:spPr>
        <p:txBody>
          <a:bodyPr wrap="square" rtlCol="0">
            <a:spAutoFit/>
          </a:bodyPr>
          <a:lstStyle/>
          <a:p>
            <a:r>
              <a:rPr lang="vi-VN" sz="2800" dirty="0" smtClean="0">
                <a:latin typeface="+mj-lt"/>
              </a:rPr>
              <a:t>Tình </a:t>
            </a:r>
            <a:r>
              <a:rPr lang="vi-VN" sz="2800" dirty="0">
                <a:latin typeface="+mj-lt"/>
              </a:rPr>
              <a:t>yêu thương của tác giả dành cho em bé </a:t>
            </a:r>
            <a:endParaRPr lang="vi-VN" sz="2800" dirty="0" smtClean="0">
              <a:latin typeface="+mj-lt"/>
            </a:endParaRPr>
          </a:p>
          <a:p>
            <a:r>
              <a:rPr lang="vi-VN" sz="2400" b="1" dirty="0" smtClean="0">
                <a:solidFill>
                  <a:srgbClr val="FF0000"/>
                </a:solidFill>
                <a:latin typeface="+mj-lt"/>
              </a:rPr>
              <a:t>(</a:t>
            </a:r>
            <a:r>
              <a:rPr lang="vi-VN" sz="2400" b="1" dirty="0">
                <a:solidFill>
                  <a:srgbClr val="FF0000"/>
                </a:solidFill>
                <a:latin typeface="+mj-lt"/>
              </a:rPr>
              <a:t>Giá trị nhân đạo)</a:t>
            </a:r>
          </a:p>
        </p:txBody>
      </p:sp>
    </p:spTree>
    <p:extLst>
      <p:ext uri="{BB962C8B-B14F-4D97-AF65-F5344CB8AC3E}">
        <p14:creationId xmlns:p14="http://schemas.microsoft.com/office/powerpoint/2010/main" val="2040345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13" descr="Quet diem la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853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0272CD-5CD0-4920-A762-AFF4D61EF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056" y="2722302"/>
            <a:ext cx="4052144" cy="2400109"/>
          </a:xfrm>
          <a:prstGeom prst="rect">
            <a:avLst/>
          </a:prstGeom>
        </p:spPr>
      </p:pic>
      <p:pic>
        <p:nvPicPr>
          <p:cNvPr id="5" name="Picture 4">
            <a:extLst>
              <a:ext uri="{FF2B5EF4-FFF2-40B4-BE49-F238E27FC236}">
                <a16:creationId xmlns:a16="http://schemas.microsoft.com/office/drawing/2014/main" id="{A6BDE476-9B83-4FD0-A915-7D4D29327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85" y="42453"/>
            <a:ext cx="3831752" cy="2490639"/>
          </a:xfrm>
          <a:prstGeom prst="rect">
            <a:avLst/>
          </a:prstGeom>
        </p:spPr>
      </p:pic>
      <p:pic>
        <p:nvPicPr>
          <p:cNvPr id="6" name="Picture 2" descr="C:\Documents and Settings\THANH TAI\My Documents\Downloads\images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20" y="2614118"/>
            <a:ext cx="3801817" cy="253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THANH TAI\My Documents\Downloads\tre-lang-tha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055" y="-3879"/>
            <a:ext cx="405214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25"/>
          <p:cNvSpPr>
            <a:spLocks noChangeArrowheads="1"/>
          </p:cNvSpPr>
          <p:nvPr/>
        </p:nvSpPr>
        <p:spPr bwMode="auto">
          <a:xfrm>
            <a:off x="2843808" y="1287772"/>
            <a:ext cx="3672408" cy="2523073"/>
          </a:xfrm>
          <a:prstGeom prst="cloudCallout">
            <a:avLst>
              <a:gd name="adj1" fmla="val -77997"/>
              <a:gd name="adj2" fmla="val 71067"/>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vi-VN" sz="2200" b="1" dirty="0" smtClean="0">
                <a:latin typeface="Times New Roman" panose="02020603050405020304" pitchFamily="18" charset="0"/>
                <a:cs typeface="Times New Roman" panose="02020603050405020304" pitchFamily="18" charset="0"/>
              </a:rPr>
              <a:t>Những bức ảnh sau cho các em thấy điều gì? </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203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640960" cy="661764"/>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Chia sẻ suy nghĩ của em khi xem bức tranh này?</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9543"/>
            <a:ext cx="7881337" cy="4337790"/>
          </a:xfrm>
        </p:spPr>
      </p:pic>
    </p:spTree>
    <p:extLst>
      <p:ext uri="{BB962C8B-B14F-4D97-AF65-F5344CB8AC3E}">
        <p14:creationId xmlns:p14="http://schemas.microsoft.com/office/powerpoint/2010/main" val="2986738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8680207"/>
              </p:ext>
            </p:extLst>
          </p:nvPr>
        </p:nvGraphicFramePr>
        <p:xfrm>
          <a:off x="323528" y="1083628"/>
          <a:ext cx="8568952" cy="3859717"/>
        </p:xfrm>
        <a:graphic>
          <a:graphicData uri="http://schemas.openxmlformats.org/drawingml/2006/table">
            <a:tbl>
              <a:tblPr firstRow="1" firstCol="1" bandRow="1">
                <a:tableStyleId>{5C22544A-7EE6-4342-B048-85BDC9FD1C3A}</a:tableStyleId>
              </a:tblPr>
              <a:tblGrid>
                <a:gridCol w="2038021">
                  <a:extLst>
                    <a:ext uri="{9D8B030D-6E8A-4147-A177-3AD203B41FA5}">
                      <a16:colId xmlns:a16="http://schemas.microsoft.com/office/drawing/2014/main" val="20000"/>
                    </a:ext>
                  </a:extLst>
                </a:gridCol>
                <a:gridCol w="2176977">
                  <a:extLst>
                    <a:ext uri="{9D8B030D-6E8A-4147-A177-3AD203B41FA5}">
                      <a16:colId xmlns:a16="http://schemas.microsoft.com/office/drawing/2014/main" val="20001"/>
                    </a:ext>
                  </a:extLst>
                </a:gridCol>
                <a:gridCol w="2176977">
                  <a:extLst>
                    <a:ext uri="{9D8B030D-6E8A-4147-A177-3AD203B41FA5}">
                      <a16:colId xmlns:a16="http://schemas.microsoft.com/office/drawing/2014/main" val="20002"/>
                    </a:ext>
                  </a:extLst>
                </a:gridCol>
                <a:gridCol w="2176977">
                  <a:extLst>
                    <a:ext uri="{9D8B030D-6E8A-4147-A177-3AD203B41FA5}">
                      <a16:colId xmlns:a16="http://schemas.microsoft.com/office/drawing/2014/main" val="20003"/>
                    </a:ext>
                  </a:extLst>
                </a:gridCol>
              </a:tblGrid>
              <a:tr h="926064">
                <a:tc>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Tình cảnh em bé bán diêm ngoài đường phố đêm giao thừa</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Cảnh bên trong các ngôi nhà trên phố</a:t>
                      </a:r>
                      <a:endParaRPr lang="vi-VN" sz="20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Không khí ngày đầu năm</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Cảnh em bé chết rét nơi xó tường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099482">
                <a:tc>
                  <a:txBody>
                    <a:bodyPr/>
                    <a:lstStyle/>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931435">
                <a:tc gridSpan="2">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vi-VN"/>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607886" y="24426"/>
            <a:ext cx="8208912" cy="1231106"/>
          </a:xfrm>
          <a:prstGeom prst="rect">
            <a:avLst/>
          </a:prstGeom>
          <a:noFill/>
        </p:spPr>
        <p:txBody>
          <a:bodyPr wrap="square" rtlCol="0">
            <a:spAutoFit/>
          </a:bodyPr>
          <a:lstStyle/>
          <a:p>
            <a:pPr algn="ctr"/>
            <a:r>
              <a:rPr lang="vi-VN" sz="2800" b="1" i="1" dirty="0">
                <a:solidFill>
                  <a:srgbClr val="C00000"/>
                </a:solidFill>
                <a:latin typeface="+mj-lt"/>
              </a:rPr>
              <a:t>Phiếu </a:t>
            </a:r>
            <a:r>
              <a:rPr lang="vi-VN" sz="2800" b="1" i="1" dirty="0" smtClean="0">
                <a:solidFill>
                  <a:srgbClr val="C00000"/>
                </a:solidFill>
                <a:latin typeface="+mj-lt"/>
              </a:rPr>
              <a:t>HT số </a:t>
            </a:r>
            <a:r>
              <a:rPr lang="vi-VN" sz="2800" b="1" i="1" dirty="0">
                <a:solidFill>
                  <a:srgbClr val="C00000"/>
                </a:solidFill>
                <a:latin typeface="+mj-lt"/>
              </a:rPr>
              <a:t>3: </a:t>
            </a:r>
            <a:r>
              <a:rPr lang="vi-VN" sz="2800" b="1" i="1" dirty="0" smtClean="0">
                <a:solidFill>
                  <a:srgbClr val="C00000"/>
                </a:solidFill>
                <a:latin typeface="+mj-lt"/>
              </a:rPr>
              <a:t>Tìm </a:t>
            </a:r>
            <a:r>
              <a:rPr lang="vi-VN" sz="2800" b="1" i="1" dirty="0">
                <a:solidFill>
                  <a:srgbClr val="C00000"/>
                </a:solidFill>
                <a:latin typeface="+mj-lt"/>
              </a:rPr>
              <a:t>các chi tiết thể hiện nghệ thuật tương phản trong truyện</a:t>
            </a:r>
            <a:endParaRPr lang="vi-VN" sz="2800" b="1" dirty="0">
              <a:solidFill>
                <a:srgbClr val="C00000"/>
              </a:solidFill>
              <a:latin typeface="+mj-lt"/>
            </a:endParaRPr>
          </a:p>
          <a:p>
            <a:endParaRPr lang="vi-VN" b="1" dirty="0"/>
          </a:p>
        </p:txBody>
      </p:sp>
    </p:spTree>
    <p:extLst>
      <p:ext uri="{BB962C8B-B14F-4D97-AF65-F5344CB8AC3E}">
        <p14:creationId xmlns:p14="http://schemas.microsoft.com/office/powerpoint/2010/main" val="1058532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3949102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7558134"/>
              </p:ext>
            </p:extLst>
          </p:nvPr>
        </p:nvGraphicFramePr>
        <p:xfrm>
          <a:off x="323528" y="523359"/>
          <a:ext cx="8568952" cy="4572000"/>
        </p:xfrm>
        <a:graphic>
          <a:graphicData uri="http://schemas.openxmlformats.org/drawingml/2006/table">
            <a:tbl>
              <a:tblPr firstRow="1" firstCol="1" bandRow="1">
                <a:tableStyleId>{5C22544A-7EE6-4342-B048-85BDC9FD1C3A}</a:tableStyleId>
              </a:tblPr>
              <a:tblGrid>
                <a:gridCol w="2038021">
                  <a:extLst>
                    <a:ext uri="{9D8B030D-6E8A-4147-A177-3AD203B41FA5}">
                      <a16:colId xmlns:a16="http://schemas.microsoft.com/office/drawing/2014/main" val="20000"/>
                    </a:ext>
                  </a:extLst>
                </a:gridCol>
                <a:gridCol w="2176977">
                  <a:extLst>
                    <a:ext uri="{9D8B030D-6E8A-4147-A177-3AD203B41FA5}">
                      <a16:colId xmlns:a16="http://schemas.microsoft.com/office/drawing/2014/main" val="20001"/>
                    </a:ext>
                  </a:extLst>
                </a:gridCol>
                <a:gridCol w="2176977">
                  <a:extLst>
                    <a:ext uri="{9D8B030D-6E8A-4147-A177-3AD203B41FA5}">
                      <a16:colId xmlns:a16="http://schemas.microsoft.com/office/drawing/2014/main" val="20002"/>
                    </a:ext>
                  </a:extLst>
                </a:gridCol>
                <a:gridCol w="2176977">
                  <a:extLst>
                    <a:ext uri="{9D8B030D-6E8A-4147-A177-3AD203B41FA5}">
                      <a16:colId xmlns:a16="http://schemas.microsoft.com/office/drawing/2014/main" val="20003"/>
                    </a:ext>
                  </a:extLst>
                </a:gridCol>
              </a:tblGrid>
              <a:tr h="1821995">
                <a:tc>
                  <a:txBody>
                    <a:bodyPr/>
                    <a:lstStyle/>
                    <a:p>
                      <a:pPr algn="just">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Tình cảnh em bé bán diêm ngoài đường phố đêm giao thừa</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Cảnh bên trong các ngôi nhà trên phố</a:t>
                      </a:r>
                      <a:endParaRPr lang="vi-VN" sz="2000" b="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 </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Không khí ngày đầu năm</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Cảnh em bé chết rét nơi xó tường</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661101">
                <a:tc>
                  <a:txBody>
                    <a:bodyPr/>
                    <a:lstStyle/>
                    <a:p>
                      <a:pPr algn="just">
                        <a:spcAft>
                          <a:spcPts val="0"/>
                        </a:spcAft>
                      </a:pPr>
                      <a:r>
                        <a:rPr lang="vi-VN" sz="2400" b="0" dirty="0" smtClean="0">
                          <a:solidFill>
                            <a:schemeClr val="tx1"/>
                          </a:solidFill>
                          <a:effectLst/>
                          <a:latin typeface="Times New Roman" panose="02020603050405020304" pitchFamily="18" charset="0"/>
                          <a:cs typeface="Times New Roman" panose="02020603050405020304" pitchFamily="18" charset="0"/>
                        </a:rPr>
                        <a:t>- Tối</a:t>
                      </a:r>
                      <a:r>
                        <a:rPr lang="vi-VN" sz="2400" b="0" baseline="0" dirty="0" smtClean="0">
                          <a:solidFill>
                            <a:schemeClr val="tx1"/>
                          </a:solidFill>
                          <a:effectLst/>
                          <a:latin typeface="Times New Roman" panose="02020603050405020304" pitchFamily="18" charset="0"/>
                          <a:cs typeface="Times New Roman" panose="02020603050405020304" pitchFamily="18" charset="0"/>
                        </a:rPr>
                        <a:t> tăm, rét buốt</a:t>
                      </a:r>
                    </a:p>
                    <a:p>
                      <a:pPr algn="just">
                        <a:spcAft>
                          <a:spcPts val="0"/>
                        </a:spcAft>
                      </a:pPr>
                      <a:r>
                        <a:rPr lang="vi-VN" sz="2000" b="0" dirty="0" smtClean="0">
                          <a:solidFill>
                            <a:schemeClr val="tx1"/>
                          </a:solidFill>
                          <a:effectLst/>
                          <a:latin typeface="Times New Roman" panose="02020603050405020304" pitchFamily="18" charset="0"/>
                          <a:cs typeface="Times New Roman" panose="02020603050405020304" pitchFamily="18" charset="0"/>
                        </a:rPr>
                        <a:t>- Đói,</a:t>
                      </a:r>
                      <a:r>
                        <a:rPr lang="vi-VN" sz="2000" b="0" baseline="0" dirty="0" smtClean="0">
                          <a:solidFill>
                            <a:schemeClr val="tx1"/>
                          </a:solidFill>
                          <a:effectLst/>
                          <a:latin typeface="Times New Roman" panose="02020603050405020304" pitchFamily="18" charset="0"/>
                          <a:cs typeface="Times New Roman" panose="02020603050405020304" pitchFamily="18" charset="0"/>
                        </a:rPr>
                        <a:t> lạnh, cô đơn</a:t>
                      </a:r>
                      <a:endParaRPr lang="vi-VN" sz="2000" b="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 Sáng</a:t>
                      </a:r>
                      <a:r>
                        <a:rPr lang="vi-VN" sz="2400" baseline="0" dirty="0" smtClean="0">
                          <a:solidFill>
                            <a:schemeClr val="tx1"/>
                          </a:solidFill>
                          <a:effectLst/>
                          <a:latin typeface="Times New Roman" panose="02020603050405020304" pitchFamily="18" charset="0"/>
                          <a:cs typeface="Times New Roman" panose="02020603050405020304" pitchFamily="18" charset="0"/>
                        </a:rPr>
                        <a:t> rực, ấm áp</a:t>
                      </a:r>
                    </a:p>
                    <a:p>
                      <a:pPr algn="just">
                        <a:spcAft>
                          <a:spcPts val="0"/>
                        </a:spcAft>
                      </a:pPr>
                      <a:r>
                        <a:rPr lang="vi-VN" sz="2000" dirty="0" smtClean="0">
                          <a:solidFill>
                            <a:schemeClr val="tx1"/>
                          </a:solidFill>
                          <a:effectLst/>
                          <a:latin typeface="Times New Roman" panose="02020603050405020304" pitchFamily="18" charset="0"/>
                          <a:cs typeface="Times New Roman" panose="02020603050405020304" pitchFamily="18" charset="0"/>
                        </a:rPr>
                        <a:t>- Trang hoàng</a:t>
                      </a:r>
                      <a:r>
                        <a:rPr lang="vi-VN" sz="2000" baseline="0" dirty="0" smtClean="0">
                          <a:solidFill>
                            <a:schemeClr val="tx1"/>
                          </a:solidFill>
                          <a:effectLst/>
                          <a:latin typeface="Times New Roman" panose="02020603050405020304" pitchFamily="18" charset="0"/>
                          <a:cs typeface="Times New Roman" panose="02020603050405020304" pitchFamily="18" charset="0"/>
                        </a:rPr>
                        <a:t> lộng lẫy, đầy thức ăn</a:t>
                      </a:r>
                      <a:endParaRPr lang="vi-VN" sz="20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-Trờ</a:t>
                      </a:r>
                      <a:r>
                        <a:rPr lang="vi-VN" sz="2000" baseline="0" dirty="0" smtClean="0">
                          <a:effectLst/>
                          <a:latin typeface="Times New Roman" panose="02020603050405020304" pitchFamily="18" charset="0"/>
                          <a:cs typeface="Times New Roman" panose="02020603050405020304" pitchFamily="18" charset="0"/>
                        </a:rPr>
                        <a:t>i trong, sáng, nắng ấm</a:t>
                      </a:r>
                    </a:p>
                    <a:p>
                      <a:pPr algn="just">
                        <a:spcAft>
                          <a:spcPts val="0"/>
                        </a:spcAft>
                      </a:pPr>
                      <a:r>
                        <a:rPr lang="vi-VN" sz="1800" dirty="0" smtClean="0">
                          <a:effectLst/>
                          <a:latin typeface="Times New Roman" panose="02020603050405020304" pitchFamily="18" charset="0"/>
                          <a:cs typeface="Times New Roman" panose="02020603050405020304" pitchFamily="18" charset="0"/>
                        </a:rPr>
                        <a:t>- Mọi</a:t>
                      </a:r>
                      <a:r>
                        <a:rPr lang="vi-VN" sz="1800" baseline="0" dirty="0" smtClean="0">
                          <a:effectLst/>
                          <a:latin typeface="Times New Roman" panose="02020603050405020304" pitchFamily="18" charset="0"/>
                          <a:cs typeface="Times New Roman" panose="02020603050405020304" pitchFamily="18" charset="0"/>
                        </a:rPr>
                        <a:t> người vui vẻ ra ngoài</a:t>
                      </a:r>
                    </a:p>
                    <a:p>
                      <a:pPr algn="just">
                        <a:spcAft>
                          <a:spcPts val="0"/>
                        </a:spcAft>
                      </a:pPr>
                      <a:r>
                        <a:rPr lang="vi-VN" sz="1800" dirty="0" smtClean="0">
                          <a:effectLst/>
                          <a:latin typeface="Times New Roman" panose="02020603050405020304" pitchFamily="18" charset="0"/>
                          <a:cs typeface="Times New Roman" panose="02020603050405020304" pitchFamily="18" charset="0"/>
                        </a:rPr>
                        <a:t>- Người</a:t>
                      </a:r>
                      <a:r>
                        <a:rPr lang="vi-VN" sz="1800" baseline="0" dirty="0" smtClean="0">
                          <a:effectLst/>
                          <a:latin typeface="Times New Roman" panose="02020603050405020304" pitchFamily="18" charset="0"/>
                          <a:cs typeface="Times New Roman" panose="02020603050405020304" pitchFamily="18" charset="0"/>
                        </a:rPr>
                        <a:t> ta tò mò bàn tán</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 </a:t>
                      </a:r>
                      <a:r>
                        <a:rPr lang="vi-VN" sz="2000" b="1" dirty="0" smtClean="0">
                          <a:solidFill>
                            <a:srgbClr val="FF0000"/>
                          </a:solidFill>
                          <a:effectLst/>
                          <a:latin typeface="Times New Roman" panose="02020603050405020304" pitchFamily="18" charset="0"/>
                          <a:cs typeface="Times New Roman" panose="02020603050405020304" pitchFamily="18" charset="0"/>
                        </a:rPr>
                        <a:t>Tử</a:t>
                      </a:r>
                      <a:r>
                        <a:rPr lang="vi-VN" sz="2000" b="1" baseline="0" dirty="0" smtClean="0">
                          <a:solidFill>
                            <a:srgbClr val="FF0000"/>
                          </a:solidFill>
                          <a:effectLst/>
                          <a:latin typeface="Times New Roman" panose="02020603050405020304" pitchFamily="18" charset="0"/>
                          <a:cs typeface="Times New Roman" panose="02020603050405020304" pitchFamily="18" charset="0"/>
                        </a:rPr>
                        <a:t> thi </a:t>
                      </a:r>
                      <a:r>
                        <a:rPr lang="vi-VN" sz="2000" baseline="0" dirty="0" smtClean="0">
                          <a:effectLst/>
                          <a:latin typeface="Times New Roman" panose="02020603050405020304" pitchFamily="18" charset="0"/>
                          <a:cs typeface="Times New Roman" panose="02020603050405020304" pitchFamily="18" charset="0"/>
                        </a:rPr>
                        <a:t>em bé ngồi giữa những bao diêm</a:t>
                      </a:r>
                    </a:p>
                    <a:p>
                      <a:pPr algn="just">
                        <a:spcAft>
                          <a:spcPts val="0"/>
                        </a:spcAft>
                      </a:pPr>
                      <a:r>
                        <a:rPr lang="vi-VN" sz="1800" dirty="0" smtClean="0">
                          <a:effectLst/>
                          <a:latin typeface="Times New Roman" panose="02020603050405020304" pitchFamily="18" charset="0"/>
                          <a:cs typeface="Times New Roman" panose="02020603050405020304" pitchFamily="18" charset="0"/>
                        </a:rPr>
                        <a:t>- Trong xó</a:t>
                      </a:r>
                      <a:r>
                        <a:rPr lang="vi-VN" sz="1800" baseline="0" dirty="0" smtClean="0">
                          <a:effectLst/>
                          <a:latin typeface="Times New Roman" panose="02020603050405020304" pitchFamily="18" charset="0"/>
                          <a:cs typeface="Times New Roman" panose="02020603050405020304" pitchFamily="18" charset="0"/>
                        </a:rPr>
                        <a:t> tường lạnh lẽo, rét buốt</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1013568">
                <a:tc gridSpan="2">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Làm</a:t>
                      </a:r>
                      <a:r>
                        <a:rPr lang="en-US" sz="2000" baseline="0" dirty="0" smtClean="0">
                          <a:effectLst/>
                          <a:latin typeface="Times New Roman" panose="02020603050405020304" pitchFamily="18" charset="0"/>
                          <a:cs typeface="Times New Roman" panose="02020603050405020304" pitchFamily="18" charset="0"/>
                        </a:rPr>
                        <a:t> nổi bật hoàn cảnh nghèo khó, tình cảnh tội nghiệp đáng thương của cô bé</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2000" dirty="0" smtClean="0">
                          <a:solidFill>
                            <a:schemeClr val="bg1"/>
                          </a:solidFill>
                          <a:effectLst/>
                          <a:latin typeface="Times New Roman" panose="02020603050405020304" pitchFamily="18" charset="0"/>
                          <a:cs typeface="Times New Roman" panose="02020603050405020304" pitchFamily="18" charset="0"/>
                        </a:rPr>
                        <a:t>Tố</a:t>
                      </a:r>
                      <a:r>
                        <a:rPr lang="en-US" sz="2000" baseline="0" dirty="0" smtClean="0">
                          <a:solidFill>
                            <a:schemeClr val="bg1"/>
                          </a:solidFill>
                          <a:effectLst/>
                          <a:latin typeface="Times New Roman" panose="02020603050405020304" pitchFamily="18" charset="0"/>
                          <a:cs typeface="Times New Roman" panose="02020603050405020304" pitchFamily="18" charset="0"/>
                        </a:rPr>
                        <a:t> cáo sự thờ ơ, vô cảm của XH, thể hiện lòng thương cảm của tác giả dành cho cô bé</a:t>
                      </a:r>
                      <a:endParaRPr lang="vi-VN" sz="1800" dirty="0">
                        <a:solidFill>
                          <a:schemeClr val="bg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vi-VN"/>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607886" y="-33449"/>
            <a:ext cx="8208912" cy="523220"/>
          </a:xfrm>
          <a:prstGeom prst="rect">
            <a:avLst/>
          </a:prstGeom>
          <a:noFill/>
        </p:spPr>
        <p:txBody>
          <a:bodyPr wrap="square" rtlCol="0">
            <a:spAutoFit/>
          </a:bodyPr>
          <a:lstStyle/>
          <a:p>
            <a:pPr algn="ctr"/>
            <a:r>
              <a:rPr lang="vi-VN" sz="2800" b="1" i="1" dirty="0" smtClean="0">
                <a:solidFill>
                  <a:srgbClr val="C00000"/>
                </a:solidFill>
                <a:latin typeface="+mj-lt"/>
              </a:rPr>
              <a:t>Gợi ý đáp án Phiếu HT số </a:t>
            </a:r>
            <a:r>
              <a:rPr lang="vi-VN" sz="2800" b="1" i="1" dirty="0">
                <a:solidFill>
                  <a:srgbClr val="C00000"/>
                </a:solidFill>
                <a:latin typeface="+mj-lt"/>
              </a:rPr>
              <a:t>3</a:t>
            </a:r>
            <a:r>
              <a:rPr lang="vi-VN" sz="2800" b="1" i="1" dirty="0" smtClean="0">
                <a:solidFill>
                  <a:srgbClr val="C00000"/>
                </a:solidFill>
                <a:latin typeface="+mj-lt"/>
              </a:rPr>
              <a:t>:</a:t>
            </a:r>
            <a:endParaRPr lang="vi-VN" b="1" dirty="0"/>
          </a:p>
        </p:txBody>
      </p:sp>
    </p:spTree>
    <p:extLst>
      <p:ext uri="{BB962C8B-B14F-4D97-AF65-F5344CB8AC3E}">
        <p14:creationId xmlns:p14="http://schemas.microsoft.com/office/powerpoint/2010/main" val="3694479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09" y="0"/>
            <a:ext cx="7132321" cy="5143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575" y="3409950"/>
            <a:ext cx="2638425" cy="173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575" y="-1"/>
            <a:ext cx="2638425" cy="1878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 y="0"/>
            <a:ext cx="2822970" cy="1878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 y="3476625"/>
            <a:ext cx="2743200"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4139952" y="2113994"/>
            <a:ext cx="1728192" cy="1846659"/>
          </a:xfrm>
          <a:prstGeom prst="rect">
            <a:avLst/>
          </a:prstGeom>
          <a:no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Thương người như thể thương thân</a:t>
            </a:r>
            <a:endParaRPr lang="vi-VN" sz="2400" b="1" dirty="0" smtClean="0">
              <a:solidFill>
                <a:schemeClr val="bg1"/>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374231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0908"/>
          </a:xfrm>
        </p:spPr>
      </p:pic>
      <p:sp>
        <p:nvSpPr>
          <p:cNvPr id="5" name="TextBox 4"/>
          <p:cNvSpPr txBox="1"/>
          <p:nvPr/>
        </p:nvSpPr>
        <p:spPr>
          <a:xfrm>
            <a:off x="2339752" y="1491630"/>
            <a:ext cx="5658921" cy="2339102"/>
          </a:xfrm>
          <a:prstGeom prst="rect">
            <a:avLst/>
          </a:prstGeom>
          <a:noFill/>
        </p:spPr>
        <p:txBody>
          <a:bodyPr wrap="none" rtlCol="0">
            <a:spAutoFit/>
          </a:bodyPr>
          <a:lstStyle/>
          <a:p>
            <a:r>
              <a:rPr lang="vi-VN" sz="3200" b="1" dirty="0">
                <a:latin typeface="+mj-lt"/>
              </a:rPr>
              <a:t>* Nghệ thuật:</a:t>
            </a:r>
            <a:endParaRPr lang="vi-VN" sz="3200" dirty="0">
              <a:latin typeface="+mj-lt"/>
            </a:endParaRPr>
          </a:p>
          <a:p>
            <a:r>
              <a:rPr lang="vi-VN" sz="3200" dirty="0">
                <a:latin typeface="+mj-lt"/>
              </a:rPr>
              <a:t>+ Tương phản, đối lập</a:t>
            </a:r>
          </a:p>
          <a:p>
            <a:r>
              <a:rPr lang="vi-VN" sz="3200" dirty="0">
                <a:latin typeface="+mj-lt"/>
              </a:rPr>
              <a:t>+ </a:t>
            </a:r>
            <a:r>
              <a:rPr lang="vi-VN" sz="3200" dirty="0" smtClean="0">
                <a:latin typeface="+mj-lt"/>
              </a:rPr>
              <a:t>Cách kể chuyện hấp dẫn,</a:t>
            </a:r>
          </a:p>
          <a:p>
            <a:r>
              <a:rPr lang="vi-VN" sz="3200" dirty="0">
                <a:latin typeface="+mj-lt"/>
              </a:rPr>
              <a:t>đ</a:t>
            </a:r>
            <a:r>
              <a:rPr lang="vi-VN" sz="3200" dirty="0" smtClean="0">
                <a:latin typeface="+mj-lt"/>
              </a:rPr>
              <a:t>an </a:t>
            </a:r>
            <a:r>
              <a:rPr lang="vi-VN" sz="3200" dirty="0">
                <a:latin typeface="+mj-lt"/>
              </a:rPr>
              <a:t>xen giữa thực tại và mộng ảo</a:t>
            </a:r>
          </a:p>
          <a:p>
            <a:endParaRPr lang="vi-VN" dirty="0"/>
          </a:p>
        </p:txBody>
      </p:sp>
    </p:spTree>
    <p:extLst>
      <p:ext uri="{BB962C8B-B14F-4D97-AF65-F5344CB8AC3E}">
        <p14:creationId xmlns:p14="http://schemas.microsoft.com/office/powerpoint/2010/main" val="841032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p:spPr>
      </p:pic>
      <p:sp>
        <p:nvSpPr>
          <p:cNvPr id="5" name="Rectangle 4"/>
          <p:cNvSpPr/>
          <p:nvPr/>
        </p:nvSpPr>
        <p:spPr>
          <a:xfrm>
            <a:off x="2296240" y="1203598"/>
            <a:ext cx="6246440" cy="3416320"/>
          </a:xfrm>
          <a:prstGeom prst="rect">
            <a:avLst/>
          </a:prstGeom>
        </p:spPr>
        <p:txBody>
          <a:bodyPr wrap="square">
            <a:spAutoFit/>
          </a:bodyPr>
          <a:lstStyle/>
          <a:p>
            <a:pPr algn="just"/>
            <a:r>
              <a:rPr lang="vi-VN" sz="3200" b="1" dirty="0">
                <a:latin typeface="+mj-lt"/>
              </a:rPr>
              <a:t> </a:t>
            </a:r>
            <a:r>
              <a:rPr lang="vi-VN" sz="3200" b="1" dirty="0" smtClean="0">
                <a:latin typeface="+mj-lt"/>
              </a:rPr>
              <a:t>                   </a:t>
            </a:r>
            <a:r>
              <a:rPr lang="vi-VN" sz="3600" b="1" dirty="0" smtClean="0">
                <a:solidFill>
                  <a:srgbClr val="D60093"/>
                </a:solidFill>
                <a:latin typeface="+mj-lt"/>
              </a:rPr>
              <a:t>Nội </a:t>
            </a:r>
            <a:r>
              <a:rPr lang="vi-VN" sz="3600" b="1" dirty="0">
                <a:solidFill>
                  <a:srgbClr val="D60093"/>
                </a:solidFill>
                <a:latin typeface="+mj-lt"/>
              </a:rPr>
              <a:t>dung</a:t>
            </a:r>
            <a:endParaRPr lang="vi-VN" sz="3600" dirty="0">
              <a:solidFill>
                <a:srgbClr val="D60093"/>
              </a:solidFill>
              <a:latin typeface="+mj-lt"/>
            </a:endParaRPr>
          </a:p>
          <a:p>
            <a:pPr algn="just"/>
            <a:r>
              <a:rPr lang="vi-VN" sz="3600" b="1" dirty="0">
                <a:solidFill>
                  <a:srgbClr val="D60093"/>
                </a:solidFill>
                <a:latin typeface="+mj-lt"/>
              </a:rPr>
              <a:t>Truyện kể về cô bé bán diêm trong đêm giao thừa với cái chết đau khổ của cuộc đời bất hạnh để lại cho ta lòng cảm thương sâu sắc.</a:t>
            </a:r>
          </a:p>
        </p:txBody>
      </p:sp>
    </p:spTree>
    <p:extLst>
      <p:ext uri="{BB962C8B-B14F-4D97-AF65-F5344CB8AC3E}">
        <p14:creationId xmlns:p14="http://schemas.microsoft.com/office/powerpoint/2010/main" val="4121979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315" y="36394"/>
            <a:ext cx="2696725" cy="1527244"/>
          </a:xfrm>
        </p:spPr>
        <p:txBody>
          <a:bodyPr>
            <a:noAutofit/>
          </a:bodyPr>
          <a:lstStyle/>
          <a:p>
            <a:r>
              <a:rPr lang="vi-VN" sz="2800" b="1" dirty="0" smtClean="0">
                <a:solidFill>
                  <a:srgbClr val="C00000"/>
                </a:solidFill>
              </a:rPr>
              <a:t>Hãy tóm tắt </a:t>
            </a:r>
            <a:br>
              <a:rPr lang="vi-VN" sz="2800" b="1" dirty="0" smtClean="0">
                <a:solidFill>
                  <a:srgbClr val="C00000"/>
                </a:solidFill>
              </a:rPr>
            </a:br>
            <a:r>
              <a:rPr lang="vi-VN" sz="2800" b="1" dirty="0" smtClean="0">
                <a:solidFill>
                  <a:srgbClr val="C00000"/>
                </a:solidFill>
              </a:rPr>
              <a:t>lại truyện </a:t>
            </a:r>
            <a:br>
              <a:rPr lang="vi-VN" sz="2800" b="1" dirty="0" smtClean="0">
                <a:solidFill>
                  <a:srgbClr val="C00000"/>
                </a:solidFill>
              </a:rPr>
            </a:br>
            <a:r>
              <a:rPr lang="vi-VN" sz="2800" b="1" dirty="0" smtClean="0">
                <a:solidFill>
                  <a:srgbClr val="C00000"/>
                </a:solidFill>
              </a:rPr>
              <a:t>theo tranh</a:t>
            </a:r>
            <a:endParaRPr lang="vi-VN" sz="2800" b="1" dirty="0">
              <a:solidFill>
                <a:srgbClr val="C00000"/>
              </a:solidFill>
            </a:endParaRPr>
          </a:p>
        </p:txBody>
      </p:sp>
      <p:pic>
        <p:nvPicPr>
          <p:cNvPr id="4" name="Picture 2" descr="C:\Documents and Settings\THANH TAI\My Documents\Downloads\images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0" y="51470"/>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THANH TAI\My Documents\Download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2" y="3444967"/>
            <a:ext cx="2124396" cy="159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THANH TAI\My Documents\Downloads\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12" y="1777104"/>
            <a:ext cx="2148403" cy="16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THANH TAI\My Documents\Downloads\tải xuống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798308"/>
            <a:ext cx="2259325" cy="16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THANH TAI\My Documents\Downloads\images (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5" y="36394"/>
            <a:ext cx="1556272" cy="11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nts and Settings\THANH TAI\My Documents\Downloads\17ea5cfa-232a-4bf6-acec-08028c7f08e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5" y="1311984"/>
            <a:ext cx="1556272" cy="11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Quet diem lan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7474" y="2582755"/>
            <a:ext cx="1556823" cy="116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Quet diem lan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6" y="3804816"/>
            <a:ext cx="1556272" cy="116801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Quet diem lan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1817" y="176597"/>
            <a:ext cx="2800912" cy="205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THANH TAI\My Documents\Downloads\tải xuống (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47" y="2555736"/>
            <a:ext cx="2598253"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2193059" y="3542530"/>
            <a:ext cx="2696725" cy="15272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vi-VN" sz="2800" b="1" dirty="0" smtClean="0">
                <a:solidFill>
                  <a:srgbClr val="C00000"/>
                </a:solidFill>
              </a:rPr>
              <a:t>Bằng lời kể của em</a:t>
            </a:r>
            <a:endParaRPr lang="vi-VN" sz="2800" b="1" dirty="0">
              <a:solidFill>
                <a:srgbClr val="C00000"/>
              </a:solidFill>
            </a:endParaRPr>
          </a:p>
        </p:txBody>
      </p:sp>
    </p:spTree>
    <p:extLst>
      <p:ext uri="{BB962C8B-B14F-4D97-AF65-F5344CB8AC3E}">
        <p14:creationId xmlns:p14="http://schemas.microsoft.com/office/powerpoint/2010/main" val="543731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50"/>
                                        <p:tgtEl>
                                          <p:spTgt spid="6"/>
                                        </p:tgtEl>
                                      </p:cBhvr>
                                    </p:animEffect>
                                  </p:childTnLst>
                                </p:cTn>
                              </p:par>
                            </p:childTnLst>
                          </p:cTn>
                        </p:par>
                        <p:par>
                          <p:cTn id="12" fill="hold">
                            <p:stCondLst>
                              <p:cond delay="75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50"/>
                                        <p:tgtEl>
                                          <p:spTgt spid="5"/>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50"/>
                                        <p:tgtEl>
                                          <p:spTgt spid="7"/>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50"/>
                                        <p:tgtEl>
                                          <p:spTgt spid="8"/>
                                        </p:tgtEl>
                                      </p:cBhvr>
                                    </p:animEffect>
                                  </p:childTnLst>
                                </p:cTn>
                              </p:par>
                            </p:childTnLst>
                          </p:cTn>
                        </p:par>
                        <p:par>
                          <p:cTn id="24" fill="hold">
                            <p:stCondLst>
                              <p:cond delay="1500"/>
                            </p:stCondLst>
                            <p:childTnLst>
                              <p:par>
                                <p:cTn id="25" presetID="6"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50"/>
                                        <p:tgtEl>
                                          <p:spTgt spid="9"/>
                                        </p:tgtEl>
                                      </p:cBhvr>
                                    </p:animEffect>
                                  </p:childTnLst>
                                </p:cTn>
                              </p:par>
                            </p:childTnLst>
                          </p:cTn>
                        </p:par>
                        <p:par>
                          <p:cTn id="28" fill="hold">
                            <p:stCondLst>
                              <p:cond delay="1750"/>
                            </p:stCondLst>
                            <p:childTnLst>
                              <p:par>
                                <p:cTn id="29" presetID="6"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50"/>
                                        <p:tgtEl>
                                          <p:spTgt spid="10"/>
                                        </p:tgtEl>
                                      </p:cBhvr>
                                    </p:animEffect>
                                  </p:childTnLst>
                                </p:cTn>
                              </p:par>
                            </p:childTnLst>
                          </p:cTn>
                        </p:par>
                        <p:par>
                          <p:cTn id="32" fill="hold">
                            <p:stCondLst>
                              <p:cond delay="2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50"/>
                                        <p:tgtEl>
                                          <p:spTgt spid="11"/>
                                        </p:tgtEl>
                                      </p:cBhvr>
                                    </p:animEffect>
                                  </p:childTnLst>
                                </p:cTn>
                              </p:par>
                            </p:childTnLst>
                          </p:cTn>
                        </p:par>
                        <p:par>
                          <p:cTn id="36" fill="hold">
                            <p:stCondLst>
                              <p:cond delay="2250"/>
                            </p:stCondLst>
                            <p:childTnLst>
                              <p:par>
                                <p:cTn id="37" presetID="6"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50"/>
                                        <p:tgtEl>
                                          <p:spTgt spid="13"/>
                                        </p:tgtEl>
                                      </p:cBhvr>
                                    </p:animEffect>
                                  </p:childTnLst>
                                </p:cTn>
                              </p:par>
                            </p:childTnLst>
                          </p:cTn>
                        </p:par>
                        <p:par>
                          <p:cTn id="40" fill="hold">
                            <p:stCondLst>
                              <p:cond delay="2500"/>
                            </p:stCondLst>
                            <p:childTnLst>
                              <p:par>
                                <p:cTn id="41" presetID="6"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7438"/>
          </a:xfrm>
        </p:spPr>
      </p:pic>
      <p:sp>
        <p:nvSpPr>
          <p:cNvPr id="3" name="Cloud Callout 2"/>
          <p:cNvSpPr/>
          <p:nvPr/>
        </p:nvSpPr>
        <p:spPr>
          <a:xfrm>
            <a:off x="107504" y="0"/>
            <a:ext cx="4680520" cy="3240360"/>
          </a:xfrm>
          <a:prstGeom prst="cloudCallout">
            <a:avLst>
              <a:gd name="adj1" fmla="val 75612"/>
              <a:gd name="adj2" fmla="val 4178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smtClean="0">
              <a:latin typeface="+mj-lt"/>
            </a:endParaRPr>
          </a:p>
          <a:p>
            <a:pPr algn="ctr"/>
            <a:r>
              <a:rPr lang="vi-VN" sz="3200" dirty="0" smtClean="0">
                <a:solidFill>
                  <a:srgbClr val="002060"/>
                </a:solidFill>
                <a:latin typeface="+mj-lt"/>
              </a:rPr>
              <a:t>Viết </a:t>
            </a:r>
            <a:r>
              <a:rPr lang="vi-VN" sz="3200" dirty="0">
                <a:solidFill>
                  <a:srgbClr val="002060"/>
                </a:solidFill>
                <a:latin typeface="+mj-lt"/>
              </a:rPr>
              <a:t>đoạn văn (từ 5 – 7 câu) với nhan đề: </a:t>
            </a:r>
            <a:r>
              <a:rPr lang="vi-VN" sz="3200" dirty="0">
                <a:solidFill>
                  <a:schemeClr val="tx1"/>
                </a:solidFill>
                <a:latin typeface="+mj-lt"/>
              </a:rPr>
              <a:t>Gửi tác giả truyện “Cô bé bán diêm”</a:t>
            </a:r>
          </a:p>
          <a:p>
            <a:pPr algn="ctr"/>
            <a:endParaRPr lang="vi-VN" sz="2800" dirty="0">
              <a:latin typeface="+mj-lt"/>
            </a:endParaRPr>
          </a:p>
        </p:txBody>
      </p:sp>
    </p:spTree>
    <p:extLst>
      <p:ext uri="{BB962C8B-B14F-4D97-AF65-F5344CB8AC3E}">
        <p14:creationId xmlns:p14="http://schemas.microsoft.com/office/powerpoint/2010/main" val="2601798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03733"/>
          </a:xfrm>
        </p:spPr>
      </p:pic>
      <p:sp>
        <p:nvSpPr>
          <p:cNvPr id="9" name="Oval 8"/>
          <p:cNvSpPr/>
          <p:nvPr/>
        </p:nvSpPr>
        <p:spPr>
          <a:xfrm>
            <a:off x="1619672" y="1275606"/>
            <a:ext cx="5904656"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2315619" y="1658583"/>
            <a:ext cx="4512774" cy="1754326"/>
          </a:xfrm>
          <a:prstGeom prst="rect">
            <a:avLst/>
          </a:prstGeom>
          <a:noFill/>
        </p:spPr>
        <p:txBody>
          <a:bodyPr wrap="none" lIns="91440" tIns="45720" rIns="91440" bIns="45720">
            <a:spAutoFit/>
          </a:bodyPr>
          <a:lstStyle/>
          <a:p>
            <a:pPr algn="ctr"/>
            <a:r>
              <a:rPr lang="vi-V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Cảm ơn</a:t>
            </a:r>
          </a:p>
          <a:p>
            <a:pPr algn="ctr"/>
            <a:r>
              <a:rPr lang="vi-V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và hẹn gặp lại!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2748240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499"/>
          </a:xfrm>
        </p:spPr>
      </p:pic>
      <p:sp>
        <p:nvSpPr>
          <p:cNvPr id="6" name="Rectangle 5"/>
          <p:cNvSpPr/>
          <p:nvPr/>
        </p:nvSpPr>
        <p:spPr>
          <a:xfrm>
            <a:off x="4355976" y="77195"/>
            <a:ext cx="4644008" cy="5016758"/>
          </a:xfrm>
          <a:prstGeom prst="rect">
            <a:avLst/>
          </a:prstGeom>
        </p:spPr>
        <p:txBody>
          <a:bodyPr wrap="square">
            <a:spAutoFit/>
          </a:bodyPr>
          <a:lstStyle/>
          <a:p>
            <a:pPr algn="just"/>
            <a:r>
              <a:rPr lang="en-US" sz="3200" dirty="0" smtClean="0">
                <a:solidFill>
                  <a:srgbClr val="002060"/>
                </a:solidFill>
                <a:latin typeface="Times New Roman" panose="02020603050405020304" pitchFamily="18" charset="0"/>
                <a:cs typeface="Times New Roman" panose="02020603050405020304" pitchFamily="18" charset="0"/>
              </a:rPr>
              <a:t>Như cỏ cây cần ánh nắng, con người cần tình yêu thương để nuôi dưỡng, sưởi ấm tâm hồn. Điều kì diệu nhất của yêu thương là càng chia sẻ lại càng </a:t>
            </a:r>
            <a:r>
              <a:rPr lang="en-US" sz="3200" dirty="0" smtClean="0">
                <a:solidFill>
                  <a:srgbClr val="FF0000"/>
                </a:solidFill>
                <a:latin typeface="Times New Roman" panose="02020603050405020304" pitchFamily="18" charset="0"/>
                <a:cs typeface="Times New Roman" panose="02020603050405020304" pitchFamily="18" charset="0"/>
              </a:rPr>
              <a:t>giàu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là cùng lúc mang đến niềm vui, hạnh phúc cho cả người được đón nhận và người trao tặng.</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652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0" y="-19142"/>
            <a:ext cx="9144000" cy="5162641"/>
          </a:xfrm>
        </p:spPr>
      </p:pic>
      <p:sp>
        <p:nvSpPr>
          <p:cNvPr id="5" name="Right Arrow 4"/>
          <p:cNvSpPr/>
          <p:nvPr/>
        </p:nvSpPr>
        <p:spPr>
          <a:xfrm>
            <a:off x="0" y="0"/>
            <a:ext cx="63722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YÊU CẦU CẦN ĐẠT</a:t>
            </a:r>
            <a:endParaRPr lang="vi-VN"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504" y="1357848"/>
            <a:ext cx="8856984" cy="3785652"/>
          </a:xfrm>
          <a:prstGeom prst="rect">
            <a:avLst/>
          </a:prstGeom>
          <a:noFill/>
        </p:spPr>
        <p:txBody>
          <a:bodyPr wrap="square" rtlCol="0">
            <a:spAutoFit/>
          </a:bodyPr>
          <a:lstStyle/>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Nhận biết được người kể chuyện ngôi thứ 3, nhận biết được những điểm giống nhau và khác nhau giữa hai nhân vật trong hai văn bản</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Nêu được bài học về cách nghĩ và cách ứng xử của cá nhân do văn bản đã đọc gợi </a:t>
            </a:r>
            <a:r>
              <a:rPr lang="en-US" sz="2400" dirty="0" err="1" smtClean="0">
                <a:latin typeface="Times New Roman" panose="02020603050405020304" pitchFamily="18" charset="0"/>
                <a:cs typeface="Times New Roman" panose="02020603050405020304" pitchFamily="18" charset="0"/>
              </a:rPr>
              <a:t>ra.</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Nhận biết được cụm danh từ, cụm động từ, cụm tính từ và hiểu được tác dụng của việc dùng các kiểu cụm từ này để mở rộng thành phần chính của câu.</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Viết được bài văn kể lại một trải nghiệm</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Biết nói về một trải nghiệm đáng nhớ đối với bản thân</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Biết đồng cảm và giúp đỡ những người thiệt thòi, bất hạnh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624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30569"/>
          </a:xfrm>
        </p:spPr>
      </p:pic>
      <p:sp>
        <p:nvSpPr>
          <p:cNvPr id="6" name="Rectangle 5"/>
          <p:cNvSpPr/>
          <p:nvPr/>
        </p:nvSpPr>
        <p:spPr>
          <a:xfrm>
            <a:off x="1259632" y="2931790"/>
            <a:ext cx="5760640" cy="1368152"/>
          </a:xfrm>
          <a:prstGeom prst="rect">
            <a:avLst/>
          </a:prstGeom>
          <a:noFill/>
        </p:spPr>
        <p:txBody>
          <a:bodyPr wrap="none" lIns="91440" tIns="45720" rIns="91440" bIns="45720">
            <a:prstTxWarp prst="textCanUp">
              <a:avLst/>
            </a:prstTxWarp>
            <a:spAutoFit/>
          </a:bodyPr>
          <a:lstStyle/>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 thức ngữ văn</a:t>
            </a:r>
          </a:p>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SGK/60</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14693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ounded Rectangle 4"/>
          <p:cNvSpPr/>
          <p:nvPr/>
        </p:nvSpPr>
        <p:spPr>
          <a:xfrm>
            <a:off x="4211960" y="555526"/>
            <a:ext cx="396044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latin typeface="+mj-lt"/>
              </a:rPr>
              <a:t>Em đã đọc một câu chuyện hoặc xem một bộ phim có nhân vật chính là trẻ em </a:t>
            </a:r>
            <a:r>
              <a:rPr lang="vi-VN" sz="2800" b="1" dirty="0" smtClean="0">
                <a:latin typeface="+mj-lt"/>
              </a:rPr>
              <a:t>chưa? </a:t>
            </a:r>
            <a:r>
              <a:rPr lang="vi-VN" sz="2800" b="1" dirty="0">
                <a:latin typeface="+mj-lt"/>
              </a:rPr>
              <a:t>Hãy giới thiệu ngắn gọn về câu chuyện hoặc bộ phim </a:t>
            </a:r>
            <a:r>
              <a:rPr lang="vi-VN" sz="2800" b="1" dirty="0" smtClean="0">
                <a:latin typeface="+mj-lt"/>
              </a:rPr>
              <a:t>em ấn tượng nhất?</a:t>
            </a:r>
            <a:endParaRPr lang="vi-VN" sz="2800" b="1" dirty="0">
              <a:latin typeface="+mj-lt"/>
            </a:endParaRPr>
          </a:p>
          <a:p>
            <a:pPr algn="ctr"/>
            <a:endParaRPr lang="vi-VN" dirty="0"/>
          </a:p>
        </p:txBody>
      </p:sp>
    </p:spTree>
    <p:extLst>
      <p:ext uri="{BB962C8B-B14F-4D97-AF65-F5344CB8AC3E}">
        <p14:creationId xmlns:p14="http://schemas.microsoft.com/office/powerpoint/2010/main" val="224518654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5101626"/>
          </a:xfrm>
        </p:spPr>
      </p:pic>
      <p:sp>
        <p:nvSpPr>
          <p:cNvPr id="7" name="Rectangle 6"/>
          <p:cNvSpPr/>
          <p:nvPr/>
        </p:nvSpPr>
        <p:spPr>
          <a:xfrm>
            <a:off x="1475656" y="1203598"/>
            <a:ext cx="6474849" cy="2400657"/>
          </a:xfrm>
          <a:prstGeom prst="rect">
            <a:avLst/>
          </a:prstGeom>
          <a:noFill/>
        </p:spPr>
        <p:txBody>
          <a:bodyPr wrap="none" lIns="91440" tIns="45720" rIns="91440" bIns="45720">
            <a:spAutoFit/>
          </a:bodyPr>
          <a:lstStyle/>
          <a:p>
            <a:pPr algn="ctr"/>
            <a:r>
              <a:rPr lang="vi-VN"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mời các em</a:t>
            </a:r>
          </a:p>
          <a:p>
            <a:pPr algn="ctr"/>
            <a:r>
              <a:rPr lang="vi-V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Xem đoạn phim</a:t>
            </a:r>
          </a:p>
          <a:p>
            <a:pPr algn="ct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t>
            </a: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hlinkClick r:id="rId4" action="ppaction://hlinkfile"/>
              </a:rPr>
              <a:t>Cô bé bán diêm’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384360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Grp="1" noChangeAspect="1" noChangeArrowheads="1"/>
          </p:cNvPicPr>
          <p:nvPr>
            <p:ph type="title"/>
          </p:nvPr>
        </p:nvPicPr>
        <p:blipFill>
          <a:blip r:embed="rId2"/>
          <a:srcRect/>
          <a:stretch>
            <a:fillRect/>
          </a:stretch>
        </p:blipFill>
        <p:spPr>
          <a:xfrm>
            <a:off x="114300" y="380578"/>
            <a:ext cx="9144000" cy="5143500"/>
          </a:xfrm>
          <a:ln w="228600" cap="sq" cmpd="thickThin">
            <a:solidFill>
              <a:srgbClr val="000000"/>
            </a:solidFill>
          </a:ln>
          <a:effectLst>
            <a:innerShdw blurRad="76200">
              <a:srgbClr val="000000"/>
            </a:innerShdw>
          </a:effectLst>
        </p:spPr>
      </p:pic>
      <p:sp>
        <p:nvSpPr>
          <p:cNvPr id="18439" name="WordArt 7"/>
          <p:cNvSpPr>
            <a:spLocks noChangeArrowheads="1" noChangeShapeType="1" noTextEdit="1"/>
          </p:cNvSpPr>
          <p:nvPr/>
        </p:nvSpPr>
        <p:spPr bwMode="auto">
          <a:xfrm>
            <a:off x="251520" y="1419622"/>
            <a:ext cx="8435280" cy="2066528"/>
          </a:xfrm>
          <a:prstGeom prst="rect">
            <a:avLst/>
          </a:prstGeom>
        </p:spPr>
        <p:txBody>
          <a:bodyPr wrap="none" fromWordArt="1">
            <a:prstTxWarp prst="textDoubleWave1">
              <a:avLst>
                <a:gd name="adj1" fmla="val 6500"/>
                <a:gd name="adj2" fmla="val 207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3600" b="1" kern="10" dirty="0">
                <a:ln w="9525">
                  <a:round/>
                  <a:headEnd/>
                  <a:tailEnd/>
                </a:ln>
                <a:solidFill>
                  <a:srgbClr val="FF0000"/>
                </a:solidFill>
                <a:effectLst>
                  <a:outerShdw blurRad="38100" dist="38100" dir="2700000" algn="tl" rotWithShape="0">
                    <a:srgbClr val="000000">
                      <a:alpha val="43137"/>
                    </a:srgbClr>
                  </a:outerShdw>
                </a:effectLst>
              </a:rPr>
              <a:t>CÔ BÉ BÁN DIÊM</a:t>
            </a:r>
          </a:p>
        </p:txBody>
      </p:sp>
      <p:sp>
        <p:nvSpPr>
          <p:cNvPr id="5" name="TextBox 4"/>
          <p:cNvSpPr txBox="1">
            <a:spLocks noChangeArrowheads="1"/>
          </p:cNvSpPr>
          <p:nvPr/>
        </p:nvSpPr>
        <p:spPr bwMode="auto">
          <a:xfrm>
            <a:off x="1828800" y="3714750"/>
            <a:ext cx="5715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4400" b="1">
                <a:solidFill>
                  <a:srgbClr val="7030A0"/>
                </a:solidFill>
              </a:rPr>
              <a:t>AN – ĐÉC- XEN</a:t>
            </a:r>
          </a:p>
        </p:txBody>
      </p:sp>
      <p:sp>
        <p:nvSpPr>
          <p:cNvPr id="2" name="Rectangle 1"/>
          <p:cNvSpPr/>
          <p:nvPr/>
        </p:nvSpPr>
        <p:spPr>
          <a:xfrm>
            <a:off x="2768941" y="219670"/>
            <a:ext cx="322396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0108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fltVal val="0"/>
                                          </p:val>
                                        </p:tav>
                                        <p:tav tm="100000">
                                          <p:val>
                                            <p:strVal val="#ppt_w"/>
                                          </p:val>
                                        </p:tav>
                                      </p:tavLst>
                                    </p:anim>
                                    <p:anim calcmode="lin" valueType="num">
                                      <p:cBhvr>
                                        <p:cTn id="8" dur="500" fill="hold"/>
                                        <p:tgtEl>
                                          <p:spTgt spid="184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226&quot; value=&quot;D:\Tổ chuyên môn\NĂM HỌC 2021-2022\GIÁO ÁN NGỮ VĂN 6 (KNTT)\BAI 1 CHIA SE VA YEU THUONG - VB CO BE BAN DIEM.pptx&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Video: Câu chuyện về hai biển hồ&amp;quot;&quot;/&gt;&lt;property id=&quot;20307&quot; value=&quot;260&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33&quot;/&gt;&lt;property id=&quot;20307&quot; value=&quot;257&quot;/&gt;&lt;/object&gt;&lt;object type=&quot;3&quot; unique_id=&quot;10375&quot;&gt;&lt;property id=&quot;20148&quot; value=&quot;5&quot;/&gt;&lt;property id=&quot;20300&quot; value=&quot;Slide 8&quot;/&gt;&lt;property id=&quot;20307&quot; value=&quot;264&quot;/&gt;&lt;/object&gt;&lt;object type=&quot;3&quot; unique_id=&quot;10376&quot;&gt;&lt;property id=&quot;20148&quot; value=&quot;5&quot;/&gt;&lt;property id=&quot;20300&quot; value=&quot;Slide 9&quot;/&gt;&lt;property id=&quot;20307&quot; value=&quot;267&quot;/&gt;&lt;/object&gt;&lt;object type=&quot;3&quot; unique_id=&quot;10377&quot;&gt;&lt;property id=&quot;20148&quot; value=&quot;5&quot;/&gt;&lt;property id=&quot;20300&quot; value=&quot;Slide 10&quot;/&gt;&lt;property id=&quot;20307&quot; value=&quot;265&quot;/&gt;&lt;/object&gt;&lt;object type=&quot;3&quot; unique_id=&quot;10378&quot;&gt;&lt;property id=&quot;20148&quot; value=&quot;5&quot;/&gt;&lt;property id=&quot;20300&quot; value=&quot;Slide 11&quot;/&gt;&lt;property id=&quot;20307&quot; value=&quot;269&quot;/&gt;&lt;/object&gt;&lt;object type=&quot;3&quot; unique_id=&quot;10379&quot;&gt;&lt;property id=&quot;20148&quot; value=&quot;5&quot;/&gt;&lt;property id=&quot;20300&quot; value=&quot;Slide 12 - &amp;quot;Nhìn ảnh đoán tên truyện&amp;quot;&quot;/&gt;&lt;property id=&quot;20307&quot; value=&quot;268&quot;/&gt;&lt;/object&gt;&lt;object type=&quot;3&quot; unique_id=&quot;10380&quot;&gt;&lt;property id=&quot;20148&quot; value=&quot;5&quot;/&gt;&lt;property id=&quot;20300&quot; value=&quot;Slide 13&quot;/&gt;&lt;property id=&quot;20307&quot; value=&quot;270&quot;/&gt;&lt;/object&gt;&lt;object type=&quot;3&quot; unique_id=&quot;10381&quot;&gt;&lt;property id=&quot;20148&quot; value=&quot;5&quot;/&gt;&lt;property id=&quot;20300&quot; value=&quot;Slide 14&quot;/&gt;&lt;property id=&quot;20307&quot; value=&quot;271&quot;/&gt;&lt;/object&gt;&lt;object type=&quot;3&quot; unique_id=&quot;10433&quot;&gt;&lt;property id=&quot;20148&quot; value=&quot;5&quot;/&gt;&lt;property id=&quot;20300&quot; value=&quot;Slide 16&quot;/&gt;&lt;property id=&quot;20307&quot; value=&quot;272&quot;/&gt;&lt;/object&gt;&lt;object type=&quot;3&quot; unique_id=&quot;10800&quot;&gt;&lt;property id=&quot;20148&quot; value=&quot;5&quot;/&gt;&lt;property id=&quot;20300&quot; value=&quot;Slide 17&quot;/&gt;&lt;property id=&quot;20307&quot; value=&quot;276&quot;/&gt;&lt;/object&gt;&lt;object type=&quot;3&quot; unique_id=&quot;10801&quot;&gt;&lt;property id=&quot;20148&quot; value=&quot;5&quot;/&gt;&lt;property id=&quot;20300&quot; value=&quot;Slide 18&quot;/&gt;&lt;property id=&quot;20307&quot; value=&quot;274&quot;/&gt;&lt;/object&gt;&lt;object type=&quot;3&quot; unique_id=&quot;10803&quot;&gt;&lt;property id=&quot;20148&quot; value=&quot;5&quot;/&gt;&lt;property id=&quot;20300&quot; value=&quot;Slide 20&quot;/&gt;&lt;property id=&quot;20307&quot; value=&quot;277&quot;/&gt;&lt;/object&gt;&lt;object type=&quot;3&quot; unique_id=&quot;10804&quot;&gt;&lt;property id=&quot;20148&quot; value=&quot;5&quot;/&gt;&lt;property id=&quot;20300&quot; value=&quot;Slide 25&quot;/&gt;&lt;property id=&quot;20307&quot; value=&quot;278&quot;/&gt;&lt;/object&gt;&lt;object type=&quot;3&quot; unique_id=&quot;11211&quot;&gt;&lt;property id=&quot;20148&quot; value=&quot;5&quot;/&gt;&lt;property id=&quot;20300&quot; value=&quot;Slide 21&quot;/&gt;&lt;property id=&quot;20307&quot; value=&quot;279&quot;/&gt;&lt;/object&gt;&lt;object type=&quot;3&quot; unique_id=&quot;11212&quot;&gt;&lt;property id=&quot;20148&quot; value=&quot;5&quot;/&gt;&lt;property id=&quot;20300&quot; value=&quot;Slide 22&quot;/&gt;&lt;property id=&quot;20307&quot; value=&quot;281&quot;/&gt;&lt;/object&gt;&lt;object type=&quot;3&quot; unique_id=&quot;11213&quot;&gt;&lt;property id=&quot;20148&quot; value=&quot;5&quot;/&gt;&lt;property id=&quot;20300&quot; value=&quot;Slide 24&quot;/&gt;&lt;property id=&quot;20307&quot; value=&quot;280&quot;/&gt;&lt;/object&gt;&lt;object type=&quot;3&quot; unique_id=&quot;11214&quot;&gt;&lt;property id=&quot;20148&quot; value=&quot;5&quot;/&gt;&lt;property id=&quot;20300&quot; value=&quot;Slide 27&quot;/&gt;&lt;property id=&quot;20307&quot; value=&quot;282&quot;/&gt;&lt;/object&gt;&lt;object type=&quot;3&quot; unique_id=&quot;11216&quot;&gt;&lt;property id=&quot;20148&quot; value=&quot;5&quot;/&gt;&lt;property id=&quot;20300&quot; value=&quot;Slide 29&quot;/&gt;&lt;property id=&quot;20307&quot; value=&quot;284&quot;/&gt;&lt;/object&gt;&lt;object type=&quot;3&quot; unique_id=&quot;11427&quot;&gt;&lt;property id=&quot;20148&quot; value=&quot;5&quot;/&gt;&lt;property id=&quot;20300&quot; value=&quot;Slide 23&quot;/&gt;&lt;property id=&quot;20307&quot; value=&quot;285&quot;/&gt;&lt;/object&gt;&lt;object type=&quot;3&quot; unique_id=&quot;11428&quot;&gt;&lt;property id=&quot;20148&quot; value=&quot;5&quot;/&gt;&lt;property id=&quot;20300&quot; value=&quot;Slide 30&quot;/&gt;&lt;property id=&quot;20307&quot; value=&quot;286&quot;/&gt;&lt;/object&gt;&lt;object type=&quot;3&quot; unique_id=&quot;11429&quot;&gt;&lt;property id=&quot;20148&quot; value=&quot;5&quot;/&gt;&lt;property id=&quot;20300&quot; value=&quot;Slide 31&quot;/&gt;&lt;property id=&quot;20307&quot; value=&quot;287&quot;/&gt;&lt;/object&gt;&lt;object type=&quot;3&quot; unique_id=&quot;11430&quot;&gt;&lt;property id=&quot;20148&quot; value=&quot;5&quot;/&gt;&lt;property id=&quot;20300&quot; value=&quot;Slide 32 - &amp;quot;Hãy tóm tắt  lại truyện  theo tranh&amp;quot;&quot;/&gt;&lt;property id=&quot;20307&quot; value=&quot;288&quot;/&gt;&lt;/object&gt;&lt;object type=&quot;3&quot; unique_id=&quot;11601&quot;&gt;&lt;property id=&quot;20148&quot; value=&quot;5&quot;/&gt;&lt;property id=&quot;20300&quot; value=&quot;Slide 34&quot;/&gt;&lt;property id=&quot;20307&quot; value=&quot;289&quot;/&gt;&lt;/object&gt;&lt;object type=&quot;3&quot; unique_id=&quot;11707&quot;&gt;&lt;property id=&quot;20148&quot; value=&quot;5&quot;/&gt;&lt;property id=&quot;20300&quot; value=&quot;Slide 26 - &amp;quot;Chia sẻ suy nghĩ của em khi xem bức tranh này?&amp;quot;&quot;/&gt;&lt;property id=&quot;20307&quot; value=&quot;290&quot;/&gt;&lt;/object&gt;&lt;object type=&quot;3&quot; unique_id=&quot;12162&quot;&gt;&lt;property id=&quot;20148&quot; value=&quot;5&quot;/&gt;&lt;property id=&quot;20300&quot; value=&quot;Slide 15&quot;/&gt;&lt;property id=&quot;20307&quot; value=&quot;291&quot;/&gt;&lt;/object&gt;&lt;object type=&quot;3&quot; unique_id=&quot;12163&quot;&gt;&lt;property id=&quot;20148&quot; value=&quot;5&quot;/&gt;&lt;property id=&quot;20300&quot; value=&quot;Slide 19&quot;/&gt;&lt;property id=&quot;20307&quot; value=&quot;292&quot;/&gt;&lt;/object&gt;&lt;object type=&quot;3&quot; unique_id=&quot;12164&quot;&gt;&lt;property id=&quot;20148&quot; value=&quot;5&quot;/&gt;&lt;property id=&quot;20300&quot; value=&quot;Slide 28&quot;/&gt;&lt;property id=&quot;20307&quot; value=&quot;29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1574</Words>
  <Application>Microsoft Office PowerPoint</Application>
  <PresentationFormat>On-screen Show (16:9)</PresentationFormat>
  <Paragraphs>230</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Raleway</vt:lpstr>
      <vt:lpstr>Times New Roman</vt:lpstr>
      <vt:lpstr>Wingdings</vt:lpstr>
      <vt:lpstr>Office Theme</vt:lpstr>
      <vt:lpstr>PowerPoint Presentation</vt:lpstr>
      <vt:lpstr>Video: Câu chuyện về hai biển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Nhìn ảnh đoán tên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sẻ suy nghĩ của em khi xem bức tranh này?</vt:lpstr>
      <vt:lpstr>PowerPoint Presentation</vt:lpstr>
      <vt:lpstr>PowerPoint Presentation</vt:lpstr>
      <vt:lpstr>PowerPoint Presentation</vt:lpstr>
      <vt:lpstr>PowerPoint Presentation</vt:lpstr>
      <vt:lpstr>PowerPoint Presentation</vt:lpstr>
      <vt:lpstr>Hãy tóm tắt  lại truyện  theo tranh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Win8SL-U</cp:lastModifiedBy>
  <cp:revision>55</cp:revision>
  <dcterms:created xsi:type="dcterms:W3CDTF">2021-06-13T06:51:28Z</dcterms:created>
  <dcterms:modified xsi:type="dcterms:W3CDTF">2024-10-27T06:58:03Z</dcterms:modified>
</cp:coreProperties>
</file>