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handoutMasterIdLst>
    <p:handoutMasterId r:id="rId27"/>
  </p:handoutMasterIdLst>
  <p:sldIdLst>
    <p:sldId id="281" r:id="rId2"/>
    <p:sldId id="256" r:id="rId3"/>
    <p:sldId id="282" r:id="rId4"/>
    <p:sldId id="283" r:id="rId5"/>
    <p:sldId id="284" r:id="rId6"/>
    <p:sldId id="286" r:id="rId7"/>
    <p:sldId id="285" r:id="rId8"/>
    <p:sldId id="266" r:id="rId9"/>
    <p:sldId id="275" r:id="rId10"/>
    <p:sldId id="287" r:id="rId11"/>
    <p:sldId id="288" r:id="rId12"/>
    <p:sldId id="289" r:id="rId13"/>
    <p:sldId id="271" r:id="rId14"/>
    <p:sldId id="269" r:id="rId15"/>
    <p:sldId id="274" r:id="rId16"/>
    <p:sldId id="290" r:id="rId17"/>
    <p:sldId id="291" r:id="rId18"/>
    <p:sldId id="293" r:id="rId19"/>
    <p:sldId id="292" r:id="rId20"/>
    <p:sldId id="257" r:id="rId21"/>
    <p:sldId id="294" r:id="rId22"/>
    <p:sldId id="258" r:id="rId23"/>
    <p:sldId id="295" r:id="rId24"/>
    <p:sldId id="296" r:id="rId25"/>
  </p:sldIdLst>
  <p:sldSz cx="12192000" cy="6858000"/>
  <p:notesSz cx="6858000" cy="9144000"/>
  <p:embeddedFontLst>
    <p:embeddedFont>
      <p:font typeface="宋体" panose="02010600030101010101" pitchFamily="2" charset="-122"/>
      <p:regular r:id="rId28"/>
    </p:embeddedFont>
    <p:embeddedFont>
      <p:font typeface="#9Slide03 Arima Madurai Bold" panose="020B0604020202020204" charset="0"/>
      <p:bold r:id="rId29"/>
    </p:embeddedFont>
    <p:embeddedFont>
      <p:font typeface="Calibri" panose="020F0502020204030204" pitchFamily="34" charset="0"/>
      <p:regular r:id="rId30"/>
      <p:bold r:id="rId31"/>
      <p:italic r:id="rId32"/>
      <p:boldItalic r:id="rId33"/>
    </p:embeddedFont>
    <p:embeddedFont>
      <p:font typeface="#9Slide03 AllRoundGothic" panose="020B0604020202020204" charset="0"/>
      <p:regular r:id="rId34"/>
    </p:embeddedFont>
    <p:embeddedFont>
      <p:font typeface="汉仪小麦体简" panose="020B0604020202020204" charset="-122"/>
      <p:regular r:id="rId35"/>
    </p:embeddedFont>
    <p:embeddedFont>
      <p:font typeface="微软雅黑" panose="020B0503020204020204" pitchFamily="34" charset="-122"/>
      <p:regular r:id="rId36"/>
      <p:bold r:id="rId37"/>
    </p:embeddedFont>
    <p:embeddedFont>
      <p:font typeface="方正粗圆_GBK" panose="020B0604020202020204" charset="0"/>
      <p:regular r:id="rId38"/>
    </p:embeddedFont>
    <p:embeddedFont>
      <p:font typeface="#9Slide03 Arima Madurai" panose="020B0604020202020204" charset="0"/>
      <p:regular r:id="rId39"/>
    </p:embeddedFont>
    <p:embeddedFont>
      <p:font typeface="#9Slide05 SVNCookie" panose="020B0606040200020203" charset="0"/>
      <p:regular r:id="rId40"/>
    </p:embeddedFont>
    <p:embeddedFont>
      <p:font typeface="#9Slide03 Arima Madurai Black" panose="020B0604020202020204" charset="0"/>
      <p:bold r:id="rId41"/>
    </p:embeddedFont>
    <p:embeddedFont>
      <p:font typeface="等线" panose="020B0604020202020204" charset="-122"/>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BCB6"/>
    <a:srgbClr val="F5B22E"/>
    <a:srgbClr val="EA688F"/>
    <a:srgbClr val="6F4836"/>
    <a:srgbClr val="77C285"/>
    <a:srgbClr val="EC6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snapToGrid="0" showGuides="1">
      <p:cViewPr varScale="1">
        <p:scale>
          <a:sx n="69" d="100"/>
          <a:sy n="69" d="100"/>
        </p:scale>
        <p:origin x="738" y="10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765890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336BD-79EC-4BC4-804B-244701DB8881}" type="datetimeFigureOut">
              <a:rPr lang="zh-CN" altLang="en-US" smtClean="0"/>
              <a:t>2024/10/14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6B59E-3220-4780-8047-C4E0AD10C907}" type="slidenum">
              <a:rPr lang="zh-CN" altLang="en-US" smtClean="0"/>
              <a:t>‹#›</a:t>
            </a:fld>
            <a:endParaRPr lang="zh-CN" altLang="en-US"/>
          </a:p>
        </p:txBody>
      </p:sp>
    </p:spTree>
    <p:extLst>
      <p:ext uri="{BB962C8B-B14F-4D97-AF65-F5344CB8AC3E}">
        <p14:creationId xmlns:p14="http://schemas.microsoft.com/office/powerpoint/2010/main" val="1402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GV: Lê</a:t>
            </a:r>
            <a:r>
              <a:rPr lang="en-US" altLang="zh-CN" baseline="0" smtClean="0"/>
              <a:t> Ngọc</a:t>
            </a:r>
          </a:p>
        </p:txBody>
      </p:sp>
      <p:sp>
        <p:nvSpPr>
          <p:cNvPr id="4" name="灯片编号占位符 3"/>
          <p:cNvSpPr>
            <a:spLocks noGrp="1"/>
          </p:cNvSpPr>
          <p:nvPr>
            <p:ph type="sldNum" sz="quarter" idx="10"/>
          </p:nvPr>
        </p:nvSpPr>
        <p:spPr/>
        <p:txBody>
          <a:bodyPr/>
          <a:lstStyle/>
          <a:p>
            <a:fld id="{0B56B59E-3220-4780-8047-C4E0AD10C9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157930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GV: Lê</a:t>
            </a:r>
            <a:r>
              <a:rPr lang="en-US" altLang="zh-CN" baseline="0" smtClean="0"/>
              <a:t> Ngọc</a:t>
            </a:r>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2024/10/14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3230417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2024/10/14</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49469196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524596" y="3608058"/>
            <a:ext cx="2817926" cy="1955282"/>
          </a:xfrm>
          <a:custGeom>
            <a:avLst/>
            <a:gdLst>
              <a:gd name="connsiteX0" fmla="*/ 1737564 w 2817926"/>
              <a:gd name="connsiteY0" fmla="*/ 509 h 1955282"/>
              <a:gd name="connsiteX1" fmla="*/ 2527366 w 2817926"/>
              <a:gd name="connsiteY1" fmla="*/ 56924 h 1955282"/>
              <a:gd name="connsiteX2" fmla="*/ 2786872 w 2817926"/>
              <a:gd name="connsiteY2" fmla="*/ 260016 h 1955282"/>
              <a:gd name="connsiteX3" fmla="*/ 2809438 w 2817926"/>
              <a:gd name="connsiteY3" fmla="*/ 801594 h 1955282"/>
              <a:gd name="connsiteX4" fmla="*/ 2753024 w 2817926"/>
              <a:gd name="connsiteY4" fmla="*/ 1388304 h 1955282"/>
              <a:gd name="connsiteX5" fmla="*/ 2767086 w 2817926"/>
              <a:gd name="connsiteY5" fmla="*/ 1843870 h 1955282"/>
              <a:gd name="connsiteX6" fmla="*/ 2391971 w 2817926"/>
              <a:gd name="connsiteY6" fmla="*/ 1896034 h 1955282"/>
              <a:gd name="connsiteX7" fmla="*/ 1760130 w 2817926"/>
              <a:gd name="connsiteY7" fmla="*/ 1952448 h 1955282"/>
              <a:gd name="connsiteX8" fmla="*/ 1184703 w 2817926"/>
              <a:gd name="connsiteY8" fmla="*/ 1884751 h 1955282"/>
              <a:gd name="connsiteX9" fmla="*/ 676973 w 2817926"/>
              <a:gd name="connsiteY9" fmla="*/ 1941165 h 1955282"/>
              <a:gd name="connsiteX10" fmla="*/ 135395 w 2817926"/>
              <a:gd name="connsiteY10" fmla="*/ 1896034 h 1955282"/>
              <a:gd name="connsiteX11" fmla="*/ 56415 w 2817926"/>
              <a:gd name="connsiteY11" fmla="*/ 1365738 h 1955282"/>
              <a:gd name="connsiteX12" fmla="*/ 0 w 2817926"/>
              <a:gd name="connsiteY12" fmla="*/ 936989 h 1955282"/>
              <a:gd name="connsiteX13" fmla="*/ 56415 w 2817926"/>
              <a:gd name="connsiteY13" fmla="*/ 542088 h 1955282"/>
              <a:gd name="connsiteX14" fmla="*/ 33849 w 2817926"/>
              <a:gd name="connsiteY14" fmla="*/ 124621 h 1955282"/>
              <a:gd name="connsiteX15" fmla="*/ 440033 w 2817926"/>
              <a:gd name="connsiteY15" fmla="*/ 45641 h 1955282"/>
              <a:gd name="connsiteX16" fmla="*/ 1038025 w 2817926"/>
              <a:gd name="connsiteY16" fmla="*/ 79489 h 1955282"/>
              <a:gd name="connsiteX17" fmla="*/ 1737564 w 2817926"/>
              <a:gd name="connsiteY17" fmla="*/ 509 h 19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7926" h="1955282">
                <a:moveTo>
                  <a:pt x="1737564" y="509"/>
                </a:moveTo>
                <a:cubicBezTo>
                  <a:pt x="1985788" y="-3251"/>
                  <a:pt x="2352481" y="13673"/>
                  <a:pt x="2527366" y="56924"/>
                </a:cubicBezTo>
                <a:cubicBezTo>
                  <a:pt x="2702251" y="100174"/>
                  <a:pt x="2739860" y="135904"/>
                  <a:pt x="2786872" y="260016"/>
                </a:cubicBezTo>
                <a:cubicBezTo>
                  <a:pt x="2833885" y="384127"/>
                  <a:pt x="2815080" y="613546"/>
                  <a:pt x="2809438" y="801594"/>
                </a:cubicBezTo>
                <a:cubicBezTo>
                  <a:pt x="2803797" y="989642"/>
                  <a:pt x="2760082" y="1214591"/>
                  <a:pt x="2753024" y="1388304"/>
                </a:cubicBezTo>
                <a:cubicBezTo>
                  <a:pt x="2745965" y="1562017"/>
                  <a:pt x="2827261" y="1759249"/>
                  <a:pt x="2767086" y="1843870"/>
                </a:cubicBezTo>
                <a:cubicBezTo>
                  <a:pt x="2706911" y="1928492"/>
                  <a:pt x="2559798" y="1877938"/>
                  <a:pt x="2391971" y="1896034"/>
                </a:cubicBezTo>
                <a:cubicBezTo>
                  <a:pt x="2224145" y="1914130"/>
                  <a:pt x="1961341" y="1954329"/>
                  <a:pt x="1760130" y="1952448"/>
                </a:cubicBezTo>
                <a:cubicBezTo>
                  <a:pt x="1558919" y="1950567"/>
                  <a:pt x="1365229" y="1886632"/>
                  <a:pt x="1184703" y="1884751"/>
                </a:cubicBezTo>
                <a:cubicBezTo>
                  <a:pt x="1004177" y="1882870"/>
                  <a:pt x="851858" y="1939284"/>
                  <a:pt x="676973" y="1941165"/>
                </a:cubicBezTo>
                <a:cubicBezTo>
                  <a:pt x="502089" y="1943046"/>
                  <a:pt x="238822" y="1991938"/>
                  <a:pt x="135395" y="1896034"/>
                </a:cubicBezTo>
                <a:cubicBezTo>
                  <a:pt x="31968" y="1800129"/>
                  <a:pt x="78980" y="1525579"/>
                  <a:pt x="56415" y="1365738"/>
                </a:cubicBezTo>
                <a:cubicBezTo>
                  <a:pt x="48514" y="1215196"/>
                  <a:pt x="0" y="1074264"/>
                  <a:pt x="0" y="936989"/>
                </a:cubicBezTo>
                <a:cubicBezTo>
                  <a:pt x="0" y="799713"/>
                  <a:pt x="50773" y="677482"/>
                  <a:pt x="56415" y="542088"/>
                </a:cubicBezTo>
                <a:cubicBezTo>
                  <a:pt x="62056" y="406693"/>
                  <a:pt x="-30088" y="207362"/>
                  <a:pt x="33849" y="124621"/>
                </a:cubicBezTo>
                <a:cubicBezTo>
                  <a:pt x="97786" y="41880"/>
                  <a:pt x="272670" y="53163"/>
                  <a:pt x="440033" y="45641"/>
                </a:cubicBezTo>
                <a:cubicBezTo>
                  <a:pt x="607395" y="38119"/>
                  <a:pt x="821770" y="87012"/>
                  <a:pt x="1038025" y="79489"/>
                </a:cubicBezTo>
                <a:cubicBezTo>
                  <a:pt x="1254281" y="71967"/>
                  <a:pt x="1489341" y="4270"/>
                  <a:pt x="1737564" y="509"/>
                </a:cubicBezTo>
                <a:close/>
              </a:path>
            </a:pathLst>
          </a:custGeom>
        </p:spPr>
        <p:txBody>
          <a:bodyPr wrap="square">
            <a:noAutofit/>
          </a:bodyPr>
          <a:lstStyle/>
          <a:p>
            <a:endParaRPr lang="zh-CN" alt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4373299" y="1728707"/>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7590372" y="1728707"/>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597931" y="3072027"/>
            <a:ext cx="2000055" cy="2097235"/>
          </a:xfrm>
          <a:custGeom>
            <a:avLst/>
            <a:gdLst>
              <a:gd name="connsiteX0" fmla="*/ 763645 w 2000055"/>
              <a:gd name="connsiteY0" fmla="*/ 227 h 2097235"/>
              <a:gd name="connsiteX1" fmla="*/ 1156451 w 2000055"/>
              <a:gd name="connsiteY1" fmla="*/ 60882 h 2097235"/>
              <a:gd name="connsiteX2" fmla="*/ 1553537 w 2000055"/>
              <a:gd name="connsiteY2" fmla="*/ 225193 h 2097235"/>
              <a:gd name="connsiteX3" fmla="*/ 1868467 w 2000055"/>
              <a:gd name="connsiteY3" fmla="*/ 362119 h 2097235"/>
              <a:gd name="connsiteX4" fmla="*/ 1978008 w 2000055"/>
              <a:gd name="connsiteY4" fmla="*/ 827668 h 2097235"/>
              <a:gd name="connsiteX5" fmla="*/ 1978008 w 2000055"/>
              <a:gd name="connsiteY5" fmla="*/ 1293217 h 2097235"/>
              <a:gd name="connsiteX6" fmla="*/ 1745234 w 2000055"/>
              <a:gd name="connsiteY6" fmla="*/ 1717688 h 2097235"/>
              <a:gd name="connsiteX7" fmla="*/ 1307070 w 2000055"/>
              <a:gd name="connsiteY7" fmla="*/ 2018925 h 2097235"/>
              <a:gd name="connsiteX8" fmla="*/ 636132 w 2000055"/>
              <a:gd name="connsiteY8" fmla="*/ 2073696 h 2097235"/>
              <a:gd name="connsiteX9" fmla="*/ 334894 w 2000055"/>
              <a:gd name="connsiteY9" fmla="*/ 1690303 h 2097235"/>
              <a:gd name="connsiteX10" fmla="*/ 19964 w 2000055"/>
              <a:gd name="connsiteY10" fmla="*/ 1389065 h 2097235"/>
              <a:gd name="connsiteX11" fmla="*/ 47349 w 2000055"/>
              <a:gd name="connsiteY11" fmla="*/ 772897 h 2097235"/>
              <a:gd name="connsiteX12" fmla="*/ 170583 w 2000055"/>
              <a:gd name="connsiteY12" fmla="*/ 471660 h 2097235"/>
              <a:gd name="connsiteX13" fmla="*/ 362280 w 2000055"/>
              <a:gd name="connsiteY13" fmla="*/ 362119 h 2097235"/>
              <a:gd name="connsiteX14" fmla="*/ 649825 w 2000055"/>
              <a:gd name="connsiteY14" fmla="*/ 19804 h 2097235"/>
              <a:gd name="connsiteX15" fmla="*/ 763645 w 2000055"/>
              <a:gd name="connsiteY15" fmla="*/ 227 h 20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055" h="2097235">
                <a:moveTo>
                  <a:pt x="763645" y="227"/>
                </a:moveTo>
                <a:cubicBezTo>
                  <a:pt x="889445" y="-3303"/>
                  <a:pt x="1043487" y="35208"/>
                  <a:pt x="1156451" y="60882"/>
                </a:cubicBezTo>
                <a:cubicBezTo>
                  <a:pt x="1307070" y="95113"/>
                  <a:pt x="1434867" y="174986"/>
                  <a:pt x="1553537" y="225193"/>
                </a:cubicBezTo>
                <a:cubicBezTo>
                  <a:pt x="1672207" y="275400"/>
                  <a:pt x="1797722" y="261707"/>
                  <a:pt x="1868467" y="362119"/>
                </a:cubicBezTo>
                <a:cubicBezTo>
                  <a:pt x="1939213" y="462531"/>
                  <a:pt x="1959751" y="672485"/>
                  <a:pt x="1978008" y="827668"/>
                </a:cubicBezTo>
                <a:cubicBezTo>
                  <a:pt x="1996264" y="982851"/>
                  <a:pt x="2016803" y="1144881"/>
                  <a:pt x="1978008" y="1293217"/>
                </a:cubicBezTo>
                <a:cubicBezTo>
                  <a:pt x="1939213" y="1441553"/>
                  <a:pt x="1857057" y="1596737"/>
                  <a:pt x="1745234" y="1717688"/>
                </a:cubicBezTo>
                <a:cubicBezTo>
                  <a:pt x="1633410" y="1838639"/>
                  <a:pt x="1491920" y="1959591"/>
                  <a:pt x="1307070" y="2018925"/>
                </a:cubicBezTo>
                <a:cubicBezTo>
                  <a:pt x="1122220" y="2078260"/>
                  <a:pt x="798161" y="2128466"/>
                  <a:pt x="636132" y="2073696"/>
                </a:cubicBezTo>
                <a:cubicBezTo>
                  <a:pt x="474103" y="2018925"/>
                  <a:pt x="437589" y="1804407"/>
                  <a:pt x="334894" y="1690303"/>
                </a:cubicBezTo>
                <a:cubicBezTo>
                  <a:pt x="232200" y="1576198"/>
                  <a:pt x="67889" y="1541966"/>
                  <a:pt x="19964" y="1389065"/>
                </a:cubicBezTo>
                <a:cubicBezTo>
                  <a:pt x="-27960" y="1236164"/>
                  <a:pt x="22247" y="925799"/>
                  <a:pt x="47349" y="772897"/>
                </a:cubicBezTo>
                <a:cubicBezTo>
                  <a:pt x="72452" y="619996"/>
                  <a:pt x="122659" y="540123"/>
                  <a:pt x="170583" y="471660"/>
                </a:cubicBezTo>
                <a:cubicBezTo>
                  <a:pt x="218507" y="403197"/>
                  <a:pt x="282406" y="437428"/>
                  <a:pt x="362280" y="362119"/>
                </a:cubicBezTo>
                <a:cubicBezTo>
                  <a:pt x="442153" y="286810"/>
                  <a:pt x="517462" y="70010"/>
                  <a:pt x="649825" y="19804"/>
                </a:cubicBezTo>
                <a:cubicBezTo>
                  <a:pt x="682915" y="7252"/>
                  <a:pt x="721711" y="1404"/>
                  <a:pt x="763645" y="227"/>
                </a:cubicBez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4085076" y="3764501"/>
            <a:ext cx="2014441" cy="2123889"/>
          </a:xfrm>
          <a:custGeom>
            <a:avLst/>
            <a:gdLst>
              <a:gd name="connsiteX0" fmla="*/ 1316512 w 2014441"/>
              <a:gd name="connsiteY0" fmla="*/ 42 h 2123889"/>
              <a:gd name="connsiteX1" fmla="*/ 1399210 w 2014441"/>
              <a:gd name="connsiteY1" fmla="*/ 16319 h 2123889"/>
              <a:gd name="connsiteX2" fmla="*/ 1733710 w 2014441"/>
              <a:gd name="connsiteY2" fmla="*/ 358144 h 2123889"/>
              <a:gd name="connsiteX3" fmla="*/ 1974453 w 2014441"/>
              <a:gd name="connsiteY3" fmla="*/ 756615 h 2123889"/>
              <a:gd name="connsiteX4" fmla="*/ 1994718 w 2014441"/>
              <a:gd name="connsiteY4" fmla="*/ 1240298 h 2123889"/>
              <a:gd name="connsiteX5" fmla="*/ 1775461 w 2014441"/>
              <a:gd name="connsiteY5" fmla="*/ 1724713 h 2123889"/>
              <a:gd name="connsiteX6" fmla="*/ 1229517 w 2014441"/>
              <a:gd name="connsiteY6" fmla="*/ 2118544 h 2123889"/>
              <a:gd name="connsiteX7" fmla="*/ 773425 w 2014441"/>
              <a:gd name="connsiteY7" fmla="*/ 1946166 h 2123889"/>
              <a:gd name="connsiteX8" fmla="*/ 348097 w 2014441"/>
              <a:gd name="connsiteY8" fmla="*/ 1851187 h 2123889"/>
              <a:gd name="connsiteX9" fmla="*/ 52906 w 2014441"/>
              <a:gd name="connsiteY9" fmla="*/ 1309638 h 2123889"/>
              <a:gd name="connsiteX10" fmla="*/ 2609 w 2014441"/>
              <a:gd name="connsiteY10" fmla="*/ 988078 h 2123889"/>
              <a:gd name="connsiteX11" fmla="*/ 110040 w 2014441"/>
              <a:gd name="connsiteY11" fmla="*/ 795191 h 2123889"/>
              <a:gd name="connsiteX12" fmla="*/ 179138 w 2014441"/>
              <a:gd name="connsiteY12" fmla="*/ 353504 h 2123889"/>
              <a:gd name="connsiteX13" fmla="*/ 634010 w 2014441"/>
              <a:gd name="connsiteY13" fmla="*/ 126679 h 2123889"/>
              <a:gd name="connsiteX14" fmla="*/ 1058850 w 2014441"/>
              <a:gd name="connsiteY14" fmla="*/ 61977 h 2123889"/>
              <a:gd name="connsiteX15" fmla="*/ 1316512 w 2014441"/>
              <a:gd name="connsiteY15" fmla="*/ 42 h 21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441" h="2123889">
                <a:moveTo>
                  <a:pt x="1316512" y="42"/>
                </a:moveTo>
                <a:cubicBezTo>
                  <a:pt x="1343730" y="-488"/>
                  <a:pt x="1371091" y="3978"/>
                  <a:pt x="1399210" y="16319"/>
                </a:cubicBezTo>
                <a:cubicBezTo>
                  <a:pt x="1511687" y="65680"/>
                  <a:pt x="1637837" y="234762"/>
                  <a:pt x="1733710" y="358144"/>
                </a:cubicBezTo>
                <a:cubicBezTo>
                  <a:pt x="1829584" y="481527"/>
                  <a:pt x="1930951" y="609590"/>
                  <a:pt x="1974453" y="756615"/>
                </a:cubicBezTo>
                <a:cubicBezTo>
                  <a:pt x="2017954" y="903640"/>
                  <a:pt x="2027883" y="1078948"/>
                  <a:pt x="1994718" y="1240298"/>
                </a:cubicBezTo>
                <a:cubicBezTo>
                  <a:pt x="1961552" y="1401647"/>
                  <a:pt x="1902994" y="1578339"/>
                  <a:pt x="1775461" y="1724713"/>
                </a:cubicBezTo>
                <a:cubicBezTo>
                  <a:pt x="1647927" y="1871087"/>
                  <a:pt x="1396523" y="2081635"/>
                  <a:pt x="1229517" y="2118544"/>
                </a:cubicBezTo>
                <a:cubicBezTo>
                  <a:pt x="1062511" y="2155452"/>
                  <a:pt x="920328" y="1990725"/>
                  <a:pt x="773425" y="1946166"/>
                </a:cubicBezTo>
                <a:cubicBezTo>
                  <a:pt x="626521" y="1901607"/>
                  <a:pt x="468183" y="1957275"/>
                  <a:pt x="348097" y="1851187"/>
                </a:cubicBezTo>
                <a:cubicBezTo>
                  <a:pt x="228010" y="1745099"/>
                  <a:pt x="110488" y="1453489"/>
                  <a:pt x="52906" y="1309638"/>
                </a:cubicBezTo>
                <a:cubicBezTo>
                  <a:pt x="-4675" y="1165786"/>
                  <a:pt x="-3006" y="1071459"/>
                  <a:pt x="2609" y="988078"/>
                </a:cubicBezTo>
                <a:cubicBezTo>
                  <a:pt x="8225" y="904697"/>
                  <a:pt x="80619" y="900953"/>
                  <a:pt x="110040" y="795191"/>
                </a:cubicBezTo>
                <a:cubicBezTo>
                  <a:pt x="139462" y="689429"/>
                  <a:pt x="91810" y="464923"/>
                  <a:pt x="179138" y="353504"/>
                </a:cubicBezTo>
                <a:cubicBezTo>
                  <a:pt x="266467" y="242085"/>
                  <a:pt x="487391" y="175267"/>
                  <a:pt x="634010" y="126679"/>
                </a:cubicBezTo>
                <a:cubicBezTo>
                  <a:pt x="780629" y="78091"/>
                  <a:pt x="931316" y="80370"/>
                  <a:pt x="1058850" y="61977"/>
                </a:cubicBezTo>
                <a:cubicBezTo>
                  <a:pt x="1154500" y="48182"/>
                  <a:pt x="1234859" y="1631"/>
                  <a:pt x="1316512" y="42"/>
                </a:cubicBezTo>
                <a:close/>
              </a:path>
            </a:pathLst>
          </a:custGeom>
        </p:spPr>
        <p:txBody>
          <a:bodyPr wrap="square">
            <a:noAutofit/>
          </a:bodyPr>
          <a:lstStyle/>
          <a:p>
            <a:endParaRPr lang="zh-CN" altLang="en-US"/>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4484787" y="3386294"/>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7701860" y="3386294"/>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1508296" y="1745604"/>
            <a:ext cx="1661310" cy="1742030"/>
          </a:xfrm>
          <a:custGeom>
            <a:avLst/>
            <a:gdLst>
              <a:gd name="connsiteX0" fmla="*/ 634308 w 1661310"/>
              <a:gd name="connsiteY0" fmla="*/ 189 h 1742030"/>
              <a:gd name="connsiteX1" fmla="*/ 960586 w 1661310"/>
              <a:gd name="connsiteY1" fmla="*/ 50570 h 1742030"/>
              <a:gd name="connsiteX2" fmla="*/ 1290418 w 1661310"/>
              <a:gd name="connsiteY2" fmla="*/ 187053 h 1742030"/>
              <a:gd name="connsiteX3" fmla="*/ 1552009 w 1661310"/>
              <a:gd name="connsiteY3" fmla="*/ 300788 h 1742030"/>
              <a:gd name="connsiteX4" fmla="*/ 1642997 w 1661310"/>
              <a:gd name="connsiteY4" fmla="*/ 687488 h 1742030"/>
              <a:gd name="connsiteX5" fmla="*/ 1642997 w 1661310"/>
              <a:gd name="connsiteY5" fmla="*/ 1074188 h 1742030"/>
              <a:gd name="connsiteX6" fmla="*/ 1449647 w 1661310"/>
              <a:gd name="connsiteY6" fmla="*/ 1426767 h 1742030"/>
              <a:gd name="connsiteX7" fmla="*/ 1085694 w 1661310"/>
              <a:gd name="connsiteY7" fmla="*/ 1676984 h 1742030"/>
              <a:gd name="connsiteX8" fmla="*/ 528392 w 1661310"/>
              <a:gd name="connsiteY8" fmla="*/ 1722478 h 1742030"/>
              <a:gd name="connsiteX9" fmla="*/ 278174 w 1661310"/>
              <a:gd name="connsiteY9" fmla="*/ 1404020 h 1742030"/>
              <a:gd name="connsiteX10" fmla="*/ 16583 w 1661310"/>
              <a:gd name="connsiteY10" fmla="*/ 1153802 h 1742030"/>
              <a:gd name="connsiteX11" fmla="*/ 39330 w 1661310"/>
              <a:gd name="connsiteY11" fmla="*/ 641994 h 1742030"/>
              <a:gd name="connsiteX12" fmla="*/ 141692 w 1661310"/>
              <a:gd name="connsiteY12" fmla="*/ 391776 h 1742030"/>
              <a:gd name="connsiteX13" fmla="*/ 300921 w 1661310"/>
              <a:gd name="connsiteY13" fmla="*/ 300788 h 1742030"/>
              <a:gd name="connsiteX14" fmla="*/ 539765 w 1661310"/>
              <a:gd name="connsiteY14" fmla="*/ 16450 h 1742030"/>
              <a:gd name="connsiteX15" fmla="*/ 634308 w 1661310"/>
              <a:gd name="connsiteY15" fmla="*/ 189 h 174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1310" h="1742030">
                <a:moveTo>
                  <a:pt x="634308" y="189"/>
                </a:moveTo>
                <a:cubicBezTo>
                  <a:pt x="738802" y="-2743"/>
                  <a:pt x="866754" y="29245"/>
                  <a:pt x="960586" y="50570"/>
                </a:cubicBezTo>
                <a:cubicBezTo>
                  <a:pt x="1085694" y="79004"/>
                  <a:pt x="1191847" y="145349"/>
                  <a:pt x="1290418" y="187053"/>
                </a:cubicBezTo>
                <a:cubicBezTo>
                  <a:pt x="1388989" y="228756"/>
                  <a:pt x="1493245" y="217382"/>
                  <a:pt x="1552009" y="300788"/>
                </a:cubicBezTo>
                <a:cubicBezTo>
                  <a:pt x="1610772" y="384193"/>
                  <a:pt x="1627833" y="558588"/>
                  <a:pt x="1642997" y="687488"/>
                </a:cubicBezTo>
                <a:cubicBezTo>
                  <a:pt x="1658161" y="816387"/>
                  <a:pt x="1675222" y="950975"/>
                  <a:pt x="1642997" y="1074188"/>
                </a:cubicBezTo>
                <a:cubicBezTo>
                  <a:pt x="1610772" y="1197400"/>
                  <a:pt x="1542531" y="1326301"/>
                  <a:pt x="1449647" y="1426767"/>
                </a:cubicBezTo>
                <a:cubicBezTo>
                  <a:pt x="1356763" y="1527233"/>
                  <a:pt x="1239237" y="1627699"/>
                  <a:pt x="1085694" y="1676984"/>
                </a:cubicBezTo>
                <a:cubicBezTo>
                  <a:pt x="932152" y="1726269"/>
                  <a:pt x="662978" y="1767973"/>
                  <a:pt x="528392" y="1722478"/>
                </a:cubicBezTo>
                <a:cubicBezTo>
                  <a:pt x="393805" y="1676984"/>
                  <a:pt x="363476" y="1498799"/>
                  <a:pt x="278174" y="1404020"/>
                </a:cubicBezTo>
                <a:cubicBezTo>
                  <a:pt x="192873" y="1309241"/>
                  <a:pt x="56390" y="1280807"/>
                  <a:pt x="16583" y="1153802"/>
                </a:cubicBezTo>
                <a:cubicBezTo>
                  <a:pt x="-23224" y="1026798"/>
                  <a:pt x="18479" y="768998"/>
                  <a:pt x="39330" y="641994"/>
                </a:cubicBezTo>
                <a:cubicBezTo>
                  <a:pt x="60181" y="514989"/>
                  <a:pt x="101885" y="448644"/>
                  <a:pt x="141692" y="391776"/>
                </a:cubicBezTo>
                <a:cubicBezTo>
                  <a:pt x="181499" y="334908"/>
                  <a:pt x="234576" y="363342"/>
                  <a:pt x="300921" y="300788"/>
                </a:cubicBezTo>
                <a:cubicBezTo>
                  <a:pt x="367266" y="238233"/>
                  <a:pt x="429821" y="58153"/>
                  <a:pt x="539765" y="16450"/>
                </a:cubicBezTo>
                <a:cubicBezTo>
                  <a:pt x="567251" y="6024"/>
                  <a:pt x="599476" y="1166"/>
                  <a:pt x="634308" y="189"/>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1916676" y="3992063"/>
            <a:ext cx="1837131" cy="1798767"/>
          </a:xfrm>
          <a:custGeom>
            <a:avLst/>
            <a:gdLst>
              <a:gd name="connsiteX0" fmla="*/ 743981 w 1837131"/>
              <a:gd name="connsiteY0" fmla="*/ 66 h 1798767"/>
              <a:gd name="connsiteX1" fmla="*/ 995035 w 1837131"/>
              <a:gd name="connsiteY1" fmla="*/ 14120 h 1798767"/>
              <a:gd name="connsiteX2" fmla="*/ 1454980 w 1837131"/>
              <a:gd name="connsiteY2" fmla="*/ 85667 h 1798767"/>
              <a:gd name="connsiteX3" fmla="*/ 1659400 w 1837131"/>
              <a:gd name="connsiteY3" fmla="*/ 402518 h 1798767"/>
              <a:gd name="connsiteX4" fmla="*/ 1833157 w 1837131"/>
              <a:gd name="connsiteY4" fmla="*/ 637601 h 1798767"/>
              <a:gd name="connsiteX5" fmla="*/ 1782052 w 1837131"/>
              <a:gd name="connsiteY5" fmla="*/ 1117988 h 1798767"/>
              <a:gd name="connsiteX6" fmla="*/ 1792273 w 1837131"/>
              <a:gd name="connsiteY6" fmla="*/ 1404176 h 1798767"/>
              <a:gd name="connsiteX7" fmla="*/ 1475422 w 1837131"/>
              <a:gd name="connsiteY7" fmla="*/ 1629038 h 1798767"/>
              <a:gd name="connsiteX8" fmla="*/ 954151 w 1837131"/>
              <a:gd name="connsiteY8" fmla="*/ 1731248 h 1798767"/>
              <a:gd name="connsiteX9" fmla="*/ 412438 w 1837131"/>
              <a:gd name="connsiteY9" fmla="*/ 1772132 h 1798767"/>
              <a:gd name="connsiteX10" fmla="*/ 136471 w 1837131"/>
              <a:gd name="connsiteY10" fmla="*/ 1312187 h 1798767"/>
              <a:gd name="connsiteX11" fmla="*/ 3598 w 1837131"/>
              <a:gd name="connsiteY11" fmla="*/ 995336 h 1798767"/>
              <a:gd name="connsiteX12" fmla="*/ 44482 w 1837131"/>
              <a:gd name="connsiteY12" fmla="*/ 678485 h 1798767"/>
              <a:gd name="connsiteX13" fmla="*/ 136471 w 1837131"/>
              <a:gd name="connsiteY13" fmla="*/ 351413 h 1798767"/>
              <a:gd name="connsiteX14" fmla="*/ 504427 w 1837131"/>
              <a:gd name="connsiteY14" fmla="*/ 34562 h 1798767"/>
              <a:gd name="connsiteX15" fmla="*/ 743981 w 1837131"/>
              <a:gd name="connsiteY15" fmla="*/ 66 h 179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131" h="1798767">
                <a:moveTo>
                  <a:pt x="743981" y="66"/>
                </a:moveTo>
                <a:cubicBezTo>
                  <a:pt x="828944" y="918"/>
                  <a:pt x="915822" y="9861"/>
                  <a:pt x="995035" y="14120"/>
                </a:cubicBezTo>
                <a:cubicBezTo>
                  <a:pt x="1153460" y="22637"/>
                  <a:pt x="1344253" y="20934"/>
                  <a:pt x="1454980" y="85667"/>
                </a:cubicBezTo>
                <a:cubicBezTo>
                  <a:pt x="1565707" y="150400"/>
                  <a:pt x="1596370" y="310529"/>
                  <a:pt x="1659400" y="402518"/>
                </a:cubicBezTo>
                <a:cubicBezTo>
                  <a:pt x="1722430" y="494507"/>
                  <a:pt x="1812715" y="518356"/>
                  <a:pt x="1833157" y="637601"/>
                </a:cubicBezTo>
                <a:cubicBezTo>
                  <a:pt x="1853599" y="756846"/>
                  <a:pt x="1788866" y="990226"/>
                  <a:pt x="1782052" y="1117988"/>
                </a:cubicBezTo>
                <a:cubicBezTo>
                  <a:pt x="1775238" y="1245751"/>
                  <a:pt x="1843378" y="1319001"/>
                  <a:pt x="1792273" y="1404176"/>
                </a:cubicBezTo>
                <a:cubicBezTo>
                  <a:pt x="1741168" y="1489351"/>
                  <a:pt x="1615109" y="1574526"/>
                  <a:pt x="1475422" y="1629038"/>
                </a:cubicBezTo>
                <a:cubicBezTo>
                  <a:pt x="1335735" y="1683550"/>
                  <a:pt x="1131315" y="1707399"/>
                  <a:pt x="954151" y="1731248"/>
                </a:cubicBezTo>
                <a:cubicBezTo>
                  <a:pt x="776987" y="1755097"/>
                  <a:pt x="548717" y="1841975"/>
                  <a:pt x="412438" y="1772132"/>
                </a:cubicBezTo>
                <a:cubicBezTo>
                  <a:pt x="276158" y="1702289"/>
                  <a:pt x="204611" y="1441653"/>
                  <a:pt x="136471" y="1312187"/>
                </a:cubicBezTo>
                <a:cubicBezTo>
                  <a:pt x="68330" y="1182721"/>
                  <a:pt x="18929" y="1100953"/>
                  <a:pt x="3598" y="995336"/>
                </a:cubicBezTo>
                <a:cubicBezTo>
                  <a:pt x="-11734" y="889719"/>
                  <a:pt x="25743" y="782399"/>
                  <a:pt x="44482" y="678485"/>
                </a:cubicBezTo>
                <a:cubicBezTo>
                  <a:pt x="63220" y="574571"/>
                  <a:pt x="59813" y="458733"/>
                  <a:pt x="136471" y="351413"/>
                </a:cubicBezTo>
                <a:cubicBezTo>
                  <a:pt x="213128" y="244092"/>
                  <a:pt x="361333" y="90777"/>
                  <a:pt x="504427" y="34562"/>
                </a:cubicBezTo>
                <a:cubicBezTo>
                  <a:pt x="575974" y="6454"/>
                  <a:pt x="659019" y="-786"/>
                  <a:pt x="743981" y="66"/>
                </a:cubicBezTo>
                <a:close/>
              </a:path>
            </a:pathLst>
          </a:custGeom>
        </p:spPr>
        <p:txBody>
          <a:bodyPr wrap="square">
            <a:noAutofit/>
          </a:bodyPr>
          <a:lstStyle/>
          <a:p>
            <a:endParaRPr lang="zh-CN" altLang="en-US"/>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
          <a:srcRect l="8404" t="8404" r="8404" b="840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266700" y="2775322"/>
            <a:ext cx="2799426" cy="4218077"/>
          </a:xfrm>
          <a:prstGeom prst="rect">
            <a:avLst/>
          </a:prstGeom>
        </p:spPr>
      </p:pic>
      <p:pic>
        <p:nvPicPr>
          <p:cNvPr id="16" name="图片 15"/>
          <p:cNvPicPr>
            <a:picLocks noChangeAspect="1"/>
          </p:cNvPicPr>
          <p:nvPr/>
        </p:nvPicPr>
        <p:blipFill>
          <a:blip r:embed="rId4"/>
          <a:stretch>
            <a:fillRect/>
          </a:stretch>
        </p:blipFill>
        <p:spPr>
          <a:xfrm rot="6629094">
            <a:off x="2857591" y="368116"/>
            <a:ext cx="736238" cy="927100"/>
          </a:xfrm>
          <a:prstGeom prst="rect">
            <a:avLst/>
          </a:prstGeom>
        </p:spPr>
      </p:pic>
      <p:sp>
        <p:nvSpPr>
          <p:cNvPr id="20" name="任意多边形: 形状 19"/>
          <p:cNvSpPr/>
          <p:nvPr/>
        </p:nvSpPr>
        <p:spPr>
          <a:xfrm flipH="1">
            <a:off x="4173434" y="678125"/>
            <a:ext cx="4394200" cy="7484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4258418" y="780255"/>
            <a:ext cx="4224233" cy="646331"/>
          </a:xfrm>
          <a:prstGeom prst="rect">
            <a:avLst/>
          </a:prstGeom>
        </p:spPr>
        <p:txBody>
          <a:bodyPr wrap="none">
            <a:spAutoFit/>
          </a:bodyPr>
          <a:lstStyle/>
          <a:p>
            <a:r>
              <a:rPr lang="en-US" sz="3600" b="1" smtClean="0">
                <a:solidFill>
                  <a:schemeClr val="accent2"/>
                </a:solidFill>
                <a:latin typeface="#9Slide03 AllRoundGothic" pitchFamily="34" charset="0"/>
              </a:rPr>
              <a:t>Phiếu học tập số 1</a:t>
            </a:r>
            <a:endParaRPr lang="en-US" sz="3600">
              <a:solidFill>
                <a:schemeClr val="accent2"/>
              </a:solidFill>
              <a:latin typeface="#9Slide03 AllRoundGothic"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49572503"/>
              </p:ext>
            </p:extLst>
          </p:nvPr>
        </p:nvGraphicFramePr>
        <p:xfrm>
          <a:off x="2380328" y="1739900"/>
          <a:ext cx="9097463" cy="4869180"/>
        </p:xfrm>
        <a:graphic>
          <a:graphicData uri="http://schemas.openxmlformats.org/drawingml/2006/table">
            <a:tbl>
              <a:tblPr firstRow="1" firstCol="1" bandRow="1"/>
              <a:tblGrid>
                <a:gridCol w="9097463">
                  <a:extLst>
                    <a:ext uri="{9D8B030D-6E8A-4147-A177-3AD203B41FA5}">
                      <a16:colId xmlns:a16="http://schemas.microsoft.com/office/drawing/2014/main" val="20000"/>
                    </a:ext>
                  </a:extLst>
                </a:gridCol>
              </a:tblGrid>
              <a:tr h="2011490">
                <a:tc>
                  <a:txBody>
                    <a:bodyPr/>
                    <a:lstStyle/>
                    <a:p>
                      <a:pPr marL="0" marR="0" algn="just">
                        <a:lnSpc>
                          <a:spcPct val="150000"/>
                        </a:lnSpc>
                        <a:spcBef>
                          <a:spcPts val="0"/>
                        </a:spcBef>
                        <a:spcAft>
                          <a:spcPts val="0"/>
                        </a:spcAft>
                      </a:pPr>
                      <a:r>
                        <a:rPr lang="en-US" sz="3600" b="1" i="1" smtClean="0">
                          <a:solidFill>
                            <a:srgbClr val="0070C0"/>
                          </a:solidFill>
                          <a:effectLst/>
                          <a:latin typeface="#9Slide05 SVNCookie" pitchFamily="34" charset="0"/>
                          <a:ea typeface="Times New Roman"/>
                        </a:rPr>
                        <a:t>1. Khi </a:t>
                      </a:r>
                      <a:r>
                        <a:rPr lang="en-US" sz="3600" b="1" i="1">
                          <a:solidFill>
                            <a:srgbClr val="0070C0"/>
                          </a:solidFill>
                          <a:effectLst/>
                          <a:latin typeface="#9Slide05 SVNCookie" pitchFamily="34" charset="0"/>
                          <a:ea typeface="Times New Roman"/>
                        </a:rPr>
                        <a:t>một người thân thiết hoặc bạn cùng lớp đạt được một thành tích xuất sắc em có cảm xúc </a:t>
                      </a:r>
                      <a:r>
                        <a:rPr lang="en-US" sz="3600" b="1" i="1" smtClean="0">
                          <a:solidFill>
                            <a:srgbClr val="0070C0"/>
                          </a:solidFill>
                          <a:effectLst/>
                          <a:latin typeface="#9Slide05 SVNCookie" pitchFamily="34" charset="0"/>
                          <a:ea typeface="Times New Roman"/>
                        </a:rPr>
                        <a:t>gì?</a:t>
                      </a:r>
                      <a:endParaRPr lang="en-US" sz="3600" b="0" i="0">
                        <a:solidFill>
                          <a:srgbClr val="000000"/>
                        </a:solidFill>
                        <a:effectLst/>
                        <a:latin typeface="#9Slide05 SVNCookie" pitchFamily="34" charset="0"/>
                        <a:ea typeface="Times New Roman"/>
                      </a:endParaRPr>
                    </a:p>
                    <a:p>
                      <a:pPr marL="742950" marR="0" indent="-742950" algn="just">
                        <a:lnSpc>
                          <a:spcPct val="150000"/>
                        </a:lnSpc>
                        <a:spcBef>
                          <a:spcPts val="0"/>
                        </a:spcBef>
                        <a:spcAft>
                          <a:spcPts val="0"/>
                        </a:spcAft>
                        <a:buAutoNum type="alphaUcPeriod"/>
                      </a:pPr>
                      <a:r>
                        <a:rPr lang="en-US" sz="3600" smtClean="0">
                          <a:solidFill>
                            <a:srgbClr val="000000"/>
                          </a:solidFill>
                          <a:effectLst/>
                          <a:latin typeface="#9Slide05 SVNCookie" pitchFamily="34" charset="0"/>
                          <a:ea typeface="Times New Roman"/>
                        </a:rPr>
                        <a:t>Vui mừng</a:t>
                      </a:r>
                      <a:r>
                        <a:rPr lang="en-US" sz="3600" baseline="0" smtClean="0">
                          <a:solidFill>
                            <a:srgbClr val="000000"/>
                          </a:solidFill>
                          <a:effectLst/>
                          <a:latin typeface="#9Slide05 SVNCookie" pitchFamily="34" charset="0"/>
                          <a:ea typeface="Times New Roman"/>
                        </a:rPr>
                        <a:t>  </a:t>
                      </a:r>
                      <a:r>
                        <a:rPr lang="en-US" sz="3600" smtClean="0">
                          <a:solidFill>
                            <a:srgbClr val="000000"/>
                          </a:solidFill>
                          <a:effectLst/>
                          <a:latin typeface="#9Slide05 SVNCookie" pitchFamily="34" charset="0"/>
                          <a:ea typeface="Times New Roman"/>
                        </a:rPr>
                        <a:t>B</a:t>
                      </a:r>
                      <a:r>
                        <a:rPr lang="en-US" sz="3600">
                          <a:solidFill>
                            <a:srgbClr val="000000"/>
                          </a:solidFill>
                          <a:effectLst/>
                          <a:latin typeface="#9Slide05 SVNCookie" pitchFamily="34" charset="0"/>
                          <a:ea typeface="Times New Roman"/>
                        </a:rPr>
                        <a:t>. Buồn bã  </a:t>
                      </a:r>
                      <a:r>
                        <a:rPr lang="en-US" sz="3600" smtClean="0">
                          <a:solidFill>
                            <a:srgbClr val="000000"/>
                          </a:solidFill>
                          <a:effectLst/>
                          <a:latin typeface="#9Slide05 SVNCookie" pitchFamily="34" charset="0"/>
                          <a:ea typeface="Times New Roman"/>
                        </a:rPr>
                        <a:t>C</a:t>
                      </a:r>
                      <a:r>
                        <a:rPr lang="en-US" sz="3600">
                          <a:solidFill>
                            <a:srgbClr val="000000"/>
                          </a:solidFill>
                          <a:effectLst/>
                          <a:latin typeface="#9Slide05 SVNCookie" pitchFamily="34" charset="0"/>
                          <a:ea typeface="Times New Roman"/>
                        </a:rPr>
                        <a:t>. Khó </a:t>
                      </a:r>
                      <a:r>
                        <a:rPr lang="en-US" sz="3600" smtClean="0">
                          <a:solidFill>
                            <a:srgbClr val="000000"/>
                          </a:solidFill>
                          <a:effectLst/>
                          <a:latin typeface="#9Slide05 SVNCookie" pitchFamily="34" charset="0"/>
                          <a:ea typeface="Times New Roman"/>
                        </a:rPr>
                        <a:t>ch</a:t>
                      </a:r>
                      <a:r>
                        <a:rPr lang="en-US" sz="3600" baseline="0" smtClean="0">
                          <a:solidFill>
                            <a:srgbClr val="000000"/>
                          </a:solidFill>
                          <a:effectLst/>
                          <a:latin typeface="#9Slide05 SVNCookie" pitchFamily="34" charset="0"/>
                          <a:ea typeface="Times New Roman"/>
                        </a:rPr>
                        <a:t>ịu  </a:t>
                      </a:r>
                      <a:r>
                        <a:rPr lang="en-US" sz="3600" smtClean="0">
                          <a:solidFill>
                            <a:srgbClr val="000000"/>
                          </a:solidFill>
                          <a:effectLst/>
                          <a:latin typeface="#9Slide05 SVNCookie" pitchFamily="34" charset="0"/>
                          <a:ea typeface="Times New Roman"/>
                        </a:rPr>
                        <a:t>D</a:t>
                      </a:r>
                      <a:r>
                        <a:rPr lang="en-US" sz="3600">
                          <a:solidFill>
                            <a:srgbClr val="000000"/>
                          </a:solidFill>
                          <a:effectLst/>
                          <a:latin typeface="#9Slide05 SVNCookie" pitchFamily="34" charset="0"/>
                          <a:ea typeface="Times New Roman"/>
                        </a:rPr>
                        <a:t>. </a:t>
                      </a:r>
                      <a:r>
                        <a:rPr lang="en-US" sz="3600" smtClean="0">
                          <a:solidFill>
                            <a:srgbClr val="000000"/>
                          </a:solidFill>
                          <a:effectLst/>
                          <a:latin typeface="#9Slide05 SVNCookie" pitchFamily="34" charset="0"/>
                          <a:ea typeface="Times New Roman"/>
                        </a:rPr>
                        <a:t>Không</a:t>
                      </a:r>
                      <a:r>
                        <a:rPr lang="en-US" sz="3600" baseline="0" smtClean="0">
                          <a:solidFill>
                            <a:srgbClr val="000000"/>
                          </a:solidFill>
                          <a:effectLst/>
                          <a:latin typeface="#9Slide05 SVNCookie" pitchFamily="34" charset="0"/>
                          <a:ea typeface="Times New Roman"/>
                        </a:rPr>
                        <a:t> quan tâm</a:t>
                      </a:r>
                      <a:endParaRPr lang="en-US" sz="3600" smtClean="0">
                        <a:solidFill>
                          <a:srgbClr val="000000"/>
                        </a:solidFill>
                        <a:effectLst/>
                        <a:latin typeface="#9Slide05 SVNCookie" pitchFamily="34" charset="0"/>
                        <a:ea typeface="Times New Roman"/>
                      </a:endParaRPr>
                    </a:p>
                    <a:p>
                      <a:pPr marL="0" marR="0" indent="0" algn="just">
                        <a:lnSpc>
                          <a:spcPct val="150000"/>
                        </a:lnSpc>
                        <a:spcBef>
                          <a:spcPts val="0"/>
                        </a:spcBef>
                        <a:spcAft>
                          <a:spcPts val="0"/>
                        </a:spcAft>
                        <a:buNone/>
                      </a:pPr>
                      <a:r>
                        <a:rPr lang="en-US" sz="3600" b="1" i="1" smtClean="0">
                          <a:solidFill>
                            <a:srgbClr val="0070C0"/>
                          </a:solidFill>
                          <a:effectLst/>
                          <a:latin typeface="#9Slide05 SVNCookie" pitchFamily="34" charset="0"/>
                          <a:ea typeface="Times New Roman"/>
                        </a:rPr>
                        <a:t>2</a:t>
                      </a:r>
                      <a:r>
                        <a:rPr lang="en-US" sz="3600" b="1" i="1">
                          <a:solidFill>
                            <a:srgbClr val="0070C0"/>
                          </a:solidFill>
                          <a:effectLst/>
                          <a:latin typeface="#9Slide05 SVNCookie" pitchFamily="34" charset="0"/>
                          <a:ea typeface="Times New Roman"/>
                        </a:rPr>
                        <a:t>. Khi một ai đó ghen ghét, đố kị với một thành quả tốt đẹp nào đó mà em đạt được, em sẽ phản ứng như thế nào?</a:t>
                      </a:r>
                      <a:endParaRPr lang="en-US" sz="3600">
                        <a:solidFill>
                          <a:srgbClr val="000000"/>
                        </a:solidFill>
                        <a:effectLst/>
                        <a:latin typeface="#9Slide05 SVNCookie" pitchFamily="34" charset="0"/>
                        <a:ea typeface="Times New Roman"/>
                      </a:endParaRPr>
                    </a:p>
                    <a:p>
                      <a:pPr marL="0" marR="0" algn="ctr">
                        <a:lnSpc>
                          <a:spcPct val="150000"/>
                        </a:lnSpc>
                        <a:spcBef>
                          <a:spcPts val="0"/>
                        </a:spcBef>
                        <a:spcAft>
                          <a:spcPts val="0"/>
                        </a:spcAft>
                      </a:pPr>
                      <a:r>
                        <a:rPr lang="en-US" sz="3600" smtClean="0">
                          <a:solidFill>
                            <a:srgbClr val="000000"/>
                          </a:solidFill>
                          <a:effectLst/>
                          <a:latin typeface="#9Slide05 SVNCookie" pitchFamily="34" charset="0"/>
                          <a:ea typeface="Times New Roman"/>
                        </a:rPr>
                        <a:t>……………..……………………………………………………………………………………..</a:t>
                      </a:r>
                      <a:endParaRPr lang="en-US" sz="3600">
                        <a:solidFill>
                          <a:srgbClr val="000000"/>
                        </a:solidFill>
                        <a:effectLst/>
                        <a:latin typeface="#9Slide05 SVNCookie"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57365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1" y="496173"/>
            <a:ext cx="5605054" cy="954103"/>
          </a:xfrm>
          <a:prstGeom prst="rect">
            <a:avLst/>
          </a:prstGeom>
          <a:noFill/>
        </p:spPr>
        <p:txBody>
          <a:bodyPr wrap="none" lIns="121917" tIns="60958" rIns="121917" bIns="60958" rtlCol="0">
            <a:spAutoFit/>
          </a:bodyPr>
          <a:lstStyle/>
          <a:p>
            <a:r>
              <a:rPr lang="en-US" sz="5400" b="1" i="1" dirty="0">
                <a:solidFill>
                  <a:srgbClr val="FF0000"/>
                </a:solidFill>
                <a:latin typeface="#9Slide05 SVNCookie" pitchFamily="34" charset="0"/>
                <a:cs typeface="Times New Roman" pitchFamily="18" charset="0"/>
              </a:rPr>
              <a:t>1</a:t>
            </a:r>
            <a:r>
              <a:rPr lang="en-US" sz="5400" b="1" i="1" smtClean="0">
                <a:solidFill>
                  <a:srgbClr val="FF0000"/>
                </a:solidFill>
                <a:latin typeface="#9Slide05 SVNCookie" pitchFamily="34" charset="0"/>
                <a:cs typeface="Times New Roman" pitchFamily="18" charset="0"/>
              </a:rPr>
              <a:t>. </a:t>
            </a:r>
            <a:r>
              <a:rPr lang="en-US" sz="5400" b="1" i="1" dirty="0" err="1">
                <a:solidFill>
                  <a:srgbClr val="FF0000"/>
                </a:solidFill>
                <a:latin typeface="#9Slide05 SVNCookie" pitchFamily="34" charset="0"/>
                <a:cs typeface="Times New Roman" pitchFamily="18" charset="0"/>
              </a:rPr>
              <a:t>Nhân</a:t>
            </a:r>
            <a:r>
              <a:rPr lang="en-US" sz="5400" b="1" i="1" dirty="0">
                <a:solidFill>
                  <a:srgbClr val="FF0000"/>
                </a:solidFill>
                <a:latin typeface="#9Slide05 SVNCookie" pitchFamily="34" charset="0"/>
                <a:cs typeface="Times New Roman" pitchFamily="18" charset="0"/>
              </a:rPr>
              <a:t> </a:t>
            </a:r>
            <a:r>
              <a:rPr lang="en-US" sz="5400" b="1" i="1" dirty="0" err="1">
                <a:solidFill>
                  <a:srgbClr val="FF0000"/>
                </a:solidFill>
                <a:latin typeface="#9Slide05 SVNCookie" pitchFamily="34" charset="0"/>
                <a:cs typeface="Times New Roman" pitchFamily="18" charset="0"/>
              </a:rPr>
              <a:t>vật</a:t>
            </a:r>
            <a:r>
              <a:rPr lang="en-US" sz="5400" b="1" i="1" dirty="0">
                <a:solidFill>
                  <a:srgbClr val="FF0000"/>
                </a:solidFill>
                <a:latin typeface="#9Slide05 SVNCookie" pitchFamily="34" charset="0"/>
                <a:cs typeface="Times New Roman" pitchFamily="18" charset="0"/>
              </a:rPr>
              <a:t> </a:t>
            </a:r>
            <a:r>
              <a:rPr lang="en-US" sz="5400" b="1" i="1" dirty="0" err="1" smtClean="0">
                <a:solidFill>
                  <a:srgbClr val="FF0000"/>
                </a:solidFill>
                <a:latin typeface="#9Slide05 SVNCookie" pitchFamily="34" charset="0"/>
                <a:cs typeface="Times New Roman" pitchFamily="18" charset="0"/>
              </a:rPr>
              <a:t>Kiều</a:t>
            </a:r>
            <a:r>
              <a:rPr lang="en-US" sz="5400" b="1" i="1" dirty="0" smtClean="0">
                <a:solidFill>
                  <a:srgbClr val="FF0000"/>
                </a:solidFill>
                <a:latin typeface="#9Slide05 SVNCookie" pitchFamily="34" charset="0"/>
                <a:cs typeface="Times New Roman" pitchFamily="18" charset="0"/>
              </a:rPr>
              <a:t> </a:t>
            </a:r>
            <a:r>
              <a:rPr lang="en-US" sz="5400" b="1" i="1" dirty="0" err="1" smtClean="0">
                <a:solidFill>
                  <a:srgbClr val="FF0000"/>
                </a:solidFill>
                <a:latin typeface="#9Slide05 SVNCookie" pitchFamily="34" charset="0"/>
                <a:cs typeface="Times New Roman" pitchFamily="18" charset="0"/>
              </a:rPr>
              <a:t>Phương</a:t>
            </a:r>
            <a:endParaRPr lang="en-US" sz="5400" b="1" i="1" dirty="0">
              <a:solidFill>
                <a:srgbClr val="FF0000"/>
              </a:solidFill>
              <a:latin typeface="#9Slide05 SVNCookie" pitchFamily="34" charset="0"/>
              <a:cs typeface="Times New Roman" pitchFamily="18" charset="0"/>
            </a:endParaRPr>
          </a:p>
        </p:txBody>
      </p:sp>
      <p:pic>
        <p:nvPicPr>
          <p:cNvPr id="7" name="Picture 67" descr="Buc%20tranh%20cua%20em%20gai%20toi"/>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Lst>
          </a:blip>
          <a:srcRect/>
          <a:stretch>
            <a:fillRect/>
          </a:stretch>
        </p:blipFill>
        <p:spPr bwMode="auto">
          <a:xfrm>
            <a:off x="8865098" y="268687"/>
            <a:ext cx="2679908" cy="1753127"/>
          </a:xfrm>
          <a:prstGeom prst="rect">
            <a:avLst/>
          </a:prstGeom>
          <a:ln>
            <a:noFill/>
          </a:ln>
          <a:effectLst>
            <a:softEdge rad="112500"/>
          </a:effectLst>
        </p:spPr>
      </p:pic>
      <p:pic>
        <p:nvPicPr>
          <p:cNvPr id="9" name="图片 4">
            <a:extLst>
              <a:ext uri="{FF2B5EF4-FFF2-40B4-BE49-F238E27FC236}">
                <a16:creationId xmlns:a16="http://schemas.microsoft.com/office/drawing/2014/main" id="{4E5A459C-1CD0-4C40-A43B-B10D26251B0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320282" y="-814896"/>
            <a:ext cx="3583069" cy="9135376"/>
          </a:xfrm>
          <a:prstGeom prst="rect">
            <a:avLst/>
          </a:prstGeom>
        </p:spPr>
      </p:pic>
      <p:sp>
        <p:nvSpPr>
          <p:cNvPr id="3" name="TextBox 2"/>
          <p:cNvSpPr txBox="1"/>
          <p:nvPr/>
        </p:nvSpPr>
        <p:spPr>
          <a:xfrm>
            <a:off x="2813980" y="2430241"/>
            <a:ext cx="6595672" cy="1015663"/>
          </a:xfrm>
          <a:prstGeom prst="rect">
            <a:avLst/>
          </a:prstGeom>
          <a:noFill/>
        </p:spPr>
        <p:txBody>
          <a:bodyPr wrap="square" rtlCol="0">
            <a:spAutoFit/>
          </a:bodyPr>
          <a:lstStyle/>
          <a:p>
            <a:r>
              <a:rPr lang="en-US" sz="6000" smtClean="0">
                <a:solidFill>
                  <a:schemeClr val="accent1"/>
                </a:solidFill>
                <a:latin typeface="#9Slide03 AllRoundGothic" pitchFamily="34" charset="0"/>
              </a:rPr>
              <a:t>Thảo luận nhóm</a:t>
            </a:r>
            <a:endParaRPr lang="en-US" sz="6000">
              <a:solidFill>
                <a:schemeClr val="accent1"/>
              </a:solidFill>
              <a:latin typeface="#9Slide03 AllRoundGothic" pitchFamily="34" charset="0"/>
            </a:endParaRPr>
          </a:p>
        </p:txBody>
      </p:sp>
      <p:sp>
        <p:nvSpPr>
          <p:cNvPr id="4" name="TextBox 3"/>
          <p:cNvSpPr txBox="1"/>
          <p:nvPr/>
        </p:nvSpPr>
        <p:spPr>
          <a:xfrm>
            <a:off x="2653259" y="3784139"/>
            <a:ext cx="6426609" cy="646331"/>
          </a:xfrm>
          <a:prstGeom prst="rect">
            <a:avLst/>
          </a:prstGeom>
          <a:noFill/>
        </p:spPr>
        <p:txBody>
          <a:bodyPr wrap="square" rtlCol="0">
            <a:spAutoFit/>
          </a:bodyPr>
          <a:lstStyle/>
          <a:p>
            <a:pPr algn="ctr"/>
            <a:r>
              <a:rPr lang="en-US" sz="3600" smtClean="0">
                <a:solidFill>
                  <a:srgbClr val="00B050"/>
                </a:solidFill>
                <a:latin typeface="#9Slide03 AllRoundGothic" pitchFamily="34" charset="0"/>
              </a:rPr>
              <a:t>Hoàn thành phiếu học tập</a:t>
            </a:r>
            <a:endParaRPr lang="en-US" sz="3600">
              <a:solidFill>
                <a:srgbClr val="00B050"/>
              </a:solidFill>
              <a:latin typeface="#9Slide03 AllRoundGothic" pitchFamily="34" charset="0"/>
            </a:endParaRPr>
          </a:p>
        </p:txBody>
      </p:sp>
    </p:spTree>
    <p:extLst>
      <p:ext uri="{BB962C8B-B14F-4D97-AF65-F5344CB8AC3E}">
        <p14:creationId xmlns:p14="http://schemas.microsoft.com/office/powerpoint/2010/main" val="28453653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528" y="674915"/>
            <a:ext cx="11691562" cy="559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09809"/>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40590548"/>
              </p:ext>
            </p:extLst>
          </p:nvPr>
        </p:nvGraphicFramePr>
        <p:xfrm>
          <a:off x="854441" y="543103"/>
          <a:ext cx="10418162" cy="6283008"/>
        </p:xfrm>
        <a:graphic>
          <a:graphicData uri="http://schemas.openxmlformats.org/drawingml/2006/table">
            <a:tbl>
              <a:tblPr firstRow="1" firstCol="1" bandRow="1">
                <a:tableStyleId>{5C22544A-7EE6-4342-B048-85BDC9FD1C3A}</a:tableStyleId>
              </a:tblPr>
              <a:tblGrid>
                <a:gridCol w="3238616">
                  <a:extLst>
                    <a:ext uri="{9D8B030D-6E8A-4147-A177-3AD203B41FA5}">
                      <a16:colId xmlns:a16="http://schemas.microsoft.com/office/drawing/2014/main" val="20000"/>
                    </a:ext>
                  </a:extLst>
                </a:gridCol>
                <a:gridCol w="7179546">
                  <a:extLst>
                    <a:ext uri="{9D8B030D-6E8A-4147-A177-3AD203B41FA5}">
                      <a16:colId xmlns:a16="http://schemas.microsoft.com/office/drawing/2014/main" val="20001"/>
                    </a:ext>
                  </a:extLst>
                </a:gridCol>
              </a:tblGrid>
              <a:tr h="556902">
                <a:tc gridSpan="2">
                  <a:txBody>
                    <a:bodyPr/>
                    <a:lstStyle/>
                    <a:p>
                      <a:pPr marL="0" marR="0" algn="ctr">
                        <a:lnSpc>
                          <a:spcPct val="150000"/>
                        </a:lnSpc>
                        <a:spcBef>
                          <a:spcPts val="0"/>
                        </a:spcBef>
                        <a:spcAft>
                          <a:spcPts val="0"/>
                        </a:spcAft>
                      </a:pPr>
                      <a:r>
                        <a:rPr lang="en-US" sz="3200" smtClean="0">
                          <a:effectLst/>
                        </a:rPr>
                        <a:t>KIỀU PHƯƠNG</a:t>
                      </a:r>
                      <a:endParaRPr lang="en-US" sz="3200">
                        <a:solidFill>
                          <a:srgbClr val="000000"/>
                        </a:solidFill>
                        <a:effectLst/>
                        <a:latin typeface="Times New Roman"/>
                        <a:ea typeface="Times New Roman"/>
                      </a:endParaRPr>
                    </a:p>
                  </a:txBody>
                  <a:tcPr marL="61992" marR="61992" marT="0" marB="0"/>
                </a:tc>
                <a:tc hMerge="1">
                  <a:txBody>
                    <a:bodyPr/>
                    <a:lstStyle/>
                    <a:p>
                      <a:endParaRPr lang="en-US"/>
                    </a:p>
                  </a:txBody>
                  <a:tcPr/>
                </a:tc>
                <a:extLst>
                  <a:ext uri="{0D108BD9-81ED-4DB2-BD59-A6C34878D82A}">
                    <a16:rowId xmlns:a16="http://schemas.microsoft.com/office/drawing/2014/main" val="10000"/>
                  </a:ext>
                </a:extLst>
              </a:tr>
              <a:tr h="637816">
                <a:tc>
                  <a:txBody>
                    <a:bodyPr/>
                    <a:lstStyle/>
                    <a:p>
                      <a:pPr marL="0" marR="0" algn="just">
                        <a:lnSpc>
                          <a:spcPct val="150000"/>
                        </a:lnSpc>
                        <a:spcBef>
                          <a:spcPts val="0"/>
                        </a:spcBef>
                        <a:spcAft>
                          <a:spcPts val="0"/>
                        </a:spcAft>
                      </a:pPr>
                      <a:r>
                        <a:rPr lang="en-US" sz="3200">
                          <a:effectLst/>
                        </a:rPr>
                        <a:t>Biệt danh</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Mèo</a:t>
                      </a:r>
                      <a:endParaRPr lang="en-US" sz="3200">
                        <a:solidFill>
                          <a:srgbClr val="000000"/>
                        </a:solidFill>
                        <a:effectLst/>
                        <a:latin typeface="Times New Roman"/>
                        <a:ea typeface="Times New Roman"/>
                      </a:endParaRPr>
                    </a:p>
                  </a:txBody>
                  <a:tcPr marL="61992" marR="61992" marT="0" marB="0"/>
                </a:tc>
                <a:extLst>
                  <a:ext uri="{0D108BD9-81ED-4DB2-BD59-A6C34878D82A}">
                    <a16:rowId xmlns:a16="http://schemas.microsoft.com/office/drawing/2014/main" val="10001"/>
                  </a:ext>
                </a:extLst>
              </a:tr>
              <a:tr h="637816">
                <a:tc>
                  <a:txBody>
                    <a:bodyPr/>
                    <a:lstStyle/>
                    <a:p>
                      <a:pPr marL="0" marR="0" algn="just">
                        <a:lnSpc>
                          <a:spcPct val="150000"/>
                        </a:lnSpc>
                        <a:spcBef>
                          <a:spcPts val="0"/>
                        </a:spcBef>
                        <a:spcAft>
                          <a:spcPts val="0"/>
                        </a:spcAft>
                      </a:pPr>
                      <a:r>
                        <a:rPr lang="en-US" sz="3200">
                          <a:effectLst/>
                        </a:rPr>
                        <a:t>Ngoại hình</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Luôn bị bôi bẩn</a:t>
                      </a:r>
                      <a:endParaRPr lang="en-US" sz="3200">
                        <a:solidFill>
                          <a:srgbClr val="000000"/>
                        </a:solidFill>
                        <a:effectLst/>
                        <a:latin typeface="Times New Roman"/>
                        <a:ea typeface="Times New Roman"/>
                      </a:endParaRPr>
                    </a:p>
                  </a:txBody>
                  <a:tcPr marL="61992" marR="61992" marT="0" marB="0"/>
                </a:tc>
                <a:extLst>
                  <a:ext uri="{0D108BD9-81ED-4DB2-BD59-A6C34878D82A}">
                    <a16:rowId xmlns:a16="http://schemas.microsoft.com/office/drawing/2014/main" val="10002"/>
                  </a:ext>
                </a:extLst>
              </a:tr>
              <a:tr h="1270922">
                <a:tc>
                  <a:txBody>
                    <a:bodyPr/>
                    <a:lstStyle/>
                    <a:p>
                      <a:pPr marL="0" marR="0" algn="just">
                        <a:lnSpc>
                          <a:spcPct val="150000"/>
                        </a:lnSpc>
                        <a:spcBef>
                          <a:spcPts val="0"/>
                        </a:spcBef>
                        <a:spcAft>
                          <a:spcPts val="0"/>
                        </a:spcAft>
                      </a:pPr>
                      <a:r>
                        <a:rPr lang="en-US" sz="3200">
                          <a:effectLst/>
                        </a:rPr>
                        <a:t>Cử chỉ</a:t>
                      </a:r>
                    </a:p>
                    <a:p>
                      <a:pPr marL="0" marR="0" algn="just">
                        <a:lnSpc>
                          <a:spcPct val="150000"/>
                        </a:lnSpc>
                        <a:spcBef>
                          <a:spcPts val="0"/>
                        </a:spcBef>
                        <a:spcAft>
                          <a:spcPts val="0"/>
                        </a:spcAft>
                      </a:pPr>
                      <a:r>
                        <a:rPr lang="en-US" sz="3200">
                          <a:effectLst/>
                        </a:rPr>
                        <a:t>Hành động</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Lục lọi đồ vật với vẻ thích thú/ Tự chế màu vẽ/Vẽ anh trai</a:t>
                      </a:r>
                      <a:endParaRPr lang="en-US" sz="3200">
                        <a:solidFill>
                          <a:srgbClr val="000000"/>
                        </a:solidFill>
                        <a:effectLst/>
                        <a:latin typeface="Times New Roman"/>
                        <a:ea typeface="Times New Roman"/>
                      </a:endParaRPr>
                    </a:p>
                  </a:txBody>
                  <a:tcPr marL="61992" marR="61992" marT="0" marB="0"/>
                </a:tc>
                <a:extLst>
                  <a:ext uri="{0D108BD9-81ED-4DB2-BD59-A6C34878D82A}">
                    <a16:rowId xmlns:a16="http://schemas.microsoft.com/office/drawing/2014/main" val="10003"/>
                  </a:ext>
                </a:extLst>
              </a:tr>
              <a:tr h="637816">
                <a:tc>
                  <a:txBody>
                    <a:bodyPr/>
                    <a:lstStyle/>
                    <a:p>
                      <a:pPr marL="0" marR="0" algn="just">
                        <a:lnSpc>
                          <a:spcPct val="150000"/>
                        </a:lnSpc>
                        <a:spcBef>
                          <a:spcPts val="0"/>
                        </a:spcBef>
                        <a:spcAft>
                          <a:spcPts val="0"/>
                        </a:spcAft>
                      </a:pPr>
                      <a:r>
                        <a:rPr lang="en-US" sz="3200">
                          <a:effectLst/>
                        </a:rPr>
                        <a:t>Tài năng</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Vẽ rất đẹp</a:t>
                      </a:r>
                      <a:endParaRPr lang="en-US" sz="3200">
                        <a:solidFill>
                          <a:srgbClr val="000000"/>
                        </a:solidFill>
                        <a:effectLst/>
                        <a:latin typeface="Times New Roman"/>
                        <a:ea typeface="Times New Roman"/>
                      </a:endParaRPr>
                    </a:p>
                  </a:txBody>
                  <a:tcPr marL="61992" marR="61992" marT="0" marB="0"/>
                </a:tc>
                <a:extLst>
                  <a:ext uri="{0D108BD9-81ED-4DB2-BD59-A6C34878D82A}">
                    <a16:rowId xmlns:a16="http://schemas.microsoft.com/office/drawing/2014/main" val="10004"/>
                  </a:ext>
                </a:extLst>
              </a:tr>
              <a:tr h="637816">
                <a:tc>
                  <a:txBody>
                    <a:bodyPr/>
                    <a:lstStyle/>
                    <a:p>
                      <a:pPr marL="0" marR="0" algn="just">
                        <a:lnSpc>
                          <a:spcPct val="150000"/>
                        </a:lnSpc>
                        <a:spcBef>
                          <a:spcPts val="0"/>
                        </a:spcBef>
                        <a:spcAft>
                          <a:spcPts val="0"/>
                        </a:spcAft>
                      </a:pPr>
                      <a:r>
                        <a:rPr lang="en-US" sz="3200">
                          <a:effectLst/>
                        </a:rPr>
                        <a:t>Thái độ</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Không giận dỗi, vui vẻ </a:t>
                      </a:r>
                      <a:endParaRPr lang="en-US" sz="3200">
                        <a:solidFill>
                          <a:srgbClr val="000000"/>
                        </a:solidFill>
                        <a:effectLst/>
                        <a:latin typeface="Times New Roman"/>
                        <a:ea typeface="Times New Roman"/>
                      </a:endParaRPr>
                    </a:p>
                  </a:txBody>
                  <a:tcPr marL="61992" marR="61992" marT="0" marB="0"/>
                </a:tc>
                <a:extLst>
                  <a:ext uri="{0D108BD9-81ED-4DB2-BD59-A6C34878D82A}">
                    <a16:rowId xmlns:a16="http://schemas.microsoft.com/office/drawing/2014/main" val="10005"/>
                  </a:ext>
                </a:extLst>
              </a:tr>
              <a:tr h="1162368">
                <a:tc gridSpan="2">
                  <a:txBody>
                    <a:bodyPr/>
                    <a:lstStyle/>
                    <a:p>
                      <a:pPr marL="0" marR="0" algn="just">
                        <a:lnSpc>
                          <a:spcPct val="150000"/>
                        </a:lnSpc>
                        <a:spcBef>
                          <a:spcPts val="0"/>
                        </a:spcBef>
                        <a:spcAft>
                          <a:spcPts val="0"/>
                        </a:spcAft>
                      </a:pPr>
                      <a:r>
                        <a:rPr lang="en-US" sz="3200">
                          <a:effectLst/>
                        </a:rPr>
                        <a:t>Nhận xét: Là cô bé hồn nhiên, tài năng, nhân hậu</a:t>
                      </a:r>
                      <a:endParaRPr lang="en-US" sz="3200">
                        <a:solidFill>
                          <a:srgbClr val="000000"/>
                        </a:solidFill>
                        <a:effectLst/>
                        <a:latin typeface="Times New Roman"/>
                        <a:ea typeface="Times New Roman"/>
                      </a:endParaRPr>
                    </a:p>
                  </a:txBody>
                  <a:tcPr marL="61992" marR="61992" marT="0" marB="0"/>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9734561"/>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331598" y="1333500"/>
            <a:ext cx="1143732" cy="1226030"/>
          </a:xfrm>
          <a:prstGeom prst="rect">
            <a:avLst/>
          </a:prstGeom>
        </p:spPr>
      </p:pic>
      <p:pic>
        <p:nvPicPr>
          <p:cNvPr id="4" name="图片 3"/>
          <p:cNvPicPr>
            <a:picLocks noChangeAspect="1"/>
          </p:cNvPicPr>
          <p:nvPr/>
        </p:nvPicPr>
        <p:blipFill>
          <a:blip r:embed="rId4"/>
          <a:stretch>
            <a:fillRect/>
          </a:stretch>
        </p:blipFill>
        <p:spPr>
          <a:xfrm>
            <a:off x="8253567" y="3524665"/>
            <a:ext cx="3141456" cy="3181805"/>
          </a:xfrm>
          <a:prstGeom prst="rect">
            <a:avLst/>
          </a:prstGeom>
        </p:spPr>
      </p:pic>
      <p:pic>
        <p:nvPicPr>
          <p:cNvPr id="6" name="图片 5"/>
          <p:cNvPicPr>
            <a:picLocks noChangeAspect="1"/>
          </p:cNvPicPr>
          <p:nvPr/>
        </p:nvPicPr>
        <p:blipFill>
          <a:blip r:embed="rId5"/>
          <a:stretch>
            <a:fillRect/>
          </a:stretch>
        </p:blipFill>
        <p:spPr>
          <a:xfrm>
            <a:off x="1133374" y="5115568"/>
            <a:ext cx="1005013" cy="1005507"/>
          </a:xfrm>
          <a:prstGeom prst="rect">
            <a:avLst/>
          </a:prstGeom>
        </p:spPr>
      </p:pic>
      <p:sp>
        <p:nvSpPr>
          <p:cNvPr id="2" name="Rectangle 1"/>
          <p:cNvSpPr/>
          <p:nvPr/>
        </p:nvSpPr>
        <p:spPr>
          <a:xfrm>
            <a:off x="2776951" y="1734649"/>
            <a:ext cx="5092886" cy="3139321"/>
          </a:xfrm>
          <a:prstGeom prst="rect">
            <a:avLst/>
          </a:prstGeom>
        </p:spPr>
        <p:txBody>
          <a:bodyPr wrap="square">
            <a:spAutoFit/>
          </a:bodyPr>
          <a:lstStyle/>
          <a:p>
            <a:r>
              <a:rPr lang="en-US" sz="6600">
                <a:solidFill>
                  <a:schemeClr val="accent1"/>
                </a:solidFill>
                <a:latin typeface="#9Slide05 SVNCookie" pitchFamily="34" charset="0"/>
              </a:rPr>
              <a:t>? Điểm nào ở Kiều Phương khiến em thích nhất? Vì sao</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9746856" y="739775"/>
            <a:ext cx="748931" cy="698500"/>
          </a:xfrm>
          <a:prstGeom prst="rect">
            <a:avLst/>
          </a:prstGeom>
        </p:spPr>
      </p:pic>
      <p:pic>
        <p:nvPicPr>
          <p:cNvPr id="5" name="图片 4"/>
          <p:cNvPicPr>
            <a:picLocks noChangeAspect="1"/>
          </p:cNvPicPr>
          <p:nvPr/>
        </p:nvPicPr>
        <p:blipFill>
          <a:blip r:embed="rId3"/>
          <a:stretch>
            <a:fillRect/>
          </a:stretch>
        </p:blipFill>
        <p:spPr>
          <a:xfrm>
            <a:off x="8845157" y="715546"/>
            <a:ext cx="400444" cy="373479"/>
          </a:xfrm>
          <a:prstGeom prst="rect">
            <a:avLst/>
          </a:prstGeom>
        </p:spPr>
      </p:pic>
      <p:pic>
        <p:nvPicPr>
          <p:cNvPr id="6" name="图片 5"/>
          <p:cNvPicPr>
            <a:picLocks noChangeAspect="1"/>
          </p:cNvPicPr>
          <p:nvPr/>
        </p:nvPicPr>
        <p:blipFill>
          <a:blip r:embed="rId3"/>
          <a:stretch>
            <a:fillRect/>
          </a:stretch>
        </p:blipFill>
        <p:spPr>
          <a:xfrm rot="14475395">
            <a:off x="10833825" y="509697"/>
            <a:ext cx="604237" cy="563549"/>
          </a:xfrm>
          <a:prstGeom prst="rect">
            <a:avLst/>
          </a:prstGeom>
        </p:spPr>
      </p:pic>
      <p:sp>
        <p:nvSpPr>
          <p:cNvPr id="14" name="文本框 13"/>
          <p:cNvSpPr txBox="1"/>
          <p:nvPr/>
        </p:nvSpPr>
        <p:spPr>
          <a:xfrm>
            <a:off x="1496332" y="1438275"/>
            <a:ext cx="8146718" cy="1015663"/>
          </a:xfrm>
          <a:prstGeom prst="rect">
            <a:avLst/>
          </a:prstGeom>
          <a:noFill/>
        </p:spPr>
        <p:txBody>
          <a:bodyPr wrap="none" rtlCol="0">
            <a:spAutoFit/>
          </a:bodyPr>
          <a:lstStyle/>
          <a:p>
            <a:pPr algn="ctr"/>
            <a:r>
              <a:rPr lang="en-US" altLang="zh-CN" sz="6000" smtClean="0">
                <a:solidFill>
                  <a:schemeClr val="accent1"/>
                </a:solidFill>
                <a:latin typeface="#9Slide03 AllRoundGothic" pitchFamily="34" charset="0"/>
                <a:ea typeface="汉仪小麦体简" panose="00020600040101010101" pitchFamily="18" charset="-122"/>
              </a:rPr>
              <a:t>2. Nhân vật người anh</a:t>
            </a:r>
            <a:endParaRPr lang="zh-CN" altLang="en-US" sz="6000" dirty="0">
              <a:solidFill>
                <a:schemeClr val="accent1"/>
              </a:solidFill>
              <a:latin typeface="#9Slide03 AllRoundGothic" pitchFamily="34" charset="0"/>
              <a:ea typeface="汉仪小麦体简" panose="00020600040101010101" pitchFamily="18" charset="-122"/>
            </a:endParaRPr>
          </a:p>
        </p:txBody>
      </p:sp>
      <p:pic>
        <p:nvPicPr>
          <p:cNvPr id="15" name="Picture 14" descr="—Pngtree—happy little boy illustration_4651987.png"/>
          <p:cNvPicPr>
            <a:picLocks noChangeAspect="1"/>
          </p:cNvPicPr>
          <p:nvPr/>
        </p:nvPicPr>
        <p:blipFill>
          <a:blip r:embed="rId4" cstate="print">
            <a:duotone>
              <a:schemeClr val="accent6">
                <a:shade val="45000"/>
                <a:satMod val="135000"/>
              </a:schemeClr>
              <a:prstClr val="white"/>
            </a:duotone>
          </a:blip>
          <a:stretch>
            <a:fillRect/>
          </a:stretch>
        </p:blipFill>
        <p:spPr>
          <a:xfrm>
            <a:off x="3394778" y="3069430"/>
            <a:ext cx="2130477" cy="2130477"/>
          </a:xfrm>
          <a:prstGeom prst="rect">
            <a:avLst/>
          </a:prstGeom>
        </p:spPr>
      </p:pic>
      <p:pic>
        <p:nvPicPr>
          <p:cNvPr id="17" name="Picture 16" descr="—Pngtree—angry little boy is crying_5163299.png"/>
          <p:cNvPicPr>
            <a:picLocks noChangeAspect="1"/>
          </p:cNvPicPr>
          <p:nvPr/>
        </p:nvPicPr>
        <p:blipFill>
          <a:blip r:embed="rId5" cstate="print">
            <a:duotone>
              <a:schemeClr val="accent6">
                <a:shade val="45000"/>
                <a:satMod val="135000"/>
              </a:schemeClr>
              <a:prstClr val="white"/>
            </a:duotone>
          </a:blip>
          <a:srcRect l="38148" t="9788" r="26296" b="42593"/>
          <a:stretch>
            <a:fillRect/>
          </a:stretch>
        </p:blipFill>
        <p:spPr>
          <a:xfrm>
            <a:off x="6972120" y="3101102"/>
            <a:ext cx="1725956" cy="2022605"/>
          </a:xfrm>
          <a:prstGeom prst="rect">
            <a:avLst/>
          </a:prstGeom>
        </p:spPr>
      </p:pic>
      <p:pic>
        <p:nvPicPr>
          <p:cNvPr id="19" name="图片 3"/>
          <p:cNvPicPr>
            <a:picLocks noChangeAspect="1"/>
          </p:cNvPicPr>
          <p:nvPr/>
        </p:nvPicPr>
        <p:blipFill>
          <a:blip r:embed="rId3"/>
          <a:stretch>
            <a:fillRect/>
          </a:stretch>
        </p:blipFill>
        <p:spPr>
          <a:xfrm>
            <a:off x="2398031" y="5548605"/>
            <a:ext cx="748931" cy="698500"/>
          </a:xfrm>
          <a:prstGeom prst="rect">
            <a:avLst/>
          </a:prstGeom>
        </p:spPr>
      </p:pic>
      <p:pic>
        <p:nvPicPr>
          <p:cNvPr id="21" name="图片 4"/>
          <p:cNvPicPr>
            <a:picLocks noChangeAspect="1"/>
          </p:cNvPicPr>
          <p:nvPr/>
        </p:nvPicPr>
        <p:blipFill>
          <a:blip r:embed="rId3"/>
          <a:stretch>
            <a:fillRect/>
          </a:stretch>
        </p:blipFill>
        <p:spPr>
          <a:xfrm>
            <a:off x="1496332" y="5524376"/>
            <a:ext cx="400444" cy="373479"/>
          </a:xfrm>
          <a:prstGeom prst="rect">
            <a:avLst/>
          </a:prstGeom>
        </p:spPr>
      </p:pic>
      <p:pic>
        <p:nvPicPr>
          <p:cNvPr id="22" name="图片 5"/>
          <p:cNvPicPr>
            <a:picLocks noChangeAspect="1"/>
          </p:cNvPicPr>
          <p:nvPr/>
        </p:nvPicPr>
        <p:blipFill>
          <a:blip r:embed="rId3"/>
          <a:stretch>
            <a:fillRect/>
          </a:stretch>
        </p:blipFill>
        <p:spPr>
          <a:xfrm rot="14475395">
            <a:off x="3485000" y="5318527"/>
            <a:ext cx="604237" cy="563549"/>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955787" y="1781085"/>
            <a:ext cx="2280426" cy="3832406"/>
          </a:xfrm>
          <a:prstGeom prst="rect">
            <a:avLst/>
          </a:prstGeom>
        </p:spPr>
      </p:pic>
      <p:pic>
        <p:nvPicPr>
          <p:cNvPr id="4" name="图片 3"/>
          <p:cNvPicPr>
            <a:picLocks noChangeAspect="1"/>
          </p:cNvPicPr>
          <p:nvPr/>
        </p:nvPicPr>
        <p:blipFill>
          <a:blip r:embed="rId4"/>
          <a:stretch>
            <a:fillRect/>
          </a:stretch>
        </p:blipFill>
        <p:spPr>
          <a:xfrm>
            <a:off x="2211983" y="1545815"/>
            <a:ext cx="558802" cy="622970"/>
          </a:xfrm>
          <a:prstGeom prst="rect">
            <a:avLst/>
          </a:prstGeom>
        </p:spPr>
      </p:pic>
      <p:pic>
        <p:nvPicPr>
          <p:cNvPr id="5" name="图片 4"/>
          <p:cNvPicPr>
            <a:picLocks noChangeAspect="1"/>
          </p:cNvPicPr>
          <p:nvPr/>
        </p:nvPicPr>
        <p:blipFill>
          <a:blip r:embed="rId5"/>
          <a:stretch>
            <a:fillRect/>
          </a:stretch>
        </p:blipFill>
        <p:spPr>
          <a:xfrm>
            <a:off x="9725430" y="676275"/>
            <a:ext cx="748931" cy="825500"/>
          </a:xfrm>
          <a:prstGeom prst="rect">
            <a:avLst/>
          </a:prstGeom>
        </p:spPr>
      </p:pic>
      <p:pic>
        <p:nvPicPr>
          <p:cNvPr id="6" name="图片 5"/>
          <p:cNvPicPr>
            <a:picLocks noChangeAspect="1"/>
          </p:cNvPicPr>
          <p:nvPr/>
        </p:nvPicPr>
        <p:blipFill>
          <a:blip r:embed="rId4"/>
          <a:stretch>
            <a:fillRect/>
          </a:stretch>
        </p:blipFill>
        <p:spPr>
          <a:xfrm>
            <a:off x="9235363" y="1545815"/>
            <a:ext cx="558802" cy="622970"/>
          </a:xfrm>
          <a:prstGeom prst="rect">
            <a:avLst/>
          </a:prstGeom>
        </p:spPr>
      </p:pic>
      <p:sp>
        <p:nvSpPr>
          <p:cNvPr id="13" name="文本框 12"/>
          <p:cNvSpPr txBox="1"/>
          <p:nvPr/>
        </p:nvSpPr>
        <p:spPr>
          <a:xfrm>
            <a:off x="2851567" y="458322"/>
            <a:ext cx="5859297" cy="830997"/>
          </a:xfrm>
          <a:prstGeom prst="rect">
            <a:avLst/>
          </a:prstGeom>
          <a:noFill/>
        </p:spPr>
        <p:txBody>
          <a:bodyPr wrap="none" rtlCol="0">
            <a:spAutoFit/>
          </a:bodyPr>
          <a:lstStyle/>
          <a:p>
            <a:pPr algn="ctr"/>
            <a:r>
              <a:rPr lang="en-US" altLang="zh-CN" sz="4800" b="1" smtClean="0">
                <a:solidFill>
                  <a:schemeClr val="accent1"/>
                </a:solidFill>
                <a:effectLst>
                  <a:outerShdw blurRad="38100" dist="38100" dir="2700000" algn="tl">
                    <a:srgbClr val="000000">
                      <a:alpha val="43137"/>
                    </a:srgbClr>
                  </a:outerShdw>
                </a:effectLst>
                <a:latin typeface="汉仪小麦体简" panose="00020600040101010101" pitchFamily="18" charset="-122"/>
                <a:ea typeface="汉仪小麦体简" panose="00020600040101010101" pitchFamily="18" charset="-122"/>
              </a:rPr>
              <a:t>THẢO LUẬN NHÓM</a:t>
            </a:r>
            <a:endParaRPr lang="zh-CN" altLang="en-US" sz="4800" b="1" dirty="0">
              <a:solidFill>
                <a:schemeClr val="accent1"/>
              </a:solidFill>
              <a:effectLst>
                <a:outerShdw blurRad="38100" dist="38100" dir="2700000" algn="tl">
                  <a:srgbClr val="000000">
                    <a:alpha val="43137"/>
                  </a:srgbClr>
                </a:outerShdw>
              </a:effectLst>
              <a:latin typeface="汉仪小麦体简" panose="00020600040101010101" pitchFamily="18" charset="-122"/>
              <a:ea typeface="汉仪小麦体简" panose="00020600040101010101" pitchFamily="18" charset="-122"/>
            </a:endParaRPr>
          </a:p>
        </p:txBody>
      </p:sp>
      <p:sp>
        <p:nvSpPr>
          <p:cNvPr id="2" name="Rectangle 1"/>
          <p:cNvSpPr/>
          <p:nvPr/>
        </p:nvSpPr>
        <p:spPr>
          <a:xfrm>
            <a:off x="491821" y="2168785"/>
            <a:ext cx="4401151" cy="4154984"/>
          </a:xfrm>
          <a:prstGeom prst="rect">
            <a:avLst/>
          </a:prstGeom>
        </p:spPr>
        <p:txBody>
          <a:bodyPr wrap="square">
            <a:spAutoFit/>
          </a:bodyPr>
          <a:lstStyle/>
          <a:p>
            <a:r>
              <a:rPr lang="en-US" sz="4400" i="1">
                <a:solidFill>
                  <a:schemeClr val="accent1"/>
                </a:solidFill>
                <a:latin typeface="#9Slide05 SVNCookie" pitchFamily="34" charset="0"/>
              </a:rPr>
              <a:t>Nhóm 1,2,3: </a:t>
            </a:r>
            <a:r>
              <a:rPr lang="en-US" sz="4400" i="1">
                <a:solidFill>
                  <a:schemeClr val="accent4">
                    <a:lumMod val="50000"/>
                  </a:schemeClr>
                </a:solidFill>
                <a:latin typeface="#9Slide05 SVNCookie" pitchFamily="34" charset="0"/>
              </a:rPr>
              <a:t>Tìm chi tiết thể hiện thái độ, cảm xúc, hành động của nhân vật người anh trước khi xem bức tranh em gái vẽ chân dung mình </a:t>
            </a:r>
            <a:endParaRPr lang="en-US" sz="4400">
              <a:solidFill>
                <a:schemeClr val="accent4">
                  <a:lumMod val="50000"/>
                </a:schemeClr>
              </a:solidFill>
              <a:latin typeface="#9Slide05 SVNCookie" pitchFamily="34" charset="0"/>
            </a:endParaRPr>
          </a:p>
        </p:txBody>
      </p:sp>
      <p:sp>
        <p:nvSpPr>
          <p:cNvPr id="14" name="Rectangle 13"/>
          <p:cNvSpPr/>
          <p:nvPr/>
        </p:nvSpPr>
        <p:spPr>
          <a:xfrm>
            <a:off x="7285635" y="2379410"/>
            <a:ext cx="4458258" cy="4154984"/>
          </a:xfrm>
          <a:prstGeom prst="rect">
            <a:avLst/>
          </a:prstGeom>
        </p:spPr>
        <p:txBody>
          <a:bodyPr wrap="square">
            <a:spAutoFit/>
          </a:bodyPr>
          <a:lstStyle/>
          <a:p>
            <a:pPr algn="just"/>
            <a:r>
              <a:rPr lang="en-US" sz="4400" i="1">
                <a:solidFill>
                  <a:schemeClr val="accent1"/>
                </a:solidFill>
                <a:latin typeface="#9Slide05 SVNCookie" pitchFamily="34" charset="0"/>
              </a:rPr>
              <a:t>Nhóm 4,5,6: </a:t>
            </a:r>
            <a:r>
              <a:rPr lang="en-US" sz="4400" i="1">
                <a:solidFill>
                  <a:schemeClr val="accent4">
                    <a:lumMod val="50000"/>
                  </a:schemeClr>
                </a:solidFill>
                <a:latin typeface="#9Slide05 SVNCookie" pitchFamily="34" charset="0"/>
              </a:rPr>
              <a:t>Tìm chi tiết thể hiện thái độ, cảm xúc của nhân vật người anh sau khi được xem bức tranh em gái vẽ chân dung mình</a:t>
            </a:r>
            <a:endParaRPr lang="en-US" sz="4400">
              <a:solidFill>
                <a:schemeClr val="accent4">
                  <a:lumMod val="50000"/>
                </a:schemeClr>
              </a:solidFill>
              <a:latin typeface="#9Slide05 SVNCookie"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54439" y="389746"/>
            <a:ext cx="10253272" cy="6071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6000" i="1" smtClean="0">
              <a:solidFill>
                <a:schemeClr val="accent4">
                  <a:lumMod val="50000"/>
                </a:schemeClr>
              </a:solidFill>
              <a:latin typeface="#9Slide05 SVNCookie" pitchFamily="34" charset="0"/>
            </a:endParaRPr>
          </a:p>
          <a:p>
            <a:pPr algn="just"/>
            <a:r>
              <a:rPr lang="en-US" sz="6000" i="1" smtClean="0">
                <a:solidFill>
                  <a:schemeClr val="accent1"/>
                </a:solidFill>
                <a:latin typeface="#9Slide05 SVNCookie" pitchFamily="34" charset="0"/>
              </a:rPr>
              <a:t>Trước </a:t>
            </a:r>
            <a:r>
              <a:rPr lang="en-US" sz="6000" i="1">
                <a:solidFill>
                  <a:schemeClr val="accent1"/>
                </a:solidFill>
                <a:latin typeface="#9Slide05 SVNCookie" pitchFamily="34" charset="0"/>
              </a:rPr>
              <a:t>khi xem bức tranh em gái vẽ chân dung </a:t>
            </a:r>
            <a:r>
              <a:rPr lang="en-US" sz="6000" i="1" smtClean="0">
                <a:solidFill>
                  <a:schemeClr val="accent1"/>
                </a:solidFill>
                <a:latin typeface="#9Slide05 SVNCookie" pitchFamily="34" charset="0"/>
              </a:rPr>
              <a:t>mình</a:t>
            </a:r>
          </a:p>
          <a:p>
            <a:r>
              <a:rPr lang="en-US" sz="6000" i="1" smtClean="0">
                <a:solidFill>
                  <a:srgbClr val="4EBCB6"/>
                </a:solidFill>
                <a:latin typeface="#9Slide05 SVNCookie" pitchFamily="34" charset="0"/>
              </a:rPr>
              <a:t>- </a:t>
            </a:r>
            <a:r>
              <a:rPr lang="en-US" sz="6000">
                <a:solidFill>
                  <a:srgbClr val="4EBCB6"/>
                </a:solidFill>
                <a:latin typeface="#9Slide05 SVNCookie" pitchFamily="34" charset="0"/>
              </a:rPr>
              <a:t>Vui vẻ thân thiết và có phần xem thường khi thấy em chế màu vẽ</a:t>
            </a:r>
          </a:p>
          <a:p>
            <a:r>
              <a:rPr lang="en-US" sz="6000">
                <a:solidFill>
                  <a:srgbClr val="4EBCB6"/>
                </a:solidFill>
                <a:latin typeface="#9Slide05 SVNCookie" pitchFamily="34" charset="0"/>
              </a:rPr>
              <a:t>+ Buồn bã, mặc cảm đố kị, xa lánh em khi tài năng của em được phát hiện </a:t>
            </a:r>
          </a:p>
          <a:p>
            <a:pPr algn="just"/>
            <a:r>
              <a:rPr lang="en-US" sz="6000" i="1" smtClean="0">
                <a:solidFill>
                  <a:schemeClr val="accent4">
                    <a:lumMod val="50000"/>
                  </a:schemeClr>
                </a:solidFill>
                <a:latin typeface="#9Slide05 SVNCookie" pitchFamily="34" charset="0"/>
              </a:rPr>
              <a:t> </a:t>
            </a:r>
            <a:endParaRPr lang="en-US" sz="6000">
              <a:solidFill>
                <a:schemeClr val="accent4">
                  <a:lumMod val="50000"/>
                </a:schemeClr>
              </a:solidFill>
              <a:latin typeface="#9Slide05 SVNCookie" pitchFamily="34" charset="0"/>
            </a:endParaRPr>
          </a:p>
        </p:txBody>
      </p:sp>
    </p:spTree>
    <p:extLst>
      <p:ext uri="{BB962C8B-B14F-4D97-AF65-F5344CB8AC3E}">
        <p14:creationId xmlns:p14="http://schemas.microsoft.com/office/powerpoint/2010/main" val="3504997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9056" y="509664"/>
            <a:ext cx="9833547" cy="5486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7200" smtClean="0">
                <a:solidFill>
                  <a:srgbClr val="F5B22E"/>
                </a:solidFill>
                <a:latin typeface="#9Slide05 SVNCookie" pitchFamily="34" charset="0"/>
              </a:rPr>
              <a:t>Sau </a:t>
            </a:r>
            <a:r>
              <a:rPr lang="en-US" sz="7200">
                <a:solidFill>
                  <a:srgbClr val="F5B22E"/>
                </a:solidFill>
                <a:latin typeface="#9Slide05 SVNCookie" pitchFamily="34" charset="0"/>
              </a:rPr>
              <a:t>khi xem bức tranh em gái vẽ chân dung mình</a:t>
            </a:r>
          </a:p>
          <a:p>
            <a:pPr algn="just"/>
            <a:r>
              <a:rPr lang="en-US" sz="7200">
                <a:solidFill>
                  <a:srgbClr val="4EBCB6"/>
                </a:solidFill>
                <a:latin typeface="#9Slide05 SVNCookie" pitchFamily="34" charset="0"/>
              </a:rPr>
              <a:t>+ Ngạc nhiên, hãnh diện, xấu hổ, ân hận</a:t>
            </a:r>
          </a:p>
        </p:txBody>
      </p:sp>
      <p:pic>
        <p:nvPicPr>
          <p:cNvPr id="3" name="Picture 29" descr="Bức tranh của em gái tôi"/>
          <p:cNvPicPr>
            <a:picLocks noChangeAspect="1" noChangeArrowheads="1"/>
          </p:cNvPicPr>
          <p:nvPr/>
        </p:nvPicPr>
        <p:blipFill>
          <a:blip r:embed="rId2"/>
          <a:srcRect/>
          <a:stretch>
            <a:fillRect/>
          </a:stretch>
        </p:blipFill>
        <p:spPr bwMode="auto">
          <a:xfrm>
            <a:off x="7613755" y="4196310"/>
            <a:ext cx="3546987" cy="2114550"/>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37453684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Desktop\downloa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1812770"/>
            <a:ext cx="4467069" cy="50452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60562" y="902056"/>
            <a:ext cx="6862139" cy="4832092"/>
          </a:xfrm>
          <a:prstGeom prst="rect">
            <a:avLst/>
          </a:prstGeom>
          <a:solidFill>
            <a:schemeClr val="bg1"/>
          </a:solidFill>
        </p:spPr>
        <p:txBody>
          <a:bodyPr wrap="square">
            <a:spAutoFit/>
          </a:bodyPr>
          <a:lstStyle/>
          <a:p>
            <a:pPr algn="just"/>
            <a:r>
              <a:rPr lang="en-US" sz="4400">
                <a:solidFill>
                  <a:schemeClr val="accent4">
                    <a:lumMod val="75000"/>
                  </a:schemeClr>
                </a:solidFill>
                <a:effectLst>
                  <a:outerShdw blurRad="38100" dist="38100" dir="2700000" algn="tl">
                    <a:srgbClr val="000000">
                      <a:alpha val="43137"/>
                    </a:srgbClr>
                  </a:outerShdw>
                </a:effectLst>
                <a:latin typeface="#9Slide03 AllRoundGothic" pitchFamily="34" charset="0"/>
              </a:rPr>
              <a:t>? Sau khi xem bức tranh đạt giải nhất của em gái, người anh đã có sự thay đổi liên tục về cảm xúc. Em hãy lí giải nguyên nhân của mỗi sắc thái cảm xúc ấy?</a:t>
            </a:r>
          </a:p>
        </p:txBody>
      </p:sp>
    </p:spTree>
    <p:extLst>
      <p:ext uri="{BB962C8B-B14F-4D97-AF65-F5344CB8AC3E}">
        <p14:creationId xmlns:p14="http://schemas.microsoft.com/office/powerpoint/2010/main" val="27738587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286725" y="1861412"/>
            <a:ext cx="7030387" cy="4077325"/>
          </a:xfrm>
          <a:prstGeom prst="ellipse">
            <a:avLst/>
          </a:prstGeom>
          <a:solidFill>
            <a:srgbClr val="4EBC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9Slide03 AllRoundGothic" pitchFamily="34" charset="0"/>
              </a:rPr>
              <a:t>- Người anh có sự thay đổi thái độ bởi đã nhận ra lỗi lầm của mình (ích kỉ, ghen tị tầm thường) và tấm lòng thánh thiện của em gái.</a:t>
            </a:r>
          </a:p>
        </p:txBody>
      </p:sp>
      <p:pic>
        <p:nvPicPr>
          <p:cNvPr id="4" name="Picture 3" descr="—Pngtree—cartoon hand drawn cute little_4463456.png"/>
          <p:cNvPicPr>
            <a:picLocks noChangeAspect="1"/>
          </p:cNvPicPr>
          <p:nvPr/>
        </p:nvPicPr>
        <p:blipFill>
          <a:blip r:embed="rId2" cstate="print"/>
          <a:stretch>
            <a:fillRect/>
          </a:stretch>
        </p:blipFill>
        <p:spPr>
          <a:xfrm>
            <a:off x="-580872" y="650902"/>
            <a:ext cx="7077855" cy="7077855"/>
          </a:xfrm>
          <a:prstGeom prst="rect">
            <a:avLst/>
          </a:prstGeom>
        </p:spPr>
      </p:pic>
      <p:pic>
        <p:nvPicPr>
          <p:cNvPr id="5"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2758" r="66235" b="27006"/>
          <a:stretch/>
        </p:blipFill>
        <p:spPr>
          <a:xfrm>
            <a:off x="3245620" y="14745"/>
            <a:ext cx="1885013" cy="1891581"/>
          </a:xfrm>
          <a:prstGeom prst="rect">
            <a:avLst/>
          </a:prstGeom>
        </p:spPr>
      </p:pic>
      <p:pic>
        <p:nvPicPr>
          <p:cNvPr id="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3765" t="20706" r="35647" b="20732"/>
          <a:stretch/>
        </p:blipFill>
        <p:spPr>
          <a:xfrm>
            <a:off x="6593364" y="79414"/>
            <a:ext cx="1694325" cy="1824658"/>
          </a:xfrm>
          <a:prstGeom prst="rect">
            <a:avLst/>
          </a:prstGeom>
        </p:spPr>
      </p:pic>
      <p:pic>
        <p:nvPicPr>
          <p:cNvPr id="7" name="图片 5"/>
          <p:cNvPicPr>
            <a:picLocks noChangeAspect="1"/>
          </p:cNvPicPr>
          <p:nvPr/>
        </p:nvPicPr>
        <p:blipFill rotWithShape="1">
          <a:blip r:embed="rId5" cstate="print">
            <a:extLst>
              <a:ext uri="{28A0092B-C50C-407E-A947-70E740481C1C}">
                <a14:useLocalDpi xmlns:a14="http://schemas.microsoft.com/office/drawing/2010/main" val="0"/>
              </a:ext>
            </a:extLst>
          </a:blip>
          <a:srcRect l="65883" t="10249" r="3176" b="29935"/>
          <a:stretch/>
        </p:blipFill>
        <p:spPr>
          <a:xfrm>
            <a:off x="9722620" y="86151"/>
            <a:ext cx="1713875" cy="1863757"/>
          </a:xfrm>
          <a:prstGeom prst="rect">
            <a:avLst/>
          </a:prstGeom>
        </p:spPr>
      </p:pic>
      <p:sp>
        <p:nvSpPr>
          <p:cNvPr id="8" name="TextBox 7"/>
          <p:cNvSpPr txBox="1"/>
          <p:nvPr/>
        </p:nvSpPr>
        <p:spPr>
          <a:xfrm>
            <a:off x="3474220" y="650902"/>
            <a:ext cx="1625011"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Ngỡ</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ngàng</a:t>
            </a:r>
            <a:endParaRPr lang="en-US" sz="2800" b="1" dirty="0" smtClean="0">
              <a:latin typeface="Times New Roman" pitchFamily="18" charset="0"/>
              <a:cs typeface="Times New Roman" pitchFamily="18" charset="0"/>
            </a:endParaRPr>
          </a:p>
        </p:txBody>
      </p:sp>
      <p:sp>
        <p:nvSpPr>
          <p:cNvPr id="9" name="TextBox 8"/>
          <p:cNvSpPr txBox="1"/>
          <p:nvPr/>
        </p:nvSpPr>
        <p:spPr>
          <a:xfrm>
            <a:off x="6827020" y="727102"/>
            <a:ext cx="1235009"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diện</a:t>
            </a:r>
            <a:endParaRPr lang="en-US" sz="2800" b="1" dirty="0" smtClean="0">
              <a:latin typeface="Times New Roman" pitchFamily="18" charset="0"/>
              <a:cs typeface="Times New Roman" pitchFamily="18" charset="0"/>
            </a:endParaRPr>
          </a:p>
        </p:txBody>
      </p:sp>
      <p:sp>
        <p:nvSpPr>
          <p:cNvPr id="10" name="TextBox 9"/>
          <p:cNvSpPr txBox="1"/>
          <p:nvPr/>
        </p:nvSpPr>
        <p:spPr>
          <a:xfrm>
            <a:off x="10027420" y="727102"/>
            <a:ext cx="1235009"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Xấu</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hổ</a:t>
            </a:r>
            <a:endParaRPr lang="en-US"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436097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tretch>
            <a:fillRect/>
          </a:stretch>
        </p:blipFill>
        <p:spPr>
          <a:xfrm>
            <a:off x="3096638" y="454776"/>
            <a:ext cx="5998724" cy="5948448"/>
          </a:xfrm>
          <a:prstGeom prst="rect">
            <a:avLst/>
          </a:prstGeom>
        </p:spPr>
      </p:pic>
      <p:sp>
        <p:nvSpPr>
          <p:cNvPr id="8" name="文本框 7"/>
          <p:cNvSpPr txBox="1"/>
          <p:nvPr/>
        </p:nvSpPr>
        <p:spPr>
          <a:xfrm>
            <a:off x="1341664" y="2991088"/>
            <a:ext cx="9508693" cy="923330"/>
          </a:xfrm>
          <a:prstGeom prst="rect">
            <a:avLst/>
          </a:prstGeom>
          <a:noFill/>
        </p:spPr>
        <p:txBody>
          <a:bodyPr wrap="none" rtlCol="0">
            <a:spAutoFit/>
          </a:bodyPr>
          <a:lstStyle/>
          <a:p>
            <a:pPr algn="ctr"/>
            <a:r>
              <a:rPr lang="en-US" altLang="zh-CN" sz="5400" b="1" smtClean="0">
                <a:solidFill>
                  <a:schemeClr val="accent2"/>
                </a:solidFill>
                <a:latin typeface="#9Slide03 AllRoundGothic" pitchFamily="34" charset="0"/>
                <a:ea typeface="汉仪小麦体简" panose="00020600040101010101" pitchFamily="18" charset="-122"/>
              </a:rPr>
              <a:t>BỨC TRANH CỦA EM GÁI TÔI</a:t>
            </a:r>
            <a:endParaRPr lang="zh-CN" altLang="en-US" sz="5400" b="1" dirty="0">
              <a:solidFill>
                <a:schemeClr val="accent2"/>
              </a:solidFill>
              <a:latin typeface="#9Slide03 AllRoundGothic" pitchFamily="34" charset="0"/>
              <a:ea typeface="汉仪小麦体简" panose="00020600040101010101" pitchFamily="18" charset="-122"/>
            </a:endParaRPr>
          </a:p>
        </p:txBody>
      </p:sp>
      <p:sp>
        <p:nvSpPr>
          <p:cNvPr id="9" name="文本框 8"/>
          <p:cNvSpPr txBox="1"/>
          <p:nvPr/>
        </p:nvSpPr>
        <p:spPr>
          <a:xfrm>
            <a:off x="5025840" y="3852148"/>
            <a:ext cx="2140331" cy="523220"/>
          </a:xfrm>
          <a:prstGeom prst="rect">
            <a:avLst/>
          </a:prstGeom>
          <a:noFill/>
        </p:spPr>
        <p:txBody>
          <a:bodyPr wrap="none" rtlCol="0">
            <a:spAutoFit/>
          </a:bodyPr>
          <a:lstStyle/>
          <a:p>
            <a:pPr algn="ctr"/>
            <a:r>
              <a:rPr lang="en-US" altLang="zh-CN" sz="2800" b="1" smtClean="0">
                <a:solidFill>
                  <a:schemeClr val="accent3">
                    <a:lumMod val="75000"/>
                  </a:schemeClr>
                </a:solidFill>
                <a:latin typeface="#9Slide03 AllRoundGothic" pitchFamily="34" charset="0"/>
                <a:ea typeface="汉仪小麦体简" panose="00020600040101010101" pitchFamily="18" charset="-122"/>
              </a:rPr>
              <a:t>Tạ Duy Anh</a:t>
            </a:r>
            <a:endParaRPr lang="zh-CN" altLang="en-US" sz="2800" b="1" dirty="0">
              <a:solidFill>
                <a:schemeClr val="accent3">
                  <a:lumMod val="75000"/>
                </a:schemeClr>
              </a:solidFill>
              <a:latin typeface="#9Slide03 AllRoundGothic" pitchFamily="34" charset="0"/>
              <a:ea typeface="汉仪小麦体简" panose="00020600040101010101" pitchFamily="18" charset="-122"/>
            </a:endParaRPr>
          </a:p>
        </p:txBody>
      </p:sp>
      <p:pic>
        <p:nvPicPr>
          <p:cNvPr id="17"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275" y="-673100"/>
            <a:ext cx="609600" cy="6096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528"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par>
                          <p:cTn id="15" fill="hold">
                            <p:stCondLst>
                              <p:cond delay="14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17"/>
                </p:tgtEl>
              </p:cMediaNode>
            </p:audio>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19"/>
          <p:cNvSpPr/>
          <p:nvPr/>
        </p:nvSpPr>
        <p:spPr>
          <a:xfrm flipH="1">
            <a:off x="3700837" y="1174537"/>
            <a:ext cx="5165012"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096484" y="1379033"/>
            <a:ext cx="4448744" cy="2585323"/>
          </a:xfrm>
          <a:prstGeom prst="rect">
            <a:avLst/>
          </a:prstGeom>
        </p:spPr>
        <p:txBody>
          <a:bodyPr wrap="square">
            <a:spAutoFit/>
          </a:bodyPr>
          <a:lstStyle/>
          <a:p>
            <a:pPr algn="just"/>
            <a:r>
              <a:rPr lang="en-US" sz="5400" i="1">
                <a:solidFill>
                  <a:schemeClr val="accent2">
                    <a:lumMod val="75000"/>
                  </a:schemeClr>
                </a:solidFill>
                <a:latin typeface="#9Slide05 SVNCookie" pitchFamily="34" charset="0"/>
              </a:rPr>
              <a:t>? Tại sao bức tranh lại có giá trị thức tỉnh như vậy?</a:t>
            </a:r>
            <a:endParaRPr lang="en-US" sz="5400">
              <a:solidFill>
                <a:schemeClr val="accent2">
                  <a:lumMod val="75000"/>
                </a:schemeClr>
              </a:solidFill>
              <a:latin typeface="#9Slide05 SVNCookie" pitchFamily="34" charset="0"/>
            </a:endParaRPr>
          </a:p>
        </p:txBody>
      </p:sp>
      <p:pic>
        <p:nvPicPr>
          <p:cNvPr id="10" name="图片 1"/>
          <p:cNvPicPr>
            <a:picLocks noChangeAspect="1"/>
          </p:cNvPicPr>
          <p:nvPr/>
        </p:nvPicPr>
        <p:blipFill>
          <a:blip r:embed="rId3"/>
          <a:stretch>
            <a:fillRect/>
          </a:stretch>
        </p:blipFill>
        <p:spPr>
          <a:xfrm>
            <a:off x="1809468" y="1892300"/>
            <a:ext cx="1891369" cy="27940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0248053" cy="7357531"/>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1049866" y="850900"/>
            <a:ext cx="8184444" cy="3447093"/>
          </a:xfrm>
          <a:prstGeom prst="rect">
            <a:avLst/>
          </a:prstGeom>
          <a:noFill/>
        </p:spPr>
        <p:txBody>
          <a:bodyPr wrap="square" lIns="121917" tIns="60958" rIns="121917" bIns="60958" rtlCol="0">
            <a:spAutoFit/>
          </a:bodyPr>
          <a:lstStyle/>
          <a:p>
            <a:pPr algn="just"/>
            <a:r>
              <a:rPr lang="en-US" sz="5400">
                <a:solidFill>
                  <a:schemeClr val="bg1"/>
                </a:solidFill>
                <a:latin typeface="#9Slide05 SVNCookie" pitchFamily="34" charset="0"/>
              </a:rPr>
              <a:t>- Bức tranh là tác phẩm nghệ thuật chân chính được sáng tạo bằng tài năng và tình cảm trong sáng của người em gái.</a:t>
            </a:r>
            <a:endParaRPr lang="en-US" sz="4800" b="1" dirty="0">
              <a:solidFill>
                <a:schemeClr val="bg1"/>
              </a:solidFill>
              <a:latin typeface="#9Slide05 SVNCookie" pitchFamily="34" charset="0"/>
              <a:cs typeface="#9Slide03 Arima Madurai" panose="00000500000000000000" pitchFamily="2" charset="0"/>
            </a:endParaRP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7626773" y="1193800"/>
            <a:ext cx="5664200" cy="5664200"/>
          </a:xfrm>
          <a:prstGeom prst="rect">
            <a:avLst/>
          </a:prstGeom>
        </p:spPr>
      </p:pic>
    </p:spTree>
    <p:extLst>
      <p:ext uri="{BB962C8B-B14F-4D97-AF65-F5344CB8AC3E}">
        <p14:creationId xmlns:p14="http://schemas.microsoft.com/office/powerpoint/2010/main" val="15159608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9333164" y="-252960"/>
            <a:ext cx="2858836" cy="3131653"/>
          </a:xfrm>
          <a:prstGeom prst="rect">
            <a:avLst/>
          </a:prstGeom>
        </p:spPr>
      </p:pic>
      <p:sp>
        <p:nvSpPr>
          <p:cNvPr id="3" name="Rectangle 2"/>
          <p:cNvSpPr/>
          <p:nvPr/>
        </p:nvSpPr>
        <p:spPr>
          <a:xfrm>
            <a:off x="859434" y="748497"/>
            <a:ext cx="8819987" cy="5909310"/>
          </a:xfrm>
          <a:prstGeom prst="rect">
            <a:avLst/>
          </a:prstGeom>
        </p:spPr>
        <p:txBody>
          <a:bodyPr wrap="square">
            <a:spAutoFit/>
          </a:bodyPr>
          <a:lstStyle/>
          <a:p>
            <a:r>
              <a:rPr lang="en-US" sz="5400" b="1" smtClean="0">
                <a:solidFill>
                  <a:schemeClr val="accent2">
                    <a:lumMod val="75000"/>
                  </a:schemeClr>
                </a:solidFill>
                <a:latin typeface="#9Slide05 SVNCookie" pitchFamily="34" charset="0"/>
              </a:rPr>
              <a:t>3. Bài học  ứng </a:t>
            </a:r>
            <a:r>
              <a:rPr lang="en-US" sz="5400" b="1">
                <a:solidFill>
                  <a:schemeClr val="accent2">
                    <a:lumMod val="75000"/>
                  </a:schemeClr>
                </a:solidFill>
                <a:latin typeface="#9Slide05 SVNCookie" pitchFamily="34" charset="0"/>
              </a:rPr>
              <a:t>xử</a:t>
            </a:r>
            <a:endParaRPr lang="en-US" sz="5400">
              <a:solidFill>
                <a:schemeClr val="accent2">
                  <a:lumMod val="75000"/>
                </a:schemeClr>
              </a:solidFill>
              <a:latin typeface="#9Slide05 SVNCookie" pitchFamily="34" charset="0"/>
            </a:endParaRPr>
          </a:p>
          <a:p>
            <a:r>
              <a:rPr lang="en-US" sz="5400">
                <a:solidFill>
                  <a:srgbClr val="00B050"/>
                </a:solidFill>
                <a:latin typeface="#9Slide05 SVNCookie" pitchFamily="34" charset="0"/>
              </a:rPr>
              <a:t>- Không nên ganh ghét đố kị với tài năng của người khác</a:t>
            </a:r>
          </a:p>
          <a:p>
            <a:pPr algn="just"/>
            <a:r>
              <a:rPr lang="en-US" sz="5400">
                <a:solidFill>
                  <a:srgbClr val="00B050"/>
                </a:solidFill>
                <a:latin typeface="#9Slide05 SVNCookie" pitchFamily="34" charset="0"/>
              </a:rPr>
              <a:t>- Nhân ái, vị tha trước lỗi lầm của mọi người</a:t>
            </a:r>
          </a:p>
          <a:p>
            <a:r>
              <a:rPr lang="en-US" sz="5400">
                <a:solidFill>
                  <a:srgbClr val="00B050"/>
                </a:solidFill>
                <a:latin typeface="#9Slide05 SVNCookie" pitchFamily="34" charset="0"/>
              </a:rPr>
              <a:t>- Đối xử với mọi người nhất là trong gia đình bằng tình cảm yêu thương, trân trọng</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6143579" y="2809638"/>
            <a:ext cx="439855" cy="439855"/>
          </a:xfrm>
          <a:prstGeom prst="rect">
            <a:avLst/>
          </a:prstGeom>
        </p:spPr>
      </p:pic>
      <p:grpSp>
        <p:nvGrpSpPr>
          <p:cNvPr id="9" name="组合 8"/>
          <p:cNvGrpSpPr/>
          <p:nvPr/>
        </p:nvGrpSpPr>
        <p:grpSpPr>
          <a:xfrm>
            <a:off x="3657600" y="3102165"/>
            <a:ext cx="6172597" cy="3374836"/>
            <a:chOff x="2178756" y="1295062"/>
            <a:chExt cx="5588000" cy="3446271"/>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9506" t="71770" r="8149"/>
          <a:stretch/>
        </p:blipFill>
        <p:spPr>
          <a:xfrm>
            <a:off x="2540001" y="5466443"/>
            <a:ext cx="7924801" cy="1391556"/>
          </a:xfrm>
          <a:prstGeom prst="rect">
            <a:avLst/>
          </a:prstGeom>
        </p:spPr>
      </p:pic>
      <p:pic>
        <p:nvPicPr>
          <p:cNvPr id="14" name="图片 13"/>
          <p:cNvPicPr>
            <a:picLocks noChangeAspect="1"/>
          </p:cNvPicPr>
          <p:nvPr/>
        </p:nvPicPr>
        <p:blipFill rotWithShape="1">
          <a:blip r:embed="rId7">
            <a:extLst>
              <a:ext uri="{28A0092B-C50C-407E-A947-70E740481C1C}">
                <a14:useLocalDpi xmlns:a14="http://schemas.microsoft.com/office/drawing/2010/main" val="0"/>
              </a:ext>
            </a:extLst>
          </a:blip>
          <a:srcRect l="62627" t="3973" r="2589" b="55825"/>
          <a:stretch/>
        </p:blipFill>
        <p:spPr>
          <a:xfrm>
            <a:off x="7898495" y="61874"/>
            <a:ext cx="3850280" cy="2503031"/>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62627" t="3973" r="2589" b="55825"/>
          <a:stretch/>
        </p:blipFill>
        <p:spPr>
          <a:xfrm rot="21444030">
            <a:off x="956303" y="98299"/>
            <a:ext cx="3327037" cy="2054519"/>
          </a:xfrm>
          <a:prstGeom prst="rect">
            <a:avLst/>
          </a:prstGeom>
        </p:spPr>
      </p:pic>
      <p:sp>
        <p:nvSpPr>
          <p:cNvPr id="16" name="TextBox 15"/>
          <p:cNvSpPr txBox="1"/>
          <p:nvPr/>
        </p:nvSpPr>
        <p:spPr>
          <a:xfrm>
            <a:off x="8216437" y="1190157"/>
            <a:ext cx="3264363" cy="2585323"/>
          </a:xfrm>
          <a:prstGeom prst="rect">
            <a:avLst/>
          </a:prstGeom>
          <a:noFill/>
        </p:spPr>
        <p:txBody>
          <a:bodyPr wrap="square" lIns="121917" tIns="60958" rIns="121917" bIns="60958" rtlCol="0">
            <a:spAutoFit/>
          </a:bodyPr>
          <a:lstStyle/>
          <a:p>
            <a:pPr algn="ctr"/>
            <a:r>
              <a:rPr lang="en-US" altLang="zh-CN" sz="4000" dirty="0">
                <a:latin typeface="Times New Roman" pitchFamily="18" charset="0"/>
                <a:cs typeface="Times New Roman" pitchFamily="18" charset="0"/>
              </a:rPr>
              <a:t>2. </a:t>
            </a:r>
            <a:r>
              <a:rPr lang="en-US" altLang="zh-CN" sz="4000" dirty="0" err="1">
                <a:latin typeface="Times New Roman" pitchFamily="18" charset="0"/>
                <a:cs typeface="Times New Roman" pitchFamily="18" charset="0"/>
              </a:rPr>
              <a:t>Nghệ</a:t>
            </a:r>
            <a:r>
              <a:rPr lang="en-US" altLang="zh-CN" sz="4000" dirty="0">
                <a:latin typeface="Times New Roman" pitchFamily="18" charset="0"/>
                <a:cs typeface="Times New Roman" pitchFamily="18" charset="0"/>
              </a:rPr>
              <a:t> </a:t>
            </a:r>
            <a:r>
              <a:rPr lang="en-US" altLang="zh-CN" sz="4000" dirty="0" err="1">
                <a:latin typeface="Times New Roman" pitchFamily="18" charset="0"/>
                <a:cs typeface="Times New Roman" pitchFamily="18" charset="0"/>
              </a:rPr>
              <a:t>thuật</a:t>
            </a:r>
            <a:endParaRPr lang="en-US" altLang="zh-CN" sz="4000" dirty="0">
              <a:solidFill>
                <a:schemeClr val="accent6">
                  <a:lumMod val="75000"/>
                </a:schemeClr>
              </a:solidFill>
              <a:latin typeface="Times New Roman" pitchFamily="18" charset="0"/>
              <a:ea typeface="方正粗圆_GBK" pitchFamily="65" charset="-122"/>
              <a:cs typeface="Times New Roman" pitchFamily="18" charset="0"/>
            </a:endParaRPr>
          </a:p>
          <a:p>
            <a:pPr algn="ctr"/>
            <a:endParaRPr lang="en-US" altLang="zh-CN" sz="4000" dirty="0">
              <a:latin typeface="Times New Roman" pitchFamily="18" charset="0"/>
              <a:cs typeface="Times New Roman" pitchFamily="18" charset="0"/>
            </a:endParaRPr>
          </a:p>
          <a:p>
            <a:pPr algn="ctr"/>
            <a:endParaRPr lang="en-US" altLang="zh-CN" sz="4000" dirty="0">
              <a:latin typeface="Times New Roman" pitchFamily="18" charset="0"/>
              <a:cs typeface="Times New Roman" pitchFamily="18" charset="0"/>
            </a:endParaRPr>
          </a:p>
          <a:p>
            <a:pPr algn="ctr"/>
            <a:endParaRPr lang="zh-CN" altLang="en-US" sz="4000" dirty="0">
              <a:latin typeface="Times New Roman" pitchFamily="18" charset="0"/>
              <a:cs typeface="Times New Roman" pitchFamily="18" charset="0"/>
            </a:endParaRPr>
          </a:p>
        </p:txBody>
      </p:sp>
      <p:sp>
        <p:nvSpPr>
          <p:cNvPr id="17" name="TextBox 16"/>
          <p:cNvSpPr txBox="1"/>
          <p:nvPr/>
        </p:nvSpPr>
        <p:spPr>
          <a:xfrm>
            <a:off x="1219201" y="990600"/>
            <a:ext cx="2682785" cy="738664"/>
          </a:xfrm>
          <a:prstGeom prst="rect">
            <a:avLst/>
          </a:prstGeom>
          <a:noFill/>
        </p:spPr>
        <p:txBody>
          <a:bodyPr wrap="none" lIns="121917" tIns="60958" rIns="121917" bIns="60958" rtlCol="0">
            <a:spAutoFit/>
          </a:bodyPr>
          <a:lstStyle/>
          <a:p>
            <a:pPr algn="ctr"/>
            <a:r>
              <a:rPr lang="en-US" altLang="zh-CN" sz="4000" dirty="0">
                <a:solidFill>
                  <a:schemeClr val="accent3">
                    <a:lumMod val="75000"/>
                  </a:schemeClr>
                </a:solidFill>
                <a:latin typeface="Times New Roman" pitchFamily="18" charset="0"/>
                <a:ea typeface="方正粗圆_GBK" pitchFamily="65" charset="-122"/>
                <a:cs typeface="Times New Roman" pitchFamily="18" charset="0"/>
              </a:rPr>
              <a:t>1. </a:t>
            </a:r>
            <a:r>
              <a:rPr lang="en-US" altLang="zh-CN" sz="4000" dirty="0" err="1">
                <a:solidFill>
                  <a:schemeClr val="accent3">
                    <a:lumMod val="75000"/>
                  </a:schemeClr>
                </a:solidFill>
                <a:latin typeface="Times New Roman" pitchFamily="18" charset="0"/>
                <a:ea typeface="方正粗圆_GBK" pitchFamily="65" charset="-122"/>
                <a:cs typeface="Times New Roman" pitchFamily="18" charset="0"/>
              </a:rPr>
              <a:t>Nội</a:t>
            </a:r>
            <a:r>
              <a:rPr lang="en-US" altLang="zh-CN" sz="4000" dirty="0">
                <a:solidFill>
                  <a:schemeClr val="accent3">
                    <a:lumMod val="75000"/>
                  </a:schemeClr>
                </a:solidFill>
                <a:latin typeface="Times New Roman" pitchFamily="18" charset="0"/>
                <a:ea typeface="方正粗圆_GBK" pitchFamily="65" charset="-122"/>
                <a:cs typeface="Times New Roman" pitchFamily="18" charset="0"/>
              </a:rPr>
              <a:t> dung</a:t>
            </a:r>
            <a:endParaRPr lang="zh-CN" altLang="en-US" sz="4000"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747613" y="2224615"/>
            <a:ext cx="3744417" cy="3908758"/>
          </a:xfrm>
          <a:prstGeom prst="rect">
            <a:avLst/>
          </a:prstGeom>
          <a:noFill/>
        </p:spPr>
        <p:txBody>
          <a:bodyPr wrap="square" lIns="121917" tIns="60958" rIns="121917" bIns="60958" rtlCol="0">
            <a:spAutoFit/>
          </a:bodyPr>
          <a:lstStyle/>
          <a:p>
            <a:pPr algn="ctr"/>
            <a:r>
              <a:rPr lang="en-US" altLang="zh-CN" sz="2900" dirty="0" err="1">
                <a:latin typeface="Times New Roman" pitchFamily="18" charset="0"/>
                <a:cs typeface="Times New Roman" pitchFamily="18" charset="0"/>
              </a:rPr>
              <a:t>Tình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cảm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trong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sáng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hồn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nhiên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và</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lòng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nhân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hậu</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của</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người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em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đã</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giúp</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cho</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người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anh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nhận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ra</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phần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hạn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chế</a:t>
            </a:r>
            <a:r>
              <a:rPr lang="en-US" altLang="zh-CN" sz="2900" dirty="0">
                <a:latin typeface="Times New Roman" pitchFamily="18" charset="0"/>
                <a:cs typeface="Times New Roman" pitchFamily="18" charset="0"/>
              </a:rPr>
              <a:t> ở </a:t>
            </a:r>
            <a:r>
              <a:rPr lang="en-US" altLang="zh-CN" sz="2900" dirty="0" err="1">
                <a:latin typeface="Times New Roman" pitchFamily="18" charset="0"/>
                <a:cs typeface="Times New Roman" pitchFamily="18" charset="0"/>
              </a:rPr>
              <a:t>chính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mình</a:t>
            </a:r>
            <a:r>
              <a:rPr lang="en-US" altLang="zh-CN" sz="2900" dirty="0">
                <a:latin typeface="Times New Roman" pitchFamily="18" charset="0"/>
                <a:cs typeface="Times New Roman" pitchFamily="18" charset="0"/>
              </a:rPr>
              <a:t>.</a:t>
            </a:r>
          </a:p>
          <a:p>
            <a:endParaRPr lang="en-US" altLang="zh-CN" dirty="0"/>
          </a:p>
          <a:p>
            <a:endParaRPr lang="en-US" altLang="zh-CN" dirty="0" smtClean="0"/>
          </a:p>
          <a:p>
            <a:endParaRPr lang="en-US" altLang="zh-CN" dirty="0"/>
          </a:p>
          <a:p>
            <a:endParaRPr lang="zh-CN" altLang="en-US" dirty="0"/>
          </a:p>
        </p:txBody>
      </p:sp>
      <p:sp>
        <p:nvSpPr>
          <p:cNvPr id="19" name="TextBox 18"/>
          <p:cNvSpPr txBox="1"/>
          <p:nvPr/>
        </p:nvSpPr>
        <p:spPr>
          <a:xfrm>
            <a:off x="8061741" y="2564905"/>
            <a:ext cx="3744417" cy="2739207"/>
          </a:xfrm>
          <a:prstGeom prst="rect">
            <a:avLst/>
          </a:prstGeom>
          <a:noFill/>
        </p:spPr>
        <p:txBody>
          <a:bodyPr wrap="square" lIns="121917" tIns="60958" rIns="121917" bIns="60958" rtlCol="0">
            <a:spAutoFit/>
          </a:bodyPr>
          <a:lstStyle/>
          <a:p>
            <a:pPr algn="just"/>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Kể</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chuyện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theo</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ngôi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thứ</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nhất</a:t>
            </a:r>
            <a:endParaRPr lang="en-US" altLang="zh-CN" sz="2900" dirty="0">
              <a:latin typeface="Times New Roman" pitchFamily="18" charset="0"/>
              <a:cs typeface="Times New Roman" pitchFamily="18" charset="0"/>
            </a:endParaRPr>
          </a:p>
          <a:p>
            <a:pPr algn="just"/>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Nghệ</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thuật</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miêu</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tả</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tâm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lí</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nhân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vật</a:t>
            </a:r>
            <a:endParaRPr lang="en-US" altLang="zh-CN" sz="2900" dirty="0">
              <a:latin typeface="Times New Roman" pitchFamily="18" charset="0"/>
              <a:cs typeface="Times New Roman" pitchFamily="18" charset="0"/>
            </a:endParaRPr>
          </a:p>
          <a:p>
            <a:endParaRPr lang="en-US" altLang="zh-CN" dirty="0" smtClean="0"/>
          </a:p>
          <a:p>
            <a:endParaRPr lang="en-US" altLang="zh-CN" dirty="0"/>
          </a:p>
          <a:p>
            <a:endParaRPr lang="zh-CN" altLang="en-US" dirty="0"/>
          </a:p>
        </p:txBody>
      </p:sp>
      <p:pic>
        <p:nvPicPr>
          <p:cNvPr id="20" name="图片 19"/>
          <p:cNvPicPr>
            <a:picLocks noChangeAspect="1"/>
          </p:cNvPicPr>
          <p:nvPr/>
        </p:nvPicPr>
        <p:blipFill rotWithShape="1">
          <a:blip r:embed="rId9">
            <a:extLst>
              <a:ext uri="{28A0092B-C50C-407E-A947-70E740481C1C}">
                <a14:useLocalDpi xmlns:a14="http://schemas.microsoft.com/office/drawing/2010/main" val="0"/>
              </a:ext>
            </a:extLst>
          </a:blip>
          <a:srcRect l="82706" t="6693" r="8148" b="75200"/>
          <a:stretch/>
        </p:blipFill>
        <p:spPr>
          <a:xfrm>
            <a:off x="10083502" y="260648"/>
            <a:ext cx="1032596" cy="1149960"/>
          </a:xfrm>
          <a:prstGeom prst="rect">
            <a:avLst/>
          </a:prstGeom>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l="82706" t="6693" r="8148" b="75200"/>
          <a:stretch/>
        </p:blipFill>
        <p:spPr>
          <a:xfrm rot="19922747">
            <a:off x="3525819" y="1343035"/>
            <a:ext cx="785583" cy="874872"/>
          </a:xfrm>
          <a:prstGeom prst="rect">
            <a:avLst/>
          </a:prstGeom>
        </p:spPr>
      </p:pic>
      <p:sp>
        <p:nvSpPr>
          <p:cNvPr id="2" name="TextBox 1"/>
          <p:cNvSpPr txBox="1"/>
          <p:nvPr/>
        </p:nvSpPr>
        <p:spPr>
          <a:xfrm>
            <a:off x="3948079" y="5777500"/>
            <a:ext cx="5270709" cy="1015663"/>
          </a:xfrm>
          <a:prstGeom prst="rect">
            <a:avLst/>
          </a:prstGeom>
          <a:noFill/>
        </p:spPr>
        <p:txBody>
          <a:bodyPr wrap="square" rtlCol="0">
            <a:spAutoFit/>
          </a:bodyPr>
          <a:lstStyle/>
          <a:p>
            <a:pPr algn="ctr"/>
            <a:r>
              <a:rPr lang="en-US" sz="6000" b="1" smtClean="0">
                <a:solidFill>
                  <a:schemeClr val="bg1"/>
                </a:solidFill>
                <a:effectLst>
                  <a:outerShdw blurRad="38100" dist="38100" dir="2700000" algn="tl">
                    <a:srgbClr val="000000">
                      <a:alpha val="43137"/>
                    </a:srgbClr>
                  </a:outerShdw>
                </a:effectLst>
                <a:latin typeface="#9Slide03 AllRoundGothic" pitchFamily="34" charset="0"/>
              </a:rPr>
              <a:t>TỔNG KẾT</a:t>
            </a:r>
            <a:endParaRPr lang="en-US" sz="6000" b="1">
              <a:solidFill>
                <a:schemeClr val="bg1"/>
              </a:solidFill>
              <a:effectLst>
                <a:outerShdw blurRad="38100" dist="38100" dir="2700000" algn="tl">
                  <a:srgbClr val="000000">
                    <a:alpha val="43137"/>
                  </a:srgbClr>
                </a:outerShdw>
              </a:effectLst>
              <a:latin typeface="#9Slide03 AllRoundGothic" pitchFamily="34" charset="0"/>
            </a:endParaRPr>
          </a:p>
        </p:txBody>
      </p:sp>
    </p:spTree>
    <p:extLst>
      <p:ext uri="{BB962C8B-B14F-4D97-AF65-F5344CB8AC3E}">
        <p14:creationId xmlns:p14="http://schemas.microsoft.com/office/powerpoint/2010/main" val="39816344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tretch>
            <a:fillRect/>
          </a:stretch>
        </p:blipFill>
        <p:spPr>
          <a:xfrm>
            <a:off x="3096638" y="454776"/>
            <a:ext cx="5998724" cy="5948448"/>
          </a:xfrm>
          <a:prstGeom prst="rect">
            <a:avLst/>
          </a:prstGeom>
        </p:spPr>
      </p:pic>
      <p:sp>
        <p:nvSpPr>
          <p:cNvPr id="8" name="文本框 7"/>
          <p:cNvSpPr txBox="1"/>
          <p:nvPr/>
        </p:nvSpPr>
        <p:spPr>
          <a:xfrm>
            <a:off x="668889" y="2991088"/>
            <a:ext cx="10854254" cy="1015663"/>
          </a:xfrm>
          <a:prstGeom prst="rect">
            <a:avLst/>
          </a:prstGeom>
          <a:noFill/>
        </p:spPr>
        <p:txBody>
          <a:bodyPr wrap="none" rtlCol="0">
            <a:spAutoFit/>
          </a:bodyPr>
          <a:lstStyle/>
          <a:p>
            <a:pPr algn="ctr"/>
            <a:r>
              <a:rPr lang="en-US" altLang="zh-CN" sz="6000" b="1" smtClean="0">
                <a:solidFill>
                  <a:schemeClr val="accent2"/>
                </a:solidFill>
                <a:effectLst>
                  <a:outerShdw blurRad="38100" dist="38100" dir="2700000" algn="tl">
                    <a:srgbClr val="000000">
                      <a:alpha val="43137"/>
                    </a:srgbClr>
                  </a:outerShdw>
                </a:effectLst>
                <a:latin typeface="#9Slide03 AllRoundGothic" pitchFamily="34" charset="0"/>
                <a:ea typeface="汉仪小麦体简" panose="00020600040101010101" pitchFamily="18" charset="-122"/>
              </a:rPr>
              <a:t>CHÚC CÁC EM HỌC TẬP TỐT</a:t>
            </a:r>
            <a:endParaRPr lang="zh-CN" altLang="en-US" sz="6000" b="1" dirty="0">
              <a:solidFill>
                <a:schemeClr val="accent2"/>
              </a:solidFill>
              <a:effectLst>
                <a:outerShdw blurRad="38100" dist="38100" dir="2700000" algn="tl">
                  <a:srgbClr val="000000">
                    <a:alpha val="43137"/>
                  </a:srgbClr>
                </a:outerShdw>
              </a:effectLst>
              <a:latin typeface="#9Slide03 AllRoundGothic" pitchFamily="34" charset="0"/>
              <a:ea typeface="汉仪小麦体简" panose="00020600040101010101" pitchFamily="18" charset="-122"/>
            </a:endParaRPr>
          </a:p>
        </p:txBody>
      </p:sp>
      <p:pic>
        <p:nvPicPr>
          <p:cNvPr id="17"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275" y="-673100"/>
            <a:ext cx="609600" cy="609600"/>
          </a:xfrm>
          <a:prstGeom prst="rect">
            <a:avLst/>
          </a:prstGeom>
        </p:spPr>
      </p:pic>
    </p:spTree>
    <p:extLst>
      <p:ext uri="{BB962C8B-B14F-4D97-AF65-F5344CB8AC3E}">
        <p14:creationId xmlns:p14="http://schemas.microsoft.com/office/powerpoint/2010/main" val="4672284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528"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7"/>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78100" y="2374782"/>
            <a:ext cx="7416800" cy="1354213"/>
          </a:xfrm>
          <a:prstGeom prst="rect">
            <a:avLst/>
          </a:prstGeom>
          <a:noFill/>
        </p:spPr>
        <p:txBody>
          <a:bodyPr wrap="square" lIns="121917" tIns="60958" rIns="121917" bIns="60958" rtlCol="0">
            <a:spAutoFit/>
          </a:bodyPr>
          <a:lstStyle/>
          <a:p>
            <a:pPr marL="1142971" indent="-1142971" algn="just"/>
            <a:r>
              <a:rPr lang="en-US" altLang="zh-CN" sz="8000" dirty="0">
                <a:solidFill>
                  <a:schemeClr val="accent2"/>
                </a:solidFill>
                <a:latin typeface="#9Slide05 SVNCookie" pitchFamily="34" charset="0"/>
                <a:ea typeface="方正粗圆_GBK" pitchFamily="65" charset="-122"/>
                <a:cs typeface="Times New Roman" pitchFamily="18" charset="0"/>
              </a:rPr>
              <a:t> I</a:t>
            </a:r>
            <a:r>
              <a:rPr lang="en-US" altLang="zh-CN" sz="8000">
                <a:solidFill>
                  <a:schemeClr val="accent2"/>
                </a:solidFill>
                <a:latin typeface="#9Slide05 SVNCookie" pitchFamily="34" charset="0"/>
                <a:ea typeface="方正粗圆_GBK" pitchFamily="65" charset="-122"/>
                <a:cs typeface="Times New Roman" pitchFamily="18" charset="0"/>
              </a:rPr>
              <a:t>. </a:t>
            </a:r>
            <a:r>
              <a:rPr lang="en-US" altLang="zh-CN" sz="8000" smtClean="0">
                <a:solidFill>
                  <a:schemeClr val="accent2"/>
                </a:solidFill>
                <a:latin typeface="#9Slide05 SVNCookie" pitchFamily="34" charset="0"/>
                <a:ea typeface="方正粗圆_GBK" pitchFamily="65" charset="-122"/>
                <a:cs typeface="Times New Roman" pitchFamily="18" charset="0"/>
              </a:rPr>
              <a:t>Tìm hiểu </a:t>
            </a:r>
            <a:r>
              <a:rPr lang="en-US" altLang="zh-CN" sz="8000" dirty="0" err="1">
                <a:solidFill>
                  <a:schemeClr val="accent2"/>
                </a:solidFill>
                <a:latin typeface="#9Slide05 SVNCookie" pitchFamily="34" charset="0"/>
                <a:ea typeface="方正粗圆_GBK" pitchFamily="65" charset="-122"/>
                <a:cs typeface="Times New Roman" pitchFamily="18" charset="0"/>
              </a:rPr>
              <a:t>chung</a:t>
            </a:r>
            <a:endParaRPr lang="zh-CN" altLang="en-US" sz="8000" dirty="0">
              <a:solidFill>
                <a:schemeClr val="accent2"/>
              </a:solidFill>
              <a:latin typeface="#9Slide05 SVNCookie" pitchFamily="34" charset="0"/>
              <a:ea typeface="方正粗圆_GBK" pitchFamily="65" charset="-122"/>
              <a:cs typeface="Times New Roman" pitchFamily="18" charset="0"/>
            </a:endParaRPr>
          </a:p>
        </p:txBody>
      </p:sp>
      <p:pic>
        <p:nvPicPr>
          <p:cNvPr id="7" name="图片 1"/>
          <p:cNvPicPr>
            <a:picLocks noChangeAspect="1"/>
          </p:cNvPicPr>
          <p:nvPr/>
        </p:nvPicPr>
        <p:blipFill>
          <a:blip r:embed="rId3"/>
          <a:stretch>
            <a:fillRect/>
          </a:stretch>
        </p:blipFill>
        <p:spPr>
          <a:xfrm>
            <a:off x="1441429" y="4727296"/>
            <a:ext cx="2241572" cy="1618134"/>
          </a:xfrm>
          <a:prstGeom prst="rect">
            <a:avLst/>
          </a:prstGeom>
        </p:spPr>
      </p:pic>
      <p:pic>
        <p:nvPicPr>
          <p:cNvPr id="9" name="图片 2"/>
          <p:cNvPicPr>
            <a:picLocks noChangeAspect="1"/>
          </p:cNvPicPr>
          <p:nvPr/>
        </p:nvPicPr>
        <p:blipFill>
          <a:blip r:embed="rId4"/>
          <a:stretch>
            <a:fillRect/>
          </a:stretch>
        </p:blipFill>
        <p:spPr>
          <a:xfrm>
            <a:off x="7748696" y="4059738"/>
            <a:ext cx="1788244" cy="1993592"/>
          </a:xfrm>
          <a:prstGeom prst="rect">
            <a:avLst/>
          </a:prstGeom>
        </p:spPr>
      </p:pic>
      <p:pic>
        <p:nvPicPr>
          <p:cNvPr id="10" name="图片 3"/>
          <p:cNvPicPr>
            <a:picLocks noChangeAspect="1"/>
          </p:cNvPicPr>
          <p:nvPr/>
        </p:nvPicPr>
        <p:blipFill>
          <a:blip r:embed="rId5"/>
          <a:stretch>
            <a:fillRect/>
          </a:stretch>
        </p:blipFill>
        <p:spPr>
          <a:xfrm>
            <a:off x="9536941" y="563249"/>
            <a:ext cx="1512060" cy="1620863"/>
          </a:xfrm>
          <a:prstGeom prst="rect">
            <a:avLst/>
          </a:prstGeom>
        </p:spPr>
      </p:pic>
      <p:pic>
        <p:nvPicPr>
          <p:cNvPr id="11" name="图片 4"/>
          <p:cNvPicPr>
            <a:picLocks noChangeAspect="1"/>
          </p:cNvPicPr>
          <p:nvPr/>
        </p:nvPicPr>
        <p:blipFill>
          <a:blip r:embed="rId6"/>
          <a:stretch>
            <a:fillRect/>
          </a:stretch>
        </p:blipFill>
        <p:spPr>
          <a:xfrm>
            <a:off x="871724" y="787400"/>
            <a:ext cx="1706376" cy="1821033"/>
          </a:xfrm>
          <a:prstGeom prst="rect">
            <a:avLst/>
          </a:prstGeom>
        </p:spPr>
      </p:pic>
    </p:spTree>
    <p:extLst>
      <p:ext uri="{BB962C8B-B14F-4D97-AF65-F5344CB8AC3E}">
        <p14:creationId xmlns:p14="http://schemas.microsoft.com/office/powerpoint/2010/main" val="36317469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7900" y="709136"/>
            <a:ext cx="7759700" cy="5509200"/>
          </a:xfrm>
          <a:prstGeom prst="rect">
            <a:avLst/>
          </a:prstGeom>
        </p:spPr>
        <p:txBody>
          <a:bodyPr wrap="square">
            <a:spAutoFit/>
          </a:bodyPr>
          <a:lstStyle/>
          <a:p>
            <a:r>
              <a:rPr lang="en-US" sz="4400" b="1">
                <a:solidFill>
                  <a:schemeClr val="accent2"/>
                </a:solidFill>
                <a:latin typeface="#9Slide03 Arima Madurai Black" pitchFamily="2" charset="0"/>
                <a:cs typeface="#9Slide03 Arima Madurai Black" pitchFamily="2" charset="0"/>
              </a:rPr>
              <a:t>1. Tác giả</a:t>
            </a:r>
            <a:endParaRPr lang="en-US" sz="4400">
              <a:solidFill>
                <a:schemeClr val="accent2"/>
              </a:solidFill>
              <a:latin typeface="#9Slide03 Arima Madurai Black" pitchFamily="2" charset="0"/>
              <a:cs typeface="#9Slide03 Arima Madurai Black" pitchFamily="2" charset="0"/>
            </a:endParaRPr>
          </a:p>
          <a:p>
            <a:r>
              <a:rPr lang="en-US" sz="4400">
                <a:solidFill>
                  <a:schemeClr val="accent4">
                    <a:lumMod val="75000"/>
                  </a:schemeClr>
                </a:solidFill>
                <a:latin typeface="#9Slide03 Arima Madurai Black" pitchFamily="2" charset="0"/>
                <a:cs typeface="#9Slide03 Arima Madurai Black" pitchFamily="2" charset="0"/>
              </a:rPr>
              <a:t>- Tên: Tạ Duy Anh;</a:t>
            </a:r>
          </a:p>
          <a:p>
            <a:r>
              <a:rPr lang="en-US" sz="4400">
                <a:solidFill>
                  <a:schemeClr val="accent4">
                    <a:lumMod val="75000"/>
                  </a:schemeClr>
                </a:solidFill>
                <a:latin typeface="#9Slide03 Arima Madurai Black" pitchFamily="2" charset="0"/>
                <a:cs typeface="#9Slide03 Arima Madurai Black" pitchFamily="2" charset="0"/>
              </a:rPr>
              <a:t>- Năm sinh: 9/9/1959;</a:t>
            </a:r>
          </a:p>
          <a:p>
            <a:r>
              <a:rPr lang="en-US" sz="4400">
                <a:solidFill>
                  <a:schemeClr val="accent4">
                    <a:lumMod val="75000"/>
                  </a:schemeClr>
                </a:solidFill>
                <a:latin typeface="#9Slide03 Arima Madurai Black" pitchFamily="2" charset="0"/>
                <a:cs typeface="#9Slide03 Arima Madurai Black" pitchFamily="2" charset="0"/>
              </a:rPr>
              <a:t>- Quê quán: Hà Tây (nay là Hà Nội);</a:t>
            </a:r>
          </a:p>
          <a:p>
            <a:r>
              <a:rPr lang="en-US" sz="4400">
                <a:solidFill>
                  <a:schemeClr val="accent4">
                    <a:lumMod val="75000"/>
                  </a:schemeClr>
                </a:solidFill>
                <a:latin typeface="#9Slide03 Arima Madurai Black" pitchFamily="2" charset="0"/>
                <a:cs typeface="#9Slide03 Arima Madurai Black" pitchFamily="2" charset="0"/>
              </a:rPr>
              <a:t>- Là cây bút trẻ nổi lên trong thời kỳ </a:t>
            </a:r>
            <a:r>
              <a:rPr lang="en-US" sz="4400" smtClean="0">
                <a:solidFill>
                  <a:schemeClr val="accent4">
                    <a:lumMod val="75000"/>
                  </a:schemeClr>
                </a:solidFill>
                <a:latin typeface="#9Slide03 Arima Madurai Black" pitchFamily="2" charset="0"/>
                <a:cs typeface="#9Slide03 Arima Madurai Black" pitchFamily="2" charset="0"/>
              </a:rPr>
              <a:t>đổi mới văn học những năm 1980</a:t>
            </a:r>
            <a:endParaRPr lang="en-US" sz="4400">
              <a:solidFill>
                <a:schemeClr val="accent4">
                  <a:lumMod val="75000"/>
                </a:schemeClr>
              </a:solidFill>
              <a:latin typeface="#9Slide03 Arima Madurai Black" pitchFamily="2" charset="0"/>
              <a:cs typeface="#9Slide03 Arima Madurai Black" pitchFamily="2" charset="0"/>
            </a:endParaRPr>
          </a:p>
        </p:txBody>
      </p:sp>
      <p:sp>
        <p:nvSpPr>
          <p:cNvPr id="4" name="Oval 3"/>
          <p:cNvSpPr/>
          <p:nvPr/>
        </p:nvSpPr>
        <p:spPr>
          <a:xfrm>
            <a:off x="8864600" y="709136"/>
            <a:ext cx="2590800" cy="33655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57610"/>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bia_sach_Ta_Duy_Anh.jpg"/>
          <p:cNvPicPr>
            <a:picLocks noChangeAspect="1" noChangeArrowheads="1"/>
          </p:cNvPicPr>
          <p:nvPr/>
        </p:nvPicPr>
        <p:blipFill>
          <a:blip r:embed="rId2"/>
          <a:srcRect r="50556"/>
          <a:stretch>
            <a:fillRect/>
          </a:stretch>
        </p:blipFill>
        <p:spPr bwMode="auto">
          <a:xfrm>
            <a:off x="406400" y="279400"/>
            <a:ext cx="2235200" cy="2926773"/>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844801" y="584201"/>
            <a:ext cx="2401455" cy="2955636"/>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5384801" y="310573"/>
            <a:ext cx="2124364" cy="29464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7938813" y="279400"/>
            <a:ext cx="2032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10174013" y="1783773"/>
            <a:ext cx="2017987" cy="28448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609600" y="3632200"/>
            <a:ext cx="2235200" cy="2607733"/>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5467069" y="4038600"/>
            <a:ext cx="2152932" cy="281940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844800" y="3835400"/>
            <a:ext cx="2235200" cy="27432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7938813" y="4191000"/>
            <a:ext cx="2133600" cy="1828800"/>
          </a:xfrm>
          <a:prstGeom prst="rect">
            <a:avLst/>
          </a:prstGeom>
          <a:noFill/>
          <a:ln w="9525">
            <a:noFill/>
            <a:miter lim="800000"/>
            <a:headEnd/>
            <a:tailEnd/>
          </a:ln>
        </p:spPr>
      </p:pic>
    </p:spTree>
    <p:extLst>
      <p:ext uri="{BB962C8B-B14F-4D97-AF65-F5344CB8AC3E}">
        <p14:creationId xmlns:p14="http://schemas.microsoft.com/office/powerpoint/2010/main" val="24106953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dissolve">
                                      <p:cBhvr>
                                        <p:cTn id="7" dur="5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1"/>
            <a:ext cx="11074400" cy="1138769"/>
          </a:xfrm>
          <a:prstGeom prst="rect">
            <a:avLst/>
          </a:prstGeom>
          <a:noFill/>
        </p:spPr>
        <p:txBody>
          <a:bodyPr wrap="square" lIns="121917" tIns="60958" rIns="121917" bIns="60958" rtlCol="0">
            <a:spAutoFit/>
          </a:bodyPr>
          <a:lstStyle/>
          <a:p>
            <a:pPr algn="ctr"/>
            <a:r>
              <a:rPr lang="en-US" sz="6600" dirty="0" err="1">
                <a:solidFill>
                  <a:schemeClr val="accent3">
                    <a:lumMod val="50000"/>
                  </a:schemeClr>
                </a:solidFill>
                <a:latin typeface="#9Slide05 SVNCookie" pitchFamily="34" charset="0"/>
                <a:cs typeface="Times New Roman" pitchFamily="18" charset="0"/>
              </a:rPr>
              <a:t>Đọc</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văn</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bản</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Bức</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tranh</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của</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em</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gái</a:t>
            </a:r>
            <a:r>
              <a:rPr lang="en-US" sz="6600" dirty="0">
                <a:solidFill>
                  <a:schemeClr val="accent3">
                    <a:lumMod val="50000"/>
                  </a:schemeClr>
                </a:solidFill>
                <a:latin typeface="#9Slide05 SVNCookie" pitchFamily="34" charset="0"/>
                <a:cs typeface="Times New Roman" pitchFamily="18" charset="0"/>
              </a:rPr>
              <a:t> </a:t>
            </a:r>
            <a:r>
              <a:rPr lang="en-US" sz="6600" err="1">
                <a:solidFill>
                  <a:schemeClr val="accent3">
                    <a:lumMod val="50000"/>
                  </a:schemeClr>
                </a:solidFill>
                <a:latin typeface="#9Slide05 SVNCookie" pitchFamily="34" charset="0"/>
                <a:cs typeface="Times New Roman" pitchFamily="18" charset="0"/>
              </a:rPr>
              <a:t>tôi</a:t>
            </a:r>
            <a:r>
              <a:rPr lang="en-US" sz="6600" smtClean="0">
                <a:solidFill>
                  <a:schemeClr val="accent3">
                    <a:lumMod val="50000"/>
                  </a:schemeClr>
                </a:solidFill>
                <a:latin typeface="#9Slide05 SVNCookie" pitchFamily="34" charset="0"/>
                <a:cs typeface="Times New Roman" pitchFamily="18" charset="0"/>
              </a:rPr>
              <a:t>”</a:t>
            </a:r>
            <a:endParaRPr lang="en-US" sz="6600" dirty="0">
              <a:solidFill>
                <a:schemeClr val="accent3">
                  <a:lumMod val="50000"/>
                </a:schemeClr>
              </a:solidFill>
              <a:latin typeface="#9Slide05 SVNCookie" pitchFamily="34" charset="0"/>
              <a:cs typeface="Times New Roman" pitchFamily="18" charset="0"/>
            </a:endParaRPr>
          </a:p>
        </p:txBody>
      </p:sp>
      <p:sp>
        <p:nvSpPr>
          <p:cNvPr id="9" name="TextBox 1"/>
          <p:cNvSpPr txBox="1">
            <a:spLocks noChangeArrowheads="1"/>
          </p:cNvSpPr>
          <p:nvPr/>
        </p:nvSpPr>
        <p:spPr bwMode="auto">
          <a:xfrm>
            <a:off x="3962400" y="3074204"/>
            <a:ext cx="7366000" cy="1785100"/>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600" smtClean="0">
                <a:solidFill>
                  <a:schemeClr val="accent3">
                    <a:lumMod val="50000"/>
                  </a:schemeClr>
                </a:solidFill>
                <a:latin typeface="#9Slide03 Arima Madurai Black" pitchFamily="2" charset="0"/>
                <a:cs typeface="#9Slide03 Arima Madurai Black" pitchFamily="2" charset="0"/>
              </a:rPr>
              <a:t>To,rõ ràng</a:t>
            </a:r>
            <a:endParaRPr lang="en-US" sz="3600">
              <a:solidFill>
                <a:schemeClr val="accent3">
                  <a:lumMod val="50000"/>
                </a:schemeClr>
              </a:solidFill>
              <a:latin typeface="#9Slide03 Arima Madurai Black" pitchFamily="2" charset="0"/>
              <a:cs typeface="#9Slide03 Arima Madurai Black" pitchFamily="2" charset="0"/>
            </a:endParaRPr>
          </a:p>
          <a:p>
            <a:pPr marL="571500" indent="-571500" algn="just">
              <a:buFontTx/>
              <a:buChar char="-"/>
            </a:pPr>
            <a:r>
              <a:rPr lang="vi-VN" sz="3600" smtClean="0">
                <a:solidFill>
                  <a:schemeClr val="accent3">
                    <a:lumMod val="50000"/>
                  </a:schemeClr>
                </a:solidFill>
                <a:latin typeface="#9Slide03 Arima Madurai Black" pitchFamily="2" charset="0"/>
                <a:cs typeface="#9Slide03 Arima Madurai Black" pitchFamily="2" charset="0"/>
              </a:rPr>
              <a:t>Đúng </a:t>
            </a:r>
            <a:r>
              <a:rPr lang="vi-VN" sz="3600" dirty="0">
                <a:solidFill>
                  <a:schemeClr val="accent3">
                    <a:lumMod val="50000"/>
                  </a:schemeClr>
                </a:solidFill>
                <a:latin typeface="#9Slide03 Arima Madurai Black" pitchFamily="2" charset="0"/>
                <a:cs typeface="#9Slide03 Arima Madurai Black" pitchFamily="2" charset="0"/>
              </a:rPr>
              <a:t>diễn biến tâm lí </a:t>
            </a:r>
            <a:r>
              <a:rPr lang="vi-VN" sz="3600">
                <a:solidFill>
                  <a:schemeClr val="accent3">
                    <a:lumMod val="50000"/>
                  </a:schemeClr>
                </a:solidFill>
                <a:latin typeface="#9Slide03 Arima Madurai Black" pitchFamily="2" charset="0"/>
                <a:cs typeface="#9Slide03 Arima Madurai Black" pitchFamily="2" charset="0"/>
              </a:rPr>
              <a:t>của </a:t>
            </a:r>
            <a:endParaRPr lang="en-US" sz="3600" smtClean="0">
              <a:solidFill>
                <a:schemeClr val="accent3">
                  <a:lumMod val="50000"/>
                </a:schemeClr>
              </a:solidFill>
              <a:latin typeface="#9Slide03 Arima Madurai Black" pitchFamily="2" charset="0"/>
              <a:cs typeface="#9Slide03 Arima Madurai Black" pitchFamily="2" charset="0"/>
            </a:endParaRPr>
          </a:p>
          <a:p>
            <a:pPr algn="just"/>
            <a:r>
              <a:rPr lang="vi-VN" sz="3600" smtClean="0">
                <a:solidFill>
                  <a:schemeClr val="accent3">
                    <a:lumMod val="50000"/>
                  </a:schemeClr>
                </a:solidFill>
                <a:latin typeface="#9Slide03 Arima Madurai Black" pitchFamily="2" charset="0"/>
                <a:cs typeface="#9Slide03 Arima Madurai Black" pitchFamily="2" charset="0"/>
              </a:rPr>
              <a:t>nhân </a:t>
            </a:r>
            <a:r>
              <a:rPr lang="vi-VN" sz="3600">
                <a:solidFill>
                  <a:schemeClr val="accent3">
                    <a:lumMod val="50000"/>
                  </a:schemeClr>
                </a:solidFill>
                <a:latin typeface="#9Slide03 Arima Madurai Black" pitchFamily="2" charset="0"/>
                <a:cs typeface="#9Slide03 Arima Madurai Black" pitchFamily="2" charset="0"/>
              </a:rPr>
              <a:t>vật</a:t>
            </a:r>
            <a:r>
              <a:rPr lang="en-US" sz="3600">
                <a:solidFill>
                  <a:schemeClr val="accent3">
                    <a:lumMod val="50000"/>
                  </a:schemeClr>
                </a:solidFill>
                <a:latin typeface="#9Slide03 Arima Madurai Black" pitchFamily="2" charset="0"/>
                <a:cs typeface="#9Slide03 Arima Madurai Black" pitchFamily="2" charset="0"/>
              </a:rPr>
              <a:t> </a:t>
            </a:r>
            <a:r>
              <a:rPr lang="en-US" sz="3600" smtClean="0">
                <a:solidFill>
                  <a:schemeClr val="accent3">
                    <a:lumMod val="50000"/>
                  </a:schemeClr>
                </a:solidFill>
                <a:latin typeface="#9Slide03 Arima Madurai Black" pitchFamily="2" charset="0"/>
                <a:cs typeface="#9Slide03 Arima Madurai Black" pitchFamily="2" charset="0"/>
              </a:rPr>
              <a:t>người</a:t>
            </a:r>
            <a:r>
              <a:rPr lang="en-US" sz="3600" dirty="0">
                <a:solidFill>
                  <a:schemeClr val="accent3">
                    <a:lumMod val="50000"/>
                  </a:schemeClr>
                </a:solidFill>
                <a:latin typeface="#9Slide03 Arima Madurai Black" pitchFamily="2" charset="0"/>
                <a:cs typeface="#9Slide03 Arima Madurai Black" pitchFamily="2" charset="0"/>
              </a:rPr>
              <a:t> </a:t>
            </a:r>
            <a:r>
              <a:rPr lang="en-US" sz="3600" smtClean="0">
                <a:solidFill>
                  <a:schemeClr val="accent3">
                    <a:lumMod val="50000"/>
                  </a:schemeClr>
                </a:solidFill>
                <a:latin typeface="#9Slide03 Arima Madurai Black" pitchFamily="2" charset="0"/>
                <a:cs typeface="#9Slide03 Arima Madurai Black" pitchFamily="2" charset="0"/>
              </a:rPr>
              <a:t>anh</a:t>
            </a:r>
            <a:endParaRPr lang="vi-VN" sz="3600" dirty="0">
              <a:solidFill>
                <a:schemeClr val="accent3">
                  <a:lumMod val="50000"/>
                </a:schemeClr>
              </a:solidFill>
              <a:latin typeface="#9Slide03 Arima Madurai Black" pitchFamily="2" charset="0"/>
              <a:cs typeface="#9Slide03 Arima Madurai Black" pitchFamily="2"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34373230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1851" y="-699459"/>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TextBox 9"/>
          <p:cNvSpPr txBox="1"/>
          <p:nvPr/>
        </p:nvSpPr>
        <p:spPr>
          <a:xfrm>
            <a:off x="914400" y="177801"/>
            <a:ext cx="3759200" cy="9264070"/>
          </a:xfrm>
          <a:prstGeom prst="rect">
            <a:avLst/>
          </a:prstGeom>
          <a:noFill/>
        </p:spPr>
        <p:txBody>
          <a:bodyPr wrap="square" lIns="121917" tIns="60958" rIns="121917" bIns="60958" rtlCol="0">
            <a:spAutoFit/>
          </a:bodyPr>
          <a:lstStyle/>
          <a:p>
            <a:r>
              <a:rPr lang="en-US" altLang="zh-CN" sz="6600" b="1" u="sng" smtClean="0">
                <a:solidFill>
                  <a:srgbClr val="FF0000"/>
                </a:solidFill>
                <a:latin typeface="#9Slide05 SVNCookie" pitchFamily="34" charset="0"/>
                <a:ea typeface="方正粗圆_GBK" pitchFamily="65" charset="-122"/>
                <a:cs typeface="Times New Roman" pitchFamily="18" charset="0"/>
              </a:rPr>
              <a:t>2. Tác phẩm</a:t>
            </a:r>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zh-CN" altLang="en-US" sz="6600" b="1" u="sng" dirty="0">
              <a:latin typeface="#9Slide05 SVNCookie" pitchFamily="34" charset="0"/>
            </a:endParaRPr>
          </a:p>
        </p:txBody>
      </p:sp>
      <p:sp>
        <p:nvSpPr>
          <p:cNvPr id="3" name="Oval 2"/>
          <p:cNvSpPr/>
          <p:nvPr/>
        </p:nvSpPr>
        <p:spPr>
          <a:xfrm>
            <a:off x="914400" y="1771770"/>
            <a:ext cx="2654300" cy="3898900"/>
          </a:xfrm>
          <a:prstGeom prst="ellipse">
            <a:avLst/>
          </a:prstGeom>
          <a:blipFill dpi="0" rotWithShape="1">
            <a:blip r:embed="rId3"/>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73600" y="1597561"/>
            <a:ext cx="5854700" cy="1754326"/>
          </a:xfrm>
          <a:prstGeom prst="rect">
            <a:avLst/>
          </a:prstGeom>
        </p:spPr>
        <p:txBody>
          <a:bodyPr wrap="square">
            <a:spAutoFit/>
          </a:bodyPr>
          <a:lstStyle/>
          <a:p>
            <a:r>
              <a:rPr lang="vi-VN" sz="5400" smtClean="0">
                <a:solidFill>
                  <a:schemeClr val="accent2">
                    <a:lumMod val="75000"/>
                  </a:schemeClr>
                </a:solidFill>
              </a:rPr>
              <a:t>a) </a:t>
            </a:r>
            <a:r>
              <a:rPr lang="en-US" sz="5400" smtClean="0">
                <a:solidFill>
                  <a:schemeClr val="accent2">
                    <a:lumMod val="75000"/>
                  </a:schemeClr>
                </a:solidFill>
                <a:latin typeface="#9Slide05 SVNCookie" pitchFamily="34" charset="0"/>
              </a:rPr>
              <a:t>Thể </a:t>
            </a:r>
            <a:r>
              <a:rPr lang="en-US" sz="5400">
                <a:solidFill>
                  <a:schemeClr val="accent2">
                    <a:lumMod val="75000"/>
                  </a:schemeClr>
                </a:solidFill>
                <a:latin typeface="#9Slide05 SVNCookie" pitchFamily="34" charset="0"/>
              </a:rPr>
              <a:t>loại: truyện ngắn</a:t>
            </a:r>
          </a:p>
          <a:p>
            <a:endParaRPr lang="en-US" sz="5400" smtClean="0">
              <a:solidFill>
                <a:schemeClr val="accent2">
                  <a:lumMod val="75000"/>
                </a:schemeClr>
              </a:solidFill>
              <a:latin typeface="#9Slide05 SVNCookie" pitchFamily="34" charset="0"/>
            </a:endParaRPr>
          </a:p>
        </p:txBody>
      </p:sp>
      <p:sp>
        <p:nvSpPr>
          <p:cNvPr id="18" name="Rectangle 17"/>
          <p:cNvSpPr/>
          <p:nvPr/>
        </p:nvSpPr>
        <p:spPr>
          <a:xfrm>
            <a:off x="4673600" y="2883117"/>
            <a:ext cx="5854700" cy="2585323"/>
          </a:xfrm>
          <a:prstGeom prst="rect">
            <a:avLst/>
          </a:prstGeom>
        </p:spPr>
        <p:txBody>
          <a:bodyPr wrap="square">
            <a:spAutoFit/>
          </a:bodyPr>
          <a:lstStyle/>
          <a:p>
            <a:r>
              <a:rPr lang="en-US" sz="5400" smtClean="0">
                <a:solidFill>
                  <a:schemeClr val="accent2">
                    <a:lumMod val="75000"/>
                  </a:schemeClr>
                </a:solidFill>
                <a:latin typeface="#9Slide05 SVNCookie" pitchFamily="34" charset="0"/>
              </a:rPr>
              <a:t>b</a:t>
            </a:r>
            <a:r>
              <a:rPr lang="en-US" sz="5400">
                <a:solidFill>
                  <a:schemeClr val="accent2">
                    <a:lumMod val="75000"/>
                  </a:schemeClr>
                </a:solidFill>
                <a:latin typeface="#9Slide05 SVNCookie" pitchFamily="34" charset="0"/>
              </a:rPr>
              <a:t>) Ngôi kể: thứ nhất (người kể chuyện: anh trai Kiều Phương)</a:t>
            </a:r>
          </a:p>
        </p:txBody>
      </p:sp>
    </p:spTree>
    <p:extLst>
      <p:ext uri="{BB962C8B-B14F-4D97-AF65-F5344CB8AC3E}">
        <p14:creationId xmlns:p14="http://schemas.microsoft.com/office/powerpoint/2010/main" val="42066512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82420" y="3882479"/>
            <a:ext cx="977419" cy="1003300"/>
          </a:xfrm>
          <a:prstGeom prst="rect">
            <a:avLst/>
          </a:prstGeom>
        </p:spPr>
      </p:pic>
      <p:pic>
        <p:nvPicPr>
          <p:cNvPr id="3" name="图片 2"/>
          <p:cNvPicPr>
            <a:picLocks noChangeAspect="1"/>
          </p:cNvPicPr>
          <p:nvPr/>
        </p:nvPicPr>
        <p:blipFill>
          <a:blip r:embed="rId3"/>
          <a:stretch>
            <a:fillRect/>
          </a:stretch>
        </p:blipFill>
        <p:spPr>
          <a:xfrm>
            <a:off x="2795441" y="1207752"/>
            <a:ext cx="977419" cy="1003300"/>
          </a:xfrm>
          <a:prstGeom prst="rect">
            <a:avLst/>
          </a:prstGeom>
        </p:spPr>
      </p:pic>
      <p:pic>
        <p:nvPicPr>
          <p:cNvPr id="4" name="图片 3"/>
          <p:cNvPicPr>
            <a:picLocks noChangeAspect="1"/>
          </p:cNvPicPr>
          <p:nvPr/>
        </p:nvPicPr>
        <p:blipFill>
          <a:blip r:embed="rId3"/>
          <a:stretch>
            <a:fillRect/>
          </a:stretch>
        </p:blipFill>
        <p:spPr>
          <a:xfrm>
            <a:off x="3297811" y="89526"/>
            <a:ext cx="977419" cy="1003300"/>
          </a:xfrm>
          <a:prstGeom prst="rect">
            <a:avLst/>
          </a:prstGeom>
        </p:spPr>
      </p:pic>
      <p:pic>
        <p:nvPicPr>
          <p:cNvPr id="5" name="图片 4"/>
          <p:cNvPicPr>
            <a:picLocks noChangeAspect="1"/>
          </p:cNvPicPr>
          <p:nvPr/>
        </p:nvPicPr>
        <p:blipFill>
          <a:blip r:embed="rId3"/>
          <a:stretch>
            <a:fillRect/>
          </a:stretch>
        </p:blipFill>
        <p:spPr>
          <a:xfrm>
            <a:off x="2682419" y="2502594"/>
            <a:ext cx="977419" cy="1003300"/>
          </a:xfrm>
          <a:prstGeom prst="rect">
            <a:avLst/>
          </a:prstGeom>
        </p:spPr>
      </p:pic>
      <p:sp>
        <p:nvSpPr>
          <p:cNvPr id="18" name="文本框 17"/>
          <p:cNvSpPr txBox="1"/>
          <p:nvPr/>
        </p:nvSpPr>
        <p:spPr>
          <a:xfrm>
            <a:off x="57746" y="1902426"/>
            <a:ext cx="2624675" cy="3046988"/>
          </a:xfrm>
          <a:prstGeom prst="rect">
            <a:avLst/>
          </a:prstGeom>
          <a:noFill/>
        </p:spPr>
        <p:txBody>
          <a:bodyPr wrap="square" rtlCol="0">
            <a:spAutoFit/>
          </a:bodyPr>
          <a:lstStyle/>
          <a:p>
            <a:pPr algn="ctr"/>
            <a:r>
              <a:rPr lang="en-US" altLang="zh-CN" sz="9600" b="1">
                <a:ln w="15875" cmpd="sng">
                  <a:solidFill>
                    <a:srgbClr val="FFFFFF"/>
                  </a:solidFill>
                  <a:prstDash val="solid"/>
                  <a:miter lim="800000"/>
                </a:ln>
                <a:solidFill>
                  <a:srgbClr val="FFC000"/>
                </a:solidFill>
                <a:effectLst>
                  <a:outerShdw blurRad="38100" dist="38100" dir="2700000" algn="tl">
                    <a:srgbClr val="000000">
                      <a:alpha val="43137"/>
                    </a:srgbClr>
                  </a:outerShdw>
                </a:effectLst>
                <a:latin typeface="#9Slide05 SVNCookie" pitchFamily="34" charset="0"/>
                <a:ea typeface="方正粗圆_GBK" pitchFamily="65" charset="-122"/>
                <a:cs typeface="Times New Roman" pitchFamily="18" charset="0"/>
              </a:rPr>
              <a:t>Cốt truyện</a:t>
            </a:r>
            <a:endParaRPr lang="zh-CN" altLang="en-US" sz="9600" b="1" dirty="0">
              <a:ln w="15875" cmpd="sng">
                <a:solidFill>
                  <a:srgbClr val="FFFFFF"/>
                </a:solidFill>
                <a:prstDash val="solid"/>
                <a:miter lim="800000"/>
              </a:ln>
              <a:solidFill>
                <a:srgbClr val="FFC000"/>
              </a:solidFill>
              <a:effectLst>
                <a:outerShdw blurRad="38100" dist="38100" dir="2700000" algn="tl">
                  <a:srgbClr val="000000">
                    <a:alpha val="43137"/>
                  </a:srgbClr>
                </a:outerShdw>
              </a:effectLst>
              <a:latin typeface="#9Slide05 SVNCookie" pitchFamily="34" charset="0"/>
              <a:ea typeface="方正粗圆_GBK" pitchFamily="65" charset="-122"/>
              <a:cs typeface="Times New Roman" pitchFamily="18" charset="0"/>
            </a:endParaRPr>
          </a:p>
        </p:txBody>
      </p:sp>
      <p:sp>
        <p:nvSpPr>
          <p:cNvPr id="19" name="TextBox 18"/>
          <p:cNvSpPr txBox="1"/>
          <p:nvPr/>
        </p:nvSpPr>
        <p:spPr>
          <a:xfrm>
            <a:off x="4445720" y="192093"/>
            <a:ext cx="4151939" cy="984881"/>
          </a:xfrm>
          <a:prstGeom prst="rect">
            <a:avLst/>
          </a:prstGeom>
          <a:noFill/>
        </p:spPr>
        <p:txBody>
          <a:bodyPr wrap="square" lIns="121917" tIns="60958" rIns="121917" bIns="60958" rtlCol="0">
            <a:spAutoFit/>
          </a:bodyPr>
          <a:lstStyle/>
          <a:p>
            <a:pPr algn="just"/>
            <a:r>
              <a:rPr lang="en-US" sz="2800">
                <a:latin typeface="#9Slide03 Arima Madurai Bold" pitchFamily="2" charset="0"/>
                <a:cs typeface="#9Slide03 Arima Madurai Bold" pitchFamily="2" charset="0"/>
              </a:rPr>
              <a:t>A</a:t>
            </a:r>
            <a:r>
              <a:rPr lang="vi-VN" sz="2800" smtClean="0">
                <a:latin typeface="#9Slide03 Arima Madurai Bold" pitchFamily="2" charset="0"/>
                <a:cs typeface="#9Slide03 Arima Madurai Bold" pitchFamily="2" charset="0"/>
              </a:rPr>
              <a:t>nh </a:t>
            </a:r>
            <a:r>
              <a:rPr lang="vi-VN" sz="2800" dirty="0">
                <a:latin typeface="#9Slide03 Arima Madurai Bold" pitchFamily="2" charset="0"/>
                <a:cs typeface="#9Slide03 Arima Madurai Bold" pitchFamily="2" charset="0"/>
              </a:rPr>
              <a:t>trai bực vì em gái hay lục lọi </a:t>
            </a:r>
            <a:r>
              <a:rPr lang="vi-VN" sz="2800">
                <a:latin typeface="#9Slide03 Arima Madurai Bold" pitchFamily="2" charset="0"/>
                <a:cs typeface="#9Slide03 Arima Madurai Bold" pitchFamily="2" charset="0"/>
              </a:rPr>
              <a:t>đồ </a:t>
            </a:r>
            <a:r>
              <a:rPr lang="vi-VN" sz="2800" smtClean="0">
                <a:latin typeface="#9Slide03 Arima Madurai Bold" pitchFamily="2" charset="0"/>
                <a:cs typeface="#9Slide03 Arima Madurai Bold" pitchFamily="2" charset="0"/>
              </a:rPr>
              <a:t>vật</a:t>
            </a:r>
            <a:endParaRPr lang="zh-CN" altLang="en-US" sz="2800" dirty="0">
              <a:solidFill>
                <a:srgbClr val="ACCE30"/>
              </a:solidFill>
              <a:latin typeface="#9Slide03 Arima Madurai Bold" pitchFamily="2" charset="0"/>
              <a:ea typeface="方正粗圆_GBK" pitchFamily="65" charset="-122"/>
              <a:cs typeface="#9Slide03 Arima Madurai Bold" pitchFamily="2" charset="0"/>
            </a:endParaRPr>
          </a:p>
        </p:txBody>
      </p:sp>
      <p:sp>
        <p:nvSpPr>
          <p:cNvPr id="20" name="Rectangle 19"/>
          <p:cNvSpPr/>
          <p:nvPr/>
        </p:nvSpPr>
        <p:spPr>
          <a:xfrm>
            <a:off x="4007090" y="1338461"/>
            <a:ext cx="6321646" cy="984881"/>
          </a:xfrm>
          <a:prstGeom prst="rect">
            <a:avLst/>
          </a:prstGeom>
        </p:spPr>
        <p:txBody>
          <a:bodyPr wrap="square" lIns="121917" tIns="60958" rIns="121917" bIns="60958">
            <a:spAutoFit/>
          </a:bodyPr>
          <a:lstStyle/>
          <a:p>
            <a:pPr algn="just"/>
            <a:r>
              <a:rPr lang="vi-VN" sz="2800" dirty="0">
                <a:latin typeface="#9Slide03 Arima Madurai Bold" pitchFamily="2" charset="0"/>
                <a:cs typeface="#9Slide03 Arima Madurai Bold" pitchFamily="2" charset="0"/>
              </a:rPr>
              <a:t>Mèo bí mật học vẽ và tài hoa hội hoạ của Mèo được bất ngờ phát hiện.</a:t>
            </a:r>
            <a:endParaRPr lang="en-US" sz="2800" dirty="0">
              <a:latin typeface="#9Slide03 Arima Madurai Bold" pitchFamily="2" charset="0"/>
              <a:cs typeface="#9Slide03 Arima Madurai Bold" pitchFamily="2" charset="0"/>
            </a:endParaRPr>
          </a:p>
        </p:txBody>
      </p:sp>
      <p:sp>
        <p:nvSpPr>
          <p:cNvPr id="21" name="Rectangle 20"/>
          <p:cNvSpPr/>
          <p:nvPr/>
        </p:nvSpPr>
        <p:spPr>
          <a:xfrm>
            <a:off x="3888958" y="2502594"/>
            <a:ext cx="7591842" cy="984881"/>
          </a:xfrm>
          <a:prstGeom prst="rect">
            <a:avLst/>
          </a:prstGeom>
        </p:spPr>
        <p:txBody>
          <a:bodyPr wrap="square" lIns="121917" tIns="60958" rIns="121917" bIns="60958">
            <a:spAutoFit/>
          </a:bodyPr>
          <a:lstStyle/>
          <a:p>
            <a:pPr>
              <a:defRPr/>
            </a:pPr>
            <a:r>
              <a:rPr lang="vi-VN" sz="2800" dirty="0">
                <a:latin typeface="#9Slide03 Arima Madurai Bold" pitchFamily="2" charset="0"/>
                <a:cs typeface="#9Slide03 Arima Madurai Bold" pitchFamily="2" charset="0"/>
              </a:rPr>
              <a:t>Người anh không vui, ghen ghét, đố kị với tài năng của em, cảm thấy thua kém em.</a:t>
            </a:r>
            <a:endParaRPr lang="en-US" sz="2800" dirty="0">
              <a:latin typeface="#9Slide03 Arima Madurai Bold" pitchFamily="2" charset="0"/>
              <a:cs typeface="#9Slide03 Arima Madurai Bold" pitchFamily="2" charset="0"/>
            </a:endParaRPr>
          </a:p>
        </p:txBody>
      </p:sp>
      <p:sp>
        <p:nvSpPr>
          <p:cNvPr id="22" name="Rectangle 21"/>
          <p:cNvSpPr/>
          <p:nvPr/>
        </p:nvSpPr>
        <p:spPr>
          <a:xfrm>
            <a:off x="4007090" y="3999409"/>
            <a:ext cx="7016510" cy="954107"/>
          </a:xfrm>
          <a:prstGeom prst="rect">
            <a:avLst/>
          </a:prstGeom>
        </p:spPr>
        <p:txBody>
          <a:bodyPr wrap="square">
            <a:spAutoFit/>
          </a:bodyPr>
          <a:lstStyle/>
          <a:p>
            <a:pPr>
              <a:defRPr/>
            </a:pPr>
            <a:r>
              <a:rPr lang="vi-VN" sz="2800" dirty="0" smtClean="0">
                <a:latin typeface="#9Slide03 Arima Madurai Bold" pitchFamily="2" charset="0"/>
                <a:cs typeface="#9Slide03 Arima Madurai Bold" pitchFamily="2" charset="0"/>
              </a:rPr>
              <a:t>Em gái thành công cả nhà mừng vui, người anh đi xem triển lãm tranh của em gái.</a:t>
            </a:r>
          </a:p>
        </p:txBody>
      </p:sp>
      <p:sp>
        <p:nvSpPr>
          <p:cNvPr id="23" name="Rectangle 22"/>
          <p:cNvSpPr/>
          <p:nvPr/>
        </p:nvSpPr>
        <p:spPr>
          <a:xfrm>
            <a:off x="4235690" y="5200649"/>
            <a:ext cx="5029200" cy="954107"/>
          </a:xfrm>
          <a:prstGeom prst="rect">
            <a:avLst/>
          </a:prstGeom>
        </p:spPr>
        <p:txBody>
          <a:bodyPr wrap="square">
            <a:spAutoFit/>
          </a:bodyPr>
          <a:lstStyle/>
          <a:p>
            <a:pPr>
              <a:defRPr/>
            </a:pPr>
            <a:r>
              <a:rPr lang="vi-VN" sz="2800" dirty="0" smtClean="0">
                <a:latin typeface="#9Slide03 Arima Madurai Bold" pitchFamily="2" charset="0"/>
                <a:cs typeface="#9Slide03 Arima Madurai Bold" pitchFamily="2" charset="0"/>
              </a:rPr>
              <a:t>Đứng trước bức tranh của Kiều Phương, người </a:t>
            </a:r>
            <a:r>
              <a:rPr lang="vi-VN" sz="2800" smtClean="0">
                <a:latin typeface="#9Slide03 Arima Madurai Bold" pitchFamily="2" charset="0"/>
                <a:cs typeface="#9Slide03 Arima Madurai Bold" pitchFamily="2" charset="0"/>
              </a:rPr>
              <a:t>anh </a:t>
            </a:r>
            <a:r>
              <a:rPr lang="en-US" sz="2800" smtClean="0">
                <a:latin typeface="#9Slide03 Arima Madurai Bold" pitchFamily="2" charset="0"/>
                <a:cs typeface="#9Slide03 Arima Madurai Bold" pitchFamily="2" charset="0"/>
              </a:rPr>
              <a:t>ân</a:t>
            </a:r>
            <a:r>
              <a:rPr lang="vi-VN" sz="2800" smtClean="0">
                <a:latin typeface="#9Slide03 Arima Madurai Bold" pitchFamily="2" charset="0"/>
                <a:cs typeface="#9Slide03 Arima Madurai Bold" pitchFamily="2" charset="0"/>
              </a:rPr>
              <a:t> hận</a:t>
            </a:r>
            <a:endParaRPr lang="vi-VN" sz="2800" dirty="0" smtClean="0">
              <a:latin typeface="#9Slide03 Arima Madurai Bold" pitchFamily="2" charset="0"/>
              <a:cs typeface="#9Slide03 Arima Madurai Bold" pitchFamily="2" charset="0"/>
            </a:endParaRPr>
          </a:p>
        </p:txBody>
      </p:sp>
      <p:pic>
        <p:nvPicPr>
          <p:cNvPr id="24" name="图片 1"/>
          <p:cNvPicPr>
            <a:picLocks noChangeAspect="1"/>
          </p:cNvPicPr>
          <p:nvPr/>
        </p:nvPicPr>
        <p:blipFill>
          <a:blip r:embed="rId3"/>
          <a:stretch>
            <a:fillRect/>
          </a:stretch>
        </p:blipFill>
        <p:spPr>
          <a:xfrm>
            <a:off x="3284151" y="4885779"/>
            <a:ext cx="977419" cy="1003300"/>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400"/>
                            </p:stCondLst>
                            <p:childTnLst>
                              <p:par>
                                <p:cTn id="12" presetID="3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900" decel="100000" fill="hold"/>
                                        <p:tgtEl>
                                          <p:spTgt spid="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7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6" presetID="2" presetClass="entr" presetSubtype="4"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2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11108" y="3880709"/>
            <a:ext cx="6769803" cy="830997"/>
          </a:xfrm>
          <a:prstGeom prst="rect">
            <a:avLst/>
          </a:prstGeom>
          <a:noFill/>
        </p:spPr>
        <p:txBody>
          <a:bodyPr wrap="none" rtlCol="0">
            <a:spAutoFit/>
          </a:bodyPr>
          <a:lstStyle/>
          <a:p>
            <a:pPr algn="ctr"/>
            <a:r>
              <a:rPr lang="en-US" altLang="zh-CN" sz="4800" b="1" smtClean="0">
                <a:solidFill>
                  <a:schemeClr val="accent1"/>
                </a:solidFill>
                <a:latin typeface="汉仪小麦体简" panose="00020600040101010101" pitchFamily="18" charset="-122"/>
                <a:ea typeface="汉仪小麦体简" panose="00020600040101010101" pitchFamily="18" charset="-122"/>
              </a:rPr>
              <a:t>II. TÌM HIỂU CHI TIẾT</a:t>
            </a:r>
            <a:endParaRPr lang="zh-CN" altLang="en-US" sz="4800" b="1" dirty="0">
              <a:solidFill>
                <a:schemeClr val="accent1"/>
              </a:solidFill>
              <a:latin typeface="汉仪小麦体简" panose="00020600040101010101" pitchFamily="18" charset="-122"/>
              <a:ea typeface="汉仪小麦体简" panose="00020600040101010101" pitchFamily="18" charset="-122"/>
            </a:endParaRPr>
          </a:p>
        </p:txBody>
      </p:sp>
      <p:pic>
        <p:nvPicPr>
          <p:cNvPr id="6" name="图片 5"/>
          <p:cNvPicPr>
            <a:picLocks noChangeAspect="1"/>
          </p:cNvPicPr>
          <p:nvPr/>
        </p:nvPicPr>
        <p:blipFill>
          <a:blip r:embed="rId3"/>
          <a:stretch>
            <a:fillRect/>
          </a:stretch>
        </p:blipFill>
        <p:spPr>
          <a:xfrm>
            <a:off x="4666585" y="749056"/>
            <a:ext cx="2858836" cy="313165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自定义 33">
      <a:dk1>
        <a:sysClr val="windowText" lastClr="000000"/>
      </a:dk1>
      <a:lt1>
        <a:sysClr val="window" lastClr="FFFFFF"/>
      </a:lt1>
      <a:dk2>
        <a:srgbClr val="44546A"/>
      </a:dk2>
      <a:lt2>
        <a:srgbClr val="E7E6E6"/>
      </a:lt2>
      <a:accent1>
        <a:srgbClr val="EC6837"/>
      </a:accent1>
      <a:accent2>
        <a:srgbClr val="F5688F"/>
      </a:accent2>
      <a:accent3>
        <a:srgbClr val="77C285"/>
      </a:accent3>
      <a:accent4>
        <a:srgbClr val="4EBCB6"/>
      </a:accent4>
      <a:accent5>
        <a:srgbClr val="6F4836"/>
      </a:accent5>
      <a:accent6>
        <a:srgbClr val="EA688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759</Words>
  <Application>Microsoft Office PowerPoint</Application>
  <PresentationFormat>Widescreen</PresentationFormat>
  <Paragraphs>100</Paragraphs>
  <Slides>24</Slides>
  <Notes>13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宋体</vt:lpstr>
      <vt:lpstr>#9Slide03 Arima Madurai Bold</vt:lpstr>
      <vt:lpstr>Calibri</vt:lpstr>
      <vt:lpstr>#9Slide03 AllRoundGothic</vt:lpstr>
      <vt:lpstr>Arial</vt:lpstr>
      <vt:lpstr>Times New Roman</vt:lpstr>
      <vt:lpstr>汉仪小麦体简</vt:lpstr>
      <vt:lpstr>微软雅黑</vt:lpstr>
      <vt:lpstr>方正粗圆_GBK</vt:lpstr>
      <vt:lpstr>#9Slide03 Arima Madurai</vt:lpstr>
      <vt:lpstr>#9Slide05 SVNCookie</vt:lpstr>
      <vt:lpstr>#9Slide03 Arima Madurai Black</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Win8SL-U</cp:lastModifiedBy>
  <cp:revision>48</cp:revision>
  <dcterms:created xsi:type="dcterms:W3CDTF">2017-06-19T03:48:00Z</dcterms:created>
  <dcterms:modified xsi:type="dcterms:W3CDTF">2024-10-14T23:02:39Z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