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2"/>
  </p:notesMasterIdLst>
  <p:sldIdLst>
    <p:sldId id="256" r:id="rId2"/>
    <p:sldId id="479" r:id="rId3"/>
    <p:sldId id="258" r:id="rId4"/>
    <p:sldId id="522" r:id="rId5"/>
    <p:sldId id="544" r:id="rId6"/>
    <p:sldId id="523" r:id="rId7"/>
    <p:sldId id="524" r:id="rId8"/>
    <p:sldId id="525" r:id="rId9"/>
    <p:sldId id="526" r:id="rId10"/>
    <p:sldId id="455" r:id="rId11"/>
    <p:sldId id="527" r:id="rId12"/>
    <p:sldId id="528" r:id="rId13"/>
    <p:sldId id="529" r:id="rId14"/>
    <p:sldId id="530" r:id="rId15"/>
    <p:sldId id="531" r:id="rId16"/>
    <p:sldId id="532" r:id="rId17"/>
    <p:sldId id="533" r:id="rId18"/>
    <p:sldId id="534" r:id="rId19"/>
    <p:sldId id="535" r:id="rId20"/>
    <p:sldId id="536" r:id="rId21"/>
    <p:sldId id="537" r:id="rId22"/>
    <p:sldId id="538" r:id="rId23"/>
    <p:sldId id="539" r:id="rId24"/>
    <p:sldId id="494" r:id="rId25"/>
    <p:sldId id="520" r:id="rId26"/>
    <p:sldId id="521" r:id="rId27"/>
    <p:sldId id="540" r:id="rId28"/>
    <p:sldId id="541" r:id="rId29"/>
    <p:sldId id="542" r:id="rId30"/>
    <p:sldId id="38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1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4"/>
  </p:normalViewPr>
  <p:slideViewPr>
    <p:cSldViewPr snapToGrid="0" snapToObjects="1">
      <p:cViewPr varScale="1">
        <p:scale>
          <a:sx n="69" d="100"/>
          <a:sy n="69"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1A39F-C03F-45CD-89EF-958857CB2B3C}"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ACF50-EDFC-416D-98D9-E393C6A0FE64}" type="slidenum">
              <a:rPr lang="en-US" smtClean="0"/>
              <a:t>‹#›</a:t>
            </a:fld>
            <a:endParaRPr lang="en-US"/>
          </a:p>
        </p:txBody>
      </p:sp>
    </p:spTree>
    <p:extLst>
      <p:ext uri="{BB962C8B-B14F-4D97-AF65-F5344CB8AC3E}">
        <p14:creationId xmlns:p14="http://schemas.microsoft.com/office/powerpoint/2010/main" val="1253378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ACF50-EDFC-416D-98D9-E393C6A0FE64}" type="slidenum">
              <a:rPr lang="en-US" smtClean="0"/>
              <a:t>14</a:t>
            </a:fld>
            <a:endParaRPr lang="en-US"/>
          </a:p>
        </p:txBody>
      </p:sp>
    </p:spTree>
    <p:extLst>
      <p:ext uri="{BB962C8B-B14F-4D97-AF65-F5344CB8AC3E}">
        <p14:creationId xmlns:p14="http://schemas.microsoft.com/office/powerpoint/2010/main" val="322534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15</a:t>
            </a:fld>
            <a:endParaRPr lang="en-US"/>
          </a:p>
        </p:txBody>
      </p:sp>
    </p:spTree>
    <p:extLst>
      <p:ext uri="{BB962C8B-B14F-4D97-AF65-F5344CB8AC3E}">
        <p14:creationId xmlns:p14="http://schemas.microsoft.com/office/powerpoint/2010/main" val="4038040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401688-A1D4-1145-AB82-E45CE746F8E4}" type="datetimeFigureOut">
              <a:rPr lang="en-VN" smtClean="0"/>
              <a:t>09/18/2024</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3560419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en-VN" smtClean="0"/>
              <a:t>09/18/2024</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2880647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en-VN" smtClean="0"/>
              <a:t>09/18/2024</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2491427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en-VN" smtClean="0"/>
              <a:t>09/18/2024</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3579834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01688-A1D4-1145-AB82-E45CE746F8E4}" type="datetimeFigureOut">
              <a:rPr lang="en-VN" smtClean="0"/>
              <a:t>09/18/2024</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3524352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401688-A1D4-1145-AB82-E45CE746F8E4}" type="datetimeFigureOut">
              <a:rPr lang="en-VN" smtClean="0"/>
              <a:t>09/18/2024</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1957041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401688-A1D4-1145-AB82-E45CE746F8E4}" type="datetimeFigureOut">
              <a:rPr lang="en-VN" smtClean="0"/>
              <a:t>09/18/2024</a:t>
            </a:fld>
            <a:endParaRPr lang="en-VN"/>
          </a:p>
        </p:txBody>
      </p:sp>
      <p:sp>
        <p:nvSpPr>
          <p:cNvPr id="8" name="Footer Placeholder 7"/>
          <p:cNvSpPr>
            <a:spLocks noGrp="1"/>
          </p:cNvSpPr>
          <p:nvPr>
            <p:ph type="ftr" sz="quarter" idx="11"/>
          </p:nvPr>
        </p:nvSpPr>
        <p:spPr/>
        <p:txBody>
          <a:bodyPr/>
          <a:lstStyle/>
          <a:p>
            <a:endParaRPr lang="en-VN"/>
          </a:p>
        </p:txBody>
      </p:sp>
      <p:sp>
        <p:nvSpPr>
          <p:cNvPr id="9" name="Slide Number Placeholder 8"/>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3768337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401688-A1D4-1145-AB82-E45CE746F8E4}" type="datetimeFigureOut">
              <a:rPr lang="en-VN" smtClean="0"/>
              <a:t>09/18/2024</a:t>
            </a:fld>
            <a:endParaRPr lang="en-VN"/>
          </a:p>
        </p:txBody>
      </p:sp>
      <p:sp>
        <p:nvSpPr>
          <p:cNvPr id="4" name="Footer Placeholder 3"/>
          <p:cNvSpPr>
            <a:spLocks noGrp="1"/>
          </p:cNvSpPr>
          <p:nvPr>
            <p:ph type="ftr" sz="quarter" idx="11"/>
          </p:nvPr>
        </p:nvSpPr>
        <p:spPr/>
        <p:txBody>
          <a:bodyPr/>
          <a:lstStyle/>
          <a:p>
            <a:endParaRPr lang="en-VN"/>
          </a:p>
        </p:txBody>
      </p:sp>
      <p:sp>
        <p:nvSpPr>
          <p:cNvPr id="5" name="Slide Number Placeholder 4"/>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848981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1688-A1D4-1145-AB82-E45CE746F8E4}" type="datetimeFigureOut">
              <a:rPr lang="en-VN" smtClean="0"/>
              <a:t>09/18/2024</a:t>
            </a:fld>
            <a:endParaRPr lang="en-VN"/>
          </a:p>
        </p:txBody>
      </p:sp>
      <p:sp>
        <p:nvSpPr>
          <p:cNvPr id="3" name="Footer Placeholder 2"/>
          <p:cNvSpPr>
            <a:spLocks noGrp="1"/>
          </p:cNvSpPr>
          <p:nvPr>
            <p:ph type="ftr" sz="quarter" idx="11"/>
          </p:nvPr>
        </p:nvSpPr>
        <p:spPr/>
        <p:txBody>
          <a:bodyPr/>
          <a:lstStyle/>
          <a:p>
            <a:endParaRPr lang="en-VN"/>
          </a:p>
        </p:txBody>
      </p:sp>
      <p:sp>
        <p:nvSpPr>
          <p:cNvPr id="4" name="Slide Number Placeholder 3"/>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2590154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401688-A1D4-1145-AB82-E45CE746F8E4}" type="datetimeFigureOut">
              <a:rPr lang="en-VN" smtClean="0"/>
              <a:t>09/18/2024</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1931510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401688-A1D4-1145-AB82-E45CE746F8E4}" type="datetimeFigureOut">
              <a:rPr lang="en-VN" smtClean="0"/>
              <a:t>09/18/2024</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676048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1688-A1D4-1145-AB82-E45CE746F8E4}" type="datetimeFigureOut">
              <a:rPr lang="en-VN" smtClean="0"/>
              <a:t>09/18/2024</a:t>
            </a:fld>
            <a:endParaRPr lang="en-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860B0-CABD-B441-BCD2-65985B96B1D2}" type="slidenum">
              <a:rPr lang="en-VN" smtClean="0"/>
              <a:t>‹#›</a:t>
            </a:fld>
            <a:endParaRPr lang="en-VN"/>
          </a:p>
        </p:txBody>
      </p:sp>
    </p:spTree>
    <p:extLst>
      <p:ext uri="{BB962C8B-B14F-4D97-AF65-F5344CB8AC3E}">
        <p14:creationId xmlns:p14="http://schemas.microsoft.com/office/powerpoint/2010/main" val="1842715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166256" y="0"/>
            <a:ext cx="12025744"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09801" y="40522"/>
            <a:ext cx="1209675" cy="121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8">
            <a:extLst>
              <a:ext uri="{FF2B5EF4-FFF2-40B4-BE49-F238E27FC236}">
                <a16:creationId xmlns:a16="http://schemas.microsoft.com/office/drawing/2014/main" id="{C92734FC-9656-A345-BC7D-581EADDB7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807443" y="85370"/>
            <a:ext cx="1210866"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id="{87C9579E-4A9F-E042-8628-EF0393B3FE7E}"/>
              </a:ext>
            </a:extLst>
          </p:cNvPr>
          <p:cNvSpPr/>
          <p:nvPr/>
        </p:nvSpPr>
        <p:spPr>
          <a:xfrm>
            <a:off x="166256" y="1614488"/>
            <a:ext cx="11790217" cy="49754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VN" sz="1350" dirty="0">
              <a:solidFill>
                <a:schemeClr val="tx1"/>
              </a:solidFill>
              <a:latin typeface="Times New Roman" panose="02020603050405020304" pitchFamily="18" charset="0"/>
              <a:cs typeface="Times New Roman" panose="02020603050405020304" pitchFamily="18" charset="0"/>
            </a:endParaRPr>
          </a:p>
        </p:txBody>
      </p:sp>
      <p:sp>
        <p:nvSpPr>
          <p:cNvPr id="13" name="Rounded Rectangle 6">
            <a:extLst>
              <a:ext uri="{FF2B5EF4-FFF2-40B4-BE49-F238E27FC236}">
                <a16:creationId xmlns:a16="http://schemas.microsoft.com/office/drawing/2014/main" id="{A34EEF55-29CB-40A4-B306-34E06BA21A02}"/>
              </a:ext>
            </a:extLst>
          </p:cNvPr>
          <p:cNvSpPr/>
          <p:nvPr/>
        </p:nvSpPr>
        <p:spPr>
          <a:xfrm>
            <a:off x="3200401" y="191070"/>
            <a:ext cx="5846618" cy="936666"/>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4000" b="1">
                <a:ln>
                  <a:solidFill>
                    <a:schemeClr val="tx1"/>
                  </a:solidFill>
                </a:ln>
                <a:solidFill>
                  <a:srgbClr val="FF0000"/>
                </a:solidFill>
                <a:latin typeface="Times New Roman" pitchFamily="18" charset="0"/>
                <a:cs typeface="Times New Roman" pitchFamily="18" charset="0"/>
              </a:rPr>
              <a:t>CẶP ĐÔI ĂN Ý</a:t>
            </a:r>
            <a:endParaRPr lang="en-US" sz="4000" b="1" dirty="0">
              <a:ln>
                <a:solidFill>
                  <a:schemeClr val="tx1"/>
                </a:solidFill>
              </a:ln>
              <a:solidFill>
                <a:srgbClr val="FF0000"/>
              </a:solidFill>
              <a:latin typeface="Times New Roman" pitchFamily="18" charset="0"/>
              <a:cs typeface="Times New Roman" pitchFamily="18" charset="0"/>
            </a:endParaRPr>
          </a:p>
        </p:txBody>
      </p:sp>
      <p:sp>
        <p:nvSpPr>
          <p:cNvPr id="14" name="Rounded Rectangle 6">
            <a:extLst>
              <a:ext uri="{FF2B5EF4-FFF2-40B4-BE49-F238E27FC236}">
                <a16:creationId xmlns:a16="http://schemas.microsoft.com/office/drawing/2014/main" id="{B0DEA0DF-6C0C-4C96-B6CE-9EECFBA34801}"/>
              </a:ext>
            </a:extLst>
          </p:cNvPr>
          <p:cNvSpPr/>
          <p:nvPr/>
        </p:nvSpPr>
        <p:spPr>
          <a:xfrm>
            <a:off x="2521528" y="2080317"/>
            <a:ext cx="7460673" cy="1828793"/>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r>
              <a:rPr lang="ru-RU" sz="2400" b="1">
                <a:solidFill>
                  <a:srgbClr val="FF0000"/>
                </a:solidFill>
                <a:latin typeface="Times New Roman" panose="02020603050405020304" pitchFamily="18" charset="0"/>
                <a:cs typeface="Times New Roman" panose="02020603050405020304" pitchFamily="18" charset="0"/>
              </a:rPr>
              <a:t>1. Hãy ghi lại một số từ miêu tả cảm xúc của em khi nghĩ về một người bạn thân.</a:t>
            </a:r>
            <a:r>
              <a:rPr lang="en-US" sz="2400" b="1">
                <a:solidFill>
                  <a:srgbClr val="FF0000"/>
                </a:solidFill>
                <a:latin typeface="Times New Roman" panose="02020603050405020304" pitchFamily="18" charset="0"/>
                <a:cs typeface="Times New Roman" panose="02020603050405020304" pitchFamily="18" charset="0"/>
              </a:rPr>
              <a:t> </a:t>
            </a:r>
            <a:r>
              <a:rPr lang="ru-RU" sz="2400" b="1">
                <a:solidFill>
                  <a:srgbClr val="FF0000"/>
                </a:solidFill>
                <a:latin typeface="Times New Roman" panose="02020603050405020304" pitchFamily="18" charset="0"/>
                <a:cs typeface="Times New Roman" panose="02020603050405020304" pitchFamily="18" charset="0"/>
              </a:rPr>
              <a:t>Đi</a:t>
            </a:r>
            <a:r>
              <a:rPr lang="en-US" sz="2400" b="1">
                <a:solidFill>
                  <a:srgbClr val="FF0000"/>
                </a:solidFill>
                <a:latin typeface="Times New Roman" panose="02020603050405020304" pitchFamily="18" charset="0"/>
                <a:cs typeface="Times New Roman" panose="02020603050405020304" pitchFamily="18" charset="0"/>
              </a:rPr>
              <a:t>ề</a:t>
            </a:r>
            <a:r>
              <a:rPr lang="ru-RU" sz="2400" b="1">
                <a:solidFill>
                  <a:srgbClr val="FF0000"/>
                </a:solidFill>
                <a:latin typeface="Times New Roman" panose="02020603050405020304" pitchFamily="18" charset="0"/>
                <a:cs typeface="Times New Roman" panose="02020603050405020304" pitchFamily="18" charset="0"/>
              </a:rPr>
              <a:t>u gì khi</a:t>
            </a:r>
            <a:r>
              <a:rPr lang="en-US" sz="2400" b="1">
                <a:solidFill>
                  <a:srgbClr val="FF0000"/>
                </a:solidFill>
                <a:latin typeface="Times New Roman" panose="02020603050405020304" pitchFamily="18" charset="0"/>
                <a:cs typeface="Times New Roman" panose="02020603050405020304" pitchFamily="18" charset="0"/>
              </a:rPr>
              <a:t>ế</a:t>
            </a:r>
            <a:r>
              <a:rPr lang="ru-RU" sz="2400" b="1">
                <a:solidFill>
                  <a:srgbClr val="FF0000"/>
                </a:solidFill>
                <a:latin typeface="Times New Roman" panose="02020603050405020304" pitchFamily="18" charset="0"/>
                <a:cs typeface="Times New Roman" panose="02020603050405020304" pitchFamily="18" charset="0"/>
              </a:rPr>
              <a:t>n các em trở thành đôi bạn thân?</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5" name="Rounded Rectangle 6">
            <a:extLst>
              <a:ext uri="{FF2B5EF4-FFF2-40B4-BE49-F238E27FC236}">
                <a16:creationId xmlns:a16="http://schemas.microsoft.com/office/drawing/2014/main" id="{E9017C7E-38FE-486B-8A13-81A5E8524D96}"/>
              </a:ext>
            </a:extLst>
          </p:cNvPr>
          <p:cNvSpPr/>
          <p:nvPr/>
        </p:nvSpPr>
        <p:spPr>
          <a:xfrm>
            <a:off x="2533252" y="4038061"/>
            <a:ext cx="7460673" cy="984746"/>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r>
              <a:rPr lang="ru-RU" sz="2400" b="1">
                <a:solidFill>
                  <a:srgbClr val="FF0000"/>
                </a:solidFill>
                <a:latin typeface="Times New Roman" panose="02020603050405020304" pitchFamily="18" charset="0"/>
                <a:cs typeface="Times New Roman" panose="02020603050405020304" pitchFamily="18" charset="0"/>
              </a:rPr>
              <a:t>2. Em và người bạn thân ấy đã làm quen với nhau như thế nào? </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250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0">
            <a:extLst>
              <a:ext uri="{FF2B5EF4-FFF2-40B4-BE49-F238E27FC236}">
                <a16:creationId xmlns:a16="http://schemas.microsoft.com/office/drawing/2014/main" id="{4C1DB616-DA59-4B09-A6AC-2F864CB37685}"/>
              </a:ext>
            </a:extLst>
          </p:cNvPr>
          <p:cNvSpPr>
            <a:spLocks noChangeArrowheads="1"/>
          </p:cNvSpPr>
          <p:nvPr/>
        </p:nvSpPr>
        <p:spPr bwMode="gray">
          <a:xfrm rot="5400000">
            <a:off x="287844" y="1216095"/>
            <a:ext cx="4275137" cy="3212523"/>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00CCFF"/>
              </a:gs>
              <a:gs pos="50000">
                <a:schemeClr val="bg1">
                  <a:alpha val="0"/>
                </a:schemeClr>
              </a:gs>
              <a:gs pos="100000">
                <a:srgbClr val="00CCFF"/>
              </a:gs>
            </a:gsLst>
            <a:lin ang="5400000" scaled="1"/>
          </a:gradFill>
          <a:ln w="9525" algn="ctr">
            <a:noFill/>
            <a:miter lim="800000"/>
            <a:headEnd/>
            <a:tailEnd/>
          </a:ln>
          <a:effectLst/>
        </p:spPr>
        <p:txBody>
          <a:bodyPr wrap="none" anchor="ctr"/>
          <a:lstStyle/>
          <a:p>
            <a:pPr algn="ctr">
              <a:defRPr/>
            </a:pPr>
            <a:endParaRPr lang="en-US"/>
          </a:p>
        </p:txBody>
      </p:sp>
      <p:grpSp>
        <p:nvGrpSpPr>
          <p:cNvPr id="23557" name="Group 3">
            <a:extLst>
              <a:ext uri="{FF2B5EF4-FFF2-40B4-BE49-F238E27FC236}">
                <a16:creationId xmlns:a16="http://schemas.microsoft.com/office/drawing/2014/main" id="{07C569CB-4AEC-41CD-89E3-23127F2FCB30}"/>
              </a:ext>
            </a:extLst>
          </p:cNvPr>
          <p:cNvGrpSpPr>
            <a:grpSpLocks/>
          </p:cNvGrpSpPr>
          <p:nvPr/>
        </p:nvGrpSpPr>
        <p:grpSpPr bwMode="auto">
          <a:xfrm>
            <a:off x="3048000" y="1087584"/>
            <a:ext cx="869950" cy="665163"/>
            <a:chOff x="1110" y="2656"/>
            <a:chExt cx="1549" cy="1351"/>
          </a:xfrm>
        </p:grpSpPr>
        <p:sp>
          <p:nvSpPr>
            <p:cNvPr id="11286" name="AutoShape 4">
              <a:extLst>
                <a:ext uri="{FF2B5EF4-FFF2-40B4-BE49-F238E27FC236}">
                  <a16:creationId xmlns:a16="http://schemas.microsoft.com/office/drawing/2014/main" id="{715CBA7A-5288-479F-8345-26A018D898FC}"/>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7" name="AutoShape 5">
              <a:extLst>
                <a:ext uri="{FF2B5EF4-FFF2-40B4-BE49-F238E27FC236}">
                  <a16:creationId xmlns:a16="http://schemas.microsoft.com/office/drawing/2014/main" id="{3AFFD96F-8845-42A7-9A00-EAA32F7E7D0E}"/>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8" name="AutoShape 6">
              <a:extLst>
                <a:ext uri="{FF2B5EF4-FFF2-40B4-BE49-F238E27FC236}">
                  <a16:creationId xmlns:a16="http://schemas.microsoft.com/office/drawing/2014/main" id="{90861772-8834-449F-8558-19D8D42A32B3}"/>
                </a:ext>
              </a:extLst>
            </p:cNvPr>
            <p:cNvSpPr>
              <a:spLocks noChangeArrowheads="1"/>
            </p:cNvSpPr>
            <p:nvPr/>
          </p:nvSpPr>
          <p:spPr bwMode="gray">
            <a:xfrm>
              <a:off x="1198" y="2737"/>
              <a:ext cx="1351"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0" name="Text Box 13">
            <a:extLst>
              <a:ext uri="{FF2B5EF4-FFF2-40B4-BE49-F238E27FC236}">
                <a16:creationId xmlns:a16="http://schemas.microsoft.com/office/drawing/2014/main" id="{5892A374-7DEE-43F8-99F3-46670FF12155}"/>
              </a:ext>
            </a:extLst>
          </p:cNvPr>
          <p:cNvSpPr txBox="1">
            <a:spLocks noChangeArrowheads="1"/>
          </p:cNvSpPr>
          <p:nvPr/>
        </p:nvSpPr>
        <p:spPr bwMode="gray">
          <a:xfrm>
            <a:off x="3181350" y="1191487"/>
            <a:ext cx="62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P1</a:t>
            </a:r>
          </a:p>
        </p:txBody>
      </p:sp>
      <p:grpSp>
        <p:nvGrpSpPr>
          <p:cNvPr id="23559" name="Group 7">
            <a:extLst>
              <a:ext uri="{FF2B5EF4-FFF2-40B4-BE49-F238E27FC236}">
                <a16:creationId xmlns:a16="http://schemas.microsoft.com/office/drawing/2014/main" id="{17B2F7C7-7C71-4DF4-89C4-2E0A62236355}"/>
              </a:ext>
            </a:extLst>
          </p:cNvPr>
          <p:cNvGrpSpPr>
            <a:grpSpLocks/>
          </p:cNvGrpSpPr>
          <p:nvPr/>
        </p:nvGrpSpPr>
        <p:grpSpPr bwMode="auto">
          <a:xfrm>
            <a:off x="3551238" y="2542308"/>
            <a:ext cx="762000" cy="665163"/>
            <a:chOff x="3174" y="2656"/>
            <a:chExt cx="1549" cy="1351"/>
          </a:xfrm>
        </p:grpSpPr>
        <p:sp>
          <p:nvSpPr>
            <p:cNvPr id="11283" name="AutoShape 8">
              <a:extLst>
                <a:ext uri="{FF2B5EF4-FFF2-40B4-BE49-F238E27FC236}">
                  <a16:creationId xmlns:a16="http://schemas.microsoft.com/office/drawing/2014/main" id="{828DD86A-440D-40CA-B1C7-967EBC1AA2D7}"/>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4" name="AutoShape 9">
              <a:extLst>
                <a:ext uri="{FF2B5EF4-FFF2-40B4-BE49-F238E27FC236}">
                  <a16:creationId xmlns:a16="http://schemas.microsoft.com/office/drawing/2014/main" id="{BB015B0E-BFDB-4020-8F2A-A99257A9264B}"/>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3" name="AutoShape 10">
              <a:extLst>
                <a:ext uri="{FF2B5EF4-FFF2-40B4-BE49-F238E27FC236}">
                  <a16:creationId xmlns:a16="http://schemas.microsoft.com/office/drawing/2014/main" id="{29D53927-BA74-49EA-9E97-068FEA981DBC}"/>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2" name="Text Box 16">
            <a:extLst>
              <a:ext uri="{FF2B5EF4-FFF2-40B4-BE49-F238E27FC236}">
                <a16:creationId xmlns:a16="http://schemas.microsoft.com/office/drawing/2014/main" id="{EA9E7924-CC94-4350-8A80-B5C9EFCCF441}"/>
              </a:ext>
            </a:extLst>
          </p:cNvPr>
          <p:cNvSpPr txBox="1">
            <a:spLocks noChangeArrowheads="1"/>
          </p:cNvSpPr>
          <p:nvPr/>
        </p:nvSpPr>
        <p:spPr bwMode="gray">
          <a:xfrm>
            <a:off x="3656999" y="2570161"/>
            <a:ext cx="583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P2</a:t>
            </a:r>
          </a:p>
        </p:txBody>
      </p:sp>
      <p:grpSp>
        <p:nvGrpSpPr>
          <p:cNvPr id="2" name="Group 1">
            <a:extLst>
              <a:ext uri="{FF2B5EF4-FFF2-40B4-BE49-F238E27FC236}">
                <a16:creationId xmlns:a16="http://schemas.microsoft.com/office/drawing/2014/main" id="{4754E04D-12BB-4B31-8034-DE1409015BC7}"/>
              </a:ext>
            </a:extLst>
          </p:cNvPr>
          <p:cNvGrpSpPr>
            <a:grpSpLocks/>
          </p:cNvGrpSpPr>
          <p:nvPr/>
        </p:nvGrpSpPr>
        <p:grpSpPr bwMode="auto">
          <a:xfrm>
            <a:off x="3390900" y="3726600"/>
            <a:ext cx="838200" cy="665162"/>
            <a:chOff x="1676400" y="4821238"/>
            <a:chExt cx="838200" cy="665162"/>
          </a:xfrm>
        </p:grpSpPr>
        <p:grpSp>
          <p:nvGrpSpPr>
            <p:cNvPr id="11278" name="Group 17">
              <a:extLst>
                <a:ext uri="{FF2B5EF4-FFF2-40B4-BE49-F238E27FC236}">
                  <a16:creationId xmlns:a16="http://schemas.microsoft.com/office/drawing/2014/main" id="{1AF752D1-9B19-4D30-A0F3-9BC26605C39A}"/>
                </a:ext>
              </a:extLst>
            </p:cNvPr>
            <p:cNvGrpSpPr>
              <a:grpSpLocks/>
            </p:cNvGrpSpPr>
            <p:nvPr/>
          </p:nvGrpSpPr>
          <p:grpSpPr bwMode="auto">
            <a:xfrm>
              <a:off x="1676400" y="4821238"/>
              <a:ext cx="762000" cy="665162"/>
              <a:chOff x="1110" y="2656"/>
              <a:chExt cx="1549" cy="1351"/>
            </a:xfrm>
          </p:grpSpPr>
          <p:sp>
            <p:nvSpPr>
              <p:cNvPr id="11280" name="AutoShape 18">
                <a:extLst>
                  <a:ext uri="{FF2B5EF4-FFF2-40B4-BE49-F238E27FC236}">
                    <a16:creationId xmlns:a16="http://schemas.microsoft.com/office/drawing/2014/main" id="{9A7B2A08-737D-42CB-A7C6-2C899FD1B1C9}"/>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1" name="AutoShape 19">
                <a:extLst>
                  <a:ext uri="{FF2B5EF4-FFF2-40B4-BE49-F238E27FC236}">
                    <a16:creationId xmlns:a16="http://schemas.microsoft.com/office/drawing/2014/main" id="{1186FA0D-1EC0-437F-B5A8-49FC7F9466F1}"/>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8" name="AutoShape 20">
                <a:extLst>
                  <a:ext uri="{FF2B5EF4-FFF2-40B4-BE49-F238E27FC236}">
                    <a16:creationId xmlns:a16="http://schemas.microsoft.com/office/drawing/2014/main" id="{03CF9E90-619C-46CA-802F-0919CA12F6E3}"/>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9" name="Text Box 23">
              <a:extLst>
                <a:ext uri="{FF2B5EF4-FFF2-40B4-BE49-F238E27FC236}">
                  <a16:creationId xmlns:a16="http://schemas.microsoft.com/office/drawing/2014/main" id="{89E51117-C76F-4281-A16A-E6F87E796C28}"/>
                </a:ext>
              </a:extLst>
            </p:cNvPr>
            <p:cNvSpPr txBox="1">
              <a:spLocks noChangeArrowheads="1"/>
            </p:cNvSpPr>
            <p:nvPr/>
          </p:nvSpPr>
          <p:spPr bwMode="gray">
            <a:xfrm>
              <a:off x="1682795" y="4862946"/>
              <a:ext cx="831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P3</a:t>
              </a:r>
            </a:p>
          </p:txBody>
        </p:sp>
      </p:grpSp>
      <p:sp>
        <p:nvSpPr>
          <p:cNvPr id="20" name="Oval 19">
            <a:extLst>
              <a:ext uri="{FF2B5EF4-FFF2-40B4-BE49-F238E27FC236}">
                <a16:creationId xmlns:a16="http://schemas.microsoft.com/office/drawing/2014/main" id="{7C8A8056-2C69-486F-8784-E7CB50C275EE}"/>
              </a:ext>
            </a:extLst>
          </p:cNvPr>
          <p:cNvSpPr/>
          <p:nvPr/>
        </p:nvSpPr>
        <p:spPr bwMode="auto">
          <a:xfrm>
            <a:off x="1828800" y="2429546"/>
            <a:ext cx="1667012" cy="1076639"/>
          </a:xfrm>
          <a:prstGeom prst="ellipse">
            <a:avLst/>
          </a:prstGeom>
          <a:solidFill>
            <a:schemeClr val="bg1"/>
          </a:solidFill>
          <a:ln w="38100">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wrap="none"/>
          <a:lstStyle/>
          <a:p>
            <a:pPr algn="ctr">
              <a:defRPr/>
            </a:pPr>
            <a:r>
              <a:rPr lang="en-US" sz="2800" b="1">
                <a:solidFill>
                  <a:schemeClr val="tx1"/>
                </a:solidFill>
                <a:latin typeface="Times New Roman" pitchFamily="18" charset="0"/>
                <a:cs typeface="Times New Roman" pitchFamily="18" charset="0"/>
              </a:rPr>
              <a:t>BỐ CỤC</a:t>
            </a:r>
          </a:p>
          <a:p>
            <a:pPr algn="ctr" eaLnBrk="1" hangingPunct="1">
              <a:defRPr/>
            </a:pP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Text Box 12">
            <a:extLst>
              <a:ext uri="{FF2B5EF4-FFF2-40B4-BE49-F238E27FC236}">
                <a16:creationId xmlns:a16="http://schemas.microsoft.com/office/drawing/2014/main" id="{DAF36C60-DDEA-4E5B-830D-47294CFC3640}"/>
              </a:ext>
            </a:extLst>
          </p:cNvPr>
          <p:cNvSpPr txBox="1">
            <a:spLocks noChangeArrowheads="1"/>
          </p:cNvSpPr>
          <p:nvPr/>
        </p:nvSpPr>
        <p:spPr bwMode="auto">
          <a:xfrm>
            <a:off x="4036334" y="1065438"/>
            <a:ext cx="6530067" cy="830997"/>
          </a:xfrm>
          <a:prstGeom prst="rect">
            <a:avLst/>
          </a:prstGeom>
          <a:solidFill>
            <a:srgbClr val="FA8A36"/>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nl-NL"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Từ đầu… </a:t>
            </a:r>
            <a:r>
              <a:rPr lang="en-US" sz="2400" i="1">
                <a:solidFill>
                  <a:schemeClr val="tx1"/>
                </a:solidFill>
                <a:latin typeface="Times New Roman" panose="02020603050405020304" pitchFamily="18" charset="0"/>
                <a:cs typeface="Times New Roman" panose="02020603050405020304" pitchFamily="18" charset="0"/>
              </a:rPr>
              <a:t>mình chưa được cảm hóa</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Bối cảnh cuộc gặp gỡ giữa cậu bé và con cáo</a:t>
            </a:r>
            <a:r>
              <a:rPr lang="en-US" sz="2400">
                <a:solidFill>
                  <a:schemeClr val="tx1"/>
                </a:solidFill>
                <a:latin typeface="Times New Roman" panose="02020603050405020304" pitchFamily="18" charset="0"/>
                <a:cs typeface="Times New Roman" panose="02020603050405020304" pitchFamily="18" charset="0"/>
              </a:rPr>
              <a:t>.</a:t>
            </a:r>
          </a:p>
        </p:txBody>
      </p:sp>
      <p:sp>
        <p:nvSpPr>
          <p:cNvPr id="22" name="Text Box 15">
            <a:extLst>
              <a:ext uri="{FF2B5EF4-FFF2-40B4-BE49-F238E27FC236}">
                <a16:creationId xmlns:a16="http://schemas.microsoft.com/office/drawing/2014/main" id="{0BA822C0-F63B-4570-B74A-CD6B712BD14D}"/>
              </a:ext>
            </a:extLst>
          </p:cNvPr>
          <p:cNvSpPr txBox="1">
            <a:spLocks noChangeArrowheads="1"/>
          </p:cNvSpPr>
          <p:nvPr/>
        </p:nvSpPr>
        <p:spPr bwMode="auto">
          <a:xfrm>
            <a:off x="4332515" y="2211738"/>
            <a:ext cx="6146800" cy="1200329"/>
          </a:xfrm>
          <a:prstGeom prst="rect">
            <a:avLst/>
          </a:prstGeom>
          <a:solidFill>
            <a:srgbClr val="FFFF66"/>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en-US" sz="2400" i="1">
                <a:solidFill>
                  <a:schemeClr val="tx1"/>
                </a:solidFill>
                <a:latin typeface="Times New Roman" panose="02020603050405020304" pitchFamily="18" charset="0"/>
                <a:cs typeface="Times New Roman" panose="02020603050405020304" pitchFamily="18" charset="0"/>
              </a:rPr>
              <a:t>Tiếp theo ...duy nhất trên đời:</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Cuộc trò chuyện và sự cảm hóa của cậu bé dành cho cáo.</a:t>
            </a:r>
          </a:p>
        </p:txBody>
      </p:sp>
      <p:sp>
        <p:nvSpPr>
          <p:cNvPr id="23" name="Text Box 22">
            <a:extLst>
              <a:ext uri="{FF2B5EF4-FFF2-40B4-BE49-F238E27FC236}">
                <a16:creationId xmlns:a16="http://schemas.microsoft.com/office/drawing/2014/main" id="{3251DFDB-BD81-487F-BE1B-353EFFC16FF9}"/>
              </a:ext>
            </a:extLst>
          </p:cNvPr>
          <p:cNvSpPr txBox="1">
            <a:spLocks noChangeArrowheads="1"/>
          </p:cNvSpPr>
          <p:nvPr/>
        </p:nvSpPr>
        <p:spPr bwMode="auto">
          <a:xfrm>
            <a:off x="4154717" y="3675407"/>
            <a:ext cx="6146800" cy="830997"/>
          </a:xfrm>
          <a:prstGeom prst="rect">
            <a:avLst/>
          </a:prstGeom>
          <a:solidFill>
            <a:schemeClr val="accent2">
              <a:lumMod val="60000"/>
              <a:lumOff val="40000"/>
            </a:schemeClr>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en-US" sz="2400" i="1">
                <a:solidFill>
                  <a:schemeClr val="tx1"/>
                </a:solidFill>
                <a:latin typeface="Times New Roman" panose="02020603050405020304" pitchFamily="18" charset="0"/>
                <a:cs typeface="Times New Roman" panose="02020603050405020304" pitchFamily="18" charset="0"/>
              </a:rPr>
              <a:t>Phần còn lại</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Chia tay và những bài học về tình bạn</a:t>
            </a:r>
          </a:p>
        </p:txBody>
      </p:sp>
      <p:sp>
        <p:nvSpPr>
          <p:cNvPr id="24" name="Rounded Rectangle 6">
            <a:extLst>
              <a:ext uri="{FF2B5EF4-FFF2-40B4-BE49-F238E27FC236}">
                <a16:creationId xmlns:a16="http://schemas.microsoft.com/office/drawing/2014/main" id="{5EBF8117-5A2E-4EC2-B34D-E2773F1CD479}"/>
              </a:ext>
            </a:extLst>
          </p:cNvPr>
          <p:cNvSpPr/>
          <p:nvPr/>
        </p:nvSpPr>
        <p:spPr>
          <a:xfrm>
            <a:off x="1550822" y="38834"/>
            <a:ext cx="9117178"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34" name="Picture 33" descr="Sách - Hoàng Tử Bé (Bìa Cứng) - Đông A | Shopee Việt Nam">
            <a:extLst>
              <a:ext uri="{FF2B5EF4-FFF2-40B4-BE49-F238E27FC236}">
                <a16:creationId xmlns:a16="http://schemas.microsoft.com/office/drawing/2014/main" id="{24E85809-CDB1-4ADB-84EE-184A84D6CCC6}"/>
              </a:ext>
            </a:extLst>
          </p:cNvPr>
          <p:cNvPicPr/>
          <p:nvPr/>
        </p:nvPicPr>
        <p:blipFill rotWithShape="1">
          <a:blip r:embed="rId2" cstate="print">
            <a:extLst>
              <a:ext uri="{28A0092B-C50C-407E-A947-70E740481C1C}">
                <a14:useLocalDpi xmlns:a14="http://schemas.microsoft.com/office/drawing/2010/main" val="0"/>
              </a:ext>
            </a:extLst>
          </a:blip>
          <a:srcRect l="21177" r="26095" b="1"/>
          <a:stretch/>
        </p:blipFill>
        <p:spPr bwMode="auto">
          <a:xfrm>
            <a:off x="8088003" y="4520259"/>
            <a:ext cx="1500780" cy="2279685"/>
          </a:xfrm>
          <a:prstGeom prst="rect">
            <a:avLst/>
          </a:prstGeom>
          <a:noFill/>
          <a:extLst>
            <a:ext uri="{53640926-AAD7-44D8-BBD7-CCE9431645EC}">
              <a14:shadowObscured xmlns:a14="http://schemas.microsoft.com/office/drawing/2010/main"/>
            </a:ext>
          </a:extLst>
        </p:spPr>
      </p:pic>
      <p:pic>
        <p:nvPicPr>
          <p:cNvPr id="35" name="Picture 34" descr="Hoàng tử bé&quot;-trích dẫn hay | Hình ảnh, Prince, Truyền cảm hứng">
            <a:extLst>
              <a:ext uri="{FF2B5EF4-FFF2-40B4-BE49-F238E27FC236}">
                <a16:creationId xmlns:a16="http://schemas.microsoft.com/office/drawing/2014/main" id="{FF66F2D3-29E3-4CF6-BCE2-A24108CC9103}"/>
              </a:ext>
            </a:extLst>
          </p:cNvPr>
          <p:cNvPicPr/>
          <p:nvPr/>
        </p:nvPicPr>
        <p:blipFill rotWithShape="1">
          <a:blip r:embed="rId3" cstate="print">
            <a:extLst>
              <a:ext uri="{28A0092B-C50C-407E-A947-70E740481C1C}">
                <a14:useLocalDpi xmlns:a14="http://schemas.microsoft.com/office/drawing/2010/main" val="0"/>
              </a:ext>
            </a:extLst>
          </a:blip>
          <a:srcRect l="7216" r="19952" b="1"/>
          <a:stretch/>
        </p:blipFill>
        <p:spPr bwMode="auto">
          <a:xfrm>
            <a:off x="2710614" y="4658905"/>
            <a:ext cx="1462241" cy="2141038"/>
          </a:xfrm>
          <a:prstGeom prst="rect">
            <a:avLst/>
          </a:prstGeom>
          <a:noFill/>
        </p:spPr>
      </p:pic>
      <p:pic>
        <p:nvPicPr>
          <p:cNvPr id="36" name="Picture 35" descr="Hoàng Tử Bé (Tái Bản 2019) | Nhà sách Fahasa | Tiki">
            <a:extLst>
              <a:ext uri="{FF2B5EF4-FFF2-40B4-BE49-F238E27FC236}">
                <a16:creationId xmlns:a16="http://schemas.microsoft.com/office/drawing/2014/main" id="{89650F01-46F4-42B9-8679-8E9A3B747D1C}"/>
              </a:ext>
            </a:extLst>
          </p:cNvPr>
          <p:cNvPicPr/>
          <p:nvPr/>
        </p:nvPicPr>
        <p:blipFill rotWithShape="1">
          <a:blip r:embed="rId4" cstate="print">
            <a:extLst>
              <a:ext uri="{28A0092B-C50C-407E-A947-70E740481C1C}">
                <a14:useLocalDpi xmlns:a14="http://schemas.microsoft.com/office/drawing/2010/main" val="0"/>
              </a:ext>
            </a:extLst>
          </a:blip>
          <a:srcRect l="26286" r="26860"/>
          <a:stretch/>
        </p:blipFill>
        <p:spPr bwMode="auto">
          <a:xfrm>
            <a:off x="5523484" y="4520258"/>
            <a:ext cx="1500780" cy="2281784"/>
          </a:xfrm>
          <a:prstGeom prst="rect">
            <a:avLst/>
          </a:prstGeom>
          <a:noFill/>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557"/>
                                        </p:tgtEl>
                                        <p:attrNameLst>
                                          <p:attrName>style.visibility</p:attrName>
                                        </p:attrNameLst>
                                      </p:cBhvr>
                                      <p:to>
                                        <p:strVal val="visible"/>
                                      </p:to>
                                    </p:set>
                                    <p:animEffect transition="in" filter="fade">
                                      <p:cBhvr>
                                        <p:cTn id="19" dur="1000"/>
                                        <p:tgtEl>
                                          <p:spTgt spid="23557"/>
                                        </p:tgtEl>
                                      </p:cBhvr>
                                    </p:animEffect>
                                    <p:anim calcmode="lin" valueType="num">
                                      <p:cBhvr>
                                        <p:cTn id="20" dur="1000" fill="hold"/>
                                        <p:tgtEl>
                                          <p:spTgt spid="23557"/>
                                        </p:tgtEl>
                                        <p:attrNameLst>
                                          <p:attrName>ppt_x</p:attrName>
                                        </p:attrNameLst>
                                      </p:cBhvr>
                                      <p:tavLst>
                                        <p:tav tm="0">
                                          <p:val>
                                            <p:strVal val="#ppt_x"/>
                                          </p:val>
                                        </p:tav>
                                        <p:tav tm="100000">
                                          <p:val>
                                            <p:strVal val="#ppt_x"/>
                                          </p:val>
                                        </p:tav>
                                      </p:tavLst>
                                    </p:anim>
                                    <p:anim calcmode="lin" valueType="num">
                                      <p:cBhvr>
                                        <p:cTn id="21" dur="1000" fill="hold"/>
                                        <p:tgtEl>
                                          <p:spTgt spid="2355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270"/>
                                        </p:tgtEl>
                                        <p:attrNameLst>
                                          <p:attrName>style.visibility</p:attrName>
                                        </p:attrNameLst>
                                      </p:cBhvr>
                                      <p:to>
                                        <p:strVal val="visible"/>
                                      </p:to>
                                    </p:set>
                                    <p:animEffect transition="in" filter="fade">
                                      <p:cBhvr>
                                        <p:cTn id="29" dur="1000"/>
                                        <p:tgtEl>
                                          <p:spTgt spid="11270"/>
                                        </p:tgtEl>
                                      </p:cBhvr>
                                    </p:animEffect>
                                    <p:anim calcmode="lin" valueType="num">
                                      <p:cBhvr>
                                        <p:cTn id="30" dur="1000" fill="hold"/>
                                        <p:tgtEl>
                                          <p:spTgt spid="11270"/>
                                        </p:tgtEl>
                                        <p:attrNameLst>
                                          <p:attrName>ppt_x</p:attrName>
                                        </p:attrNameLst>
                                      </p:cBhvr>
                                      <p:tavLst>
                                        <p:tav tm="0">
                                          <p:val>
                                            <p:strVal val="#ppt_x"/>
                                          </p:val>
                                        </p:tav>
                                        <p:tav tm="100000">
                                          <p:val>
                                            <p:strVal val="#ppt_x"/>
                                          </p:val>
                                        </p:tav>
                                      </p:tavLst>
                                    </p:anim>
                                    <p:anim calcmode="lin" valueType="num">
                                      <p:cBhvr>
                                        <p:cTn id="31"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272"/>
                                        </p:tgtEl>
                                        <p:attrNameLst>
                                          <p:attrName>style.visibility</p:attrName>
                                        </p:attrNameLst>
                                      </p:cBhvr>
                                      <p:to>
                                        <p:strVal val="visible"/>
                                      </p:to>
                                    </p:set>
                                    <p:animEffect transition="in" filter="fade">
                                      <p:cBhvr>
                                        <p:cTn id="43" dur="1000"/>
                                        <p:tgtEl>
                                          <p:spTgt spid="11272"/>
                                        </p:tgtEl>
                                      </p:cBhvr>
                                    </p:animEffect>
                                    <p:anim calcmode="lin" valueType="num">
                                      <p:cBhvr>
                                        <p:cTn id="44" dur="1000" fill="hold"/>
                                        <p:tgtEl>
                                          <p:spTgt spid="11272"/>
                                        </p:tgtEl>
                                        <p:attrNameLst>
                                          <p:attrName>ppt_x</p:attrName>
                                        </p:attrNameLst>
                                      </p:cBhvr>
                                      <p:tavLst>
                                        <p:tav tm="0">
                                          <p:val>
                                            <p:strVal val="#ppt_x"/>
                                          </p:val>
                                        </p:tav>
                                        <p:tav tm="100000">
                                          <p:val>
                                            <p:strVal val="#ppt_x"/>
                                          </p:val>
                                        </p:tav>
                                      </p:tavLst>
                                    </p:anim>
                                    <p:anim calcmode="lin" valueType="num">
                                      <p:cBhvr>
                                        <p:cTn id="45" dur="1000" fill="hold"/>
                                        <p:tgtEl>
                                          <p:spTgt spid="1127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559"/>
                                        </p:tgtEl>
                                        <p:attrNameLst>
                                          <p:attrName>style.visibility</p:attrName>
                                        </p:attrNameLst>
                                      </p:cBhvr>
                                      <p:to>
                                        <p:strVal val="visible"/>
                                      </p:to>
                                    </p:set>
                                    <p:animEffect transition="in" filter="fade">
                                      <p:cBhvr>
                                        <p:cTn id="48" dur="1000"/>
                                        <p:tgtEl>
                                          <p:spTgt spid="23559"/>
                                        </p:tgtEl>
                                      </p:cBhvr>
                                    </p:animEffect>
                                    <p:anim calcmode="lin" valueType="num">
                                      <p:cBhvr>
                                        <p:cTn id="49" dur="1000" fill="hold"/>
                                        <p:tgtEl>
                                          <p:spTgt spid="23559"/>
                                        </p:tgtEl>
                                        <p:attrNameLst>
                                          <p:attrName>ppt_x</p:attrName>
                                        </p:attrNameLst>
                                      </p:cBhvr>
                                      <p:tavLst>
                                        <p:tav tm="0">
                                          <p:val>
                                            <p:strVal val="#ppt_x"/>
                                          </p:val>
                                        </p:tav>
                                        <p:tav tm="100000">
                                          <p:val>
                                            <p:strVal val="#ppt_x"/>
                                          </p:val>
                                        </p:tav>
                                      </p:tavLst>
                                    </p:anim>
                                    <p:anim calcmode="lin" valueType="num">
                                      <p:cBhvr>
                                        <p:cTn id="50" dur="1000" fill="hold"/>
                                        <p:tgtEl>
                                          <p:spTgt spid="2355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270" grpId="0"/>
      <p:bldP spid="11272" grpId="0"/>
      <p:bldP spid="20"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0" y="0"/>
            <a:ext cx="10668001"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0" y="74428"/>
            <a:ext cx="12191999"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2D084EA-E300-44F5-9030-06591CB5B800}"/>
              </a:ext>
            </a:extLst>
          </p:cNvPr>
          <p:cNvSpPr txBox="1">
            <a:spLocks noChangeArrowheads="1"/>
          </p:cNvSpPr>
          <p:nvPr/>
        </p:nvSpPr>
        <p:spPr bwMode="auto">
          <a:xfrm>
            <a:off x="1561777"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4" name="Rectangle 13">
            <a:extLst>
              <a:ext uri="{FF2B5EF4-FFF2-40B4-BE49-F238E27FC236}">
                <a16:creationId xmlns:a16="http://schemas.microsoft.com/office/drawing/2014/main" id="{DC434E22-B356-499F-8CA3-83BFEFE08710}"/>
              </a:ext>
            </a:extLst>
          </p:cNvPr>
          <p:cNvSpPr/>
          <p:nvPr/>
        </p:nvSpPr>
        <p:spPr>
          <a:xfrm>
            <a:off x="1981208" y="2285999"/>
            <a:ext cx="5907364" cy="120032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Hoàng tử bé:</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Đến từ một hành tinh nhỏ bé và kì lạ</a:t>
            </a:r>
          </a:p>
          <a:p>
            <a:r>
              <a:rPr lang="en-US" sz="2400">
                <a:latin typeface="Times New Roman" panose="02020603050405020304" pitchFamily="18" charset="0"/>
                <a:cs typeface="Times New Roman" panose="02020603050405020304" pitchFamily="18" charset="0"/>
              </a:rPr>
              <a:t>+ Tâm trạng: Buồn bã và chán nản</a:t>
            </a:r>
          </a:p>
        </p:txBody>
      </p:sp>
      <p:sp>
        <p:nvSpPr>
          <p:cNvPr id="15" name="TextBox 14">
            <a:extLst>
              <a:ext uri="{FF2B5EF4-FFF2-40B4-BE49-F238E27FC236}">
                <a16:creationId xmlns:a16="http://schemas.microsoft.com/office/drawing/2014/main" id="{3611533F-7ED5-441A-B69F-D760221EEC83}"/>
              </a:ext>
            </a:extLst>
          </p:cNvPr>
          <p:cNvSpPr txBox="1">
            <a:spLocks noChangeArrowheads="1"/>
          </p:cNvSpPr>
          <p:nvPr/>
        </p:nvSpPr>
        <p:spPr bwMode="auto">
          <a:xfrm>
            <a:off x="1620988" y="1223934"/>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dirty="0">
                <a:solidFill>
                  <a:srgbClr val="4118A8"/>
                </a:solidFill>
                <a:latin typeface="Times New Roman" panose="02020603050405020304" pitchFamily="18" charset="0"/>
                <a:cs typeface="Times New Roman" panose="02020603050405020304" pitchFamily="18" charset="0"/>
              </a:rPr>
              <a:t>II. KHÁM PHÁ VĂN BẢN</a:t>
            </a:r>
          </a:p>
        </p:txBody>
      </p:sp>
      <p:sp>
        <p:nvSpPr>
          <p:cNvPr id="16" name="Rectangle 15">
            <a:extLst>
              <a:ext uri="{FF2B5EF4-FFF2-40B4-BE49-F238E27FC236}">
                <a16:creationId xmlns:a16="http://schemas.microsoft.com/office/drawing/2014/main" id="{4D7C40A6-3DD3-4BF0-B999-66862D64F10F}"/>
              </a:ext>
            </a:extLst>
          </p:cNvPr>
          <p:cNvSpPr/>
          <p:nvPr/>
        </p:nvSpPr>
        <p:spPr>
          <a:xfrm>
            <a:off x="1781907" y="1735516"/>
            <a:ext cx="5884985" cy="498598"/>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23" name="Cloud 22">
            <a:extLst>
              <a:ext uri="{FF2B5EF4-FFF2-40B4-BE49-F238E27FC236}">
                <a16:creationId xmlns:a16="http://schemas.microsoft.com/office/drawing/2014/main" id="{BF5A50F7-B3DE-47A1-BFA0-42DD9F4837AD}"/>
              </a:ext>
            </a:extLst>
          </p:cNvPr>
          <p:cNvSpPr/>
          <p:nvPr/>
        </p:nvSpPr>
        <p:spPr>
          <a:xfrm>
            <a:off x="6104945" y="2294511"/>
            <a:ext cx="4466068"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800" b="1">
                <a:solidFill>
                  <a:srgbClr val="FF0000"/>
                </a:solidFill>
                <a:latin typeface="Times New Roman" pitchFamily="18" charset="0"/>
                <a:cs typeface="Times New Roman" pitchFamily="18" charset="0"/>
              </a:rPr>
              <a:t>Hoàng </a:t>
            </a:r>
            <a:r>
              <a:rPr lang="en-US" sz="2800" b="1" dirty="0" err="1">
                <a:solidFill>
                  <a:srgbClr val="FF0000"/>
                </a:solidFill>
                <a:latin typeface="Times New Roman" pitchFamily="18" charset="0"/>
                <a:cs typeface="Times New Roman" pitchFamily="18" charset="0"/>
              </a:rPr>
              <a:t>tử</a:t>
            </a:r>
            <a:r>
              <a:rPr lang="en-US" sz="2800" b="1" dirty="0">
                <a:solidFill>
                  <a:srgbClr val="FF0000"/>
                </a:solidFill>
                <a:latin typeface="Times New Roman" pitchFamily="18" charset="0"/>
                <a:cs typeface="Times New Roman" pitchFamily="18" charset="0"/>
              </a:rPr>
              <a:t> </a:t>
            </a:r>
            <a:r>
              <a:rPr lang="en-US" sz="2800" b="1" err="1">
                <a:solidFill>
                  <a:srgbClr val="FF0000"/>
                </a:solidFill>
                <a:latin typeface="Times New Roman" pitchFamily="18" charset="0"/>
                <a:cs typeface="Times New Roman" pitchFamily="18" charset="0"/>
              </a:rPr>
              <a:t>bé</a:t>
            </a:r>
            <a:r>
              <a:rPr lang="en-US" sz="2800" b="1">
                <a:solidFill>
                  <a:srgbClr val="FF0000"/>
                </a:solidFill>
                <a:latin typeface="Times New Roman" pitchFamily="18" charset="0"/>
                <a:cs typeface="Times New Roman" pitchFamily="18" charset="0"/>
              </a:rPr>
              <a:t> đến từ đâu và gặp gỡ với </a:t>
            </a:r>
            <a:r>
              <a:rPr lang="en-US" sz="2800" b="1" err="1">
                <a:solidFill>
                  <a:srgbClr val="FF0000"/>
                </a:solidFill>
                <a:latin typeface="Times New Roman" pitchFamily="18" charset="0"/>
                <a:cs typeface="Times New Roman" pitchFamily="18" charset="0"/>
              </a:rPr>
              <a:t>Cáo</a:t>
            </a:r>
            <a:r>
              <a:rPr lang="en-US" sz="2800" b="1">
                <a:solidFill>
                  <a:srgbClr val="FF0000"/>
                </a:solidFill>
                <a:latin typeface="Times New Roman" pitchFamily="18" charset="0"/>
                <a:cs typeface="Times New Roman" pitchFamily="18" charset="0"/>
              </a:rPr>
              <a:t> trong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a:t>
            </a:r>
          </a:p>
        </p:txBody>
      </p:sp>
      <p:sp>
        <p:nvSpPr>
          <p:cNvPr id="24" name="Cloud 23">
            <a:extLst>
              <a:ext uri="{FF2B5EF4-FFF2-40B4-BE49-F238E27FC236}">
                <a16:creationId xmlns:a16="http://schemas.microsoft.com/office/drawing/2014/main" id="{A6B9C72B-3349-4F50-BEB1-A0276E46F70F}"/>
              </a:ext>
            </a:extLst>
          </p:cNvPr>
          <p:cNvSpPr/>
          <p:nvPr/>
        </p:nvSpPr>
        <p:spPr>
          <a:xfrm>
            <a:off x="6057649" y="3507276"/>
            <a:ext cx="4466068" cy="2207484"/>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b="1">
                <a:solidFill>
                  <a:srgbClr val="FF0000"/>
                </a:solidFill>
                <a:latin typeface="Times New Roman" panose="02020603050405020304" pitchFamily="18" charset="0"/>
                <a:cs typeface="Times New Roman" panose="02020603050405020304" pitchFamily="18" charset="0"/>
              </a:rPr>
              <a:t>? Cáo gặp hoàng tử bé trong khi nó đang cảm nhận như thế nào về cuộc sống?</a:t>
            </a:r>
          </a:p>
        </p:txBody>
      </p:sp>
      <p:sp>
        <p:nvSpPr>
          <p:cNvPr id="25" name="Rectangle 24">
            <a:extLst>
              <a:ext uri="{FF2B5EF4-FFF2-40B4-BE49-F238E27FC236}">
                <a16:creationId xmlns:a16="http://schemas.microsoft.com/office/drawing/2014/main" id="{997BFC36-16E2-48C2-B5AD-525B0FEC01BB}"/>
              </a:ext>
            </a:extLst>
          </p:cNvPr>
          <p:cNvSpPr/>
          <p:nvPr/>
        </p:nvSpPr>
        <p:spPr>
          <a:xfrm>
            <a:off x="2008913" y="3532904"/>
            <a:ext cx="5907364" cy="120032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Cáo:</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Bị coi là tinh ranh và gian xảo</a:t>
            </a:r>
          </a:p>
          <a:p>
            <a:r>
              <a:rPr lang="en-US" sz="2400">
                <a:latin typeface="Times New Roman" panose="02020603050405020304" pitchFamily="18" charset="0"/>
                <a:cs typeface="Times New Roman" panose="02020603050405020304" pitchFamily="18" charset="0"/>
              </a:rPr>
              <a:t>+ Tâm trạng: Cô đơn và buồn chán.</a:t>
            </a:r>
          </a:p>
        </p:txBody>
      </p:sp>
      <p:pic>
        <p:nvPicPr>
          <p:cNvPr id="26" name="图片 3">
            <a:extLst>
              <a:ext uri="{FF2B5EF4-FFF2-40B4-BE49-F238E27FC236}">
                <a16:creationId xmlns:a16="http://schemas.microsoft.com/office/drawing/2014/main" id="{783E9C48-D9E5-451A-BFA6-737B057ED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2412" y="4769887"/>
            <a:ext cx="2194350" cy="2134126"/>
          </a:xfrm>
          <a:prstGeom prst="rect">
            <a:avLst/>
          </a:prstGeom>
        </p:spPr>
      </p:pic>
      <p:pic>
        <p:nvPicPr>
          <p:cNvPr id="27" name="Picture 2" descr="F:\360安全浏览器下载\六一\Nipic_2531170_b95b5e79d8a6cffe\未标题-1.png">
            <a:extLst>
              <a:ext uri="{FF2B5EF4-FFF2-40B4-BE49-F238E27FC236}">
                <a16:creationId xmlns:a16="http://schemas.microsoft.com/office/drawing/2014/main" id="{AA475811-B77E-45B3-B5D0-77AEE505E1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10696" y="644769"/>
            <a:ext cx="1374176" cy="176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87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42"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42"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3" grpId="0" animBg="1"/>
      <p:bldP spid="23" grpId="1" animBg="1"/>
      <p:bldP spid="24" grpId="0" animBg="1"/>
      <p:bldP spid="24" grpId="1"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96982" y="0"/>
            <a:ext cx="12095018"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6" y="157655"/>
            <a:ext cx="8154209"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96982" y="64750"/>
            <a:ext cx="1209501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2D084EA-E300-44F5-9030-06591CB5B800}"/>
              </a:ext>
            </a:extLst>
          </p:cNvPr>
          <p:cNvSpPr txBox="1">
            <a:spLocks noChangeArrowheads="1"/>
          </p:cNvSpPr>
          <p:nvPr/>
        </p:nvSpPr>
        <p:spPr bwMode="auto">
          <a:xfrm>
            <a:off x="1781907"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dirty="0">
                <a:solidFill>
                  <a:srgbClr val="4118A8"/>
                </a:solidFill>
                <a:latin typeface="Times New Roman" panose="02020603050405020304" pitchFamily="18" charset="0"/>
                <a:cs typeface="Times New Roman" panose="02020603050405020304" pitchFamily="18" charset="0"/>
              </a:rPr>
              <a:t>I. TÌM HIỂU CHUNG</a:t>
            </a:r>
          </a:p>
        </p:txBody>
      </p:sp>
      <p:sp>
        <p:nvSpPr>
          <p:cNvPr id="14" name="Rectangle 13">
            <a:extLst>
              <a:ext uri="{FF2B5EF4-FFF2-40B4-BE49-F238E27FC236}">
                <a16:creationId xmlns:a16="http://schemas.microsoft.com/office/drawing/2014/main" id="{DC434E22-B356-499F-8CA3-83BFEFE08710}"/>
              </a:ext>
            </a:extLst>
          </p:cNvPr>
          <p:cNvSpPr/>
          <p:nvPr/>
        </p:nvSpPr>
        <p:spPr>
          <a:xfrm>
            <a:off x="1981208" y="2285999"/>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Hoàng tử bé:</a:t>
            </a:r>
            <a:endParaRPr lang="en-US" sz="24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611533F-7ED5-441A-B69F-D760221EEC83}"/>
              </a:ext>
            </a:extLst>
          </p:cNvPr>
          <p:cNvSpPr txBox="1">
            <a:spLocks noChangeArrowheads="1"/>
          </p:cNvSpPr>
          <p:nvPr/>
        </p:nvSpPr>
        <p:spPr bwMode="auto">
          <a:xfrm>
            <a:off x="1781907" y="1239788"/>
            <a:ext cx="394002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dirty="0">
                <a:solidFill>
                  <a:srgbClr val="4118A8"/>
                </a:solidFill>
                <a:latin typeface="Times New Roman" panose="02020603050405020304" pitchFamily="18" charset="0"/>
                <a:cs typeface="Times New Roman" panose="02020603050405020304" pitchFamily="18" charset="0"/>
              </a:rPr>
              <a:t>II. KHÁM PHÁ VĂN BẢN</a:t>
            </a:r>
          </a:p>
        </p:txBody>
      </p:sp>
      <p:sp>
        <p:nvSpPr>
          <p:cNvPr id="16" name="Rectangle 15">
            <a:extLst>
              <a:ext uri="{FF2B5EF4-FFF2-40B4-BE49-F238E27FC236}">
                <a16:creationId xmlns:a16="http://schemas.microsoft.com/office/drawing/2014/main" id="{4D7C40A6-3DD3-4BF0-B999-66862D64F10F}"/>
              </a:ext>
            </a:extLst>
          </p:cNvPr>
          <p:cNvSpPr/>
          <p:nvPr/>
        </p:nvSpPr>
        <p:spPr>
          <a:xfrm>
            <a:off x="1781907" y="1735516"/>
            <a:ext cx="5884985" cy="498598"/>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997BFC36-16E2-48C2-B5AD-525B0FEC01BB}"/>
              </a:ext>
            </a:extLst>
          </p:cNvPr>
          <p:cNvSpPr/>
          <p:nvPr/>
        </p:nvSpPr>
        <p:spPr>
          <a:xfrm>
            <a:off x="2008913" y="2798610"/>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Cáo:</a:t>
            </a:r>
            <a:endParaRPr lang="en-US" sz="2400">
              <a:latin typeface="Times New Roman" panose="02020603050405020304" pitchFamily="18" charset="0"/>
              <a:cs typeface="Times New Roman" panose="02020603050405020304" pitchFamily="18" charset="0"/>
            </a:endParaRPr>
          </a:p>
        </p:txBody>
      </p:sp>
      <p:sp>
        <p:nvSpPr>
          <p:cNvPr id="17" name="Cloud 16">
            <a:extLst>
              <a:ext uri="{FF2B5EF4-FFF2-40B4-BE49-F238E27FC236}">
                <a16:creationId xmlns:a16="http://schemas.microsoft.com/office/drawing/2014/main" id="{98DF5913-92D8-4D80-9888-3996BE28A8DB}"/>
              </a:ext>
            </a:extLst>
          </p:cNvPr>
          <p:cNvSpPr/>
          <p:nvPr/>
        </p:nvSpPr>
        <p:spPr>
          <a:xfrm>
            <a:off x="6728401" y="3851562"/>
            <a:ext cx="3787196" cy="2110505"/>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400" b="1">
                <a:solidFill>
                  <a:srgbClr val="FF0000"/>
                </a:solidFill>
                <a:latin typeface="Times New Roman" panose="02020603050405020304" pitchFamily="18" charset="0"/>
                <a:cs typeface="Times New Roman" panose="02020603050405020304" pitchFamily="18" charset="0"/>
              </a:rPr>
              <a:t>? Cả hai nhân vật có đều mang tâm trạng gì ?</a:t>
            </a:r>
            <a:endParaRPr lang="en-US" sz="2400" b="1" dirty="0">
              <a:solidFill>
                <a:srgbClr val="FF0000"/>
              </a:solidFill>
              <a:latin typeface="Times New Roman" pitchFamily="18" charset="0"/>
              <a:cs typeface="Times New Roman" pitchFamily="18" charset="0"/>
            </a:endParaRPr>
          </a:p>
        </p:txBody>
      </p:sp>
      <p:sp>
        <p:nvSpPr>
          <p:cNvPr id="18" name="Rounded Rectangle 4">
            <a:extLst>
              <a:ext uri="{FF2B5EF4-FFF2-40B4-BE49-F238E27FC236}">
                <a16:creationId xmlns:a16="http://schemas.microsoft.com/office/drawing/2014/main" id="{B26B26C4-B752-410F-8F4C-CC3692EC94EA}"/>
              </a:ext>
            </a:extLst>
          </p:cNvPr>
          <p:cNvSpPr/>
          <p:nvPr/>
        </p:nvSpPr>
        <p:spPr>
          <a:xfrm>
            <a:off x="1978211" y="3255812"/>
            <a:ext cx="7221205" cy="447132"/>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lvl="0"/>
            <a:r>
              <a:rPr lang="en-US" sz="2400" b="1">
                <a:latin typeface="Times New Roman" panose="02020603050405020304" pitchFamily="18" charset="0"/>
                <a:cs typeface="Times New Roman" panose="02020603050405020304" pitchFamily="18" charset="0"/>
              </a:rPr>
              <a:t>=&gt; Cả hai nhân vật đều đang cô đơn, buồn bã.</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718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0" y="0"/>
            <a:ext cx="12081164"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8971628"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0" y="74428"/>
            <a:ext cx="12081164"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1797310" y="839322"/>
            <a:ext cx="425712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dirty="0">
                <a:solidFill>
                  <a:srgbClr val="4118A8"/>
                </a:solidFill>
                <a:latin typeface="Times New Roman" panose="02020603050405020304" pitchFamily="18" charset="0"/>
                <a:cs typeface="Times New Roman" panose="02020603050405020304" pitchFamily="18" charset="0"/>
              </a:rPr>
              <a:t>II. KHÁM PHÁ VĂN BẢN</a:t>
            </a:r>
          </a:p>
        </p:txBody>
      </p:sp>
      <p:pic>
        <p:nvPicPr>
          <p:cNvPr id="19" name="Picture 3">
            <a:extLst>
              <a:ext uri="{FF2B5EF4-FFF2-40B4-BE49-F238E27FC236}">
                <a16:creationId xmlns:a16="http://schemas.microsoft.com/office/drawing/2014/main"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2092040" y="1395408"/>
            <a:ext cx="753686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0F0F3E6-52AF-4F75-9BDA-E4B627A42D96}"/>
              </a:ext>
            </a:extLst>
          </p:cNvPr>
          <p:cNvSpPr/>
          <p:nvPr/>
        </p:nvSpPr>
        <p:spPr>
          <a:xfrm>
            <a:off x="4142515" y="2898062"/>
            <a:ext cx="3920836" cy="1938992"/>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 Từ cuộc gặp gỡ của cáo và hoàng tử bé, em có rút ra được kinh nghiệm gì khi mình gặp gỡ 1 người bạn mới?</a:t>
            </a:r>
          </a:p>
        </p:txBody>
      </p:sp>
    </p:spTree>
    <p:extLst>
      <p:ext uri="{BB962C8B-B14F-4D97-AF65-F5344CB8AC3E}">
        <p14:creationId xmlns:p14="http://schemas.microsoft.com/office/powerpoint/2010/main" val="1668935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3"/>
          <a:stretch>
            <a:fillRect/>
          </a:stretch>
        </p:blipFill>
        <p:spPr>
          <a:xfrm>
            <a:off x="0" y="94251"/>
            <a:ext cx="12095018"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557826" y="157655"/>
            <a:ext cx="8694537"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0" y="94251"/>
            <a:ext cx="1209501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1524001" y="856094"/>
            <a:ext cx="432639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dirty="0">
                <a:solidFill>
                  <a:srgbClr val="4118A8"/>
                </a:solidFill>
                <a:latin typeface="Times New Roman" panose="02020603050405020304" pitchFamily="18" charset="0"/>
                <a:cs typeface="Times New Roman" panose="02020603050405020304" pitchFamily="18" charset="0"/>
              </a:rPr>
              <a:t>II. KHÁM PHÁ VĂN BẢN</a:t>
            </a:r>
          </a:p>
        </p:txBody>
      </p:sp>
      <p:sp>
        <p:nvSpPr>
          <p:cNvPr id="11" name="Rectangle 10">
            <a:extLst>
              <a:ext uri="{FF2B5EF4-FFF2-40B4-BE49-F238E27FC236}">
                <a16:creationId xmlns:a16="http://schemas.microsoft.com/office/drawing/2014/main" id="{D70FC712-7771-40A5-81B3-F0FADD2E9499}"/>
              </a:ext>
            </a:extLst>
          </p:cNvPr>
          <p:cNvSpPr/>
          <p:nvPr/>
        </p:nvSpPr>
        <p:spPr>
          <a:xfrm>
            <a:off x="1851182" y="1236748"/>
            <a:ext cx="5884985" cy="498598"/>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ECBBAAE9-118C-4173-8208-9F4328B8C364}"/>
              </a:ext>
            </a:extLst>
          </p:cNvPr>
          <p:cNvSpPr/>
          <p:nvPr/>
        </p:nvSpPr>
        <p:spPr>
          <a:xfrm>
            <a:off x="1856515" y="1745666"/>
            <a:ext cx="5907364"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a:p>
            <a:r>
              <a:rPr lang="en-US" sz="2400" b="1" i="1">
                <a:latin typeface="Times New Roman" panose="02020603050405020304" pitchFamily="18" charset="0"/>
                <a:cs typeface="Times New Roman" panose="02020603050405020304" pitchFamily="18" charset="0"/>
              </a:rPr>
              <a:t> a. Kết bạn</a:t>
            </a:r>
            <a:endParaRPr lang="en-US" sz="2400" i="1">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A143897A-A26F-4562-9986-FB23435770E6}"/>
              </a:ext>
            </a:extLst>
          </p:cNvPr>
          <p:cNvGraphicFramePr>
            <a:graphicFrameLocks noGrp="1"/>
          </p:cNvGraphicFramePr>
          <p:nvPr>
            <p:extLst>
              <p:ext uri="{D42A27DB-BD31-4B8C-83A1-F6EECF244321}">
                <p14:modId xmlns:p14="http://schemas.microsoft.com/office/powerpoint/2010/main" val="5021994"/>
              </p:ext>
            </p:extLst>
          </p:nvPr>
        </p:nvGraphicFramePr>
        <p:xfrm>
          <a:off x="1676401" y="3140461"/>
          <a:ext cx="8880765" cy="3287648"/>
        </p:xfrm>
        <a:graphic>
          <a:graphicData uri="http://schemas.openxmlformats.org/drawingml/2006/table">
            <a:tbl>
              <a:tblPr firstRow="1" firstCol="1" bandRow="1">
                <a:tableStyleId>{5C22544A-7EE6-4342-B048-85BDC9FD1C3A}</a:tableStyleId>
              </a:tblPr>
              <a:tblGrid>
                <a:gridCol w="5787344">
                  <a:extLst>
                    <a:ext uri="{9D8B030D-6E8A-4147-A177-3AD203B41FA5}">
                      <a16:colId xmlns:a16="http://schemas.microsoft.com/office/drawing/2014/main" val="3050164612"/>
                    </a:ext>
                  </a:extLst>
                </a:gridCol>
                <a:gridCol w="3093421">
                  <a:extLst>
                    <a:ext uri="{9D8B030D-6E8A-4147-A177-3AD203B41FA5}">
                      <a16:colId xmlns:a16="http://schemas.microsoft.com/office/drawing/2014/main" val="823929072"/>
                    </a:ext>
                  </a:extLst>
                </a:gridCol>
              </a:tblGrid>
              <a:tr h="626958">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Lời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nghị</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cáo</a:t>
                      </a:r>
                      <a:r>
                        <a:rPr lang="en-US" sz="2000" dirty="0">
                          <a:solidFill>
                            <a:schemeClr val="tx1"/>
                          </a:solidFill>
                          <a:effectLst/>
                          <a:latin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3535541400"/>
                  </a:ext>
                </a:extLst>
              </a:tr>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số lần:</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626235036"/>
                  </a:ext>
                </a:extLst>
              </a:tr>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3553776481"/>
                  </a:ext>
                </a:extLst>
              </a:tr>
              <a:tr h="690752">
                <a:tc>
                  <a:txBody>
                    <a:bodyPr/>
                    <a:lstStyle/>
                    <a:p>
                      <a:pPr marL="0" marR="0" algn="just">
                        <a:lnSpc>
                          <a:spcPct val="105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Mong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muốn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smtClean="0">
                          <a:solidFill>
                            <a:schemeClr val="tx1"/>
                          </a:solidFill>
                          <a:effectLst/>
                          <a:latin typeface="Times New Roman" panose="02020603050405020304" pitchFamily="18" charset="0"/>
                          <a:cs typeface="Times New Roman" panose="02020603050405020304" pitchFamily="18" charset="0"/>
                        </a:rPr>
                        <a:t>với</a:t>
                      </a:r>
                      <a:r>
                        <a:rPr lang="en-US" sz="2000" dirty="0" smtClean="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bé</a:t>
                      </a:r>
                      <a:r>
                        <a:rPr lang="en-US" sz="2000" dirty="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2273044964"/>
                  </a:ext>
                </a:extLst>
              </a:tr>
              <a:tr h="616346">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Điều gì ở hoàng tử bé khiến cáo thiết tha mong được kết bạn với cậu: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885615238"/>
                  </a:ext>
                </a:extLst>
              </a:tr>
            </a:tbl>
          </a:graphicData>
        </a:graphic>
      </p:graphicFrame>
      <p:sp>
        <p:nvSpPr>
          <p:cNvPr id="16" name="Rectangle 15">
            <a:extLst>
              <a:ext uri="{FF2B5EF4-FFF2-40B4-BE49-F238E27FC236}">
                <a16:creationId xmlns:a16="http://schemas.microsoft.com/office/drawing/2014/main" id="{CA7ED2DC-CC9E-4B97-8E11-67363EB87E6A}"/>
              </a:ext>
            </a:extLst>
          </p:cNvPr>
          <p:cNvSpPr/>
          <p:nvPr/>
        </p:nvSpPr>
        <p:spPr>
          <a:xfrm>
            <a:off x="3823865" y="2535375"/>
            <a:ext cx="5907363"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HOÀN THÀNH PHIẾU HỌC TẬP SỐ 1</a:t>
            </a:r>
            <a:endParaRPr lang="en-US" sz="24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6190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circle(in)">
                                      <p:cBhvr>
                                        <p:cTn id="14" dur="20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3"/>
          <a:stretch>
            <a:fillRect/>
          </a:stretch>
        </p:blipFill>
        <p:spPr>
          <a:xfrm>
            <a:off x="0" y="0"/>
            <a:ext cx="12192000"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0" y="74428"/>
            <a:ext cx="12095017"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1797311" y="81161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ECBBAAE9-118C-4173-8208-9F4328B8C364}"/>
              </a:ext>
            </a:extLst>
          </p:cNvPr>
          <p:cNvSpPr/>
          <p:nvPr/>
        </p:nvSpPr>
        <p:spPr>
          <a:xfrm>
            <a:off x="1856515" y="1191481"/>
            <a:ext cx="5907364"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a:p>
            <a:r>
              <a:rPr lang="en-US" sz="2400" b="1" i="1">
                <a:latin typeface="Times New Roman" panose="02020603050405020304" pitchFamily="18" charset="0"/>
                <a:cs typeface="Times New Roman" panose="02020603050405020304" pitchFamily="18" charset="0"/>
              </a:rPr>
              <a:t> a. Kết bạn</a:t>
            </a:r>
            <a:endParaRPr lang="en-US" sz="2400" i="1">
              <a:latin typeface="Times New Roman" panose="02020603050405020304" pitchFamily="18"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793BDCA2-51A4-4EC9-9C82-A9042FA1724E}"/>
              </a:ext>
            </a:extLst>
          </p:cNvPr>
          <p:cNvGraphicFramePr>
            <a:graphicFrameLocks noGrp="1"/>
          </p:cNvGraphicFramePr>
          <p:nvPr>
            <p:extLst>
              <p:ext uri="{D42A27DB-BD31-4B8C-83A1-F6EECF244321}">
                <p14:modId xmlns:p14="http://schemas.microsoft.com/office/powerpoint/2010/main" val="298774486"/>
              </p:ext>
            </p:extLst>
          </p:nvPr>
        </p:nvGraphicFramePr>
        <p:xfrm>
          <a:off x="360218" y="2189278"/>
          <a:ext cx="11069782" cy="3913632"/>
        </p:xfrm>
        <a:graphic>
          <a:graphicData uri="http://schemas.openxmlformats.org/drawingml/2006/table">
            <a:tbl>
              <a:tblPr firstRow="1" firstCol="1" bandRow="1">
                <a:tableStyleId>{5C22544A-7EE6-4342-B048-85BDC9FD1C3A}</a:tableStyleId>
              </a:tblPr>
              <a:tblGrid>
                <a:gridCol w="4325425">
                  <a:extLst>
                    <a:ext uri="{9D8B030D-6E8A-4147-A177-3AD203B41FA5}">
                      <a16:colId xmlns:a16="http://schemas.microsoft.com/office/drawing/2014/main" val="999954573"/>
                    </a:ext>
                  </a:extLst>
                </a:gridCol>
                <a:gridCol w="6744357">
                  <a:extLst>
                    <a:ext uri="{9D8B030D-6E8A-4147-A177-3AD203B41FA5}">
                      <a16:colId xmlns:a16="http://schemas.microsoft.com/office/drawing/2014/main" val="2819196108"/>
                    </a:ext>
                  </a:extLst>
                </a:gridCol>
              </a:tblGrid>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Lời đề nghị của cáo: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Được hoàng tử cảm hóa.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841578535"/>
                  </a:ext>
                </a:extLst>
              </a:tr>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số lần: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Từ</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hóa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xuất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 15 </a:t>
                      </a:r>
                      <a:r>
                        <a:rPr lang="en-US" sz="2000" dirty="0" err="1">
                          <a:solidFill>
                            <a:schemeClr val="tx1"/>
                          </a:solidFill>
                          <a:effectLst/>
                          <a:latin typeface="Times New Roman" panose="02020603050405020304" pitchFamily="18" charset="0"/>
                          <a:cs typeface="Times New Roman" panose="02020603050405020304" pitchFamily="18" charset="0"/>
                        </a:rPr>
                        <a:t>lần</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418570049"/>
                  </a:ext>
                </a:extLst>
              </a:tr>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hóa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gắn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với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nhau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làm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gũi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nhau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hơn</a:t>
                      </a:r>
                      <a:r>
                        <a:rPr lang="en-US" sz="20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398166507"/>
                  </a:ext>
                </a:extLst>
              </a:tr>
              <a:tr h="0">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Mong muốn của cáo với ở hoàng tử bé: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b="1" dirty="0" err="1">
                          <a:solidFill>
                            <a:schemeClr val="tx1"/>
                          </a:solidFill>
                          <a:effectLst/>
                          <a:latin typeface="Times New Roman" panose="02020603050405020304" pitchFamily="18" charset="0"/>
                          <a:cs typeface="Times New Roman" panose="02020603050405020304" pitchFamily="18" charset="0"/>
                        </a:rPr>
                        <a:t>Cáo</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mong</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được</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kết</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bạn</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với</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hoàng</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tử</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bé</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mong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được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quan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tâm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gắn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bó</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được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đón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nhận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trọng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đánh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thức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những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điều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đẹp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đẽ</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xóa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bỏ</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khoảng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cách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định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kiến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trở</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thành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bè</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hiểu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yêu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thương</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606665654"/>
                  </a:ext>
                </a:extLst>
              </a:tr>
              <a:tr h="0">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Điều gì ở hoàng tử bé khiến cáo thiết tha mong được kết bạn với cậu: </a:t>
                      </a:r>
                    </a:p>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b="1" dirty="0" err="1">
                          <a:solidFill>
                            <a:schemeClr val="tx1"/>
                          </a:solidFill>
                          <a:effectLst/>
                          <a:latin typeface="Times New Roman" panose="02020603050405020304" pitchFamily="18" charset="0"/>
                          <a:cs typeface="Times New Roman" panose="02020603050405020304" pitchFamily="18" charset="0"/>
                        </a:rPr>
                        <a:t>Ấn</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tượng</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của</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cáo</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về</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hoàng</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tử</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bé</a:t>
                      </a:r>
                      <a:r>
                        <a:rPr lang="en-US" sz="2000" b="1" dirty="0">
                          <a:solidFill>
                            <a:schemeClr val="tx1"/>
                          </a:solidFill>
                          <a:effectLst/>
                          <a:latin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khen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dễ</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thương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quá</a:t>
                      </a:r>
                      <a:r>
                        <a:rPr lang="en-US" sz="2000" dirty="0">
                          <a:solidFill>
                            <a:schemeClr val="tx1"/>
                          </a:solidFill>
                          <a:effectLst/>
                          <a:latin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-&gt; </a:t>
                      </a:r>
                      <a:r>
                        <a:rPr lang="en-US" sz="2000" b="1" dirty="0" err="1">
                          <a:solidFill>
                            <a:schemeClr val="tx1"/>
                          </a:solidFill>
                          <a:effectLst/>
                          <a:latin typeface="Times New Roman" panose="02020603050405020304" pitchFamily="18" charset="0"/>
                          <a:cs typeface="Times New Roman" panose="02020603050405020304" pitchFamily="18" charset="0"/>
                        </a:rPr>
                        <a:t>Hoàng</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tử</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lịch</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sự</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thân</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thiện</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không</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bị</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giới</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hạn</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bởi</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định</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kiến</a:t>
                      </a:r>
                      <a:r>
                        <a:rPr lang="en-US" sz="2000" b="1" dirty="0">
                          <a:solidFill>
                            <a:schemeClr val="tx1"/>
                          </a:solidFill>
                          <a:effectLst/>
                          <a:latin typeface="Times New Roman" panose="02020603050405020304" pitchFamily="18" charset="0"/>
                          <a:cs typeface="Times New Roman" panose="02020603050405020304" pitchFamily="18" charset="0"/>
                        </a:rPr>
                        <a:t> </a:t>
                      </a: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2164977479"/>
                  </a:ext>
                </a:extLst>
              </a:tr>
            </a:tbl>
          </a:graphicData>
        </a:graphic>
      </p:graphicFrame>
      <p:sp>
        <p:nvSpPr>
          <p:cNvPr id="18" name="Rectangle 17">
            <a:extLst>
              <a:ext uri="{FF2B5EF4-FFF2-40B4-BE49-F238E27FC236}">
                <a16:creationId xmlns:a16="http://schemas.microsoft.com/office/drawing/2014/main" id="{3E0951F6-0982-4268-A140-58B8AAC3F6E7}"/>
              </a:ext>
            </a:extLst>
          </p:cNvPr>
          <p:cNvSpPr/>
          <p:nvPr/>
        </p:nvSpPr>
        <p:spPr>
          <a:xfrm>
            <a:off x="3990123" y="1745668"/>
            <a:ext cx="354675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PHIẾU HỌC TẬP SỐ 1</a:t>
            </a:r>
            <a:endParaRPr lang="en-US" sz="24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4868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0" y="0"/>
            <a:ext cx="12095018" cy="6858000"/>
          </a:xfrm>
          <a:prstGeom prst="rect">
            <a:avLst/>
          </a:prstGeom>
        </p:spPr>
      </p:pic>
      <p:sp>
        <p:nvSpPr>
          <p:cNvPr id="4" name="Rounded Rectangle 3">
            <a:extLst>
              <a:ext uri="{FF2B5EF4-FFF2-40B4-BE49-F238E27FC236}">
                <a16:creationId xmlns:a16="http://schemas.microsoft.com/office/drawing/2014/main" id="{B05E0A1C-8F2C-8043-B897-C9A1D23DC681}"/>
              </a:ext>
            </a:extLst>
          </p:cNvPr>
          <p:cNvSpPr/>
          <p:nvPr/>
        </p:nvSpPr>
        <p:spPr>
          <a:xfrm>
            <a:off x="0" y="74428"/>
            <a:ext cx="1209501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737E9C51-B8E3-4715-8581-16C9B35283D3}"/>
              </a:ext>
            </a:extLst>
          </p:cNvPr>
          <p:cNvGraphicFramePr>
            <a:graphicFrameLocks noGrp="1"/>
          </p:cNvGraphicFramePr>
          <p:nvPr>
            <p:extLst>
              <p:ext uri="{D42A27DB-BD31-4B8C-83A1-F6EECF244321}">
                <p14:modId xmlns:p14="http://schemas.microsoft.com/office/powerpoint/2010/main" val="2294812892"/>
              </p:ext>
            </p:extLst>
          </p:nvPr>
        </p:nvGraphicFramePr>
        <p:xfrm>
          <a:off x="1812635" y="2923426"/>
          <a:ext cx="8553473" cy="3677530"/>
        </p:xfrm>
        <a:graphic>
          <a:graphicData uri="http://schemas.openxmlformats.org/drawingml/2006/table">
            <a:tbl>
              <a:tblPr firstRow="1" firstCol="1" bandRow="1"/>
              <a:tblGrid>
                <a:gridCol w="1202491">
                  <a:extLst>
                    <a:ext uri="{9D8B030D-6E8A-4147-A177-3AD203B41FA5}">
                      <a16:colId xmlns:a16="http://schemas.microsoft.com/office/drawing/2014/main" val="523868070"/>
                    </a:ext>
                  </a:extLst>
                </a:gridCol>
                <a:gridCol w="2494676">
                  <a:extLst>
                    <a:ext uri="{9D8B030D-6E8A-4147-A177-3AD203B41FA5}">
                      <a16:colId xmlns:a16="http://schemas.microsoft.com/office/drawing/2014/main" val="3970590739"/>
                    </a:ext>
                  </a:extLst>
                </a:gridCol>
                <a:gridCol w="2463169">
                  <a:extLst>
                    <a:ext uri="{9D8B030D-6E8A-4147-A177-3AD203B41FA5}">
                      <a16:colId xmlns:a16="http://schemas.microsoft.com/office/drawing/2014/main" val="398842279"/>
                    </a:ext>
                  </a:extLst>
                </a:gridCol>
                <a:gridCol w="2393137">
                  <a:extLst>
                    <a:ext uri="{9D8B030D-6E8A-4147-A177-3AD203B41FA5}">
                      <a16:colId xmlns:a16="http://schemas.microsoft.com/office/drawing/2014/main" val="3446715277"/>
                    </a:ext>
                  </a:extLst>
                </a:gridCol>
              </a:tblGrid>
              <a:tr h="1088652">
                <a:tc>
                  <a:txBody>
                    <a:bodyPr/>
                    <a:lstStyle/>
                    <a:p>
                      <a:pPr marL="0" marR="0" algn="ctr" fontAlgn="t">
                        <a:lnSpc>
                          <a:spcPct val="107000"/>
                        </a:lnSpc>
                        <a:spcBef>
                          <a:spcPts val="0"/>
                        </a:spcBef>
                        <a:spcAft>
                          <a:spcPts val="0"/>
                        </a:spcAft>
                      </a:pPr>
                      <a:r>
                        <a:rPr lang="en-US" sz="22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Nhóm</a:t>
                      </a:r>
                      <a:endParaRPr lang="en-US" sz="2900" b="0" i="0" u="none" strike="noStrike" dirty="0">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vi-VN"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Cuộc sống của cáo trước khi cảm hóa</a:t>
                      </a:r>
                      <a:endParaRPr lang="vi-VN"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2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2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2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22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2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2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2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hóa</a:t>
                      </a:r>
                      <a:endParaRPr lang="en-US" sz="2900" b="0" i="0" u="none" strike="noStrike" dirty="0">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861996"/>
                  </a:ext>
                </a:extLst>
              </a:tr>
              <a:tr h="748655">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vi-VN"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Cảm nhận của cáo về bước chân</a:t>
                      </a:r>
                      <a:endParaRPr lang="vi-VN"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503956"/>
                  </a:ext>
                </a:extLst>
              </a:tr>
              <a:tr h="748655">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cs typeface="Times New Roman" panose="02020603050405020304" pitchFamily="18" charset="0"/>
                        </a:rPr>
                        <a:t>3,4</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Cảm nhận của cáo về đồng lúa mì</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dirty="0">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37543"/>
                  </a:ext>
                </a:extLst>
              </a:tr>
              <a:tr h="1088652">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5,6</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Nhận định của cáo về cuộc sống</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dirty="0">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196966"/>
                  </a:ext>
                </a:extLst>
              </a:tr>
            </a:tbl>
          </a:graphicData>
        </a:graphic>
      </p:graphicFrame>
      <p:sp>
        <p:nvSpPr>
          <p:cNvPr id="16" name="Rectangle 43">
            <a:extLst>
              <a:ext uri="{FF2B5EF4-FFF2-40B4-BE49-F238E27FC236}">
                <a16:creationId xmlns:a16="http://schemas.microsoft.com/office/drawing/2014/main" id="{48D4A973-04C7-4FD6-82AB-93B2A3D2E4EA}"/>
              </a:ext>
            </a:extLst>
          </p:cNvPr>
          <p:cNvSpPr>
            <a:spLocks noChangeArrowheads="1"/>
          </p:cNvSpPr>
          <p:nvPr/>
        </p:nvSpPr>
        <p:spPr bwMode="auto">
          <a:xfrm>
            <a:off x="1643786" y="664713"/>
            <a:ext cx="8823325" cy="224676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algn="ctr" eaLnBrk="0" fontAlgn="base" hangingPunct="0">
              <a:spcBef>
                <a:spcPct val="20000"/>
              </a:spcBef>
              <a:spcAft>
                <a:spcPct val="0"/>
              </a:spcAft>
              <a:defRPr/>
            </a:pPr>
            <a:r>
              <a:rPr lang="it-IT" sz="2000" b="1" dirty="0">
                <a:solidFill>
                  <a:srgbClr val="FF0000"/>
                </a:solidFill>
                <a:latin typeface="Times New Roman" panose="02020603050405020304" pitchFamily="18" charset="0"/>
                <a:ea typeface="Times New Roman" pitchFamily="18" charset="0"/>
                <a:cs typeface="Times New Roman" panose="02020603050405020304" pitchFamily="18" charset="0"/>
              </a:rPr>
              <a:t>Vòng 1: Vòng chuyên gia ( 7 phút)</a:t>
            </a:r>
            <a:endParaRPr lang="en-US" sz="2000" b="1" dirty="0">
              <a:solidFill>
                <a:srgbClr val="FF0000"/>
              </a:solidFill>
              <a:latin typeface="Times New Roman" panose="02020603050405020304" pitchFamily="18" charset="0"/>
              <a:ea typeface="Times New Roman" pitchFamily="18" charset="0"/>
              <a:cs typeface="Times New Roman" panose="02020603050405020304" pitchFamily="18" charset="0"/>
            </a:endParaRPr>
          </a:p>
          <a:p>
            <a:r>
              <a:rPr lang="vi-VN" sz="2000" b="1" dirty="0">
                <a:solidFill>
                  <a:srgbClr val="FF0000"/>
                </a:solidFill>
                <a:latin typeface="Times New Roman" panose="02020603050405020304" pitchFamily="18" charset="0"/>
                <a:cs typeface="Times New Roman" panose="02020603050405020304" pitchFamily="18" charset="0"/>
              </a:rPr>
              <a:t>Nhóm </a:t>
            </a:r>
            <a:r>
              <a:rPr lang="en-US" sz="2000" b="1" dirty="0">
                <a:solidFill>
                  <a:srgbClr val="FF0000"/>
                </a:solidFill>
                <a:latin typeface="Times New Roman" panose="02020603050405020304" pitchFamily="18" charset="0"/>
                <a:cs typeface="Times New Roman" panose="02020603050405020304" pitchFamily="18" charset="0"/>
              </a:rPr>
              <a:t>1,2</a:t>
            </a:r>
            <a:r>
              <a:rPr lang="vi-VN" sz="2000" dirty="0">
                <a:solidFill>
                  <a:srgbClr val="FF0000"/>
                </a:solidFill>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Tìm những chi tiết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a:t>
            </a:r>
          </a:p>
          <a:p>
            <a:r>
              <a:rPr lang="vi-VN" sz="2000" b="1" dirty="0">
                <a:solidFill>
                  <a:srgbClr val="FF0000"/>
                </a:solidFill>
                <a:latin typeface="Times New Roman" panose="02020603050405020304" pitchFamily="18" charset="0"/>
                <a:cs typeface="Times New Roman" panose="02020603050405020304" pitchFamily="18" charset="0"/>
              </a:rPr>
              <a:t>Nhóm </a:t>
            </a:r>
            <a:r>
              <a:rPr lang="en-US" sz="2000" b="1" dirty="0">
                <a:solidFill>
                  <a:srgbClr val="FF0000"/>
                </a:solidFill>
                <a:latin typeface="Times New Roman" panose="02020603050405020304" pitchFamily="18" charset="0"/>
                <a:cs typeface="Times New Roman" panose="02020603050405020304" pitchFamily="18" charset="0"/>
              </a:rPr>
              <a:t>3,4</a:t>
            </a:r>
            <a:r>
              <a:rPr lang="vi-VN" sz="2000" dirty="0">
                <a:solidFill>
                  <a:srgbClr val="FF0000"/>
                </a:solidFill>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Tìm những chi tiết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lúa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a:t>
            </a:r>
          </a:p>
          <a:p>
            <a:r>
              <a:rPr lang="vi-VN" sz="2000" b="1" dirty="0">
                <a:solidFill>
                  <a:srgbClr val="FF0000"/>
                </a:solidFill>
                <a:latin typeface="Times New Roman" panose="02020603050405020304" pitchFamily="18" charset="0"/>
                <a:cs typeface="Times New Roman" panose="02020603050405020304" pitchFamily="18" charset="0"/>
              </a:rPr>
              <a:t>Nhóm </a:t>
            </a:r>
            <a:r>
              <a:rPr lang="en-US" sz="2000" b="1" dirty="0">
                <a:solidFill>
                  <a:srgbClr val="FF0000"/>
                </a:solidFill>
                <a:latin typeface="Times New Roman" panose="02020603050405020304" pitchFamily="18" charset="0"/>
                <a:cs typeface="Times New Roman" panose="02020603050405020304" pitchFamily="18" charset="0"/>
              </a:rPr>
              <a:t>5,6</a:t>
            </a:r>
            <a:r>
              <a:rPr lang="vi-VN" sz="2000" dirty="0">
                <a:solidFill>
                  <a:srgbClr val="FF0000"/>
                </a:solidFill>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Tìm những chi tiết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a:t>
            </a:r>
            <a:endParaRPr lang="en-US" sz="2000" b="1" dirty="0">
              <a:solidFill>
                <a:srgbClr val="000000"/>
              </a:solidFill>
              <a:latin typeface="Times New Roman" panose="02020603050405020304" pitchFamily="18" charset="0"/>
              <a:ea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4041689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500"/>
                                        <p:tgtEl>
                                          <p:spTgt spid="1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500"/>
                                        <p:tgtEl>
                                          <p:spTgt spid="1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0" y="0"/>
            <a:ext cx="12095018" cy="6858000"/>
          </a:xfrm>
          <a:prstGeom prst="rect">
            <a:avLst/>
          </a:prstGeom>
        </p:spPr>
      </p:pic>
      <p:sp>
        <p:nvSpPr>
          <p:cNvPr id="4" name="Rounded Rectangle 3">
            <a:extLst>
              <a:ext uri="{FF2B5EF4-FFF2-40B4-BE49-F238E27FC236}">
                <a16:creationId xmlns:a16="http://schemas.microsoft.com/office/drawing/2014/main" id="{B05E0A1C-8F2C-8043-B897-C9A1D23DC681}"/>
              </a:ext>
            </a:extLst>
          </p:cNvPr>
          <p:cNvSpPr/>
          <p:nvPr/>
        </p:nvSpPr>
        <p:spPr>
          <a:xfrm>
            <a:off x="96983" y="74428"/>
            <a:ext cx="1176250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918F3C8A-4538-4C91-9CB2-21018B1932D0}"/>
              </a:ext>
            </a:extLst>
          </p:cNvPr>
          <p:cNvSpPr/>
          <p:nvPr/>
        </p:nvSpPr>
        <p:spPr bwMode="auto">
          <a:xfrm>
            <a:off x="3657600" y="4946074"/>
            <a:ext cx="762000" cy="61652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gn="ctr" defTabSz="914400" fontAlgn="base">
              <a:spcBef>
                <a:spcPct val="20000"/>
              </a:spcBef>
              <a:spcAft>
                <a:spcPct val="0"/>
              </a:spcAft>
            </a:pPr>
            <a:r>
              <a:rPr lang="en-US" sz="1400" b="1" dirty="0">
                <a:latin typeface="Times New Roman" pitchFamily="18" charset="0"/>
                <a:cs typeface="Times New Roman" pitchFamily="18" charset="0"/>
              </a:rPr>
              <a:t>N1</a:t>
            </a:r>
          </a:p>
        </p:txBody>
      </p:sp>
      <p:sp>
        <p:nvSpPr>
          <p:cNvPr id="12" name="Oval 11">
            <a:extLst>
              <a:ext uri="{FF2B5EF4-FFF2-40B4-BE49-F238E27FC236}">
                <a16:creationId xmlns:a16="http://schemas.microsoft.com/office/drawing/2014/main" id="{C6A84CE1-0675-4811-8548-8DC86297B657}"/>
              </a:ext>
            </a:extLst>
          </p:cNvPr>
          <p:cNvSpPr/>
          <p:nvPr/>
        </p:nvSpPr>
        <p:spPr bwMode="auto">
          <a:xfrm>
            <a:off x="4800600" y="4946074"/>
            <a:ext cx="685800" cy="61652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algn="ctr" defTabSz="914400" fontAlgn="base">
              <a:spcBef>
                <a:spcPct val="20000"/>
              </a:spcBef>
              <a:spcAft>
                <a:spcPct val="0"/>
              </a:spcAft>
            </a:pPr>
            <a:r>
              <a:rPr lang="en-US" sz="1400" b="1" dirty="0">
                <a:latin typeface="Times New Roman" pitchFamily="18" charset="0"/>
                <a:cs typeface="Times New Roman" pitchFamily="18" charset="0"/>
              </a:rPr>
              <a:t>N2</a:t>
            </a:r>
          </a:p>
        </p:txBody>
      </p:sp>
      <p:sp>
        <p:nvSpPr>
          <p:cNvPr id="14" name="Oval 13">
            <a:extLst>
              <a:ext uri="{FF2B5EF4-FFF2-40B4-BE49-F238E27FC236}">
                <a16:creationId xmlns:a16="http://schemas.microsoft.com/office/drawing/2014/main" id="{BBEB0EE1-3FF0-4BF9-8461-B05396651557}"/>
              </a:ext>
            </a:extLst>
          </p:cNvPr>
          <p:cNvSpPr/>
          <p:nvPr/>
        </p:nvSpPr>
        <p:spPr bwMode="auto">
          <a:xfrm>
            <a:off x="5867400" y="4946074"/>
            <a:ext cx="685800" cy="61652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gn="ctr" defTabSz="914400" fontAlgn="base">
              <a:spcBef>
                <a:spcPct val="20000"/>
              </a:spcBef>
              <a:spcAft>
                <a:spcPct val="0"/>
              </a:spcAft>
            </a:pPr>
            <a:r>
              <a:rPr lang="en-US" sz="1400" b="1" dirty="0">
                <a:latin typeface="Times New Roman" pitchFamily="18" charset="0"/>
                <a:cs typeface="Times New Roman" pitchFamily="18" charset="0"/>
              </a:rPr>
              <a:t>N3</a:t>
            </a:r>
          </a:p>
        </p:txBody>
      </p:sp>
      <p:sp>
        <p:nvSpPr>
          <p:cNvPr id="16" name="Oval 15">
            <a:extLst>
              <a:ext uri="{FF2B5EF4-FFF2-40B4-BE49-F238E27FC236}">
                <a16:creationId xmlns:a16="http://schemas.microsoft.com/office/drawing/2014/main" id="{37127439-4F10-4A98-8CE7-6A051E46C297}"/>
              </a:ext>
            </a:extLst>
          </p:cNvPr>
          <p:cNvSpPr/>
          <p:nvPr/>
        </p:nvSpPr>
        <p:spPr bwMode="auto">
          <a:xfrm>
            <a:off x="7010400" y="4946074"/>
            <a:ext cx="685800" cy="616527"/>
          </a:xfrm>
          <a:prstGeom prst="ellipse">
            <a:avLst/>
          </a:prstGeom>
          <a:solidFill>
            <a:srgbClr val="FF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gn="ctr" defTabSz="914400" fontAlgn="base">
              <a:spcBef>
                <a:spcPct val="20000"/>
              </a:spcBef>
              <a:spcAft>
                <a:spcPct val="0"/>
              </a:spcAft>
            </a:pPr>
            <a:r>
              <a:rPr lang="en-US" sz="1400" b="1" dirty="0">
                <a:latin typeface="Times New Roman" pitchFamily="18" charset="0"/>
                <a:cs typeface="Times New Roman" pitchFamily="18" charset="0"/>
              </a:rPr>
              <a:t>N4</a:t>
            </a:r>
          </a:p>
        </p:txBody>
      </p:sp>
      <p:sp>
        <p:nvSpPr>
          <p:cNvPr id="17" name="Oval 16">
            <a:extLst>
              <a:ext uri="{FF2B5EF4-FFF2-40B4-BE49-F238E27FC236}">
                <a16:creationId xmlns:a16="http://schemas.microsoft.com/office/drawing/2014/main" id="{AB0E2B5A-C4C6-48B9-AE38-FDF29D47C71E}"/>
              </a:ext>
            </a:extLst>
          </p:cNvPr>
          <p:cNvSpPr/>
          <p:nvPr/>
        </p:nvSpPr>
        <p:spPr bwMode="auto">
          <a:xfrm>
            <a:off x="8191500" y="4946074"/>
            <a:ext cx="685800" cy="616527"/>
          </a:xfrm>
          <a:prstGeom prst="ellipse">
            <a:avLst/>
          </a:prstGeom>
          <a:solidFill>
            <a:srgbClr val="FA6F3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gn="ctr" defTabSz="914400" fontAlgn="base">
              <a:spcBef>
                <a:spcPct val="20000"/>
              </a:spcBef>
              <a:spcAft>
                <a:spcPct val="0"/>
              </a:spcAft>
            </a:pPr>
            <a:r>
              <a:rPr lang="en-US" sz="1400" b="1" dirty="0">
                <a:latin typeface="Times New Roman" pitchFamily="18" charset="0"/>
                <a:cs typeface="Times New Roman" pitchFamily="18" charset="0"/>
              </a:rPr>
              <a:t>N5</a:t>
            </a:r>
          </a:p>
        </p:txBody>
      </p:sp>
      <p:sp>
        <p:nvSpPr>
          <p:cNvPr id="18" name="TextBox 17">
            <a:extLst>
              <a:ext uri="{FF2B5EF4-FFF2-40B4-BE49-F238E27FC236}">
                <a16:creationId xmlns:a16="http://schemas.microsoft.com/office/drawing/2014/main" id="{A29AAEF4-D269-4F44-829B-F0D64FFEA476}"/>
              </a:ext>
            </a:extLst>
          </p:cNvPr>
          <p:cNvSpPr txBox="1"/>
          <p:nvPr/>
        </p:nvSpPr>
        <p:spPr>
          <a:xfrm>
            <a:off x="1752600" y="1143001"/>
            <a:ext cx="8763000" cy="3354765"/>
          </a:xfrm>
          <a:prstGeom prst="rect">
            <a:avLst/>
          </a:prstGeom>
          <a:noFill/>
        </p:spPr>
        <p:txBody>
          <a:bodyPr wrap="square" rtlCol="0">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SƠ ĐỒ DI CHUYỂN</a:t>
            </a:r>
          </a:p>
          <a:p>
            <a:pPr algn="ctr"/>
            <a:endParaRPr lang="en-US" sz="3600" dirty="0">
              <a:solidFill>
                <a:srgbClr val="FF0000"/>
              </a:solidFill>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1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2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3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4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5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cam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cam</a:t>
            </a:r>
          </a:p>
        </p:txBody>
      </p:sp>
    </p:spTree>
    <p:extLst>
      <p:ext uri="{BB962C8B-B14F-4D97-AF65-F5344CB8AC3E}">
        <p14:creationId xmlns:p14="http://schemas.microsoft.com/office/powerpoint/2010/main" val="787769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0" y="0"/>
            <a:ext cx="12192000" cy="6858000"/>
          </a:xfrm>
          <a:prstGeom prst="rect">
            <a:avLst/>
          </a:prstGeom>
        </p:spPr>
      </p:pic>
      <p:sp>
        <p:nvSpPr>
          <p:cNvPr id="4" name="Rounded Rectangle 3">
            <a:extLst>
              <a:ext uri="{FF2B5EF4-FFF2-40B4-BE49-F238E27FC236}">
                <a16:creationId xmlns:a16="http://schemas.microsoft.com/office/drawing/2014/main" id="{B05E0A1C-8F2C-8043-B897-C9A1D23DC681}"/>
              </a:ext>
            </a:extLst>
          </p:cNvPr>
          <p:cNvSpPr/>
          <p:nvPr/>
        </p:nvSpPr>
        <p:spPr>
          <a:xfrm>
            <a:off x="0" y="74428"/>
            <a:ext cx="12191999"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21" name="TextBox 1">
            <a:extLst>
              <a:ext uri="{FF2B5EF4-FFF2-40B4-BE49-F238E27FC236}">
                <a16:creationId xmlns:a16="http://schemas.microsoft.com/office/drawing/2014/main" id="{AF101619-2FE1-4150-92C3-85CC4212DD5B}"/>
              </a:ext>
            </a:extLst>
          </p:cNvPr>
          <p:cNvSpPr txBox="1">
            <a:spLocks noChangeArrowheads="1"/>
          </p:cNvSpPr>
          <p:nvPr/>
        </p:nvSpPr>
        <p:spPr bwMode="auto">
          <a:xfrm>
            <a:off x="1552866" y="735729"/>
            <a:ext cx="9110173"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accent2"/>
                </a:solidFill>
                <a:latin typeface="Times New Roman" pitchFamily="18" charset="0"/>
                <a:cs typeface="Times New Roman" pitchFamily="18" charset="0"/>
              </a:defRPr>
            </a:lvl1pPr>
            <a:lvl2pPr marL="742950" indent="-285750" eaLnBrk="0" hangingPunct="0">
              <a:defRPr sz="2400" b="1">
                <a:solidFill>
                  <a:schemeClr val="accent2"/>
                </a:solidFill>
                <a:latin typeface="Times New Roman" pitchFamily="18" charset="0"/>
                <a:cs typeface="Times New Roman" pitchFamily="18" charset="0"/>
              </a:defRPr>
            </a:lvl2pPr>
            <a:lvl3pPr marL="1143000" indent="-228600" eaLnBrk="0" hangingPunct="0">
              <a:defRPr sz="2400" b="1">
                <a:solidFill>
                  <a:schemeClr val="accent2"/>
                </a:solidFill>
                <a:latin typeface="Times New Roman" pitchFamily="18" charset="0"/>
                <a:cs typeface="Times New Roman" pitchFamily="18" charset="0"/>
              </a:defRPr>
            </a:lvl3pPr>
            <a:lvl4pPr marL="1600200" indent="-228600" eaLnBrk="0" hangingPunct="0">
              <a:defRPr sz="2400" b="1">
                <a:solidFill>
                  <a:schemeClr val="accent2"/>
                </a:solidFill>
                <a:latin typeface="Times New Roman" pitchFamily="18" charset="0"/>
                <a:cs typeface="Times New Roman" pitchFamily="18" charset="0"/>
              </a:defRPr>
            </a:lvl4pPr>
            <a:lvl5pPr marL="2057400" indent="-228600" eaLnBrk="0" hangingPunct="0">
              <a:defRPr sz="2400" b="1">
                <a:solidFill>
                  <a:schemeClr val="accent2"/>
                </a:solidFill>
                <a:latin typeface="Times New Roman" pitchFamily="18" charset="0"/>
                <a:cs typeface="Times New Roman" pitchFamily="18" charset="0"/>
              </a:defRPr>
            </a:lvl5pPr>
            <a:lvl6pPr marL="25146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6pPr>
            <a:lvl7pPr marL="29718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7pPr>
            <a:lvl8pPr marL="34290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8pPr>
            <a:lvl9pPr marL="38862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9pPr>
          </a:lstStyle>
          <a:p>
            <a:pPr algn="ctr" eaLnBrk="1" fontAlgn="base" hangingPunct="1">
              <a:lnSpc>
                <a:spcPct val="110000"/>
              </a:lnSpc>
              <a:spcBef>
                <a:spcPct val="20000"/>
              </a:spcBef>
              <a:spcAft>
                <a:spcPct val="0"/>
              </a:spcAft>
            </a:pPr>
            <a:r>
              <a:rPr lang="nl-NL" dirty="0">
                <a:solidFill>
                  <a:srgbClr val="FF0000"/>
                </a:solidFill>
              </a:rPr>
              <a:t>Vòng 2: vòng mảnh ghép (  8 phút)</a:t>
            </a:r>
            <a:endParaRPr lang="en-US" dirty="0">
              <a:solidFill>
                <a:srgbClr val="FF0000"/>
              </a:solidFill>
            </a:endParaRPr>
          </a:p>
          <a:p>
            <a:pPr algn="just" eaLnBrk="1" fontAlgn="base" hangingPunct="1">
              <a:lnSpc>
                <a:spcPct val="110000"/>
              </a:lnSpc>
              <a:spcBef>
                <a:spcPct val="20000"/>
              </a:spcBef>
              <a:spcAft>
                <a:spcPct val="0"/>
              </a:spcAft>
            </a:pPr>
            <a:r>
              <a:rPr lang="nl-NL" b="0" dirty="0">
                <a:solidFill>
                  <a:srgbClr val="000000"/>
                </a:solidFill>
              </a:rPr>
              <a:t>Các nhóm chuyên gia tạo thành nhóm mới (5 nhóm)</a:t>
            </a:r>
            <a:endParaRPr lang="en-US" b="0" dirty="0">
              <a:solidFill>
                <a:srgbClr val="3333CC"/>
              </a:solidFill>
            </a:endParaRPr>
          </a:p>
          <a:p>
            <a:pPr algn="just" eaLnBrk="1" fontAlgn="base" hangingPunct="1">
              <a:lnSpc>
                <a:spcPct val="110000"/>
              </a:lnSpc>
              <a:spcBef>
                <a:spcPct val="20000"/>
              </a:spcBef>
              <a:spcAft>
                <a:spcPct val="0"/>
              </a:spcAft>
            </a:pPr>
            <a:r>
              <a:rPr lang="nl-NL" b="0" dirty="0">
                <a:solidFill>
                  <a:srgbClr val="FF0000"/>
                </a:solidFill>
              </a:rPr>
              <a:t>-</a:t>
            </a:r>
            <a:r>
              <a:rPr lang="nl-NL" dirty="0">
                <a:solidFill>
                  <a:srgbClr val="FF0000"/>
                </a:solidFill>
              </a:rPr>
              <a:t> Nhiệm vụ 1: </a:t>
            </a:r>
            <a:r>
              <a:rPr lang="nl-NL" b="0" dirty="0">
                <a:solidFill>
                  <a:srgbClr val="000000"/>
                </a:solidFill>
              </a:rPr>
              <a:t>Các thành viên trong nhóm </a:t>
            </a:r>
            <a:r>
              <a:rPr lang="en-US" b="0" dirty="0">
                <a:solidFill>
                  <a:schemeClr val="tx1"/>
                </a:solidFill>
              </a:rPr>
              <a:t>c</a:t>
            </a:r>
            <a:r>
              <a:rPr lang="vi-VN" b="0" dirty="0">
                <a:solidFill>
                  <a:schemeClr val="tx1"/>
                </a:solidFill>
              </a:rPr>
              <a:t>hia sẻ kết quả thảo luận ở vòng chuyên sâu</a:t>
            </a:r>
            <a:r>
              <a:rPr lang="en-US" b="0" dirty="0">
                <a:solidFill>
                  <a:schemeClr val="tx1"/>
                </a:solidFill>
              </a:rPr>
              <a:t>.</a:t>
            </a:r>
            <a:r>
              <a:rPr lang="vi-VN" b="0" dirty="0">
                <a:solidFill>
                  <a:schemeClr val="tx1"/>
                </a:solidFill>
              </a:rPr>
              <a:t> </a:t>
            </a:r>
            <a:r>
              <a:rPr lang="nl-NL" b="0" dirty="0">
                <a:solidFill>
                  <a:srgbClr val="000000"/>
                </a:solidFill>
              </a:rPr>
              <a:t> (3 phút)</a:t>
            </a:r>
            <a:endParaRPr lang="en-US" b="0" dirty="0">
              <a:solidFill>
                <a:srgbClr val="3333CC"/>
              </a:solidFill>
            </a:endParaRPr>
          </a:p>
          <a:p>
            <a:pPr algn="just" eaLnBrk="1" fontAlgn="base" hangingPunct="1">
              <a:lnSpc>
                <a:spcPct val="110000"/>
              </a:lnSpc>
              <a:spcBef>
                <a:spcPct val="20000"/>
              </a:spcBef>
              <a:spcAft>
                <a:spcPct val="0"/>
              </a:spcAft>
            </a:pPr>
            <a:r>
              <a:rPr lang="nl-NL" b="0" dirty="0">
                <a:solidFill>
                  <a:srgbClr val="FF0000"/>
                </a:solidFill>
              </a:rPr>
              <a:t>-</a:t>
            </a:r>
            <a:r>
              <a:rPr lang="nl-NL" dirty="0">
                <a:solidFill>
                  <a:srgbClr val="FF0000"/>
                </a:solidFill>
              </a:rPr>
              <a:t> Nhiệm vụ 2: </a:t>
            </a:r>
            <a:r>
              <a:rPr lang="nl-NL" b="0" dirty="0">
                <a:solidFill>
                  <a:schemeClr val="tx1"/>
                </a:solidFill>
              </a:rPr>
              <a:t>( 5 phút)</a:t>
            </a:r>
          </a:p>
          <a:p>
            <a:r>
              <a:rPr lang="en-US" b="0" dirty="0">
                <a:solidFill>
                  <a:schemeClr val="tx1"/>
                </a:solidFill>
              </a:rPr>
              <a:t>? </a:t>
            </a:r>
            <a:r>
              <a:rPr lang="en-US" b="0" dirty="0" err="1">
                <a:solidFill>
                  <a:schemeClr val="tx1"/>
                </a:solidFill>
              </a:rPr>
              <a:t>Nếu</a:t>
            </a:r>
            <a:r>
              <a:rPr lang="en-US" b="0" dirty="0">
                <a:solidFill>
                  <a:schemeClr val="tx1"/>
                </a:solidFill>
              </a:rPr>
              <a:t> </a:t>
            </a:r>
            <a:r>
              <a:rPr lang="en-US" b="0" dirty="0" err="1">
                <a:solidFill>
                  <a:schemeClr val="tx1"/>
                </a:solidFill>
              </a:rPr>
              <a:t>được</a:t>
            </a:r>
            <a:r>
              <a:rPr lang="en-US" b="0" dirty="0">
                <a:solidFill>
                  <a:schemeClr val="tx1"/>
                </a:solidFill>
              </a:rPr>
              <a:t> </a:t>
            </a:r>
            <a:r>
              <a:rPr lang="en-US" b="0" dirty="0" err="1">
                <a:solidFill>
                  <a:schemeClr val="tx1"/>
                </a:solidFill>
              </a:rPr>
              <a:t>cảm</a:t>
            </a:r>
            <a:r>
              <a:rPr lang="en-US" b="0" dirty="0">
                <a:solidFill>
                  <a:schemeClr val="tx1"/>
                </a:solidFill>
              </a:rPr>
              <a:t> </a:t>
            </a:r>
            <a:r>
              <a:rPr lang="en-US" b="0" dirty="0" err="1">
                <a:solidFill>
                  <a:schemeClr val="tx1"/>
                </a:solidFill>
              </a:rPr>
              <a:t>hóa</a:t>
            </a:r>
            <a:r>
              <a:rPr lang="en-US" b="0" dirty="0">
                <a:solidFill>
                  <a:schemeClr val="tx1"/>
                </a:solidFill>
              </a:rPr>
              <a:t> </a:t>
            </a:r>
            <a:r>
              <a:rPr lang="en-US" b="0" dirty="0" err="1">
                <a:solidFill>
                  <a:schemeClr val="tx1"/>
                </a:solidFill>
              </a:rPr>
              <a:t>cuộc</a:t>
            </a:r>
            <a:r>
              <a:rPr lang="en-US" b="0" dirty="0">
                <a:solidFill>
                  <a:schemeClr val="tx1"/>
                </a:solidFill>
              </a:rPr>
              <a:t> </a:t>
            </a:r>
            <a:r>
              <a:rPr lang="en-US" b="0" dirty="0" err="1">
                <a:solidFill>
                  <a:schemeClr val="tx1"/>
                </a:solidFill>
              </a:rPr>
              <a:t>sống</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cáo</a:t>
            </a:r>
            <a:r>
              <a:rPr lang="en-US" b="0" dirty="0">
                <a:solidFill>
                  <a:schemeClr val="tx1"/>
                </a:solidFill>
              </a:rPr>
              <a:t> </a:t>
            </a:r>
            <a:r>
              <a:rPr lang="en-US" b="0" dirty="0" err="1">
                <a:solidFill>
                  <a:schemeClr val="tx1"/>
                </a:solidFill>
              </a:rPr>
              <a:t>sẽ</a:t>
            </a:r>
            <a:r>
              <a:rPr lang="en-US" b="0" dirty="0">
                <a:solidFill>
                  <a:schemeClr val="tx1"/>
                </a:solidFill>
              </a:rPr>
              <a:t> </a:t>
            </a:r>
            <a:r>
              <a:rPr lang="en-US" b="0" dirty="0" err="1">
                <a:solidFill>
                  <a:schemeClr val="tx1"/>
                </a:solidFill>
              </a:rPr>
              <a:t>thay</a:t>
            </a:r>
            <a:r>
              <a:rPr lang="en-US" b="0" dirty="0">
                <a:solidFill>
                  <a:schemeClr val="tx1"/>
                </a:solidFill>
              </a:rPr>
              <a:t> </a:t>
            </a:r>
            <a:r>
              <a:rPr lang="en-US" b="0" dirty="0" err="1">
                <a:solidFill>
                  <a:schemeClr val="tx1"/>
                </a:solidFill>
              </a:rPr>
              <a:t>đổi</a:t>
            </a:r>
            <a:r>
              <a:rPr lang="en-US" b="0" dirty="0">
                <a:solidFill>
                  <a:schemeClr val="tx1"/>
                </a:solidFill>
              </a:rPr>
              <a:t> </a:t>
            </a:r>
            <a:r>
              <a:rPr lang="en-US" b="0" dirty="0" err="1">
                <a:solidFill>
                  <a:schemeClr val="tx1"/>
                </a:solidFill>
              </a:rPr>
              <a:t>như</a:t>
            </a:r>
            <a:r>
              <a:rPr lang="en-US" b="0" dirty="0">
                <a:solidFill>
                  <a:schemeClr val="tx1"/>
                </a:solidFill>
              </a:rPr>
              <a:t> </a:t>
            </a:r>
            <a:r>
              <a:rPr lang="en-US" b="0" dirty="0" err="1">
                <a:solidFill>
                  <a:schemeClr val="tx1"/>
                </a:solidFill>
              </a:rPr>
              <a:t>thế</a:t>
            </a:r>
            <a:r>
              <a:rPr lang="en-US" b="0" dirty="0">
                <a:solidFill>
                  <a:schemeClr val="tx1"/>
                </a:solidFill>
              </a:rPr>
              <a:t> </a:t>
            </a:r>
            <a:r>
              <a:rPr lang="en-US" b="0" dirty="0" err="1">
                <a:solidFill>
                  <a:schemeClr val="tx1"/>
                </a:solidFill>
              </a:rPr>
              <a:t>nào</a:t>
            </a:r>
            <a:r>
              <a:rPr lang="en-US" b="0" dirty="0">
                <a:solidFill>
                  <a:schemeClr val="tx1"/>
                </a:solidFill>
              </a:rPr>
              <a:t>? </a:t>
            </a:r>
          </a:p>
          <a:p>
            <a:r>
              <a:rPr lang="en-US" b="0" dirty="0">
                <a:solidFill>
                  <a:schemeClr val="tx1"/>
                </a:solidFill>
              </a:rPr>
              <a:t>? Qua </a:t>
            </a:r>
            <a:r>
              <a:rPr lang="en-US" b="0" dirty="0" err="1">
                <a:solidFill>
                  <a:schemeClr val="tx1"/>
                </a:solidFill>
              </a:rPr>
              <a:t>đó</a:t>
            </a:r>
            <a:r>
              <a:rPr lang="en-US" b="0" dirty="0">
                <a:solidFill>
                  <a:schemeClr val="tx1"/>
                </a:solidFill>
              </a:rPr>
              <a:t> </a:t>
            </a:r>
            <a:r>
              <a:rPr lang="en-US" b="0" dirty="0" err="1">
                <a:solidFill>
                  <a:schemeClr val="tx1"/>
                </a:solidFill>
              </a:rPr>
              <a:t>em</a:t>
            </a:r>
            <a:r>
              <a:rPr lang="en-US" b="0" dirty="0">
                <a:solidFill>
                  <a:schemeClr val="tx1"/>
                </a:solidFill>
              </a:rPr>
              <a:t> </a:t>
            </a:r>
            <a:r>
              <a:rPr lang="en-US" b="0" dirty="0" err="1">
                <a:solidFill>
                  <a:schemeClr val="tx1"/>
                </a:solidFill>
              </a:rPr>
              <a:t>hiểu</a:t>
            </a:r>
            <a:r>
              <a:rPr lang="en-US" b="0" dirty="0">
                <a:solidFill>
                  <a:schemeClr val="tx1"/>
                </a:solidFill>
              </a:rPr>
              <a:t> </a:t>
            </a:r>
            <a:r>
              <a:rPr lang="en-US" b="0" dirty="0" err="1">
                <a:solidFill>
                  <a:schemeClr val="tx1"/>
                </a:solidFill>
              </a:rPr>
              <a:t>được</a:t>
            </a:r>
            <a:r>
              <a:rPr lang="en-US" b="0" dirty="0">
                <a:solidFill>
                  <a:schemeClr val="tx1"/>
                </a:solidFill>
              </a:rPr>
              <a:t> ý </a:t>
            </a:r>
            <a:r>
              <a:rPr lang="en-US" b="0" dirty="0" err="1">
                <a:solidFill>
                  <a:schemeClr val="tx1"/>
                </a:solidFill>
              </a:rPr>
              <a:t>nghĩa</a:t>
            </a:r>
            <a:r>
              <a:rPr lang="en-US" b="0" dirty="0">
                <a:solidFill>
                  <a:schemeClr val="tx1"/>
                </a:solidFill>
              </a:rPr>
              <a:t> </a:t>
            </a:r>
            <a:r>
              <a:rPr lang="en-US" b="0" dirty="0" err="1">
                <a:solidFill>
                  <a:schemeClr val="tx1"/>
                </a:solidFill>
              </a:rPr>
              <a:t>gì</a:t>
            </a:r>
            <a:r>
              <a:rPr lang="en-US" b="0" dirty="0">
                <a:solidFill>
                  <a:schemeClr val="tx1"/>
                </a:solidFill>
              </a:rPr>
              <a:t> </a:t>
            </a:r>
            <a:r>
              <a:rPr lang="en-US" b="0" dirty="0" err="1">
                <a:solidFill>
                  <a:schemeClr val="tx1"/>
                </a:solidFill>
              </a:rPr>
              <a:t>của</a:t>
            </a:r>
            <a:r>
              <a:rPr lang="en-US" b="0" dirty="0">
                <a:solidFill>
                  <a:schemeClr val="tx1"/>
                </a:solidFill>
              </a:rPr>
              <a:t> </a:t>
            </a:r>
            <a:r>
              <a:rPr lang="en-US" b="0" dirty="0" err="1">
                <a:solidFill>
                  <a:schemeClr val="tx1"/>
                </a:solidFill>
              </a:rPr>
              <a:t>tình</a:t>
            </a:r>
            <a:r>
              <a:rPr lang="en-US" b="0" dirty="0">
                <a:solidFill>
                  <a:schemeClr val="tx1"/>
                </a:solidFill>
              </a:rPr>
              <a:t> </a:t>
            </a:r>
            <a:r>
              <a:rPr lang="en-US" b="0" dirty="0" err="1">
                <a:solidFill>
                  <a:schemeClr val="tx1"/>
                </a:solidFill>
              </a:rPr>
              <a:t>bạn</a:t>
            </a:r>
            <a:r>
              <a:rPr lang="en-US" b="0" dirty="0">
                <a:solidFill>
                  <a:schemeClr val="tx1"/>
                </a:solidFill>
              </a:rPr>
              <a:t>? </a:t>
            </a:r>
          </a:p>
        </p:txBody>
      </p:sp>
    </p:spTree>
    <p:extLst>
      <p:ext uri="{BB962C8B-B14F-4D97-AF65-F5344CB8AC3E}">
        <p14:creationId xmlns:p14="http://schemas.microsoft.com/office/powerpoint/2010/main" val="1313107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1463234"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0" y="74428"/>
            <a:ext cx="12081164"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70A2992-6375-4625-875C-EA3BAC917A5C}"/>
              </a:ext>
            </a:extLst>
          </p:cNvPr>
          <p:cNvSpPr/>
          <p:nvPr/>
        </p:nvSpPr>
        <p:spPr>
          <a:xfrm>
            <a:off x="1842661" y="1025227"/>
            <a:ext cx="5839989"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40B47413-D69A-4A89-8272-D840D2A14614}"/>
              </a:ext>
            </a:extLst>
          </p:cNvPr>
          <p:cNvSpPr txBox="1">
            <a:spLocks noChangeArrowheads="1"/>
          </p:cNvSpPr>
          <p:nvPr/>
        </p:nvSpPr>
        <p:spPr bwMode="auto">
          <a:xfrm>
            <a:off x="1497127" y="671745"/>
            <a:ext cx="388507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CBAADFBC-0B0B-46A7-917A-83C06C05119E}"/>
              </a:ext>
            </a:extLst>
          </p:cNvPr>
          <p:cNvSpPr/>
          <p:nvPr/>
        </p:nvSpPr>
        <p:spPr>
          <a:xfrm>
            <a:off x="1911931" y="1427007"/>
            <a:ext cx="5839989" cy="461665"/>
          </a:xfrm>
          <a:prstGeom prst="rect">
            <a:avLst/>
          </a:prstGeom>
        </p:spPr>
        <p:txBody>
          <a:bodyPr wrap="square">
            <a:spAutoFit/>
          </a:bodyPr>
          <a:lstStyle/>
          <a:p>
            <a:r>
              <a:rPr lang="en-US" sz="2400" b="1" i="1">
                <a:latin typeface="Times New Roman" panose="02020603050405020304" pitchFamily="18" charset="0"/>
                <a:cs typeface="Times New Roman" panose="02020603050405020304" pitchFamily="18" charset="0"/>
              </a:rPr>
              <a:t>b. Cảm hóa</a:t>
            </a:r>
            <a:endParaRPr lang="en-US" sz="2400" i="1">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FAE8EAC1-91CA-4125-AE01-255A7F94762E}"/>
              </a:ext>
            </a:extLst>
          </p:cNvPr>
          <p:cNvGraphicFramePr>
            <a:graphicFrameLocks noGrp="1"/>
          </p:cNvGraphicFramePr>
          <p:nvPr>
            <p:extLst>
              <p:ext uri="{D42A27DB-BD31-4B8C-83A1-F6EECF244321}">
                <p14:modId xmlns:p14="http://schemas.microsoft.com/office/powerpoint/2010/main" val="1143575278"/>
              </p:ext>
            </p:extLst>
          </p:nvPr>
        </p:nvGraphicFramePr>
        <p:xfrm>
          <a:off x="304800" y="1909876"/>
          <a:ext cx="11596255" cy="4885800"/>
        </p:xfrm>
        <a:graphic>
          <a:graphicData uri="http://schemas.openxmlformats.org/drawingml/2006/table">
            <a:tbl>
              <a:tblPr firstRow="1" firstCol="1" bandRow="1">
                <a:tableStyleId>{5C22544A-7EE6-4342-B048-85BDC9FD1C3A}</a:tableStyleId>
              </a:tblPr>
              <a:tblGrid>
                <a:gridCol w="3183189">
                  <a:extLst>
                    <a:ext uri="{9D8B030D-6E8A-4147-A177-3AD203B41FA5}">
                      <a16:colId xmlns:a16="http://schemas.microsoft.com/office/drawing/2014/main" val="3615169160"/>
                    </a:ext>
                  </a:extLst>
                </a:gridCol>
                <a:gridCol w="3844091">
                  <a:extLst>
                    <a:ext uri="{9D8B030D-6E8A-4147-A177-3AD203B41FA5}">
                      <a16:colId xmlns:a16="http://schemas.microsoft.com/office/drawing/2014/main" val="3238161419"/>
                    </a:ext>
                  </a:extLst>
                </a:gridCol>
                <a:gridCol w="4568975">
                  <a:extLst>
                    <a:ext uri="{9D8B030D-6E8A-4147-A177-3AD203B41FA5}">
                      <a16:colId xmlns:a16="http://schemas.microsoft.com/office/drawing/2014/main" val="238306053"/>
                    </a:ext>
                  </a:extLst>
                </a:gridCol>
              </a:tblGrid>
              <a:tr h="637999">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trước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sau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7129731"/>
                  </a:ext>
                </a:extLst>
              </a:tr>
              <a:tr h="1298304">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bước chân</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Những bước chân khách chỉ khiến mình trốn vào lòng đất</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Nó sợ hãi và chạy trốn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Bước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hẳn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mọi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bước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sẽ</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gọi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ra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khỏi</a:t>
                      </a:r>
                      <a:r>
                        <a:rPr lang="en-US" sz="2000" dirty="0">
                          <a:solidFill>
                            <a:schemeClr val="tx1"/>
                          </a:solidFill>
                          <a:effectLst/>
                          <a:latin typeface="Times New Roman" panose="02020603050405020304" pitchFamily="18" charset="0"/>
                          <a:cs typeface="Times New Roman" panose="02020603050405020304" pitchFamily="18" charset="0"/>
                        </a:rPr>
                        <a:t> hang </a:t>
                      </a:r>
                      <a:r>
                        <a:rPr lang="en-US" sz="2000" dirty="0" err="1">
                          <a:solidFill>
                            <a:schemeClr val="tx1"/>
                          </a:solidFill>
                          <a:effectLst/>
                          <a:latin typeface="Times New Roman" panose="02020603050405020304" pitchFamily="18" charset="0"/>
                          <a:cs typeface="Times New Roman" panose="02020603050405020304" pitchFamily="18" charset="0"/>
                        </a:rPr>
                        <a:t>như</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tiếng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nhạc</a:t>
                      </a:r>
                      <a:endParaRPr lang="en-US" sz="2000" dirty="0">
                        <a:solidFill>
                          <a:schemeClr val="tx1"/>
                        </a:solidFill>
                        <a:effectLs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=&gt; </a:t>
                      </a:r>
                      <a:r>
                        <a:rPr lang="en-US" sz="2000" dirty="0" err="1">
                          <a:solidFill>
                            <a:schemeClr val="tx1"/>
                          </a:solidFill>
                          <a:effectLst/>
                          <a:latin typeface="Times New Roman" panose="02020603050405020304" pitchFamily="18" charset="0"/>
                          <a:cs typeface="Times New Roman" panose="02020603050405020304" pitchFamily="18" charset="0"/>
                        </a:rPr>
                        <a:t>Vui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thích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chủ</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tìm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đến</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39972943"/>
                  </a:ext>
                </a:extLst>
              </a:tr>
              <a:tr h="1628456">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đồng lúa mì</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Đồng lúa mì chẳng gợi nhớ gì cho mình cả</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Không thấy có ích</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Lúa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mì</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óng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sẽ</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làm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nhớ</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sẽ</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thích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gió</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đồng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lúa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mì</a:t>
                      </a:r>
                      <a:r>
                        <a:rPr lang="en-US" sz="2000" dirty="0">
                          <a:solidFill>
                            <a:schemeClr val="tx1"/>
                          </a:solidFill>
                          <a:effectLst/>
                          <a:latin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=&gt; </a:t>
                      </a:r>
                      <a:r>
                        <a:rPr lang="en-US" sz="2000" dirty="0" err="1">
                          <a:solidFill>
                            <a:schemeClr val="tx1"/>
                          </a:solidFill>
                          <a:effectLst/>
                          <a:latin typeface="Times New Roman" panose="02020603050405020304" pitchFamily="18" charset="0"/>
                          <a:cs typeface="Times New Roman" panose="02020603050405020304" pitchFamily="18" charset="0"/>
                        </a:rPr>
                        <a:t>Thân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thương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ấm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áp</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08698596"/>
                  </a:ext>
                </a:extLst>
              </a:tr>
              <a:tr h="1298304">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Nhận định của cáo về cuộc sống</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Mình săn gà, con người thì săn mình. Mọi con gà đều giống nhau, mọi con người đều giống nhau</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Như</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được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mặt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chiếu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sáng</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74237212"/>
                  </a:ext>
                </a:extLst>
              </a:tr>
            </a:tbl>
          </a:graphicData>
        </a:graphic>
      </p:graphicFrame>
    </p:spTree>
    <p:extLst>
      <p:ext uri="{BB962C8B-B14F-4D97-AF65-F5344CB8AC3E}">
        <p14:creationId xmlns:p14="http://schemas.microsoft.com/office/powerpoint/2010/main" val="57770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90851641-E289-2849-99FF-97CF4B48C398}"/>
              </a:ext>
            </a:extLst>
          </p:cNvPr>
          <p:cNvSpPr>
            <a:spLocks noGrp="1" noChangeArrowheads="1"/>
          </p:cNvSpPr>
          <p:nvPr>
            <p:ph type="title"/>
          </p:nvPr>
        </p:nvSpPr>
        <p:spPr/>
        <p:txBody>
          <a:bodyPr/>
          <a:lstStyle/>
          <a:p>
            <a:endParaRPr lang="en-VN" altLang="en-VN"/>
          </a:p>
        </p:txBody>
      </p:sp>
      <p:sp>
        <p:nvSpPr>
          <p:cNvPr id="52226" name="Content Placeholder 2">
            <a:extLst>
              <a:ext uri="{FF2B5EF4-FFF2-40B4-BE49-F238E27FC236}">
                <a16:creationId xmlns:a16="http://schemas.microsoft.com/office/drawing/2014/main" id="{C785A24D-E4D4-6941-8C69-47B5E645903F}"/>
              </a:ext>
            </a:extLst>
          </p:cNvPr>
          <p:cNvSpPr>
            <a:spLocks noGrp="1" noChangeArrowheads="1"/>
          </p:cNvSpPr>
          <p:nvPr>
            <p:ph idx="1"/>
          </p:nvPr>
        </p:nvSpPr>
        <p:spPr/>
        <p:txBody>
          <a:bodyPr/>
          <a:lstStyle/>
          <a:p>
            <a:endParaRPr lang="en-VN" altLang="en-VN" dirty="0"/>
          </a:p>
        </p:txBody>
      </p:sp>
      <p:pic>
        <p:nvPicPr>
          <p:cNvPr id="52227" name="Picture 3">
            <a:extLst>
              <a:ext uri="{FF2B5EF4-FFF2-40B4-BE49-F238E27FC236}">
                <a16:creationId xmlns:a16="http://schemas.microsoft.com/office/drawing/2014/main" id="{BE88C162-F94A-F64B-8406-3CF7B50FF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12192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图片 8" descr="6e3e461d6fe4261ffac34bab182ac1ed">
            <a:extLst>
              <a:ext uri="{FF2B5EF4-FFF2-40B4-BE49-F238E27FC236}">
                <a16:creationId xmlns:a16="http://schemas.microsoft.com/office/drawing/2014/main" id="{8430632B-EA8A-CA45-A61B-B49C059F5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220663"/>
            <a:ext cx="8089900"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C255E92-2751-924D-9E77-D00ED2B804F8}"/>
              </a:ext>
            </a:extLst>
          </p:cNvPr>
          <p:cNvSpPr txBox="1"/>
          <p:nvPr/>
        </p:nvSpPr>
        <p:spPr>
          <a:xfrm>
            <a:off x="2822239" y="365125"/>
            <a:ext cx="6547522" cy="1268289"/>
          </a:xfrm>
          <a:prstGeom prst="rect">
            <a:avLst/>
          </a:prstGeom>
          <a:noFill/>
        </p:spPr>
        <p:txBody>
          <a:bodyPr spcFirstLastPara="1" wrap="none">
            <a:prstTxWarp prst="textArchUp">
              <a:avLst>
                <a:gd name="adj" fmla="val 10800000"/>
              </a:avLst>
            </a:prstTxWarp>
            <a:spAutoFit/>
          </a:bodyPr>
          <a:lstStyle/>
          <a:p>
            <a:pPr algn="ctr">
              <a:defRPr/>
            </a:pPr>
            <a:endParaRPr lang="en-US" sz="8800" b="1">
              <a:ln>
                <a:solidFill>
                  <a:srgbClr val="FFC000"/>
                </a:solidFill>
              </a:ln>
              <a:solidFill>
                <a:srgbClr val="FF0000"/>
              </a:solidFill>
              <a:latin typeface="Times New Roman" pitchFamily="18" charset="0"/>
              <a:cs typeface="Times New Roman" pitchFamily="18" charset="0"/>
            </a:endParaRPr>
          </a:p>
          <a:p>
            <a:pPr algn="ctr">
              <a:defRPr/>
            </a:pPr>
            <a:endParaRPr lang="en-US" sz="8800" b="1">
              <a:ln>
                <a:solidFill>
                  <a:srgbClr val="FFC000"/>
                </a:solidFill>
              </a:ln>
              <a:solidFill>
                <a:srgbClr val="FF0000"/>
              </a:solidFill>
              <a:latin typeface="Times New Roman" pitchFamily="18" charset="0"/>
              <a:cs typeface="Times New Roman" pitchFamily="18" charset="0"/>
            </a:endParaRPr>
          </a:p>
          <a:p>
            <a:pPr algn="ctr">
              <a:defRPr/>
            </a:pPr>
            <a:r>
              <a:rPr lang="en-US" sz="8800" b="1">
                <a:ln>
                  <a:solidFill>
                    <a:srgbClr val="FFC000"/>
                  </a:solidFill>
                </a:ln>
                <a:solidFill>
                  <a:srgbClr val="FF0000"/>
                </a:solidFill>
                <a:latin typeface="Times New Roman" pitchFamily="18" charset="0"/>
                <a:cs typeface="Times New Roman" pitchFamily="18" charset="0"/>
              </a:rPr>
              <a:t>NẾU </a:t>
            </a:r>
            <a:r>
              <a:rPr lang="en-US" sz="8800" b="1" dirty="0">
                <a:ln>
                  <a:solidFill>
                    <a:srgbClr val="FFC000"/>
                  </a:solidFill>
                </a:ln>
                <a:solidFill>
                  <a:srgbClr val="FF0000"/>
                </a:solidFill>
                <a:latin typeface="Times New Roman" pitchFamily="18" charset="0"/>
                <a:cs typeface="Times New Roman" pitchFamily="18" charset="0"/>
              </a:rPr>
              <a:t>CẬU MUỐN CÓ MỘT </a:t>
            </a:r>
            <a:r>
              <a:rPr lang="en-US" sz="8800" b="1">
                <a:ln>
                  <a:solidFill>
                    <a:srgbClr val="FFC000"/>
                  </a:solidFill>
                </a:ln>
                <a:solidFill>
                  <a:srgbClr val="FF0000"/>
                </a:solidFill>
                <a:latin typeface="Times New Roman" pitchFamily="18" charset="0"/>
                <a:cs typeface="Times New Roman" pitchFamily="18" charset="0"/>
              </a:rPr>
              <a:t>NGƯỜI BẠN</a:t>
            </a:r>
            <a:endParaRPr lang="en-US" sz="8800" b="1" dirty="0">
              <a:ln>
                <a:solidFill>
                  <a:srgbClr val="FFC000"/>
                </a:solidFill>
              </a:ln>
              <a:solidFill>
                <a:srgbClr val="FF0000"/>
              </a:solidFill>
              <a:latin typeface="Times New Roman" pitchFamily="18" charset="0"/>
              <a:cs typeface="Times New Roman" pitchFamily="18" charset="0"/>
            </a:endParaRPr>
          </a:p>
        </p:txBody>
      </p:sp>
      <p:sp>
        <p:nvSpPr>
          <p:cNvPr id="7" name="Rounded Rectangle 6">
            <a:extLst>
              <a:ext uri="{FF2B5EF4-FFF2-40B4-BE49-F238E27FC236}">
                <a16:creationId xmlns:a16="http://schemas.microsoft.com/office/drawing/2014/main" id="{4F8A66F9-7FD3-9543-94E7-4C537CCFD582}"/>
              </a:ext>
            </a:extLst>
          </p:cNvPr>
          <p:cNvSpPr/>
          <p:nvPr/>
        </p:nvSpPr>
        <p:spPr>
          <a:xfrm>
            <a:off x="8055140" y="1501336"/>
            <a:ext cx="3111335" cy="819398"/>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dirty="0">
                <a:ln>
                  <a:solidFill>
                    <a:schemeClr val="tx1"/>
                  </a:solidFill>
                </a:ln>
                <a:solidFill>
                  <a:srgbClr val="FF0000"/>
                </a:solidFill>
                <a:latin typeface="Times New Roman" pitchFamily="18" charset="0"/>
                <a:cs typeface="Times New Roman" pitchFamily="18" charset="0"/>
              </a:rPr>
              <a:t>ĂNG-TOAN-ĐƠXANH-TƠ Ê-XU-PE-RI</a:t>
            </a:r>
          </a:p>
        </p:txBody>
      </p:sp>
      <p:sp>
        <p:nvSpPr>
          <p:cNvPr id="8" name="Rounded Rectangle 6">
            <a:extLst>
              <a:ext uri="{FF2B5EF4-FFF2-40B4-BE49-F238E27FC236}">
                <a16:creationId xmlns:a16="http://schemas.microsoft.com/office/drawing/2014/main" id="{23E3BC8D-94AF-49A1-BDB3-0A72D541239B}"/>
              </a:ext>
            </a:extLst>
          </p:cNvPr>
          <p:cNvSpPr/>
          <p:nvPr/>
        </p:nvSpPr>
        <p:spPr>
          <a:xfrm>
            <a:off x="4753175" y="694142"/>
            <a:ext cx="3517988" cy="467709"/>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a:ln>
                  <a:solidFill>
                    <a:schemeClr val="tx1"/>
                  </a:solidFill>
                </a:ln>
                <a:solidFill>
                  <a:srgbClr val="FF0000"/>
                </a:solidFill>
                <a:latin typeface="Times New Roman" pitchFamily="18" charset="0"/>
                <a:cs typeface="Times New Roman" pitchFamily="18" charset="0"/>
              </a:rPr>
              <a:t>TRÍCH: “ HOÀNG TỬ BÉ ”</a:t>
            </a:r>
            <a:endParaRPr lang="en-US" b="1" dirty="0">
              <a:ln>
                <a:solidFill>
                  <a:schemeClr val="tx1"/>
                </a:solidFill>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11273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1463234"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0" y="74428"/>
            <a:ext cx="12192000"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70A2992-6375-4625-875C-EA3BAC917A5C}"/>
              </a:ext>
            </a:extLst>
          </p:cNvPr>
          <p:cNvSpPr/>
          <p:nvPr/>
        </p:nvSpPr>
        <p:spPr>
          <a:xfrm>
            <a:off x="1842661" y="1025227"/>
            <a:ext cx="5839989"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40B47413-D69A-4A89-8272-D840D2A14614}"/>
              </a:ext>
            </a:extLst>
          </p:cNvPr>
          <p:cNvSpPr txBox="1">
            <a:spLocks noChangeArrowheads="1"/>
          </p:cNvSpPr>
          <p:nvPr/>
        </p:nvSpPr>
        <p:spPr bwMode="auto">
          <a:xfrm>
            <a:off x="1497127" y="671745"/>
            <a:ext cx="388507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CBAADFBC-0B0B-46A7-917A-83C06C05119E}"/>
              </a:ext>
            </a:extLst>
          </p:cNvPr>
          <p:cNvSpPr/>
          <p:nvPr/>
        </p:nvSpPr>
        <p:spPr>
          <a:xfrm>
            <a:off x="1911931" y="1427007"/>
            <a:ext cx="5839989" cy="461665"/>
          </a:xfrm>
          <a:prstGeom prst="rect">
            <a:avLst/>
          </a:prstGeom>
        </p:spPr>
        <p:txBody>
          <a:bodyPr wrap="square">
            <a:spAutoFit/>
          </a:bodyPr>
          <a:lstStyle/>
          <a:p>
            <a:r>
              <a:rPr lang="en-US" sz="2400" b="1" i="1">
                <a:latin typeface="Times New Roman" panose="02020603050405020304" pitchFamily="18" charset="0"/>
                <a:cs typeface="Times New Roman" panose="02020603050405020304" pitchFamily="18" charset="0"/>
              </a:rPr>
              <a:t>b. Cảm hóa</a:t>
            </a:r>
            <a:endParaRPr lang="en-US" sz="2400" i="1">
              <a:latin typeface="Times New Roman" panose="02020603050405020304" pitchFamily="18" charset="0"/>
              <a:cs typeface="Times New Roman" panose="02020603050405020304" pitchFamily="18" charset="0"/>
            </a:endParaRPr>
          </a:p>
        </p:txBody>
      </p:sp>
      <p:pic>
        <p:nvPicPr>
          <p:cNvPr id="15" name="图片 24">
            <a:extLst>
              <a:ext uri="{FF2B5EF4-FFF2-40B4-BE49-F238E27FC236}">
                <a16:creationId xmlns:a16="http://schemas.microsoft.com/office/drawing/2014/main" id="{3881E11D-F680-4038-8D94-3250CCD672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4628" y="637306"/>
            <a:ext cx="2183260" cy="1307089"/>
          </a:xfrm>
          <a:prstGeom prst="rect">
            <a:avLst/>
          </a:prstGeom>
          <a:noFill/>
          <a:ln w="9525">
            <a:noFill/>
          </a:ln>
        </p:spPr>
      </p:pic>
      <p:sp>
        <p:nvSpPr>
          <p:cNvPr id="16" name="Rectangle 15">
            <a:extLst>
              <a:ext uri="{FF2B5EF4-FFF2-40B4-BE49-F238E27FC236}">
                <a16:creationId xmlns:a16="http://schemas.microsoft.com/office/drawing/2014/main" id="{BD8E3F9A-B664-4F6A-86DF-DA63985ED737}"/>
              </a:ext>
            </a:extLst>
          </p:cNvPr>
          <p:cNvSpPr/>
          <p:nvPr/>
        </p:nvSpPr>
        <p:spPr>
          <a:xfrm>
            <a:off x="1787240" y="4540037"/>
            <a:ext cx="8853050" cy="2119106"/>
          </a:xfrm>
          <a:prstGeom prst="rect">
            <a:avLst/>
          </a:prstGeom>
        </p:spPr>
        <p:txBody>
          <a:bodyPr wrap="square">
            <a:spAutoFit/>
          </a:bodyPr>
          <a:lstStyle/>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rPr>
              <a:t>- </a:t>
            </a:r>
            <a:r>
              <a:rPr lang="en-US" sz="2400" b="1" dirty="0">
                <a:latin typeface="Times New Roman" panose="02020603050405020304" pitchFamily="18" charset="0"/>
                <a:ea typeface="Calibri" panose="020F0502020204030204" pitchFamily="34" charset="0"/>
              </a:rPr>
              <a:t>Con </a:t>
            </a:r>
            <a:r>
              <a:rPr lang="en-US" sz="2400" b="1" dirty="0" err="1">
                <a:latin typeface="Times New Roman" panose="02020603050405020304" pitchFamily="18" charset="0"/>
                <a:ea typeface="Calibri" panose="020F0502020204030204" pitchFamily="34" charset="0"/>
              </a:rPr>
              <a:t>cáo</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sẽ</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rất</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vui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thích</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khi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được</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kết</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bạn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với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hoàng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tử</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bé</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và</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nhận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ra</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được</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giá</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trị</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của</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tình</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bạn</a:t>
            </a:r>
            <a:r>
              <a:rPr lang="en-US" sz="2400" b="1" dirty="0">
                <a:latin typeface="Times New Roman" panose="02020603050405020304" pitchFamily="18" charset="0"/>
                <a:ea typeface="Calibri" panose="020F0502020204030204" pitchFamily="34" charset="0"/>
              </a:rPr>
              <a:t>.</a:t>
            </a:r>
            <a:endParaRPr lang="en-US" sz="2400" b="1" dirty="0"/>
          </a:p>
        </p:txBody>
      </p:sp>
      <p:graphicFrame>
        <p:nvGraphicFramePr>
          <p:cNvPr id="17" name="Table 16">
            <a:extLst>
              <a:ext uri="{FF2B5EF4-FFF2-40B4-BE49-F238E27FC236}">
                <a16:creationId xmlns:a16="http://schemas.microsoft.com/office/drawing/2014/main" id="{5110715F-D84F-47EF-92C5-49C13B396A15}"/>
              </a:ext>
            </a:extLst>
          </p:cNvPr>
          <p:cNvGraphicFramePr>
            <a:graphicFrameLocks noGrp="1"/>
          </p:cNvGraphicFramePr>
          <p:nvPr>
            <p:extLst>
              <p:ext uri="{D42A27DB-BD31-4B8C-83A1-F6EECF244321}">
                <p14:modId xmlns:p14="http://schemas.microsoft.com/office/powerpoint/2010/main" val="1527889815"/>
              </p:ext>
            </p:extLst>
          </p:nvPr>
        </p:nvGraphicFramePr>
        <p:xfrm>
          <a:off x="1634835" y="1882167"/>
          <a:ext cx="8922325" cy="2739454"/>
        </p:xfrm>
        <a:graphic>
          <a:graphicData uri="http://schemas.openxmlformats.org/drawingml/2006/table">
            <a:tbl>
              <a:tblPr firstRow="1" firstCol="1" bandRow="1">
                <a:tableStyleId>{5C22544A-7EE6-4342-B048-85BDC9FD1C3A}</a:tableStyleId>
              </a:tblPr>
              <a:tblGrid>
                <a:gridCol w="3658977">
                  <a:extLst>
                    <a:ext uri="{9D8B030D-6E8A-4147-A177-3AD203B41FA5}">
                      <a16:colId xmlns:a16="http://schemas.microsoft.com/office/drawing/2014/main" val="3615169160"/>
                    </a:ext>
                  </a:extLst>
                </a:gridCol>
                <a:gridCol w="5263348">
                  <a:extLst>
                    <a:ext uri="{9D8B030D-6E8A-4147-A177-3AD203B41FA5}">
                      <a16:colId xmlns:a16="http://schemas.microsoft.com/office/drawing/2014/main" val="238306053"/>
                    </a:ext>
                  </a:extLst>
                </a:gridCol>
              </a:tblGrid>
              <a:tr h="0">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Cuộc sống của cáo sau khi cảm hóa</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7129731"/>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Cảm nhận của cáo về bước chân</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Vui thích, chủ động tìm đến.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39972943"/>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Cảm nhận của cáo về đồng lúa mì</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Thân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thương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ấm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áp</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08698596"/>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Nhận định của cáo về cuộc sống</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Như</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thể</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mặt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trời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chiếu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sáng</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74237212"/>
                  </a:ext>
                </a:extLst>
              </a:tr>
            </a:tbl>
          </a:graphicData>
        </a:graphic>
      </p:graphicFrame>
    </p:spTree>
    <p:extLst>
      <p:ext uri="{BB962C8B-B14F-4D97-AF65-F5344CB8AC3E}">
        <p14:creationId xmlns:p14="http://schemas.microsoft.com/office/powerpoint/2010/main" val="237040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110837" y="0"/>
            <a:ext cx="12081163" cy="6858000"/>
          </a:xfrm>
          <a:prstGeom prst="rect">
            <a:avLst/>
          </a:prstGeom>
        </p:spPr>
      </p:pic>
      <p:sp>
        <p:nvSpPr>
          <p:cNvPr id="4" name="Rounded Rectangle 3">
            <a:extLst>
              <a:ext uri="{FF2B5EF4-FFF2-40B4-BE49-F238E27FC236}">
                <a16:creationId xmlns:a16="http://schemas.microsoft.com/office/drawing/2014/main" id="{B05E0A1C-8F2C-8043-B897-C9A1D23DC681}"/>
              </a:ext>
            </a:extLst>
          </p:cNvPr>
          <p:cNvSpPr/>
          <p:nvPr/>
        </p:nvSpPr>
        <p:spPr>
          <a:xfrm>
            <a:off x="96982" y="74428"/>
            <a:ext cx="1209501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8890ADE-1DD5-47F6-A993-F00BADBAE097}"/>
              </a:ext>
            </a:extLst>
          </p:cNvPr>
          <p:cNvSpPr/>
          <p:nvPr/>
        </p:nvSpPr>
        <p:spPr>
          <a:xfrm>
            <a:off x="1773386" y="1773376"/>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E66C4538-46C6-48E9-9EBA-BBA7FAE09753}"/>
              </a:ext>
            </a:extLst>
          </p:cNvPr>
          <p:cNvSpPr txBox="1">
            <a:spLocks noChangeArrowheads="1"/>
          </p:cNvSpPr>
          <p:nvPr/>
        </p:nvSpPr>
        <p:spPr bwMode="auto">
          <a:xfrm>
            <a:off x="1427853"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559E5633-D9B0-449A-B4D1-CBEEBB6A8E95}"/>
              </a:ext>
            </a:extLst>
          </p:cNvPr>
          <p:cNvSpPr/>
          <p:nvPr/>
        </p:nvSpPr>
        <p:spPr>
          <a:xfrm>
            <a:off x="1740343" y="1222893"/>
            <a:ext cx="5884985" cy="498598"/>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68B2CB5E-B627-4C1C-BF17-A6B7CCA6A9A2}"/>
              </a:ext>
            </a:extLst>
          </p:cNvPr>
          <p:cNvSpPr/>
          <p:nvPr/>
        </p:nvSpPr>
        <p:spPr>
          <a:xfrm>
            <a:off x="1787236" y="2272139"/>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id="{4190077C-6CF0-47B8-A2C9-DADCFD9DD075}"/>
              </a:ext>
            </a:extLst>
          </p:cNvPr>
          <p:cNvSpPr/>
          <p:nvPr/>
        </p:nvSpPr>
        <p:spPr>
          <a:xfrm>
            <a:off x="6192982" y="1119465"/>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Khi chia tay hoàng tử bé, cáo đã có những cảm xúc gì? Những cảm xúc ấy có khiến cáo hối tiếc về việc kết bạn với hoàng thử bé không?</a:t>
            </a:r>
          </a:p>
        </p:txBody>
      </p:sp>
      <p:sp>
        <p:nvSpPr>
          <p:cNvPr id="16" name="Rectangle 15">
            <a:extLst>
              <a:ext uri="{FF2B5EF4-FFF2-40B4-BE49-F238E27FC236}">
                <a16:creationId xmlns:a16="http://schemas.microsoft.com/office/drawing/2014/main" id="{6E07D80D-52C5-4D76-A0DF-28D9FE7259A6}"/>
              </a:ext>
            </a:extLst>
          </p:cNvPr>
          <p:cNvSpPr/>
          <p:nvPr/>
        </p:nvSpPr>
        <p:spPr>
          <a:xfrm>
            <a:off x="1842662" y="2776658"/>
            <a:ext cx="8617520" cy="2375971"/>
          </a:xfrm>
          <a:prstGeom prst="rect">
            <a:avLst/>
          </a:prstGeom>
        </p:spPr>
        <p:txBody>
          <a:bodyPr wrap="square">
            <a:spAutoFit/>
          </a:bodyPr>
          <a:lstStyle/>
          <a:p>
            <a:pP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Cáo</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khóc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=&gt;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lúa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7" name="图片 8" descr="6fc417983c9675ce1b60e983870aeb8a">
            <a:extLst>
              <a:ext uri="{FF2B5EF4-FFF2-40B4-BE49-F238E27FC236}">
                <a16:creationId xmlns:a16="http://schemas.microsoft.com/office/drawing/2014/main" id="{3A220559-616A-48B6-AA88-A90982210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7027" y="4950691"/>
            <a:ext cx="2230630" cy="17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046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par>
                                <p:cTn id="20" presetID="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5" grpId="1"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96982" y="0"/>
            <a:ext cx="12095018" cy="6858000"/>
          </a:xfrm>
          <a:prstGeom prst="rect">
            <a:avLst/>
          </a:prstGeom>
        </p:spPr>
      </p:pic>
      <p:sp>
        <p:nvSpPr>
          <p:cNvPr id="4" name="Rounded Rectangle 3">
            <a:extLst>
              <a:ext uri="{FF2B5EF4-FFF2-40B4-BE49-F238E27FC236}">
                <a16:creationId xmlns:a16="http://schemas.microsoft.com/office/drawing/2014/main" id="{B05E0A1C-8F2C-8043-B897-C9A1D23DC681}"/>
              </a:ext>
            </a:extLst>
          </p:cNvPr>
          <p:cNvSpPr/>
          <p:nvPr/>
        </p:nvSpPr>
        <p:spPr>
          <a:xfrm>
            <a:off x="96982" y="74428"/>
            <a:ext cx="1209501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8890ADE-1DD5-47F6-A993-F00BADBAE097}"/>
              </a:ext>
            </a:extLst>
          </p:cNvPr>
          <p:cNvSpPr/>
          <p:nvPr/>
        </p:nvSpPr>
        <p:spPr>
          <a:xfrm>
            <a:off x="1773386" y="1773376"/>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E66C4538-46C6-48E9-9EBA-BBA7FAE09753}"/>
              </a:ext>
            </a:extLst>
          </p:cNvPr>
          <p:cNvSpPr txBox="1">
            <a:spLocks noChangeArrowheads="1"/>
          </p:cNvSpPr>
          <p:nvPr/>
        </p:nvSpPr>
        <p:spPr bwMode="auto">
          <a:xfrm>
            <a:off x="1427853"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559E5633-D9B0-449A-B4D1-CBEEBB6A8E95}"/>
              </a:ext>
            </a:extLst>
          </p:cNvPr>
          <p:cNvSpPr/>
          <p:nvPr/>
        </p:nvSpPr>
        <p:spPr>
          <a:xfrm>
            <a:off x="1740343" y="1222893"/>
            <a:ext cx="5884985" cy="498598"/>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68B2CB5E-B627-4C1C-BF17-A6B7CCA6A9A2}"/>
              </a:ext>
            </a:extLst>
          </p:cNvPr>
          <p:cNvSpPr/>
          <p:nvPr/>
        </p:nvSpPr>
        <p:spPr>
          <a:xfrm>
            <a:off x="1787236" y="2272139"/>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sp>
        <p:nvSpPr>
          <p:cNvPr id="18" name="Cloud 17">
            <a:extLst>
              <a:ext uri="{FF2B5EF4-FFF2-40B4-BE49-F238E27FC236}">
                <a16:creationId xmlns:a16="http://schemas.microsoft.com/office/drawing/2014/main" id="{765A521D-40EA-49F2-AFF1-FA5392D535EE}"/>
              </a:ext>
            </a:extLst>
          </p:cNvPr>
          <p:cNvSpPr/>
          <p:nvPr/>
        </p:nvSpPr>
        <p:spPr>
          <a:xfrm>
            <a:off x="5708507" y="1376935"/>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Hoàng tử bé đã nhắc lại những lời nào của cáo để cho nhớ? Nêu cảm nhận của em về ý nghĩa của một trong những lời nói đó?</a:t>
            </a:r>
          </a:p>
        </p:txBody>
      </p:sp>
      <p:sp>
        <p:nvSpPr>
          <p:cNvPr id="19" name="Rectangle 18">
            <a:extLst>
              <a:ext uri="{FF2B5EF4-FFF2-40B4-BE49-F238E27FC236}">
                <a16:creationId xmlns:a16="http://schemas.microsoft.com/office/drawing/2014/main" id="{DB55E645-9629-4964-930A-09B15572F0B3}"/>
              </a:ext>
            </a:extLst>
          </p:cNvPr>
          <p:cNvSpPr/>
          <p:nvPr/>
        </p:nvSpPr>
        <p:spPr>
          <a:xfrm>
            <a:off x="1759526" y="2797655"/>
            <a:ext cx="8839199" cy="3242298"/>
          </a:xfrm>
          <a:prstGeom prst="rect">
            <a:avLst/>
          </a:prstGeom>
        </p:spPr>
        <p:txBody>
          <a:bodyPr wrap="square">
            <a:spAutoFit/>
          </a:bodyPr>
          <a:lstStyle/>
          <a:p>
            <a:pP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Hoàng</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bé</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lõi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ông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thế</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565364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6" presetClass="entr" presetSubtype="16" fill="hold"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circle(in)">
                                      <p:cBhvr>
                                        <p:cTn id="15" dur="2000"/>
                                        <p:tgtEl>
                                          <p:spTgt spid="19">
                                            <p:txEl>
                                              <p:pRg st="0" end="0"/>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circle(in)">
                                      <p:cBhvr>
                                        <p:cTn id="18" dur="20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 calcmode="lin" valueType="num">
                                      <p:cBhvr additive="base">
                                        <p:cTn id="2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 calcmode="lin" valueType="num">
                                      <p:cBhvr additive="base">
                                        <p:cTn id="2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additive="base">
                                        <p:cTn id="3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0" y="0"/>
            <a:ext cx="12192000" cy="6858000"/>
          </a:xfrm>
          <a:prstGeom prst="rect">
            <a:avLst/>
          </a:prstGeom>
        </p:spPr>
      </p:pic>
      <p:sp>
        <p:nvSpPr>
          <p:cNvPr id="4" name="Rounded Rectangle 3">
            <a:extLst>
              <a:ext uri="{FF2B5EF4-FFF2-40B4-BE49-F238E27FC236}">
                <a16:creationId xmlns:a16="http://schemas.microsoft.com/office/drawing/2014/main" id="{B05E0A1C-8F2C-8043-B897-C9A1D23DC681}"/>
              </a:ext>
            </a:extLst>
          </p:cNvPr>
          <p:cNvSpPr/>
          <p:nvPr/>
        </p:nvSpPr>
        <p:spPr>
          <a:xfrm>
            <a:off x="0" y="74428"/>
            <a:ext cx="1209501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A9AD5CB-1791-4C4D-9F51-9AECC896519C}"/>
              </a:ext>
            </a:extLst>
          </p:cNvPr>
          <p:cNvSpPr/>
          <p:nvPr/>
        </p:nvSpPr>
        <p:spPr>
          <a:xfrm>
            <a:off x="1814950" y="1773376"/>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E5EE161F-B94D-4048-9109-92F0EBCAFEC8}"/>
              </a:ext>
            </a:extLst>
          </p:cNvPr>
          <p:cNvSpPr txBox="1">
            <a:spLocks noChangeArrowheads="1"/>
          </p:cNvSpPr>
          <p:nvPr/>
        </p:nvSpPr>
        <p:spPr bwMode="auto">
          <a:xfrm>
            <a:off x="1469417"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D3944D11-ED12-438B-AD80-5D7EDAD6B3BE}"/>
              </a:ext>
            </a:extLst>
          </p:cNvPr>
          <p:cNvSpPr/>
          <p:nvPr/>
        </p:nvSpPr>
        <p:spPr>
          <a:xfrm>
            <a:off x="1781907" y="1222893"/>
            <a:ext cx="5884985" cy="498598"/>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E850315A-0DB1-4C7E-85EE-3A6DC408EB9D}"/>
              </a:ext>
            </a:extLst>
          </p:cNvPr>
          <p:cNvSpPr/>
          <p:nvPr/>
        </p:nvSpPr>
        <p:spPr>
          <a:xfrm>
            <a:off x="1828800" y="2272139"/>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id="{13188E63-8465-4E1F-B1BF-E546D09AC132}"/>
              </a:ext>
            </a:extLst>
          </p:cNvPr>
          <p:cNvSpPr/>
          <p:nvPr/>
        </p:nvSpPr>
        <p:spPr>
          <a:xfrm>
            <a:off x="5624946" y="2848702"/>
            <a:ext cx="5001495"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Cáo đã chia sẻ với hoàng tử nhiều bài học về tình bạn. Em thấy bài học nào ý nghĩa, gần gũi với mình?</a:t>
            </a:r>
          </a:p>
        </p:txBody>
      </p:sp>
      <p:sp>
        <p:nvSpPr>
          <p:cNvPr id="16" name="Rectangle 15">
            <a:extLst>
              <a:ext uri="{FF2B5EF4-FFF2-40B4-BE49-F238E27FC236}">
                <a16:creationId xmlns:a16="http://schemas.microsoft.com/office/drawing/2014/main" id="{EC62566E-E485-427C-BB7B-23FA30632F2E}"/>
              </a:ext>
            </a:extLst>
          </p:cNvPr>
          <p:cNvSpPr/>
          <p:nvPr/>
        </p:nvSpPr>
        <p:spPr>
          <a:xfrm>
            <a:off x="1837326" y="2747755"/>
            <a:ext cx="8581294" cy="3146887"/>
          </a:xfrm>
          <a:prstGeom prst="rect">
            <a:avLst/>
          </a:prstGeom>
        </p:spPr>
        <p:txBody>
          <a:bodyPr wrap="square">
            <a:spAutoFit/>
          </a:bodyPr>
          <a:lstStyle/>
          <a:p>
            <a:pP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Món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quà</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Cáo</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dành</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tặng</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Hoàng</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nhẫn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mang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vui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phú</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đẹp</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bè</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sẻ</a:t>
            </a:r>
            <a:r>
              <a:rPr lang="en-US" sz="2400" dirty="0">
                <a:latin typeface="Times New Roman" panose="02020603050405020304" pitchFamily="18" charset="0"/>
                <a:ea typeface="Calibri" panose="020F0502020204030204" pitchFamily="34" charset="0"/>
                <a:cs typeface="Times New Roman" panose="02020603050405020304" pitchFamily="18" charset="0"/>
              </a:rPr>
              <a:t> chia,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vệ</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2158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fade">
                                      <p:cBhvr>
                                        <p:cTn id="21" dur="500"/>
                                        <p:tgtEl>
                                          <p:spTgt spid="1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xEl>
                                              <p:pRg st="2" end="2"/>
                                            </p:txEl>
                                          </p:spTgt>
                                        </p:tgtEl>
                                        <p:attrNameLst>
                                          <p:attrName>style.visibility</p:attrName>
                                        </p:attrNameLst>
                                      </p:cBhvr>
                                      <p:to>
                                        <p:strVal val="visible"/>
                                      </p:to>
                                    </p:set>
                                    <p:animEffect transition="in" filter="fade">
                                      <p:cBhvr>
                                        <p:cTn id="26" dur="500"/>
                                        <p:tgtEl>
                                          <p:spTgt spid="1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fade">
                                      <p:cBhvr>
                                        <p:cTn id="31"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en-VN" altLang="en-VN"/>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en-VN" altLang="en-VN"/>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152400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841265" y="-2504138"/>
            <a:ext cx="6481763" cy="116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870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5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7">
            <a:extLst>
              <a:ext uri="{FF2B5EF4-FFF2-40B4-BE49-F238E27FC236}">
                <a16:creationId xmlns:a16="http://schemas.microsoft.com/office/drawing/2014/main" id="{1504B1A1-819B-F648-8661-9E09DBA11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4413" y="390528"/>
            <a:ext cx="88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D6FB14EC-740D-F043-9BA3-8137C046C906}"/>
              </a:ext>
            </a:extLst>
          </p:cNvPr>
          <p:cNvSpPr txBox="1">
            <a:spLocks noChangeArrowheads="1"/>
          </p:cNvSpPr>
          <p:nvPr/>
        </p:nvSpPr>
        <p:spPr bwMode="auto">
          <a:xfrm>
            <a:off x="3006444" y="543777"/>
            <a:ext cx="27863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800" b="1">
                <a:solidFill>
                  <a:srgbClr val="FF0000"/>
                </a:solidFill>
                <a:latin typeface="Times New Roman" panose="02020603050405020304" pitchFamily="18" charset="0"/>
                <a:cs typeface="Times New Roman" panose="02020603050405020304" pitchFamily="18" charset="0"/>
              </a:rPr>
              <a:t>Làm việc cặp đôi</a:t>
            </a:r>
          </a:p>
        </p:txBody>
      </p:sp>
      <p:sp>
        <p:nvSpPr>
          <p:cNvPr id="17" name="Cloud 16">
            <a:extLst>
              <a:ext uri="{FF2B5EF4-FFF2-40B4-BE49-F238E27FC236}">
                <a16:creationId xmlns:a16="http://schemas.microsoft.com/office/drawing/2014/main" id="{8A0C7CE6-92C4-AF42-BC70-E74C7204B06C}"/>
              </a:ext>
            </a:extLst>
          </p:cNvPr>
          <p:cNvSpPr/>
          <p:nvPr/>
        </p:nvSpPr>
        <p:spPr>
          <a:xfrm>
            <a:off x="4206878" y="880193"/>
            <a:ext cx="5962359" cy="2255539"/>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Theo em, nhân vật cáo có phải là nhân vật của truyện đồng thoại không? Vì sao</a:t>
            </a:r>
          </a:p>
        </p:txBody>
      </p:sp>
      <p:sp>
        <p:nvSpPr>
          <p:cNvPr id="18" name="Rounded Rectangle 4">
            <a:extLst>
              <a:ext uri="{FF2B5EF4-FFF2-40B4-BE49-F238E27FC236}">
                <a16:creationId xmlns:a16="http://schemas.microsoft.com/office/drawing/2014/main" id="{1BFEDB4F-7B03-44D0-8059-2D27E9C43F47}"/>
              </a:ext>
            </a:extLst>
          </p:cNvPr>
          <p:cNvSpPr/>
          <p:nvPr/>
        </p:nvSpPr>
        <p:spPr>
          <a:xfrm>
            <a:off x="2258292" y="3205598"/>
            <a:ext cx="7751622" cy="2644814"/>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lvl="0"/>
            <a:r>
              <a:rPr lang="en-US" sz="2400">
                <a:latin typeface="Times New Roman" panose="02020603050405020304" pitchFamily="18" charset="0"/>
                <a:ea typeface="Calibri" panose="020F0502020204030204" pitchFamily="34" charset="0"/>
              </a:rPr>
              <a:t>Nhân vật cáo là nhân vật của truyện đồng thoại vì là con vật được nhân hóa, biết nói chuyện. Nó vẫn mang đặc tính của loài cáo: săn gà và bị người săn bắt, nhưng bên cạnh đó, nó mang đặc điểm của con người: có khát khao được kết bạn, được trân trọng và đón nhận những điều tốt đẹp của bản thân.</a:t>
            </a:r>
            <a:endParaRPr lang="en-US" sz="24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3"/>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8" presetClass="emph" presetSubtype="0" fill="hold" nodeType="withEffect">
                                  <p:stCondLst>
                                    <p:cond delay="0"/>
                                  </p:stCondLst>
                                  <p:childTnLst>
                                    <p:animRot by="21600000">
                                      <p:cBhvr>
                                        <p:cTn id="16" dur="2000" fill="hold"/>
                                        <p:tgtEl>
                                          <p:spTgt spid="14"/>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ppt_x</p:attrName>
                                        </p:attrNameLst>
                                      </p:cBhvr>
                                      <p:tavLst>
                                        <p:tav tm="0">
                                          <p:val>
                                            <p:strVal val="#ppt_x-.2"/>
                                          </p:val>
                                        </p:tav>
                                        <p:tav tm="100000">
                                          <p:val>
                                            <p:strVal val="#ppt_x"/>
                                          </p:val>
                                        </p:tav>
                                      </p:tavLst>
                                    </p:anim>
                                    <p:anim calcmode="lin" valueType="num">
                                      <p:cBhvr>
                                        <p:cTn id="22"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grpId="1" nodeType="clickEffect">
                                  <p:stCondLst>
                                    <p:cond delay="0"/>
                                  </p:stCondLst>
                                  <p:childTnLst>
                                    <p:animEffect transition="out" filter="blinds(horizontal)">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en-VN" altLang="en-VN"/>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en-VN" altLang="en-VN"/>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152400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855121"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896685" y="-2566483"/>
            <a:ext cx="6481762" cy="1174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5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7">
            <a:extLst>
              <a:ext uri="{FF2B5EF4-FFF2-40B4-BE49-F238E27FC236}">
                <a16:creationId xmlns:a16="http://schemas.microsoft.com/office/drawing/2014/main" id="{1504B1A1-819B-F648-8661-9E09DBA11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4413" y="390528"/>
            <a:ext cx="88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loud 16">
            <a:extLst>
              <a:ext uri="{FF2B5EF4-FFF2-40B4-BE49-F238E27FC236}">
                <a16:creationId xmlns:a16="http://schemas.microsoft.com/office/drawing/2014/main" id="{8A0C7CE6-92C4-AF42-BC70-E74C7204B06C}"/>
              </a:ext>
            </a:extLst>
          </p:cNvPr>
          <p:cNvSpPr/>
          <p:nvPr/>
        </p:nvSpPr>
        <p:spPr>
          <a:xfrm>
            <a:off x="3929785" y="490919"/>
            <a:ext cx="6769963" cy="2644813"/>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vi-VN" sz="2400">
                <a:solidFill>
                  <a:srgbClr val="FF0000"/>
                </a:solidFill>
                <a:latin typeface="Times New Roman" panose="02020603050405020304" pitchFamily="18" charset="0"/>
                <a:cs typeface="Times New Roman" panose="02020603050405020304" pitchFamily="18" charset="0"/>
              </a:rPr>
              <a:t>? Nêu những biện pháp nghệ thuật được sử dụng trong văn bản?</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Nội dung chính của văn bản ?</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Ý nghĩa của văn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8" name="Rounded Rectangle 4">
            <a:extLst>
              <a:ext uri="{FF2B5EF4-FFF2-40B4-BE49-F238E27FC236}">
                <a16:creationId xmlns:a16="http://schemas.microsoft.com/office/drawing/2014/main" id="{1BFEDB4F-7B03-44D0-8059-2D27E9C43F47}"/>
              </a:ext>
            </a:extLst>
          </p:cNvPr>
          <p:cNvSpPr/>
          <p:nvPr/>
        </p:nvSpPr>
        <p:spPr>
          <a:xfrm>
            <a:off x="1967346" y="2807704"/>
            <a:ext cx="8160326" cy="1878915"/>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1</a:t>
            </a:r>
            <a:r>
              <a:rPr lang="vi-VN" sz="2400" b="1">
                <a:latin typeface="Times New Roman" panose="02020603050405020304" pitchFamily="18" charset="0"/>
                <a:cs typeface="Times New Roman" panose="02020603050405020304" pitchFamily="18" charset="0"/>
              </a:rPr>
              <a:t>. N</a:t>
            </a:r>
            <a:r>
              <a:rPr lang="en-US" sz="2400" b="1">
                <a:latin typeface="Times New Roman" panose="02020603050405020304" pitchFamily="18" charset="0"/>
                <a:cs typeface="Times New Roman" panose="02020603050405020304" pitchFamily="18" charset="0"/>
              </a:rPr>
              <a:t>ghệ thuật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K</a:t>
            </a:r>
            <a:r>
              <a:rPr lang="vi-VN" sz="2400">
                <a:latin typeface="Times New Roman" panose="02020603050405020304" pitchFamily="18" charset="0"/>
                <a:cs typeface="Times New Roman" panose="02020603050405020304" pitchFamily="18" charset="0"/>
              </a:rPr>
              <a:t>ể kết hợp với mi</a:t>
            </a:r>
            <a:r>
              <a:rPr lang="en-US" sz="2400">
                <a:latin typeface="Times New Roman" panose="02020603050405020304" pitchFamily="18" charset="0"/>
                <a:cs typeface="Times New Roman" panose="02020603050405020304" pitchFamily="18" charset="0"/>
              </a:rPr>
              <a:t>êu t</a:t>
            </a:r>
            <a:r>
              <a:rPr lang="vi-VN" sz="2400">
                <a:latin typeface="Times New Roman" panose="02020603050405020304" pitchFamily="18" charset="0"/>
                <a:cs typeface="Times New Roman" panose="02020603050405020304" pitchFamily="18" charset="0"/>
              </a:rPr>
              <a:t>ả, biểu cảm</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Xây d</a:t>
            </a:r>
            <a:r>
              <a:rPr lang="vi-VN" sz="2400">
                <a:latin typeface="Times New Roman" panose="02020603050405020304" pitchFamily="18" charset="0"/>
                <a:cs typeface="Times New Roman" panose="02020603050405020304" pitchFamily="18" charset="0"/>
              </a:rPr>
              <a:t>ựng h</a:t>
            </a:r>
            <a:r>
              <a:rPr lang="en-US" sz="2400">
                <a:latin typeface="Times New Roman" panose="02020603050405020304" pitchFamily="18" charset="0"/>
                <a:cs typeface="Times New Roman" panose="02020603050405020304" pitchFamily="18" charset="0"/>
              </a:rPr>
              <a:t>ình tư</a:t>
            </a:r>
            <a:r>
              <a:rPr lang="vi-VN" sz="2400">
                <a:latin typeface="Times New Roman" panose="02020603050405020304" pitchFamily="18" charset="0"/>
                <a:cs typeface="Times New Roman" panose="02020603050405020304" pitchFamily="18" charset="0"/>
              </a:rPr>
              <a:t>ợng nh</a:t>
            </a:r>
            <a:r>
              <a:rPr lang="en-US" sz="2400">
                <a:latin typeface="Times New Roman" panose="02020603050405020304" pitchFamily="18" charset="0"/>
                <a:cs typeface="Times New Roman" panose="02020603050405020304" pitchFamily="18" charset="0"/>
              </a:rPr>
              <a:t>ân v</a:t>
            </a:r>
            <a:r>
              <a:rPr lang="vi-VN" sz="2400">
                <a:latin typeface="Times New Roman" panose="02020603050405020304" pitchFamily="18" charset="0"/>
                <a:cs typeface="Times New Roman" panose="02020603050405020304" pitchFamily="18" charset="0"/>
              </a:rPr>
              <a:t>ật ph</a:t>
            </a:r>
            <a:r>
              <a:rPr lang="en-US" sz="2400">
                <a:latin typeface="Times New Roman" panose="02020603050405020304" pitchFamily="18" charset="0"/>
                <a:cs typeface="Times New Roman" panose="02020603050405020304" pitchFamily="18" charset="0"/>
              </a:rPr>
              <a:t>ù h</a:t>
            </a:r>
            <a:r>
              <a:rPr lang="vi-VN" sz="2400">
                <a:latin typeface="Times New Roman" panose="02020603050405020304" pitchFamily="18" charset="0"/>
                <a:cs typeface="Times New Roman" panose="02020603050405020304" pitchFamily="18" charset="0"/>
              </a:rPr>
              <a:t>ợp với t</a:t>
            </a:r>
            <a:r>
              <a:rPr lang="en-US" sz="2400">
                <a:latin typeface="Times New Roman" panose="02020603050405020304" pitchFamily="18" charset="0"/>
                <a:cs typeface="Times New Roman" panose="02020603050405020304" pitchFamily="18" charset="0"/>
              </a:rPr>
              <a:t>âm lí, suy nghĩ c</a:t>
            </a:r>
            <a:r>
              <a:rPr lang="vi-VN" sz="2400">
                <a:latin typeface="Times New Roman" panose="02020603050405020304" pitchFamily="18" charset="0"/>
                <a:cs typeface="Times New Roman" panose="02020603050405020304" pitchFamily="18" charset="0"/>
              </a:rPr>
              <a:t>ủa trẻ thơ.</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Ngh</a:t>
            </a:r>
            <a:r>
              <a:rPr lang="vi-VN" sz="2400">
                <a:latin typeface="Times New Roman" panose="02020603050405020304" pitchFamily="18" charset="0"/>
                <a:cs typeface="Times New Roman" panose="02020603050405020304" pitchFamily="18" charset="0"/>
              </a:rPr>
              <a:t>ệ thuật nh</a:t>
            </a:r>
            <a:r>
              <a:rPr lang="en-US" sz="2400">
                <a:latin typeface="Times New Roman" panose="02020603050405020304" pitchFamily="18" charset="0"/>
                <a:cs typeface="Times New Roman" panose="02020603050405020304" pitchFamily="18" charset="0"/>
              </a:rPr>
              <a:t>ân hoá đ</a:t>
            </a:r>
            <a:r>
              <a:rPr lang="vi-VN" sz="2400">
                <a:latin typeface="Times New Roman" panose="02020603050405020304" pitchFamily="18" charset="0"/>
                <a:cs typeface="Times New Roman" panose="02020603050405020304" pitchFamily="18" charset="0"/>
              </a:rPr>
              <a:t>ặc sắc.</a:t>
            </a:r>
            <a:endParaRPr lang="en-US"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D0CB837-D0C0-4783-901B-2CF71A0A926D}"/>
              </a:ext>
            </a:extLst>
          </p:cNvPr>
          <p:cNvSpPr txBox="1">
            <a:spLocks noChangeArrowheads="1"/>
          </p:cNvSpPr>
          <p:nvPr/>
        </p:nvSpPr>
        <p:spPr bwMode="auto">
          <a:xfrm>
            <a:off x="2563930" y="393332"/>
            <a:ext cx="279778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III. TỔNG KẾT</a:t>
            </a:r>
          </a:p>
        </p:txBody>
      </p:sp>
      <p:pic>
        <p:nvPicPr>
          <p:cNvPr id="20" name="图片 24">
            <a:extLst>
              <a:ext uri="{FF2B5EF4-FFF2-40B4-BE49-F238E27FC236}">
                <a16:creationId xmlns:a16="http://schemas.microsoft.com/office/drawing/2014/main" id="{5BFB25A8-A89D-4B63-AF27-8761E7FD0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7477" y="810055"/>
            <a:ext cx="2797785" cy="2021030"/>
          </a:xfrm>
          <a:prstGeom prst="rect">
            <a:avLst/>
          </a:prstGeom>
          <a:noFill/>
          <a:ln w="9525">
            <a:noFill/>
          </a:ln>
        </p:spPr>
      </p:pic>
      <p:sp>
        <p:nvSpPr>
          <p:cNvPr id="21" name="Rounded Rectangle 4">
            <a:extLst>
              <a:ext uri="{FF2B5EF4-FFF2-40B4-BE49-F238E27FC236}">
                <a16:creationId xmlns:a16="http://schemas.microsoft.com/office/drawing/2014/main" id="{1363BF9D-4466-4B54-A8BE-DFD03535F722}"/>
              </a:ext>
            </a:extLst>
          </p:cNvPr>
          <p:cNvSpPr/>
          <p:nvPr/>
        </p:nvSpPr>
        <p:spPr>
          <a:xfrm>
            <a:off x="2008907" y="4761198"/>
            <a:ext cx="8160326" cy="1878915"/>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dirty="0">
                <a:latin typeface="Times New Roman" panose="02020603050405020304" pitchFamily="18" charset="0"/>
                <a:cs typeface="Times New Roman" panose="02020603050405020304" pitchFamily="18" charset="0"/>
              </a:rPr>
              <a:t>2</a:t>
            </a:r>
            <a:r>
              <a:rPr lang="vi-VN"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K</a:t>
            </a:r>
            <a:r>
              <a:rPr lang="ru-RU" sz="2400" dirty="0">
                <a:latin typeface="Times New Roman" panose="02020603050405020304" pitchFamily="18" charset="0"/>
                <a:cs typeface="Times New Roman" panose="02020603050405020304" pitchFamily="18" charset="0"/>
              </a:rPr>
              <a:t>ể về cuộc gặp gỡ </a:t>
            </a:r>
            <a:r>
              <a:rPr lang="ru-RU" sz="2400" dirty="0" smtClean="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ấ</a:t>
            </a:r>
            <a:r>
              <a:rPr lang="ru-RU" sz="2400" dirty="0" smtClean="0">
                <a:latin typeface="Times New Roman" panose="02020603050405020304" pitchFamily="18" charset="0"/>
                <a:cs typeface="Times New Roman" panose="02020603050405020304" pitchFamily="18" charset="0"/>
              </a:rPr>
              <a:t>t </a:t>
            </a:r>
            <a:r>
              <a:rPr lang="ru-RU" sz="2400" dirty="0">
                <a:latin typeface="Times New Roman" panose="02020603050405020304" pitchFamily="18" charset="0"/>
                <a:cs typeface="Times New Roman" panose="02020603050405020304" pitchFamily="18" charset="0"/>
              </a:rPr>
              <a:t>ngờ giữa hoàng tử bé và một con cáo trên Tr</a:t>
            </a:r>
            <a:r>
              <a:rPr lang="en-US" sz="2400" dirty="0">
                <a:latin typeface="Times New Roman" panose="02020603050405020304" pitchFamily="18" charset="0"/>
                <a:cs typeface="Times New Roman" panose="02020603050405020304" pitchFamily="18" charset="0"/>
              </a:rPr>
              <a:t>á</a:t>
            </a:r>
            <a:r>
              <a:rPr lang="ru-RU" sz="2400" dirty="0">
                <a:latin typeface="Times New Roman" panose="02020603050405020304" pitchFamily="18" charset="0"/>
                <a:cs typeface="Times New Roman" panose="02020603050405020304" pitchFamily="18" charset="0"/>
              </a:rPr>
              <a:t>i Đ</a:t>
            </a:r>
            <a:r>
              <a:rPr lang="en-US" sz="2400" dirty="0">
                <a:latin typeface="Times New Roman" panose="02020603050405020304" pitchFamily="18" charset="0"/>
                <a:cs typeface="Times New Roman" panose="02020603050405020304" pitchFamily="18" charset="0"/>
              </a:rPr>
              <a:t>ấ</a:t>
            </a:r>
            <a:r>
              <a:rPr lang="ru-RU" sz="2400" dirty="0">
                <a:latin typeface="Times New Roman" panose="02020603050405020304" pitchFamily="18" charset="0"/>
                <a:cs typeface="Times New Roman" panose="02020603050405020304" pitchFamily="18" charset="0"/>
              </a:rPr>
              <a:t>t. Cuộc gặp gỡ này đã mang đến cho cả hai những món quà quý giá.</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102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ppt_x</p:attrName>
                                        </p:attrNameLst>
                                      </p:cBhvr>
                                      <p:tavLst>
                                        <p:tav tm="0">
                                          <p:val>
                                            <p:strVal val="#ppt_x-.2"/>
                                          </p:val>
                                        </p:tav>
                                        <p:tav tm="100000">
                                          <p:val>
                                            <p:strVal val="#ppt_x"/>
                                          </p:val>
                                        </p:tav>
                                      </p:tavLst>
                                    </p:anim>
                                    <p:anim calcmode="lin" valueType="num">
                                      <p:cBhvr>
                                        <p:cTn id="1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en-VN" altLang="en-VN"/>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en-VN" altLang="en-VN" dirty="0"/>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152400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855121"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31321" y="-2711955"/>
            <a:ext cx="6481762" cy="1203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5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4">
            <a:extLst>
              <a:ext uri="{FF2B5EF4-FFF2-40B4-BE49-F238E27FC236}">
                <a16:creationId xmlns:a16="http://schemas.microsoft.com/office/drawing/2014/main" id="{1BFEDB4F-7B03-44D0-8059-2D27E9C43F47}"/>
              </a:ext>
            </a:extLst>
          </p:cNvPr>
          <p:cNvSpPr/>
          <p:nvPr/>
        </p:nvSpPr>
        <p:spPr>
          <a:xfrm>
            <a:off x="2175169" y="1012102"/>
            <a:ext cx="2189018" cy="613632"/>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1</a:t>
            </a:r>
            <a:r>
              <a:rPr lang="vi-VN" sz="2400" b="1">
                <a:latin typeface="Times New Roman" panose="02020603050405020304" pitchFamily="18" charset="0"/>
                <a:cs typeface="Times New Roman" panose="02020603050405020304" pitchFamily="18" charset="0"/>
              </a:rPr>
              <a:t>. N</a:t>
            </a:r>
            <a:r>
              <a:rPr lang="en-US" sz="2400" b="1">
                <a:latin typeface="Times New Roman" panose="02020603050405020304" pitchFamily="18" charset="0"/>
                <a:cs typeface="Times New Roman" panose="02020603050405020304" pitchFamily="18" charset="0"/>
              </a:rPr>
              <a:t>ghệ thuật</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D0CB837-D0C0-4783-901B-2CF71A0A926D}"/>
              </a:ext>
            </a:extLst>
          </p:cNvPr>
          <p:cNvSpPr txBox="1">
            <a:spLocks noChangeArrowheads="1"/>
          </p:cNvSpPr>
          <p:nvPr/>
        </p:nvSpPr>
        <p:spPr bwMode="auto">
          <a:xfrm>
            <a:off x="2563930" y="490315"/>
            <a:ext cx="279778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III. TỔNG KẾT</a:t>
            </a:r>
          </a:p>
        </p:txBody>
      </p:sp>
      <p:pic>
        <p:nvPicPr>
          <p:cNvPr id="20" name="图片 24">
            <a:extLst>
              <a:ext uri="{FF2B5EF4-FFF2-40B4-BE49-F238E27FC236}">
                <a16:creationId xmlns:a16="http://schemas.microsoft.com/office/drawing/2014/main" id="{5BFB25A8-A89D-4B63-AF27-8761E7FD0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9001" y="172743"/>
            <a:ext cx="2404094" cy="2021030"/>
          </a:xfrm>
          <a:prstGeom prst="rect">
            <a:avLst/>
          </a:prstGeom>
          <a:noFill/>
          <a:ln w="9525">
            <a:noFill/>
          </a:ln>
        </p:spPr>
      </p:pic>
      <p:sp>
        <p:nvSpPr>
          <p:cNvPr id="21" name="Rounded Rectangle 4">
            <a:extLst>
              <a:ext uri="{FF2B5EF4-FFF2-40B4-BE49-F238E27FC236}">
                <a16:creationId xmlns:a16="http://schemas.microsoft.com/office/drawing/2014/main" id="{1363BF9D-4466-4B54-A8BE-DFD03535F722}"/>
              </a:ext>
            </a:extLst>
          </p:cNvPr>
          <p:cNvSpPr/>
          <p:nvPr/>
        </p:nvSpPr>
        <p:spPr>
          <a:xfrm>
            <a:off x="2175168" y="1879167"/>
            <a:ext cx="2105893" cy="632274"/>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2</a:t>
            </a:r>
            <a:r>
              <a:rPr lang="vi-VN" sz="2400" b="1">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Nội dung</a:t>
            </a:r>
            <a:endParaRPr lang="en-US" sz="2400">
              <a:latin typeface="Times New Roman" panose="02020603050405020304" pitchFamily="18" charset="0"/>
              <a:cs typeface="Times New Roman" panose="02020603050405020304" pitchFamily="18" charset="0"/>
            </a:endParaRPr>
          </a:p>
        </p:txBody>
      </p:sp>
      <p:sp>
        <p:nvSpPr>
          <p:cNvPr id="15" name="Rounded Rectangle 4">
            <a:extLst>
              <a:ext uri="{FF2B5EF4-FFF2-40B4-BE49-F238E27FC236}">
                <a16:creationId xmlns:a16="http://schemas.microsoft.com/office/drawing/2014/main" id="{3C4E6090-97C2-44D3-A3D9-4DFA4EF9977D}"/>
              </a:ext>
            </a:extLst>
          </p:cNvPr>
          <p:cNvSpPr/>
          <p:nvPr/>
        </p:nvSpPr>
        <p:spPr>
          <a:xfrm>
            <a:off x="2078182" y="2729340"/>
            <a:ext cx="8160326" cy="173182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Ý nghĩa:</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h</a:t>
            </a:r>
            <a:r>
              <a:rPr lang="vi-VN" sz="2400" dirty="0">
                <a:latin typeface="Times New Roman" panose="02020603050405020304" pitchFamily="18" charset="0"/>
                <a:cs typeface="Times New Roman" panose="02020603050405020304" pitchFamily="18" charset="0"/>
              </a:rPr>
              <a:t>ọc về c</a:t>
            </a:r>
            <a:r>
              <a:rPr lang="en-US" sz="2400" dirty="0" err="1">
                <a:latin typeface="Times New Roman" panose="02020603050405020304" pitchFamily="18" charset="0"/>
                <a:cs typeface="Times New Roman" panose="02020603050405020304" pitchFamily="18" charset="0"/>
              </a:rPr>
              <a:t>ách</a:t>
            </a:r>
            <a:r>
              <a:rPr lang="en-US" sz="2400" dirty="0">
                <a:latin typeface="Times New Roman" panose="02020603050405020304" pitchFamily="18" charset="0"/>
                <a:cs typeface="Times New Roman" panose="02020603050405020304" pitchFamily="18" charset="0"/>
              </a:rPr>
              <a:t> k</a:t>
            </a:r>
            <a:r>
              <a:rPr lang="vi-VN" sz="2400" dirty="0">
                <a:latin typeface="Times New Roman" panose="02020603050405020304" pitchFamily="18" charset="0"/>
                <a:cs typeface="Times New Roman" panose="02020603050405020304" pitchFamily="18" charset="0"/>
              </a:rPr>
              <a:t>ết bạn cần ki</a:t>
            </a:r>
            <a:r>
              <a:rPr lang="en-US" sz="2400" dirty="0" err="1">
                <a:latin typeface="Times New Roman" panose="02020603050405020304" pitchFamily="18" charset="0"/>
                <a:cs typeface="Times New Roman" panose="02020603050405020304" pitchFamily="18" charset="0"/>
              </a:rPr>
              <a:t>ên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nhẫn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t>
            </a:r>
            <a:r>
              <a:rPr lang="vi-VN" sz="2400" dirty="0">
                <a:latin typeface="Times New Roman" panose="02020603050405020304" pitchFamily="18" charset="0"/>
                <a:cs typeface="Times New Roman" panose="02020603050405020304" pitchFamily="18" charset="0"/>
              </a:rPr>
              <a:t>ời gian cho nhau; về c</a:t>
            </a:r>
            <a:r>
              <a:rPr lang="en-US" sz="2400" dirty="0" err="1">
                <a:latin typeface="Times New Roman" panose="02020603050405020304" pitchFamily="18" charset="0"/>
                <a:cs typeface="Times New Roman" panose="02020603050405020304" pitchFamily="18" charset="0"/>
              </a:rPr>
              <a:t>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t>
            </a:r>
            <a:r>
              <a:rPr lang="vi-VN" sz="2400" dirty="0">
                <a:latin typeface="Times New Roman" panose="02020603050405020304" pitchFamily="18" charset="0"/>
                <a:cs typeface="Times New Roman" panose="02020603050405020304" pitchFamily="18" charset="0"/>
              </a:rPr>
              <a:t>ận, đ</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a:t>
            </a:r>
            <a:r>
              <a:rPr lang="vi-VN" sz="2400" dirty="0">
                <a:latin typeface="Times New Roman" panose="02020603050405020304" pitchFamily="18" charset="0"/>
                <a:cs typeface="Times New Roman" panose="02020603050405020304" pitchFamily="18" charset="0"/>
              </a:rPr>
              <a:t>ệm với bạn b</a:t>
            </a:r>
            <a:r>
              <a:rPr lang="en-US" sz="2400" dirty="0">
                <a:latin typeface="Times New Roman" panose="02020603050405020304" pitchFamily="18" charset="0"/>
                <a:cs typeface="Times New Roman" panose="02020603050405020304" pitchFamily="18" charset="0"/>
              </a:rPr>
              <a:t>è.</a:t>
            </a:r>
          </a:p>
        </p:txBody>
      </p:sp>
    </p:spTree>
    <p:extLst>
      <p:ext uri="{BB962C8B-B14F-4D97-AF65-F5344CB8AC3E}">
        <p14:creationId xmlns:p14="http://schemas.microsoft.com/office/powerpoint/2010/main" val="1698594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96982" y="-52587"/>
            <a:ext cx="11998036" cy="6858000"/>
          </a:xfrm>
          <a:prstGeom prst="rect">
            <a:avLst/>
          </a:prstGeom>
        </p:spPr>
      </p:pic>
      <p:sp>
        <p:nvSpPr>
          <p:cNvPr id="4" name="Rounded Rectangle 3">
            <a:extLst>
              <a:ext uri="{FF2B5EF4-FFF2-40B4-BE49-F238E27FC236}">
                <a16:creationId xmlns:a16="http://schemas.microsoft.com/office/drawing/2014/main" id="{B05E0A1C-8F2C-8043-B897-C9A1D23DC681}"/>
              </a:ext>
            </a:extLst>
          </p:cNvPr>
          <p:cNvSpPr/>
          <p:nvPr/>
        </p:nvSpPr>
        <p:spPr>
          <a:xfrm>
            <a:off x="96982" y="74428"/>
            <a:ext cx="11998036"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id="{E2E5C8AF-46BA-4A43-8FF8-50425FD15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2092040" y="1395408"/>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0F0F3E6-52AF-4F75-9BDA-E4B627A42D96}"/>
              </a:ext>
            </a:extLst>
          </p:cNvPr>
          <p:cNvSpPr/>
          <p:nvPr/>
        </p:nvSpPr>
        <p:spPr>
          <a:xfrm>
            <a:off x="4197935" y="2523989"/>
            <a:ext cx="3920836" cy="707886"/>
          </a:xfrm>
          <a:prstGeom prst="rect">
            <a:avLst/>
          </a:prstGeom>
        </p:spPr>
        <p:txBody>
          <a:bodyPr wrap="square">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LUYỆN TẬP</a:t>
            </a:r>
          </a:p>
        </p:txBody>
      </p:sp>
      <p:sp>
        <p:nvSpPr>
          <p:cNvPr id="7" name="Rectangle 6">
            <a:extLst>
              <a:ext uri="{FF2B5EF4-FFF2-40B4-BE49-F238E27FC236}">
                <a16:creationId xmlns:a16="http://schemas.microsoft.com/office/drawing/2014/main" id="{ED7F5347-7DD5-4979-9131-2CD74447BA99}"/>
              </a:ext>
            </a:extLst>
          </p:cNvPr>
          <p:cNvSpPr/>
          <p:nvPr/>
        </p:nvSpPr>
        <p:spPr>
          <a:xfrm>
            <a:off x="3810000" y="3313700"/>
            <a:ext cx="4572000" cy="1200329"/>
          </a:xfrm>
          <a:prstGeom prst="rect">
            <a:avLst/>
          </a:prstGeom>
        </p:spPr>
        <p:txBody>
          <a:bodyPr>
            <a:spAutoFit/>
          </a:bodyPr>
          <a:lstStyle/>
          <a:p>
            <a:pPr algn="ctr"/>
            <a:r>
              <a:rPr lang="vi-VN" sz="2400">
                <a:latin typeface="Times New Roman" panose="02020603050405020304" pitchFamily="18" charset="0"/>
                <a:cs typeface="Times New Roman" panose="02020603050405020304" pitchFamily="18" charset="0"/>
              </a:rPr>
              <a:t>Nhập vai nh</a:t>
            </a:r>
            <a:r>
              <a:rPr lang="en-US" sz="2400">
                <a:latin typeface="Times New Roman" panose="02020603050405020304" pitchFamily="18" charset="0"/>
                <a:cs typeface="Times New Roman" panose="02020603050405020304" pitchFamily="18" charset="0"/>
              </a:rPr>
              <a:t>ân v</a:t>
            </a:r>
            <a:r>
              <a:rPr lang="vi-VN" sz="2400">
                <a:latin typeface="Times New Roman" panose="02020603050405020304" pitchFamily="18" charset="0"/>
                <a:cs typeface="Times New Roman" panose="02020603050405020304" pitchFamily="18" charset="0"/>
              </a:rPr>
              <a:t>ật ho</a:t>
            </a:r>
            <a:r>
              <a:rPr lang="en-US" sz="2400">
                <a:latin typeface="Times New Roman" panose="02020603050405020304" pitchFamily="18" charset="0"/>
                <a:cs typeface="Times New Roman" panose="02020603050405020304" pitchFamily="18" charset="0"/>
              </a:rPr>
              <a:t>àng t</a:t>
            </a:r>
            <a:r>
              <a:rPr lang="vi-VN" sz="2400">
                <a:latin typeface="Times New Roman" panose="02020603050405020304" pitchFamily="18" charset="0"/>
                <a:cs typeface="Times New Roman" panose="02020603050405020304" pitchFamily="18" charset="0"/>
              </a:rPr>
              <a:t>ử b</a:t>
            </a:r>
            <a:r>
              <a:rPr lang="en-US" sz="2400">
                <a:latin typeface="Times New Roman" panose="02020603050405020304" pitchFamily="18" charset="0"/>
                <a:cs typeface="Times New Roman" panose="02020603050405020304" pitchFamily="18" charset="0"/>
              </a:rPr>
              <a:t>é đ</a:t>
            </a:r>
            <a:r>
              <a:rPr lang="vi-VN" sz="2400">
                <a:latin typeface="Times New Roman" panose="02020603050405020304" pitchFamily="18" charset="0"/>
                <a:cs typeface="Times New Roman" panose="02020603050405020304" pitchFamily="18" charset="0"/>
              </a:rPr>
              <a:t>ể ghi lại “nhật k</a:t>
            </a:r>
            <a:r>
              <a:rPr lang="en-US" sz="2400">
                <a:latin typeface="Times New Roman" panose="02020603050405020304" pitchFamily="18" charset="0"/>
                <a:cs typeface="Times New Roman" panose="02020603050405020304" pitchFamily="18" charset="0"/>
              </a:rPr>
              <a:t>í” v</a:t>
            </a:r>
            <a:r>
              <a:rPr lang="vi-VN" sz="2400">
                <a:latin typeface="Times New Roman" panose="02020603050405020304" pitchFamily="18" charset="0"/>
                <a:cs typeface="Times New Roman" panose="02020603050405020304" pitchFamily="18" charset="0"/>
              </a:rPr>
              <a:t>ề cuộc gặp gỡ với </a:t>
            </a:r>
            <a:r>
              <a:rPr lang="en-US" sz="2400">
                <a:latin typeface="Times New Roman" panose="02020603050405020304" pitchFamily="18" charset="0"/>
                <a:cs typeface="Times New Roman" panose="02020603050405020304" pitchFamily="18" charset="0"/>
              </a:rPr>
              <a:t>cáo theo phi</a:t>
            </a:r>
            <a:r>
              <a:rPr lang="vi-VN" sz="2400">
                <a:latin typeface="Times New Roman" panose="02020603050405020304" pitchFamily="18" charset="0"/>
                <a:cs typeface="Times New Roman" panose="02020603050405020304" pitchFamily="18" charset="0"/>
              </a:rPr>
              <a:t>ếu học tập sau:</a:t>
            </a:r>
            <a:endParaRPr lang="en-US" sz="2400">
              <a:latin typeface="Times New Roman" panose="02020603050405020304" pitchFamily="18" charset="0"/>
              <a:cs typeface="Times New Roman" panose="02020603050405020304" pitchFamily="18" charset="0"/>
            </a:endParaRPr>
          </a:p>
        </p:txBody>
      </p:sp>
      <p:pic>
        <p:nvPicPr>
          <p:cNvPr id="12" name="图片 8">
            <a:extLst>
              <a:ext uri="{FF2B5EF4-FFF2-40B4-BE49-F238E27FC236}">
                <a16:creationId xmlns:a16="http://schemas.microsoft.com/office/drawing/2014/main" id="{364A8DBD-C2DC-4555-B9E9-609F75CE9A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4689" t="48703" r="49911" b="27640"/>
          <a:stretch>
            <a:fillRect/>
          </a:stretch>
        </p:blipFill>
        <p:spPr bwMode="auto">
          <a:xfrm>
            <a:off x="1496285" y="584354"/>
            <a:ext cx="1828800" cy="285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163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0" y="0"/>
            <a:ext cx="10668001"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2147455" y="74428"/>
            <a:ext cx="9947563"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4" name="Content Placeholder 3">
            <a:extLst>
              <a:ext uri="{FF2B5EF4-FFF2-40B4-BE49-F238E27FC236}">
                <a16:creationId xmlns:a16="http://schemas.microsoft.com/office/drawing/2014/main" id="{BC6FAB3B-E029-4C2B-BD6C-FD897ACBBC12}"/>
              </a:ext>
            </a:extLst>
          </p:cNvPr>
          <p:cNvPicPr>
            <a:picLocks/>
          </p:cNvPicPr>
          <p:nvPr/>
        </p:nvPicPr>
        <p:blipFill rotWithShape="1">
          <a:blip r:embed="rId4">
            <a:extLst>
              <a:ext uri="{28A0092B-C50C-407E-A947-70E740481C1C}">
                <a14:useLocalDpi xmlns:a14="http://schemas.microsoft.com/office/drawing/2010/main" val="0"/>
              </a:ext>
            </a:extLst>
          </a:blip>
          <a:srcRect t="21736" r="1" b="20150"/>
          <a:stretch/>
        </p:blipFill>
        <p:spPr bwMode="auto">
          <a:xfrm>
            <a:off x="0" y="828836"/>
            <a:ext cx="11998034" cy="5652647"/>
          </a:xfrm>
          <a:prstGeom prst="rect">
            <a:avLst/>
          </a:prstGeom>
          <a:noFill/>
        </p:spPr>
      </p:pic>
    </p:spTree>
    <p:extLst>
      <p:ext uri="{BB962C8B-B14F-4D97-AF65-F5344CB8AC3E}">
        <p14:creationId xmlns:p14="http://schemas.microsoft.com/office/powerpoint/2010/main" val="423747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1463234"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0" y="74428"/>
            <a:ext cx="12081164"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2092040" y="1395408"/>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0F0F3E6-52AF-4F75-9BDA-E4B627A42D96}"/>
              </a:ext>
            </a:extLst>
          </p:cNvPr>
          <p:cNvSpPr/>
          <p:nvPr/>
        </p:nvSpPr>
        <p:spPr>
          <a:xfrm>
            <a:off x="4197935" y="2523989"/>
            <a:ext cx="3920836" cy="707886"/>
          </a:xfrm>
          <a:prstGeom prst="rect">
            <a:avLst/>
          </a:prstGeom>
        </p:spPr>
        <p:txBody>
          <a:bodyPr wrap="square">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VẬN DỤNG</a:t>
            </a:r>
          </a:p>
        </p:txBody>
      </p:sp>
      <p:sp>
        <p:nvSpPr>
          <p:cNvPr id="7" name="Rectangle 6">
            <a:extLst>
              <a:ext uri="{FF2B5EF4-FFF2-40B4-BE49-F238E27FC236}">
                <a16:creationId xmlns:a16="http://schemas.microsoft.com/office/drawing/2014/main" id="{ED7F5347-7DD5-4979-9131-2CD74447BA99}"/>
              </a:ext>
            </a:extLst>
          </p:cNvPr>
          <p:cNvSpPr/>
          <p:nvPr/>
        </p:nvSpPr>
        <p:spPr>
          <a:xfrm>
            <a:off x="3782290" y="3396830"/>
            <a:ext cx="4835236" cy="1384995"/>
          </a:xfrm>
          <a:prstGeom prst="rect">
            <a:avLst/>
          </a:prstGeom>
        </p:spPr>
        <p:txBody>
          <a:bodyPr wrap="square">
            <a:spAutoFit/>
          </a:bodyPr>
          <a:lstStyle/>
          <a:p>
            <a:pPr algn="ctr"/>
            <a:r>
              <a:rPr lang="en-US" sz="2800">
                <a:latin typeface="Times New Roman" panose="02020603050405020304" pitchFamily="18" charset="0"/>
                <a:cs typeface="Times New Roman" panose="02020603050405020304" pitchFamily="18" charset="0"/>
              </a:rPr>
              <a:t>? V</a:t>
            </a:r>
            <a:r>
              <a:rPr lang="vi-VN" sz="2800">
                <a:latin typeface="Times New Roman" panose="02020603050405020304" pitchFamily="18" charset="0"/>
                <a:cs typeface="Times New Roman" panose="02020603050405020304" pitchFamily="18" charset="0"/>
              </a:rPr>
              <a:t>iết đoạn văn  (5-7 c</a:t>
            </a:r>
            <a:r>
              <a:rPr lang="en-US" sz="2800">
                <a:latin typeface="Times New Roman" panose="02020603050405020304" pitchFamily="18" charset="0"/>
                <a:cs typeface="Times New Roman" panose="02020603050405020304" pitchFamily="18" charset="0"/>
              </a:rPr>
              <a:t>âu) miêu t</a:t>
            </a:r>
            <a:r>
              <a:rPr lang="vi-VN" sz="2800">
                <a:latin typeface="Times New Roman" panose="02020603050405020304" pitchFamily="18" charset="0"/>
                <a:cs typeface="Times New Roman" panose="02020603050405020304" pitchFamily="18" charset="0"/>
              </a:rPr>
              <a:t>ả cảm x</a:t>
            </a:r>
            <a:r>
              <a:rPr lang="en-US" sz="2800">
                <a:latin typeface="Times New Roman" panose="02020603050405020304" pitchFamily="18" charset="0"/>
                <a:cs typeface="Times New Roman" panose="02020603050405020304" pitchFamily="18" charset="0"/>
              </a:rPr>
              <a:t>úc c</a:t>
            </a:r>
            <a:r>
              <a:rPr lang="vi-VN" sz="2800">
                <a:latin typeface="Times New Roman" panose="02020603050405020304" pitchFamily="18" charset="0"/>
                <a:cs typeface="Times New Roman" panose="02020603050405020304" pitchFamily="18" charset="0"/>
              </a:rPr>
              <a:t>ủa nh</a:t>
            </a:r>
            <a:r>
              <a:rPr lang="en-US" sz="2800">
                <a:latin typeface="Times New Roman" panose="02020603050405020304" pitchFamily="18" charset="0"/>
                <a:cs typeface="Times New Roman" panose="02020603050405020304" pitchFamily="18" charset="0"/>
              </a:rPr>
              <a:t>ân v</a:t>
            </a:r>
            <a:r>
              <a:rPr lang="vi-VN" sz="2800">
                <a:latin typeface="Times New Roman" panose="02020603050405020304" pitchFamily="18" charset="0"/>
                <a:cs typeface="Times New Roman" panose="02020603050405020304" pitchFamily="18" charset="0"/>
              </a:rPr>
              <a:t>ật c</a:t>
            </a:r>
            <a:r>
              <a:rPr lang="en-US" sz="2800">
                <a:latin typeface="Times New Roman" panose="02020603050405020304" pitchFamily="18" charset="0"/>
                <a:cs typeface="Times New Roman" panose="02020603050405020304" pitchFamily="18" charset="0"/>
              </a:rPr>
              <a:t>áo sau khi t</a:t>
            </a:r>
            <a:r>
              <a:rPr lang="vi-VN" sz="2800">
                <a:latin typeface="Times New Roman" panose="02020603050405020304" pitchFamily="18" charset="0"/>
                <a:cs typeface="Times New Roman" panose="02020603050405020304" pitchFamily="18" charset="0"/>
              </a:rPr>
              <a:t>ừ biệt ho</a:t>
            </a:r>
            <a:r>
              <a:rPr lang="en-US" sz="2800">
                <a:latin typeface="Times New Roman" panose="02020603050405020304" pitchFamily="18" charset="0"/>
                <a:cs typeface="Times New Roman" panose="02020603050405020304" pitchFamily="18" charset="0"/>
              </a:rPr>
              <a:t>àng t</a:t>
            </a:r>
            <a:r>
              <a:rPr lang="vi-VN" sz="2800">
                <a:latin typeface="Times New Roman" panose="02020603050405020304" pitchFamily="18" charset="0"/>
                <a:cs typeface="Times New Roman" panose="02020603050405020304" pitchFamily="18" charset="0"/>
              </a:rPr>
              <a:t>ử b</a:t>
            </a:r>
            <a:r>
              <a:rPr lang="en-US" sz="2800">
                <a:latin typeface="Times New Roman" panose="02020603050405020304" pitchFamily="18" charset="0"/>
                <a:cs typeface="Times New Roman" panose="02020603050405020304" pitchFamily="18" charset="0"/>
              </a:rPr>
              <a:t>é.</a:t>
            </a:r>
          </a:p>
        </p:txBody>
      </p:sp>
      <p:pic>
        <p:nvPicPr>
          <p:cNvPr id="12" name="图片 8">
            <a:extLst>
              <a:ext uri="{FF2B5EF4-FFF2-40B4-BE49-F238E27FC236}">
                <a16:creationId xmlns:a16="http://schemas.microsoft.com/office/drawing/2014/main" id="{364A8DBD-C2DC-4555-B9E9-609F75CE9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689" t="48703" r="49911" b="27640"/>
          <a:stretch>
            <a:fillRect/>
          </a:stretch>
        </p:blipFill>
        <p:spPr bwMode="auto">
          <a:xfrm>
            <a:off x="1496285" y="584354"/>
            <a:ext cx="1828800" cy="285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129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1463234"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6913" y="-15182"/>
            <a:ext cx="12192000"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0" name="Rounded Rectangle 4">
            <a:extLst>
              <a:ext uri="{FF2B5EF4-FFF2-40B4-BE49-F238E27FC236}">
                <a16:creationId xmlns:a16="http://schemas.microsoft.com/office/drawing/2014/main" id="{471F2F86-2D2A-476D-8A77-581C2D115828}"/>
              </a:ext>
            </a:extLst>
          </p:cNvPr>
          <p:cNvSpPr/>
          <p:nvPr/>
        </p:nvSpPr>
        <p:spPr>
          <a:xfrm>
            <a:off x="1888489" y="1304222"/>
            <a:ext cx="2039812"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en-US" sz="2800" b="1" dirty="0">
              <a:solidFill>
                <a:srgbClr val="FF0000"/>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18F0A80F-2142-41B4-903F-B79DE1C379C5}"/>
              </a:ext>
            </a:extLst>
          </p:cNvPr>
          <p:cNvSpPr/>
          <p:nvPr/>
        </p:nvSpPr>
        <p:spPr>
          <a:xfrm>
            <a:off x="7247164" y="3692198"/>
            <a:ext cx="3420814" cy="369332"/>
          </a:xfrm>
          <a:prstGeom prst="rect">
            <a:avLst/>
          </a:prstGeom>
          <a:solidFill>
            <a:srgbClr val="FFC000"/>
          </a:solidFill>
        </p:spPr>
        <p:txBody>
          <a:bodyPr wrap="square">
            <a:spAutoFit/>
          </a:bodyPr>
          <a:lstStyle/>
          <a:p>
            <a:pPr defTabSz="914400"/>
            <a:r>
              <a:rPr lang="en-US" b="1" dirty="0" err="1">
                <a:solidFill>
                  <a:srgbClr val="0000FF"/>
                </a:solidFill>
                <a:latin typeface="Times New Roman" pitchFamily="18" charset="0"/>
                <a:cs typeface="Times New Roman" pitchFamily="18" charset="0"/>
              </a:rPr>
              <a:t>Ăng-toan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Xanh-tơ</a:t>
            </a:r>
            <a:r>
              <a:rPr lang="en-US" b="1" dirty="0">
                <a:solidFill>
                  <a:srgbClr val="0000FF"/>
                </a:solidFill>
                <a:latin typeface="Times New Roman" pitchFamily="18" charset="0"/>
                <a:cs typeface="Times New Roman" pitchFamily="18" charset="0"/>
              </a:rPr>
              <a:t> Ê-</a:t>
            </a:r>
            <a:r>
              <a:rPr lang="en-US" b="1" dirty="0" err="1">
                <a:solidFill>
                  <a:srgbClr val="0000FF"/>
                </a:solidFill>
                <a:latin typeface="Times New Roman" pitchFamily="18" charset="0"/>
                <a:cs typeface="Times New Roman" pitchFamily="18" charset="0"/>
              </a:rPr>
              <a:t>xu</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pe-ri</a:t>
            </a:r>
            <a:endParaRPr lang="en-US" b="1" kern="0" dirty="0">
              <a:solidFill>
                <a:srgbClr val="1D9BB8">
                  <a:lumMod val="50000"/>
                </a:srgbClr>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59B16580-70C7-4670-BBB0-444BF08D65DC}"/>
              </a:ext>
            </a:extLst>
          </p:cNvPr>
          <p:cNvPicPr>
            <a:picLocks noChangeAspect="1"/>
          </p:cNvPicPr>
          <p:nvPr/>
        </p:nvPicPr>
        <p:blipFill>
          <a:blip r:embed="rId4"/>
          <a:stretch>
            <a:fillRect/>
          </a:stretch>
        </p:blipFill>
        <p:spPr>
          <a:xfrm>
            <a:off x="7703129" y="696735"/>
            <a:ext cx="2936717" cy="2948545"/>
          </a:xfrm>
          <a:prstGeom prst="rect">
            <a:avLst/>
          </a:prstGeom>
        </p:spPr>
      </p:pic>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32AC3CF-5F6C-480E-B2F9-4C7C56E01F31}"/>
              </a:ext>
            </a:extLst>
          </p:cNvPr>
          <p:cNvSpPr txBox="1">
            <a:spLocks noChangeArrowheads="1"/>
          </p:cNvSpPr>
          <p:nvPr/>
        </p:nvSpPr>
        <p:spPr bwMode="auto">
          <a:xfrm>
            <a:off x="1603345" y="797758"/>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5" name="TextBox 14">
            <a:extLst>
              <a:ext uri="{FF2B5EF4-FFF2-40B4-BE49-F238E27FC236}">
                <a16:creationId xmlns:a16="http://schemas.microsoft.com/office/drawing/2014/main" id="{54FAC76D-4E10-4F51-88C9-20032168978E}"/>
              </a:ext>
            </a:extLst>
          </p:cNvPr>
          <p:cNvSpPr txBox="1">
            <a:spLocks noChangeArrowheads="1"/>
          </p:cNvSpPr>
          <p:nvPr/>
        </p:nvSpPr>
        <p:spPr bwMode="auto">
          <a:xfrm>
            <a:off x="1725826" y="3550692"/>
            <a:ext cx="55074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VN"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Đề</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tài</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sáng</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tác</a:t>
            </a:r>
            <a:r>
              <a:rPr lang="en-US" altLang="en-VN" sz="2400" b="1"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Hầu</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hết</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các</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tác</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phẩm</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của</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ông</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lấy</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cảm</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hứng</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từ</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những</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chuyến</a:t>
            </a:r>
            <a:r>
              <a:rPr lang="en-US" altLang="en-VN" sz="2400" dirty="0">
                <a:latin typeface="Times New Roman" panose="02020603050405020304" pitchFamily="18" charset="0"/>
                <a:cs typeface="Times New Roman" panose="02020603050405020304" pitchFamily="18" charset="0"/>
              </a:rPr>
              <a:t> bay </a:t>
            </a:r>
            <a:r>
              <a:rPr lang="en-US" altLang="en-VN" sz="2400" dirty="0" err="1">
                <a:latin typeface="Times New Roman" panose="02020603050405020304" pitchFamily="18" charset="0"/>
                <a:cs typeface="Times New Roman" panose="02020603050405020304" pitchFamily="18" charset="0"/>
              </a:rPr>
              <a:t>và</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cuộc</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sống</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của</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người</a:t>
            </a:r>
            <a:r>
              <a:rPr lang="en-US" altLang="en-VN" sz="2400" dirty="0">
                <a:latin typeface="Times New Roman" panose="02020603050405020304" pitchFamily="18" charset="0"/>
                <a:cs typeface="Times New Roman" panose="02020603050405020304" pitchFamily="18" charset="0"/>
              </a:rPr>
              <a:t> phi </a:t>
            </a:r>
            <a:r>
              <a:rPr lang="en-US" altLang="en-VN" sz="2400" dirty="0" err="1">
                <a:latin typeface="Times New Roman" panose="02020603050405020304" pitchFamily="18" charset="0"/>
                <a:cs typeface="Times New Roman" panose="02020603050405020304" pitchFamily="18" charset="0"/>
              </a:rPr>
              <a:t>công</a:t>
            </a:r>
            <a:r>
              <a:rPr lang="en-US" altLang="en-VN" sz="2400" dirty="0">
                <a:latin typeface="Times New Roman" panose="02020603050405020304" pitchFamily="18" charset="0"/>
                <a:cs typeface="Times New Roman" panose="02020603050405020304" pitchFamily="18" charset="0"/>
              </a:rPr>
              <a:t>.</a:t>
            </a:r>
            <a:endParaRPr lang="en-VN" altLang="en-VN" sz="2400"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B8EDA3F-C5CD-41B4-A52B-B21E6DFB6304}"/>
              </a:ext>
            </a:extLst>
          </p:cNvPr>
          <p:cNvSpPr/>
          <p:nvPr/>
        </p:nvSpPr>
        <p:spPr>
          <a:xfrm>
            <a:off x="1712636" y="1885278"/>
            <a:ext cx="5884985" cy="1689501"/>
          </a:xfrm>
          <a:prstGeom prst="rect">
            <a:avLst/>
          </a:prstGeom>
        </p:spPr>
        <p:txBody>
          <a:bodyPr wrap="square">
            <a:spAutoFit/>
          </a:bodyPr>
          <a:lstStyle/>
          <a:p>
            <a:pPr algn="just">
              <a:lnSpc>
                <a:spcPct val="11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a:latin typeface="Times New Roman" panose="02020603050405020304" pitchFamily="18" charset="0"/>
                <a:ea typeface="Calibri" panose="020F0502020204030204" pitchFamily="34" charset="0"/>
                <a:cs typeface="Times New Roman" panose="02020603050405020304" pitchFamily="18" charset="0"/>
              </a:rPr>
              <a:t>Ăng-toan đơ Xanh-tơ Ê-xu-pe-ri (1900-1944)</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Quê</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Lyons,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Vị</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trí</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a:latin typeface="Times New Roman" panose="02020603050405020304" pitchFamily="18" charset="0"/>
                <a:ea typeface="Calibri" panose="020F0502020204030204" pitchFamily="34" charset="0"/>
                <a:cs typeface="Times New Roman" panose="02020603050405020304" pitchFamily="18" charset="0"/>
              </a:rPr>
              <a:t>lớn người Pháp</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2678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lowers_fr0205-1">
            <a:extLst>
              <a:ext uri="{FF2B5EF4-FFF2-40B4-BE49-F238E27FC236}">
                <a16:creationId xmlns:a16="http://schemas.microsoft.com/office/drawing/2014/main" id="{D015F111-D8E2-489E-B74E-1160A0CD8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1535" y="837010"/>
            <a:ext cx="6858000"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9B87419C-56C7-4D5D-AF79-30E7C96DF880}"/>
              </a:ext>
            </a:extLst>
          </p:cNvPr>
          <p:cNvSpPr>
            <a:spLocks noChangeArrowheads="1"/>
          </p:cNvSpPr>
          <p:nvPr/>
        </p:nvSpPr>
        <p:spPr bwMode="auto">
          <a:xfrm>
            <a:off x="2839641" y="2053831"/>
            <a:ext cx="6743700" cy="274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97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vi-VN" sz="2100">
              <a:solidFill>
                <a:srgbClr val="0000FF"/>
              </a:solidFill>
              <a:latin typeface="Times New Roman" panose="02020603050405020304" pitchFamily="18" charset="0"/>
            </a:endParaRPr>
          </a:p>
        </p:txBody>
      </p:sp>
      <p:sp>
        <p:nvSpPr>
          <p:cNvPr id="6" name="WordArt 3">
            <a:extLst>
              <a:ext uri="{FF2B5EF4-FFF2-40B4-BE49-F238E27FC236}">
                <a16:creationId xmlns:a16="http://schemas.microsoft.com/office/drawing/2014/main" id="{4285B8CF-0008-4AED-9131-EF29D8494FF5}"/>
              </a:ext>
            </a:extLst>
          </p:cNvPr>
          <p:cNvSpPr>
            <a:spLocks noChangeArrowheads="1" noChangeShapeType="1" noTextEdit="1"/>
          </p:cNvSpPr>
          <p:nvPr/>
        </p:nvSpPr>
        <p:spPr bwMode="auto">
          <a:xfrm>
            <a:off x="3238500" y="2628900"/>
            <a:ext cx="5772150" cy="571500"/>
          </a:xfrm>
          <a:prstGeom prst="rect">
            <a:avLst/>
          </a:prstGeom>
        </p:spPr>
        <p:txBody>
          <a:bodyPr wrap="none" fromWordArt="1">
            <a:prstTxWarp prst="textPlain">
              <a:avLst>
                <a:gd name="adj" fmla="val 50000"/>
              </a:avLst>
            </a:prstTxWarp>
          </a:bodyPr>
          <a:lstStyle/>
          <a:p>
            <a:pPr algn="ctr"/>
            <a:r>
              <a:rPr lang="vi-VN" sz="27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Calibri" panose="020F0502020204030204" pitchFamily="34" charset="0"/>
              </a:rPr>
              <a:t>TRÂN TRỌNG CẢM ƠN!</a:t>
            </a:r>
            <a:endParaRPr lang="en-US" sz="27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afterEffect" nodePh="1">
                                  <p:stCondLst>
                                    <p:cond delay="300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3500"/>
                            </p:stCondLst>
                            <p:childTnLst>
                              <p:par>
                                <p:cTn id="12" presetID="9"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1463234"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0" y="74428"/>
            <a:ext cx="11998036"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7" name="Rounded Rectangle 4">
            <a:extLst>
              <a:ext uri="{FF2B5EF4-FFF2-40B4-BE49-F238E27FC236}">
                <a16:creationId xmlns:a16="http://schemas.microsoft.com/office/drawing/2014/main" id="{296FF8EB-6E39-4B4A-8B07-7530C4499EE1}"/>
              </a:ext>
            </a:extLst>
          </p:cNvPr>
          <p:cNvSpPr/>
          <p:nvPr/>
        </p:nvSpPr>
        <p:spPr>
          <a:xfrm>
            <a:off x="1846921" y="1179530"/>
            <a:ext cx="2039812"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en-US" sz="2800" b="1" dirty="0">
              <a:solidFill>
                <a:srgbClr val="FF0000"/>
              </a:solidFill>
              <a:latin typeface="Times New Roman" pitchFamily="18" charset="0"/>
              <a:cs typeface="Times New Roman" pitchFamily="18" charset="0"/>
            </a:endParaRPr>
          </a:p>
        </p:txBody>
      </p:sp>
      <p:sp>
        <p:nvSpPr>
          <p:cNvPr id="18" name="Rectangle 17">
            <a:extLst>
              <a:ext uri="{FF2B5EF4-FFF2-40B4-BE49-F238E27FC236}">
                <a16:creationId xmlns:a16="http://schemas.microsoft.com/office/drawing/2014/main" id="{6B82984C-C411-4F68-8EF6-0F8A94A7B984}"/>
              </a:ext>
            </a:extLst>
          </p:cNvPr>
          <p:cNvSpPr/>
          <p:nvPr/>
        </p:nvSpPr>
        <p:spPr>
          <a:xfrm>
            <a:off x="7215187" y="3911743"/>
            <a:ext cx="3420814" cy="369332"/>
          </a:xfrm>
          <a:prstGeom prst="rect">
            <a:avLst/>
          </a:prstGeom>
          <a:solidFill>
            <a:srgbClr val="FFC000"/>
          </a:solidFill>
        </p:spPr>
        <p:txBody>
          <a:bodyPr wrap="square">
            <a:spAutoFit/>
          </a:bodyPr>
          <a:lstStyle/>
          <a:p>
            <a:pPr defTabSz="914400"/>
            <a:r>
              <a:rPr lang="en-US" b="1" dirty="0" err="1">
                <a:solidFill>
                  <a:srgbClr val="0000FF"/>
                </a:solidFill>
                <a:latin typeface="Times New Roman" pitchFamily="18" charset="0"/>
                <a:cs typeface="Times New Roman" pitchFamily="18" charset="0"/>
              </a:rPr>
              <a:t>Ăng-toan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Xanh-tơ</a:t>
            </a:r>
            <a:r>
              <a:rPr lang="en-US" b="1" dirty="0">
                <a:solidFill>
                  <a:srgbClr val="0000FF"/>
                </a:solidFill>
                <a:latin typeface="Times New Roman" pitchFamily="18" charset="0"/>
                <a:cs typeface="Times New Roman" pitchFamily="18" charset="0"/>
              </a:rPr>
              <a:t> Ê-</a:t>
            </a:r>
            <a:r>
              <a:rPr lang="en-US" b="1" dirty="0" err="1">
                <a:solidFill>
                  <a:srgbClr val="0000FF"/>
                </a:solidFill>
                <a:latin typeface="Times New Roman" pitchFamily="18" charset="0"/>
                <a:cs typeface="Times New Roman" pitchFamily="18" charset="0"/>
              </a:rPr>
              <a:t>xu</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pe-ri</a:t>
            </a:r>
            <a:endParaRPr lang="en-US" b="1" kern="0" dirty="0">
              <a:solidFill>
                <a:srgbClr val="1D9BB8">
                  <a:lumMod val="50000"/>
                </a:srgbClr>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2D084EA-E300-44F5-9030-06591CB5B800}"/>
              </a:ext>
            </a:extLst>
          </p:cNvPr>
          <p:cNvSpPr txBox="1">
            <a:spLocks noChangeArrowheads="1"/>
          </p:cNvSpPr>
          <p:nvPr/>
        </p:nvSpPr>
        <p:spPr bwMode="auto">
          <a:xfrm>
            <a:off x="1561777"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pic>
        <p:nvPicPr>
          <p:cNvPr id="20" name="Picture 19">
            <a:extLst>
              <a:ext uri="{FF2B5EF4-FFF2-40B4-BE49-F238E27FC236}">
                <a16:creationId xmlns:a16="http://schemas.microsoft.com/office/drawing/2014/main" id="{B949720B-A039-42C3-96B1-9154329DD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112" t="20541" r="24013" b="19482"/>
          <a:stretch>
            <a:fillRect/>
          </a:stretch>
        </p:blipFill>
        <p:spPr bwMode="auto">
          <a:xfrm>
            <a:off x="7760597" y="884118"/>
            <a:ext cx="284199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7B2E1CC3-C485-4999-BD47-904DB61A716B}"/>
              </a:ext>
            </a:extLst>
          </p:cNvPr>
          <p:cNvSpPr/>
          <p:nvPr/>
        </p:nvSpPr>
        <p:spPr>
          <a:xfrm>
            <a:off x="1667162" y="2972693"/>
            <a:ext cx="5522916" cy="2210862"/>
          </a:xfrm>
          <a:prstGeom prst="rect">
            <a:avLst/>
          </a:prstGeom>
        </p:spPr>
        <p:txBody>
          <a:bodyPr wrap="square">
            <a:spAutoFit/>
          </a:bodyPr>
          <a:lstStyle/>
          <a:p>
            <a:pPr>
              <a:lnSpc>
                <a:spcPts val="2000"/>
              </a:lnSpc>
              <a:spcAft>
                <a:spcPts val="1000"/>
              </a:spcAft>
              <a:tabLst>
                <a:tab pos="2085975" algn="l"/>
              </a:tabLst>
            </a:pPr>
            <a:r>
              <a:rPr lang="en-US" sz="2400">
                <a:latin typeface="Times New Roman" panose="02020603050405020304" pitchFamily="18" charset="0"/>
                <a:ea typeface="Calibri" panose="020F0502020204030204" pitchFamily="34" charset="0"/>
                <a:cs typeface="Times New Roman" panose="02020603050405020304" pitchFamily="18" charset="0"/>
              </a:rPr>
              <a:t>-</a:t>
            </a:r>
            <a:r>
              <a:rPr lang="en-US" sz="2400" b="1">
                <a:latin typeface="Times New Roman" panose="02020603050405020304" pitchFamily="18" charset="0"/>
                <a:ea typeface="Calibri" panose="020F0502020204030204" pitchFamily="34" charset="0"/>
                <a:cs typeface="Times New Roman" panose="02020603050405020304" pitchFamily="18" charset="0"/>
              </a:rPr>
              <a:t> Các tác phẩm chính: </a:t>
            </a:r>
            <a:r>
              <a:rPr lang="en-US" sz="2400">
                <a:latin typeface="Times New Roman" panose="02020603050405020304" pitchFamily="18" charset="0"/>
                <a:ea typeface="Calibri" panose="020F0502020204030204" pitchFamily="34" charset="0"/>
                <a:cs typeface="Times New Roman" panose="02020603050405020304" pitchFamily="18" charset="0"/>
              </a:rPr>
              <a:t>Hoàng tử bé, </a:t>
            </a:r>
            <a:r>
              <a:rPr lang="ru-RU" sz="2400">
                <a:latin typeface="Times New Roman" panose="02020603050405020304" pitchFamily="18" charset="0"/>
                <a:ea typeface="Calibri" panose="020F0502020204030204" pitchFamily="34" charset="0"/>
                <a:cs typeface="Times New Roman" panose="02020603050405020304" pitchFamily="18" charset="0"/>
              </a:rPr>
              <a:t>Bay đêm, Cõi người ta, Phi công thời chi</a:t>
            </a:r>
            <a:r>
              <a:rPr lang="en-US" sz="2400">
                <a:latin typeface="Times New Roman" panose="02020603050405020304" pitchFamily="18" charset="0"/>
                <a:ea typeface="Calibri" panose="020F0502020204030204" pitchFamily="34" charset="0"/>
                <a:cs typeface="Times New Roman" panose="02020603050405020304" pitchFamily="18" charset="0"/>
              </a:rPr>
              <a:t>ế</a:t>
            </a:r>
            <a:r>
              <a:rPr lang="ru-RU" sz="2400">
                <a:latin typeface="Times New Roman" panose="02020603050405020304" pitchFamily="18" charset="0"/>
                <a:ea typeface="Calibri" panose="020F0502020204030204" pitchFamily="34" charset="0"/>
                <a:cs typeface="Times New Roman" panose="02020603050405020304" pitchFamily="18" charset="0"/>
              </a:rPr>
              <a:t>n</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Calibri" panose="020F0502020204030204" pitchFamily="34" charset="0"/>
              <a:ea typeface="Calibri" panose="020F0502020204030204" pitchFamily="34" charset="0"/>
              <a:cs typeface="Times New Roman" panose="02020603050405020304" pitchFamily="18" charset="0"/>
            </a:endParaRPr>
          </a:p>
          <a:p>
            <a:r>
              <a:rPr lang="en-US" sz="2400">
                <a:latin typeface="Times New Roman" panose="02020603050405020304" pitchFamily="18" charset="0"/>
                <a:ea typeface="Calibri" panose="020F0502020204030204" pitchFamily="34" charset="0"/>
              </a:rPr>
              <a:t>- </a:t>
            </a:r>
            <a:r>
              <a:rPr lang="en-US" sz="2400" b="1">
                <a:latin typeface="Times New Roman" panose="02020603050405020304" pitchFamily="18" charset="0"/>
                <a:ea typeface="Calibri" panose="020F0502020204030204" pitchFamily="34" charset="0"/>
              </a:rPr>
              <a:t>Giải thưởng:</a:t>
            </a:r>
            <a:r>
              <a:rPr lang="en-US" sz="2400">
                <a:latin typeface="Times New Roman" panose="02020603050405020304" pitchFamily="18" charset="0"/>
                <a:ea typeface="Calibri" panose="020F0502020204030204" pitchFamily="34" charset="0"/>
              </a:rPr>
              <a:t> Huân chương Croix de Guerre (huân chương được nhà nước Pháp trao tặng cho các cá nhân hoặc đơn vị có thành tích trong Chiến tranh TG lần II)</a:t>
            </a:r>
            <a:endParaRPr lang="en-US" sz="2400"/>
          </a:p>
        </p:txBody>
      </p:sp>
      <p:sp>
        <p:nvSpPr>
          <p:cNvPr id="22" name="TextBox 21">
            <a:extLst>
              <a:ext uri="{FF2B5EF4-FFF2-40B4-BE49-F238E27FC236}">
                <a16:creationId xmlns:a16="http://schemas.microsoft.com/office/drawing/2014/main" id="{D5D30C5B-1D99-423D-AE6D-5D508A509717}"/>
              </a:ext>
            </a:extLst>
          </p:cNvPr>
          <p:cNvSpPr txBox="1">
            <a:spLocks noChangeArrowheads="1"/>
          </p:cNvSpPr>
          <p:nvPr/>
        </p:nvSpPr>
        <p:spPr bwMode="auto">
          <a:xfrm>
            <a:off x="1606897" y="1667420"/>
            <a:ext cx="61682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Phong</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cách</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sáng</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tác</a:t>
            </a:r>
            <a:r>
              <a:rPr lang="en-US" altLang="en-VN" sz="2400" b="1"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Ngòi</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bút</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của</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Xanh-tơ</a:t>
            </a:r>
            <a:r>
              <a:rPr lang="en-US" altLang="en-VN" sz="2400" dirty="0">
                <a:latin typeface="Times New Roman" panose="02020603050405020304" pitchFamily="18" charset="0"/>
                <a:cs typeface="Times New Roman" panose="02020603050405020304" pitchFamily="18" charset="0"/>
              </a:rPr>
              <a:t> E- </a:t>
            </a:r>
            <a:r>
              <a:rPr lang="en-US" altLang="en-VN" sz="2400" dirty="0" err="1">
                <a:latin typeface="Times New Roman" panose="02020603050405020304" pitchFamily="18" charset="0"/>
                <a:cs typeface="Times New Roman" panose="02020603050405020304" pitchFamily="18" charset="0"/>
              </a:rPr>
              <a:t>xu-pe-ri</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đậm</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chất</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trữ</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tình</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trong</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trẻo</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giàu</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cảm</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hứng</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lãng</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mạn</a:t>
            </a:r>
            <a:r>
              <a:rPr lang="en-US" altLang="en-VN" sz="2400" dirty="0">
                <a:latin typeface="Times New Roman" panose="02020603050405020304" pitchFamily="18" charset="0"/>
                <a:cs typeface="Times New Roman" panose="02020603050405020304" pitchFamily="18" charset="0"/>
              </a:rPr>
              <a:t>.</a:t>
            </a:r>
            <a:endParaRPr lang="en-VN" altLang="en-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632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 calcmode="lin" valueType="num">
                                      <p:cBhvr additive="base">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fade">
                                      <p:cBhvr>
                                        <p:cTn id="27" dur="1000"/>
                                        <p:tgtEl>
                                          <p:spTgt spid="21">
                                            <p:txEl>
                                              <p:pRg st="1" end="1"/>
                                            </p:txEl>
                                          </p:spTgt>
                                        </p:tgtEl>
                                      </p:cBhvr>
                                    </p:animEffect>
                                    <p:anim calcmode="lin" valueType="num">
                                      <p:cBhvr>
                                        <p:cTn id="2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1463234"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80109" y="74428"/>
            <a:ext cx="11748655"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0" name="Rounded Rectangle 4">
            <a:extLst>
              <a:ext uri="{FF2B5EF4-FFF2-40B4-BE49-F238E27FC236}">
                <a16:creationId xmlns:a16="http://schemas.microsoft.com/office/drawing/2014/main" id="{471F2F86-2D2A-476D-8A77-581C2D115828}"/>
              </a:ext>
            </a:extLst>
          </p:cNvPr>
          <p:cNvSpPr/>
          <p:nvPr/>
        </p:nvSpPr>
        <p:spPr>
          <a:xfrm>
            <a:off x="1888489" y="1304222"/>
            <a:ext cx="2039812"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en-US" sz="2800" b="1" dirty="0">
              <a:solidFill>
                <a:srgbClr val="FF0000"/>
              </a:solidFill>
              <a:latin typeface="Times New Roman" pitchFamily="18" charset="0"/>
              <a:cs typeface="Times New Roman" pitchFamily="18" charset="0"/>
            </a:endParaRPr>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32AC3CF-5F6C-480E-B2F9-4C7C56E01F31}"/>
              </a:ext>
            </a:extLst>
          </p:cNvPr>
          <p:cNvSpPr txBox="1">
            <a:spLocks noChangeArrowheads="1"/>
          </p:cNvSpPr>
          <p:nvPr/>
        </p:nvSpPr>
        <p:spPr bwMode="auto">
          <a:xfrm>
            <a:off x="1603345" y="797758"/>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5" name="TextBox 14">
            <a:extLst>
              <a:ext uri="{FF2B5EF4-FFF2-40B4-BE49-F238E27FC236}">
                <a16:creationId xmlns:a16="http://schemas.microsoft.com/office/drawing/2014/main" id="{54FAC76D-4E10-4F51-88C9-20032168978E}"/>
              </a:ext>
            </a:extLst>
          </p:cNvPr>
          <p:cNvSpPr txBox="1">
            <a:spLocks noChangeArrowheads="1"/>
          </p:cNvSpPr>
          <p:nvPr/>
        </p:nvSpPr>
        <p:spPr bwMode="auto">
          <a:xfrm>
            <a:off x="1725826" y="2899408"/>
            <a:ext cx="71549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VN" sz="2400"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Phong</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cách</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sáng</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tác</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đậm</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chất</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trữ</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tình</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trong</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trẻo</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giàu</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cảm</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hứng</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lãng</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mạn</a:t>
            </a:r>
            <a:r>
              <a:rPr lang="en-US" altLang="en-VN" sz="2400" b="1" dirty="0">
                <a:latin typeface="Times New Roman" panose="02020603050405020304" pitchFamily="18" charset="0"/>
                <a:cs typeface="Times New Roman" panose="02020603050405020304" pitchFamily="18" charset="0"/>
              </a:rPr>
              <a:t>.</a:t>
            </a:r>
            <a:endParaRPr lang="en-VN" altLang="en-VN" sz="2400" b="1" dirty="0">
              <a:latin typeface="Times New Roman" panose="02020603050405020304" pitchFamily="18" charset="0"/>
              <a:cs typeface="Times New Roman" panose="02020603050405020304" pitchFamily="18" charset="0"/>
            </a:endParaRPr>
          </a:p>
          <a:p>
            <a:pPr>
              <a:spcBef>
                <a:spcPct val="0"/>
              </a:spcBef>
              <a:buFontTx/>
              <a:buNone/>
            </a:pPr>
            <a:r>
              <a:rPr lang="en-US" altLang="en-VN" sz="2400" b="1" dirty="0">
                <a:latin typeface="Times New Roman" panose="02020603050405020304" pitchFamily="18" charset="0"/>
                <a:cs typeface="Times New Roman" panose="02020603050405020304" pitchFamily="18" charset="0"/>
              </a:rPr>
              <a:t> </a:t>
            </a:r>
            <a:endParaRPr lang="en-VN" altLang="en-VN" sz="2400"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B8EDA3F-C5CD-41B4-A52B-B21E6DFB6304}"/>
              </a:ext>
            </a:extLst>
          </p:cNvPr>
          <p:cNvSpPr/>
          <p:nvPr/>
        </p:nvSpPr>
        <p:spPr>
          <a:xfrm>
            <a:off x="1712635" y="1885277"/>
            <a:ext cx="8179512" cy="898516"/>
          </a:xfrm>
          <a:prstGeom prst="rect">
            <a:avLst/>
          </a:prstGeom>
        </p:spPr>
        <p:txBody>
          <a:bodyPr wrap="square">
            <a:spAutoFit/>
          </a:bodyPr>
          <a:lstStyle/>
          <a:p>
            <a:pPr algn="just">
              <a:lnSpc>
                <a:spcPct val="11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ru-RU" sz="2400" b="1" dirty="0">
                <a:latin typeface="Times New Roman" panose="02020603050405020304" pitchFamily="18" charset="0"/>
                <a:ea typeface="Calibri" panose="020F0502020204030204" pitchFamily="34" charset="0"/>
                <a:cs typeface="Times New Roman" panose="02020603050405020304" pitchFamily="18" charset="0"/>
              </a:rPr>
              <a:t>Ăng-toan đơ Xanh-tơ Ê-xu-pe-ri (1900-1944)</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nl-NL"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ru-RU" sz="2400" b="1" dirty="0">
                <a:latin typeface="Times New Roman" panose="02020603050405020304" pitchFamily="18" charset="0"/>
                <a:ea typeface="Calibri" panose="020F0502020204030204" pitchFamily="34" charset="0"/>
                <a:cs typeface="Times New Roman" panose="02020603050405020304" pitchFamily="18" charset="0"/>
              </a:rPr>
              <a:t>lớn người Pháp</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4106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124692" y="0"/>
            <a:ext cx="10543310"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 y="74428"/>
            <a:ext cx="11914909"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pic>
        <p:nvPicPr>
          <p:cNvPr id="9" name="Picture 6" descr="Hoàng Tử Bé (Tái Bản 2019) | Nhà sách Fahasa | Tiki">
            <a:extLst>
              <a:ext uri="{FF2B5EF4-FFF2-40B4-BE49-F238E27FC236}">
                <a16:creationId xmlns:a16="http://schemas.microsoft.com/office/drawing/2014/main" id="{EBAD3188-C261-4958-853B-FCC45BB1A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695" t="2448" r="13290"/>
          <a:stretch>
            <a:fillRect/>
          </a:stretch>
        </p:blipFill>
        <p:spPr bwMode="auto">
          <a:xfrm>
            <a:off x="8372003" y="2841628"/>
            <a:ext cx="2282142"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F5E893F-683D-4D85-8D75-5F644310E9A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100962" y="1568542"/>
            <a:ext cx="2282142" cy="3134088"/>
          </a:xfrm>
          <a:prstGeom prst="rect">
            <a:avLst/>
          </a:prstGeom>
          <a:noFill/>
        </p:spPr>
      </p:pic>
      <p:pic>
        <p:nvPicPr>
          <p:cNvPr id="11" name="Picture 10">
            <a:extLst>
              <a:ext uri="{FF2B5EF4-FFF2-40B4-BE49-F238E27FC236}">
                <a16:creationId xmlns:a16="http://schemas.microsoft.com/office/drawing/2014/main" id="{C3A30A90-1D5C-4CA8-8354-30E2FFCFD0C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948535" y="2670628"/>
            <a:ext cx="2017487" cy="3025775"/>
          </a:xfrm>
          <a:prstGeom prst="rect">
            <a:avLst/>
          </a:prstGeom>
          <a:noFill/>
        </p:spPr>
      </p:pic>
      <p:pic>
        <p:nvPicPr>
          <p:cNvPr id="12" name="Picture 11">
            <a:extLst>
              <a:ext uri="{FF2B5EF4-FFF2-40B4-BE49-F238E27FC236}">
                <a16:creationId xmlns:a16="http://schemas.microsoft.com/office/drawing/2014/main" id="{142F1534-30EF-42DB-8B04-9D2B24AF597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727863" y="1727200"/>
            <a:ext cx="2017487" cy="2902538"/>
          </a:xfrm>
          <a:prstGeom prst="rect">
            <a:avLst/>
          </a:prstGeom>
          <a:noFill/>
        </p:spPr>
      </p:pic>
      <p:sp>
        <p:nvSpPr>
          <p:cNvPr id="13" name="Rounded Rectangle 4">
            <a:extLst>
              <a:ext uri="{FF2B5EF4-FFF2-40B4-BE49-F238E27FC236}">
                <a16:creationId xmlns:a16="http://schemas.microsoft.com/office/drawing/2014/main" id="{613A2719-B8A9-494D-9352-20C1B22DE241}"/>
              </a:ext>
            </a:extLst>
          </p:cNvPr>
          <p:cNvSpPr/>
          <p:nvPr/>
        </p:nvSpPr>
        <p:spPr>
          <a:xfrm>
            <a:off x="3469575" y="609603"/>
            <a:ext cx="5297713" cy="734123"/>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MỘT SỐ TÁC PHẨM CHÍNH</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3744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1463234"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8545" y="74428"/>
            <a:ext cx="1181792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1520216"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23" name="Rounded Rectangle 4">
            <a:extLst>
              <a:ext uri="{FF2B5EF4-FFF2-40B4-BE49-F238E27FC236}">
                <a16:creationId xmlns:a16="http://schemas.microsoft.com/office/drawing/2014/main" id="{AF66CEBF-C21D-4249-9E79-C914B9C4E766}"/>
              </a:ext>
            </a:extLst>
          </p:cNvPr>
          <p:cNvSpPr/>
          <p:nvPr/>
        </p:nvSpPr>
        <p:spPr>
          <a:xfrm>
            <a:off x="1798106" y="136556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2. </a:t>
            </a:r>
            <a:r>
              <a:rPr lang="en-US" sz="2800" b="1" err="1">
                <a:solidFill>
                  <a:srgbClr val="FF0000"/>
                </a:solidFill>
                <a:latin typeface="Times New Roman" pitchFamily="18" charset="0"/>
                <a:cs typeface="Times New Roman" pitchFamily="18" charset="0"/>
              </a:rPr>
              <a:t>Tác</a:t>
            </a:r>
            <a:r>
              <a:rPr lang="en-US" sz="2800" b="1">
                <a:solidFill>
                  <a:srgbClr val="FF0000"/>
                </a:solidFill>
                <a:latin typeface="Times New Roman" pitchFamily="18" charset="0"/>
                <a:cs typeface="Times New Roman" pitchFamily="18" charset="0"/>
              </a:rPr>
              <a:t> phẩm</a:t>
            </a:r>
            <a:endParaRPr lang="en-US" sz="2800" b="1" dirty="0">
              <a:solidFill>
                <a:srgbClr val="FF0000"/>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8D8FDA72-95DF-4F2F-9A6A-9C8AC5033985}"/>
              </a:ext>
            </a:extLst>
          </p:cNvPr>
          <p:cNvSpPr txBox="1">
            <a:spLocks noChangeArrowheads="1"/>
          </p:cNvSpPr>
          <p:nvPr/>
        </p:nvSpPr>
        <p:spPr bwMode="auto">
          <a:xfrm>
            <a:off x="2117953" y="1995981"/>
            <a:ext cx="30201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dirty="0">
                <a:latin typeface="Times New Roman" panose="02020603050405020304" pitchFamily="18" charset="0"/>
                <a:cs typeface="Times New Roman" panose="02020603050405020304" pitchFamily="18" charset="0"/>
              </a:rPr>
              <a:t>a. </a:t>
            </a:r>
            <a:r>
              <a:rPr lang="en-US" altLang="en-VN" sz="2400" b="1" i="1" dirty="0" err="1">
                <a:latin typeface="Times New Roman" panose="02020603050405020304" pitchFamily="18" charset="0"/>
                <a:cs typeface="Times New Roman" panose="02020603050405020304" pitchFamily="18" charset="0"/>
              </a:rPr>
              <a:t>Đọc</a:t>
            </a:r>
            <a:r>
              <a:rPr lang="en-US" altLang="en-VN" sz="2400" b="1" i="1" dirty="0">
                <a:latin typeface="Times New Roman" panose="02020603050405020304" pitchFamily="18" charset="0"/>
                <a:cs typeface="Times New Roman" panose="02020603050405020304" pitchFamily="18" charset="0"/>
              </a:rPr>
              <a:t> </a:t>
            </a:r>
            <a:r>
              <a:rPr lang="en-US" altLang="en-VN" sz="2400" b="1" i="1" dirty="0" err="1">
                <a:latin typeface="Times New Roman" panose="02020603050405020304" pitchFamily="18" charset="0"/>
                <a:cs typeface="Times New Roman" panose="02020603050405020304" pitchFamily="18" charset="0"/>
              </a:rPr>
              <a:t>văn</a:t>
            </a:r>
            <a:r>
              <a:rPr lang="en-US" altLang="en-VN" sz="2400" b="1" i="1" dirty="0">
                <a:latin typeface="Times New Roman" panose="02020603050405020304" pitchFamily="18" charset="0"/>
                <a:cs typeface="Times New Roman" panose="02020603050405020304" pitchFamily="18" charset="0"/>
              </a:rPr>
              <a:t> </a:t>
            </a:r>
            <a:r>
              <a:rPr lang="en-US" altLang="en-VN" sz="2400" b="1" i="1" dirty="0" err="1">
                <a:latin typeface="Times New Roman" panose="02020603050405020304" pitchFamily="18" charset="0"/>
                <a:cs typeface="Times New Roman" panose="02020603050405020304" pitchFamily="18" charset="0"/>
              </a:rPr>
              <a:t>bản</a:t>
            </a:r>
            <a:r>
              <a:rPr lang="en-US" altLang="en-VN" sz="2400" b="1" i="1" dirty="0">
                <a:latin typeface="Times New Roman" panose="02020603050405020304" pitchFamily="18" charset="0"/>
                <a:cs typeface="Times New Roman" panose="02020603050405020304" pitchFamily="18" charset="0"/>
              </a:rPr>
              <a:t> </a:t>
            </a:r>
            <a:r>
              <a:rPr lang="en-US" altLang="en-VN" sz="2400" b="1" i="1" dirty="0" err="1">
                <a:latin typeface="Times New Roman" panose="02020603050405020304" pitchFamily="18" charset="0"/>
                <a:cs typeface="Times New Roman" panose="02020603050405020304" pitchFamily="18" charset="0"/>
              </a:rPr>
              <a:t>và</a:t>
            </a:r>
            <a:r>
              <a:rPr lang="en-US" altLang="en-VN" sz="2400" b="1" i="1" dirty="0">
                <a:latin typeface="Times New Roman" panose="02020603050405020304" pitchFamily="18" charset="0"/>
                <a:cs typeface="Times New Roman" panose="02020603050405020304" pitchFamily="18" charset="0"/>
              </a:rPr>
              <a:t> </a:t>
            </a:r>
            <a:r>
              <a:rPr lang="en-US" altLang="en-VN" sz="2400" b="1" i="1" dirty="0" err="1">
                <a:latin typeface="Times New Roman" panose="02020603050405020304" pitchFamily="18" charset="0"/>
                <a:cs typeface="Times New Roman" panose="02020603050405020304" pitchFamily="18" charset="0"/>
              </a:rPr>
              <a:t>chú</a:t>
            </a:r>
            <a:r>
              <a:rPr lang="en-US" altLang="en-VN" sz="2400" b="1" i="1" dirty="0">
                <a:latin typeface="Times New Roman" panose="02020603050405020304" pitchFamily="18" charset="0"/>
                <a:cs typeface="Times New Roman" panose="02020603050405020304" pitchFamily="18" charset="0"/>
              </a:rPr>
              <a:t> </a:t>
            </a:r>
            <a:r>
              <a:rPr lang="en-US" altLang="en-VN" sz="2400" b="1" i="1" dirty="0" err="1">
                <a:latin typeface="Times New Roman" panose="02020603050405020304" pitchFamily="18" charset="0"/>
                <a:cs typeface="Times New Roman" panose="02020603050405020304" pitchFamily="18" charset="0"/>
              </a:rPr>
              <a:t>thích</a:t>
            </a:r>
            <a:r>
              <a:rPr lang="en-US" altLang="en-VN" sz="2400" b="1" i="1" dirty="0">
                <a:latin typeface="Times New Roman" panose="02020603050405020304" pitchFamily="18" charset="0"/>
                <a:cs typeface="Times New Roman" panose="02020603050405020304" pitchFamily="18" charset="0"/>
              </a:rPr>
              <a:t> </a:t>
            </a:r>
            <a:r>
              <a:rPr lang="en-US" altLang="en-VN" sz="2400" b="1" i="1" dirty="0" err="1">
                <a:latin typeface="Times New Roman" panose="02020603050405020304" pitchFamily="18" charset="0"/>
                <a:cs typeface="Times New Roman" panose="02020603050405020304" pitchFamily="18" charset="0"/>
              </a:rPr>
              <a:t>từ</a:t>
            </a:r>
            <a:endParaRPr lang="en-VN" altLang="en-VN" sz="2400" b="1" i="1"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AFB62D21-7E34-4659-8AF7-569B0820A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5598" y="758853"/>
            <a:ext cx="4929275" cy="2718635"/>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10">
            <a:extLst>
              <a:ext uri="{FF2B5EF4-FFF2-40B4-BE49-F238E27FC236}">
                <a16:creationId xmlns:a16="http://schemas.microsoft.com/office/drawing/2014/main" id="{0D1958A4-A41E-48F4-83AD-B7FF077C8F52}"/>
              </a:ext>
            </a:extLst>
          </p:cNvPr>
          <p:cNvSpPr/>
          <p:nvPr/>
        </p:nvSpPr>
        <p:spPr>
          <a:xfrm>
            <a:off x="1463234" y="3429001"/>
            <a:ext cx="9204767" cy="31609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VN" sz="1350" dirty="0">
              <a:solidFill>
                <a:schemeClr val="tx1"/>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ADCA5E7A-DA5A-4897-822C-23C145277093}"/>
              </a:ext>
            </a:extLst>
          </p:cNvPr>
          <p:cNvSpPr/>
          <p:nvPr/>
        </p:nvSpPr>
        <p:spPr>
          <a:xfrm>
            <a:off x="1599390" y="3715801"/>
            <a:ext cx="8985482" cy="2308324"/>
          </a:xfrm>
          <a:prstGeom prst="rect">
            <a:avLst/>
          </a:prstGeom>
          <a:solidFill>
            <a:schemeClr val="accent2">
              <a:lumMod val="20000"/>
              <a:lumOff val="80000"/>
            </a:schemeClr>
          </a:solidFill>
        </p:spPr>
        <p:txBody>
          <a:bodyPr wrap="square">
            <a:spAutoFit/>
          </a:bodyPr>
          <a:lstStyle/>
          <a:p>
            <a:r>
              <a:rPr lang="vi-VN" sz="2400">
                <a:solidFill>
                  <a:srgbClr val="050505"/>
                </a:solidFill>
                <a:latin typeface="+mj-lt"/>
              </a:rPr>
              <a:t>"Nếu cậu muốn có một người bạn thì hãy thuần hoá tớ!</a:t>
            </a:r>
            <a:r>
              <a:rPr lang="vi-VN" sz="2400">
                <a:latin typeface="+mj-lt"/>
              </a:rPr>
              <a:t/>
            </a:r>
            <a:br>
              <a:rPr lang="vi-VN" sz="2400">
                <a:latin typeface="+mj-lt"/>
              </a:rPr>
            </a:br>
            <a:r>
              <a:rPr lang="vi-VN" sz="2400">
                <a:solidFill>
                  <a:srgbClr val="050505"/>
                </a:solidFill>
                <a:latin typeface="+mj-lt"/>
              </a:rPr>
              <a:t>-Thế phải làm gì mới được? hoàng tử bé nói.</a:t>
            </a:r>
            <a:r>
              <a:rPr lang="vi-VN" sz="2400">
                <a:latin typeface="+mj-lt"/>
              </a:rPr>
              <a:t/>
            </a:r>
            <a:br>
              <a:rPr lang="vi-VN" sz="2400">
                <a:latin typeface="+mj-lt"/>
              </a:rPr>
            </a:br>
            <a:r>
              <a:rPr lang="vi-VN" sz="2400">
                <a:solidFill>
                  <a:srgbClr val="050505"/>
                </a:solidFill>
                <a:latin typeface="+mj-lt"/>
              </a:rPr>
              <a:t>-Phải hết sức nhẫn nại, con cáo đáp. Đầu tiên cậu phải ngồi cách xa tớ một chút, như thế, trên bãi cỏ ấy. Tớ sẽ liếc nhìn cậu và không nói gì hết. Ngôn ngữ là nguồn gốc gây ra mọi hiểu lầm. Nhưng mỗi ngày cậu có thể ngồi xích lại một chút..."</a:t>
            </a:r>
            <a:endParaRPr lang="en-US" sz="2400">
              <a:latin typeface="+mj-lt"/>
            </a:endParaRPr>
          </a:p>
        </p:txBody>
      </p:sp>
    </p:spTree>
    <p:extLst>
      <p:ext uri="{BB962C8B-B14F-4D97-AF65-F5344CB8AC3E}">
        <p14:creationId xmlns:p14="http://schemas.microsoft.com/office/powerpoint/2010/main" val="583934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ppt_x"/>
                                          </p:val>
                                        </p:tav>
                                        <p:tav tm="100000">
                                          <p:val>
                                            <p:strVal val="#ppt_x"/>
                                          </p:val>
                                        </p:tav>
                                      </p:tavLst>
                                    </p:anim>
                                    <p:anim calcmode="lin" valueType="num">
                                      <p:cBhvr additive="base">
                                        <p:cTn id="3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152400" y="0"/>
            <a:ext cx="10515601"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52400" y="74428"/>
            <a:ext cx="1191490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1520216"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23" name="Rounded Rectangle 4">
            <a:extLst>
              <a:ext uri="{FF2B5EF4-FFF2-40B4-BE49-F238E27FC236}">
                <a16:creationId xmlns:a16="http://schemas.microsoft.com/office/drawing/2014/main" id="{AF66CEBF-C21D-4249-9E79-C914B9C4E766}"/>
              </a:ext>
            </a:extLst>
          </p:cNvPr>
          <p:cNvSpPr/>
          <p:nvPr/>
        </p:nvSpPr>
        <p:spPr>
          <a:xfrm>
            <a:off x="1798106" y="147640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2. </a:t>
            </a:r>
            <a:r>
              <a:rPr lang="en-US" sz="2800" b="1" err="1">
                <a:solidFill>
                  <a:srgbClr val="FF0000"/>
                </a:solidFill>
                <a:latin typeface="Times New Roman" pitchFamily="18" charset="0"/>
                <a:cs typeface="Times New Roman" pitchFamily="18" charset="0"/>
              </a:rPr>
              <a:t>Tác</a:t>
            </a:r>
            <a:r>
              <a:rPr lang="en-US" sz="2800" b="1">
                <a:solidFill>
                  <a:srgbClr val="FF0000"/>
                </a:solidFill>
                <a:latin typeface="Times New Roman" pitchFamily="18" charset="0"/>
                <a:cs typeface="Times New Roman" pitchFamily="18" charset="0"/>
              </a:rPr>
              <a:t> phẩm</a:t>
            </a:r>
            <a:endParaRPr lang="en-US" sz="2800" b="1" dirty="0">
              <a:solidFill>
                <a:srgbClr val="FF0000"/>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8D8FDA72-95DF-4F2F-9A6A-9C8AC5033985}"/>
              </a:ext>
            </a:extLst>
          </p:cNvPr>
          <p:cNvSpPr txBox="1">
            <a:spLocks noChangeArrowheads="1"/>
          </p:cNvSpPr>
          <p:nvPr/>
        </p:nvSpPr>
        <p:spPr bwMode="auto">
          <a:xfrm>
            <a:off x="2117952" y="2092966"/>
            <a:ext cx="4109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dirty="0">
                <a:latin typeface="Times New Roman" panose="02020603050405020304" pitchFamily="18" charset="0"/>
                <a:cs typeface="Times New Roman" panose="02020603050405020304" pitchFamily="18" charset="0"/>
              </a:rPr>
              <a:t>a. </a:t>
            </a:r>
            <a:r>
              <a:rPr lang="en-US" altLang="en-VN" sz="2400" b="1" i="1" dirty="0" err="1">
                <a:latin typeface="Times New Roman" panose="02020603050405020304" pitchFamily="18" charset="0"/>
                <a:cs typeface="Times New Roman" panose="02020603050405020304" pitchFamily="18" charset="0"/>
              </a:rPr>
              <a:t>Đọc</a:t>
            </a:r>
            <a:r>
              <a:rPr lang="en-US" altLang="en-VN" sz="2400" b="1" i="1" dirty="0">
                <a:latin typeface="Times New Roman" panose="02020603050405020304" pitchFamily="18" charset="0"/>
                <a:cs typeface="Times New Roman" panose="02020603050405020304" pitchFamily="18" charset="0"/>
              </a:rPr>
              <a:t> </a:t>
            </a:r>
            <a:r>
              <a:rPr lang="en-US" altLang="en-VN" sz="2400" b="1" i="1" dirty="0" err="1">
                <a:latin typeface="Times New Roman" panose="02020603050405020304" pitchFamily="18" charset="0"/>
                <a:cs typeface="Times New Roman" panose="02020603050405020304" pitchFamily="18" charset="0"/>
              </a:rPr>
              <a:t>văn</a:t>
            </a:r>
            <a:r>
              <a:rPr lang="en-US" altLang="en-VN" sz="2400" b="1" i="1" dirty="0">
                <a:latin typeface="Times New Roman" panose="02020603050405020304" pitchFamily="18" charset="0"/>
                <a:cs typeface="Times New Roman" panose="02020603050405020304" pitchFamily="18" charset="0"/>
              </a:rPr>
              <a:t> </a:t>
            </a:r>
            <a:r>
              <a:rPr lang="en-US" altLang="en-VN" sz="2400" b="1" i="1" dirty="0" err="1">
                <a:latin typeface="Times New Roman" panose="02020603050405020304" pitchFamily="18" charset="0"/>
                <a:cs typeface="Times New Roman" panose="02020603050405020304" pitchFamily="18" charset="0"/>
              </a:rPr>
              <a:t>bản</a:t>
            </a:r>
            <a:r>
              <a:rPr lang="en-US" altLang="en-VN" sz="2400" b="1" i="1" dirty="0">
                <a:latin typeface="Times New Roman" panose="02020603050405020304" pitchFamily="18" charset="0"/>
                <a:cs typeface="Times New Roman" panose="02020603050405020304" pitchFamily="18" charset="0"/>
              </a:rPr>
              <a:t> </a:t>
            </a:r>
            <a:r>
              <a:rPr lang="en-US" altLang="en-VN" sz="2400" b="1" i="1" dirty="0" err="1">
                <a:latin typeface="Times New Roman" panose="02020603050405020304" pitchFamily="18" charset="0"/>
                <a:cs typeface="Times New Roman" panose="02020603050405020304" pitchFamily="18" charset="0"/>
              </a:rPr>
              <a:t>và</a:t>
            </a:r>
            <a:r>
              <a:rPr lang="en-US" altLang="en-VN" sz="2400" b="1" i="1" dirty="0">
                <a:latin typeface="Times New Roman" panose="02020603050405020304" pitchFamily="18" charset="0"/>
                <a:cs typeface="Times New Roman" panose="02020603050405020304" pitchFamily="18" charset="0"/>
              </a:rPr>
              <a:t> </a:t>
            </a:r>
            <a:r>
              <a:rPr lang="en-US" altLang="en-VN" sz="2400" b="1" i="1" dirty="0" err="1">
                <a:latin typeface="Times New Roman" panose="02020603050405020304" pitchFamily="18" charset="0"/>
                <a:cs typeface="Times New Roman" panose="02020603050405020304" pitchFamily="18" charset="0"/>
              </a:rPr>
              <a:t>chú</a:t>
            </a:r>
            <a:r>
              <a:rPr lang="en-US" altLang="en-VN" sz="2400" b="1" i="1" dirty="0">
                <a:latin typeface="Times New Roman" panose="02020603050405020304" pitchFamily="18" charset="0"/>
                <a:cs typeface="Times New Roman" panose="02020603050405020304" pitchFamily="18" charset="0"/>
              </a:rPr>
              <a:t> </a:t>
            </a:r>
            <a:r>
              <a:rPr lang="en-US" altLang="en-VN" sz="2400" b="1" i="1" dirty="0" err="1">
                <a:latin typeface="Times New Roman" panose="02020603050405020304" pitchFamily="18" charset="0"/>
                <a:cs typeface="Times New Roman" panose="02020603050405020304" pitchFamily="18" charset="0"/>
              </a:rPr>
              <a:t>thích</a:t>
            </a:r>
            <a:r>
              <a:rPr lang="en-US" altLang="en-VN" sz="2400" b="1" i="1" dirty="0">
                <a:latin typeface="Times New Roman" panose="02020603050405020304" pitchFamily="18" charset="0"/>
                <a:cs typeface="Times New Roman" panose="02020603050405020304" pitchFamily="18" charset="0"/>
              </a:rPr>
              <a:t> </a:t>
            </a:r>
            <a:r>
              <a:rPr lang="en-US" altLang="en-VN" sz="2400" b="1" i="1" dirty="0" err="1">
                <a:latin typeface="Times New Roman" panose="02020603050405020304" pitchFamily="18" charset="0"/>
                <a:cs typeface="Times New Roman" panose="02020603050405020304" pitchFamily="18" charset="0"/>
              </a:rPr>
              <a:t>từ</a:t>
            </a:r>
            <a:endParaRPr lang="en-VN" altLang="en-VN" sz="2400" b="1" i="1" dirty="0">
              <a:latin typeface="Times New Roman" panose="02020603050405020304" pitchFamily="18" charset="0"/>
              <a:cs typeface="Times New Roman" panose="02020603050405020304" pitchFamily="18" charset="0"/>
            </a:endParaRPr>
          </a:p>
        </p:txBody>
      </p:sp>
      <p:pic>
        <p:nvPicPr>
          <p:cNvPr id="14" name="Picture 2">
            <a:extLst>
              <a:ext uri="{FF2B5EF4-FFF2-40B4-BE49-F238E27FC236}">
                <a16:creationId xmlns:a16="http://schemas.microsoft.com/office/drawing/2014/main" id="{83CBDD6E-237A-4917-BCD6-DEE137B12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2364" y="682877"/>
            <a:ext cx="4197922" cy="269199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FB2AF39-33A7-42D3-B054-62AEC04636E5}"/>
              </a:ext>
            </a:extLst>
          </p:cNvPr>
          <p:cNvSpPr txBox="1">
            <a:spLocks noChangeArrowheads="1"/>
          </p:cNvSpPr>
          <p:nvPr/>
        </p:nvSpPr>
        <p:spPr bwMode="auto">
          <a:xfrm>
            <a:off x="2117953" y="2743187"/>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dirty="0">
                <a:latin typeface="Times New Roman" panose="02020603050405020304" pitchFamily="18" charset="0"/>
                <a:cs typeface="Times New Roman" panose="02020603050405020304" pitchFamily="18" charset="0"/>
              </a:rPr>
              <a:t>b. </a:t>
            </a:r>
            <a:r>
              <a:rPr lang="en-US" altLang="en-VN" sz="2400" b="1" i="1" dirty="0" err="1">
                <a:latin typeface="Times New Roman" panose="02020603050405020304" pitchFamily="18" charset="0"/>
                <a:cs typeface="Times New Roman" panose="02020603050405020304" pitchFamily="18" charset="0"/>
              </a:rPr>
              <a:t>Tác</a:t>
            </a:r>
            <a:r>
              <a:rPr lang="en-US" altLang="en-VN" sz="2400" b="1" i="1" dirty="0">
                <a:latin typeface="Times New Roman" panose="02020603050405020304" pitchFamily="18" charset="0"/>
                <a:cs typeface="Times New Roman" panose="02020603050405020304" pitchFamily="18" charset="0"/>
              </a:rPr>
              <a:t> </a:t>
            </a:r>
            <a:r>
              <a:rPr lang="en-US" altLang="en-VN" sz="2400" b="1" i="1" dirty="0" err="1">
                <a:latin typeface="Times New Roman" panose="02020603050405020304" pitchFamily="18" charset="0"/>
                <a:cs typeface="Times New Roman" panose="02020603050405020304" pitchFamily="18" charset="0"/>
              </a:rPr>
              <a:t>phẩm</a:t>
            </a:r>
            <a:endParaRPr lang="en-VN" altLang="en-VN" sz="2400" b="1" i="1"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DD163C4-DB67-406B-AEA8-0EAC3B58A481}"/>
              </a:ext>
            </a:extLst>
          </p:cNvPr>
          <p:cNvSpPr/>
          <p:nvPr/>
        </p:nvSpPr>
        <p:spPr>
          <a:xfrm>
            <a:off x="2184397" y="4868802"/>
            <a:ext cx="6524171" cy="348813"/>
          </a:xfrm>
          <a:prstGeom prst="rect">
            <a:avLst/>
          </a:prstGeom>
        </p:spPr>
        <p:txBody>
          <a:bodyPr wrap="square">
            <a:spAutoFit/>
          </a:bodyPr>
          <a:lstStyle/>
          <a:p>
            <a:pPr algn="just">
              <a:lnSpc>
                <a:spcPts val="2000"/>
              </a:lnSpc>
              <a:spcAft>
                <a:spcPts val="800"/>
              </a:spcAft>
            </a:pP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Ngôi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Ngôi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ba</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490707E-FC42-4976-A266-F05D91DDC62E}"/>
              </a:ext>
            </a:extLst>
          </p:cNvPr>
          <p:cNvSpPr txBox="1">
            <a:spLocks noChangeArrowheads="1"/>
          </p:cNvSpPr>
          <p:nvPr/>
        </p:nvSpPr>
        <p:spPr bwMode="auto">
          <a:xfrm>
            <a:off x="2248584" y="3395959"/>
            <a:ext cx="79483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buFontTx/>
              <a:buChar char="-"/>
            </a:pPr>
            <a:r>
              <a:rPr lang="en-US" altLang="en-VN" sz="2400" b="1" dirty="0" err="1">
                <a:latin typeface="Times New Roman" panose="02020603050405020304" pitchFamily="18" charset="0"/>
                <a:cs typeface="Times New Roman" panose="02020603050405020304" pitchFamily="18" charset="0"/>
              </a:rPr>
              <a:t>Xuất</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xứ</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Đoạn</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trích</a:t>
            </a:r>
            <a:r>
              <a:rPr lang="en-US" altLang="en-VN" sz="2400" dirty="0">
                <a:latin typeface="Times New Roman" panose="02020603050405020304" pitchFamily="18" charset="0"/>
                <a:cs typeface="Times New Roman" panose="02020603050405020304" pitchFamily="18" charset="0"/>
              </a:rPr>
              <a:t> “ </a:t>
            </a:r>
            <a:r>
              <a:rPr lang="en-US" altLang="en-VN" sz="2400" dirty="0" err="1">
                <a:latin typeface="Times New Roman" panose="02020603050405020304" pitchFamily="18" charset="0"/>
                <a:cs typeface="Times New Roman" panose="02020603050405020304" pitchFamily="18" charset="0"/>
              </a:rPr>
              <a:t>Nếu</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cậu</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muốn</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có</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một</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người</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bạn</a:t>
            </a:r>
            <a:r>
              <a:rPr lang="en-US" altLang="en-VN" sz="2400" dirty="0">
                <a:latin typeface="Times New Roman" panose="02020603050405020304" pitchFamily="18" charset="0"/>
                <a:cs typeface="Times New Roman" panose="02020603050405020304" pitchFamily="18" charset="0"/>
              </a:rPr>
              <a:t> </a:t>
            </a:r>
          </a:p>
          <a:p>
            <a:pPr>
              <a:spcBef>
                <a:spcPct val="0"/>
              </a:spcBef>
              <a:buNone/>
            </a:pP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chương</a:t>
            </a:r>
            <a:r>
              <a:rPr lang="en-US" altLang="en-VN" sz="2400" dirty="0">
                <a:latin typeface="Times New Roman" panose="02020603050405020304" pitchFamily="18" charset="0"/>
                <a:cs typeface="Times New Roman" panose="02020603050405020304" pitchFamily="18" charset="0"/>
              </a:rPr>
              <a:t> XXI) </a:t>
            </a:r>
            <a:r>
              <a:rPr lang="en-US" altLang="en-VN" sz="2400" dirty="0" err="1">
                <a:latin typeface="Times New Roman" panose="02020603050405020304" pitchFamily="18" charset="0"/>
                <a:cs typeface="Times New Roman" panose="02020603050405020304" pitchFamily="18" charset="0"/>
              </a:rPr>
              <a:t>của</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tác</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phẩm</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Hoàng</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tử</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bé</a:t>
            </a:r>
            <a:r>
              <a:rPr lang="en-US" altLang="en-VN" sz="2400" dirty="0">
                <a:latin typeface="Times New Roman" panose="02020603050405020304" pitchFamily="18" charset="0"/>
                <a:cs typeface="Times New Roman" panose="02020603050405020304" pitchFamily="18" charset="0"/>
              </a:rPr>
              <a:t> ( </a:t>
            </a:r>
            <a:r>
              <a:rPr lang="en-US" altLang="en-VN" sz="2400" dirty="0" err="1">
                <a:latin typeface="Times New Roman" panose="02020603050405020304" pitchFamily="18" charset="0"/>
                <a:cs typeface="Times New Roman" panose="02020603050405020304" pitchFamily="18" charset="0"/>
              </a:rPr>
              <a:t>tên</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tiếng</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Pháp</a:t>
            </a:r>
            <a:r>
              <a:rPr lang="en-US" altLang="en-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Le Petit Prince).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400" dirty="0">
                <a:latin typeface="Times New Roman" panose="02020603050405020304" pitchFamily="18" charset="0"/>
                <a:ea typeface="Calibri" panose="020F0502020204030204" pitchFamily="34" charset="0"/>
                <a:cs typeface="Times New Roman" panose="02020603050405020304" pitchFamily="18" charset="0"/>
              </a:rPr>
              <a:t> 1943</a:t>
            </a:r>
            <a:endParaRPr lang="en-VN" altLang="en-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43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1463234"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24691" y="-6405"/>
            <a:ext cx="11914909"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1520216"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23" name="Rounded Rectangle 4">
            <a:extLst>
              <a:ext uri="{FF2B5EF4-FFF2-40B4-BE49-F238E27FC236}">
                <a16:creationId xmlns:a16="http://schemas.microsoft.com/office/drawing/2014/main" id="{AF66CEBF-C21D-4249-9E79-C914B9C4E766}"/>
              </a:ext>
            </a:extLst>
          </p:cNvPr>
          <p:cNvSpPr/>
          <p:nvPr/>
        </p:nvSpPr>
        <p:spPr>
          <a:xfrm>
            <a:off x="1798106" y="147640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phẩm</a:t>
            </a:r>
            <a:endParaRPr lang="en-US" sz="2800" b="1" dirty="0">
              <a:solidFill>
                <a:srgbClr val="FF0000"/>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8D8FDA72-95DF-4F2F-9A6A-9C8AC5033985}"/>
              </a:ext>
            </a:extLst>
          </p:cNvPr>
          <p:cNvSpPr txBox="1">
            <a:spLocks noChangeArrowheads="1"/>
          </p:cNvSpPr>
          <p:nvPr/>
        </p:nvSpPr>
        <p:spPr bwMode="auto">
          <a:xfrm>
            <a:off x="1910132" y="2092965"/>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a:latin typeface="Times New Roman" panose="02020603050405020304" pitchFamily="18" charset="0"/>
                <a:cs typeface="Times New Roman" panose="02020603050405020304" pitchFamily="18" charset="0"/>
              </a:rPr>
              <a:t>a. Đọc văn bản</a:t>
            </a:r>
            <a:endParaRPr lang="en-VN" altLang="en-VN" sz="2400" b="1" i="1">
              <a:latin typeface="Times New Roman" panose="02020603050405020304" pitchFamily="18" charset="0"/>
              <a:cs typeface="Times New Roman" panose="02020603050405020304" pitchFamily="18" charset="0"/>
            </a:endParaRPr>
          </a:p>
        </p:txBody>
      </p:sp>
      <p:pic>
        <p:nvPicPr>
          <p:cNvPr id="14" name="Picture 2">
            <a:extLst>
              <a:ext uri="{FF2B5EF4-FFF2-40B4-BE49-F238E27FC236}">
                <a16:creationId xmlns:a16="http://schemas.microsoft.com/office/drawing/2014/main" id="{83CBDD6E-237A-4917-BCD6-DEE137B12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2364" y="682877"/>
            <a:ext cx="4197922" cy="24713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FB2AF39-33A7-42D3-B054-62AEC04636E5}"/>
              </a:ext>
            </a:extLst>
          </p:cNvPr>
          <p:cNvSpPr txBox="1">
            <a:spLocks noChangeArrowheads="1"/>
          </p:cNvSpPr>
          <p:nvPr/>
        </p:nvSpPr>
        <p:spPr bwMode="auto">
          <a:xfrm>
            <a:off x="1910132" y="2595038"/>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dirty="0">
                <a:latin typeface="Times New Roman" panose="02020603050405020304" pitchFamily="18" charset="0"/>
                <a:cs typeface="Times New Roman" panose="02020603050405020304" pitchFamily="18" charset="0"/>
              </a:rPr>
              <a:t>b. </a:t>
            </a:r>
            <a:r>
              <a:rPr lang="en-US" altLang="en-VN" sz="2400" b="1" i="1" dirty="0" err="1">
                <a:latin typeface="Times New Roman" panose="02020603050405020304" pitchFamily="18" charset="0"/>
                <a:cs typeface="Times New Roman" panose="02020603050405020304" pitchFamily="18" charset="0"/>
              </a:rPr>
              <a:t>Tác</a:t>
            </a:r>
            <a:r>
              <a:rPr lang="en-US" altLang="en-VN" sz="2400" b="1" i="1" dirty="0">
                <a:latin typeface="Times New Roman" panose="02020603050405020304" pitchFamily="18" charset="0"/>
                <a:cs typeface="Times New Roman" panose="02020603050405020304" pitchFamily="18" charset="0"/>
              </a:rPr>
              <a:t> </a:t>
            </a:r>
            <a:r>
              <a:rPr lang="en-US" altLang="en-VN" sz="2400" b="1" i="1" dirty="0" err="1">
                <a:latin typeface="Times New Roman" panose="02020603050405020304" pitchFamily="18" charset="0"/>
                <a:cs typeface="Times New Roman" panose="02020603050405020304" pitchFamily="18" charset="0"/>
              </a:rPr>
              <a:t>phẩm</a:t>
            </a:r>
            <a:endParaRPr lang="en-VN" altLang="en-VN" sz="2400" b="1" i="1"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DD163C4-DB67-406B-AEA8-0EAC3B58A481}"/>
              </a:ext>
            </a:extLst>
          </p:cNvPr>
          <p:cNvSpPr/>
          <p:nvPr/>
        </p:nvSpPr>
        <p:spPr>
          <a:xfrm>
            <a:off x="1980035" y="4201272"/>
            <a:ext cx="6524171" cy="348813"/>
          </a:xfrm>
          <a:prstGeom prst="rect">
            <a:avLst/>
          </a:prstGeom>
        </p:spPr>
        <p:txBody>
          <a:bodyPr wrap="square">
            <a:spAutoFit/>
          </a:bodyPr>
          <a:lstStyle/>
          <a:p>
            <a:pPr algn="just">
              <a:lnSpc>
                <a:spcPts val="2000"/>
              </a:lnSpc>
              <a:spcAft>
                <a:spcPts val="800"/>
              </a:spcAft>
            </a:pP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Ngôi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Ngôi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ba</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490707E-FC42-4976-A266-F05D91DDC62E}"/>
              </a:ext>
            </a:extLst>
          </p:cNvPr>
          <p:cNvSpPr txBox="1">
            <a:spLocks noChangeArrowheads="1"/>
          </p:cNvSpPr>
          <p:nvPr/>
        </p:nvSpPr>
        <p:spPr bwMode="auto">
          <a:xfrm>
            <a:off x="1878374" y="3121186"/>
            <a:ext cx="76158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Xuất</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xứ</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Đoạn</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trích</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thuộc</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chương</a:t>
            </a:r>
            <a:r>
              <a:rPr lang="en-US" altLang="en-VN" sz="2400" dirty="0">
                <a:latin typeface="Times New Roman" panose="02020603050405020304" pitchFamily="18" charset="0"/>
                <a:cs typeface="Times New Roman" panose="02020603050405020304" pitchFamily="18" charset="0"/>
              </a:rPr>
              <a:t> XXI </a:t>
            </a:r>
            <a:r>
              <a:rPr lang="en-US" altLang="en-VN" sz="2400" dirty="0" err="1">
                <a:latin typeface="Times New Roman" panose="02020603050405020304" pitchFamily="18" charset="0"/>
                <a:cs typeface="Times New Roman" panose="02020603050405020304" pitchFamily="18" charset="0"/>
              </a:rPr>
              <a:t>của</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tác</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phẩm</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Hoàng</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tử</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400" dirty="0">
                <a:latin typeface="Times New Roman" panose="02020603050405020304" pitchFamily="18" charset="0"/>
                <a:ea typeface="Calibri" panose="020F0502020204030204" pitchFamily="34" charset="0"/>
                <a:cs typeface="Times New Roman" panose="02020603050405020304" pitchFamily="18" charset="0"/>
              </a:rPr>
              <a:t> 1943</a:t>
            </a:r>
            <a:endParaRPr lang="en-VN" altLang="en-VN" sz="2400" dirty="0">
              <a:latin typeface="Times New Roman" panose="02020603050405020304" pitchFamily="18" charset="0"/>
              <a:cs typeface="Times New Roman" panose="02020603050405020304" pitchFamily="18" charset="0"/>
            </a:endParaRPr>
          </a:p>
          <a:p>
            <a:pPr>
              <a:spcBef>
                <a:spcPct val="0"/>
              </a:spcBef>
              <a:buFontTx/>
              <a:buNone/>
            </a:pPr>
            <a:r>
              <a:rPr lang="en-US" altLang="en-VN" sz="2400" dirty="0">
                <a:latin typeface="Times New Roman" panose="02020603050405020304" pitchFamily="18" charset="0"/>
                <a:cs typeface="Times New Roman" panose="02020603050405020304" pitchFamily="18" charset="0"/>
              </a:rPr>
              <a:t> </a:t>
            </a:r>
            <a:endParaRPr lang="en-VN" altLang="en-VN" sz="24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1226BEE-1BFB-4D1E-8458-1199B532872C}"/>
              </a:ext>
            </a:extLst>
          </p:cNvPr>
          <p:cNvSpPr/>
          <p:nvPr/>
        </p:nvSpPr>
        <p:spPr>
          <a:xfrm>
            <a:off x="1957634" y="5201639"/>
            <a:ext cx="6524171" cy="348813"/>
          </a:xfrm>
          <a:prstGeom prst="rect">
            <a:avLst/>
          </a:prstGeom>
        </p:spPr>
        <p:txBody>
          <a:bodyPr wrap="square">
            <a:spAutoFit/>
          </a:bodyPr>
          <a:lstStyle/>
          <a:p>
            <a:pPr algn="just">
              <a:lnSpc>
                <a:spcPts val="2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Nhân vật chính:</a:t>
            </a:r>
            <a:r>
              <a:rPr lang="vi-VN" sz="2400" dirty="0">
                <a:latin typeface="Times New Roman" panose="02020603050405020304" pitchFamily="18" charset="0"/>
                <a:cs typeface="Times New Roman" panose="02020603050405020304" pitchFamily="18" charset="0"/>
              </a:rPr>
              <a:t> Hoàng tử bé và Cáo</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C17B0C46-DAF8-4794-AC4A-8F705FA4454A}"/>
              </a:ext>
            </a:extLst>
          </p:cNvPr>
          <p:cNvSpPr txBox="1">
            <a:spLocks noChangeArrowheads="1"/>
          </p:cNvSpPr>
          <p:nvPr/>
        </p:nvSpPr>
        <p:spPr bwMode="auto">
          <a:xfrm>
            <a:off x="1957633" y="4549169"/>
            <a:ext cx="622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VN"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Truyện đồng thoại.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6296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436</TotalTime>
  <Words>2554</Words>
  <Application>Microsoft Office PowerPoint</Application>
  <PresentationFormat>Widescreen</PresentationFormat>
  <Paragraphs>266</Paragraphs>
  <Slides>30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Win8SL-U</cp:lastModifiedBy>
  <cp:revision>113</cp:revision>
  <dcterms:created xsi:type="dcterms:W3CDTF">2021-06-07T09:05:04Z</dcterms:created>
  <dcterms:modified xsi:type="dcterms:W3CDTF">2024-09-19T08:49:59Z</dcterms:modified>
</cp:coreProperties>
</file>