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63" r:id="rId2"/>
    <p:sldId id="259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82" r:id="rId11"/>
    <p:sldId id="283" r:id="rId12"/>
    <p:sldId id="284" r:id="rId13"/>
    <p:sldId id="271" r:id="rId14"/>
    <p:sldId id="272" r:id="rId15"/>
    <p:sldId id="273" r:id="rId16"/>
    <p:sldId id="276" r:id="rId17"/>
    <p:sldId id="274" r:id="rId18"/>
    <p:sldId id="275" r:id="rId19"/>
    <p:sldId id="279" r:id="rId20"/>
    <p:sldId id="280" r:id="rId21"/>
  </p:sldIdLst>
  <p:sldSz cx="12192000" cy="6858000"/>
  <p:notesSz cx="6858000" cy="9144000"/>
  <p:embeddedFontLst>
    <p:embeddedFont>
      <p:font typeface="VNI-Times" panose="020B0604020202020204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huOq727N7oir6qwH9CuUgt5iBu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C546"/>
    <a:srgbClr val="202AE8"/>
    <a:srgbClr val="F2FB9D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" name="Google Shape;1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02197-A489-8C8B-9517-0B835385A4B9}"/>
              </a:ext>
            </a:extLst>
          </p:cNvPr>
          <p:cNvSpPr txBox="1"/>
          <p:nvPr userDrawn="1"/>
        </p:nvSpPr>
        <p:spPr>
          <a:xfrm>
            <a:off x="-179375" y="6858000"/>
            <a:ext cx="18964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rgbClr val="EAEAEA"/>
                </a:solidFill>
              </a:rPr>
              <a:t>TÀI LIỆU NHÓM SOẠN GIÁO ÁN - MAI NGỌC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8D91EA-9585-9F5A-556E-8BBDCBB87AEB}"/>
              </a:ext>
            </a:extLst>
          </p:cNvPr>
          <p:cNvSpPr txBox="1"/>
          <p:nvPr userDrawn="1"/>
        </p:nvSpPr>
        <p:spPr>
          <a:xfrm>
            <a:off x="-6873" y="-123111"/>
            <a:ext cx="77574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">
                <a:solidFill>
                  <a:schemeClr val="accent3">
                    <a:lumMod val="20000"/>
                    <a:lumOff val="80000"/>
                  </a:schemeClr>
                </a:solidFill>
              </a:rPr>
              <a:t>TÀI LIỆU NHÓM SOẠN GIÁO ÁN - MAI NGỌC</a:t>
            </a:r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7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8.wmf"/><Relationship Id="rId10" Type="http://schemas.openxmlformats.org/officeDocument/2006/relationships/image" Target="../media/image18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wmf"/><Relationship Id="rId9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16.bin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4.jpeg"/><Relationship Id="rId10" Type="http://schemas.openxmlformats.org/officeDocument/2006/relationships/image" Target="../media/image30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38.e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7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5.wmf"/><Relationship Id="rId5" Type="http://schemas.openxmlformats.org/officeDocument/2006/relationships/image" Target="../media/image32.png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28.wmf"/><Relationship Id="rId9" Type="http://schemas.openxmlformats.org/officeDocument/2006/relationships/image" Target="../media/image34.wmf"/><Relationship Id="rId1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0.wmf"/><Relationship Id="rId3" Type="http://schemas.openxmlformats.org/officeDocument/2006/relationships/image" Target="../media/image4.e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wmf"/><Relationship Id="rId5" Type="http://schemas.openxmlformats.org/officeDocument/2006/relationships/image" Target="../media/image6.e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5.emf"/><Relationship Id="rId9" Type="http://schemas.openxmlformats.org/officeDocument/2006/relationships/image" Target="../media/image8.wmf"/><Relationship Id="rId1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/>
        </p:nvSpPr>
        <p:spPr>
          <a:xfrm>
            <a:off x="4055165" y="291548"/>
            <a:ext cx="47032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CẤU TRÚC BÀI HỌC</a:t>
            </a:r>
            <a:endParaRPr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1D2FFB-D8B5-4663-B496-CF096D721063}"/>
              </a:ext>
            </a:extLst>
          </p:cNvPr>
          <p:cNvSpPr/>
          <p:nvPr/>
        </p:nvSpPr>
        <p:spPr>
          <a:xfrm>
            <a:off x="914400" y="2715207"/>
            <a:ext cx="2743200" cy="221135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F4ABB0-A74A-435B-8719-F7DA1BFDA87B}"/>
              </a:ext>
            </a:extLst>
          </p:cNvPr>
          <p:cNvCxnSpPr>
            <a:cxnSpLocks/>
          </p:cNvCxnSpPr>
          <p:nvPr/>
        </p:nvCxnSpPr>
        <p:spPr>
          <a:xfrm flipV="1">
            <a:off x="3746893" y="2789854"/>
            <a:ext cx="1184987" cy="877078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5C33A60-D5DC-4F75-ADBF-B5A6AA1F2D23}"/>
              </a:ext>
            </a:extLst>
          </p:cNvPr>
          <p:cNvSpPr/>
          <p:nvPr/>
        </p:nvSpPr>
        <p:spPr>
          <a:xfrm>
            <a:off x="5021174" y="1446246"/>
            <a:ext cx="3666931" cy="134360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269FDD6-27FB-46D3-BF44-EF4415B68547}"/>
              </a:ext>
            </a:extLst>
          </p:cNvPr>
          <p:cNvCxnSpPr/>
          <p:nvPr/>
        </p:nvCxnSpPr>
        <p:spPr>
          <a:xfrm>
            <a:off x="3746893" y="3820884"/>
            <a:ext cx="1184987" cy="8444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9BA444B-9FC9-485B-8CFD-7166100CF4FF}"/>
              </a:ext>
            </a:extLst>
          </p:cNvPr>
          <p:cNvSpPr/>
          <p:nvPr/>
        </p:nvSpPr>
        <p:spPr>
          <a:xfrm>
            <a:off x="5021174" y="3900197"/>
            <a:ext cx="4822622" cy="1343608"/>
          </a:xfrm>
          <a:prstGeom prst="roundRect">
            <a:avLst/>
          </a:prstGeom>
          <a:solidFill>
            <a:srgbClr val="202AE8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NHẬN BIẾT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7" grpId="0" animBg="1"/>
      <p:bldP spid="13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9D4DB5-A4F2-4263-A6B1-6C3815944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36 – BÀI 13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HÌNH CHỮ 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59020C-7F96-459F-BF1B-AF66503A0606}"/>
              </a:ext>
            </a:extLst>
          </p:cNvPr>
          <p:cNvCxnSpPr/>
          <p:nvPr/>
        </p:nvCxnSpPr>
        <p:spPr>
          <a:xfrm>
            <a:off x="4637314" y="718457"/>
            <a:ext cx="0" cy="6139543"/>
          </a:xfrm>
          <a:prstGeom prst="line">
            <a:avLst/>
          </a:prstGeom>
          <a:ln w="57150" cmpd="dbl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67D6CA0-FBD2-41B2-A214-0FA7D6D5E4F4}"/>
              </a:ext>
            </a:extLst>
          </p:cNvPr>
          <p:cNvSpPr txBox="1"/>
          <p:nvPr/>
        </p:nvSpPr>
        <p:spPr>
          <a:xfrm>
            <a:off x="217714" y="968829"/>
            <a:ext cx="2558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E9B1C4-8224-4B85-AB58-3B939F7E7DC5}"/>
              </a:ext>
            </a:extLst>
          </p:cNvPr>
          <p:cNvGrpSpPr/>
          <p:nvPr/>
        </p:nvGrpSpPr>
        <p:grpSpPr>
          <a:xfrm>
            <a:off x="121322" y="1740071"/>
            <a:ext cx="4382931" cy="870485"/>
            <a:chOff x="121322" y="2164045"/>
            <a:chExt cx="4382931" cy="870485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0E90D1C7-8535-4F55-BD5C-FBFF5F589BC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2574570"/>
                </p:ext>
              </p:extLst>
            </p:nvPr>
          </p:nvGraphicFramePr>
          <p:xfrm>
            <a:off x="458291" y="2658293"/>
            <a:ext cx="2763838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920680" imgH="380880" progId="Equation.DSMT4">
                    <p:embed/>
                  </p:oleObj>
                </mc:Choice>
                <mc:Fallback>
                  <p:oleObj name="Equation" r:id="rId2" imgW="2920680" imgH="380880" progId="Equation.DSMT4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AF20F719-C7C5-4617-997C-44F1307E963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291" y="2658293"/>
                          <a:ext cx="2763838" cy="376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C2FE6E12-93B0-4FD6-AEEB-769279516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22" y="2164045"/>
              <a:ext cx="4382931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Tứ</a:t>
              </a: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</a:t>
              </a:r>
              <a:r>
                <a:rPr kumimoji="0" lang="en-US" altLang="en-US" sz="2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chữ</a:t>
              </a: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nhật</a:t>
              </a: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28B2DB5D-00C4-4D35-9B21-D4AA60BF361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7536106"/>
                </p:ext>
              </p:extLst>
            </p:nvPr>
          </p:nvGraphicFramePr>
          <p:xfrm>
            <a:off x="1153714" y="2274124"/>
            <a:ext cx="9525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952200" imgH="279360" progId="Equation.DSMT4">
                    <p:embed/>
                  </p:oleObj>
                </mc:Choice>
                <mc:Fallback>
                  <p:oleObj name="Equation" r:id="rId4" imgW="952200" imgH="279360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FC05496F-A211-41FE-BA83-BE2043C8E91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53714" y="2274124"/>
                          <a:ext cx="9525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6F3F25B-1ED3-4FC4-AB2C-E0F335569001}"/>
              </a:ext>
            </a:extLst>
          </p:cNvPr>
          <p:cNvSpPr/>
          <p:nvPr/>
        </p:nvSpPr>
        <p:spPr>
          <a:xfrm>
            <a:off x="-52808" y="2779168"/>
            <a:ext cx="451598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75469C-9617-4EEC-8E88-A9BFF9D8A3AD}"/>
              </a:ext>
            </a:extLst>
          </p:cNvPr>
          <p:cNvSpPr txBox="1"/>
          <p:nvPr/>
        </p:nvSpPr>
        <p:spPr>
          <a:xfrm>
            <a:off x="120418" y="4025376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DAD71-CF5C-45C5-AF16-D41AEDA73CF4}"/>
              </a:ext>
            </a:extLst>
          </p:cNvPr>
          <p:cNvSpPr txBox="1"/>
          <p:nvPr/>
        </p:nvSpPr>
        <p:spPr>
          <a:xfrm>
            <a:off x="4637314" y="664659"/>
            <a:ext cx="7133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. Hai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AC, BD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DC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B3574C64-1875-45E4-A220-EB3A228AC3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313124"/>
              </p:ext>
            </p:extLst>
          </p:nvPr>
        </p:nvGraphicFramePr>
        <p:xfrm>
          <a:off x="6908733" y="1135582"/>
          <a:ext cx="11525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60" imgH="279360" progId="Equation.DSMT4">
                  <p:embed/>
                </p:oleObj>
              </mc:Choice>
              <mc:Fallback>
                <p:oleObj name="Equation" r:id="rId6" imgW="965160" imgH="2793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82B3347-F8EF-4A55-BA97-DFEE4B139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08733" y="1135582"/>
                        <a:ext cx="1152525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238CADE-04DA-4428-9B1D-D0AEFB2A41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754460"/>
              </p:ext>
            </p:extLst>
          </p:nvPr>
        </p:nvGraphicFramePr>
        <p:xfrm>
          <a:off x="7036724" y="1500462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44520" imgH="279360" progId="Equation.DSMT4">
                  <p:embed/>
                </p:oleObj>
              </mc:Choice>
              <mc:Fallback>
                <p:oleObj name="Equation" r:id="rId8" imgW="1244520" imgH="2793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D6661105-725F-40A5-92A4-B234A62C8F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36724" y="1500462"/>
                        <a:ext cx="12446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B2947087-B37F-417D-8E79-B25CAFD6E862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135" y="1724503"/>
            <a:ext cx="2464524" cy="192799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angle 5">
            <a:extLst>
              <a:ext uri="{FF2B5EF4-FFF2-40B4-BE49-F238E27FC236}">
                <a16:creationId xmlns:a16="http://schemas.microsoft.com/office/drawing/2014/main" id="{94F53B7F-545E-4A53-89A6-B94F4BCDB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23" y="-14929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77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1620225-B874-4B38-8A31-F1E811168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155" y="-26575"/>
            <a:ext cx="12192000" cy="6096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36 – BÀI 13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HÌNH CHỮ 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3E0E80-71BB-4553-80D5-FCD50419C678}"/>
              </a:ext>
            </a:extLst>
          </p:cNvPr>
          <p:cNvCxnSpPr/>
          <p:nvPr/>
        </p:nvCxnSpPr>
        <p:spPr>
          <a:xfrm>
            <a:off x="4637314" y="718457"/>
            <a:ext cx="0" cy="6139543"/>
          </a:xfrm>
          <a:prstGeom prst="line">
            <a:avLst/>
          </a:prstGeom>
          <a:ln w="57150" cmpd="dbl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3329FE-B386-4DF7-BA75-69F6620DCFAD}"/>
              </a:ext>
            </a:extLst>
          </p:cNvPr>
          <p:cNvSpPr txBox="1"/>
          <p:nvPr/>
        </p:nvSpPr>
        <p:spPr>
          <a:xfrm>
            <a:off x="217714" y="968829"/>
            <a:ext cx="25587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6139D835-0FB8-4095-8059-7BBC5078B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23" y="-14929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9E54F2-1996-44D9-95FF-EF8C6F849DA6}"/>
              </a:ext>
            </a:extLst>
          </p:cNvPr>
          <p:cNvSpPr txBox="1"/>
          <p:nvPr/>
        </p:nvSpPr>
        <p:spPr>
          <a:xfrm>
            <a:off x="217714" y="2061847"/>
            <a:ext cx="2999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BFBB444-B68E-4BB2-97F1-366EBC9303A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23" y="3975759"/>
            <a:ext cx="2534735" cy="222463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D1C599DD-BED8-4AEE-A0C8-3750BFDC5C16}"/>
              </a:ext>
            </a:extLst>
          </p:cNvPr>
          <p:cNvSpPr/>
          <p:nvPr/>
        </p:nvSpPr>
        <p:spPr>
          <a:xfrm>
            <a:off x="130628" y="2523512"/>
            <a:ext cx="43480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C,  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8671E94-6758-43BD-A0E0-0C713C1F3E8F}"/>
              </a:ext>
            </a:extLst>
          </p:cNvPr>
          <p:cNvSpPr txBox="1"/>
          <p:nvPr/>
        </p:nvSpPr>
        <p:spPr>
          <a:xfrm>
            <a:off x="5079811" y="938057"/>
            <a:ext cx="6964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2FF4AB8-1D43-4534-8540-4EB0D8F04E4C}"/>
              </a:ext>
            </a:extLst>
          </p:cNvPr>
          <p:cNvSpPr txBox="1"/>
          <p:nvPr/>
        </p:nvSpPr>
        <p:spPr>
          <a:xfrm>
            <a:off x="5265504" y="2014049"/>
            <a:ext cx="6708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36A6131-18E8-475D-9EB7-ED2B8BC5EAEF}"/>
              </a:ext>
            </a:extLst>
          </p:cNvPr>
          <p:cNvSpPr txBox="1"/>
          <p:nvPr/>
        </p:nvSpPr>
        <p:spPr>
          <a:xfrm>
            <a:off x="5079810" y="3090041"/>
            <a:ext cx="6964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Google Shape;237;p25">
            <a:extLst>
              <a:ext uri="{FF2B5EF4-FFF2-40B4-BE49-F238E27FC236}">
                <a16:creationId xmlns:a16="http://schemas.microsoft.com/office/drawing/2014/main" id="{FDEA48D6-FCA6-4BDC-8C49-7F85A3A3527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5605" y="1957105"/>
            <a:ext cx="751609" cy="751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99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85" grpId="0"/>
      <p:bldP spid="102" grpId="0"/>
      <p:bldP spid="1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5433240-AA2E-4A0F-8FFB-622685624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141" y="-26575"/>
            <a:ext cx="12192000" cy="6096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36 – BÀI 13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HÌNH CHỮ 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ADDEB9-1CD1-4F5C-B16A-473D6CEA8C99}"/>
              </a:ext>
            </a:extLst>
          </p:cNvPr>
          <p:cNvCxnSpPr/>
          <p:nvPr/>
        </p:nvCxnSpPr>
        <p:spPr>
          <a:xfrm>
            <a:off x="4478691" y="665482"/>
            <a:ext cx="0" cy="6139543"/>
          </a:xfrm>
          <a:prstGeom prst="line">
            <a:avLst/>
          </a:prstGeom>
          <a:ln w="57150" cmpd="dbl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D8667A1-513A-4916-8ADC-7149E9C67994}"/>
              </a:ext>
            </a:extLst>
          </p:cNvPr>
          <p:cNvSpPr txBox="1"/>
          <p:nvPr/>
        </p:nvSpPr>
        <p:spPr>
          <a:xfrm>
            <a:off x="217714" y="968829"/>
            <a:ext cx="25587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00B14FB-A9F3-464A-9027-E50418AB6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23" y="-14929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ABEB1-47DB-4295-8B71-9B51D1A31303}"/>
              </a:ext>
            </a:extLst>
          </p:cNvPr>
          <p:cNvSpPr txBox="1"/>
          <p:nvPr/>
        </p:nvSpPr>
        <p:spPr>
          <a:xfrm>
            <a:off x="217714" y="2061847"/>
            <a:ext cx="2999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FF0ED9-C54B-4EAF-BD3B-A3A14F320AC2}"/>
              </a:ext>
            </a:extLst>
          </p:cNvPr>
          <p:cNvSpPr txBox="1"/>
          <p:nvPr/>
        </p:nvSpPr>
        <p:spPr>
          <a:xfrm>
            <a:off x="289249" y="278052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0C935-82D4-41AF-85B8-F9E21D1380AC}"/>
              </a:ext>
            </a:extLst>
          </p:cNvPr>
          <p:cNvSpPr/>
          <p:nvPr/>
        </p:nvSpPr>
        <p:spPr>
          <a:xfrm>
            <a:off x="-61141" y="2605969"/>
            <a:ext cx="4455858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F47307-7F4D-4DAC-8809-E38FCB4CFE8C}"/>
              </a:ext>
            </a:extLst>
          </p:cNvPr>
          <p:cNvSpPr/>
          <p:nvPr/>
        </p:nvSpPr>
        <p:spPr>
          <a:xfrm>
            <a:off x="83982" y="3186113"/>
            <a:ext cx="4240363" cy="860834"/>
          </a:xfrm>
          <a:prstGeom prst="roundRect">
            <a:avLst/>
          </a:prstGeom>
          <a:solidFill>
            <a:srgbClr val="F2FB9D"/>
          </a:solidFill>
          <a:ln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202AE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b="1" i="1" dirty="0" err="1">
                <a:solidFill>
                  <a:srgbClr val="202AE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202AE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AE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b="1" i="1" dirty="0">
                <a:solidFill>
                  <a:srgbClr val="202AE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AE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b="1" i="1" dirty="0">
                <a:solidFill>
                  <a:srgbClr val="202AE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AE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202AE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AE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rgbClr val="202AE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AE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b="1" i="1" dirty="0">
                <a:solidFill>
                  <a:srgbClr val="202AE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AE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400" b="1" i="1" dirty="0">
                <a:solidFill>
                  <a:srgbClr val="202AE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AE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solidFill>
                  <a:srgbClr val="202AE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AE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202AE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AE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>
                <a:solidFill>
                  <a:srgbClr val="202AE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AE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solidFill>
                <a:srgbClr val="202A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475F20-9C7E-4EF3-BCED-7FBD6148453A}"/>
              </a:ext>
            </a:extLst>
          </p:cNvPr>
          <p:cNvSpPr/>
          <p:nvPr/>
        </p:nvSpPr>
        <p:spPr>
          <a:xfrm>
            <a:off x="0" y="4219899"/>
            <a:ext cx="4324350" cy="1067578"/>
          </a:xfrm>
          <a:prstGeom prst="roundRect">
            <a:avLst/>
          </a:prstGeom>
          <a:solidFill>
            <a:srgbClr val="19C54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/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ờng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endParaRPr lang="en-US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BF06C-AAF0-4992-B907-0E9C8E901996}"/>
              </a:ext>
            </a:extLst>
          </p:cNvPr>
          <p:cNvSpPr txBox="1"/>
          <p:nvPr/>
        </p:nvSpPr>
        <p:spPr>
          <a:xfrm>
            <a:off x="4633034" y="968829"/>
            <a:ext cx="7197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70D9A1-7085-47C5-BDC6-3E034FBE9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143" y="2273981"/>
            <a:ext cx="2046687" cy="182710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B729B12-3E98-40BD-BDC8-ED33317B20C6}"/>
              </a:ext>
            </a:extLst>
          </p:cNvPr>
          <p:cNvSpPr/>
          <p:nvPr/>
        </p:nvSpPr>
        <p:spPr>
          <a:xfrm>
            <a:off x="41992" y="2614483"/>
            <a:ext cx="4324342" cy="3234086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68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/>
          <p:nvPr/>
        </p:nvSpPr>
        <p:spPr>
          <a:xfrm>
            <a:off x="3878315" y="2348357"/>
            <a:ext cx="415402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A09C4E-0A80-4FDD-AC56-00B578689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36 – BÀI 13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HÌNH CHỮ 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18CFF9-1708-4BCF-A63F-5D1353398613}"/>
              </a:ext>
            </a:extLst>
          </p:cNvPr>
          <p:cNvCxnSpPr/>
          <p:nvPr/>
        </p:nvCxnSpPr>
        <p:spPr>
          <a:xfrm>
            <a:off x="4637314" y="718457"/>
            <a:ext cx="0" cy="6139543"/>
          </a:xfrm>
          <a:prstGeom prst="line">
            <a:avLst/>
          </a:prstGeom>
          <a:ln w="57150" cmpd="dbl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46ECA2D-CA95-4285-AEF8-AA2DD1BB076E}"/>
              </a:ext>
            </a:extLst>
          </p:cNvPr>
          <p:cNvSpPr txBox="1"/>
          <p:nvPr/>
        </p:nvSpPr>
        <p:spPr>
          <a:xfrm>
            <a:off x="217714" y="968829"/>
            <a:ext cx="2558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76C187-751F-4426-9794-A1EDB6783A6F}"/>
              </a:ext>
            </a:extLst>
          </p:cNvPr>
          <p:cNvSpPr txBox="1"/>
          <p:nvPr/>
        </p:nvSpPr>
        <p:spPr>
          <a:xfrm>
            <a:off x="217714" y="1799826"/>
            <a:ext cx="299953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760EAB-FFF9-4261-9227-3152E63E5894}"/>
              </a:ext>
            </a:extLst>
          </p:cNvPr>
          <p:cNvGrpSpPr/>
          <p:nvPr/>
        </p:nvGrpSpPr>
        <p:grpSpPr>
          <a:xfrm>
            <a:off x="4637310" y="667456"/>
            <a:ext cx="7053942" cy="1938992"/>
            <a:chOff x="4637310" y="667456"/>
            <a:chExt cx="7053942" cy="19389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E7FEC1-0CAB-486F-A9E1-3A64825ABAE1}"/>
                </a:ext>
              </a:extLst>
            </p:cNvPr>
            <p:cNvSpPr txBox="1"/>
            <p:nvPr/>
          </p:nvSpPr>
          <p:spPr>
            <a:xfrm>
              <a:off x="4637310" y="667456"/>
              <a:ext cx="7053942" cy="19389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</a:t>
              </a:r>
            </a:p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(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Cho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tứ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ABCD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ờng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	    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chéo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cắt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ờng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tứ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ABCD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</a:p>
          </p:txBody>
        </p: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07534807-0266-43F7-8A7B-50911F55601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3893398"/>
                </p:ext>
              </p:extLst>
            </p:nvPr>
          </p:nvGraphicFramePr>
          <p:xfrm>
            <a:off x="8791482" y="1382838"/>
            <a:ext cx="9906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990360" imgH="393480" progId="Equation.DSMT4">
                    <p:embed/>
                  </p:oleObj>
                </mc:Choice>
                <mc:Fallback>
                  <p:oleObj name="Equation" r:id="rId3" imgW="99036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791482" y="1382838"/>
                          <a:ext cx="9906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196" name="Picture 4" descr="https://o.rada.vn/data/image/2021/08/12/thao-luan-nhom.jpg">
              <a:extLst>
                <a:ext uri="{FF2B5EF4-FFF2-40B4-BE49-F238E27FC236}">
                  <a16:creationId xmlns:a16="http://schemas.microsoft.com/office/drawing/2014/main" id="{35289348-0A7D-4A17-86C7-7FE3D159AE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1655" y="1134528"/>
              <a:ext cx="1307826" cy="89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9" name="Picture 7" descr="https://thuthuatnhanh.com/wp-content/uploads/2021/07/hinh-anh-dau-cham-hoi-1.jpg">
            <a:extLst>
              <a:ext uri="{FF2B5EF4-FFF2-40B4-BE49-F238E27FC236}">
                <a16:creationId xmlns:a16="http://schemas.microsoft.com/office/drawing/2014/main" id="{19092D44-51D6-4BD2-A7EE-F48094108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72" y="5476770"/>
            <a:ext cx="909096" cy="66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2456A73B-1A0C-4E95-A044-6CF7BE492692}"/>
              </a:ext>
            </a:extLst>
          </p:cNvPr>
          <p:cNvSpPr/>
          <p:nvPr/>
        </p:nvSpPr>
        <p:spPr>
          <a:xfrm>
            <a:off x="4702272" y="2740230"/>
            <a:ext cx="4089203" cy="2382741"/>
          </a:xfrm>
          <a:prstGeom prst="cloudCallout">
            <a:avLst>
              <a:gd name="adj1" fmla="val -42122"/>
              <a:gd name="adj2" fmla="val 91666"/>
            </a:avLst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760D759-50AE-4A65-9A03-F00265018D09}"/>
              </a:ext>
            </a:extLst>
          </p:cNvPr>
          <p:cNvGrpSpPr/>
          <p:nvPr/>
        </p:nvGrpSpPr>
        <p:grpSpPr>
          <a:xfrm>
            <a:off x="5701233" y="5223916"/>
            <a:ext cx="5290223" cy="1801141"/>
            <a:chOff x="5404686" y="5081940"/>
            <a:chExt cx="5290223" cy="1801141"/>
          </a:xfrm>
        </p:grpSpPr>
        <p:sp>
          <p:nvSpPr>
            <p:cNvPr id="19" name="Thought Bubble: Cloud 18">
              <a:extLst>
                <a:ext uri="{FF2B5EF4-FFF2-40B4-BE49-F238E27FC236}">
                  <a16:creationId xmlns:a16="http://schemas.microsoft.com/office/drawing/2014/main" id="{F4BD2347-EF89-4447-BF97-62CDE3731D68}"/>
                </a:ext>
              </a:extLst>
            </p:cNvPr>
            <p:cNvSpPr/>
            <p:nvPr/>
          </p:nvSpPr>
          <p:spPr>
            <a:xfrm>
              <a:off x="5404686" y="5081940"/>
              <a:ext cx="5290223" cy="1801141"/>
            </a:xfrm>
            <a:prstGeom prst="cloudCallout">
              <a:avLst>
                <a:gd name="adj1" fmla="val -60905"/>
                <a:gd name="adj2" fmla="val -5551"/>
              </a:avLst>
            </a:prstGeom>
            <a:solidFill>
              <a:srgbClr val="FF0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ABCD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ABCD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43F06BF7-0AA1-4CE4-90DE-FE28149F51F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4764314"/>
                </p:ext>
              </p:extLst>
            </p:nvPr>
          </p:nvGraphicFramePr>
          <p:xfrm>
            <a:off x="9485535" y="5512212"/>
            <a:ext cx="9906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990360" imgH="393480" progId="Equation.DSMT4">
                    <p:embed/>
                  </p:oleObj>
                </mc:Choice>
                <mc:Fallback>
                  <p:oleObj name="Equation" r:id="rId7" imgW="990360" imgH="39348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07534807-0266-43F7-8A7B-50911F55601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485535" y="5512212"/>
                          <a:ext cx="9906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299FC47-B417-4C16-B9C5-C366E8C03DD2}"/>
              </a:ext>
            </a:extLst>
          </p:cNvPr>
          <p:cNvSpPr/>
          <p:nvPr/>
        </p:nvSpPr>
        <p:spPr>
          <a:xfrm>
            <a:off x="83981" y="2748425"/>
            <a:ext cx="4553329" cy="3234086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395DCA1-15C5-45BE-9B50-71BF0C9FF83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872" y="2625538"/>
            <a:ext cx="2537524" cy="2074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595F411-C079-43A9-A5F7-EC00DA6AA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HÌNH CHỮ 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9D2DA48-9E88-4293-B00E-87B7D0471324}"/>
              </a:ext>
            </a:extLst>
          </p:cNvPr>
          <p:cNvCxnSpPr/>
          <p:nvPr/>
        </p:nvCxnSpPr>
        <p:spPr>
          <a:xfrm>
            <a:off x="4637314" y="718457"/>
            <a:ext cx="0" cy="6139543"/>
          </a:xfrm>
          <a:prstGeom prst="line">
            <a:avLst/>
          </a:prstGeom>
          <a:ln w="57150" cmpd="dbl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AE9F64D-7356-442D-9AE6-DBEE108F7ADA}"/>
              </a:ext>
            </a:extLst>
          </p:cNvPr>
          <p:cNvSpPr txBox="1"/>
          <p:nvPr/>
        </p:nvSpPr>
        <p:spPr>
          <a:xfrm>
            <a:off x="217714" y="968829"/>
            <a:ext cx="2558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89AD78-3F30-4E65-B0F8-849CC89EC6FB}"/>
              </a:ext>
            </a:extLst>
          </p:cNvPr>
          <p:cNvSpPr txBox="1"/>
          <p:nvPr/>
        </p:nvSpPr>
        <p:spPr>
          <a:xfrm>
            <a:off x="217714" y="1799826"/>
            <a:ext cx="299953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5DCAFF2-276D-4FE3-85DE-1C389579E6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778555"/>
              </p:ext>
            </p:extLst>
          </p:nvPr>
        </p:nvGraphicFramePr>
        <p:xfrm>
          <a:off x="10556920" y="5342229"/>
          <a:ext cx="990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90360" imgH="393480" progId="Equation.DSMT4">
                  <p:embed/>
                </p:oleObj>
              </mc:Choice>
              <mc:Fallback>
                <p:oleObj name="Equation" r:id="rId3" imgW="990360" imgH="393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43F06BF7-0AA1-4CE4-90DE-FE28149F51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56920" y="5342229"/>
                        <a:ext cx="9906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2E433CB-E45B-4F6B-84FE-8F318D60147B}"/>
              </a:ext>
            </a:extLst>
          </p:cNvPr>
          <p:cNvSpPr/>
          <p:nvPr/>
        </p:nvSpPr>
        <p:spPr>
          <a:xfrm>
            <a:off x="83985" y="2629606"/>
            <a:ext cx="4553329" cy="3234086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F6EDCC-0F27-4683-A679-FB94C6D8BA31}"/>
              </a:ext>
            </a:extLst>
          </p:cNvPr>
          <p:cNvSpPr txBox="1"/>
          <p:nvPr/>
        </p:nvSpPr>
        <p:spPr>
          <a:xfrm>
            <a:off x="4637314" y="686677"/>
            <a:ext cx="7053942" cy="1938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5" name="Picture 4" descr="https://o.rada.vn/data/image/2021/08/12/thao-luan-nhom.jpg">
            <a:extLst>
              <a:ext uri="{FF2B5EF4-FFF2-40B4-BE49-F238E27FC236}">
                <a16:creationId xmlns:a16="http://schemas.microsoft.com/office/drawing/2014/main" id="{29CC4AFE-1613-41FD-A2D7-6B9A4B6D1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3" y="1174443"/>
            <a:ext cx="1307826" cy="8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6F48274-243D-4CEE-A16F-035D85DD54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317437"/>
              </p:ext>
            </p:extLst>
          </p:nvPr>
        </p:nvGraphicFramePr>
        <p:xfrm>
          <a:off x="8781645" y="1391921"/>
          <a:ext cx="990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621" imgH="393323" progId="Equation.DSMT4">
                  <p:embed/>
                </p:oleObj>
              </mc:Choice>
              <mc:Fallback>
                <p:oleObj name="Equation" r:id="rId6" imgW="990621" imgH="39332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81645" y="1391921"/>
                        <a:ext cx="9906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02AF620-B998-4C27-92A1-DA2DF886130A}"/>
              </a:ext>
            </a:extLst>
          </p:cNvPr>
          <p:cNvSpPr txBox="1"/>
          <p:nvPr/>
        </p:nvSpPr>
        <p:spPr>
          <a:xfrm>
            <a:off x="6887183" y="2957209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9000268-C3BD-4C01-BDEC-EED915ACA6B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732" y="2452268"/>
            <a:ext cx="2537524" cy="20746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0491C96-C0B5-4DD6-96B1-509A9BE8FA9C}"/>
              </a:ext>
            </a:extLst>
          </p:cNvPr>
          <p:cNvGrpSpPr/>
          <p:nvPr/>
        </p:nvGrpSpPr>
        <p:grpSpPr>
          <a:xfrm>
            <a:off x="4883291" y="4236921"/>
            <a:ext cx="6807965" cy="1938992"/>
            <a:chOff x="4883291" y="4236921"/>
            <a:chExt cx="6807965" cy="19389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B017B7-1A39-4397-AB12-EA5450019931}"/>
                </a:ext>
              </a:extLst>
            </p:cNvPr>
            <p:cNvSpPr txBox="1"/>
            <p:nvPr/>
          </p:nvSpPr>
          <p:spPr>
            <a:xfrm>
              <a:off x="4883291" y="4236921"/>
              <a:ext cx="680796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Tứ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ABCD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OA = OC; OB = OD</a:t>
              </a:r>
            </a:p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ABCD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ABCD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ABCD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C0CE8842-BFDD-4AD6-890E-9324B7579D2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941647"/>
                </p:ext>
              </p:extLst>
            </p:nvPr>
          </p:nvGraphicFramePr>
          <p:xfrm>
            <a:off x="9566320" y="5342229"/>
            <a:ext cx="9906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990360" imgH="380880" progId="Equation.DSMT4">
                    <p:embed/>
                  </p:oleObj>
                </mc:Choice>
                <mc:Fallback>
                  <p:oleObj name="Equation" r:id="rId9" imgW="990360" imgH="380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9566320" y="5342229"/>
                          <a:ext cx="9906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/>
          <p:nvPr/>
        </p:nvSpPr>
        <p:spPr>
          <a:xfrm>
            <a:off x="2815349" y="2081071"/>
            <a:ext cx="76867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DỤNG, MỞ RỘNG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49C6BE-7E4F-4699-99A8-CABD402EE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36 – BÀI 13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HÌNH CHỮ 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057DD7-E76D-41DF-B7FE-C8FC882184B5}"/>
              </a:ext>
            </a:extLst>
          </p:cNvPr>
          <p:cNvCxnSpPr/>
          <p:nvPr/>
        </p:nvCxnSpPr>
        <p:spPr>
          <a:xfrm>
            <a:off x="3878557" y="679545"/>
            <a:ext cx="0" cy="6139543"/>
          </a:xfrm>
          <a:prstGeom prst="line">
            <a:avLst/>
          </a:prstGeom>
          <a:ln w="57150" cmpd="dbl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6B982EE-41D4-42F4-9147-253598221E6A}"/>
              </a:ext>
            </a:extLst>
          </p:cNvPr>
          <p:cNvSpPr txBox="1"/>
          <p:nvPr/>
        </p:nvSpPr>
        <p:spPr>
          <a:xfrm>
            <a:off x="217714" y="968829"/>
            <a:ext cx="2558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9596CD-BF81-478B-BBA2-A55583F0F98B}"/>
              </a:ext>
            </a:extLst>
          </p:cNvPr>
          <p:cNvSpPr txBox="1"/>
          <p:nvPr/>
        </p:nvSpPr>
        <p:spPr>
          <a:xfrm>
            <a:off x="217714" y="1799826"/>
            <a:ext cx="29995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E759CD9-F4D6-4EDD-884E-269F3FD601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006881"/>
              </p:ext>
            </p:extLst>
          </p:nvPr>
        </p:nvGraphicFramePr>
        <p:xfrm>
          <a:off x="10556920" y="5342229"/>
          <a:ext cx="990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90360" imgH="393480" progId="Equation.DSMT4">
                  <p:embed/>
                </p:oleObj>
              </mc:Choice>
              <mc:Fallback>
                <p:oleObj name="Equation" r:id="rId3" imgW="990360" imgH="393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5DCAFF2-276D-4FE3-85DE-1C389579E6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56920" y="5342229"/>
                        <a:ext cx="9906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5ACF8584-3C96-420A-A67E-D7F2B9180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8557" y="691830"/>
            <a:ext cx="3645509" cy="244164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2DA8CBE-C2D5-4670-AB22-83101FAE9C9F}"/>
              </a:ext>
            </a:extLst>
          </p:cNvPr>
          <p:cNvSpPr txBox="1"/>
          <p:nvPr/>
        </p:nvSpPr>
        <p:spPr>
          <a:xfrm>
            <a:off x="7872923" y="691830"/>
            <a:ext cx="43190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(H3.40)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7F5F2F-8459-45AD-8D52-EA048658B11C}"/>
              </a:ext>
            </a:extLst>
          </p:cNvPr>
          <p:cNvSpPr/>
          <p:nvPr/>
        </p:nvSpPr>
        <p:spPr>
          <a:xfrm>
            <a:off x="3803520" y="3398203"/>
            <a:ext cx="8210136" cy="3888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DD7837-08AE-4C2C-A8E3-F03D441A9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36 – BÀI 13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HÌNH CHỮ 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50F78E8-13EF-4412-A4E7-A094314E4900}"/>
              </a:ext>
            </a:extLst>
          </p:cNvPr>
          <p:cNvCxnSpPr/>
          <p:nvPr/>
        </p:nvCxnSpPr>
        <p:spPr>
          <a:xfrm>
            <a:off x="3878557" y="679545"/>
            <a:ext cx="0" cy="6139543"/>
          </a:xfrm>
          <a:prstGeom prst="line">
            <a:avLst/>
          </a:prstGeom>
          <a:ln w="57150" cmpd="dbl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419D23C-4212-44C8-ABA5-061F30E1045D}"/>
              </a:ext>
            </a:extLst>
          </p:cNvPr>
          <p:cNvSpPr txBox="1"/>
          <p:nvPr/>
        </p:nvSpPr>
        <p:spPr>
          <a:xfrm>
            <a:off x="217714" y="968829"/>
            <a:ext cx="2558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2703CA-9A28-49B5-8ACF-45F9FF70BC85}"/>
              </a:ext>
            </a:extLst>
          </p:cNvPr>
          <p:cNvSpPr txBox="1"/>
          <p:nvPr/>
        </p:nvSpPr>
        <p:spPr>
          <a:xfrm>
            <a:off x="217714" y="1799826"/>
            <a:ext cx="29995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BED2517-381C-4D7C-BD7B-E8ACAD9B47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253428"/>
              </p:ext>
            </p:extLst>
          </p:nvPr>
        </p:nvGraphicFramePr>
        <p:xfrm>
          <a:off x="10556920" y="5342229"/>
          <a:ext cx="990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90360" imgH="393480" progId="Equation.DSMT4">
                  <p:embed/>
                </p:oleObj>
              </mc:Choice>
              <mc:Fallback>
                <p:oleObj name="Equation" r:id="rId3" imgW="99036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E759CD9-F4D6-4EDD-884E-269F3FD601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56920" y="5342229"/>
                        <a:ext cx="9906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6530E7D-62C9-4BFC-B2E6-F2A50FCE8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8557" y="691830"/>
            <a:ext cx="3645509" cy="244164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604EA9-C923-4105-9DC7-27A30595EBC8}"/>
              </a:ext>
            </a:extLst>
          </p:cNvPr>
          <p:cNvSpPr txBox="1"/>
          <p:nvPr/>
        </p:nvSpPr>
        <p:spPr>
          <a:xfrm>
            <a:off x="7872923" y="691830"/>
            <a:ext cx="43190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(H3.40)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FB17B9-45A8-4B3D-83B5-7CC5829BFB52}"/>
              </a:ext>
            </a:extLst>
          </p:cNvPr>
          <p:cNvSpPr/>
          <p:nvPr/>
        </p:nvSpPr>
        <p:spPr>
          <a:xfrm>
            <a:off x="4107156" y="3398203"/>
            <a:ext cx="7906499" cy="2336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ABDC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ờng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BD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ờng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endParaRPr lang="en-US" altLang="en-US" sz="2400" b="1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ABDC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endParaRPr lang="en-US" altLang="en-US" sz="2400" b="1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Tam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lang="en-US" altLang="en-US" sz="2400" b="1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3AF6B4EF-3A78-4A05-AD22-530FD579F6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355704"/>
              </p:ext>
            </p:extLst>
          </p:nvPr>
        </p:nvGraphicFramePr>
        <p:xfrm>
          <a:off x="-2107111" y="4802905"/>
          <a:ext cx="517525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0248" imgH="177646" progId="Equation.DSMT4">
                  <p:embed/>
                </p:oleObj>
              </mc:Choice>
              <mc:Fallback>
                <p:oleObj name="Equation" r:id="rId6" imgW="520248" imgH="17764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07111" y="4802905"/>
                        <a:ext cx="517525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188CD2D2-1FEB-4418-8D2D-293D0561A6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091674"/>
              </p:ext>
            </p:extLst>
          </p:nvPr>
        </p:nvGraphicFramePr>
        <p:xfrm>
          <a:off x="-2107111" y="4977530"/>
          <a:ext cx="288925" cy="16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1847" imgH="164957" progId="Equation.DSMT4">
                  <p:embed/>
                </p:oleObj>
              </mc:Choice>
              <mc:Fallback>
                <p:oleObj name="Equation" r:id="rId8" imgW="291847" imgH="16495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07111" y="4977530"/>
                        <a:ext cx="288925" cy="16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405B511F-1B12-4B0D-9BDE-E1A6A3D9F5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445799"/>
              </p:ext>
            </p:extLst>
          </p:nvPr>
        </p:nvGraphicFramePr>
        <p:xfrm>
          <a:off x="-2107111" y="5145805"/>
          <a:ext cx="296863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1847" imgH="177646" progId="Equation.DSMT4">
                  <p:embed/>
                </p:oleObj>
              </mc:Choice>
              <mc:Fallback>
                <p:oleObj name="Equation" r:id="rId10" imgW="291847" imgH="17764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07111" y="5145805"/>
                        <a:ext cx="296863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976B36C7-DBDB-468F-9D09-C6FC9C622D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9068"/>
              </p:ext>
            </p:extLst>
          </p:nvPr>
        </p:nvGraphicFramePr>
        <p:xfrm>
          <a:off x="-2107111" y="5320430"/>
          <a:ext cx="517525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20248" imgH="177646" progId="Equation.DSMT4">
                  <p:embed/>
                </p:oleObj>
              </mc:Choice>
              <mc:Fallback>
                <p:oleObj name="Equation" r:id="rId12" imgW="520248" imgH="17764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07111" y="5320430"/>
                        <a:ext cx="517525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1C4D82B-EE89-4912-B7DC-22A09ABD1A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265335"/>
              </p:ext>
            </p:extLst>
          </p:nvPr>
        </p:nvGraphicFramePr>
        <p:xfrm>
          <a:off x="-2107111" y="5495055"/>
          <a:ext cx="396875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93359" imgH="177646" progId="Equation.DSMT4">
                  <p:embed/>
                </p:oleObj>
              </mc:Choice>
              <mc:Fallback>
                <p:oleObj name="Equation" r:id="rId13" imgW="393359" imgH="17764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07111" y="5495055"/>
                        <a:ext cx="396875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522D2E3-95C6-45D4-9EC7-AC7067A207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137085"/>
              </p:ext>
            </p:extLst>
          </p:nvPr>
        </p:nvGraphicFramePr>
        <p:xfrm>
          <a:off x="-2107111" y="6126880"/>
          <a:ext cx="168275" cy="16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4885" imgH="164885" progId="Equation.DSMT4">
                  <p:embed/>
                </p:oleObj>
              </mc:Choice>
              <mc:Fallback>
                <p:oleObj name="Equation" r:id="rId15" imgW="164885" imgH="16488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07111" y="6126880"/>
                        <a:ext cx="168275" cy="16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13">
            <a:extLst>
              <a:ext uri="{FF2B5EF4-FFF2-40B4-BE49-F238E27FC236}">
                <a16:creationId xmlns:a16="http://schemas.microsoft.com/office/drawing/2014/main" id="{FB1BCBD9-B481-4505-B4C1-6FD7AA855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5284" y="6292923"/>
            <a:ext cx="261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378443A-CB54-4FA4-BD2B-DBE27061180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51207" y="4645023"/>
            <a:ext cx="2135601" cy="190647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CDD62BC-B8BE-48D3-B34A-4ADB4AFF671B}"/>
              </a:ext>
            </a:extLst>
          </p:cNvPr>
          <p:cNvSpPr/>
          <p:nvPr/>
        </p:nvSpPr>
        <p:spPr>
          <a:xfrm>
            <a:off x="-1" y="3369486"/>
            <a:ext cx="37785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tuyến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nửa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3" descr="Ngôi nhà hoạt hình, phim hoạt hình png | Klipart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430" y="259617"/>
            <a:ext cx="4109199" cy="401817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3"/>
          <p:cNvSpPr txBox="1"/>
          <p:nvPr/>
        </p:nvSpPr>
        <p:spPr>
          <a:xfrm>
            <a:off x="6358597" y="548640"/>
            <a:ext cx="44380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endParaRPr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DA2607-3FA1-4E12-B532-6A18FA8D4DF5}"/>
              </a:ext>
            </a:extLst>
          </p:cNvPr>
          <p:cNvSpPr/>
          <p:nvPr/>
        </p:nvSpPr>
        <p:spPr>
          <a:xfrm>
            <a:off x="4387174" y="1445179"/>
            <a:ext cx="7665396" cy="3456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3.25; 3.26; 3.27; 3.28 SGK/66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Cho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chéo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E, F, G, 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AB, BC, CD, DA.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EFGH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tr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 descr="Các trò chơi khởi động cho một buổi sinh hoạt tập thể - Sinh Viên Công Giáo  Trung Chí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6947" y="340894"/>
            <a:ext cx="6368717" cy="651710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/>
          <p:nvPr/>
        </p:nvSpPr>
        <p:spPr>
          <a:xfrm>
            <a:off x="4738255" y="2690200"/>
            <a:ext cx="199092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/>
          <p:nvPr/>
        </p:nvSpPr>
        <p:spPr>
          <a:xfrm>
            <a:off x="995506" y="1799717"/>
            <a:ext cx="966642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F7C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 ơn thầy cô giáo và các em!</a:t>
            </a:r>
            <a:endParaRPr/>
          </a:p>
        </p:txBody>
      </p:sp>
      <p:sp>
        <p:nvSpPr>
          <p:cNvPr id="228" name="Google Shape;228;p24"/>
          <p:cNvSpPr/>
          <p:nvPr/>
        </p:nvSpPr>
        <p:spPr>
          <a:xfrm>
            <a:off x="2374450" y="2966387"/>
            <a:ext cx="280076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Chúc ….</a:t>
            </a:r>
            <a:endParaRPr/>
          </a:p>
        </p:txBody>
      </p:sp>
      <p:pic>
        <p:nvPicPr>
          <p:cNvPr id="229" name="Google Shape;229;p24" descr="https://lh3.googleusercontent.com/-ZEG6AmUlTpE/WsOIcBL3nwI/AAAAAAAACXM/wa4kqWY_ZzoWOQwhUdu_n4BCpzGBB09CACHMYCw/h136/2-ctu.vn_anh_dong_mau_slide_powerpoint_dep_(19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090" y="260977"/>
            <a:ext cx="51435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4" descr="https://lh3.googleusercontent.com/-pdjmI0guhoI/WsOKKvIORNI/AAAAAAAACe4/2w9xoJp1uAIMMyCEXg8RzbupS6Phi1WYACHMYCw/h136/4-ctu.vn_anh_dong_mau_slide_powerpoint_dep_(113)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720" y="4766497"/>
            <a:ext cx="1524000" cy="129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6770993-1BF0-45C4-BD00-27E69AFEA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427208"/>
              </p:ext>
            </p:extLst>
          </p:nvPr>
        </p:nvGraphicFramePr>
        <p:xfrm>
          <a:off x="849086" y="369547"/>
          <a:ext cx="9862457" cy="807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62457">
                  <a:extLst>
                    <a:ext uri="{9D8B030D-6E8A-4147-A177-3AD203B41FA5}">
                      <a16:colId xmlns:a16="http://schemas.microsoft.com/office/drawing/2014/main" val="24557158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682598984"/>
                  </a:ext>
                </a:extLst>
              </a:tr>
            </a:tbl>
          </a:graphicData>
        </a:graphic>
      </p:graphicFrame>
      <p:graphicFrame>
        <p:nvGraphicFramePr>
          <p:cNvPr id="18" name="Group 110">
            <a:extLst>
              <a:ext uri="{FF2B5EF4-FFF2-40B4-BE49-F238E27FC236}">
                <a16:creationId xmlns:a16="http://schemas.microsoft.com/office/drawing/2014/main" id="{B22C8304-98F4-4BCC-A629-8A14542B8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503774"/>
              </p:ext>
            </p:extLst>
          </p:nvPr>
        </p:nvGraphicFramePr>
        <p:xfrm>
          <a:off x="770941" y="1335560"/>
          <a:ext cx="10556422" cy="4181805"/>
        </p:xfrm>
        <a:graphic>
          <a:graphicData uri="http://schemas.openxmlformats.org/drawingml/2006/table">
            <a:tbl>
              <a:tblPr/>
              <a:tblGrid>
                <a:gridCol w="2312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8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4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74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6359" marB="46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6359" marB="4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marT="46359" marB="4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</a:p>
                  </a:txBody>
                  <a:tcPr marT="46359" marB="46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....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</a:t>
                      </a:r>
                    </a:p>
                  </a:txBody>
                  <a:tcPr marT="46359" marB="4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......</a:t>
                      </a:r>
                    </a:p>
                  </a:txBody>
                  <a:tcPr marT="46359" marB="4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</a:p>
                  </a:txBody>
                  <a:tcPr marT="46359" marB="46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..................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6359" marB="4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6359" marB="4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3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chéo</a:t>
                      </a:r>
                    </a:p>
                  </a:txBody>
                  <a:tcPr marT="46359" marB="4635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chéo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....................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6359" marB="4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chéo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...................</a:t>
                      </a:r>
                    </a:p>
                  </a:txBody>
                  <a:tcPr marT="46359" marB="46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AutoShape 111" descr="Pink tissue paper">
            <a:extLst>
              <a:ext uri="{FF2B5EF4-FFF2-40B4-BE49-F238E27FC236}">
                <a16:creationId xmlns:a16="http://schemas.microsoft.com/office/drawing/2014/main" id="{C704F0CD-87F5-4C2C-A2BC-51E5732678F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773111" y="1396504"/>
            <a:ext cx="2520950" cy="5032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0000CC"/>
                </a:solidFill>
                <a:latin typeface="VNI-Times" pitchFamily="2" charset="0"/>
              </a:rPr>
              <a:t>Hình</a:t>
            </a:r>
            <a:r>
              <a:rPr lang="en-US" altLang="en-US" sz="2400" b="1" dirty="0">
                <a:solidFill>
                  <a:srgbClr val="0000CC"/>
                </a:solidFill>
                <a:latin typeface="VNI-Times" pitchFamily="2" charset="0"/>
              </a:rPr>
              <a:t> thang </a:t>
            </a:r>
            <a:r>
              <a:rPr lang="en-US" altLang="en-US" sz="2400" b="1" dirty="0" err="1">
                <a:solidFill>
                  <a:srgbClr val="0000CC"/>
                </a:solidFill>
                <a:latin typeface="VNI-Times" pitchFamily="2" charset="0"/>
              </a:rPr>
              <a:t>caân</a:t>
            </a:r>
            <a:endParaRPr lang="en-US" altLang="en-US" sz="2400" b="1" dirty="0">
              <a:solidFill>
                <a:srgbClr val="0000CC"/>
              </a:solidFill>
              <a:latin typeface="VNI-Times" pitchFamily="2" charset="0"/>
            </a:endParaRPr>
          </a:p>
        </p:txBody>
      </p:sp>
      <p:sp>
        <p:nvSpPr>
          <p:cNvPr id="20" name="AutoShape 112">
            <a:extLst>
              <a:ext uri="{FF2B5EF4-FFF2-40B4-BE49-F238E27FC236}">
                <a16:creationId xmlns:a16="http://schemas.microsoft.com/office/drawing/2014/main" id="{514E103F-C9E1-4BA8-A795-0890BB5FB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2189" y="1433810"/>
            <a:ext cx="2366963" cy="428625"/>
          </a:xfrm>
          <a:prstGeom prst="flowChartInputOutpu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0000CC"/>
                </a:solidFill>
                <a:latin typeface="VNI-Times" pitchFamily="2" charset="0"/>
              </a:rPr>
              <a:t>Hình</a:t>
            </a:r>
            <a:r>
              <a:rPr lang="en-US" alt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VNI-Times" pitchFamily="2" charset="0"/>
              </a:rPr>
              <a:t>bình</a:t>
            </a:r>
            <a:r>
              <a:rPr lang="en-US" alt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VNI-Times" pitchFamily="2" charset="0"/>
              </a:rPr>
              <a:t>haønh</a:t>
            </a:r>
            <a:endParaRPr lang="en-US" altLang="en-US" sz="2400" b="1" dirty="0">
              <a:solidFill>
                <a:srgbClr val="0000CC"/>
              </a:solidFill>
              <a:latin typeface="VNI-Times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E20754-138B-4C4E-8631-363227D993B6}"/>
              </a:ext>
            </a:extLst>
          </p:cNvPr>
          <p:cNvSpPr txBox="1"/>
          <p:nvPr/>
        </p:nvSpPr>
        <p:spPr>
          <a:xfrm>
            <a:off x="3096784" y="2618447"/>
            <a:ext cx="3142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song </a:t>
            </a:r>
            <a:r>
              <a:rPr lang="en-US" sz="2400" dirty="0" err="1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solidFill>
                <a:srgbClr val="202A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819D89-E1CB-4AC2-ACF1-A8F6BCC1FBBF}"/>
              </a:ext>
            </a:extLst>
          </p:cNvPr>
          <p:cNvSpPr txBox="1"/>
          <p:nvPr/>
        </p:nvSpPr>
        <p:spPr>
          <a:xfrm>
            <a:off x="8466833" y="2358303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solidFill>
                <a:srgbClr val="202A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D46B9F-23B7-4841-B337-AAC58CBDE9A9}"/>
              </a:ext>
            </a:extLst>
          </p:cNvPr>
          <p:cNvSpPr txBox="1"/>
          <p:nvPr/>
        </p:nvSpPr>
        <p:spPr>
          <a:xfrm>
            <a:off x="4769254" y="3207781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solidFill>
                <a:srgbClr val="202A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DC8DDC-580C-4F7E-BE4C-1957D629052E}"/>
              </a:ext>
            </a:extLst>
          </p:cNvPr>
          <p:cNvSpPr txBox="1"/>
          <p:nvPr/>
        </p:nvSpPr>
        <p:spPr>
          <a:xfrm>
            <a:off x="6861954" y="3071082"/>
            <a:ext cx="2592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400" dirty="0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endParaRPr lang="en-US" sz="2400" dirty="0">
              <a:solidFill>
                <a:srgbClr val="202A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F5943F-5589-468E-99DA-879208A12B56}"/>
              </a:ext>
            </a:extLst>
          </p:cNvPr>
          <p:cNvSpPr txBox="1"/>
          <p:nvPr/>
        </p:nvSpPr>
        <p:spPr>
          <a:xfrm>
            <a:off x="3096784" y="4275292"/>
            <a:ext cx="365218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endParaRPr lang="en-US" sz="2400" dirty="0">
              <a:solidFill>
                <a:srgbClr val="202A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A98DAA-0285-4975-B352-E6EF005F26F7}"/>
              </a:ext>
            </a:extLst>
          </p:cNvPr>
          <p:cNvSpPr txBox="1"/>
          <p:nvPr/>
        </p:nvSpPr>
        <p:spPr>
          <a:xfrm>
            <a:off x="8895014" y="3832558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A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solidFill>
                <a:srgbClr val="202A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5" grpId="0"/>
      <p:bldP spid="16" grpId="0"/>
      <p:bldP spid="23" grpId="0"/>
      <p:bldP spid="22" grpId="0"/>
      <p:bldP spid="24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/>
          <p:nvPr/>
        </p:nvSpPr>
        <p:spPr>
          <a:xfrm>
            <a:off x="2699112" y="3854353"/>
            <a:ext cx="907274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 KIẾN THỨC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1AB1953-EBE9-4EB2-85F3-17110CD91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36 – BÀI 13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HÌNH CHỮ 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C5C688-5763-43E0-AF0B-5A1B1606E6CF}"/>
              </a:ext>
            </a:extLst>
          </p:cNvPr>
          <p:cNvCxnSpPr/>
          <p:nvPr/>
        </p:nvCxnSpPr>
        <p:spPr>
          <a:xfrm>
            <a:off x="4637314" y="718457"/>
            <a:ext cx="0" cy="6139543"/>
          </a:xfrm>
          <a:prstGeom prst="line">
            <a:avLst/>
          </a:prstGeom>
          <a:ln w="57150" cmpd="dbl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25278B-3CE8-46C9-BA95-9218002586DD}"/>
              </a:ext>
            </a:extLst>
          </p:cNvPr>
          <p:cNvSpPr txBox="1"/>
          <p:nvPr/>
        </p:nvSpPr>
        <p:spPr>
          <a:xfrm>
            <a:off x="217714" y="968829"/>
            <a:ext cx="2558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A26755-058E-499F-A247-E12FDA39D998}"/>
              </a:ext>
            </a:extLst>
          </p:cNvPr>
          <p:cNvSpPr txBox="1"/>
          <p:nvPr/>
        </p:nvSpPr>
        <p:spPr>
          <a:xfrm>
            <a:off x="4637314" y="968829"/>
            <a:ext cx="7554685" cy="166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HĐ1. </a:t>
            </a:r>
            <a:r>
              <a:rPr lang="en-US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457200">
              <a:lnSpc>
                <a:spcPct val="115000"/>
              </a:lnSpc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6CF50B-1248-4903-B47A-3C990B6D1BF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064" y="1671032"/>
            <a:ext cx="2590792" cy="242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A4D4DF-B9F7-45ED-AEDA-9A0693A4901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04" y="2128642"/>
            <a:ext cx="2141223" cy="151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609649-6D97-4C37-8FBB-0E9DE9D8422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464" y="2014189"/>
            <a:ext cx="2415536" cy="14149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069CBE-6EE6-4E74-B178-7201C756A57C}"/>
              </a:ext>
            </a:extLst>
          </p:cNvPr>
          <p:cNvSpPr txBox="1"/>
          <p:nvPr/>
        </p:nvSpPr>
        <p:spPr>
          <a:xfrm>
            <a:off x="5466646" y="3709715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93AB25-32A7-4C4B-A28C-06F9751CB1E6}"/>
              </a:ext>
            </a:extLst>
          </p:cNvPr>
          <p:cNvSpPr txBox="1"/>
          <p:nvPr/>
        </p:nvSpPr>
        <p:spPr>
          <a:xfrm>
            <a:off x="8235146" y="3620689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6497E5-D3C2-4DAE-8258-B6CD7443B0E7}"/>
              </a:ext>
            </a:extLst>
          </p:cNvPr>
          <p:cNvSpPr txBox="1"/>
          <p:nvPr/>
        </p:nvSpPr>
        <p:spPr>
          <a:xfrm>
            <a:off x="10441496" y="3489654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726160-A8D2-4EA0-8F17-6B3A7DB27E4E}"/>
              </a:ext>
            </a:extLst>
          </p:cNvPr>
          <p:cNvSpPr/>
          <p:nvPr/>
        </p:nvSpPr>
        <p:spPr>
          <a:xfrm>
            <a:off x="121322" y="1799826"/>
            <a:ext cx="4382927" cy="12557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911C9FFE-AA9F-46BD-AC49-947ABFCF2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914" y="4642578"/>
            <a:ext cx="39623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D1E3C472-7BEB-4322-AB32-7C52831F6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914" y="53506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8D10DBA-3272-4B9C-975A-4C28B0F07FE5}"/>
              </a:ext>
            </a:extLst>
          </p:cNvPr>
          <p:cNvGrpSpPr/>
          <p:nvPr/>
        </p:nvGrpSpPr>
        <p:grpSpPr>
          <a:xfrm>
            <a:off x="121324" y="3020981"/>
            <a:ext cx="4382931" cy="831961"/>
            <a:chOff x="121324" y="3020981"/>
            <a:chExt cx="4382931" cy="831961"/>
          </a:xfrm>
        </p:grpSpPr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3804AF7A-2C8A-4B3E-ABFD-9B6CE3A9565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1786352"/>
                </p:ext>
              </p:extLst>
            </p:nvPr>
          </p:nvGraphicFramePr>
          <p:xfrm>
            <a:off x="568982" y="3476705"/>
            <a:ext cx="2763838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920680" imgH="380880" progId="Equation.DSMT4">
                    <p:embed/>
                  </p:oleObj>
                </mc:Choice>
                <mc:Fallback>
                  <p:oleObj name="Equation" r:id="rId6" imgW="2920680" imgH="38088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982" y="3476705"/>
                          <a:ext cx="2763838" cy="376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ctangle 3">
              <a:extLst>
                <a:ext uri="{FF2B5EF4-FFF2-40B4-BE49-F238E27FC236}">
                  <a16:creationId xmlns:a16="http://schemas.microsoft.com/office/drawing/2014/main" id="{E90535B2-0DEE-4C92-9E33-0EDADC7F7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24" y="3020981"/>
              <a:ext cx="4382931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Tứ</a:t>
              </a: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</a:t>
              </a:r>
              <a:r>
                <a:rPr kumimoji="0" lang="en-US" altLang="en-US" sz="2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chữ</a:t>
              </a: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nhật</a:t>
              </a: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9A2E5E63-D713-4519-8FBC-CCD23611325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7582310"/>
                </p:ext>
              </p:extLst>
            </p:nvPr>
          </p:nvGraphicFramePr>
          <p:xfrm>
            <a:off x="1183823" y="3132685"/>
            <a:ext cx="9525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952200" imgH="279360" progId="Equation.DSMT4">
                    <p:embed/>
                  </p:oleObj>
                </mc:Choice>
                <mc:Fallback>
                  <p:oleObj name="Equation" r:id="rId8" imgW="95220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183823" y="3132685"/>
                          <a:ext cx="9525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7EC31698-EE43-4B77-9602-AB8D05214165}"/>
              </a:ext>
            </a:extLst>
          </p:cNvPr>
          <p:cNvSpPr/>
          <p:nvPr/>
        </p:nvSpPr>
        <p:spPr>
          <a:xfrm>
            <a:off x="121325" y="3978158"/>
            <a:ext cx="4427288" cy="12557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hought Bubble: Cloud 32">
            <a:extLst>
              <a:ext uri="{FF2B5EF4-FFF2-40B4-BE49-F238E27FC236}">
                <a16:creationId xmlns:a16="http://schemas.microsoft.com/office/drawing/2014/main" id="{97F2E72C-D79F-480E-95D8-92070AC8EC0E}"/>
              </a:ext>
            </a:extLst>
          </p:cNvPr>
          <p:cNvSpPr/>
          <p:nvPr/>
        </p:nvSpPr>
        <p:spPr>
          <a:xfrm>
            <a:off x="8444530" y="4193969"/>
            <a:ext cx="3505199" cy="224787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FB1EC6E7-5CC0-4731-B589-7950215D65B6}"/>
              </a:ext>
            </a:extLst>
          </p:cNvPr>
          <p:cNvSpPr/>
          <p:nvPr/>
        </p:nvSpPr>
        <p:spPr>
          <a:xfrm>
            <a:off x="5150174" y="4048519"/>
            <a:ext cx="3284374" cy="1991497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ABCD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đ</a:t>
            </a:r>
            <a:r>
              <a:rPr lang="vi-V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A370C70-9763-40D5-B48A-BFC89F003D29}"/>
              </a:ext>
            </a:extLst>
          </p:cNvPr>
          <p:cNvGrpSpPr/>
          <p:nvPr/>
        </p:nvGrpSpPr>
        <p:grpSpPr>
          <a:xfrm>
            <a:off x="4958744" y="4642578"/>
            <a:ext cx="4638765" cy="1829678"/>
            <a:chOff x="1334590" y="5028322"/>
            <a:chExt cx="4638765" cy="1829678"/>
          </a:xfrm>
        </p:grpSpPr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68DEEFF9-58F6-4866-8C30-0E4B34D2E33D}"/>
                </a:ext>
              </a:extLst>
            </p:cNvPr>
            <p:cNvSpPr/>
            <p:nvPr/>
          </p:nvSpPr>
          <p:spPr>
            <a:xfrm>
              <a:off x="1334590" y="5028322"/>
              <a:ext cx="4638765" cy="1829678"/>
            </a:xfrm>
            <a:prstGeom prst="clou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Tứ</a:t>
              </a:r>
              <a:r>
                <a:rPr lang="en-US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ABCD </a:t>
              </a:r>
              <a:r>
                <a:rPr lang="en-US" sz="24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endPara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đ</a:t>
              </a:r>
              <a:r>
                <a:rPr lang="vi-VN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4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3BC1EC73-C2F2-4D07-B809-8B249657B9F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7801576"/>
                </p:ext>
              </p:extLst>
            </p:nvPr>
          </p:nvGraphicFramePr>
          <p:xfrm>
            <a:off x="2129635" y="5692321"/>
            <a:ext cx="26416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641320" imgH="393480" progId="Equation.DSMT4">
                    <p:embed/>
                  </p:oleObj>
                </mc:Choice>
                <mc:Fallback>
                  <p:oleObj name="Equation" r:id="rId10" imgW="264132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129635" y="5692321"/>
                          <a:ext cx="26416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FB404E-7040-4E06-8FC9-B16EC8537B44}"/>
              </a:ext>
            </a:extLst>
          </p:cNvPr>
          <p:cNvGrpSpPr/>
          <p:nvPr/>
        </p:nvGrpSpPr>
        <p:grpSpPr>
          <a:xfrm>
            <a:off x="5009064" y="4158056"/>
            <a:ext cx="6214257" cy="461665"/>
            <a:chOff x="-1803457" y="-974348"/>
            <a:chExt cx="6214257" cy="4616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8DC415-2557-4AC9-A0EE-D39BCBD2CA21}"/>
                </a:ext>
              </a:extLst>
            </p:cNvPr>
            <p:cNvSpPr txBox="1"/>
            <p:nvPr/>
          </p:nvSpPr>
          <p:spPr>
            <a:xfrm>
              <a:off x="-1803457" y="-974348"/>
              <a:ext cx="438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ABCD </a:t>
              </a:r>
              <a:r>
                <a:rPr 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1CB81669-9F46-4B3C-A42A-EE981F50BE4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9998853"/>
                </p:ext>
              </p:extLst>
            </p:nvPr>
          </p:nvGraphicFramePr>
          <p:xfrm>
            <a:off x="1400900" y="-955745"/>
            <a:ext cx="30099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3009600" imgH="393480" progId="Equation.DSMT4">
                    <p:embed/>
                  </p:oleObj>
                </mc:Choice>
                <mc:Fallback>
                  <p:oleObj name="Equation" r:id="rId12" imgW="3009600" imgH="393480" progId="Equation.DSMT4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3BC1EC73-C2F2-4D07-B809-8B249657B9F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400900" y="-955745"/>
                          <a:ext cx="30099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C0E92B2-A078-4ACB-AB1C-57DCCC2E102D}"/>
              </a:ext>
            </a:extLst>
          </p:cNvPr>
          <p:cNvGrpSpPr/>
          <p:nvPr/>
        </p:nvGrpSpPr>
        <p:grpSpPr>
          <a:xfrm>
            <a:off x="5131402" y="4600508"/>
            <a:ext cx="7238538" cy="830997"/>
            <a:chOff x="5732830" y="5692321"/>
            <a:chExt cx="7238538" cy="83099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E32D4B2-7598-4FEB-871C-D9F3ADB6A011}"/>
                </a:ext>
              </a:extLst>
            </p:cNvPr>
            <p:cNvSpPr txBox="1"/>
            <p:nvPr/>
          </p:nvSpPr>
          <p:spPr>
            <a:xfrm>
              <a:off x="5732830" y="5692321"/>
              <a:ext cx="72385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Tứ</a:t>
              </a:r>
              <a:r>
                <a:rPr lang="en-US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ABCD </a:t>
              </a:r>
              <a:r>
                <a:rPr lang="en-US" sz="24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endPara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ABCD </a:t>
              </a:r>
              <a:r>
                <a:rPr 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endPara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31">
              <a:extLst>
                <a:ext uri="{FF2B5EF4-FFF2-40B4-BE49-F238E27FC236}">
                  <a16:creationId xmlns:a16="http://schemas.microsoft.com/office/drawing/2014/main" id="{3E395C4D-11C7-4515-9B3D-12B86BF4943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4669495"/>
                </p:ext>
              </p:extLst>
            </p:nvPr>
          </p:nvGraphicFramePr>
          <p:xfrm>
            <a:off x="8306605" y="5694089"/>
            <a:ext cx="26416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641320" imgH="393480" progId="Equation.DSMT4">
                    <p:embed/>
                  </p:oleObj>
                </mc:Choice>
                <mc:Fallback>
                  <p:oleObj name="Equation" r:id="rId14" imgW="264132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8306605" y="5694089"/>
                          <a:ext cx="26416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>
              <a:extLst>
                <a:ext uri="{FF2B5EF4-FFF2-40B4-BE49-F238E27FC236}">
                  <a16:creationId xmlns:a16="http://schemas.microsoft.com/office/drawing/2014/main" id="{50E6B89D-FFCE-47CF-86B3-41F4ECD6015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796901"/>
                </p:ext>
              </p:extLst>
            </p:nvPr>
          </p:nvGraphicFramePr>
          <p:xfrm>
            <a:off x="5779770" y="6210875"/>
            <a:ext cx="3429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342720" imgH="215640" progId="Equation.DSMT4">
                    <p:embed/>
                  </p:oleObj>
                </mc:Choice>
                <mc:Fallback>
                  <p:oleObj name="Equation" r:id="rId16" imgW="34272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779770" y="6210875"/>
                          <a:ext cx="3429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6" grpId="0"/>
      <p:bldP spid="17" grpId="0"/>
      <p:bldP spid="19" grpId="0" animBg="1"/>
      <p:bldP spid="29" grpId="0" animBg="1"/>
      <p:bldP spid="33" grpId="0" animBg="1"/>
      <p:bldP spid="33" grpId="1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2AB1518-5CCA-4FD9-B258-A1DEE95B2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36 – BÀI 13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HÌNH CHỮ 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38ED888-6267-4412-A787-1B856EF40407}"/>
              </a:ext>
            </a:extLst>
          </p:cNvPr>
          <p:cNvCxnSpPr/>
          <p:nvPr/>
        </p:nvCxnSpPr>
        <p:spPr>
          <a:xfrm>
            <a:off x="4637314" y="718457"/>
            <a:ext cx="0" cy="6139543"/>
          </a:xfrm>
          <a:prstGeom prst="line">
            <a:avLst/>
          </a:prstGeom>
          <a:ln w="57150" cmpd="dbl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0ECB05B-1878-4245-8046-769C751FD913}"/>
              </a:ext>
            </a:extLst>
          </p:cNvPr>
          <p:cNvSpPr txBox="1"/>
          <p:nvPr/>
        </p:nvSpPr>
        <p:spPr>
          <a:xfrm>
            <a:off x="217714" y="968829"/>
            <a:ext cx="2558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B765B2E-BE2C-45B9-9C83-76FCD6747527}"/>
              </a:ext>
            </a:extLst>
          </p:cNvPr>
          <p:cNvGrpSpPr/>
          <p:nvPr/>
        </p:nvGrpSpPr>
        <p:grpSpPr>
          <a:xfrm>
            <a:off x="176054" y="1814860"/>
            <a:ext cx="4382931" cy="921485"/>
            <a:chOff x="176054" y="1814860"/>
            <a:chExt cx="4382931" cy="921485"/>
          </a:xfrm>
        </p:grpSpPr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85B9C210-BA6A-4A2E-8E91-5FF5C5F052E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93462"/>
                </p:ext>
              </p:extLst>
            </p:nvPr>
          </p:nvGraphicFramePr>
          <p:xfrm>
            <a:off x="479221" y="2360108"/>
            <a:ext cx="2763838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920680" imgH="380880" progId="Equation.DSMT4">
                    <p:embed/>
                  </p:oleObj>
                </mc:Choice>
                <mc:Fallback>
                  <p:oleObj name="Equation" r:id="rId3" imgW="2920680" imgH="380880" progId="Equation.DSMT4">
                    <p:embed/>
                    <p:pic>
                      <p:nvPicPr>
                        <p:cNvPr id="23" name="Object 22">
                          <a:extLst>
                            <a:ext uri="{FF2B5EF4-FFF2-40B4-BE49-F238E27FC236}">
                              <a16:creationId xmlns:a16="http://schemas.microsoft.com/office/drawing/2014/main" id="{3804AF7A-2C8A-4B3E-ABFD-9B6CE3A9565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221" y="2360108"/>
                          <a:ext cx="2763838" cy="376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49BD8152-AEBC-4D21-9E4F-B206CE352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4" y="1814860"/>
              <a:ext cx="4382931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Tứ</a:t>
              </a: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</a:t>
              </a:r>
              <a:r>
                <a:rPr kumimoji="0" lang="en-US" altLang="en-US" sz="2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chữ</a:t>
              </a: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nhật</a:t>
              </a: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7240670C-464F-4718-9ECA-50C961C4248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5660399"/>
                </p:ext>
              </p:extLst>
            </p:nvPr>
          </p:nvGraphicFramePr>
          <p:xfrm>
            <a:off x="1221146" y="1967845"/>
            <a:ext cx="9525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952200" imgH="279360" progId="Equation.DSMT4">
                    <p:embed/>
                  </p:oleObj>
                </mc:Choice>
                <mc:Fallback>
                  <p:oleObj name="Equation" r:id="rId5" imgW="952200" imgH="279360" progId="Equation.DSMT4">
                    <p:embed/>
                    <p:pic>
                      <p:nvPicPr>
                        <p:cNvPr id="28" name="Object 27">
                          <a:extLst>
                            <a:ext uri="{FF2B5EF4-FFF2-40B4-BE49-F238E27FC236}">
                              <a16:creationId xmlns:a16="http://schemas.microsoft.com/office/drawing/2014/main" id="{9A2E5E63-D713-4519-8FBC-CCD23611325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221146" y="1967845"/>
                          <a:ext cx="9525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3D609B8-3919-4C31-85EA-235CDBC7A68C}"/>
              </a:ext>
            </a:extLst>
          </p:cNvPr>
          <p:cNvSpPr/>
          <p:nvPr/>
        </p:nvSpPr>
        <p:spPr>
          <a:xfrm>
            <a:off x="82162" y="2693434"/>
            <a:ext cx="451598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A60608-6112-44C5-A599-CDEDF08CC5B5}"/>
              </a:ext>
            </a:extLst>
          </p:cNvPr>
          <p:cNvSpPr txBox="1"/>
          <p:nvPr/>
        </p:nvSpPr>
        <p:spPr>
          <a:xfrm>
            <a:off x="187851" y="4160920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FA421649-C25A-488F-9991-D67CD867491A}"/>
              </a:ext>
            </a:extLst>
          </p:cNvPr>
          <p:cNvSpPr/>
          <p:nvPr/>
        </p:nvSpPr>
        <p:spPr>
          <a:xfrm>
            <a:off x="-149356" y="4058019"/>
            <a:ext cx="4807596" cy="232853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b="1" i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b="1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không?</a:t>
            </a:r>
            <a:endParaRPr lang="en-US" sz="2400" b="1" i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hought Bubble: Cloud 34">
            <a:extLst>
              <a:ext uri="{FF2B5EF4-FFF2-40B4-BE49-F238E27FC236}">
                <a16:creationId xmlns:a16="http://schemas.microsoft.com/office/drawing/2014/main" id="{967ECBA0-82A9-404D-91F9-033430B79EEB}"/>
              </a:ext>
            </a:extLst>
          </p:cNvPr>
          <p:cNvSpPr/>
          <p:nvPr/>
        </p:nvSpPr>
        <p:spPr>
          <a:xfrm>
            <a:off x="5985967" y="968829"/>
            <a:ext cx="3838513" cy="193387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hought Bubble: Cloud 35">
            <a:extLst>
              <a:ext uri="{FF2B5EF4-FFF2-40B4-BE49-F238E27FC236}">
                <a16:creationId xmlns:a16="http://schemas.microsoft.com/office/drawing/2014/main" id="{BB631467-C5D2-4F4B-A625-F2CB3FE863F3}"/>
              </a:ext>
            </a:extLst>
          </p:cNvPr>
          <p:cNvSpPr/>
          <p:nvPr/>
        </p:nvSpPr>
        <p:spPr>
          <a:xfrm>
            <a:off x="5697949" y="3612998"/>
            <a:ext cx="6306200" cy="2675768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BB80A33E-3CA7-4815-8734-2BBE0CE96D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832998"/>
              </p:ext>
            </p:extLst>
          </p:nvPr>
        </p:nvGraphicFramePr>
        <p:xfrm>
          <a:off x="7110043" y="4950882"/>
          <a:ext cx="3022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022560" imgH="965160" progId="Equation.DSMT4">
                  <p:embed/>
                </p:oleObj>
              </mc:Choice>
              <mc:Fallback>
                <p:oleObj name="Equation" r:id="rId7" imgW="302256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10043" y="4950882"/>
                        <a:ext cx="30226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27D91CEC-8DBD-49EC-A6F9-6E247D760602}"/>
              </a:ext>
            </a:extLst>
          </p:cNvPr>
          <p:cNvSpPr/>
          <p:nvPr/>
        </p:nvSpPr>
        <p:spPr>
          <a:xfrm>
            <a:off x="6431668" y="4116533"/>
            <a:ext cx="5422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  <p:bldP spid="23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10">
            <a:extLst>
              <a:ext uri="{FF2B5EF4-FFF2-40B4-BE49-F238E27FC236}">
                <a16:creationId xmlns:a16="http://schemas.microsoft.com/office/drawing/2014/main" id="{BF7A582F-A384-4F84-876C-E2D7B7A82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347977"/>
              </p:ext>
            </p:extLst>
          </p:nvPr>
        </p:nvGraphicFramePr>
        <p:xfrm>
          <a:off x="252599" y="1090539"/>
          <a:ext cx="11606609" cy="5426148"/>
        </p:xfrm>
        <a:graphic>
          <a:graphicData uri="http://schemas.openxmlformats.org/drawingml/2006/table">
            <a:tbl>
              <a:tblPr/>
              <a:tblGrid>
                <a:gridCol w="1349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9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2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0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7093" marB="470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7093" marB="470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marT="47093" marB="470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7093" marB="470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7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</a:p>
                  </a:txBody>
                  <a:tcPr marT="47093" marB="470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song song và bằng nhau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7093" marB="47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bằng nhau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7093" marB="47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7093" marB="47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7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</a:p>
                  </a:txBody>
                  <a:tcPr marT="47093" marB="470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bằng nhau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7093" marB="47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góc kề 1 cạnh đáy bằng nhau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7093" marB="47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7093" marB="47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2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chéo</a:t>
                      </a:r>
                    </a:p>
                  </a:txBody>
                  <a:tcPr marT="47093" marB="470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chéo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 nhau tại trung điểm của mỗi đường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7093" marB="47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chéo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 nhau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7093" marB="47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7093" marB="470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 Box 104">
            <a:extLst>
              <a:ext uri="{FF2B5EF4-FFF2-40B4-BE49-F238E27FC236}">
                <a16:creationId xmlns:a16="http://schemas.microsoft.com/office/drawing/2014/main" id="{53713802-580D-440E-97D7-6BA180318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3525" y="1626029"/>
            <a:ext cx="3463547" cy="11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05">
            <a:extLst>
              <a:ext uri="{FF2B5EF4-FFF2-40B4-BE49-F238E27FC236}">
                <a16:creationId xmlns:a16="http://schemas.microsoft.com/office/drawing/2014/main" id="{FFF0E352-2E21-496D-B444-02CA2356D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2717" y="2723490"/>
            <a:ext cx="3463547" cy="11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alt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06">
            <a:extLst>
              <a:ext uri="{FF2B5EF4-FFF2-40B4-BE49-F238E27FC236}">
                <a16:creationId xmlns:a16="http://schemas.microsoft.com/office/drawing/2014/main" id="{86E80E15-6218-4061-BB2E-F492E38FC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1390" y="4180241"/>
            <a:ext cx="4202888" cy="16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1" descr="Pink tissue paper">
            <a:extLst>
              <a:ext uri="{FF2B5EF4-FFF2-40B4-BE49-F238E27FC236}">
                <a16:creationId xmlns:a16="http://schemas.microsoft.com/office/drawing/2014/main" id="{62DF91AB-1A7E-4954-A08A-C8A37221391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24229" y="1134525"/>
            <a:ext cx="2737884" cy="493381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VNI-Times" pitchFamily="2" charset="0"/>
              </a:rPr>
              <a:t>Hình</a:t>
            </a:r>
            <a:r>
              <a:rPr lang="en-US" altLang="en-US" sz="2400" b="1" dirty="0">
                <a:solidFill>
                  <a:srgbClr val="0000CC"/>
                </a:solidFill>
                <a:latin typeface="VNI-Times" pitchFamily="2" charset="0"/>
              </a:rPr>
              <a:t> thang </a:t>
            </a:r>
            <a:r>
              <a:rPr lang="en-US" altLang="en-US" sz="2400" b="1" dirty="0" err="1">
                <a:solidFill>
                  <a:srgbClr val="0000CC"/>
                </a:solidFill>
                <a:latin typeface="VNI-Times" pitchFamily="2" charset="0"/>
              </a:rPr>
              <a:t>caân</a:t>
            </a:r>
            <a:endParaRPr lang="en-US" altLang="en-US" sz="2400" b="1" dirty="0">
              <a:solidFill>
                <a:srgbClr val="0000CC"/>
              </a:solidFill>
              <a:latin typeface="VNI-Times" pitchFamily="2" charset="0"/>
            </a:endParaRPr>
          </a:p>
        </p:txBody>
      </p:sp>
      <p:sp>
        <p:nvSpPr>
          <p:cNvPr id="7" name="AutoShape 112">
            <a:extLst>
              <a:ext uri="{FF2B5EF4-FFF2-40B4-BE49-F238E27FC236}">
                <a16:creationId xmlns:a16="http://schemas.microsoft.com/office/drawing/2014/main" id="{5BF97E57-01E9-4650-8A0F-F633AEE4E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924" y="1196196"/>
            <a:ext cx="2617385" cy="497738"/>
          </a:xfrm>
          <a:prstGeom prst="flowChartInputOutpu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VNI-Times" pitchFamily="2" charset="0"/>
              </a:rPr>
              <a:t>Hình</a:t>
            </a:r>
            <a:r>
              <a:rPr lang="en-US" alt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VNI-Times" pitchFamily="2" charset="0"/>
              </a:rPr>
              <a:t>bình</a:t>
            </a:r>
            <a:r>
              <a:rPr lang="en-US" alt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VNI-Times" pitchFamily="2" charset="0"/>
              </a:rPr>
              <a:t>haønh</a:t>
            </a:r>
            <a:endParaRPr lang="en-US" altLang="en-US" sz="2400" b="1" dirty="0">
              <a:solidFill>
                <a:srgbClr val="0000CC"/>
              </a:solidFill>
              <a:latin typeface="VNI-Times" pitchFamily="2" charset="0"/>
            </a:endParaRPr>
          </a:p>
        </p:txBody>
      </p:sp>
      <p:sp>
        <p:nvSpPr>
          <p:cNvPr id="8" name="Rectangle 113">
            <a:extLst>
              <a:ext uri="{FF2B5EF4-FFF2-40B4-BE49-F238E27FC236}">
                <a16:creationId xmlns:a16="http://schemas.microsoft.com/office/drawing/2014/main" id="{0F550A2F-0EC0-49C0-BE9B-953AF3B3E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7571" y="1169151"/>
            <a:ext cx="2617385" cy="49338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VNI-Times" pitchFamily="2" charset="0"/>
              </a:rPr>
              <a:t>Hình</a:t>
            </a:r>
            <a:r>
              <a:rPr lang="en-US" alt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VNI-Times" pitchFamily="2" charset="0"/>
              </a:rPr>
              <a:t>chöõ</a:t>
            </a:r>
            <a:r>
              <a:rPr lang="en-US" altLang="en-US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VNI-Times" pitchFamily="2" charset="0"/>
              </a:rPr>
              <a:t>nhaät</a:t>
            </a:r>
            <a:endParaRPr lang="en-US" altLang="en-US" sz="2400" b="1" dirty="0">
              <a:solidFill>
                <a:srgbClr val="0000CC"/>
              </a:solidFill>
              <a:latin typeface="VNI-Times" pitchFamily="2" charset="0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11B0399D-F571-4331-95AA-776012025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93" y="341312"/>
            <a:ext cx="102337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 dirty="0">
                <a:latin typeface="Times New Roman" panose="02020603050405020304" pitchFamily="18" charset="0"/>
              </a:rPr>
              <a:t>Hoàn thiện bảng sau rồi chỉ ra các tính chất của hình chữ nhật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dựa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bình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hành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</a:rPr>
              <a:t> thang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cân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A0F4C81-79B4-4174-B6B4-6CB9B7675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36 – BÀI 13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HÌNH CHỮ 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EC0739D-D74D-49FF-AF97-4C8D05D50A68}"/>
              </a:ext>
            </a:extLst>
          </p:cNvPr>
          <p:cNvCxnSpPr/>
          <p:nvPr/>
        </p:nvCxnSpPr>
        <p:spPr>
          <a:xfrm>
            <a:off x="4637314" y="718457"/>
            <a:ext cx="0" cy="6139543"/>
          </a:xfrm>
          <a:prstGeom prst="line">
            <a:avLst/>
          </a:prstGeom>
          <a:ln w="57150" cmpd="dbl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FBC3264-A853-4836-946E-665601462088}"/>
              </a:ext>
            </a:extLst>
          </p:cNvPr>
          <p:cNvSpPr txBox="1"/>
          <p:nvPr/>
        </p:nvSpPr>
        <p:spPr>
          <a:xfrm>
            <a:off x="217714" y="968829"/>
            <a:ext cx="2558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D07462-C68C-4B9C-8EE8-04886D3CC112}"/>
              </a:ext>
            </a:extLst>
          </p:cNvPr>
          <p:cNvGrpSpPr/>
          <p:nvPr/>
        </p:nvGrpSpPr>
        <p:grpSpPr>
          <a:xfrm>
            <a:off x="121322" y="1740071"/>
            <a:ext cx="4382931" cy="870485"/>
            <a:chOff x="121322" y="2164045"/>
            <a:chExt cx="4382931" cy="870485"/>
          </a:xfrm>
        </p:grpSpPr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516171F7-ACF1-417D-A212-D59C8596A38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9460164"/>
                </p:ext>
              </p:extLst>
            </p:nvPr>
          </p:nvGraphicFramePr>
          <p:xfrm>
            <a:off x="458291" y="2658293"/>
            <a:ext cx="2763838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920680" imgH="380880" progId="Equation.DSMT4">
                    <p:embed/>
                  </p:oleObj>
                </mc:Choice>
                <mc:Fallback>
                  <p:oleObj name="Equation" r:id="rId3" imgW="2920680" imgH="38088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85B9C210-BA6A-4A2E-8E91-5FF5C5F052E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291" y="2658293"/>
                          <a:ext cx="2763838" cy="376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9E4E7227-DD7D-4DDE-8289-CEF5C5E93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22" y="2164045"/>
              <a:ext cx="4382931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Tứ</a:t>
              </a: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</a:t>
              </a:r>
              <a:r>
                <a:rPr kumimoji="0" lang="en-US" altLang="en-US" sz="2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chữ</a:t>
              </a: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nhật</a:t>
              </a: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3EEFC52D-9A89-458A-906A-245C5B50AD5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2186648"/>
                </p:ext>
              </p:extLst>
            </p:nvPr>
          </p:nvGraphicFramePr>
          <p:xfrm>
            <a:off x="1153714" y="2274124"/>
            <a:ext cx="9525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952200" imgH="279360" progId="Equation.DSMT4">
                    <p:embed/>
                  </p:oleObj>
                </mc:Choice>
                <mc:Fallback>
                  <p:oleObj name="Equation" r:id="rId5" imgW="952200" imgH="279360" progId="Equation.DSMT4">
                    <p:embed/>
                    <p:pic>
                      <p:nvPicPr>
                        <p:cNvPr id="17" name="Object 16">
                          <a:extLst>
                            <a:ext uri="{FF2B5EF4-FFF2-40B4-BE49-F238E27FC236}">
                              <a16:creationId xmlns:a16="http://schemas.microsoft.com/office/drawing/2014/main" id="{7240670C-464F-4718-9ECA-50C961C4248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53714" y="2274124"/>
                          <a:ext cx="9525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EF1C36E-F80F-46E0-A8E5-648BE4269EFD}"/>
              </a:ext>
            </a:extLst>
          </p:cNvPr>
          <p:cNvSpPr/>
          <p:nvPr/>
        </p:nvSpPr>
        <p:spPr>
          <a:xfrm>
            <a:off x="-52808" y="2779168"/>
            <a:ext cx="451598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521F14-C30B-418A-9C0C-80650E71B9A0}"/>
              </a:ext>
            </a:extLst>
          </p:cNvPr>
          <p:cNvSpPr txBox="1"/>
          <p:nvPr/>
        </p:nvSpPr>
        <p:spPr>
          <a:xfrm>
            <a:off x="120418" y="4025376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1AC179-497D-4C95-B2F3-8AC0BAE91CEA}"/>
              </a:ext>
            </a:extLst>
          </p:cNvPr>
          <p:cNvSpPr txBox="1"/>
          <p:nvPr/>
        </p:nvSpPr>
        <p:spPr>
          <a:xfrm>
            <a:off x="4982548" y="1045029"/>
            <a:ext cx="720945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 cạnh đối song song và bằng nhau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Bốn góc bằng nhau và bằng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chéo bằng nhau và cắt nhau tại trung điểm của mỗi đường </a:t>
            </a:r>
            <a:endParaRPr lang="vi-V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30FD1F1-3FB7-495F-883A-991361A129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602137"/>
              </p:ext>
            </p:extLst>
          </p:nvPr>
        </p:nvGraphicFramePr>
        <p:xfrm>
          <a:off x="9403701" y="2478735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57200" imgH="279360" progId="Equation.DSMT4">
                  <p:embed/>
                </p:oleObj>
              </mc:Choice>
              <mc:Fallback>
                <p:oleObj name="Equation" r:id="rId7" imgW="457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03701" y="2478735"/>
                        <a:ext cx="457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CAFB058-9AD0-4050-99BC-620DE29EE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096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36 – BÀI 13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HÌNH CHỮ 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819ADC-51C2-405B-AF83-CAFC0D8D703A}"/>
              </a:ext>
            </a:extLst>
          </p:cNvPr>
          <p:cNvCxnSpPr/>
          <p:nvPr/>
        </p:nvCxnSpPr>
        <p:spPr>
          <a:xfrm>
            <a:off x="4637314" y="718457"/>
            <a:ext cx="0" cy="6139543"/>
          </a:xfrm>
          <a:prstGeom prst="line">
            <a:avLst/>
          </a:prstGeom>
          <a:ln w="57150" cmpd="dbl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116D54F-8C0E-4A60-9C3D-39579EC4DB57}"/>
              </a:ext>
            </a:extLst>
          </p:cNvPr>
          <p:cNvSpPr txBox="1"/>
          <p:nvPr/>
        </p:nvSpPr>
        <p:spPr>
          <a:xfrm>
            <a:off x="217714" y="968829"/>
            <a:ext cx="2558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886E14-74E3-4BBA-8C1C-743BB0B7C2A1}"/>
              </a:ext>
            </a:extLst>
          </p:cNvPr>
          <p:cNvGrpSpPr/>
          <p:nvPr/>
        </p:nvGrpSpPr>
        <p:grpSpPr>
          <a:xfrm>
            <a:off x="121322" y="1740071"/>
            <a:ext cx="4382931" cy="870485"/>
            <a:chOff x="121322" y="2164045"/>
            <a:chExt cx="4382931" cy="870485"/>
          </a:xfrm>
        </p:grpSpPr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EB727A02-DF05-45D6-B375-DBCEC3ADEC7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1018888"/>
                </p:ext>
              </p:extLst>
            </p:nvPr>
          </p:nvGraphicFramePr>
          <p:xfrm>
            <a:off x="458291" y="2658293"/>
            <a:ext cx="2763838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920680" imgH="380880" progId="Equation.DSMT4">
                    <p:embed/>
                  </p:oleObj>
                </mc:Choice>
                <mc:Fallback>
                  <p:oleObj name="Equation" r:id="rId3" imgW="2920680" imgH="380880" progId="Equation.DSMT4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516171F7-ACF1-417D-A212-D59C8596A38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291" y="2658293"/>
                          <a:ext cx="2763838" cy="376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52810699-A35A-405F-B598-03982EDB6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22" y="2164045"/>
              <a:ext cx="4382931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Tứ</a:t>
              </a: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</a:t>
              </a:r>
              <a:r>
                <a:rPr kumimoji="0" lang="en-US" altLang="en-US" sz="2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chữ</a:t>
              </a: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nhật</a:t>
              </a: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5EF99EC3-3078-4055-9B56-3CC0D454CEF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0482034"/>
                </p:ext>
              </p:extLst>
            </p:nvPr>
          </p:nvGraphicFramePr>
          <p:xfrm>
            <a:off x="1153714" y="2274124"/>
            <a:ext cx="9525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952200" imgH="279360" progId="Equation.DSMT4">
                    <p:embed/>
                  </p:oleObj>
                </mc:Choice>
                <mc:Fallback>
                  <p:oleObj name="Equation" r:id="rId5" imgW="952200" imgH="279360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3EEFC52D-9A89-458A-906A-245C5B50AD5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53714" y="2274124"/>
                          <a:ext cx="9525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F35C677-FAE8-4B71-8436-95643B19220D}"/>
              </a:ext>
            </a:extLst>
          </p:cNvPr>
          <p:cNvSpPr/>
          <p:nvPr/>
        </p:nvSpPr>
        <p:spPr>
          <a:xfrm>
            <a:off x="-52808" y="2779168"/>
            <a:ext cx="451598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C30DC0-BFFC-4A1C-AE83-E59E272BBD8F}"/>
              </a:ext>
            </a:extLst>
          </p:cNvPr>
          <p:cNvSpPr txBox="1"/>
          <p:nvPr/>
        </p:nvSpPr>
        <p:spPr>
          <a:xfrm>
            <a:off x="120418" y="4025376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3038CD-AEAB-4EAE-AD80-122BB4423536}"/>
              </a:ext>
            </a:extLst>
          </p:cNvPr>
          <p:cNvSpPr txBox="1"/>
          <p:nvPr/>
        </p:nvSpPr>
        <p:spPr>
          <a:xfrm>
            <a:off x="5010539" y="1184988"/>
            <a:ext cx="7100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53DF9E-CBE4-438B-952A-0EC9AA55479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824" y="1973287"/>
            <a:ext cx="2458367" cy="18588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51E4FF0-F6CD-4407-A739-BAB21B43CCAE}"/>
              </a:ext>
            </a:extLst>
          </p:cNvPr>
          <p:cNvGrpSpPr/>
          <p:nvPr/>
        </p:nvGrpSpPr>
        <p:grpSpPr>
          <a:xfrm>
            <a:off x="54795" y="4335330"/>
            <a:ext cx="5952921" cy="2332299"/>
            <a:chOff x="5065334" y="4160920"/>
            <a:chExt cx="5952921" cy="2332299"/>
          </a:xfrm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129D79E7-6B46-46EA-8BD3-F71539C32590}"/>
                </a:ext>
              </a:extLst>
            </p:cNvPr>
            <p:cNvSpPr/>
            <p:nvPr/>
          </p:nvSpPr>
          <p:spPr>
            <a:xfrm>
              <a:off x="5065334" y="4160920"/>
              <a:ext cx="5952921" cy="2332299"/>
            </a:xfrm>
            <a:prstGeom prst="cloud">
              <a:avLst/>
            </a:prstGeom>
            <a:solidFill>
              <a:srgbClr val="19C54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23CB49-D5CF-4FA3-BAEE-5A3E13486FF8}"/>
                </a:ext>
              </a:extLst>
            </p:cNvPr>
            <p:cNvSpPr txBox="1"/>
            <p:nvPr/>
          </p:nvSpPr>
          <p:spPr>
            <a:xfrm>
              <a:off x="5794310" y="4585954"/>
              <a:ext cx="5029200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Tam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ABC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B, 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tuyến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OB. So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OA , OB, OC?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  <a:p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A903204-8BA7-48DE-8CDB-02468BEE0492}"/>
              </a:ext>
            </a:extLst>
          </p:cNvPr>
          <p:cNvSpPr txBox="1"/>
          <p:nvPr/>
        </p:nvSpPr>
        <p:spPr>
          <a:xfrm>
            <a:off x="5071189" y="3662378"/>
            <a:ext cx="6979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1688</Words>
  <Application>Microsoft Office PowerPoint</Application>
  <PresentationFormat>Widescreen</PresentationFormat>
  <Paragraphs>218</Paragraphs>
  <Slides>20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Times New Roman</vt:lpstr>
      <vt:lpstr>VNI-Times</vt:lpstr>
      <vt:lpstr>Arial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Tấn Phát Bùi</cp:lastModifiedBy>
  <cp:revision>91</cp:revision>
  <dcterms:created xsi:type="dcterms:W3CDTF">2021-06-21T15:30:30Z</dcterms:created>
  <dcterms:modified xsi:type="dcterms:W3CDTF">2024-10-07T12:41:01Z</dcterms:modified>
</cp:coreProperties>
</file>