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84" r:id="rId3"/>
    <p:sldMasterId id="2147483708" r:id="rId4"/>
  </p:sldMasterIdLst>
  <p:notesMasterIdLst>
    <p:notesMasterId r:id="rId22"/>
  </p:notesMasterIdLst>
  <p:sldIdLst>
    <p:sldId id="261" r:id="rId5"/>
    <p:sldId id="259" r:id="rId6"/>
    <p:sldId id="281" r:id="rId7"/>
    <p:sldId id="282" r:id="rId8"/>
    <p:sldId id="283" r:id="rId9"/>
    <p:sldId id="288" r:id="rId10"/>
    <p:sldId id="271" r:id="rId11"/>
    <p:sldId id="299" r:id="rId12"/>
    <p:sldId id="295" r:id="rId13"/>
    <p:sldId id="296" r:id="rId14"/>
    <p:sldId id="297" r:id="rId15"/>
    <p:sldId id="279" r:id="rId16"/>
    <p:sldId id="280" r:id="rId17"/>
    <p:sldId id="289" r:id="rId18"/>
    <p:sldId id="290" r:id="rId19"/>
    <p:sldId id="291" r:id="rId20"/>
    <p:sldId id="292" r:id="rId21"/>
  </p:sldIdLst>
  <p:sldSz cx="12192000" cy="6858000"/>
  <p:notesSz cx="6858000" cy="9144000"/>
  <p:embeddedFontLst>
    <p:embeddedFont>
      <p:font typeface="Cambria" panose="02040503050406030204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huOq727N7oir6qwH9CuUgt5iBu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42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11790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7659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752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1812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3360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074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02197-A489-8C8B-9517-0B835385A4B9}"/>
              </a:ext>
            </a:extLst>
          </p:cNvPr>
          <p:cNvSpPr txBox="1"/>
          <p:nvPr userDrawn="1"/>
        </p:nvSpPr>
        <p:spPr>
          <a:xfrm>
            <a:off x="-179375" y="6858000"/>
            <a:ext cx="18964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rgbClr val="EAEAEA"/>
                </a:solidFill>
              </a:rPr>
              <a:t>TÀI LIỆU NHÓM SOẠN GIÁO ÁN - MAI NGỌC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8D91EA-9585-9F5A-556E-8BBDCBB87AEB}"/>
              </a:ext>
            </a:extLst>
          </p:cNvPr>
          <p:cNvSpPr txBox="1"/>
          <p:nvPr userDrawn="1"/>
        </p:nvSpPr>
        <p:spPr>
          <a:xfrm>
            <a:off x="-6873" y="-123111"/>
            <a:ext cx="77574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">
                <a:solidFill>
                  <a:schemeClr val="accent3">
                    <a:lumMod val="20000"/>
                    <a:lumOff val="80000"/>
                  </a:schemeClr>
                </a:solidFill>
              </a:rPr>
              <a:t>TÀI LIỆU NHÓM SOẠN GIÁO ÁN - MAI NGỌC</a:t>
            </a:r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218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708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258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759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858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468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120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75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157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345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40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423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027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879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393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702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894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62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253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368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623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0755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1823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115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981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767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1829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19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5900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1977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3160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0634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45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8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30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F82E6-C229-4F48-A2DA-36AE1E65D1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8D182-FC3B-4094-9027-70B855014D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78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6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3.png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32.png"/><Relationship Id="rId10" Type="http://schemas.openxmlformats.org/officeDocument/2006/relationships/image" Target="../media/image35.e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45.emf"/><Relationship Id="rId18" Type="http://schemas.openxmlformats.org/officeDocument/2006/relationships/oleObject" Target="../embeddings/oleObject21.bin"/><Relationship Id="rId3" Type="http://schemas.openxmlformats.org/officeDocument/2006/relationships/audio" Target="../media/audio2.wav"/><Relationship Id="rId21" Type="http://schemas.openxmlformats.org/officeDocument/2006/relationships/slide" Target="slide2.xml"/><Relationship Id="rId7" Type="http://schemas.openxmlformats.org/officeDocument/2006/relationships/image" Target="../media/image42.png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47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20.bin"/><Relationship Id="rId20" Type="http://schemas.openxmlformats.org/officeDocument/2006/relationships/slide" Target="slide5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4.wdp"/><Relationship Id="rId11" Type="http://schemas.openxmlformats.org/officeDocument/2006/relationships/image" Target="../media/image44.emf"/><Relationship Id="rId5" Type="http://schemas.openxmlformats.org/officeDocument/2006/relationships/image" Target="../media/image9.png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48.wmf"/><Relationship Id="rId4" Type="http://schemas.openxmlformats.org/officeDocument/2006/relationships/image" Target="../media/image14.jpg"/><Relationship Id="rId9" Type="http://schemas.openxmlformats.org/officeDocument/2006/relationships/image" Target="../media/image43.emf"/><Relationship Id="rId1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slide" Target="slide5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slide" Target="slide5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slide" Target="slide15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13.png"/><Relationship Id="rId7" Type="http://schemas.openxmlformats.org/officeDocument/2006/relationships/slide" Target="slide8.xml"/><Relationship Id="rId12" Type="http://schemas.microsoft.com/office/2007/relationships/hdphoto" Target="../media/hdphoto5.wdp"/><Relationship Id="rId17" Type="http://schemas.openxmlformats.org/officeDocument/2006/relationships/slide" Target="slide14.xml"/><Relationship Id="rId2" Type="http://schemas.openxmlformats.org/officeDocument/2006/relationships/audio" Target="../media/media1.mp3"/><Relationship Id="rId16" Type="http://schemas.microsoft.com/office/2007/relationships/hdphoto" Target="../media/hdphoto7.wdp"/><Relationship Id="rId20" Type="http://schemas.openxmlformats.org/officeDocument/2006/relationships/slide" Target="slide17.xml"/><Relationship Id="rId1" Type="http://schemas.microsoft.com/office/2007/relationships/media" Target="../media/media1.mp3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slide" Target="slide16.xml"/><Relationship Id="rId4" Type="http://schemas.openxmlformats.org/officeDocument/2006/relationships/image" Target="../media/image6.jpeg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microsoft.com/office/2007/relationships/hdphoto" Target="../media/hdphoto8.wdp"/><Relationship Id="rId12" Type="http://schemas.microsoft.com/office/2007/relationships/hdphoto" Target="../media/hdphoto10.wdp"/><Relationship Id="rId2" Type="http://schemas.openxmlformats.org/officeDocument/2006/relationships/image" Target="../media/image14.jpg"/><Relationship Id="rId16" Type="http://schemas.microsoft.com/office/2007/relationships/hdphoto" Target="../media/hdphoto12.wdp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microsoft.com/office/2007/relationships/hdphoto" Target="../media/hdphoto3.wdp"/><Relationship Id="rId15" Type="http://schemas.openxmlformats.org/officeDocument/2006/relationships/image" Target="../media/image20.png"/><Relationship Id="rId10" Type="http://schemas.microsoft.com/office/2007/relationships/hdphoto" Target="../media/hdphoto9.wdp"/><Relationship Id="rId4" Type="http://schemas.openxmlformats.org/officeDocument/2006/relationships/image" Target="../media/image7.png"/><Relationship Id="rId9" Type="http://schemas.openxmlformats.org/officeDocument/2006/relationships/image" Target="../media/image17.png"/><Relationship Id="rId14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7.emf"/><Relationship Id="rId17" Type="http://schemas.openxmlformats.org/officeDocument/2006/relationships/oleObject" Target="../embeddings/oleObject8.bin"/><Relationship Id="rId2" Type="http://schemas.openxmlformats.org/officeDocument/2006/relationships/image" Target="../media/image22.png"/><Relationship Id="rId16" Type="http://schemas.openxmlformats.org/officeDocument/2006/relationships/image" Target="../media/image29.emf"/><Relationship Id="rId20" Type="http://schemas.openxmlformats.org/officeDocument/2006/relationships/oleObject" Target="../embeddings/oleObject10.bin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4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6.e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3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/>
        </p:nvSpPr>
        <p:spPr>
          <a:xfrm>
            <a:off x="1124262" y="1163782"/>
            <a:ext cx="998344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34: LUYỆN TẬP CHUNG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3146" y="395116"/>
            <a:ext cx="11475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3.19 ( SGK/63):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các tứ giác ở hình 3.39, tứ giác nào là hình bình hành? Vì sao?  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63146" y="1470992"/>
            <a:ext cx="3367950" cy="237611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996773" y="1470992"/>
            <a:ext cx="3106392" cy="259644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773530" y="1179443"/>
            <a:ext cx="3755861" cy="283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5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72279"/>
            <a:ext cx="2955235" cy="19348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07796" y="580647"/>
            <a:ext cx="4902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 giác                là hình bình hành vì: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148837" y="172279"/>
          <a:ext cx="1176889" cy="1331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6397" imgH="561822" progId="Equation.DSMT4">
                  <p:embed/>
                </p:oleObj>
              </mc:Choice>
              <mc:Fallback>
                <p:oleObj name="Equation" r:id="rId3" imgW="496397" imgH="561822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48837" y="172279"/>
                        <a:ext cx="1176889" cy="1331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511826" y="258900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 giác               không phải là hình bình hành vì các góc đối ở đỉnh B và D không bằng nhau.</a:t>
            </a:r>
          </a:p>
        </p:txBody>
      </p:sp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2107096"/>
            <a:ext cx="2650435" cy="237213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4473545"/>
            <a:ext cx="3331792" cy="23844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11826" y="4744423"/>
            <a:ext cx="8560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 giác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 // BC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(cùng tạo với đường thẳng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DC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hai góc ở vị trí đồng vị bằng nhau)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 = BC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gt)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Suy ta tứ giác 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là hình bình hành.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621622" y="641928"/>
          <a:ext cx="930413" cy="391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82400" imgH="203040" progId="Equation.DSMT4">
                  <p:embed/>
                </p:oleObj>
              </mc:Choice>
              <mc:Fallback>
                <p:oleObj name="Equation" r:id="rId7" imgW="482400" imgH="2030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21622" y="641928"/>
                        <a:ext cx="930413" cy="3917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621622" y="2664974"/>
          <a:ext cx="9239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23834" imgH="390708" progId="Equation.DSMT4">
                  <p:embed/>
                </p:oleObj>
              </mc:Choice>
              <mc:Fallback>
                <p:oleObj name="Equation" r:id="rId9" imgW="923834" imgH="390708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21622" y="2664974"/>
                        <a:ext cx="9239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621621" y="4771422"/>
          <a:ext cx="9239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23834" imgH="390708" progId="Equation.DSMT4">
                  <p:embed/>
                </p:oleObj>
              </mc:Choice>
              <mc:Fallback>
                <p:oleObj name="Equation" r:id="rId11" imgW="923834" imgH="390708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21621" y="4771422"/>
                        <a:ext cx="9239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396985" y="6292890"/>
          <a:ext cx="9239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23834" imgH="390708" progId="Equation.DSMT4">
                  <p:embed/>
                </p:oleObj>
              </mc:Choice>
              <mc:Fallback>
                <p:oleObj name="Equation" r:id="rId13" imgW="923834" imgH="390708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96985" y="6292890"/>
                        <a:ext cx="9239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961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3" descr="Ngôi nhà hoạt hình, phim hoạt hình png | Klipart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851" y="2263515"/>
            <a:ext cx="4109199" cy="401817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3"/>
          <p:cNvSpPr txBox="1"/>
          <p:nvPr/>
        </p:nvSpPr>
        <p:spPr>
          <a:xfrm>
            <a:off x="6358597" y="548640"/>
            <a:ext cx="44380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5529602" y="1282737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buClrTx/>
            </a:pPr>
            <a:r>
              <a:rPr lang="vi-VN" sz="2800" kern="120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Học thuộc định nghĩa, tính chất cũng như các dấu hiệu nhận biết hình bình hành.</a:t>
            </a:r>
          </a:p>
          <a:p>
            <a:pPr lvl="0">
              <a:lnSpc>
                <a:spcPct val="150000"/>
              </a:lnSpc>
              <a:buClrTx/>
            </a:pPr>
            <a:r>
              <a:rPr lang="vi-VN" sz="2800" kern="120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Hoàn thành các bài tập 3.21; 3.23; 3.24/ SGK trang 63</a:t>
            </a:r>
          </a:p>
          <a:p>
            <a:pPr lvl="0">
              <a:lnSpc>
                <a:spcPct val="150000"/>
              </a:lnSpc>
              <a:buClrTx/>
            </a:pPr>
            <a:r>
              <a:rPr lang="vi-VN" sz="2800" kern="120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Phân công HS chuẩn bị: mỗi nhóm 2 bàn chuẩn bị bảng phụ, đồ dùng học tập đầy đủ, tiết sau tiếp tục Luyện tập.</a:t>
            </a:r>
            <a:endParaRPr lang="vi-VN" sz="2800" kern="1200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/>
          <p:nvPr/>
        </p:nvSpPr>
        <p:spPr>
          <a:xfrm>
            <a:off x="995506" y="1799717"/>
            <a:ext cx="966642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 ơn thầy cô giáo và các em!</a:t>
            </a:r>
            <a:endParaRPr/>
          </a:p>
        </p:txBody>
      </p:sp>
      <p:sp>
        <p:nvSpPr>
          <p:cNvPr id="228" name="Google Shape;228;p24"/>
          <p:cNvSpPr/>
          <p:nvPr/>
        </p:nvSpPr>
        <p:spPr>
          <a:xfrm>
            <a:off x="2374450" y="2966387"/>
            <a:ext cx="280076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Chúc ….</a:t>
            </a:r>
            <a:endParaRPr/>
          </a:p>
        </p:txBody>
      </p:sp>
      <p:pic>
        <p:nvPicPr>
          <p:cNvPr id="229" name="Google Shape;229;p24" descr="https://lh3.googleusercontent.com/-ZEG6AmUlTpE/WsOIcBL3nwI/AAAAAAAACXM/wa4kqWY_ZzoWOQwhUdu_n4BCpzGBB09CACHMYCw/h136/2-ctu.vn_anh_dong_mau_slide_powerpoint_dep_(19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090" y="260977"/>
            <a:ext cx="51435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4" descr="https://lh3.googleusercontent.com/-pdjmI0guhoI/WsOKKvIORNI/AAAAAAAACe4/2w9xoJp1uAIMMyCEXg8RzbupS6Phi1WYACHMYCw/h136/4-ctu.vn_anh_dong_mau_slide_powerpoint_dep_(113)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720" y="4766497"/>
            <a:ext cx="1524000" cy="129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2137" y="-52819"/>
            <a:ext cx="11395881" cy="36985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8059" y="4556076"/>
            <a:ext cx="11395882" cy="21154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ĐÁP ÁN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388" y="160471"/>
            <a:ext cx="11095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1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Tứ giác                là hình bình hành nếu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                  		B.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	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C. 	                      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	D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2" name="Picture 8" descr="Trong ống Nghiệm Hình ảnh | Định dạng hình ảnh PNG 400222655| vn.lovepik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38488" y1="21279" x2="48953" y2="15698"/>
                        <a14:backgroundMark x1="46279" y1="17326" x2="62326" y2="19302"/>
                        <a14:backgroundMark x1="62326" y1="19302" x2="63488" y2="44651"/>
                        <a14:backgroundMark x1="63488" y1="44651" x2="78721" y2="72558"/>
                        <a14:backgroundMark x1="78721" y1="72558" x2="65116" y2="86279"/>
                        <a14:backgroundMark x1="65116" y1="86279" x2="25698" y2="82907"/>
                        <a14:backgroundMark x1="25698" y1="82907" x2="22442" y2="71628"/>
                        <a14:backgroundMark x1="22442" y1="71628" x2="37907" y2="39419"/>
                        <a14:backgroundMark x1="37907" y1="39419" x2="38372" y2="16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744" y="4556076"/>
            <a:ext cx="2507456" cy="219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56093"/>
            <a:ext cx="226344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7"/>
          <a:stretch>
            <a:fillRect/>
          </a:stretch>
        </p:blipFill>
        <p:spPr>
          <a:xfrm>
            <a:off x="7963451" y="397565"/>
            <a:ext cx="3274392" cy="2266122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145348" y="848331"/>
          <a:ext cx="948495" cy="527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0538" imgH="228544" progId="Equation.DSMT4">
                  <p:embed/>
                </p:oleObj>
              </mc:Choice>
              <mc:Fallback>
                <p:oleObj name="Equation" r:id="rId8" imgW="410538" imgH="228544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5348" y="848331"/>
                        <a:ext cx="948495" cy="527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831733" y="919471"/>
          <a:ext cx="3053822" cy="488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50372" imgH="200111" progId="Equation.DSMT4">
                  <p:embed/>
                </p:oleObj>
              </mc:Choice>
              <mc:Fallback>
                <p:oleObj name="Equation" r:id="rId10" imgW="1250372" imgH="200111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31733" y="919471"/>
                        <a:ext cx="3053822" cy="488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145348" y="1660554"/>
          <a:ext cx="1576706" cy="390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20496" imgH="181035" progId="Equation.DSMT4">
                  <p:embed/>
                </p:oleObj>
              </mc:Choice>
              <mc:Fallback>
                <p:oleObj name="Equation" r:id="rId12" imgW="620496" imgH="181035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45348" y="1660554"/>
                        <a:ext cx="1576706" cy="390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744724" y="1660554"/>
          <a:ext cx="1335353" cy="390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21760" imgH="177646" progId="Equation.DSMT4">
                  <p:embed/>
                </p:oleObj>
              </mc:Choice>
              <mc:Fallback>
                <p:oleObj name="Equation" r:id="rId14" imgW="621760" imgH="177646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4724" y="1660554"/>
                        <a:ext cx="1335353" cy="3903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394200" y="2365496"/>
          <a:ext cx="914400" cy="169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14400" imgH="198720" progId="Equation.DSMT4">
                  <p:embed/>
                </p:oleObj>
              </mc:Choice>
              <mc:Fallback>
                <p:oleObj name="Equation" r:id="rId16" imgW="914400" imgH="19872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394200" y="2365496"/>
                        <a:ext cx="914400" cy="169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755328" y="209178"/>
          <a:ext cx="970170" cy="408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82400" imgH="203040" progId="Equation.DSMT4">
                  <p:embed/>
                </p:oleObj>
              </mc:Choice>
              <mc:Fallback>
                <p:oleObj name="Equation" r:id="rId18" imgW="482400" imgH="2030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755328" y="209178"/>
                        <a:ext cx="970170" cy="408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Arrow 7">
            <a:hlinkClick r:id="rId20" action="ppaction://hlinksldjump"/>
          </p:cNvPr>
          <p:cNvSpPr/>
          <p:nvPr/>
        </p:nvSpPr>
        <p:spPr>
          <a:xfrm>
            <a:off x="11131826" y="6232963"/>
            <a:ext cx="424070" cy="2606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2" name="Flowchart: Connector 51">
            <a:hlinkClick r:id="rId21" action="ppaction://hlinksldjump"/>
          </p:cNvPr>
          <p:cNvSpPr/>
          <p:nvPr/>
        </p:nvSpPr>
        <p:spPr>
          <a:xfrm>
            <a:off x="2879543" y="5693991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3" name="Flowchart: Connector 52">
            <a:hlinkClick r:id="rId21" action="ppaction://hlinksldjump"/>
          </p:cNvPr>
          <p:cNvSpPr/>
          <p:nvPr/>
        </p:nvSpPr>
        <p:spPr>
          <a:xfrm>
            <a:off x="2879543" y="5693991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4" name="Flowchart: Connector 53">
            <a:hlinkClick r:id="rId21" action="ppaction://hlinksldjump"/>
          </p:cNvPr>
          <p:cNvSpPr/>
          <p:nvPr/>
        </p:nvSpPr>
        <p:spPr>
          <a:xfrm>
            <a:off x="2879543" y="5693991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28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5" name="Flowchart: Connector 54">
            <a:hlinkClick r:id="rId21" action="ppaction://hlinksldjump"/>
          </p:cNvPr>
          <p:cNvSpPr/>
          <p:nvPr/>
        </p:nvSpPr>
        <p:spPr>
          <a:xfrm>
            <a:off x="2879543" y="5693991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27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6" name="Flowchart: Connector 55">
            <a:hlinkClick r:id="rId21" action="ppaction://hlinksldjump"/>
          </p:cNvPr>
          <p:cNvSpPr/>
          <p:nvPr/>
        </p:nvSpPr>
        <p:spPr>
          <a:xfrm>
            <a:off x="2879543" y="5693991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26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7" name="Flowchart: Connector 56">
            <a:hlinkClick r:id="rId21" action="ppaction://hlinksldjump"/>
          </p:cNvPr>
          <p:cNvSpPr/>
          <p:nvPr/>
        </p:nvSpPr>
        <p:spPr>
          <a:xfrm>
            <a:off x="2879543" y="5693991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8" name="Flowchart: Connector 57">
            <a:hlinkClick r:id="rId21" action="ppaction://hlinksldjump"/>
          </p:cNvPr>
          <p:cNvSpPr/>
          <p:nvPr/>
        </p:nvSpPr>
        <p:spPr>
          <a:xfrm>
            <a:off x="2879543" y="5693991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24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9" name="Flowchart: Connector 58">
            <a:hlinkClick r:id="rId21" action="ppaction://hlinksldjump"/>
          </p:cNvPr>
          <p:cNvSpPr/>
          <p:nvPr/>
        </p:nvSpPr>
        <p:spPr>
          <a:xfrm>
            <a:off x="2879543" y="5693991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0" name="Flowchart: Connector 59">
            <a:hlinkClick r:id="rId21" action="ppaction://hlinksldjump"/>
          </p:cNvPr>
          <p:cNvSpPr/>
          <p:nvPr/>
        </p:nvSpPr>
        <p:spPr>
          <a:xfrm>
            <a:off x="2879543" y="5693991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1" name="Flowchart: Connector 60">
            <a:hlinkClick r:id="rId21" action="ppaction://hlinksldjump"/>
          </p:cNvPr>
          <p:cNvSpPr/>
          <p:nvPr/>
        </p:nvSpPr>
        <p:spPr>
          <a:xfrm>
            <a:off x="2879543" y="5693991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2" name="Flowchart: Connector 61">
            <a:hlinkClick r:id="rId21" action="ppaction://hlinksldjump"/>
          </p:cNvPr>
          <p:cNvSpPr/>
          <p:nvPr/>
        </p:nvSpPr>
        <p:spPr>
          <a:xfrm>
            <a:off x="2879543" y="5693991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3" name="Flowchart: Connector 62">
            <a:hlinkClick r:id="rId21" action="ppaction://hlinksldjump"/>
          </p:cNvPr>
          <p:cNvSpPr/>
          <p:nvPr/>
        </p:nvSpPr>
        <p:spPr>
          <a:xfrm>
            <a:off x="2879543" y="5693991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4" name="Flowchart: Connector 63">
            <a:hlinkClick r:id="rId21" action="ppaction://hlinksldjump"/>
          </p:cNvPr>
          <p:cNvSpPr/>
          <p:nvPr/>
        </p:nvSpPr>
        <p:spPr>
          <a:xfrm>
            <a:off x="2879543" y="5693991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18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5" name="Flowchart: Connector 64">
            <a:hlinkClick r:id="rId21" action="ppaction://hlinksldjump"/>
          </p:cNvPr>
          <p:cNvSpPr/>
          <p:nvPr/>
        </p:nvSpPr>
        <p:spPr>
          <a:xfrm>
            <a:off x="2879543" y="5693991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17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6" name="Flowchart: Connector 65">
            <a:hlinkClick r:id="rId21" action="ppaction://hlinksldjump"/>
          </p:cNvPr>
          <p:cNvSpPr/>
          <p:nvPr/>
        </p:nvSpPr>
        <p:spPr>
          <a:xfrm>
            <a:off x="2879543" y="5693991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16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7" name="Flowchart: Connector 66">
            <a:hlinkClick r:id="rId21" action="ppaction://hlinksldjump"/>
          </p:cNvPr>
          <p:cNvSpPr/>
          <p:nvPr/>
        </p:nvSpPr>
        <p:spPr>
          <a:xfrm>
            <a:off x="2879543" y="5693991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8" name="Flowchart: Connector 67">
            <a:hlinkClick r:id="rId21" action="ppaction://hlinksldjump"/>
          </p:cNvPr>
          <p:cNvSpPr/>
          <p:nvPr/>
        </p:nvSpPr>
        <p:spPr>
          <a:xfrm>
            <a:off x="2879543" y="5693991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9" name="Flowchart: Connector 68">
            <a:hlinkClick r:id="rId21" action="ppaction://hlinksldjump"/>
          </p:cNvPr>
          <p:cNvSpPr/>
          <p:nvPr/>
        </p:nvSpPr>
        <p:spPr>
          <a:xfrm>
            <a:off x="2879543" y="5693991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14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0" name="Flowchart: Connector 69">
            <a:hlinkClick r:id="rId21" action="ppaction://hlinksldjump"/>
          </p:cNvPr>
          <p:cNvSpPr/>
          <p:nvPr/>
        </p:nvSpPr>
        <p:spPr>
          <a:xfrm>
            <a:off x="2879543" y="5693991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1" name="Flowchart: Connector 70">
            <a:hlinkClick r:id="rId21" action="ppaction://hlinksldjump"/>
          </p:cNvPr>
          <p:cNvSpPr/>
          <p:nvPr/>
        </p:nvSpPr>
        <p:spPr>
          <a:xfrm>
            <a:off x="2879543" y="5693991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2" name="Flowchart: Connector 71">
            <a:hlinkClick r:id="rId21" action="ppaction://hlinksldjump"/>
          </p:cNvPr>
          <p:cNvSpPr/>
          <p:nvPr/>
        </p:nvSpPr>
        <p:spPr>
          <a:xfrm>
            <a:off x="2879543" y="5693991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3" name="Flowchart: Connector 72">
            <a:hlinkClick r:id="rId21" action="ppaction://hlinksldjump"/>
          </p:cNvPr>
          <p:cNvSpPr/>
          <p:nvPr/>
        </p:nvSpPr>
        <p:spPr>
          <a:xfrm>
            <a:off x="2879543" y="5693991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4" name="Flowchart: Connector 73">
            <a:hlinkClick r:id="rId21" action="ppaction://hlinksldjump"/>
          </p:cNvPr>
          <p:cNvSpPr/>
          <p:nvPr/>
        </p:nvSpPr>
        <p:spPr>
          <a:xfrm>
            <a:off x="2879543" y="5693991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5" name="Flowchart: Connector 74">
            <a:hlinkClick r:id="rId21" action="ppaction://hlinksldjump"/>
          </p:cNvPr>
          <p:cNvSpPr/>
          <p:nvPr/>
        </p:nvSpPr>
        <p:spPr>
          <a:xfrm>
            <a:off x="2879543" y="5693991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8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6" name="Flowchart: Connector 75">
            <a:hlinkClick r:id="rId21" action="ppaction://hlinksldjump"/>
          </p:cNvPr>
          <p:cNvSpPr/>
          <p:nvPr/>
        </p:nvSpPr>
        <p:spPr>
          <a:xfrm>
            <a:off x="2879543" y="5693991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7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7" name="Flowchart: Connector 76">
            <a:hlinkClick r:id="rId21" action="ppaction://hlinksldjump"/>
          </p:cNvPr>
          <p:cNvSpPr/>
          <p:nvPr/>
        </p:nvSpPr>
        <p:spPr>
          <a:xfrm>
            <a:off x="2879543" y="5693991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6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8" name="Flowchart: Connector 77">
            <a:hlinkClick r:id="rId21" action="ppaction://hlinksldjump"/>
          </p:cNvPr>
          <p:cNvSpPr/>
          <p:nvPr/>
        </p:nvSpPr>
        <p:spPr>
          <a:xfrm>
            <a:off x="2879543" y="5693991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Flowchart: Connector 78">
            <a:hlinkClick r:id="rId21" action="ppaction://hlinksldjump"/>
          </p:cNvPr>
          <p:cNvSpPr/>
          <p:nvPr/>
        </p:nvSpPr>
        <p:spPr>
          <a:xfrm>
            <a:off x="2879543" y="5693991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4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0" name="Flowchart: Connector 79">
            <a:hlinkClick r:id="rId21" action="ppaction://hlinksldjump"/>
          </p:cNvPr>
          <p:cNvSpPr/>
          <p:nvPr/>
        </p:nvSpPr>
        <p:spPr>
          <a:xfrm>
            <a:off x="2879543" y="5693991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1" name="Flowchart: Connector 80">
            <a:hlinkClick r:id="rId21" action="ppaction://hlinksldjump"/>
          </p:cNvPr>
          <p:cNvSpPr/>
          <p:nvPr/>
        </p:nvSpPr>
        <p:spPr>
          <a:xfrm>
            <a:off x="2879543" y="5693991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2" name="Flowchart: Connector 81">
            <a:hlinkClick r:id="rId21" action="ppaction://hlinksldjump"/>
          </p:cNvPr>
          <p:cNvSpPr/>
          <p:nvPr/>
        </p:nvSpPr>
        <p:spPr>
          <a:xfrm>
            <a:off x="2879543" y="5693991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3" name="Flowchart: Connector 82">
            <a:hlinkClick r:id="rId21" action="ppaction://hlinksldjump"/>
          </p:cNvPr>
          <p:cNvSpPr/>
          <p:nvPr/>
        </p:nvSpPr>
        <p:spPr>
          <a:xfrm>
            <a:off x="2879543" y="5693991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517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1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2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3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4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6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7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8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9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6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61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62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63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64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6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66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67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68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69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7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71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72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73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74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75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76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77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78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79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8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2137" y="-92766"/>
            <a:ext cx="11395881" cy="28227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A. 1 bộ		B. 2 bộ		C. 3 bộ		D. 4 bộ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48397" y="3301274"/>
            <a:ext cx="11395882" cy="32835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ĐÁP ÁN: Hình bình hành là tứ giác có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các cạnh đối song song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3513" y="990042"/>
            <a:ext cx="9435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2: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Arial"/>
                <a:sym typeface="Arial"/>
              </a:rPr>
              <a:t>Phát biểu định nghĩa của hình bình hành?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12" descr="Erlena flask Midorimushi - Stock Illustration [21735134] - PIXT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0000" l="9836" r="89930">
                        <a14:backgroundMark x1="37237" y1="8222" x2="63466" y2="8444"/>
                        <a14:backgroundMark x1="63466" y1="8444" x2="78220" y2="89333"/>
                        <a14:backgroundMark x1="76815" y1="88222" x2="29508" y2="92222"/>
                        <a14:backgroundMark x1="29508" y1="92222" x2="17096" y2="80222"/>
                        <a14:backgroundMark x1="36300" y1="8889" x2="17564" y2="8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6" y="3644348"/>
            <a:ext cx="3502446" cy="25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11131826" y="6281530"/>
            <a:ext cx="424070" cy="2120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8" name="Flowchart: Connector 7">
            <a:hlinkClick r:id="rId7" action="ppaction://hlinksldjump"/>
          </p:cNvPr>
          <p:cNvSpPr/>
          <p:nvPr/>
        </p:nvSpPr>
        <p:spPr>
          <a:xfrm>
            <a:off x="1766360" y="4943061"/>
            <a:ext cx="658788" cy="64169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Flowchart: Connector 8">
            <a:hlinkClick r:id="rId7" action="ppaction://hlinksldjump"/>
          </p:cNvPr>
          <p:cNvSpPr/>
          <p:nvPr/>
        </p:nvSpPr>
        <p:spPr>
          <a:xfrm>
            <a:off x="1766360" y="4943061"/>
            <a:ext cx="658788" cy="64169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Flowchart: Connector 9">
            <a:hlinkClick r:id="rId7" action="ppaction://hlinksldjump"/>
          </p:cNvPr>
          <p:cNvSpPr/>
          <p:nvPr/>
        </p:nvSpPr>
        <p:spPr>
          <a:xfrm>
            <a:off x="1766360" y="4943061"/>
            <a:ext cx="658788" cy="64169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28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Flowchart: Connector 10">
            <a:hlinkClick r:id="rId7" action="ppaction://hlinksldjump"/>
          </p:cNvPr>
          <p:cNvSpPr/>
          <p:nvPr/>
        </p:nvSpPr>
        <p:spPr>
          <a:xfrm>
            <a:off x="1766360" y="4943061"/>
            <a:ext cx="658788" cy="64169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27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Flowchart: Connector 11">
            <a:hlinkClick r:id="rId7" action="ppaction://hlinksldjump"/>
          </p:cNvPr>
          <p:cNvSpPr/>
          <p:nvPr/>
        </p:nvSpPr>
        <p:spPr>
          <a:xfrm>
            <a:off x="1766360" y="4943061"/>
            <a:ext cx="658788" cy="64169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26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Flowchart: Connector 12">
            <a:hlinkClick r:id="rId7" action="ppaction://hlinksldjump"/>
          </p:cNvPr>
          <p:cNvSpPr/>
          <p:nvPr/>
        </p:nvSpPr>
        <p:spPr>
          <a:xfrm>
            <a:off x="1766360" y="4943061"/>
            <a:ext cx="658788" cy="64169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Flowchart: Connector 13">
            <a:hlinkClick r:id="rId7" action="ppaction://hlinksldjump"/>
          </p:cNvPr>
          <p:cNvSpPr/>
          <p:nvPr/>
        </p:nvSpPr>
        <p:spPr>
          <a:xfrm>
            <a:off x="1766360" y="4943061"/>
            <a:ext cx="658788" cy="64169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24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Flowchart: Connector 14">
            <a:hlinkClick r:id="rId7" action="ppaction://hlinksldjump"/>
          </p:cNvPr>
          <p:cNvSpPr/>
          <p:nvPr/>
        </p:nvSpPr>
        <p:spPr>
          <a:xfrm>
            <a:off x="1766360" y="4943061"/>
            <a:ext cx="658788" cy="64169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Flowchart: Connector 15">
            <a:hlinkClick r:id="rId7" action="ppaction://hlinksldjump"/>
          </p:cNvPr>
          <p:cNvSpPr/>
          <p:nvPr/>
        </p:nvSpPr>
        <p:spPr>
          <a:xfrm>
            <a:off x="1766360" y="4943061"/>
            <a:ext cx="658788" cy="64169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Flowchart: Connector 16">
            <a:hlinkClick r:id="rId7" action="ppaction://hlinksldjump"/>
          </p:cNvPr>
          <p:cNvSpPr/>
          <p:nvPr/>
        </p:nvSpPr>
        <p:spPr>
          <a:xfrm>
            <a:off x="1766360" y="4943061"/>
            <a:ext cx="658788" cy="64169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Flowchart: Connector 17">
            <a:hlinkClick r:id="rId7" action="ppaction://hlinksldjump"/>
          </p:cNvPr>
          <p:cNvSpPr/>
          <p:nvPr/>
        </p:nvSpPr>
        <p:spPr>
          <a:xfrm>
            <a:off x="1766360" y="4943061"/>
            <a:ext cx="658788" cy="64169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Flowchart: Connector 18">
            <a:hlinkClick r:id="rId7" action="ppaction://hlinksldjump"/>
          </p:cNvPr>
          <p:cNvSpPr/>
          <p:nvPr/>
        </p:nvSpPr>
        <p:spPr>
          <a:xfrm>
            <a:off x="1766360" y="4943061"/>
            <a:ext cx="658788" cy="64169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Flowchart: Connector 19">
            <a:hlinkClick r:id="rId7" action="ppaction://hlinksldjump"/>
          </p:cNvPr>
          <p:cNvSpPr/>
          <p:nvPr/>
        </p:nvSpPr>
        <p:spPr>
          <a:xfrm>
            <a:off x="1766360" y="4943061"/>
            <a:ext cx="658788" cy="64169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18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Flowchart: Connector 20">
            <a:hlinkClick r:id="rId7" action="ppaction://hlinksldjump"/>
          </p:cNvPr>
          <p:cNvSpPr/>
          <p:nvPr/>
        </p:nvSpPr>
        <p:spPr>
          <a:xfrm>
            <a:off x="1766360" y="4943061"/>
            <a:ext cx="658788" cy="64169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17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Flowchart: Connector 21">
            <a:hlinkClick r:id="rId7" action="ppaction://hlinksldjump"/>
          </p:cNvPr>
          <p:cNvSpPr/>
          <p:nvPr/>
        </p:nvSpPr>
        <p:spPr>
          <a:xfrm>
            <a:off x="1766360" y="4943061"/>
            <a:ext cx="658788" cy="64169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16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" name="Flowchart: Connector 22">
            <a:hlinkClick r:id="rId7" action="ppaction://hlinksldjump"/>
          </p:cNvPr>
          <p:cNvSpPr/>
          <p:nvPr/>
        </p:nvSpPr>
        <p:spPr>
          <a:xfrm>
            <a:off x="1766360" y="4943061"/>
            <a:ext cx="658788" cy="64169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Flowchart: Connector 23">
            <a:hlinkClick r:id="rId7" action="ppaction://hlinksldjump"/>
          </p:cNvPr>
          <p:cNvSpPr/>
          <p:nvPr/>
        </p:nvSpPr>
        <p:spPr>
          <a:xfrm>
            <a:off x="1766360" y="4943061"/>
            <a:ext cx="658788" cy="64169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5" name="Flowchart: Connector 24">
            <a:hlinkClick r:id="rId7" action="ppaction://hlinksldjump"/>
          </p:cNvPr>
          <p:cNvSpPr/>
          <p:nvPr/>
        </p:nvSpPr>
        <p:spPr>
          <a:xfrm>
            <a:off x="1766360" y="4943061"/>
            <a:ext cx="658788" cy="64169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14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6" name="Flowchart: Connector 25">
            <a:hlinkClick r:id="rId7" action="ppaction://hlinksldjump"/>
          </p:cNvPr>
          <p:cNvSpPr/>
          <p:nvPr/>
        </p:nvSpPr>
        <p:spPr>
          <a:xfrm>
            <a:off x="1766360" y="4943061"/>
            <a:ext cx="658788" cy="64169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Flowchart: Connector 26">
            <a:hlinkClick r:id="rId7" action="ppaction://hlinksldjump"/>
          </p:cNvPr>
          <p:cNvSpPr/>
          <p:nvPr/>
        </p:nvSpPr>
        <p:spPr>
          <a:xfrm>
            <a:off x="1766360" y="4943061"/>
            <a:ext cx="658788" cy="64169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" name="Flowchart: Connector 27">
            <a:hlinkClick r:id="rId7" action="ppaction://hlinksldjump"/>
          </p:cNvPr>
          <p:cNvSpPr/>
          <p:nvPr/>
        </p:nvSpPr>
        <p:spPr>
          <a:xfrm>
            <a:off x="1766360" y="4943061"/>
            <a:ext cx="658788" cy="64169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Flowchart: Connector 28">
            <a:hlinkClick r:id="rId7" action="ppaction://hlinksldjump"/>
          </p:cNvPr>
          <p:cNvSpPr/>
          <p:nvPr/>
        </p:nvSpPr>
        <p:spPr>
          <a:xfrm>
            <a:off x="1766360" y="4943061"/>
            <a:ext cx="658788" cy="64169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" name="Flowchart: Connector 29">
            <a:hlinkClick r:id="rId7" action="ppaction://hlinksldjump"/>
          </p:cNvPr>
          <p:cNvSpPr/>
          <p:nvPr/>
        </p:nvSpPr>
        <p:spPr>
          <a:xfrm>
            <a:off x="1766360" y="4943061"/>
            <a:ext cx="658788" cy="64169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Flowchart: Connector 30">
            <a:hlinkClick r:id="rId7" action="ppaction://hlinksldjump"/>
          </p:cNvPr>
          <p:cNvSpPr/>
          <p:nvPr/>
        </p:nvSpPr>
        <p:spPr>
          <a:xfrm>
            <a:off x="1766360" y="4943061"/>
            <a:ext cx="658788" cy="64169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8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2" name="Flowchart: Connector 31">
            <a:hlinkClick r:id="rId7" action="ppaction://hlinksldjump"/>
          </p:cNvPr>
          <p:cNvSpPr/>
          <p:nvPr/>
        </p:nvSpPr>
        <p:spPr>
          <a:xfrm>
            <a:off x="1766360" y="4943061"/>
            <a:ext cx="658788" cy="64169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7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Flowchart: Connector 32">
            <a:hlinkClick r:id="rId7" action="ppaction://hlinksldjump"/>
          </p:cNvPr>
          <p:cNvSpPr/>
          <p:nvPr/>
        </p:nvSpPr>
        <p:spPr>
          <a:xfrm>
            <a:off x="1766360" y="4943061"/>
            <a:ext cx="658788" cy="64169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6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Flowchart: Connector 33">
            <a:hlinkClick r:id="rId7" action="ppaction://hlinksldjump"/>
          </p:cNvPr>
          <p:cNvSpPr/>
          <p:nvPr/>
        </p:nvSpPr>
        <p:spPr>
          <a:xfrm>
            <a:off x="1766360" y="4943061"/>
            <a:ext cx="658788" cy="64169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" name="Flowchart: Connector 34">
            <a:hlinkClick r:id="rId7" action="ppaction://hlinksldjump"/>
          </p:cNvPr>
          <p:cNvSpPr/>
          <p:nvPr/>
        </p:nvSpPr>
        <p:spPr>
          <a:xfrm>
            <a:off x="1766360" y="4943061"/>
            <a:ext cx="658788" cy="64169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4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6" name="Flowchart: Connector 35">
            <a:hlinkClick r:id="rId7" action="ppaction://hlinksldjump"/>
          </p:cNvPr>
          <p:cNvSpPr/>
          <p:nvPr/>
        </p:nvSpPr>
        <p:spPr>
          <a:xfrm>
            <a:off x="1766360" y="4943061"/>
            <a:ext cx="658788" cy="64169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7" name="Flowchart: Connector 36">
            <a:hlinkClick r:id="rId7" action="ppaction://hlinksldjump"/>
          </p:cNvPr>
          <p:cNvSpPr/>
          <p:nvPr/>
        </p:nvSpPr>
        <p:spPr>
          <a:xfrm>
            <a:off x="1766360" y="4943061"/>
            <a:ext cx="658788" cy="64169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8" name="Flowchart: Connector 37">
            <a:hlinkClick r:id="rId7" action="ppaction://hlinksldjump"/>
          </p:cNvPr>
          <p:cNvSpPr/>
          <p:nvPr/>
        </p:nvSpPr>
        <p:spPr>
          <a:xfrm>
            <a:off x="1766360" y="4943061"/>
            <a:ext cx="658788" cy="64169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9" name="Flowchart: Connector 38">
            <a:hlinkClick r:id="rId7" action="ppaction://hlinksldjump"/>
          </p:cNvPr>
          <p:cNvSpPr/>
          <p:nvPr/>
        </p:nvSpPr>
        <p:spPr>
          <a:xfrm>
            <a:off x="1766360" y="4943061"/>
            <a:ext cx="658788" cy="64169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588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1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2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3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4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6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7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8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9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6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61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62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63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64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6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66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67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68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69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7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71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72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73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74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75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76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77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78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79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2137" y="-39757"/>
            <a:ext cx="11395881" cy="25444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A. 1 bộ		B. 2 bộ		C. 3 bộ		D. 4 bộ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2137" y="3048000"/>
            <a:ext cx="11395882" cy="37076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ĐÁP ÁN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Trong hình bình hành: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 cạnh đối bằng nhau.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- Các góc đối bằng nhau.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                           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- Hai đường chéo cắt nhau tại trung điểm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của mỗi đường.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7684" y="942468"/>
            <a:ext cx="8116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3: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Arial"/>
                <a:sym typeface="Arial"/>
              </a:rPr>
              <a:t>Nêu các tính chất của hình bình hành?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16" descr="Chemical Reagents, Chemistry, Reagents, Atom PNG and Vector with  Transparent Background for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33" b="90000" l="10000" r="90000">
                        <a14:backgroundMark x1="26667" y1="19917" x2="52583" y2="20333"/>
                        <a14:backgroundMark x1="52583" y1="20333" x2="51083" y2="42000"/>
                        <a14:backgroundMark x1="51083" y1="42000" x2="73333" y2="83500"/>
                        <a14:backgroundMark x1="73333" y1="83500" x2="56917" y2="91083"/>
                        <a14:backgroundMark x1="56917" y1="91083" x2="16583" y2="90250"/>
                        <a14:backgroundMark x1="16583" y1="90250" x2="9000" y2="82417"/>
                        <a14:backgroundMark x1="9000" y1="82417" x2="27583" y2="44833"/>
                        <a14:backgroundMark x1="27583" y1="44833" x2="26083" y2="19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5" y="3138657"/>
            <a:ext cx="2750736" cy="335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11145078" y="6255026"/>
            <a:ext cx="410818" cy="2385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8" name="Flowchart: Connector 7">
            <a:hlinkClick r:id="rId7" action="ppaction://hlinksldjump"/>
          </p:cNvPr>
          <p:cNvSpPr/>
          <p:nvPr/>
        </p:nvSpPr>
        <p:spPr>
          <a:xfrm>
            <a:off x="1531093" y="5185966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Flowchart: Connector 8">
            <a:hlinkClick r:id="rId7" action="ppaction://hlinksldjump"/>
          </p:cNvPr>
          <p:cNvSpPr/>
          <p:nvPr/>
        </p:nvSpPr>
        <p:spPr>
          <a:xfrm>
            <a:off x="1531093" y="5185966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Flowchart: Connector 11">
            <a:hlinkClick r:id="rId7" action="ppaction://hlinksldjump"/>
          </p:cNvPr>
          <p:cNvSpPr/>
          <p:nvPr/>
        </p:nvSpPr>
        <p:spPr>
          <a:xfrm>
            <a:off x="1531093" y="5185966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28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Flowchart: Connector 12">
            <a:hlinkClick r:id="rId7" action="ppaction://hlinksldjump"/>
          </p:cNvPr>
          <p:cNvSpPr/>
          <p:nvPr/>
        </p:nvSpPr>
        <p:spPr>
          <a:xfrm>
            <a:off x="1531093" y="5185966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27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Flowchart: Connector 13">
            <a:hlinkClick r:id="rId7" action="ppaction://hlinksldjump"/>
          </p:cNvPr>
          <p:cNvSpPr/>
          <p:nvPr/>
        </p:nvSpPr>
        <p:spPr>
          <a:xfrm>
            <a:off x="1531093" y="5185966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26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Flowchart: Connector 14">
            <a:hlinkClick r:id="rId7" action="ppaction://hlinksldjump"/>
          </p:cNvPr>
          <p:cNvSpPr/>
          <p:nvPr/>
        </p:nvSpPr>
        <p:spPr>
          <a:xfrm>
            <a:off x="1531093" y="5185966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Flowchart: Connector 15">
            <a:hlinkClick r:id="rId7" action="ppaction://hlinksldjump"/>
          </p:cNvPr>
          <p:cNvSpPr/>
          <p:nvPr/>
        </p:nvSpPr>
        <p:spPr>
          <a:xfrm>
            <a:off x="1531093" y="5185966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24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Flowchart: Connector 16">
            <a:hlinkClick r:id="rId7" action="ppaction://hlinksldjump"/>
          </p:cNvPr>
          <p:cNvSpPr/>
          <p:nvPr/>
        </p:nvSpPr>
        <p:spPr>
          <a:xfrm>
            <a:off x="1531093" y="5185966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Flowchart: Connector 17">
            <a:hlinkClick r:id="rId7" action="ppaction://hlinksldjump"/>
          </p:cNvPr>
          <p:cNvSpPr/>
          <p:nvPr/>
        </p:nvSpPr>
        <p:spPr>
          <a:xfrm>
            <a:off x="1531093" y="5185966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Flowchart: Connector 18">
            <a:hlinkClick r:id="rId7" action="ppaction://hlinksldjump"/>
          </p:cNvPr>
          <p:cNvSpPr/>
          <p:nvPr/>
        </p:nvSpPr>
        <p:spPr>
          <a:xfrm>
            <a:off x="1531093" y="5185966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Flowchart: Connector 19">
            <a:hlinkClick r:id="rId7" action="ppaction://hlinksldjump"/>
          </p:cNvPr>
          <p:cNvSpPr/>
          <p:nvPr/>
        </p:nvSpPr>
        <p:spPr>
          <a:xfrm>
            <a:off x="1531093" y="5185966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Flowchart: Connector 20">
            <a:hlinkClick r:id="rId7" action="ppaction://hlinksldjump"/>
          </p:cNvPr>
          <p:cNvSpPr/>
          <p:nvPr/>
        </p:nvSpPr>
        <p:spPr>
          <a:xfrm>
            <a:off x="1531093" y="5185966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Flowchart: Connector 21">
            <a:hlinkClick r:id="rId7" action="ppaction://hlinksldjump"/>
          </p:cNvPr>
          <p:cNvSpPr/>
          <p:nvPr/>
        </p:nvSpPr>
        <p:spPr>
          <a:xfrm>
            <a:off x="1531093" y="5185966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18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" name="Flowchart: Connector 22">
            <a:hlinkClick r:id="rId7" action="ppaction://hlinksldjump"/>
          </p:cNvPr>
          <p:cNvSpPr/>
          <p:nvPr/>
        </p:nvSpPr>
        <p:spPr>
          <a:xfrm>
            <a:off x="1531093" y="5185966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17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Flowchart: Connector 23">
            <a:hlinkClick r:id="rId7" action="ppaction://hlinksldjump"/>
          </p:cNvPr>
          <p:cNvSpPr/>
          <p:nvPr/>
        </p:nvSpPr>
        <p:spPr>
          <a:xfrm>
            <a:off x="1531093" y="5185966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16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5" name="Flowchart: Connector 24">
            <a:hlinkClick r:id="rId7" action="ppaction://hlinksldjump"/>
          </p:cNvPr>
          <p:cNvSpPr/>
          <p:nvPr/>
        </p:nvSpPr>
        <p:spPr>
          <a:xfrm>
            <a:off x="1531093" y="5185966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6" name="Flowchart: Connector 25">
            <a:hlinkClick r:id="rId7" action="ppaction://hlinksldjump"/>
          </p:cNvPr>
          <p:cNvSpPr/>
          <p:nvPr/>
        </p:nvSpPr>
        <p:spPr>
          <a:xfrm>
            <a:off x="1531093" y="5185966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Flowchart: Connector 26">
            <a:hlinkClick r:id="rId7" action="ppaction://hlinksldjump"/>
          </p:cNvPr>
          <p:cNvSpPr/>
          <p:nvPr/>
        </p:nvSpPr>
        <p:spPr>
          <a:xfrm>
            <a:off x="1531093" y="5185966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14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" name="Flowchart: Connector 27">
            <a:hlinkClick r:id="rId7" action="ppaction://hlinksldjump"/>
          </p:cNvPr>
          <p:cNvSpPr/>
          <p:nvPr/>
        </p:nvSpPr>
        <p:spPr>
          <a:xfrm>
            <a:off x="1531093" y="5185966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Flowchart: Connector 28">
            <a:hlinkClick r:id="rId7" action="ppaction://hlinksldjump"/>
          </p:cNvPr>
          <p:cNvSpPr/>
          <p:nvPr/>
        </p:nvSpPr>
        <p:spPr>
          <a:xfrm>
            <a:off x="1531093" y="5185966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" name="Flowchart: Connector 29">
            <a:hlinkClick r:id="rId7" action="ppaction://hlinksldjump"/>
          </p:cNvPr>
          <p:cNvSpPr/>
          <p:nvPr/>
        </p:nvSpPr>
        <p:spPr>
          <a:xfrm>
            <a:off x="1531093" y="5185966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Flowchart: Connector 30">
            <a:hlinkClick r:id="rId7" action="ppaction://hlinksldjump"/>
          </p:cNvPr>
          <p:cNvSpPr/>
          <p:nvPr/>
        </p:nvSpPr>
        <p:spPr>
          <a:xfrm>
            <a:off x="1531093" y="5185966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2" name="Flowchart: Connector 31">
            <a:hlinkClick r:id="rId7" action="ppaction://hlinksldjump"/>
          </p:cNvPr>
          <p:cNvSpPr/>
          <p:nvPr/>
        </p:nvSpPr>
        <p:spPr>
          <a:xfrm>
            <a:off x="1531093" y="5185966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Flowchart: Connector 32">
            <a:hlinkClick r:id="rId7" action="ppaction://hlinksldjump"/>
          </p:cNvPr>
          <p:cNvSpPr/>
          <p:nvPr/>
        </p:nvSpPr>
        <p:spPr>
          <a:xfrm>
            <a:off x="1531093" y="5185966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8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Flowchart: Connector 33">
            <a:hlinkClick r:id="rId7" action="ppaction://hlinksldjump"/>
          </p:cNvPr>
          <p:cNvSpPr/>
          <p:nvPr/>
        </p:nvSpPr>
        <p:spPr>
          <a:xfrm>
            <a:off x="1531093" y="5185966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7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" name="Flowchart: Connector 34">
            <a:hlinkClick r:id="rId7" action="ppaction://hlinksldjump"/>
          </p:cNvPr>
          <p:cNvSpPr/>
          <p:nvPr/>
        </p:nvSpPr>
        <p:spPr>
          <a:xfrm>
            <a:off x="1531093" y="5185966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6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6" name="Flowchart: Connector 35">
            <a:hlinkClick r:id="rId7" action="ppaction://hlinksldjump"/>
          </p:cNvPr>
          <p:cNvSpPr/>
          <p:nvPr/>
        </p:nvSpPr>
        <p:spPr>
          <a:xfrm>
            <a:off x="1531093" y="5185966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7" name="Flowchart: Connector 36">
            <a:hlinkClick r:id="rId7" action="ppaction://hlinksldjump"/>
          </p:cNvPr>
          <p:cNvSpPr/>
          <p:nvPr/>
        </p:nvSpPr>
        <p:spPr>
          <a:xfrm>
            <a:off x="1531093" y="5185966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4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8" name="Flowchart: Connector 37">
            <a:hlinkClick r:id="rId7" action="ppaction://hlinksldjump"/>
          </p:cNvPr>
          <p:cNvSpPr/>
          <p:nvPr/>
        </p:nvSpPr>
        <p:spPr>
          <a:xfrm>
            <a:off x="1531093" y="5185966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9" name="Flowchart: Connector 38">
            <a:hlinkClick r:id="rId7" action="ppaction://hlinksldjump"/>
          </p:cNvPr>
          <p:cNvSpPr/>
          <p:nvPr/>
        </p:nvSpPr>
        <p:spPr>
          <a:xfrm>
            <a:off x="1531093" y="5185966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0" name="Flowchart: Connector 39">
            <a:hlinkClick r:id="rId7" action="ppaction://hlinksldjump"/>
          </p:cNvPr>
          <p:cNvSpPr/>
          <p:nvPr/>
        </p:nvSpPr>
        <p:spPr>
          <a:xfrm>
            <a:off x="1531093" y="5185966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1" name="Flowchart: Connector 40">
            <a:hlinkClick r:id="rId7" action="ppaction://hlinksldjump"/>
          </p:cNvPr>
          <p:cNvSpPr/>
          <p:nvPr/>
        </p:nvSpPr>
        <p:spPr>
          <a:xfrm>
            <a:off x="1531092" y="5185966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118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1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2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3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4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6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7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8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9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6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61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62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63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64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6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66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67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68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69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7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71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72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73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74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75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76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77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78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79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2137" y="-13039"/>
            <a:ext cx="11395881" cy="13857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2137" y="1934817"/>
            <a:ext cx="11395882" cy="4820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ĐÁP ÁN: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Dấu hiệu nhận biết hình bình hành: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- Tứ giác có các cạnh đói bằng nhau là một hbh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                            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- Tứ giác có một cặp cạnh đối song song và bằng nhau là một hbh.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              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- Tứ giác có các góc đối bằng nhau là một hình bình hành.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                             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- Tứ giác có hai đường chéo cắt nhau tại trung điểm của mỗi đường là một hình bình hành.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1735" y="331065"/>
            <a:ext cx="8527969" cy="1358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4: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" name="Picture 10" descr="Trong ống Nghiệm Hình ảnh | Định dạng hình ảnh PNG 400222671| vn.lovepik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3605" y1="19884" x2="85698" y2="19884"/>
                        <a14:backgroundMark x1="85698" y1="19884" x2="89419" y2="84535"/>
                        <a14:backgroundMark x1="89186" y1="83953" x2="75465" y2="85000"/>
                        <a14:backgroundMark x1="75930" y1="85116" x2="71744" y2="62791"/>
                        <a14:backgroundMark x1="71744" y1="62791" x2="50930" y2="73837"/>
                        <a14:backgroundMark x1="50581" y1="73488" x2="23372" y2="59884"/>
                        <a14:backgroundMark x1="24070" y1="59884" x2="25233" y2="84651"/>
                        <a14:backgroundMark x1="25233" y1="84651" x2="10581" y2="83837"/>
                        <a14:backgroundMark x1="10581" y1="83837" x2="13605" y2="18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52" y="2564005"/>
            <a:ext cx="2683366" cy="248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Arrow 6">
            <a:hlinkClick r:id="rId7" action="ppaction://hlinksldjump"/>
          </p:cNvPr>
          <p:cNvSpPr/>
          <p:nvPr/>
        </p:nvSpPr>
        <p:spPr>
          <a:xfrm>
            <a:off x="11145078" y="6228522"/>
            <a:ext cx="410818" cy="2650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8" name="Flowchart: Connector 7">
            <a:hlinkClick r:id="rId8" action="ppaction://hlinksldjump"/>
          </p:cNvPr>
          <p:cNvSpPr/>
          <p:nvPr/>
        </p:nvSpPr>
        <p:spPr>
          <a:xfrm>
            <a:off x="1583439" y="3627802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Flowchart: Connector 10">
            <a:hlinkClick r:id="rId8" action="ppaction://hlinksldjump"/>
          </p:cNvPr>
          <p:cNvSpPr/>
          <p:nvPr/>
        </p:nvSpPr>
        <p:spPr>
          <a:xfrm>
            <a:off x="1583439" y="3627802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Flowchart: Connector 11">
            <a:hlinkClick r:id="rId8" action="ppaction://hlinksldjump"/>
          </p:cNvPr>
          <p:cNvSpPr/>
          <p:nvPr/>
        </p:nvSpPr>
        <p:spPr>
          <a:xfrm>
            <a:off x="1583439" y="3627802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28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Flowchart: Connector 12">
            <a:hlinkClick r:id="rId8" action="ppaction://hlinksldjump"/>
          </p:cNvPr>
          <p:cNvSpPr/>
          <p:nvPr/>
        </p:nvSpPr>
        <p:spPr>
          <a:xfrm>
            <a:off x="1583439" y="3627802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27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Flowchart: Connector 13">
            <a:hlinkClick r:id="rId8" action="ppaction://hlinksldjump"/>
          </p:cNvPr>
          <p:cNvSpPr/>
          <p:nvPr/>
        </p:nvSpPr>
        <p:spPr>
          <a:xfrm>
            <a:off x="1583439" y="3627802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26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Flowchart: Connector 14">
            <a:hlinkClick r:id="rId8" action="ppaction://hlinksldjump"/>
          </p:cNvPr>
          <p:cNvSpPr/>
          <p:nvPr/>
        </p:nvSpPr>
        <p:spPr>
          <a:xfrm>
            <a:off x="1583439" y="3627802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Flowchart: Connector 15">
            <a:hlinkClick r:id="rId8" action="ppaction://hlinksldjump"/>
          </p:cNvPr>
          <p:cNvSpPr/>
          <p:nvPr/>
        </p:nvSpPr>
        <p:spPr>
          <a:xfrm>
            <a:off x="1583439" y="3627802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24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Flowchart: Connector 16">
            <a:hlinkClick r:id="rId8" action="ppaction://hlinksldjump"/>
          </p:cNvPr>
          <p:cNvSpPr/>
          <p:nvPr/>
        </p:nvSpPr>
        <p:spPr>
          <a:xfrm>
            <a:off x="1583439" y="3627802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Flowchart: Connector 17">
            <a:hlinkClick r:id="rId8" action="ppaction://hlinksldjump"/>
          </p:cNvPr>
          <p:cNvSpPr/>
          <p:nvPr/>
        </p:nvSpPr>
        <p:spPr>
          <a:xfrm>
            <a:off x="1583439" y="3627802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Flowchart: Connector 18">
            <a:hlinkClick r:id="rId8" action="ppaction://hlinksldjump"/>
          </p:cNvPr>
          <p:cNvSpPr/>
          <p:nvPr/>
        </p:nvSpPr>
        <p:spPr>
          <a:xfrm>
            <a:off x="1583439" y="3627802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Flowchart: Connector 19">
            <a:hlinkClick r:id="rId8" action="ppaction://hlinksldjump"/>
          </p:cNvPr>
          <p:cNvSpPr/>
          <p:nvPr/>
        </p:nvSpPr>
        <p:spPr>
          <a:xfrm>
            <a:off x="1583439" y="3627802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Flowchart: Connector 20">
            <a:hlinkClick r:id="rId8" action="ppaction://hlinksldjump"/>
          </p:cNvPr>
          <p:cNvSpPr/>
          <p:nvPr/>
        </p:nvSpPr>
        <p:spPr>
          <a:xfrm>
            <a:off x="1583439" y="3627802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Flowchart: Connector 21">
            <a:hlinkClick r:id="rId8" action="ppaction://hlinksldjump"/>
          </p:cNvPr>
          <p:cNvSpPr/>
          <p:nvPr/>
        </p:nvSpPr>
        <p:spPr>
          <a:xfrm>
            <a:off x="1583439" y="3627802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18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" name="Flowchart: Connector 22">
            <a:hlinkClick r:id="rId8" action="ppaction://hlinksldjump"/>
          </p:cNvPr>
          <p:cNvSpPr/>
          <p:nvPr/>
        </p:nvSpPr>
        <p:spPr>
          <a:xfrm>
            <a:off x="1583439" y="3627802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17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Flowchart: Connector 23">
            <a:hlinkClick r:id="rId8" action="ppaction://hlinksldjump"/>
          </p:cNvPr>
          <p:cNvSpPr/>
          <p:nvPr/>
        </p:nvSpPr>
        <p:spPr>
          <a:xfrm>
            <a:off x="1583439" y="3627802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16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5" name="Flowchart: Connector 24">
            <a:hlinkClick r:id="rId8" action="ppaction://hlinksldjump"/>
          </p:cNvPr>
          <p:cNvSpPr/>
          <p:nvPr/>
        </p:nvSpPr>
        <p:spPr>
          <a:xfrm>
            <a:off x="1583439" y="3627802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6" name="Flowchart: Connector 25">
            <a:hlinkClick r:id="rId8" action="ppaction://hlinksldjump"/>
          </p:cNvPr>
          <p:cNvSpPr/>
          <p:nvPr/>
        </p:nvSpPr>
        <p:spPr>
          <a:xfrm>
            <a:off x="1583439" y="3627802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Flowchart: Connector 26">
            <a:hlinkClick r:id="rId8" action="ppaction://hlinksldjump"/>
          </p:cNvPr>
          <p:cNvSpPr/>
          <p:nvPr/>
        </p:nvSpPr>
        <p:spPr>
          <a:xfrm>
            <a:off x="1583439" y="3627802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14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" name="Flowchart: Connector 27">
            <a:hlinkClick r:id="rId8" action="ppaction://hlinksldjump"/>
          </p:cNvPr>
          <p:cNvSpPr/>
          <p:nvPr/>
        </p:nvSpPr>
        <p:spPr>
          <a:xfrm>
            <a:off x="1583439" y="3627802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Flowchart: Connector 28">
            <a:hlinkClick r:id="rId8" action="ppaction://hlinksldjump"/>
          </p:cNvPr>
          <p:cNvSpPr/>
          <p:nvPr/>
        </p:nvSpPr>
        <p:spPr>
          <a:xfrm>
            <a:off x="1583439" y="3627802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" name="Flowchart: Connector 29">
            <a:hlinkClick r:id="rId8" action="ppaction://hlinksldjump"/>
          </p:cNvPr>
          <p:cNvSpPr/>
          <p:nvPr/>
        </p:nvSpPr>
        <p:spPr>
          <a:xfrm>
            <a:off x="1583439" y="3627802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Flowchart: Connector 30">
            <a:hlinkClick r:id="rId8" action="ppaction://hlinksldjump"/>
          </p:cNvPr>
          <p:cNvSpPr/>
          <p:nvPr/>
        </p:nvSpPr>
        <p:spPr>
          <a:xfrm>
            <a:off x="1583439" y="3627802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2" name="Flowchart: Connector 31">
            <a:hlinkClick r:id="rId8" action="ppaction://hlinksldjump"/>
          </p:cNvPr>
          <p:cNvSpPr/>
          <p:nvPr/>
        </p:nvSpPr>
        <p:spPr>
          <a:xfrm>
            <a:off x="1583439" y="3627802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Flowchart: Connector 32">
            <a:hlinkClick r:id="rId8" action="ppaction://hlinksldjump"/>
          </p:cNvPr>
          <p:cNvSpPr/>
          <p:nvPr/>
        </p:nvSpPr>
        <p:spPr>
          <a:xfrm>
            <a:off x="1583439" y="3627802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8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Flowchart: Connector 33">
            <a:hlinkClick r:id="rId8" action="ppaction://hlinksldjump"/>
          </p:cNvPr>
          <p:cNvSpPr/>
          <p:nvPr/>
        </p:nvSpPr>
        <p:spPr>
          <a:xfrm>
            <a:off x="1583439" y="3627802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7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" name="Flowchart: Connector 34">
            <a:hlinkClick r:id="rId8" action="ppaction://hlinksldjump"/>
          </p:cNvPr>
          <p:cNvSpPr/>
          <p:nvPr/>
        </p:nvSpPr>
        <p:spPr>
          <a:xfrm>
            <a:off x="1583439" y="3627802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6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6" name="Flowchart: Connector 35">
            <a:hlinkClick r:id="rId8" action="ppaction://hlinksldjump"/>
          </p:cNvPr>
          <p:cNvSpPr/>
          <p:nvPr/>
        </p:nvSpPr>
        <p:spPr>
          <a:xfrm>
            <a:off x="1583439" y="3627802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7" name="Flowchart: Connector 36">
            <a:hlinkClick r:id="rId8" action="ppaction://hlinksldjump"/>
          </p:cNvPr>
          <p:cNvSpPr/>
          <p:nvPr/>
        </p:nvSpPr>
        <p:spPr>
          <a:xfrm>
            <a:off x="1583439" y="3627802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4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8" name="Flowchart: Connector 37">
            <a:hlinkClick r:id="rId8" action="ppaction://hlinksldjump"/>
          </p:cNvPr>
          <p:cNvSpPr/>
          <p:nvPr/>
        </p:nvSpPr>
        <p:spPr>
          <a:xfrm>
            <a:off x="1583439" y="3627802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9" name="Flowchart: Connector 38">
            <a:hlinkClick r:id="rId8" action="ppaction://hlinksldjump"/>
          </p:cNvPr>
          <p:cNvSpPr/>
          <p:nvPr/>
        </p:nvSpPr>
        <p:spPr>
          <a:xfrm>
            <a:off x="1583439" y="3627802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0" name="Flowchart: Connector 39">
            <a:hlinkClick r:id="rId8" action="ppaction://hlinksldjump"/>
          </p:cNvPr>
          <p:cNvSpPr/>
          <p:nvPr/>
        </p:nvSpPr>
        <p:spPr>
          <a:xfrm>
            <a:off x="1583439" y="3627802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1" name="Flowchart: Connector 40">
            <a:hlinkClick r:id="rId8" action="ppaction://hlinksldjump"/>
          </p:cNvPr>
          <p:cNvSpPr/>
          <p:nvPr/>
        </p:nvSpPr>
        <p:spPr>
          <a:xfrm>
            <a:off x="1583439" y="3627802"/>
            <a:ext cx="556591" cy="5389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239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1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2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3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4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6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7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8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9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6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61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62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63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64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6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66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67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68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69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7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71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72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73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74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75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76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77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78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79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8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 descr="Các trò chơi khởi động cho một buổi sinh hoạt tập thể - Sinh Viên Công Giáo  Trung Chí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6947" y="340894"/>
            <a:ext cx="6368717" cy="651710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/>
          <p:nvPr/>
        </p:nvSpPr>
        <p:spPr>
          <a:xfrm>
            <a:off x="4738255" y="2690200"/>
            <a:ext cx="199092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9744" y1="8153" x2="89617" y2="7434"/>
                        <a14:backgroundMark x1="90256" y1="8153" x2="90256" y2="78417"/>
                        <a14:backgroundMark x1="89936" y1="77698" x2="9425" y2="77938"/>
                        <a14:backgroundMark x1="9585" y1="78177" x2="9425" y2="7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721" b="68256" l="7558" r="92791">
                        <a14:foregroundMark x1="6279" y1="41395" x2="6279" y2="41395"/>
                        <a14:backgroundMark x1="8488" y1="53721" x2="13023" y2="63372"/>
                        <a14:backgroundMark x1="13488" y1="63488" x2="22674" y2="60233"/>
                        <a14:backgroundMark x1="22326" y1="60581" x2="56628" y2="55930"/>
                        <a14:backgroundMark x1="48488" y1="57209" x2="65465" y2="60233"/>
                        <a14:backgroundMark x1="64767" y1="60233" x2="88488" y2="68721"/>
                        <a14:backgroundMark x1="88488" y1="68721" x2="92326" y2="52791"/>
                        <a14:backgroundMark x1="92326" y1="52791" x2="82558" y2="48372"/>
                        <a14:backgroundMark x1="82558" y1="48372" x2="84302" y2="44070"/>
                        <a14:backgroundMark x1="84302" y1="44070" x2="55349" y2="39535"/>
                        <a14:backgroundMark x1="55349" y1="39535" x2="15581" y2="45581"/>
                        <a14:backgroundMark x1="15581" y1="45581" x2="17209" y2="48837"/>
                        <a14:backgroundMark x1="17209" y1="48837" x2="7442" y2="52791"/>
                      </a14:backgroundRemoval>
                    </a14:imgEffect>
                  </a14:imgLayer>
                </a14:imgProps>
              </a:ext>
            </a:extLst>
          </a:blip>
          <a:srcRect l="8639" t="39369" r="7779" b="32696"/>
          <a:stretch/>
        </p:blipFill>
        <p:spPr>
          <a:xfrm>
            <a:off x="1227910" y="4127863"/>
            <a:ext cx="9862456" cy="30305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16910" y="4848386"/>
            <a:ext cx="5758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ĐIỀU CHẾ VẮC - XIN</a:t>
            </a:r>
          </a:p>
        </p:txBody>
      </p:sp>
    </p:spTree>
    <p:extLst>
      <p:ext uri="{BB962C8B-B14F-4D97-AF65-F5344CB8AC3E}">
        <p14:creationId xmlns:p14="http://schemas.microsoft.com/office/powerpoint/2010/main" val="122459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8782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LUẬT CHƠI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3040" y="1737360"/>
            <a:ext cx="9052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Xin,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đủ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lọ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lọ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983" y="3422469"/>
            <a:ext cx="3553098" cy="34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8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ơn Nhà Phòng Khách Sàn đến Trần Cửa Sổ Thiết Kế Nền Chậu, Sơn, Lý Lịch Gia  đình, Không Vào Phòng Khách Hình nền Vector để tải xuống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ếp Bàn ăn png | PNGEg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713">
                        <a14:backgroundMark x1="6034" y1="1923" x2="0" y2="13462"/>
                        <a14:backgroundMark x1="575" y1="22596" x2="5172" y2="22115"/>
                        <a14:backgroundMark x1="5172" y1="22115" x2="5460" y2="99519"/>
                        <a14:backgroundMark x1="9770" y1="98077" x2="11207" y2="78365"/>
                        <a14:backgroundMark x1="11207" y1="78365" x2="14943" y2="78365"/>
                        <a14:backgroundMark x1="14943" y1="78365" x2="16954" y2="39904"/>
                        <a14:backgroundMark x1="16954" y1="40865" x2="17241" y2="33654"/>
                        <a14:backgroundMark x1="17241" y1="33654" x2="46552" y2="35096"/>
                        <a14:backgroundMark x1="46552" y1="35096" x2="82759" y2="35577"/>
                        <a14:backgroundMark x1="82759" y1="35577" x2="84195" y2="75962"/>
                        <a14:backgroundMark x1="84195" y1="75962" x2="90517" y2="98077"/>
                        <a14:backgroundMark x1="94828" y1="98077" x2="94828" y2="23558"/>
                        <a14:backgroundMark x1="94828" y1="23558" x2="99713" y2="23077"/>
                        <a14:backgroundMark x1="93391" y1="1923" x2="98563" y2="11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755" y="3540617"/>
            <a:ext cx="8778240" cy="342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iet Science Lab: SỨ MỆNH CỦA MỘT NHÀ NGHIÊN CỨU TIN SINH HỌC... LÀ GÌ?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514" y="1384663"/>
            <a:ext cx="4153989" cy="476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rong ống Nghiệm Hình ảnh | Định dạng hình ảnh PNG 400222655| vn.lovepik.c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38488" y1="21279" x2="48953" y2="15698"/>
                        <a14:backgroundMark x1="46279" y1="17326" x2="62326" y2="19302"/>
                        <a14:backgroundMark x1="62326" y1="19302" x2="63488" y2="44651"/>
                        <a14:backgroundMark x1="63488" y1="44651" x2="78721" y2="72558"/>
                        <a14:backgroundMark x1="78721" y1="72558" x2="65116" y2="86279"/>
                        <a14:backgroundMark x1="65116" y1="86279" x2="25698" y2="82907"/>
                        <a14:backgroundMark x1="25698" y1="82907" x2="22442" y2="71628"/>
                        <a14:backgroundMark x1="22442" y1="71628" x2="37907" y2="39419"/>
                        <a14:backgroundMark x1="37907" y1="39419" x2="38372" y2="16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35" y="2156800"/>
            <a:ext cx="2507456" cy="219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Trong ống Nghiệm Hình ảnh | Định dạng hình ảnh PNG 400222671| vn.lovepik.co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13605" y1="19884" x2="85698" y2="19884"/>
                        <a14:backgroundMark x1="85698" y1="19884" x2="89419" y2="84535"/>
                        <a14:backgroundMark x1="89186" y1="83953" x2="75465" y2="85000"/>
                        <a14:backgroundMark x1="75930" y1="85116" x2="71744" y2="62791"/>
                        <a14:backgroundMark x1="71744" y1="62791" x2="50930" y2="73837"/>
                        <a14:backgroundMark x1="50581" y1="73488" x2="23372" y2="59884"/>
                        <a14:backgroundMark x1="24070" y1="59884" x2="25233" y2="84651"/>
                        <a14:backgroundMark x1="25233" y1="84651" x2="10581" y2="83837"/>
                        <a14:backgroundMark x1="10581" y1="83837" x2="13605" y2="18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70" y="1874748"/>
            <a:ext cx="2729552" cy="248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Erlena flask Midorimushi - Stock Illustration [21735134] - PIXTA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90000" l="9836" r="89930">
                        <a14:backgroundMark x1="37237" y1="8222" x2="63466" y2="8444"/>
                        <a14:backgroundMark x1="63466" y1="8444" x2="78220" y2="89333"/>
                        <a14:backgroundMark x1="76815" y1="88222" x2="29508" y2="92222"/>
                        <a14:backgroundMark x1="29508" y1="92222" x2="17096" y2="80222"/>
                        <a14:backgroundMark x1="36300" y1="8889" x2="17564" y2="8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986" y="2208651"/>
            <a:ext cx="2686463" cy="195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Chemical Reagents, Chemistry, Reagents, Atom PNG and Vector with  Transparent Background for Free Downloa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33" b="90000" l="10000" r="90000">
                        <a14:backgroundMark x1="26667" y1="19917" x2="52583" y2="20333"/>
                        <a14:backgroundMark x1="52583" y1="20333" x2="51083" y2="42000"/>
                        <a14:backgroundMark x1="51083" y1="42000" x2="73333" y2="83500"/>
                        <a14:backgroundMark x1="73333" y1="83500" x2="56917" y2="91083"/>
                        <a14:backgroundMark x1="56917" y1="91083" x2="16583" y2="90250"/>
                        <a14:backgroundMark x1="16583" y1="90250" x2="9000" y2="82417"/>
                        <a14:backgroundMark x1="9000" y1="82417" x2="27583" y2="44833"/>
                        <a14:backgroundMark x1="27583" y1="44833" x2="26083" y2="19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928" y="1822174"/>
            <a:ext cx="1960570" cy="239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Connector 1">
            <a:hlinkClick r:id="rId17" action="ppaction://hlinksldjump"/>
          </p:cNvPr>
          <p:cNvSpPr/>
          <p:nvPr/>
        </p:nvSpPr>
        <p:spPr>
          <a:xfrm>
            <a:off x="2438214" y="3275643"/>
            <a:ext cx="404949" cy="42114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Flowchart: Connector 11">
            <a:hlinkClick r:id="rId18" action="ppaction://hlinksldjump"/>
          </p:cNvPr>
          <p:cNvSpPr/>
          <p:nvPr/>
        </p:nvSpPr>
        <p:spPr>
          <a:xfrm>
            <a:off x="3938291" y="3290287"/>
            <a:ext cx="404949" cy="42114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Flowchart: Connector 12">
            <a:hlinkClick r:id="rId19" action="ppaction://hlinksldjump"/>
          </p:cNvPr>
          <p:cNvSpPr/>
          <p:nvPr/>
        </p:nvSpPr>
        <p:spPr>
          <a:xfrm>
            <a:off x="5313926" y="3275642"/>
            <a:ext cx="404949" cy="42114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Flowchart: Connector 13">
            <a:hlinkClick r:id="rId20" action="ppaction://hlinksldjump"/>
          </p:cNvPr>
          <p:cNvSpPr/>
          <p:nvPr/>
        </p:nvSpPr>
        <p:spPr>
          <a:xfrm>
            <a:off x="7175600" y="3007854"/>
            <a:ext cx="404949" cy="42114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6038" y="266891"/>
            <a:ext cx="1038594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CÁC EM ĐẾN VỚI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PHÒNG THÍ NGHIỆM </a:t>
            </a:r>
          </a:p>
        </p:txBody>
      </p:sp>
      <p:pic>
        <p:nvPicPr>
          <p:cNvPr id="8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772130" y="61210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9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et Science Lab: SỨ MỆNH CỦA MỘT NHÀ NGHIÊN CỨU TIN SINH HỌC... LÀ GÌ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426" y="1786877"/>
            <a:ext cx="4153989" cy="476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Bếp Bàn ăn png | PNGEg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713">
                        <a14:backgroundMark x1="6034" y1="1923" x2="0" y2="13462"/>
                        <a14:backgroundMark x1="575" y1="22596" x2="5172" y2="22115"/>
                        <a14:backgroundMark x1="5172" y1="22115" x2="5460" y2="99519"/>
                        <a14:backgroundMark x1="9770" y1="98077" x2="11207" y2="78365"/>
                        <a14:backgroundMark x1="11207" y1="78365" x2="14943" y2="78365"/>
                        <a14:backgroundMark x1="14943" y1="78365" x2="16954" y2="39904"/>
                        <a14:backgroundMark x1="16954" y1="40865" x2="17241" y2="33654"/>
                        <a14:backgroundMark x1="17241" y1="33654" x2="46552" y2="35096"/>
                        <a14:backgroundMark x1="46552" y1="35096" x2="82759" y2="35577"/>
                        <a14:backgroundMark x1="82759" y1="35577" x2="84195" y2="75962"/>
                        <a14:backgroundMark x1="84195" y1="75962" x2="90517" y2="98077"/>
                        <a14:backgroundMark x1="94828" y1="98077" x2="94828" y2="23558"/>
                        <a14:backgroundMark x1="94828" y1="23558" x2="99713" y2="23077"/>
                        <a14:backgroundMark x1="93391" y1="1923" x2="98563" y2="11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71" y="3944203"/>
            <a:ext cx="6432386" cy="290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77417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 HOÀN THÀNH NHIỆM VỤ</a:t>
            </a:r>
          </a:p>
        </p:txBody>
      </p:sp>
      <p:sp>
        <p:nvSpPr>
          <p:cNvPr id="5" name="AutoShape 4" descr="COVID-19 Vaccine Bookings — Palmerston GP Super Clin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52518" y1="12710" x2="29017" y2="14628"/>
                        <a14:backgroundMark x1="30456" y1="14628" x2="27338" y2="88010"/>
                        <a14:backgroundMark x1="28058" y1="88010" x2="74820" y2="89209"/>
                        <a14:backgroundMark x1="73861" y1="88489" x2="73381" y2="12470"/>
                        <a14:backgroundMark x1="73381" y1="12470" x2="45564" y2="124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4962" y="1288262"/>
            <a:ext cx="3589360" cy="3456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76" y="1575259"/>
            <a:ext cx="19050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95" y="1637236"/>
            <a:ext cx="1905000" cy="1905000"/>
          </a:xfrm>
          <a:prstGeom prst="rect">
            <a:avLst/>
          </a:prstGeom>
        </p:spPr>
      </p:pic>
      <p:pic>
        <p:nvPicPr>
          <p:cNvPr id="12" name="Picture 8" descr="Trong ống Nghiệm Hình ảnh | Định dạng hình ảnh PNG 400222655| vn.lovepik.c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38488" y1="21279" x2="48953" y2="15698"/>
                        <a14:backgroundMark x1="46279" y1="17326" x2="62326" y2="19302"/>
                        <a14:backgroundMark x1="62326" y1="19302" x2="63488" y2="44651"/>
                        <a14:backgroundMark x1="63488" y1="44651" x2="78721" y2="72558"/>
                        <a14:backgroundMark x1="78721" y1="72558" x2="65116" y2="86279"/>
                        <a14:backgroundMark x1="65116" y1="86279" x2="25698" y2="82907"/>
                        <a14:backgroundMark x1="25698" y1="82907" x2="22442" y2="71628"/>
                        <a14:backgroundMark x1="22442" y1="71628" x2="37907" y2="39419"/>
                        <a14:backgroundMark x1="37907" y1="39419" x2="38372" y2="16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10" y="2952206"/>
            <a:ext cx="1570470" cy="137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Trong ống Nghiệm Hình ảnh | Định dạng hình ảnh PNG 400222671| vn.lovepik.co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13605" y1="19884" x2="85698" y2="19884"/>
                        <a14:backgroundMark x1="85698" y1="19884" x2="89419" y2="84535"/>
                        <a14:backgroundMark x1="89186" y1="83953" x2="75465" y2="85000"/>
                        <a14:backgroundMark x1="75930" y1="85116" x2="71744" y2="62791"/>
                        <a14:backgroundMark x1="71744" y1="62791" x2="50930" y2="73837"/>
                        <a14:backgroundMark x1="50581" y1="73488" x2="23372" y2="59884"/>
                        <a14:backgroundMark x1="24070" y1="59884" x2="25233" y2="84651"/>
                        <a14:backgroundMark x1="25233" y1="84651" x2="10581" y2="83837"/>
                        <a14:backgroundMark x1="10581" y1="83837" x2="13605" y2="18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40" y="2802080"/>
            <a:ext cx="1709573" cy="155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Erlena flask Midorimushi - Stock Illustration [21735134] - PIXT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90000" l="9836" r="89930">
                        <a14:backgroundMark x1="37237" y1="8222" x2="63466" y2="8444"/>
                        <a14:backgroundMark x1="63466" y1="8444" x2="78220" y2="89333"/>
                        <a14:backgroundMark x1="76815" y1="88222" x2="29508" y2="92222"/>
                        <a14:backgroundMark x1="29508" y1="92222" x2="17096" y2="80222"/>
                        <a14:backgroundMark x1="36300" y1="8889" x2="17564" y2="8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155" y="3016315"/>
            <a:ext cx="1682584" cy="122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Chemical Reagents, Chemistry, Reagents, Atom PNG and Vector with  Transparent Background for Free Downloa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33" b="90000" l="10000" r="90000">
                        <a14:backgroundMark x1="26667" y1="19917" x2="52583" y2="20333"/>
                        <a14:backgroundMark x1="52583" y1="20333" x2="51083" y2="42000"/>
                        <a14:backgroundMark x1="51083" y1="42000" x2="73333" y2="83500"/>
                        <a14:backgroundMark x1="73333" y1="83500" x2="56917" y2="91083"/>
                        <a14:backgroundMark x1="56917" y1="91083" x2="16583" y2="90250"/>
                        <a14:backgroundMark x1="16583" y1="90250" x2="9000" y2="82417"/>
                        <a14:backgroundMark x1="9000" y1="82417" x2="27583" y2="44833"/>
                        <a14:backgroundMark x1="27583" y1="44833" x2="26083" y2="19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95" y="2715714"/>
            <a:ext cx="1227944" cy="14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Connector 16"/>
          <p:cNvSpPr/>
          <p:nvPr/>
        </p:nvSpPr>
        <p:spPr>
          <a:xfrm>
            <a:off x="2916016" y="3671600"/>
            <a:ext cx="232127" cy="24726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Flowchart: Connector 17"/>
          <p:cNvSpPr/>
          <p:nvPr/>
        </p:nvSpPr>
        <p:spPr>
          <a:xfrm>
            <a:off x="3867456" y="3712371"/>
            <a:ext cx="182029" cy="20648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Flowchart: Connector 18"/>
          <p:cNvSpPr/>
          <p:nvPr/>
        </p:nvSpPr>
        <p:spPr>
          <a:xfrm>
            <a:off x="4759766" y="3658536"/>
            <a:ext cx="179876" cy="2472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Flowchart: Connector 19"/>
          <p:cNvSpPr/>
          <p:nvPr/>
        </p:nvSpPr>
        <p:spPr>
          <a:xfrm>
            <a:off x="5733165" y="3560564"/>
            <a:ext cx="179876" cy="2472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2909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/>
          <p:nvPr/>
        </p:nvSpPr>
        <p:spPr>
          <a:xfrm>
            <a:off x="3878315" y="2348357"/>
            <a:ext cx="415402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2093844" y="3843206"/>
            <a:ext cx="3723861" cy="1536300"/>
          </a:xfrm>
          <a:custGeom>
            <a:avLst/>
            <a:gdLst>
              <a:gd name="connsiteX0" fmla="*/ 0 w 3954350"/>
              <a:gd name="connsiteY0" fmla="*/ 118317 h 2238671"/>
              <a:gd name="connsiteX1" fmla="*/ 861391 w 3954350"/>
              <a:gd name="connsiteY1" fmla="*/ 1483291 h 2238671"/>
              <a:gd name="connsiteX2" fmla="*/ 3949148 w 3954350"/>
              <a:gd name="connsiteY2" fmla="*/ 2238665 h 2238671"/>
              <a:gd name="connsiteX3" fmla="*/ 1577009 w 3954350"/>
              <a:gd name="connsiteY3" fmla="*/ 1496543 h 2238671"/>
              <a:gd name="connsiteX4" fmla="*/ 795130 w 3954350"/>
              <a:gd name="connsiteY4" fmla="*/ 1045970 h 2238671"/>
              <a:gd name="connsiteX5" fmla="*/ 331304 w 3954350"/>
              <a:gd name="connsiteY5" fmla="*/ 91813 h 2238671"/>
              <a:gd name="connsiteX6" fmla="*/ 304800 w 3954350"/>
              <a:gd name="connsiteY6" fmla="*/ 91813 h 223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4350" h="2238671">
                <a:moveTo>
                  <a:pt x="0" y="118317"/>
                </a:moveTo>
                <a:cubicBezTo>
                  <a:pt x="101600" y="624108"/>
                  <a:pt x="203200" y="1129900"/>
                  <a:pt x="861391" y="1483291"/>
                </a:cubicBezTo>
                <a:cubicBezTo>
                  <a:pt x="1519582" y="1836682"/>
                  <a:pt x="3829878" y="2236456"/>
                  <a:pt x="3949148" y="2238665"/>
                </a:cubicBezTo>
                <a:cubicBezTo>
                  <a:pt x="4068418" y="2240874"/>
                  <a:pt x="2102679" y="1695325"/>
                  <a:pt x="1577009" y="1496543"/>
                </a:cubicBezTo>
                <a:cubicBezTo>
                  <a:pt x="1051339" y="1297761"/>
                  <a:pt x="1002747" y="1280092"/>
                  <a:pt x="795130" y="1045970"/>
                </a:cubicBezTo>
                <a:cubicBezTo>
                  <a:pt x="587513" y="811848"/>
                  <a:pt x="413026" y="250839"/>
                  <a:pt x="331304" y="91813"/>
                </a:cubicBezTo>
                <a:cubicBezTo>
                  <a:pt x="249582" y="-67213"/>
                  <a:pt x="277191" y="12300"/>
                  <a:pt x="304800" y="91813"/>
                </a:cubicBezTo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 rot="250031">
            <a:off x="2522963" y="1928064"/>
            <a:ext cx="3604604" cy="956733"/>
          </a:xfrm>
          <a:custGeom>
            <a:avLst/>
            <a:gdLst>
              <a:gd name="connsiteX0" fmla="*/ 0 w 3326537"/>
              <a:gd name="connsiteY0" fmla="*/ 480440 h 785240"/>
              <a:gd name="connsiteX1" fmla="*/ 1298713 w 3326537"/>
              <a:gd name="connsiteY1" fmla="*/ 43118 h 785240"/>
              <a:gd name="connsiteX2" fmla="*/ 3326295 w 3326537"/>
              <a:gd name="connsiteY2" fmla="*/ 43118 h 785240"/>
              <a:gd name="connsiteX3" fmla="*/ 1166191 w 3326537"/>
              <a:gd name="connsiteY3" fmla="*/ 281657 h 785240"/>
              <a:gd name="connsiteX4" fmla="*/ 225287 w 3326537"/>
              <a:gd name="connsiteY4" fmla="*/ 785240 h 785240"/>
              <a:gd name="connsiteX5" fmla="*/ 225287 w 3326537"/>
              <a:gd name="connsiteY5" fmla="*/ 785240 h 785240"/>
              <a:gd name="connsiteX6" fmla="*/ 225287 w 3326537"/>
              <a:gd name="connsiteY6" fmla="*/ 785240 h 78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537" h="785240">
                <a:moveTo>
                  <a:pt x="0" y="480440"/>
                </a:moveTo>
                <a:cubicBezTo>
                  <a:pt x="372165" y="298222"/>
                  <a:pt x="744331" y="116005"/>
                  <a:pt x="1298713" y="43118"/>
                </a:cubicBezTo>
                <a:cubicBezTo>
                  <a:pt x="1853096" y="-29769"/>
                  <a:pt x="3348382" y="3362"/>
                  <a:pt x="3326295" y="43118"/>
                </a:cubicBezTo>
                <a:cubicBezTo>
                  <a:pt x="3304208" y="82874"/>
                  <a:pt x="1683026" y="157970"/>
                  <a:pt x="1166191" y="281657"/>
                </a:cubicBezTo>
                <a:cubicBezTo>
                  <a:pt x="649356" y="405344"/>
                  <a:pt x="225287" y="785240"/>
                  <a:pt x="225287" y="785240"/>
                </a:cubicBezTo>
                <a:lnTo>
                  <a:pt x="225287" y="785240"/>
                </a:lnTo>
                <a:lnTo>
                  <a:pt x="225287" y="785240"/>
                </a:lnTo>
              </a:path>
            </a:pathLst>
          </a:cu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180694" y="693360"/>
            <a:ext cx="3764655" cy="1950301"/>
          </a:xfrm>
          <a:custGeom>
            <a:avLst/>
            <a:gdLst>
              <a:gd name="connsiteX0" fmla="*/ 0 w 3764655"/>
              <a:gd name="connsiteY0" fmla="*/ 1831031 h 1950301"/>
              <a:gd name="connsiteX1" fmla="*/ 1272209 w 3764655"/>
              <a:gd name="connsiteY1" fmla="*/ 373292 h 1950301"/>
              <a:gd name="connsiteX2" fmla="*/ 3763617 w 3764655"/>
              <a:gd name="connsiteY2" fmla="*/ 2231 h 1950301"/>
              <a:gd name="connsiteX3" fmla="*/ 1563756 w 3764655"/>
              <a:gd name="connsiteY3" fmla="*/ 479309 h 1950301"/>
              <a:gd name="connsiteX4" fmla="*/ 291548 w 3764655"/>
              <a:gd name="connsiteY4" fmla="*/ 1950301 h 1950301"/>
              <a:gd name="connsiteX5" fmla="*/ 291548 w 3764655"/>
              <a:gd name="connsiteY5" fmla="*/ 1950301 h 1950301"/>
              <a:gd name="connsiteX6" fmla="*/ 291548 w 3764655"/>
              <a:gd name="connsiteY6" fmla="*/ 1950301 h 195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4655" h="1950301">
                <a:moveTo>
                  <a:pt x="0" y="1831031"/>
                </a:moveTo>
                <a:cubicBezTo>
                  <a:pt x="322470" y="1254561"/>
                  <a:pt x="644940" y="678092"/>
                  <a:pt x="1272209" y="373292"/>
                </a:cubicBezTo>
                <a:cubicBezTo>
                  <a:pt x="1899478" y="68492"/>
                  <a:pt x="3715026" y="-15438"/>
                  <a:pt x="3763617" y="2231"/>
                </a:cubicBezTo>
                <a:cubicBezTo>
                  <a:pt x="3812208" y="19900"/>
                  <a:pt x="2142434" y="154631"/>
                  <a:pt x="1563756" y="479309"/>
                </a:cubicBezTo>
                <a:cubicBezTo>
                  <a:pt x="985078" y="803987"/>
                  <a:pt x="291548" y="1950301"/>
                  <a:pt x="291548" y="1950301"/>
                </a:cubicBezTo>
                <a:lnTo>
                  <a:pt x="291548" y="1950301"/>
                </a:lnTo>
                <a:lnTo>
                  <a:pt x="291548" y="1950301"/>
                </a:lnTo>
              </a:path>
            </a:pathLst>
          </a:cu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81354" y="2501474"/>
            <a:ext cx="3190077" cy="1478862"/>
          </a:xfrm>
          <a:custGeom>
            <a:avLst/>
            <a:gdLst>
              <a:gd name="connsiteX0" fmla="*/ 868017 w 2604052"/>
              <a:gd name="connsiteY0" fmla="*/ 0 h 1961322"/>
              <a:gd name="connsiteX1" fmla="*/ 868018 w 2604052"/>
              <a:gd name="connsiteY1" fmla="*/ 0 h 1961322"/>
              <a:gd name="connsiteX2" fmla="*/ 2604052 w 2604052"/>
              <a:gd name="connsiteY2" fmla="*/ 0 h 1961322"/>
              <a:gd name="connsiteX3" fmla="*/ 1736035 w 2604052"/>
              <a:gd name="connsiteY3" fmla="*/ 1961321 h 1961322"/>
              <a:gd name="connsiteX4" fmla="*/ 1736035 w 2604052"/>
              <a:gd name="connsiteY4" fmla="*/ 1961322 h 1961322"/>
              <a:gd name="connsiteX5" fmla="*/ 1736034 w 2604052"/>
              <a:gd name="connsiteY5" fmla="*/ 1961322 h 1961322"/>
              <a:gd name="connsiteX6" fmla="*/ 0 w 2604052"/>
              <a:gd name="connsiteY6" fmla="*/ 1961322 h 1961322"/>
              <a:gd name="connsiteX7" fmla="*/ 868018 w 2604052"/>
              <a:gd name="connsiteY7" fmla="*/ 1 h 196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4052" h="1961322">
                <a:moveTo>
                  <a:pt x="868017" y="0"/>
                </a:moveTo>
                <a:lnTo>
                  <a:pt x="868018" y="0"/>
                </a:lnTo>
                <a:lnTo>
                  <a:pt x="2604052" y="0"/>
                </a:lnTo>
                <a:lnTo>
                  <a:pt x="1736035" y="1961321"/>
                </a:lnTo>
                <a:lnTo>
                  <a:pt x="1736035" y="1961322"/>
                </a:lnTo>
                <a:lnTo>
                  <a:pt x="1736034" y="1961322"/>
                </a:lnTo>
                <a:lnTo>
                  <a:pt x="0" y="1961322"/>
                </a:lnTo>
                <a:lnTo>
                  <a:pt x="868018" y="1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7742" y="2557866"/>
            <a:ext cx="1386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bình hành</a:t>
            </a:r>
          </a:p>
        </p:txBody>
      </p:sp>
      <p:sp>
        <p:nvSpPr>
          <p:cNvPr id="26" name="Freeform 25"/>
          <p:cNvSpPr/>
          <p:nvPr/>
        </p:nvSpPr>
        <p:spPr>
          <a:xfrm>
            <a:off x="5817704" y="4140911"/>
            <a:ext cx="1086643" cy="1238596"/>
          </a:xfrm>
          <a:custGeom>
            <a:avLst/>
            <a:gdLst>
              <a:gd name="connsiteX0" fmla="*/ 57 w 530433"/>
              <a:gd name="connsiteY0" fmla="*/ 834905 h 857806"/>
              <a:gd name="connsiteX1" fmla="*/ 92822 w 530433"/>
              <a:gd name="connsiteY1" fmla="*/ 331322 h 857806"/>
              <a:gd name="connsiteX2" fmla="*/ 530143 w 530433"/>
              <a:gd name="connsiteY2" fmla="*/ 18 h 857806"/>
              <a:gd name="connsiteX3" fmla="*/ 159083 w 530433"/>
              <a:gd name="connsiteY3" fmla="*/ 318070 h 857806"/>
              <a:gd name="connsiteX4" fmla="*/ 79570 w 530433"/>
              <a:gd name="connsiteY4" fmla="*/ 728887 h 857806"/>
              <a:gd name="connsiteX5" fmla="*/ 57 w 530433"/>
              <a:gd name="connsiteY5" fmla="*/ 834905 h 85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433" h="857806">
                <a:moveTo>
                  <a:pt x="57" y="834905"/>
                </a:moveTo>
                <a:cubicBezTo>
                  <a:pt x="2266" y="768644"/>
                  <a:pt x="4474" y="470470"/>
                  <a:pt x="92822" y="331322"/>
                </a:cubicBezTo>
                <a:cubicBezTo>
                  <a:pt x="181170" y="192174"/>
                  <a:pt x="519100" y="2227"/>
                  <a:pt x="530143" y="18"/>
                </a:cubicBezTo>
                <a:cubicBezTo>
                  <a:pt x="541186" y="-2191"/>
                  <a:pt x="234178" y="196592"/>
                  <a:pt x="159083" y="318070"/>
                </a:cubicBezTo>
                <a:cubicBezTo>
                  <a:pt x="83988" y="439548"/>
                  <a:pt x="99448" y="647165"/>
                  <a:pt x="79570" y="728887"/>
                </a:cubicBezTo>
                <a:cubicBezTo>
                  <a:pt x="59692" y="810609"/>
                  <a:pt x="-2152" y="901166"/>
                  <a:pt x="57" y="834905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 rot="9686498" flipH="1">
            <a:off x="6021076" y="5239077"/>
            <a:ext cx="638037" cy="1488583"/>
          </a:xfrm>
          <a:custGeom>
            <a:avLst/>
            <a:gdLst>
              <a:gd name="connsiteX0" fmla="*/ 57 w 530433"/>
              <a:gd name="connsiteY0" fmla="*/ 834905 h 857806"/>
              <a:gd name="connsiteX1" fmla="*/ 92822 w 530433"/>
              <a:gd name="connsiteY1" fmla="*/ 331322 h 857806"/>
              <a:gd name="connsiteX2" fmla="*/ 530143 w 530433"/>
              <a:gd name="connsiteY2" fmla="*/ 18 h 857806"/>
              <a:gd name="connsiteX3" fmla="*/ 159083 w 530433"/>
              <a:gd name="connsiteY3" fmla="*/ 318070 h 857806"/>
              <a:gd name="connsiteX4" fmla="*/ 79570 w 530433"/>
              <a:gd name="connsiteY4" fmla="*/ 728887 h 857806"/>
              <a:gd name="connsiteX5" fmla="*/ 57 w 530433"/>
              <a:gd name="connsiteY5" fmla="*/ 834905 h 85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433" h="857806">
                <a:moveTo>
                  <a:pt x="57" y="834905"/>
                </a:moveTo>
                <a:cubicBezTo>
                  <a:pt x="2266" y="768644"/>
                  <a:pt x="4474" y="470470"/>
                  <a:pt x="92822" y="331322"/>
                </a:cubicBezTo>
                <a:cubicBezTo>
                  <a:pt x="181170" y="192174"/>
                  <a:pt x="519100" y="2227"/>
                  <a:pt x="530143" y="18"/>
                </a:cubicBezTo>
                <a:cubicBezTo>
                  <a:pt x="541186" y="-2191"/>
                  <a:pt x="234178" y="196592"/>
                  <a:pt x="159083" y="318070"/>
                </a:cubicBezTo>
                <a:cubicBezTo>
                  <a:pt x="83988" y="439548"/>
                  <a:pt x="99448" y="647165"/>
                  <a:pt x="79570" y="728887"/>
                </a:cubicBezTo>
                <a:cubicBezTo>
                  <a:pt x="59692" y="810609"/>
                  <a:pt x="-2152" y="901166"/>
                  <a:pt x="57" y="834905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861776" y="4900267"/>
            <a:ext cx="1059500" cy="518453"/>
          </a:xfrm>
          <a:custGeom>
            <a:avLst/>
            <a:gdLst>
              <a:gd name="connsiteX0" fmla="*/ 96 w 1270402"/>
              <a:gd name="connsiteY0" fmla="*/ 745826 h 746279"/>
              <a:gd name="connsiteX1" fmla="*/ 295518 w 1270402"/>
              <a:gd name="connsiteY1" fmla="*/ 126847 h 746279"/>
              <a:gd name="connsiteX2" fmla="*/ 1266188 w 1270402"/>
              <a:gd name="connsiteY2" fmla="*/ 238 h 746279"/>
              <a:gd name="connsiteX3" fmla="*/ 633142 w 1270402"/>
              <a:gd name="connsiteY3" fmla="*/ 98712 h 746279"/>
              <a:gd name="connsiteX4" fmla="*/ 267382 w 1270402"/>
              <a:gd name="connsiteY4" fmla="*/ 225321 h 746279"/>
              <a:gd name="connsiteX5" fmla="*/ 96 w 1270402"/>
              <a:gd name="connsiteY5" fmla="*/ 745826 h 74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0402" h="746279">
                <a:moveTo>
                  <a:pt x="96" y="745826"/>
                </a:moveTo>
                <a:cubicBezTo>
                  <a:pt x="4785" y="729414"/>
                  <a:pt x="84503" y="251112"/>
                  <a:pt x="295518" y="126847"/>
                </a:cubicBezTo>
                <a:cubicBezTo>
                  <a:pt x="506533" y="2582"/>
                  <a:pt x="1209917" y="4927"/>
                  <a:pt x="1266188" y="238"/>
                </a:cubicBezTo>
                <a:cubicBezTo>
                  <a:pt x="1322459" y="-4451"/>
                  <a:pt x="799610" y="61198"/>
                  <a:pt x="633142" y="98712"/>
                </a:cubicBezTo>
                <a:cubicBezTo>
                  <a:pt x="466674" y="136226"/>
                  <a:pt x="372890" y="122158"/>
                  <a:pt x="267382" y="225321"/>
                </a:cubicBezTo>
                <a:cubicBezTo>
                  <a:pt x="161874" y="328484"/>
                  <a:pt x="-4593" y="762238"/>
                  <a:pt x="96" y="745826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9858662" flipH="1">
            <a:off x="5888786" y="5180658"/>
            <a:ext cx="944483" cy="655852"/>
          </a:xfrm>
          <a:custGeom>
            <a:avLst/>
            <a:gdLst>
              <a:gd name="connsiteX0" fmla="*/ 96 w 1270402"/>
              <a:gd name="connsiteY0" fmla="*/ 745826 h 746279"/>
              <a:gd name="connsiteX1" fmla="*/ 295518 w 1270402"/>
              <a:gd name="connsiteY1" fmla="*/ 126847 h 746279"/>
              <a:gd name="connsiteX2" fmla="*/ 1266188 w 1270402"/>
              <a:gd name="connsiteY2" fmla="*/ 238 h 746279"/>
              <a:gd name="connsiteX3" fmla="*/ 633142 w 1270402"/>
              <a:gd name="connsiteY3" fmla="*/ 98712 h 746279"/>
              <a:gd name="connsiteX4" fmla="*/ 267382 w 1270402"/>
              <a:gd name="connsiteY4" fmla="*/ 225321 h 746279"/>
              <a:gd name="connsiteX5" fmla="*/ 96 w 1270402"/>
              <a:gd name="connsiteY5" fmla="*/ 745826 h 74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0402" h="746279">
                <a:moveTo>
                  <a:pt x="96" y="745826"/>
                </a:moveTo>
                <a:cubicBezTo>
                  <a:pt x="4785" y="729414"/>
                  <a:pt x="84503" y="251112"/>
                  <a:pt x="295518" y="126847"/>
                </a:cubicBezTo>
                <a:cubicBezTo>
                  <a:pt x="506533" y="2582"/>
                  <a:pt x="1209917" y="4927"/>
                  <a:pt x="1266188" y="238"/>
                </a:cubicBezTo>
                <a:cubicBezTo>
                  <a:pt x="1322459" y="-4451"/>
                  <a:pt x="799610" y="61198"/>
                  <a:pt x="633142" y="98712"/>
                </a:cubicBezTo>
                <a:cubicBezTo>
                  <a:pt x="466674" y="136226"/>
                  <a:pt x="372890" y="122158"/>
                  <a:pt x="267382" y="225321"/>
                </a:cubicBezTo>
                <a:cubicBezTo>
                  <a:pt x="161874" y="328484"/>
                  <a:pt x="-4593" y="762238"/>
                  <a:pt x="96" y="745826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6155815" y="1256387"/>
            <a:ext cx="1075936" cy="843664"/>
          </a:xfrm>
          <a:custGeom>
            <a:avLst/>
            <a:gdLst>
              <a:gd name="connsiteX0" fmla="*/ 4867 w 1075936"/>
              <a:gd name="connsiteY0" fmla="*/ 830252 h 843664"/>
              <a:gd name="connsiteX1" fmla="*/ 131477 w 1075936"/>
              <a:gd name="connsiteY1" fmla="*/ 225341 h 843664"/>
              <a:gd name="connsiteX2" fmla="*/ 1074012 w 1075936"/>
              <a:gd name="connsiteY2" fmla="*/ 258 h 843664"/>
              <a:gd name="connsiteX3" fmla="*/ 370627 w 1075936"/>
              <a:gd name="connsiteY3" fmla="*/ 183138 h 843664"/>
              <a:gd name="connsiteX4" fmla="*/ 159612 w 1075936"/>
              <a:gd name="connsiteY4" fmla="*/ 309747 h 843664"/>
              <a:gd name="connsiteX5" fmla="*/ 103341 w 1075936"/>
              <a:gd name="connsiteY5" fmla="*/ 619237 h 843664"/>
              <a:gd name="connsiteX6" fmla="*/ 4867 w 1075936"/>
              <a:gd name="connsiteY6" fmla="*/ 830252 h 84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5936" h="843664">
                <a:moveTo>
                  <a:pt x="4867" y="830252"/>
                </a:moveTo>
                <a:cubicBezTo>
                  <a:pt x="9556" y="764603"/>
                  <a:pt x="-46714" y="363673"/>
                  <a:pt x="131477" y="225341"/>
                </a:cubicBezTo>
                <a:cubicBezTo>
                  <a:pt x="309668" y="87009"/>
                  <a:pt x="1034154" y="7292"/>
                  <a:pt x="1074012" y="258"/>
                </a:cubicBezTo>
                <a:cubicBezTo>
                  <a:pt x="1113870" y="-6776"/>
                  <a:pt x="523027" y="131557"/>
                  <a:pt x="370627" y="183138"/>
                </a:cubicBezTo>
                <a:cubicBezTo>
                  <a:pt x="218227" y="234719"/>
                  <a:pt x="204160" y="237064"/>
                  <a:pt x="159612" y="309747"/>
                </a:cubicBezTo>
                <a:cubicBezTo>
                  <a:pt x="115064" y="382430"/>
                  <a:pt x="124443" y="534831"/>
                  <a:pt x="103341" y="619237"/>
                </a:cubicBezTo>
                <a:cubicBezTo>
                  <a:pt x="82240" y="703643"/>
                  <a:pt x="178" y="895901"/>
                  <a:pt x="4867" y="830252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6139012" y="1921566"/>
            <a:ext cx="1083423" cy="178486"/>
          </a:xfrm>
          <a:custGeom>
            <a:avLst/>
            <a:gdLst>
              <a:gd name="connsiteX0" fmla="*/ 3772 w 1109542"/>
              <a:gd name="connsiteY0" fmla="*/ 128206 h 140031"/>
              <a:gd name="connsiteX1" fmla="*/ 439870 w 1109542"/>
              <a:gd name="connsiteY1" fmla="*/ 1597 h 140031"/>
              <a:gd name="connsiteX2" fmla="*/ 1101052 w 1109542"/>
              <a:gd name="connsiteY2" fmla="*/ 57868 h 140031"/>
              <a:gd name="connsiteX3" fmla="*/ 791563 w 1109542"/>
              <a:gd name="connsiteY3" fmla="*/ 71935 h 140031"/>
              <a:gd name="connsiteX4" fmla="*/ 453938 w 1109542"/>
              <a:gd name="connsiteY4" fmla="*/ 71935 h 140031"/>
              <a:gd name="connsiteX5" fmla="*/ 242923 w 1109542"/>
              <a:gd name="connsiteY5" fmla="*/ 128206 h 140031"/>
              <a:gd name="connsiteX6" fmla="*/ 3772 w 1109542"/>
              <a:gd name="connsiteY6" fmla="*/ 128206 h 14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9542" h="140031">
                <a:moveTo>
                  <a:pt x="3772" y="128206"/>
                </a:moveTo>
                <a:cubicBezTo>
                  <a:pt x="36597" y="107104"/>
                  <a:pt x="256990" y="13320"/>
                  <a:pt x="439870" y="1597"/>
                </a:cubicBezTo>
                <a:cubicBezTo>
                  <a:pt x="622750" y="-10126"/>
                  <a:pt x="1042437" y="46145"/>
                  <a:pt x="1101052" y="57868"/>
                </a:cubicBezTo>
                <a:cubicBezTo>
                  <a:pt x="1159668" y="69591"/>
                  <a:pt x="899415" y="69591"/>
                  <a:pt x="791563" y="71935"/>
                </a:cubicBezTo>
                <a:cubicBezTo>
                  <a:pt x="683711" y="74279"/>
                  <a:pt x="545378" y="62557"/>
                  <a:pt x="453938" y="71935"/>
                </a:cubicBezTo>
                <a:cubicBezTo>
                  <a:pt x="362498" y="81313"/>
                  <a:pt x="324984" y="118828"/>
                  <a:pt x="242923" y="128206"/>
                </a:cubicBezTo>
                <a:cubicBezTo>
                  <a:pt x="160862" y="137584"/>
                  <a:pt x="-29053" y="149308"/>
                  <a:pt x="3772" y="128206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Freeform 37"/>
          <p:cNvSpPr/>
          <p:nvPr/>
        </p:nvSpPr>
        <p:spPr>
          <a:xfrm flipV="1">
            <a:off x="6139014" y="2097509"/>
            <a:ext cx="1092738" cy="867626"/>
          </a:xfrm>
          <a:custGeom>
            <a:avLst/>
            <a:gdLst>
              <a:gd name="connsiteX0" fmla="*/ 4867 w 1075936"/>
              <a:gd name="connsiteY0" fmla="*/ 830252 h 843664"/>
              <a:gd name="connsiteX1" fmla="*/ 131477 w 1075936"/>
              <a:gd name="connsiteY1" fmla="*/ 225341 h 843664"/>
              <a:gd name="connsiteX2" fmla="*/ 1074012 w 1075936"/>
              <a:gd name="connsiteY2" fmla="*/ 258 h 843664"/>
              <a:gd name="connsiteX3" fmla="*/ 370627 w 1075936"/>
              <a:gd name="connsiteY3" fmla="*/ 183138 h 843664"/>
              <a:gd name="connsiteX4" fmla="*/ 159612 w 1075936"/>
              <a:gd name="connsiteY4" fmla="*/ 309747 h 843664"/>
              <a:gd name="connsiteX5" fmla="*/ 103341 w 1075936"/>
              <a:gd name="connsiteY5" fmla="*/ 619237 h 843664"/>
              <a:gd name="connsiteX6" fmla="*/ 4867 w 1075936"/>
              <a:gd name="connsiteY6" fmla="*/ 830252 h 84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5936" h="843664">
                <a:moveTo>
                  <a:pt x="4867" y="830252"/>
                </a:moveTo>
                <a:cubicBezTo>
                  <a:pt x="9556" y="764603"/>
                  <a:pt x="-46714" y="363673"/>
                  <a:pt x="131477" y="225341"/>
                </a:cubicBezTo>
                <a:cubicBezTo>
                  <a:pt x="309668" y="87009"/>
                  <a:pt x="1034154" y="7292"/>
                  <a:pt x="1074012" y="258"/>
                </a:cubicBezTo>
                <a:cubicBezTo>
                  <a:pt x="1113870" y="-6776"/>
                  <a:pt x="523027" y="131557"/>
                  <a:pt x="370627" y="183138"/>
                </a:cubicBezTo>
                <a:cubicBezTo>
                  <a:pt x="218227" y="234719"/>
                  <a:pt x="204160" y="237064"/>
                  <a:pt x="159612" y="309747"/>
                </a:cubicBezTo>
                <a:cubicBezTo>
                  <a:pt x="115064" y="382430"/>
                  <a:pt x="124443" y="534831"/>
                  <a:pt x="103341" y="619237"/>
                </a:cubicBezTo>
                <a:cubicBezTo>
                  <a:pt x="82240" y="703643"/>
                  <a:pt x="178" y="895901"/>
                  <a:pt x="4867" y="830252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635859" y="117819"/>
            <a:ext cx="3480005" cy="6395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231750" y="1034987"/>
            <a:ext cx="3480005" cy="6395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248552" y="1861967"/>
            <a:ext cx="3480005" cy="6395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231751" y="2712855"/>
            <a:ext cx="3480005" cy="6395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904348" y="3747577"/>
            <a:ext cx="4420141" cy="6395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959863" y="4549323"/>
            <a:ext cx="4364627" cy="6395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904350" y="5312487"/>
            <a:ext cx="4420141" cy="6395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904352" y="6093409"/>
            <a:ext cx="4420140" cy="6395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5945349" y="378078"/>
            <a:ext cx="665265" cy="315282"/>
          </a:xfrm>
          <a:custGeom>
            <a:avLst/>
            <a:gdLst>
              <a:gd name="connsiteX0" fmla="*/ 96 w 1270402"/>
              <a:gd name="connsiteY0" fmla="*/ 745826 h 746279"/>
              <a:gd name="connsiteX1" fmla="*/ 295518 w 1270402"/>
              <a:gd name="connsiteY1" fmla="*/ 126847 h 746279"/>
              <a:gd name="connsiteX2" fmla="*/ 1266188 w 1270402"/>
              <a:gd name="connsiteY2" fmla="*/ 238 h 746279"/>
              <a:gd name="connsiteX3" fmla="*/ 633142 w 1270402"/>
              <a:gd name="connsiteY3" fmla="*/ 98712 h 746279"/>
              <a:gd name="connsiteX4" fmla="*/ 267382 w 1270402"/>
              <a:gd name="connsiteY4" fmla="*/ 225321 h 746279"/>
              <a:gd name="connsiteX5" fmla="*/ 96 w 1270402"/>
              <a:gd name="connsiteY5" fmla="*/ 745826 h 74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0402" h="746279">
                <a:moveTo>
                  <a:pt x="96" y="745826"/>
                </a:moveTo>
                <a:cubicBezTo>
                  <a:pt x="4785" y="729414"/>
                  <a:pt x="84503" y="251112"/>
                  <a:pt x="295518" y="126847"/>
                </a:cubicBezTo>
                <a:cubicBezTo>
                  <a:pt x="506533" y="2582"/>
                  <a:pt x="1209917" y="4927"/>
                  <a:pt x="1266188" y="238"/>
                </a:cubicBezTo>
                <a:cubicBezTo>
                  <a:pt x="1322459" y="-4451"/>
                  <a:pt x="799610" y="61198"/>
                  <a:pt x="633142" y="98712"/>
                </a:cubicBezTo>
                <a:cubicBezTo>
                  <a:pt x="466674" y="136226"/>
                  <a:pt x="372890" y="122158"/>
                  <a:pt x="267382" y="225321"/>
                </a:cubicBezTo>
                <a:cubicBezTo>
                  <a:pt x="161874" y="328484"/>
                  <a:pt x="-4593" y="762238"/>
                  <a:pt x="96" y="745826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 rot="20744777" flipH="1">
            <a:off x="3150679" y="370717"/>
            <a:ext cx="211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 nghĩa</a:t>
            </a:r>
          </a:p>
        </p:txBody>
      </p:sp>
      <p:sp>
        <p:nvSpPr>
          <p:cNvPr id="49" name="TextBox 48"/>
          <p:cNvSpPr txBox="1"/>
          <p:nvPr/>
        </p:nvSpPr>
        <p:spPr>
          <a:xfrm rot="21110616">
            <a:off x="3912003" y="2280112"/>
            <a:ext cx="173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 chất </a:t>
            </a:r>
          </a:p>
        </p:txBody>
      </p:sp>
      <p:sp>
        <p:nvSpPr>
          <p:cNvPr id="50" name="TextBox 49"/>
          <p:cNvSpPr txBox="1"/>
          <p:nvPr/>
        </p:nvSpPr>
        <p:spPr>
          <a:xfrm rot="513488">
            <a:off x="2512997" y="5107274"/>
            <a:ext cx="3395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 hiệu nhận biết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743001" y="117819"/>
            <a:ext cx="3420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bình hành là tứ giác có các cạnh đối song song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624689" y="1214425"/>
            <a:ext cx="2900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cạnh đối bằng nhau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624689" y="1931556"/>
            <a:ext cx="2743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góc đối bằng nhau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314292" y="2664069"/>
            <a:ext cx="3342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đường chéo cắt nhau tại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 điểm mỗi đường 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961854" y="3761270"/>
            <a:ext cx="3954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 giác có các cạnh đối bằng nhau là hình bình hành 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921276" y="4577101"/>
            <a:ext cx="4004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 giác có hai cạnh đối song song và bằng nhau là hình bình hành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59864" y="5348090"/>
            <a:ext cx="4191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 giác có các góc đối bằng nhau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 hình bình hành 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959865" y="6122406"/>
            <a:ext cx="4364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 giác có hai đường chéo căt nhau tại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 điểm  mỗi đường là hình bình hành </a:t>
            </a:r>
          </a:p>
        </p:txBody>
      </p:sp>
    </p:spTree>
    <p:extLst>
      <p:ext uri="{BB962C8B-B14F-4D97-AF65-F5344CB8AC3E}">
        <p14:creationId xmlns:p14="http://schemas.microsoft.com/office/powerpoint/2010/main" val="13560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4" grpId="0" animBg="1"/>
      <p:bldP spid="10" grpId="0" animBg="1"/>
      <p:bldP spid="11" grpId="0"/>
      <p:bldP spid="26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146" y="355359"/>
            <a:ext cx="101335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 dụ 2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 diện tích hình bình hành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đường chéo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vuông góc 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 cạnh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AD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, biết 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 = 4cm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AD = 3cm.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68681" y="1422952"/>
            <a:ext cx="1580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0" name="Picture 49"/>
          <p:cNvPicPr/>
          <p:nvPr/>
        </p:nvPicPr>
        <p:blipFill>
          <a:blip r:embed="rId2"/>
          <a:stretch>
            <a:fillRect/>
          </a:stretch>
        </p:blipFill>
        <p:spPr>
          <a:xfrm>
            <a:off x="7007169" y="967409"/>
            <a:ext cx="4363195" cy="29169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3145" y="2081456"/>
            <a:ext cx="6959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 giả thiết,              là hình bình hành nên BC // AD, BC = AD (= 3cm) . Mặt khác                  ( giả thiết)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suy ra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013843" y="2509443"/>
          <a:ext cx="1235444" cy="344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8996" imgH="181035" progId="Equation.DSMT4">
                  <p:embed/>
                </p:oleObj>
              </mc:Choice>
              <mc:Fallback>
                <p:oleObj name="Equation" r:id="rId3" imgW="648996" imgH="181035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13843" y="2509443"/>
                        <a:ext cx="1235444" cy="344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187476" y="2853797"/>
          <a:ext cx="1383445" cy="380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58736" imgH="181035" progId="Equation.DSMT4">
                  <p:embed/>
                </p:oleObj>
              </mc:Choice>
              <mc:Fallback>
                <p:oleObj name="Equation" r:id="rId5" imgW="658736" imgH="181035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7476" y="2853797"/>
                        <a:ext cx="1383445" cy="380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63145" y="3623880"/>
            <a:ext cx="7680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có                 vuông tại  C   và                 vuông tại A  nên: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187476" y="3623881"/>
          <a:ext cx="1022778" cy="430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29658" imgH="181035" progId="Equation.DSMT4">
                  <p:embed/>
                </p:oleObj>
              </mc:Choice>
              <mc:Fallback>
                <p:oleObj name="Equation" r:id="rId7" imgW="429658" imgH="181035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87476" y="3623881"/>
                        <a:ext cx="1022778" cy="430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458984" y="3676992"/>
          <a:ext cx="956069" cy="377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58157" imgH="181035" progId="Equation.DSMT4">
                  <p:embed/>
                </p:oleObj>
              </mc:Choice>
              <mc:Fallback>
                <p:oleObj name="Equation" r:id="rId9" imgW="458157" imgH="181035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58984" y="3676992"/>
                        <a:ext cx="956069" cy="377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376792" y="4260563"/>
          <a:ext cx="3971627" cy="715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166686" imgH="390504" progId="Equation.DSMT4">
                  <p:embed/>
                </p:oleObj>
              </mc:Choice>
              <mc:Fallback>
                <p:oleObj name="Equation" r:id="rId11" imgW="2166686" imgH="390504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76792" y="4260563"/>
                        <a:ext cx="3971627" cy="715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385837" y="4963786"/>
          <a:ext cx="3989087" cy="715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176427" imgH="390504" progId="Equation.DSMT4">
                  <p:embed/>
                </p:oleObj>
              </mc:Choice>
              <mc:Fallback>
                <p:oleObj name="Equation" r:id="rId13" imgW="2176427" imgH="390504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85837" y="4963786"/>
                        <a:ext cx="3989087" cy="715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12077" y="6013443"/>
            <a:ext cx="5314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 diện tích hình bình hành              là: 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249287" y="5982025"/>
          <a:ext cx="987509" cy="439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48778" imgH="200111" progId="Equation.DSMT4">
                  <p:embed/>
                </p:oleObj>
              </mc:Choice>
              <mc:Fallback>
                <p:oleObj name="Equation" r:id="rId15" imgW="448778" imgH="200111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49287" y="5982025"/>
                        <a:ext cx="987509" cy="439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098330" y="395115"/>
          <a:ext cx="986276" cy="415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82400" imgH="203040" progId="Equation.DSMT4">
                  <p:embed/>
                </p:oleObj>
              </mc:Choice>
              <mc:Fallback>
                <p:oleObj name="Equation" r:id="rId17" imgW="48240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98330" y="395115"/>
                        <a:ext cx="986276" cy="415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68070" y="6057954"/>
          <a:ext cx="990742" cy="417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82400" imgH="203040" progId="Equation.DSMT4">
                  <p:embed/>
                </p:oleObj>
              </mc:Choice>
              <mc:Fallback>
                <p:oleObj name="Equation" r:id="rId19" imgW="482400" imgH="203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868070" y="6057954"/>
                        <a:ext cx="990742" cy="417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58722" y="2151053"/>
          <a:ext cx="876025" cy="368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82400" imgH="203040" progId="Equation.DSMT4">
                  <p:embed/>
                </p:oleObj>
              </mc:Choice>
              <mc:Fallback>
                <p:oleObj name="Equation" r:id="rId20" imgW="48240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58722" y="2151053"/>
                        <a:ext cx="876025" cy="368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931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6" grpId="0"/>
      <p:bldP spid="10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836</Words>
  <Application>Microsoft Office PowerPoint</Application>
  <PresentationFormat>Widescreen</PresentationFormat>
  <Paragraphs>212</Paragraphs>
  <Slides>17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Wingdings</vt:lpstr>
      <vt:lpstr>Calibri Light</vt:lpstr>
      <vt:lpstr>Cambria</vt:lpstr>
      <vt:lpstr>Times New Roman</vt:lpstr>
      <vt:lpstr>Office Theme</vt:lpstr>
      <vt:lpstr>1_Office Theme</vt:lpstr>
      <vt:lpstr>3_Office Theme</vt:lpstr>
      <vt:lpstr>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Tấn Phát Bùi</cp:lastModifiedBy>
  <cp:revision>10</cp:revision>
  <dcterms:created xsi:type="dcterms:W3CDTF">2021-06-21T15:30:30Z</dcterms:created>
  <dcterms:modified xsi:type="dcterms:W3CDTF">2024-10-02T12:40:23Z</dcterms:modified>
</cp:coreProperties>
</file>