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9"/>
  </p:notesMasterIdLst>
  <p:sldIdLst>
    <p:sldId id="256" r:id="rId3"/>
    <p:sldId id="257" r:id="rId4"/>
    <p:sldId id="259" r:id="rId5"/>
    <p:sldId id="260" r:id="rId6"/>
    <p:sldId id="303" r:id="rId7"/>
    <p:sldId id="258" r:id="rId8"/>
    <p:sldId id="270" r:id="rId9"/>
    <p:sldId id="272" r:id="rId10"/>
    <p:sldId id="275" r:id="rId11"/>
    <p:sldId id="304" r:id="rId12"/>
    <p:sldId id="277" r:id="rId13"/>
    <p:sldId id="267" r:id="rId14"/>
    <p:sldId id="305" r:id="rId15"/>
    <p:sldId id="279" r:id="rId16"/>
    <p:sldId id="280" r:id="rId17"/>
    <p:sldId id="276" r:id="rId18"/>
    <p:sldId id="306" r:id="rId19"/>
    <p:sldId id="281" r:id="rId20"/>
    <p:sldId id="271" r:id="rId21"/>
    <p:sldId id="283" r:id="rId22"/>
    <p:sldId id="274" r:id="rId23"/>
    <p:sldId id="285" r:id="rId24"/>
    <p:sldId id="307" r:id="rId25"/>
    <p:sldId id="308" r:id="rId26"/>
    <p:sldId id="310" r:id="rId27"/>
    <p:sldId id="311" r:id="rId28"/>
    <p:sldId id="312" r:id="rId29"/>
    <p:sldId id="313" r:id="rId30"/>
    <p:sldId id="293" r:id="rId31"/>
    <p:sldId id="288" r:id="rId32"/>
    <p:sldId id="314" r:id="rId33"/>
    <p:sldId id="315" r:id="rId34"/>
    <p:sldId id="316" r:id="rId35"/>
    <p:sldId id="317" r:id="rId36"/>
    <p:sldId id="261" r:id="rId37"/>
    <p:sldId id="262" r:id="rId38"/>
    <p:sldId id="264" r:id="rId39"/>
    <p:sldId id="318" r:id="rId40"/>
    <p:sldId id="297" r:id="rId41"/>
    <p:sldId id="298" r:id="rId42"/>
    <p:sldId id="319" r:id="rId43"/>
    <p:sldId id="301" r:id="rId44"/>
    <p:sldId id="320" r:id="rId45"/>
    <p:sldId id="321" r:id="rId46"/>
    <p:sldId id="265" r:id="rId47"/>
    <p:sldId id="266" r:id="rId48"/>
  </p:sldIdLst>
  <p:sldSz cx="18288000" cy="10287000"/>
  <p:notesSz cx="6858000" cy="9144000"/>
  <p:embeddedFontLst>
    <p:embeddedFont>
      <p:font typeface="Cambria Math" panose="02040503050406030204" pitchFamily="18" charset="0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3F57"/>
    <a:srgbClr val="F4DF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46" d="100"/>
          <a:sy n="46" d="100"/>
        </p:scale>
        <p:origin x="78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4596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7252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2501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7076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7204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6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3536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6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6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2771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6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6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9457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6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7122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7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7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8522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7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8068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7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2836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7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7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7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2824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7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7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7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2590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5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7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5006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6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397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6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6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85160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7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4.png"/><Relationship Id="rId4" Type="http://schemas.openxmlformats.org/officeDocument/2006/relationships/image" Target="../media/image28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8.png"/><Relationship Id="rId7" Type="http://schemas.openxmlformats.org/officeDocument/2006/relationships/image" Target="../media/image5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3.png"/><Relationship Id="rId7" Type="http://schemas.openxmlformats.org/officeDocument/2006/relationships/image" Target="../media/image5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3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8.png"/><Relationship Id="rId7" Type="http://schemas.openxmlformats.org/officeDocument/2006/relationships/image" Target="../media/image6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1.png"/><Relationship Id="rId4" Type="http://schemas.openxmlformats.org/officeDocument/2006/relationships/image" Target="../media/image64.png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5.png"/><Relationship Id="rId7" Type="http://schemas.openxmlformats.org/officeDocument/2006/relationships/image" Target="../media/image7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28.png"/><Relationship Id="rId9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78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4.png"/><Relationship Id="rId7" Type="http://schemas.openxmlformats.org/officeDocument/2006/relationships/image" Target="../media/image8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28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8.png"/><Relationship Id="rId7" Type="http://schemas.openxmlformats.org/officeDocument/2006/relationships/image" Target="../media/image8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83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8.png"/><Relationship Id="rId7" Type="http://schemas.openxmlformats.org/officeDocument/2006/relationships/image" Target="../media/image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15.png"/><Relationship Id="rId7" Type="http://schemas.openxmlformats.org/officeDocument/2006/relationships/image" Target="../media/image7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90.png"/><Relationship Id="rId4" Type="http://schemas.openxmlformats.org/officeDocument/2006/relationships/image" Target="../media/image28.png"/><Relationship Id="rId9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33.png"/><Relationship Id="rId7" Type="http://schemas.openxmlformats.org/officeDocument/2006/relationships/image" Target="../media/image9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54.png"/><Relationship Id="rId4" Type="http://schemas.openxmlformats.org/officeDocument/2006/relationships/image" Target="../media/image28.png"/><Relationship Id="rId9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0.png"/><Relationship Id="rId4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0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28.png"/><Relationship Id="rId7" Type="http://schemas.openxmlformats.org/officeDocument/2006/relationships/image" Target="../media/image1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1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22.png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5.png"/><Relationship Id="rId7" Type="http://schemas.openxmlformats.org/officeDocument/2006/relationships/image" Target="../media/image1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23.png"/><Relationship Id="rId4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png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png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9.png"/><Relationship Id="rId21" Type="http://schemas.openxmlformats.org/officeDocument/2006/relationships/image" Target="../media/image22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20.png"/><Relationship Id="rId22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51941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48000" y="669963"/>
            <a:ext cx="12453714" cy="7772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" y="4991100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787922" y="1843316"/>
            <a:ext cx="10842478" cy="528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CHÀO </a:t>
            </a:r>
            <a:r>
              <a:rPr lang="en-US" sz="75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MỪNG CÁC EM </a:t>
            </a:r>
            <a:endParaRPr sz="75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ĐẾN VỚI BÀI HỌC HÔM NAY!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635522" y="2581554"/>
            <a:ext cx="10842478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2. HIỆU</a:t>
            </a:r>
            <a:r>
              <a:rPr kumimoji="0" lang="en-US" sz="7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HAI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BÌNH PHƯƠNG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70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07213">
            <a:off x="16255577" y="-417132"/>
            <a:ext cx="3379045" cy="352902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292152" y="385606"/>
            <a:ext cx="7962900" cy="1173738"/>
            <a:chOff x="4076700" y="1864807"/>
            <a:chExt cx="7962900" cy="1173738"/>
          </a:xfrm>
        </p:grpSpPr>
        <p:sp>
          <p:nvSpPr>
            <p:cNvPr id="14" name="Google Shape;166;p5"/>
            <p:cNvSpPr/>
            <p:nvPr/>
          </p:nvSpPr>
          <p:spPr>
            <a:xfrm>
              <a:off x="5510596" y="2330699"/>
              <a:ext cx="6529004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1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luận</a:t>
              </a: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hoàn </a:t>
              </a:r>
              <a:r>
                <a:rPr kumimoji="0" lang="en-US" sz="4000" b="0" i="1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HĐ1.</a:t>
              </a:r>
              <a:endParaRPr kumimoji="0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" name="Google Shape;167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76700" y="1864807"/>
              <a:ext cx="1281496" cy="9940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Rectangle 3"/>
          <p:cNvSpPr/>
          <p:nvPr/>
        </p:nvSpPr>
        <p:spPr>
          <a:xfrm>
            <a:off x="1057323" y="3004847"/>
            <a:ext cx="14630400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Tính diện tích của phần hình màu xanh ở Hình 2.1a.</a:t>
            </a:r>
          </a:p>
          <a:p>
            <a:pPr marL="30480" marR="30480" algn="just">
              <a:lnSpc>
                <a:spcPct val="150000"/>
              </a:lnSpc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Tính diện tích hình chữ nhật màu xanh ở Hình 2.1b.</a:t>
            </a:r>
          </a:p>
          <a:p>
            <a:pPr marL="30480" marR="30480" algn="just">
              <a:lnSpc>
                <a:spcPct val="150000"/>
              </a:lnSpc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Có nhận xét gì về diện tích của hai hình ở câu a và câu b?</a:t>
            </a:r>
          </a:p>
        </p:txBody>
      </p:sp>
      <p:sp>
        <p:nvSpPr>
          <p:cNvPr id="25" name="Google Shape;169;p5"/>
          <p:cNvSpPr/>
          <p:nvPr/>
        </p:nvSpPr>
        <p:spPr>
          <a:xfrm>
            <a:off x="1090982" y="191315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HĐ1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712563">
            <a:off x="17264232" y="9169231"/>
            <a:ext cx="1361733" cy="1147657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286339" y="8500713"/>
            <a:ext cx="4383276" cy="411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2600" y="6163241"/>
            <a:ext cx="7391400" cy="370465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81400" y="2037010"/>
            <a:ext cx="43492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Quan sát Hình 2.1</a:t>
            </a:r>
          </a:p>
        </p:txBody>
      </p:sp>
    </p:spTree>
    <p:extLst>
      <p:ext uri="{BB962C8B-B14F-4D97-AF65-F5344CB8AC3E}">
        <p14:creationId xmlns:p14="http://schemas.microsoft.com/office/powerpoint/2010/main" val="229616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07213">
            <a:off x="16255577" y="-417132"/>
            <a:ext cx="3379045" cy="3529029"/>
          </a:xfrm>
          <a:prstGeom prst="rect">
            <a:avLst/>
          </a:prstGeom>
        </p:spPr>
      </p:pic>
      <p:grpSp>
        <p:nvGrpSpPr>
          <p:cNvPr id="17" name="Google Shape;181;p6"/>
          <p:cNvGrpSpPr/>
          <p:nvPr/>
        </p:nvGrpSpPr>
        <p:grpSpPr>
          <a:xfrm>
            <a:off x="8077200" y="723900"/>
            <a:ext cx="2022200" cy="1317670"/>
            <a:chOff x="7837953" y="740739"/>
            <a:chExt cx="2022200" cy="1317670"/>
          </a:xfrm>
        </p:grpSpPr>
        <p:pic>
          <p:nvPicPr>
            <p:cNvPr id="24" name="Google Shape;182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42185" y="740739"/>
              <a:ext cx="1869036" cy="13176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183;p6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sz="4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514600" y="2343587"/>
                <a:ext cx="14567375" cy="69147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Diện tích của phần hình màu xanh ở hình 2.1a: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Diện tích hình chữ nhật màu xanh ở hình 2.1b: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Diện tích của hai hình ở câu a và câu b bằng nhau.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2343587"/>
                <a:ext cx="14567375" cy="6914713"/>
              </a:xfrm>
              <a:prstGeom prst="rect">
                <a:avLst/>
              </a:prstGeom>
              <a:blipFill>
                <a:blip r:embed="rId4"/>
                <a:stretch>
                  <a:fillRect l="-1507" b="-1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0857173">
            <a:off x="-1501811" y="7190044"/>
            <a:ext cx="3848287" cy="36462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81975" y="8878702"/>
            <a:ext cx="1572904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8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622773">
            <a:off x="16821421" y="-104900"/>
            <a:ext cx="1713957" cy="17900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81200" y="1546815"/>
                <a:ext cx="14630400" cy="19786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 hai số a,b bất kì, thực hiện phép tính </a:t>
                </a: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Từ đó rút ra liên hệ giữa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 </a:t>
                </a: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546815"/>
                <a:ext cx="14630400" cy="1978619"/>
              </a:xfrm>
              <a:prstGeom prst="rect">
                <a:avLst/>
              </a:prstGeom>
              <a:blipFill>
                <a:blip r:embed="rId3"/>
                <a:stretch>
                  <a:fillRect l="-1458" b="-12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oogle Shape;305;p14"/>
          <p:cNvGrpSpPr/>
          <p:nvPr/>
        </p:nvGrpSpPr>
        <p:grpSpPr>
          <a:xfrm flipH="1">
            <a:off x="8305800" y="3863423"/>
            <a:ext cx="1699513" cy="1188276"/>
            <a:chOff x="7890477" y="787864"/>
            <a:chExt cx="2022200" cy="1289304"/>
          </a:xfrm>
        </p:grpSpPr>
        <p:pic>
          <p:nvPicPr>
            <p:cNvPr id="27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032221" y="5161312"/>
                <a:ext cx="14579379" cy="30301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Lấy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=5, 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3 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(5+3)(5−3)=16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fontAlgn="base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=25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9=16</m:t>
                      </m:r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 đó rút ra: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221" y="5161312"/>
                <a:ext cx="14579379" cy="3030188"/>
              </a:xfrm>
              <a:prstGeom prst="rect">
                <a:avLst/>
              </a:prstGeom>
              <a:blipFill>
                <a:blip r:embed="rId5"/>
                <a:stretch>
                  <a:fillRect l="-1463" b="-7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971800" y="3863423"/>
            <a:ext cx="4383276" cy="411480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1981200" y="461952"/>
            <a:ext cx="2362200" cy="94774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HĐ2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13622" y="5946476"/>
            <a:ext cx="2395956" cy="406349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724400" y="8760773"/>
            <a:ext cx="8608939" cy="1106085"/>
            <a:chOff x="4556860" y="8575679"/>
            <a:chExt cx="8608939" cy="11060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5791200" y="8575679"/>
                  <a:ext cx="7374599" cy="1061829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ctrlPr>
                              <a:rPr lang="en-US" sz="4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4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420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e>
                              <m:sup>
                                <m:r>
                                  <a:rPr lang="en-US" sz="4200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2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4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4200" i="0">
                                    <a:latin typeface="Cambria Math" panose="02040503050406030204" pitchFamily="18" charset="0"/>
                                  </a:rPr>
                                  <m:t>B</m:t>
                                </m:r>
                              </m:e>
                              <m:sup>
                                <m:r>
                                  <a:rPr lang="en-US" sz="4200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200" i="0">
                                <a:latin typeface="Cambria Math" panose="02040503050406030204" pitchFamily="18" charset="0"/>
                              </a:rPr>
                              <m:t>=(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en-US" sz="42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latin typeface="Cambria Math" panose="02040503050406030204" pitchFamily="18" charset="0"/>
                              </a:rPr>
                              <m:t>B</m:t>
                            </m:r>
                            <m:r>
                              <a:rPr lang="en-US" sz="4200" i="0">
                                <a:latin typeface="Cambria Math" panose="02040503050406030204" pitchFamily="18" charset="0"/>
                              </a:rPr>
                              <m:t>)(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en-US" sz="4200" i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d>
                      </m:oMath>
                    </m:oMathPara>
                  </a14:m>
                  <a:endParaRPr lang="en-US" sz="4200"/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1200" y="8575679"/>
                  <a:ext cx="7374599" cy="106182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8829064">
              <a:off x="4465412" y="8864829"/>
              <a:ext cx="908383" cy="7254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317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-1222601" y="8425297"/>
            <a:ext cx="3136829" cy="2972145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7625512" y="573554"/>
            <a:ext cx="2427375" cy="1082842"/>
          </a:xfrm>
          <a:prstGeom prst="roundRect">
            <a:avLst>
              <a:gd name="adj" fmla="val 16667"/>
            </a:avLst>
          </a:prstGeom>
          <a:solidFill>
            <a:srgbClr val="CF3F57"/>
          </a:solidFill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3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12684400" y="1943100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992351" y="5134300"/>
                <a:ext cx="7172982" cy="2031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Viết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</m:oMath>
                </a14:m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dưới dạng tích</a:t>
                </a:r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351" y="5134300"/>
                <a:ext cx="7172982" cy="2031325"/>
              </a:xfrm>
              <a:prstGeom prst="rect">
                <a:avLst/>
              </a:prstGeom>
              <a:blipFill>
                <a:blip r:embed="rId4"/>
                <a:stretch>
                  <a:fillRect l="-3316" r="-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9807879" y="3740247"/>
                <a:ext cx="6400919" cy="21852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101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99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i="1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101−99</m:t>
                          </m:r>
                        </m:e>
                      </m:d>
                      <m:d>
                        <m:d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101</m:t>
                          </m:r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99</m:t>
                          </m:r>
                        </m:e>
                      </m:d>
                    </m:oMath>
                  </m:oMathPara>
                </a14:m>
                <a:endParaRPr lang="en-US" sz="420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7879" y="3740247"/>
                <a:ext cx="6400919" cy="2185214"/>
              </a:xfrm>
              <a:prstGeom prst="rect">
                <a:avLst/>
              </a:prstGeom>
              <a:blipFill>
                <a:blip r:embed="rId5"/>
                <a:stretch>
                  <a:fillRect l="-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9807879" y="6667500"/>
                <a:ext cx="8169490" cy="22621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−4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b="0" i="1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>
                    <a:solidFill>
                      <a:prstClr val="black"/>
                    </a:solidFill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+2</m:t>
                        </m:r>
                      </m:e>
                    </m:d>
                    <m:d>
                      <m:d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7879" y="6667500"/>
                <a:ext cx="8169490" cy="2262158"/>
              </a:xfrm>
              <a:prstGeom prst="rect">
                <a:avLst/>
              </a:prstGeom>
              <a:blipFill>
                <a:blip r:embed="rId6"/>
                <a:stretch>
                  <a:fillRect l="-2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031020" y="3947636"/>
                <a:ext cx="6310061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Tính nhanh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101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99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020" y="3947636"/>
                <a:ext cx="6310061" cy="738664"/>
              </a:xfrm>
              <a:prstGeom prst="rect">
                <a:avLst/>
              </a:prstGeom>
              <a:blipFill>
                <a:blip r:embed="rId7"/>
                <a:stretch>
                  <a:fillRect l="-3671" t="-19008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8839200" y="2247900"/>
            <a:ext cx="0" cy="7896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600" y="549442"/>
            <a:ext cx="2019146" cy="1780835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15947181" y="-511087"/>
            <a:ext cx="3136829" cy="29721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5556" y="6991116"/>
            <a:ext cx="1529956" cy="297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3757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768082">
            <a:off x="14962301" y="7159044"/>
            <a:ext cx="4342797" cy="411480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169232">
            <a:off x="2973759" y="6899680"/>
            <a:ext cx="2943138" cy="2864144"/>
          </a:xfrm>
          <a:prstGeom prst="rect">
            <a:avLst/>
          </a:prstGeom>
        </p:spPr>
      </p:pic>
      <p:grpSp>
        <p:nvGrpSpPr>
          <p:cNvPr id="18" name="Google Shape;305;p14"/>
          <p:cNvGrpSpPr/>
          <p:nvPr/>
        </p:nvGrpSpPr>
        <p:grpSpPr>
          <a:xfrm flipH="1">
            <a:off x="12801600" y="2445395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" name="Picture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2400" y="151057"/>
            <a:ext cx="1312225" cy="1559851"/>
          </a:xfrm>
          <a:prstGeom prst="rect">
            <a:avLst/>
          </a:prstGeom>
        </p:spPr>
      </p:pic>
      <p:sp>
        <p:nvSpPr>
          <p:cNvPr id="13" name="Google Shape;322;p15"/>
          <p:cNvSpPr/>
          <p:nvPr/>
        </p:nvSpPr>
        <p:spPr>
          <a:xfrm>
            <a:off x="6362700" y="750795"/>
            <a:ext cx="4953000" cy="1257998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 TẬP 2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78082" y="4234071"/>
                <a:ext cx="7209187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Viết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</m:t>
                    </m:r>
                  </m:oMath>
                </a14:m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dưới dạng tích</a:t>
                </a:r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082" y="4234071"/>
                <a:ext cx="7209187" cy="1061829"/>
              </a:xfrm>
              <a:prstGeom prst="rect">
                <a:avLst/>
              </a:prstGeom>
              <a:blipFill>
                <a:blip r:embed="rId6"/>
                <a:stretch>
                  <a:fillRect l="-3212" b="-14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78082" y="3017192"/>
                <a:ext cx="5463740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Tính nhanh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99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082" y="3017192"/>
                <a:ext cx="5463740" cy="738664"/>
              </a:xfrm>
              <a:prstGeom prst="rect">
                <a:avLst/>
              </a:prstGeom>
              <a:blipFill>
                <a:blip r:embed="rId7"/>
                <a:stretch>
                  <a:fillRect l="-4236" t="-19008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/>
          <p:cNvCxnSpPr/>
          <p:nvPr/>
        </p:nvCxnSpPr>
        <p:spPr>
          <a:xfrm>
            <a:off x="8839200" y="2247900"/>
            <a:ext cx="0" cy="7896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9780396" y="4111886"/>
                <a:ext cx="9144000" cy="339381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2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99</m:t>
                        </m:r>
                      </m:e>
                      <m:sup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−1=</m:t>
                    </m:r>
                    <m:d>
                      <m:d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99−1</m:t>
                        </m:r>
                      </m:e>
                    </m:d>
                    <m:d>
                      <m:d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99+1</m:t>
                        </m:r>
                      </m:e>
                    </m:d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20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</a:t>
                </a:r>
                <a14:m>
                  <m:oMath xmlns:m="http://schemas.openxmlformats.org/officeDocument/2006/math"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=98.100=9800</m:t>
                    </m:r>
                  </m:oMath>
                </a14:m>
                <a:r>
                  <a:rPr lang="nl-NL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nl-NL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−9=(</m:t>
                    </m:r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+3)(</m:t>
                    </m:r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−3)</m:t>
                    </m:r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0396" y="4111886"/>
                <a:ext cx="9144000" cy="3393814"/>
              </a:xfrm>
              <a:prstGeom prst="rect">
                <a:avLst/>
              </a:prstGeom>
              <a:blipFill>
                <a:blip r:embed="rId8"/>
                <a:stretch>
                  <a:fillRect l="-2533" b="-7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497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066801" y="571501"/>
            <a:ext cx="20573999" cy="1371600"/>
            <a:chOff x="-1066801" y="571501"/>
            <a:chExt cx="20573999" cy="1371600"/>
          </a:xfrm>
        </p:grpSpPr>
        <p:sp>
          <p:nvSpPr>
            <p:cNvPr id="14" name="Google Shape;402;p21"/>
            <p:cNvSpPr/>
            <p:nvPr/>
          </p:nvSpPr>
          <p:spPr>
            <a:xfrm rot="10800000">
              <a:off x="-1066801" y="571501"/>
              <a:ext cx="20573999" cy="1371600"/>
            </a:xfrm>
            <a:custGeom>
              <a:avLst/>
              <a:gdLst/>
              <a:ahLst/>
              <a:cxnLst/>
              <a:rect l="l" t="t" r="r" b="b"/>
              <a:pathLst>
                <a:path w="43710120" h="3090220" extrusionOk="0">
                  <a:moveTo>
                    <a:pt x="42771222" y="3079033"/>
                  </a:moveTo>
                  <a:cubicBezTo>
                    <a:pt x="42771222" y="3079033"/>
                    <a:pt x="42351468" y="3090220"/>
                    <a:pt x="41888882" y="3087599"/>
                  </a:cubicBezTo>
                  <a:cubicBezTo>
                    <a:pt x="12430166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2999195" y="7673"/>
                  </a:cubicBezTo>
                  <a:cubicBezTo>
                    <a:pt x="42132541" y="0"/>
                    <a:pt x="42596470" y="7673"/>
                    <a:pt x="42596470" y="7673"/>
                  </a:cubicBezTo>
                  <a:cubicBezTo>
                    <a:pt x="42964776" y="15152"/>
                    <a:pt x="43328090" y="84484"/>
                    <a:pt x="43525830" y="207066"/>
                  </a:cubicBezTo>
                  <a:cubicBezTo>
                    <a:pt x="43676847" y="300683"/>
                    <a:pt x="43710120" y="425358"/>
                    <a:pt x="43700979" y="1132357"/>
                  </a:cubicBezTo>
                  <a:lnTo>
                    <a:pt x="43700979" y="1132375"/>
                  </a:lnTo>
                  <a:cubicBezTo>
                    <a:pt x="43700979" y="2837094"/>
                    <a:pt x="43417982" y="3051192"/>
                    <a:pt x="42771222" y="3079033"/>
                  </a:cubicBez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056945" y="827697"/>
              <a:ext cx="4139275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5000" b="1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VẬN DỤNG 1</a:t>
              </a:r>
              <a:endParaRPr lang="en-US" sz="50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736933" y="2505877"/>
            <a:ext cx="1714500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vi-VN" sz="4000">
                <a:solidFill>
                  <a:srgbClr val="000000"/>
                </a:solidFill>
                <a:ea typeface="Times New Roman" panose="02020603050405020304" pitchFamily="18" charset="0"/>
              </a:rPr>
              <a:t>Ở bài toán mở đầu, em hãy giải thích xem bạn đó tính nhanh như thế nào.</a:t>
            </a: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8276824" y="3879024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807953" y="4874558"/>
                <a:ext cx="12115800" cy="5221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có: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198=200−2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202=200+2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198.202=(200−2)(200+2)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          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200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=40 000−4=39 996</m:t>
                      </m:r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953" y="4874558"/>
                <a:ext cx="12115800" cy="5221942"/>
              </a:xfrm>
              <a:prstGeom prst="rect">
                <a:avLst/>
              </a:prstGeom>
              <a:blipFill>
                <a:blip r:embed="rId3"/>
                <a:stretch>
                  <a:fillRect l="-1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948793">
            <a:off x="15915257" y="6317420"/>
            <a:ext cx="2089529" cy="1906695"/>
          </a:xfrm>
          <a:prstGeom prst="rect">
            <a:avLst/>
          </a:prstGeom>
        </p:spPr>
      </p:pic>
      <p:pic>
        <p:nvPicPr>
          <p:cNvPr id="25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5011400" y="6978618"/>
            <a:ext cx="3494315" cy="3223505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161014" y="218313"/>
            <a:ext cx="3498584" cy="174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6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713074" y="2449595"/>
            <a:ext cx="10842478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3. BÌNH PHƯƠNG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kumimoji="0" lang="en-US" sz="7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MỘT TỔNG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04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858268">
            <a:off x="16083665" y="-21696"/>
            <a:ext cx="1713957" cy="17900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072313" y="1743894"/>
                <a:ext cx="14630400" cy="19016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>
                    <a:solidFill>
                      <a:srgbClr val="000000"/>
                    </a:solidFill>
                    <a:latin typeface="OpenSans"/>
                  </a:rPr>
                  <a:t>Với hai số a,b bất kì, thực hiện phép tính 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b="0">
                  <a:solidFill>
                    <a:prstClr val="black"/>
                  </a:solidFill>
                  <a:latin typeface="OpenSans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>
                    <a:solidFill>
                      <a:srgbClr val="000000"/>
                    </a:solidFill>
                    <a:latin typeface="OpenSans"/>
                  </a:rPr>
                  <a:t>Từ đó rút ra liên hệ giữa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OpenSans"/>
                  </a:rPr>
                  <a:t> và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313" y="1743894"/>
                <a:ext cx="14630400" cy="1901674"/>
              </a:xfrm>
              <a:prstGeom prst="rect">
                <a:avLst/>
              </a:prstGeom>
              <a:blipFill>
                <a:blip r:embed="rId3"/>
                <a:stretch>
                  <a:fillRect l="-1500" b="-1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oogle Shape;305;p14"/>
          <p:cNvGrpSpPr/>
          <p:nvPr/>
        </p:nvGrpSpPr>
        <p:grpSpPr>
          <a:xfrm flipH="1">
            <a:off x="1403656" y="4085568"/>
            <a:ext cx="1699513" cy="1188276"/>
            <a:chOff x="7890477" y="787864"/>
            <a:chExt cx="2022200" cy="1289304"/>
          </a:xfrm>
        </p:grpSpPr>
        <p:pic>
          <p:nvPicPr>
            <p:cNvPr id="27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752600" y="8649092"/>
            <a:ext cx="4383276" cy="411480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1072313" y="551846"/>
            <a:ext cx="2362200" cy="947748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HĐ 3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19200" y="5540315"/>
                <a:ext cx="13070998" cy="20415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Từ đó suy ra: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5540315"/>
                <a:ext cx="13070998" cy="2041585"/>
              </a:xfrm>
              <a:prstGeom prst="rect">
                <a:avLst/>
              </a:prstGeom>
              <a:blipFill>
                <a:blip r:embed="rId6"/>
                <a:stretch>
                  <a:fillRect l="-1632" b="-10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4724400" y="8432021"/>
            <a:ext cx="8686800" cy="1131079"/>
            <a:chOff x="4953000" y="8420100"/>
            <a:chExt cx="8686800" cy="11310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6133229" y="8420100"/>
                  <a:ext cx="7506571" cy="1131079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5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5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45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  <m:r>
                                  <a:rPr lang="en-US" sz="45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5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B</m:t>
                                </m:r>
                              </m:e>
                            </m:d>
                          </m:e>
                          <m:sup>
                            <m:r>
                              <a:rPr lang="en-US" sz="4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5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45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4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5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en-US" sz="45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AB</m:t>
                        </m:r>
                        <m:r>
                          <a:rPr lang="en-US" sz="45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5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4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450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3229" y="8420100"/>
                  <a:ext cx="7506571" cy="113107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ight Arrow 8"/>
            <p:cNvSpPr/>
            <p:nvPr/>
          </p:nvSpPr>
          <p:spPr>
            <a:xfrm>
              <a:off x="4953000" y="8648700"/>
              <a:ext cx="762000" cy="609600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45368" y="4599181"/>
            <a:ext cx="3380320" cy="504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4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13373" y="218423"/>
            <a:ext cx="925608" cy="995277"/>
          </a:xfrm>
          <a:prstGeom prst="rect">
            <a:avLst/>
          </a:prstGeom>
        </p:spPr>
      </p:pic>
      <p:grpSp>
        <p:nvGrpSpPr>
          <p:cNvPr id="16" name="Google Shape;305;p14"/>
          <p:cNvGrpSpPr/>
          <p:nvPr/>
        </p:nvGrpSpPr>
        <p:grpSpPr>
          <a:xfrm>
            <a:off x="11770851" y="1409700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304;p14"/>
          <p:cNvSpPr/>
          <p:nvPr/>
        </p:nvSpPr>
        <p:spPr>
          <a:xfrm>
            <a:off x="1157573" y="1409700"/>
            <a:ext cx="2553134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4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172813" y="4310306"/>
                <a:ext cx="7209187" cy="9418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Khai triển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813" y="4310306"/>
                <a:ext cx="7209187" cy="941861"/>
              </a:xfrm>
              <a:prstGeom prst="rect">
                <a:avLst/>
              </a:prstGeom>
              <a:blipFill>
                <a:blip r:embed="rId4"/>
                <a:stretch>
                  <a:fillRect l="-3212" b="-28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157573" y="3253072"/>
                <a:ext cx="4821961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Tính nhanh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101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573" y="3253072"/>
                <a:ext cx="4821961" cy="738664"/>
              </a:xfrm>
              <a:prstGeom prst="rect">
                <a:avLst/>
              </a:prstGeom>
              <a:blipFill>
                <a:blip r:embed="rId5"/>
                <a:stretch>
                  <a:fillRect l="-4930" t="-19008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696200" y="3004337"/>
                <a:ext cx="10171502" cy="21603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101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100+1</m:t>
                            </m:r>
                          </m:e>
                        </m:d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+2.100+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b="0" i="1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b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=10 000+200+1=10 201</m:t>
                    </m:r>
                  </m:oMath>
                </a14:m>
                <a:endParaRPr lang="en-US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3004337"/>
                <a:ext cx="10171502" cy="2160335"/>
              </a:xfrm>
              <a:prstGeom prst="rect">
                <a:avLst/>
              </a:prstGeom>
              <a:blipFill>
                <a:blip r:embed="rId6"/>
                <a:stretch>
                  <a:fillRect l="-23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696200" y="6210300"/>
                <a:ext cx="8446223" cy="21576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+2.2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b="0" i="1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b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+4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6210300"/>
                <a:ext cx="8446223" cy="2157642"/>
              </a:xfrm>
              <a:prstGeom prst="rect">
                <a:avLst/>
              </a:prstGeom>
              <a:blipFill>
                <a:blip r:embed="rId7"/>
                <a:stretch>
                  <a:fillRect l="-2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7010400" y="1620460"/>
            <a:ext cx="0" cy="82037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3381" y="6658722"/>
            <a:ext cx="2762254" cy="33176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99932" y="8143327"/>
            <a:ext cx="2103308" cy="19856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49600" y="-342900"/>
            <a:ext cx="2158171" cy="21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2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07;p2"/>
          <p:cNvSpPr txBox="1"/>
          <p:nvPr/>
        </p:nvSpPr>
        <p:spPr>
          <a:xfrm>
            <a:off x="4650175" y="342900"/>
            <a:ext cx="8720951" cy="1560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63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65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698169">
            <a:off x="511506" y="258535"/>
            <a:ext cx="1426889" cy="1439485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5313894">
            <a:off x="14606487" y="6239037"/>
            <a:ext cx="5064396" cy="4798515"/>
          </a:xfrm>
          <a:prstGeom prst="rect">
            <a:avLst/>
          </a:prstGeom>
        </p:spPr>
      </p:pic>
      <p:pic>
        <p:nvPicPr>
          <p:cNvPr id="19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1054334">
            <a:off x="-464458" y="8645564"/>
            <a:ext cx="2048800" cy="19412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8200" y="1943100"/>
            <a:ext cx="16459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Trong một trò chơi trí tuệ trên truyền hình dành cho học sinh, người dẫn chương trình yêu cầu các bạn học sinh cho biết kết quả phép tính 198×202. Ngay lập tức một bạn đã chỉ ra kết quả đúng. Bạn ấy đa tính như thế nào mà nhanh được như vậy?</a:t>
            </a:r>
            <a:endParaRPr lang="vi-VN" sz="400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48" y="6057900"/>
            <a:ext cx="7048503" cy="3899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119466">
            <a:off x="14200575" y="6262833"/>
            <a:ext cx="1154057" cy="18437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-1037612" y="8424825"/>
            <a:ext cx="3136829" cy="2972145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948404"/>
            <a:ext cx="1066800" cy="1147096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7239000" y="571500"/>
            <a:ext cx="3733800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CÂU HỎI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12725400" y="2406396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78173" y="2554194"/>
                <a:ext cx="9144000" cy="411330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742950" indent="-74295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  <a:buAutoNum type="alphaLcParenR"/>
                </a:pPr>
                <a:r>
                  <a:rPr lang="nl-NL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Em hãy khai triển</a:t>
                </a: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4000" i="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x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sz="4000" i="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+4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</m:d>
                        </m:e>
                        <m:sup>
                          <m:r>
                            <a:rPr lang="en-US" sz="4000" i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Em hãy tính nhanh: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1001</m:t>
                        </m:r>
                      </m:e>
                      <m:sup>
                        <m:r>
                          <a:rPr lang="vi-VN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173" y="2554194"/>
                <a:ext cx="9144000" cy="4113306"/>
              </a:xfrm>
              <a:prstGeom prst="rect">
                <a:avLst/>
              </a:prstGeom>
              <a:blipFill>
                <a:blip r:embed="rId5"/>
                <a:stretch>
                  <a:fillRect l="-2333"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>
            <a:off x="9220200" y="2019300"/>
            <a:ext cx="0" cy="82037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677400" y="4066123"/>
            <a:ext cx="9144000" cy="21441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</a:t>
            </a:r>
            <a:endParaRPr lang="en-US" sz="4000" i="1">
              <a:effectLst/>
              <a:latin typeface="Cambria Math" panose="02040503050406030204" pitchFamily="18" charset="0"/>
              <a:ea typeface="Dotum" panose="020B0600000101010101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US" sz="400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0625421" y="4455021"/>
                <a:ext cx="6837000" cy="13406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x</m:t>
                                  </m:r>
                                </m:num>
                                <m:den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+4</m:t>
                              </m:r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</m:d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+16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5421" y="4455021"/>
                <a:ext cx="6837000" cy="13406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9677400" y="6697801"/>
                <a:ext cx="9144000" cy="317009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1001</m:t>
                        </m:r>
                      </m:e>
                      <m:sup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1000+1</m:t>
                            </m:r>
                          </m:e>
                        </m:d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solidFill>
                      <a:prstClr val="black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1000</m:t>
                        </m:r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+2.1000.1+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i="1">
                  <a:solidFill>
                    <a:prstClr val="black"/>
                  </a:solidFill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solidFill>
                      <a:prstClr val="black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=1 002 001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7400" y="6697801"/>
                <a:ext cx="9144000" cy="3170099"/>
              </a:xfrm>
              <a:prstGeom prst="rect">
                <a:avLst/>
              </a:prstGeom>
              <a:blipFill>
                <a:blip r:embed="rId7"/>
                <a:stretch>
                  <a:fillRect l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64951" y="352970"/>
            <a:ext cx="1194940" cy="15199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2793" y="7594209"/>
            <a:ext cx="2403378" cy="242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8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90600" y="7022922"/>
            <a:ext cx="3879186" cy="35352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60414" y="3159840"/>
                <a:ext cx="17175186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Viết biểu thức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4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+4</m:t>
                    </m:r>
                    <m:r>
                      <a:rPr kumimoji="0" lang="en-US" sz="4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𝑥𝑦</m:t>
                    </m:r>
                    <m:r>
                      <a:rPr kumimoji="0" lang="en-US" sz="4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+4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2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dưới dạng bình phương của một tổng. </a:t>
                </a:r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414" y="3159840"/>
                <a:ext cx="17175186" cy="1061829"/>
              </a:xfrm>
              <a:prstGeom prst="rect">
                <a:avLst/>
              </a:prstGeom>
              <a:blipFill>
                <a:blip r:embed="rId3"/>
                <a:stretch>
                  <a:fillRect l="-1384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oogle Shape;305;p14"/>
          <p:cNvGrpSpPr/>
          <p:nvPr/>
        </p:nvGrpSpPr>
        <p:grpSpPr>
          <a:xfrm flipH="1">
            <a:off x="8123010" y="4945824"/>
            <a:ext cx="1699513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" name="Google Shape;304;p14"/>
          <p:cNvSpPr/>
          <p:nvPr/>
        </p:nvSpPr>
        <p:spPr>
          <a:xfrm>
            <a:off x="7696200" y="1382841"/>
            <a:ext cx="2553134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5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206734" y="6568002"/>
                <a:ext cx="9550500" cy="20806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𝑥𝑦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+2.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.2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  <m:sup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200" b="0" i="1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200" b="0">
                    <a:solidFill>
                      <a:prstClr val="black"/>
                    </a:solidFill>
                  </a:rPr>
                  <a:t>                               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+2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6734" y="6568002"/>
                <a:ext cx="9550500" cy="20806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51116" y="253092"/>
            <a:ext cx="2585733" cy="2179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60529">
            <a:off x="14819471" y="6890984"/>
            <a:ext cx="4779678" cy="49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9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027046">
            <a:off x="16346719" y="7393700"/>
            <a:ext cx="3105991" cy="2942926"/>
          </a:xfrm>
          <a:prstGeom prst="rect">
            <a:avLst/>
          </a:prstGeom>
        </p:spPr>
      </p:pic>
      <p:pic>
        <p:nvPicPr>
          <p:cNvPr id="23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439829">
            <a:off x="412879" y="-71024"/>
            <a:ext cx="1312225" cy="1559851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169232">
            <a:off x="16222261" y="450915"/>
            <a:ext cx="1761332" cy="1857755"/>
          </a:xfrm>
          <a:prstGeom prst="rect">
            <a:avLst/>
          </a:prstGeom>
        </p:spPr>
      </p:pic>
      <p:grpSp>
        <p:nvGrpSpPr>
          <p:cNvPr id="22" name="Google Shape;305;p14"/>
          <p:cNvGrpSpPr/>
          <p:nvPr/>
        </p:nvGrpSpPr>
        <p:grpSpPr>
          <a:xfrm flipH="1">
            <a:off x="8221473" y="5597094"/>
            <a:ext cx="1505474" cy="1192826"/>
            <a:chOff x="7890477" y="787864"/>
            <a:chExt cx="2053447" cy="1377288"/>
          </a:xfrm>
        </p:grpSpPr>
        <p:pic>
          <p:nvPicPr>
            <p:cNvPr id="24" name="Google Shape;306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22;p15"/>
          <p:cNvSpPr/>
          <p:nvPr/>
        </p:nvSpPr>
        <p:spPr>
          <a:xfrm>
            <a:off x="6497710" y="831321"/>
            <a:ext cx="4953000" cy="1257998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 TẬP 3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38200" y="2738284"/>
                <a:ext cx="16881224" cy="21576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altLang="en-US" sz="4200">
                    <a:solidFill>
                      <a:srgbClr val="000000"/>
                    </a:solidFill>
                    <a:latin typeface="Arial" panose="020B0604020202020204" pitchFamily="34" charset="0"/>
                    <a:ea typeface="OpenSans"/>
                    <a:cs typeface="Arial" panose="020B0604020202020204" pitchFamily="34" charset="0"/>
                  </a:rPr>
                  <a:t>1. K</a:t>
                </a:r>
                <a:r>
                  <a:rPr lang="en-US" altLang="en-US" sz="4200">
                    <a:solidFill>
                      <a:srgbClr val="000000"/>
                    </a:solidFill>
                    <a:latin typeface="Arial" panose="020B0604020202020204" pitchFamily="34" charset="0"/>
                    <a:ea typeface="OpenSans"/>
                  </a:rPr>
                  <a:t>hai triển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  <m:r>
                              <a:rPr lang="en-US" sz="4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altLang="en-US" sz="4200">
                    <a:solidFill>
                      <a:srgbClr val="000000"/>
                    </a:solidFill>
                    <a:latin typeface="Arial" panose="020B0604020202020204" pitchFamily="34" charset="0"/>
                    <a:ea typeface="OpenSans"/>
                  </a:rPr>
                  <a:t>2. Viết biểu thức </a:t>
                </a:r>
                <a14:m>
                  <m:oMath xmlns:m="http://schemas.openxmlformats.org/officeDocument/2006/math">
                    <m:r>
                      <a:rPr lang="en-US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9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+6</m:t>
                    </m:r>
                    <m:r>
                      <m:rPr>
                        <m:sty m:val="p"/>
                      </m:rPr>
                      <a:rPr lang="en-US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yx</m:t>
                    </m:r>
                    <m:r>
                      <a:rPr lang="en-US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sz="4200">
                    <a:solidFill>
                      <a:srgbClr val="000000"/>
                    </a:solidFill>
                    <a:latin typeface="Arial" panose="020B0604020202020204" pitchFamily="34" charset="0"/>
                    <a:ea typeface="OpenSans"/>
                  </a:rPr>
                  <a:t> dưới dạng bình phương của một tổng</a:t>
                </a:r>
                <a:endParaRPr lang="en-US" sz="420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738284"/>
                <a:ext cx="16881224" cy="2157642"/>
              </a:xfrm>
              <a:prstGeom prst="rect">
                <a:avLst/>
              </a:prstGeom>
              <a:blipFill>
                <a:blip r:embed="rId6"/>
                <a:stretch>
                  <a:fillRect l="-1408" r="-433" b="-1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843197" y="7072342"/>
                <a:ext cx="15204824" cy="22621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800"/>
                  </a:spcBef>
                  <a:spcAft>
                    <a:spcPts val="600"/>
                  </a:spcAft>
                </a:pPr>
                <a:r>
                  <a:rPr lang="en-US" sz="42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1.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+2.2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.1+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=4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800"/>
                  </a:spcBef>
                  <a:spcAft>
                    <a:spcPts val="600"/>
                  </a:spcAft>
                </a:pPr>
                <a:r>
                  <a:rPr lang="en-US" sz="42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2. </a:t>
                </a:r>
                <a14:m>
                  <m:oMath xmlns:m="http://schemas.openxmlformats.org/officeDocument/2006/math"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9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+6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yx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+2.3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2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197" y="7072342"/>
                <a:ext cx="15204824" cy="2262158"/>
              </a:xfrm>
              <a:prstGeom prst="rect">
                <a:avLst/>
              </a:prstGeom>
              <a:blipFill>
                <a:blip r:embed="rId7"/>
                <a:stretch>
                  <a:fillRect l="-1523" b="-9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5291782" y="7712587"/>
            <a:ext cx="1342111" cy="230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5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728064" y="2449595"/>
            <a:ext cx="10842478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4. BÌNH PHƯƠNG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 MỘT HIỆU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55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07213">
            <a:off x="16388848" y="-750173"/>
            <a:ext cx="2438965" cy="2547222"/>
          </a:xfrm>
          <a:prstGeom prst="rect">
            <a:avLst/>
          </a:prstGeom>
        </p:spPr>
      </p:pic>
      <p:sp>
        <p:nvSpPr>
          <p:cNvPr id="25" name="Google Shape;169;p5"/>
          <p:cNvSpPr/>
          <p:nvPr/>
        </p:nvSpPr>
        <p:spPr>
          <a:xfrm>
            <a:off x="609600" y="64770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HĐ4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12563">
            <a:off x="17264232" y="9169231"/>
            <a:ext cx="1361733" cy="1147657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059628" y="7269579"/>
            <a:ext cx="4383276" cy="411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09600" y="1824950"/>
                <a:ext cx="17678400" cy="2031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vi-VN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 hai số a, b bất kì, viết </a:t>
                </a:r>
                <a14:m>
                  <m:oMath xmlns:m="http://schemas.openxmlformats.org/officeDocument/2006/math"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+(−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áp dụng hằng đẳng thức bình phương của một tổng để tính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824950"/>
                <a:ext cx="17678400" cy="2031325"/>
              </a:xfrm>
              <a:prstGeom prst="rect">
                <a:avLst/>
              </a:prstGeom>
              <a:blipFill>
                <a:blip r:embed="rId5"/>
                <a:stretch>
                  <a:fillRect l="-1310" b="-68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oogle Shape;305;p14"/>
          <p:cNvGrpSpPr/>
          <p:nvPr/>
        </p:nvGrpSpPr>
        <p:grpSpPr>
          <a:xfrm flipH="1">
            <a:off x="8534400" y="4255474"/>
            <a:ext cx="1505474" cy="1192826"/>
            <a:chOff x="7890477" y="787864"/>
            <a:chExt cx="2053447" cy="1377288"/>
          </a:xfrm>
        </p:grpSpPr>
        <p:pic>
          <p:nvPicPr>
            <p:cNvPr id="13" name="Google Shape;306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022202" y="5676582"/>
                <a:ext cx="13877663" cy="21339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2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</m:d>
                        </m:e>
                        <m:sup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420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b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+2</m:t>
                      </m:r>
                      <m:r>
                        <m:rPr>
                          <m:sty m:val="p"/>
                        </m:rPr>
                        <a:rPr lang="en-US" sz="42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a</m:t>
                      </m:r>
                      <m:d>
                        <m:d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</m:d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</m:d>
                        </m:e>
                        <m:sup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2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>
                    <a:effectLst/>
                    <a:ea typeface="Dotum" panose="020B0600000101010101" pitchFamily="34" charset="-127"/>
                    <a:cs typeface="Times New Roman" panose="02020603050405020304" pitchFamily="18" charset="0"/>
                  </a:rPr>
                  <a:t>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2202" y="5676582"/>
                <a:ext cx="13877663" cy="21339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4724400" y="8488779"/>
            <a:ext cx="8760810" cy="1302921"/>
            <a:chOff x="4953000" y="8420100"/>
            <a:chExt cx="8760810" cy="13029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6133229" y="8420100"/>
                  <a:ext cx="7580581" cy="1302921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8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800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480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  <m:r>
                                  <a:rPr lang="en-US" sz="4800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80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B</m:t>
                                </m:r>
                              </m:e>
                            </m:d>
                          </m:e>
                          <m:sup>
                            <m:r>
                              <a:rPr lang="en-US" sz="4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4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AB</m:t>
                        </m:r>
                        <m:r>
                          <a:rPr lang="en-US" sz="4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4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4800"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3229" y="8420100"/>
                  <a:ext cx="7580581" cy="130292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ight Arrow 18"/>
            <p:cNvSpPr/>
            <p:nvPr/>
          </p:nvSpPr>
          <p:spPr>
            <a:xfrm>
              <a:off x="4953000" y="8648700"/>
              <a:ext cx="762000" cy="609600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7881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-1188872" y="7728963"/>
            <a:ext cx="3136829" cy="2972145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200708" y="1267751"/>
            <a:ext cx="2427375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6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12684400" y="1485900"/>
            <a:ext cx="2022200" cy="1196340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133922" y="4145183"/>
                <a:ext cx="7172982" cy="34315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Khai</a:t>
                </a:r>
                <a:r>
                  <a:rPr kumimoji="0" lang="en-US" sz="42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triển </a:t>
                </a:r>
                <a:endParaRPr kumimoji="0" lang="en-US" sz="4200" b="0" i="1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2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42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922" y="4145183"/>
                <a:ext cx="7172982" cy="3431517"/>
              </a:xfrm>
              <a:prstGeom prst="rect">
                <a:avLst/>
              </a:prstGeom>
              <a:blipFill>
                <a:blip r:embed="rId4"/>
                <a:stretch>
                  <a:fillRect l="-3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133922" y="2944151"/>
                <a:ext cx="4523803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Tính nhanh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99</m:t>
                        </m:r>
                      </m:e>
                      <m:sup>
                        <m: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922" y="2944151"/>
                <a:ext cx="4523803" cy="738664"/>
              </a:xfrm>
              <a:prstGeom prst="rect">
                <a:avLst/>
              </a:prstGeom>
              <a:blipFill>
                <a:blip r:embed="rId5"/>
                <a:stretch>
                  <a:fillRect l="-5121" t="-19008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8839200" y="1877351"/>
            <a:ext cx="0" cy="7896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2654" y="852073"/>
            <a:ext cx="1699052" cy="1498520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15947181" y="-881636"/>
            <a:ext cx="3136829" cy="29721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7528" y="7557316"/>
            <a:ext cx="1147716" cy="22343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0287000" y="7194629"/>
                <a:ext cx="7082708" cy="27494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−2.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b="0" i="1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−3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0" y="7194629"/>
                <a:ext cx="7082708" cy="27494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9341017" y="3142794"/>
                <a:ext cx="9144000" cy="306750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99</m:t>
                        </m:r>
                      </m:e>
                      <m:sup>
                        <m:r>
                          <a:rPr lang="vi-VN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  <m: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0−</m:t>
                            </m:r>
                            <m:r>
                              <a:rPr lang="vi-VN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solidFill>
                      <a:prstClr val="black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2.100.1+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vi-VN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i="1">
                  <a:solidFill>
                    <a:prstClr val="black"/>
                  </a:solidFill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solidFill>
                      <a:prstClr val="black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vi-VN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=1</m:t>
                    </m:r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0 000 −200+1=9801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1017" y="3142794"/>
                <a:ext cx="9144000" cy="3067506"/>
              </a:xfrm>
              <a:prstGeom prst="rect">
                <a:avLst/>
              </a:prstGeom>
              <a:blipFill>
                <a:blip r:embed="rId9"/>
                <a:stretch>
                  <a:fillRect l="-2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9341017" y="6615806"/>
            <a:ext cx="81304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5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9" grpId="0"/>
      <p:bldP spid="26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-923628" y="7915309"/>
            <a:ext cx="3136829" cy="2972145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948404"/>
            <a:ext cx="1066800" cy="1147096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6972300" y="616359"/>
            <a:ext cx="3733800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CÂU HỎI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12725400" y="2406396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78173" y="2476500"/>
                <a:ext cx="6513227" cy="2934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2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Khai triển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2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−4</m:t>
                            </m:r>
                            <m:r>
                              <m:rPr>
                                <m:sty m:val="p"/>
                              </m:rPr>
                              <a:rPr lang="en-US" sz="42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2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4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Tính nhanh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2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499</m:t>
                        </m:r>
                      </m:e>
                      <m:sup>
                        <m:r>
                          <a:rPr lang="vi-VN" sz="42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173" y="2476500"/>
                <a:ext cx="6513227" cy="2934137"/>
              </a:xfrm>
              <a:prstGeom prst="rect">
                <a:avLst/>
              </a:prstGeom>
              <a:blipFill>
                <a:blip r:embed="rId5"/>
                <a:stretch>
                  <a:fillRect l="-3555" b="-1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>
            <a:off x="8839200" y="2019300"/>
            <a:ext cx="0" cy="82037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87800" y="352970"/>
            <a:ext cx="1372091" cy="15199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8023" y="6825959"/>
            <a:ext cx="2708177" cy="27371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9424026" y="4167456"/>
                <a:ext cx="9280769" cy="11644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=9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24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+16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026" y="4167456"/>
                <a:ext cx="9280769" cy="1164421"/>
              </a:xfrm>
              <a:prstGeom prst="rect">
                <a:avLst/>
              </a:prstGeom>
              <a:blipFill>
                <a:blip r:embed="rId8"/>
                <a:stretch>
                  <a:fillRect l="-2562" b="-4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448800" y="5753100"/>
                <a:ext cx="9144000" cy="340945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499</m:t>
                        </m:r>
                      </m:e>
                      <m:sup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4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500</m:t>
                            </m:r>
                            <m:r>
                              <a:rPr lang="vi-VN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vi-VN" sz="4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2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vi-VN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500</m:t>
                        </m:r>
                      </m:e>
                      <m:sup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2.500.1+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vi-VN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i="1">
                  <a:solidFill>
                    <a:prstClr val="black"/>
                  </a:solidFill>
                  <a:latin typeface="Cambria Math" panose="02040503050406030204" pitchFamily="18" charset="0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200">
                    <a:solidFill>
                      <a:prstClr val="black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vi-VN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=249 001</m:t>
                    </m:r>
                  </m:oMath>
                </a14:m>
                <a:r>
                  <a:rPr lang="vi-VN" sz="4200">
                    <a:solidFill>
                      <a:prstClr val="black"/>
                    </a:solidFill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42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8800" y="5753100"/>
                <a:ext cx="9144000" cy="3409459"/>
              </a:xfrm>
              <a:prstGeom prst="rect">
                <a:avLst/>
              </a:prstGeom>
              <a:blipFill>
                <a:blip r:embed="rId9"/>
                <a:stretch>
                  <a:fillRect l="-2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58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768082">
            <a:off x="-1757459" y="-1430567"/>
            <a:ext cx="4342797" cy="411480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169232">
            <a:off x="2111448" y="6947335"/>
            <a:ext cx="2694727" cy="2622400"/>
          </a:xfrm>
          <a:prstGeom prst="rect">
            <a:avLst/>
          </a:prstGeom>
        </p:spPr>
      </p:pic>
      <p:grpSp>
        <p:nvGrpSpPr>
          <p:cNvPr id="18" name="Google Shape;305;p14"/>
          <p:cNvGrpSpPr/>
          <p:nvPr/>
        </p:nvGrpSpPr>
        <p:grpSpPr>
          <a:xfrm flipH="1">
            <a:off x="12039600" y="1881999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" name="Picture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6200000">
            <a:off x="16506813" y="442838"/>
            <a:ext cx="1312225" cy="1559851"/>
          </a:xfrm>
          <a:prstGeom prst="rect">
            <a:avLst/>
          </a:prstGeom>
        </p:spPr>
      </p:pic>
      <p:sp>
        <p:nvSpPr>
          <p:cNvPr id="13" name="Google Shape;322;p15"/>
          <p:cNvSpPr/>
          <p:nvPr/>
        </p:nvSpPr>
        <p:spPr>
          <a:xfrm>
            <a:off x="1059081" y="1431277"/>
            <a:ext cx="4953000" cy="1257998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 TẬP 4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059081" y="3832275"/>
                <a:ext cx="519443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Khai triển</a:t>
                </a:r>
                <a:r>
                  <a:rPr kumimoji="0" lang="en-US" sz="42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4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081" y="3832275"/>
                <a:ext cx="5194435" cy="769441"/>
              </a:xfrm>
              <a:prstGeom prst="rect">
                <a:avLst/>
              </a:prstGeom>
              <a:blipFill>
                <a:blip r:embed="rId6"/>
                <a:stretch>
                  <a:fillRect l="-4577" t="-1507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/>
          <p:cNvCxnSpPr/>
          <p:nvPr/>
        </p:nvCxnSpPr>
        <p:spPr>
          <a:xfrm>
            <a:off x="7543800" y="2628900"/>
            <a:ext cx="0" cy="7896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256701" y="3500457"/>
                <a:ext cx="10363200" cy="23288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4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4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</m:d>
                      </m:e>
                      <m:sup>
                        <m:r>
                          <a:rPr lang="en-US" sz="44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4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2.3</m:t>
                    </m:r>
                    <m:r>
                      <m:rPr>
                        <m:sty m:val="p"/>
                      </m:rPr>
                      <a:rPr lang="en-US" sz="44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4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.2</m:t>
                    </m:r>
                    <m:r>
                      <m:rPr>
                        <m:sty m:val="p"/>
                      </m:rPr>
                      <a:rPr lang="en-US" sz="44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4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4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40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44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6701" y="3500457"/>
                <a:ext cx="10363200" cy="23288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96800" y="8103552"/>
            <a:ext cx="1736988" cy="18405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972800" y="5067300"/>
                <a:ext cx="5180329" cy="12105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=9</m:t>
                      </m:r>
                      <m:sSup>
                        <m:sSupPr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12</m:t>
                      </m:r>
                      <m:r>
                        <m:rPr>
                          <m:sty m:val="p"/>
                        </m:rPr>
                        <a:rPr lang="en-US" sz="4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en-US" sz="4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sSup>
                        <m:sSupPr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400">
                  <a:solidFill>
                    <a:prstClr val="black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0" y="5067300"/>
                <a:ext cx="5180329" cy="121058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013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066801" y="571501"/>
            <a:ext cx="20573999" cy="1371600"/>
            <a:chOff x="-1066801" y="571501"/>
            <a:chExt cx="20573999" cy="1371600"/>
          </a:xfrm>
        </p:grpSpPr>
        <p:sp>
          <p:nvSpPr>
            <p:cNvPr id="14" name="Google Shape;402;p21"/>
            <p:cNvSpPr/>
            <p:nvPr/>
          </p:nvSpPr>
          <p:spPr>
            <a:xfrm rot="10800000">
              <a:off x="-1066801" y="571501"/>
              <a:ext cx="20573999" cy="1371600"/>
            </a:xfrm>
            <a:custGeom>
              <a:avLst/>
              <a:gdLst/>
              <a:ahLst/>
              <a:cxnLst/>
              <a:rect l="l" t="t" r="r" b="b"/>
              <a:pathLst>
                <a:path w="43710120" h="3090220" extrusionOk="0">
                  <a:moveTo>
                    <a:pt x="42771222" y="3079033"/>
                  </a:moveTo>
                  <a:cubicBezTo>
                    <a:pt x="42771222" y="3079033"/>
                    <a:pt x="42351468" y="3090220"/>
                    <a:pt x="41888882" y="3087599"/>
                  </a:cubicBezTo>
                  <a:cubicBezTo>
                    <a:pt x="12430166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2999195" y="7673"/>
                  </a:cubicBezTo>
                  <a:cubicBezTo>
                    <a:pt x="42132541" y="0"/>
                    <a:pt x="42596470" y="7673"/>
                    <a:pt x="42596470" y="7673"/>
                  </a:cubicBezTo>
                  <a:cubicBezTo>
                    <a:pt x="42964776" y="15152"/>
                    <a:pt x="43328090" y="84484"/>
                    <a:pt x="43525830" y="207066"/>
                  </a:cubicBezTo>
                  <a:cubicBezTo>
                    <a:pt x="43676847" y="300683"/>
                    <a:pt x="43710120" y="425358"/>
                    <a:pt x="43700979" y="1132357"/>
                  </a:cubicBezTo>
                  <a:lnTo>
                    <a:pt x="43700979" y="1132375"/>
                  </a:lnTo>
                  <a:cubicBezTo>
                    <a:pt x="43700979" y="2837094"/>
                    <a:pt x="43417982" y="3051192"/>
                    <a:pt x="42771222" y="3079033"/>
                  </a:cubicBez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056945" y="827697"/>
              <a:ext cx="4139275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VẬN DỤNG 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554082" y="2446586"/>
                <a:ext cx="17145000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vi-VN" sz="4000">
                    <a:solidFill>
                      <a:srgbClr val="000000"/>
                    </a:solidFill>
                    <a:latin typeface="OpenSans"/>
                  </a:rPr>
                  <a:t>Trong trò chơi “Ai thông minh hơn học sinh lớp 8”, người dẫn chương trình yêu cầu các bạn học sinh cho biết kết quả của phép tính 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1 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002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OpenSans"/>
                  </a:rPr>
                  <a:t>.</a:t>
                </a:r>
                <a:r>
                  <a:rPr lang="vi-VN" sz="4000">
                    <a:solidFill>
                      <a:srgbClr val="000000"/>
                    </a:solidFill>
                    <a:latin typeface="OpenSans"/>
                  </a:rPr>
                  <a:t> Chỉ vài giây sau, Nam đã tính ra kết quả chính xác và giành được điểm. Em hãy giải thích xem Nam đã tính nhanh như thế nào.</a:t>
                </a:r>
                <a:endPara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082" y="2446586"/>
                <a:ext cx="17145000" cy="3785652"/>
              </a:xfrm>
              <a:prstGeom prst="rect">
                <a:avLst/>
              </a:prstGeom>
              <a:blipFill>
                <a:blip r:embed="rId2"/>
                <a:stretch>
                  <a:fillRect l="-1102" r="-1067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948793">
            <a:off x="15915257" y="6317420"/>
            <a:ext cx="2089529" cy="1906695"/>
          </a:xfrm>
          <a:prstGeom prst="rect">
            <a:avLst/>
          </a:prstGeom>
        </p:spPr>
      </p:pic>
      <p:pic>
        <p:nvPicPr>
          <p:cNvPr id="25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5011400" y="6978618"/>
            <a:ext cx="3494315" cy="3223505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161014" y="218313"/>
            <a:ext cx="3498584" cy="1744919"/>
          </a:xfrm>
          <a:prstGeom prst="rect">
            <a:avLst/>
          </a:prstGeom>
        </p:spPr>
      </p:pic>
      <p:grpSp>
        <p:nvGrpSpPr>
          <p:cNvPr id="13" name="Google Shape;305;p14"/>
          <p:cNvGrpSpPr/>
          <p:nvPr/>
        </p:nvGrpSpPr>
        <p:grpSpPr>
          <a:xfrm flipH="1">
            <a:off x="1154183" y="6384480"/>
            <a:ext cx="1699513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54582" y="6850201"/>
                <a:ext cx="9144000" cy="317009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1 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002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1 000+2</m:t>
                              </m:r>
                            </m:e>
                          </m:d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=1 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000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+2.1000.2+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i="1">
                  <a:effectLst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1 004 004</m:t>
                    </m:r>
                  </m:oMath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582" y="6850201"/>
                <a:ext cx="9144000" cy="31700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971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668104" y="3240466"/>
            <a:ext cx="10842478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TẬP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87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6350" y="-235133"/>
            <a:ext cx="18758265" cy="10522133"/>
            <a:chOff x="0" y="0"/>
            <a:chExt cx="6345389" cy="35593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6922" y="266700"/>
            <a:ext cx="16391723" cy="9601200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097000" y="8047767"/>
            <a:ext cx="3954954" cy="1972533"/>
          </a:xfrm>
          <a:prstGeom prst="rect">
            <a:avLst/>
          </a:prstGeom>
        </p:spPr>
      </p:pic>
      <p:sp>
        <p:nvSpPr>
          <p:cNvPr id="20" name="Google Shape;132;p3"/>
          <p:cNvSpPr/>
          <p:nvPr/>
        </p:nvSpPr>
        <p:spPr>
          <a:xfrm>
            <a:off x="1651786" y="1028700"/>
            <a:ext cx="14959814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7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CHƯƠNG II. HẰNG ĐẲNG THỨC ĐÁNG NHỚ VÀ ỨNG DỤNG</a:t>
            </a:r>
            <a:endParaRPr sz="7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33;p3"/>
          <p:cNvSpPr/>
          <p:nvPr/>
        </p:nvSpPr>
        <p:spPr>
          <a:xfrm>
            <a:off x="1447800" y="4450076"/>
            <a:ext cx="15782276" cy="473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67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BÀI 6. HIỆU HAI BÌNH PHƯƠNG. </a:t>
            </a:r>
          </a:p>
          <a:p>
            <a:pPr lvl="0" algn="ctr">
              <a:lnSpc>
                <a:spcPct val="150000"/>
              </a:lnSpc>
            </a:pPr>
            <a:r>
              <a:rPr lang="vi-VN" sz="67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BÌNH PHƯƠNG CỦA MỘT TỔNG </a:t>
            </a:r>
            <a:endParaRPr lang="en-US" sz="6700" b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lnSpc>
                <a:spcPct val="150000"/>
              </a:lnSpc>
            </a:pPr>
            <a:r>
              <a:rPr lang="vi-VN" sz="67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HAY MỘT HIỆU </a:t>
            </a:r>
            <a:endParaRPr lang="vi-VN" sz="6700" b="1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220373">
            <a:off x="-356986" y="459577"/>
            <a:ext cx="3609574" cy="17717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>
            <a:alpha val="26000"/>
          </a:srgbClr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5"/>
          <p:cNvSpPr/>
          <p:nvPr/>
        </p:nvSpPr>
        <p:spPr>
          <a:xfrm>
            <a:off x="495921" y="7453880"/>
            <a:ext cx="745071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B. (A + B)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A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+ AB + B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3" name="Google Shape;943;p55"/>
          <p:cNvSpPr/>
          <p:nvPr/>
        </p:nvSpPr>
        <p:spPr>
          <a:xfrm>
            <a:off x="495920" y="5323500"/>
            <a:ext cx="7450711" cy="1296325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A. (A + B)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A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+ 2AB + B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 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4" name="Google Shape;944;p55"/>
          <p:cNvSpPr/>
          <p:nvPr/>
        </p:nvSpPr>
        <p:spPr>
          <a:xfrm>
            <a:off x="9492675" y="7424623"/>
            <a:ext cx="826588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D. (A + B)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A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– 2AB + B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5" name="Google Shape;945;p55"/>
          <p:cNvSpPr/>
          <p:nvPr/>
        </p:nvSpPr>
        <p:spPr>
          <a:xfrm>
            <a:off x="9437543" y="5295900"/>
            <a:ext cx="8321012" cy="136339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C. (A + B)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A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+ B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             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947" name="Google Shape;94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3378" y="5477261"/>
            <a:ext cx="1226505" cy="106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16738" y="8117543"/>
            <a:ext cx="1020820" cy="182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21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90780">
            <a:off x="13346958" y="58163"/>
            <a:ext cx="6484102" cy="140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23;p54"/>
          <p:cNvSpPr/>
          <p:nvPr/>
        </p:nvSpPr>
        <p:spPr>
          <a:xfrm>
            <a:off x="495920" y="2516834"/>
            <a:ext cx="17262634" cy="186881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4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</a:rPr>
              <a:t> 1</a:t>
            </a:r>
            <a:r>
              <a:rPr lang="en-US" sz="4400" b="1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</a:rPr>
              <a:t> Chọn câu </a:t>
            </a:r>
            <a:r>
              <a:rPr lang="en-US" sz="4400" b="1">
                <a:latin typeface="Arial" panose="020B0604020202020204" pitchFamily="34" charset="0"/>
                <a:ea typeface="Times New Roman" panose="02020603050405020304" pitchFamily="18" charset="0"/>
              </a:rPr>
              <a:t>đúng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Google Shape;922;p54"/>
          <p:cNvSpPr txBox="1"/>
          <p:nvPr/>
        </p:nvSpPr>
        <p:spPr>
          <a:xfrm>
            <a:off x="4720729" y="933626"/>
            <a:ext cx="8813015" cy="82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8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TẬP TRẮC NGHIỆM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1023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" grpId="0" animBg="1"/>
      <p:bldP spid="943" grpId="0" animBg="1"/>
      <p:bldP spid="944" grpId="0" animBg="1"/>
      <p:bldP spid="945" grpId="0" animBg="1"/>
      <p:bldP spid="18" grpId="0" animBg="1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>
            <a:alpha val="26000"/>
          </a:srgbClr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5"/>
          <p:cNvSpPr/>
          <p:nvPr/>
        </p:nvSpPr>
        <p:spPr>
          <a:xfrm>
            <a:off x="495921" y="7453880"/>
            <a:ext cx="8191522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200">
                <a:latin typeface="+mj-lt"/>
                <a:ea typeface="Times New Roman" panose="02020603050405020304" pitchFamily="18" charset="0"/>
              </a:rPr>
              <a:t>B. (A + B)(A – B) = A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200">
                <a:latin typeface="+mj-lt"/>
                <a:ea typeface="Times New Roman" panose="02020603050405020304" pitchFamily="18" charset="0"/>
              </a:rPr>
              <a:t> – B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2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3" name="Google Shape;943;p55"/>
          <p:cNvSpPr/>
          <p:nvPr/>
        </p:nvSpPr>
        <p:spPr>
          <a:xfrm>
            <a:off x="495920" y="5323500"/>
            <a:ext cx="8191522" cy="1296325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200">
                <a:latin typeface="+mj-lt"/>
                <a:ea typeface="Times New Roman" panose="02020603050405020304" pitchFamily="18" charset="0"/>
              </a:rPr>
              <a:t>A. (A – B)(A + B) = A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200">
                <a:latin typeface="+mj-lt"/>
                <a:ea typeface="Times New Roman" panose="02020603050405020304" pitchFamily="18" charset="0"/>
              </a:rPr>
              <a:t> + 2AB + B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2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4" name="Google Shape;944;p55"/>
          <p:cNvSpPr/>
          <p:nvPr/>
        </p:nvSpPr>
        <p:spPr>
          <a:xfrm>
            <a:off x="9492674" y="7424623"/>
            <a:ext cx="8265879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200">
                <a:latin typeface="+mj-lt"/>
                <a:ea typeface="Times New Roman" panose="02020603050405020304" pitchFamily="18" charset="0"/>
              </a:rPr>
              <a:t>D. (A + B)(A – B) = A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200">
                <a:latin typeface="+mj-lt"/>
                <a:ea typeface="Times New Roman" panose="02020603050405020304" pitchFamily="18" charset="0"/>
              </a:rPr>
              <a:t> + B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2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5" name="Google Shape;945;p55"/>
          <p:cNvSpPr/>
          <p:nvPr/>
        </p:nvSpPr>
        <p:spPr>
          <a:xfrm>
            <a:off x="9437543" y="5295900"/>
            <a:ext cx="8321011" cy="136339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200">
                <a:latin typeface="+mj-lt"/>
                <a:ea typeface="Times New Roman" panose="02020603050405020304" pitchFamily="18" charset="0"/>
              </a:rPr>
              <a:t>C. (A + B)(A – B) = A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200">
                <a:latin typeface="+mj-lt"/>
                <a:ea typeface="Times New Roman" panose="02020603050405020304" pitchFamily="18" charset="0"/>
              </a:rPr>
              <a:t> – 2AB + B</a:t>
            </a:r>
            <a:r>
              <a:rPr lang="en-US" sz="42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20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947" name="Google Shape;94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60937" y="7200900"/>
            <a:ext cx="1226505" cy="106755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922;p54"/>
          <p:cNvSpPr txBox="1"/>
          <p:nvPr/>
        </p:nvSpPr>
        <p:spPr>
          <a:xfrm>
            <a:off x="4720729" y="933626"/>
            <a:ext cx="8813015" cy="82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8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TẬP TRẮC NGHIỆM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921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90780">
            <a:off x="13346958" y="58163"/>
            <a:ext cx="6484102" cy="140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23;p54"/>
          <p:cNvSpPr/>
          <p:nvPr/>
        </p:nvSpPr>
        <p:spPr>
          <a:xfrm>
            <a:off x="495920" y="2516834"/>
            <a:ext cx="17262634" cy="186881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2.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Chọn câu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đúng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1" name="Google Shape;953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916400" y="8181005"/>
            <a:ext cx="1020820" cy="1826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072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>
            <a:alpha val="26000"/>
          </a:srgbClr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5"/>
          <p:cNvSpPr/>
          <p:nvPr/>
        </p:nvSpPr>
        <p:spPr>
          <a:xfrm>
            <a:off x="495921" y="7453880"/>
            <a:ext cx="745071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B. x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– y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= (x + y)(x – y)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3" name="Google Shape;943;p55"/>
          <p:cNvSpPr/>
          <p:nvPr/>
        </p:nvSpPr>
        <p:spPr>
          <a:xfrm>
            <a:off x="495920" y="5323500"/>
            <a:ext cx="7450711" cy="1296325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A. (x + y)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= (x + y)(x + y)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4" name="Google Shape;944;p55"/>
          <p:cNvSpPr/>
          <p:nvPr/>
        </p:nvSpPr>
        <p:spPr>
          <a:xfrm>
            <a:off x="9492675" y="7424623"/>
            <a:ext cx="826588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D. (x + y)(x + y) = y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– x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5" name="Google Shape;945;p55"/>
          <p:cNvSpPr/>
          <p:nvPr/>
        </p:nvSpPr>
        <p:spPr>
          <a:xfrm>
            <a:off x="9437543" y="5295900"/>
            <a:ext cx="8321012" cy="136339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C. (-x – y)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= (-x)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r>
              <a:rPr lang="en-US" sz="4400">
                <a:ea typeface="Times New Roman" panose="02020603050405020304" pitchFamily="18" charset="0"/>
              </a:rPr>
              <a:t> – 2(-x)y + y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pic>
        <p:nvPicPr>
          <p:cNvPr id="947" name="Google Shape;94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07986" y="7554509"/>
            <a:ext cx="1226505" cy="106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16738" y="8117543"/>
            <a:ext cx="1020820" cy="182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21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90780">
            <a:off x="13346958" y="58163"/>
            <a:ext cx="6484102" cy="140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23;p54"/>
          <p:cNvSpPr/>
          <p:nvPr/>
        </p:nvSpPr>
        <p:spPr>
          <a:xfrm>
            <a:off x="495920" y="2516834"/>
            <a:ext cx="17262634" cy="186881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3.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Chọn câu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sai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2" name="Google Shape;922;p54"/>
          <p:cNvSpPr txBox="1"/>
          <p:nvPr/>
        </p:nvSpPr>
        <p:spPr>
          <a:xfrm>
            <a:off x="4720729" y="933626"/>
            <a:ext cx="8813015" cy="82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8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TẬP TRẮC NGHIỆM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010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>
            <a:alpha val="26000"/>
          </a:srgbClr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5"/>
          <p:cNvSpPr/>
          <p:nvPr/>
        </p:nvSpPr>
        <p:spPr>
          <a:xfrm>
            <a:off x="495921" y="7453880"/>
            <a:ext cx="745071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B. (x – 2y)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x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– 4xy + 4y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3" name="Google Shape;943;p55"/>
          <p:cNvSpPr/>
          <p:nvPr/>
        </p:nvSpPr>
        <p:spPr>
          <a:xfrm>
            <a:off x="495920" y="5323500"/>
            <a:ext cx="7450711" cy="1296325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A. (x + 2y)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x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+ 4xy + 4y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4" name="Google Shape;944;p55"/>
          <p:cNvSpPr/>
          <p:nvPr/>
        </p:nvSpPr>
        <p:spPr>
          <a:xfrm>
            <a:off x="9492675" y="7424623"/>
            <a:ext cx="826588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D. (x – 2y)(x + 2y) = x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– 4y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45" name="Google Shape;945;p55"/>
          <p:cNvSpPr/>
          <p:nvPr/>
        </p:nvSpPr>
        <p:spPr>
          <a:xfrm>
            <a:off x="9437543" y="5295900"/>
            <a:ext cx="8321012" cy="136339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latin typeface="+mj-lt"/>
                <a:ea typeface="Times New Roman" panose="02020603050405020304" pitchFamily="18" charset="0"/>
              </a:rPr>
              <a:t>C. (x – 2y)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= x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4400">
                <a:latin typeface="+mj-lt"/>
                <a:ea typeface="Times New Roman" panose="02020603050405020304" pitchFamily="18" charset="0"/>
              </a:rPr>
              <a:t> – 4y</a:t>
            </a:r>
            <a:r>
              <a:rPr lang="en-US" sz="4400" baseline="30000">
                <a:latin typeface="+mj-lt"/>
                <a:ea typeface="Times New Roman" panose="02020603050405020304" pitchFamily="18" charset="0"/>
              </a:rPr>
              <a:t>2         </a:t>
            </a:r>
            <a:endParaRPr lang="en-US" sz="400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947" name="Google Shape;94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83000" y="5182462"/>
            <a:ext cx="1226505" cy="106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35812" y="8110673"/>
            <a:ext cx="1020820" cy="182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21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90780">
            <a:off x="13346958" y="58163"/>
            <a:ext cx="6484102" cy="140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23;p54"/>
          <p:cNvSpPr/>
          <p:nvPr/>
        </p:nvSpPr>
        <p:spPr>
          <a:xfrm>
            <a:off x="495920" y="2516834"/>
            <a:ext cx="17262634" cy="186881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4.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Chọn câu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sai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2" name="Google Shape;922;p54"/>
          <p:cNvSpPr txBox="1"/>
          <p:nvPr/>
        </p:nvSpPr>
        <p:spPr>
          <a:xfrm>
            <a:off x="4720729" y="933626"/>
            <a:ext cx="8813015" cy="82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8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TẬP TRẮC NGHIỆM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47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BA">
            <a:alpha val="26000"/>
          </a:srgbClr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5"/>
          <p:cNvSpPr/>
          <p:nvPr/>
        </p:nvSpPr>
        <p:spPr>
          <a:xfrm>
            <a:off x="914400" y="7460752"/>
            <a:ext cx="7200280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B. (4x – 25y)(4x + 25y) 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3" name="Google Shape;943;p55"/>
          <p:cNvSpPr/>
          <p:nvPr/>
        </p:nvSpPr>
        <p:spPr>
          <a:xfrm>
            <a:off x="914400" y="5330372"/>
            <a:ext cx="7200280" cy="1296325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A. (4x – 5y)(4x + 5y)          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4" name="Google Shape;944;p55"/>
          <p:cNvSpPr/>
          <p:nvPr/>
        </p:nvSpPr>
        <p:spPr>
          <a:xfrm>
            <a:off x="9492675" y="7424623"/>
            <a:ext cx="7652325" cy="132732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D. (2x – 5y)</a:t>
            </a:r>
            <a:r>
              <a:rPr lang="en-US" sz="4400" baseline="30000">
                <a:ea typeface="Times New Roman" panose="02020603050405020304" pitchFamily="18" charset="0"/>
              </a:rPr>
              <a:t>2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945" name="Google Shape;945;p55"/>
          <p:cNvSpPr/>
          <p:nvPr/>
        </p:nvSpPr>
        <p:spPr>
          <a:xfrm>
            <a:off x="9437543" y="5295900"/>
            <a:ext cx="7707457" cy="1363397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>
                <a:ea typeface="Times New Roman" panose="02020603050405020304" pitchFamily="18" charset="0"/>
              </a:rPr>
              <a:t>C. (2x – 5y)(2x + 5y)   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pic>
        <p:nvPicPr>
          <p:cNvPr id="947" name="Google Shape;94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21000" y="5292320"/>
            <a:ext cx="1226505" cy="106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34590" y="8039100"/>
            <a:ext cx="1020820" cy="182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21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90780">
            <a:off x="13346958" y="58163"/>
            <a:ext cx="6484102" cy="1402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23;p54"/>
          <p:cNvSpPr/>
          <p:nvPr/>
        </p:nvSpPr>
        <p:spPr>
          <a:xfrm>
            <a:off x="495920" y="2516834"/>
            <a:ext cx="17262634" cy="186881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30480" algn="just">
              <a:lnSpc>
                <a:spcPct val="150000"/>
              </a:lnSpc>
              <a:spcAft>
                <a:spcPts val="0"/>
              </a:spcAft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5.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Khai triển 4x</a:t>
            </a:r>
            <a:r>
              <a:rPr lang="en-US" sz="44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25y</a:t>
            </a:r>
            <a:r>
              <a:rPr lang="en-US" sz="44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theo hằng đẳng thức ta được</a:t>
            </a:r>
            <a:endParaRPr lang="en-US" sz="40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Google Shape;922;p54"/>
          <p:cNvSpPr txBox="1"/>
          <p:nvPr/>
        </p:nvSpPr>
        <p:spPr>
          <a:xfrm>
            <a:off x="4720729" y="933626"/>
            <a:ext cx="8813015" cy="82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8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TẬP TRẮC NGHIỆM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457031">
            <a:off x="14592601" y="7252277"/>
            <a:ext cx="4342797" cy="4114800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000" y="733765"/>
            <a:ext cx="945738" cy="1016922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62800" y="8427720"/>
            <a:ext cx="3048000" cy="2964180"/>
          </a:xfrm>
          <a:prstGeom prst="rect">
            <a:avLst/>
          </a:prstGeom>
        </p:spPr>
      </p:pic>
      <p:grpSp>
        <p:nvGrpSpPr>
          <p:cNvPr id="16" name="Google Shape;1077;p62"/>
          <p:cNvGrpSpPr/>
          <p:nvPr/>
        </p:nvGrpSpPr>
        <p:grpSpPr>
          <a:xfrm>
            <a:off x="5867400" y="1181100"/>
            <a:ext cx="6096000" cy="1194108"/>
            <a:chOff x="2765949" y="3671223"/>
            <a:chExt cx="6096000" cy="1194108"/>
          </a:xfrm>
        </p:grpSpPr>
        <p:sp>
          <p:nvSpPr>
            <p:cNvPr id="17" name="Google Shape;1078;p62"/>
            <p:cNvSpPr/>
            <p:nvPr/>
          </p:nvSpPr>
          <p:spPr>
            <a:xfrm rot="10800000">
              <a:off x="2765949" y="3671223"/>
              <a:ext cx="6096000" cy="1194108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18" name="Google Shape;1079;p62"/>
            <p:cNvSpPr txBox="1"/>
            <p:nvPr/>
          </p:nvSpPr>
          <p:spPr>
            <a:xfrm>
              <a:off x="3174314" y="4001453"/>
              <a:ext cx="5279269" cy="60875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2.1 </a:t>
              </a:r>
              <a:r>
                <a:rPr lang="en-US" sz="43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– tr33)</a:t>
              </a:r>
              <a:endParaRPr sz="43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524000" y="4135270"/>
                <a:ext cx="16611600" cy="33239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5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      </a:t>
                </a:r>
                <a14:m>
                  <m:oMath xmlns:m="http://schemas.openxmlformats.org/officeDocument/2006/math"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+2=3</m:t>
                    </m:r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endParaRPr lang="en-US" sz="4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5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      </a:t>
                </a:r>
                <a14:m>
                  <m:oMath xmlns:m="http://schemas.openxmlformats.org/officeDocument/2006/math"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d>
                      <m:dPr>
                        <m:ctrlPr>
                          <a:rPr lang="en-US" sz="4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4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sz="4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4135270"/>
                <a:ext cx="16611600" cy="3323987"/>
              </a:xfrm>
              <a:prstGeom prst="rect">
                <a:avLst/>
              </a:prstGeom>
              <a:blipFill>
                <a:blip r:embed="rId5"/>
                <a:stretch>
                  <a:fillRect l="-1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2819400" y="3044628"/>
            <a:ext cx="126492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đẳng thức nào sau đây là hằng đẳng thức?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0210800" y="4135269"/>
                <a:ext cx="9144000" cy="332398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25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c)      </a:t>
                </a:r>
                <a14:m>
                  <m:oMath xmlns:m="http://schemas.openxmlformats.org/officeDocument/2006/math"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𝑏𝑎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</m:oMath>
                </a14:m>
                <a:endParaRPr lang="en-US" sz="4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25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d)      </a:t>
                </a:r>
                <a14:m>
                  <m:oMath xmlns:m="http://schemas.openxmlformats.org/officeDocument/2006/math"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−2=2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endParaRPr lang="en-US" sz="4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800" y="4135269"/>
                <a:ext cx="9144000" cy="3323987"/>
              </a:xfrm>
              <a:prstGeom prst="rect">
                <a:avLst/>
              </a:prstGeom>
              <a:blipFill>
                <a:blip r:embed="rId6"/>
                <a:stretch>
                  <a:fillRect l="-2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9599" y="685320"/>
            <a:ext cx="1828800" cy="17472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990600" y="6087656"/>
            <a:ext cx="7543800" cy="1371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10058400" y="4457700"/>
            <a:ext cx="6400801" cy="1371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 animBg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169232">
            <a:off x="15122547" y="6765696"/>
            <a:ext cx="2915876" cy="2910659"/>
          </a:xfrm>
          <a:prstGeom prst="rect">
            <a:avLst/>
          </a:prstGeom>
        </p:spPr>
      </p:pic>
      <p:grpSp>
        <p:nvGrpSpPr>
          <p:cNvPr id="19" name="Google Shape;1077;p62"/>
          <p:cNvGrpSpPr/>
          <p:nvPr/>
        </p:nvGrpSpPr>
        <p:grpSpPr>
          <a:xfrm>
            <a:off x="533400" y="800101"/>
            <a:ext cx="5943600" cy="1057137"/>
            <a:chOff x="2842149" y="3741043"/>
            <a:chExt cx="5943600" cy="1057137"/>
          </a:xfrm>
        </p:grpSpPr>
        <p:sp>
          <p:nvSpPr>
            <p:cNvPr id="20" name="Google Shape;1078;p62"/>
            <p:cNvSpPr/>
            <p:nvPr/>
          </p:nvSpPr>
          <p:spPr>
            <a:xfrm rot="10800000">
              <a:off x="2842149" y="3741043"/>
              <a:ext cx="5943600" cy="1057137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21" name="Google Shape;1079;p62"/>
            <p:cNvSpPr txBox="1"/>
            <p:nvPr/>
          </p:nvSpPr>
          <p:spPr>
            <a:xfrm>
              <a:off x="3174314" y="4001453"/>
              <a:ext cx="5279269" cy="59465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200" b="1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2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2.2 </a:t>
              </a:r>
              <a:r>
                <a:rPr lang="en-US" sz="42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lang="en-US" sz="42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– tr33)</a:t>
              </a:r>
              <a:endParaRPr sz="42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705600" y="800100"/>
            <a:ext cx="10058400" cy="896503"/>
            <a:chOff x="1905000" y="2857500"/>
            <a:chExt cx="10058400" cy="896503"/>
          </a:xfrm>
        </p:grpSpPr>
        <p:sp>
          <p:nvSpPr>
            <p:cNvPr id="9" name="TextBox 8"/>
            <p:cNvSpPr txBox="1"/>
            <p:nvPr/>
          </p:nvSpPr>
          <p:spPr>
            <a:xfrm>
              <a:off x="1905000" y="3046117"/>
              <a:ext cx="10058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Thay         bằng biểu thức thích hợp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276600" y="2857500"/>
              <a:ext cx="914400" cy="89650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158384" y="2552700"/>
            <a:ext cx="7439526" cy="1061829"/>
            <a:chOff x="5029200" y="3020993"/>
            <a:chExt cx="7439526" cy="1061829"/>
          </a:xfrm>
        </p:grpSpPr>
        <p:sp>
          <p:nvSpPr>
            <p:cNvPr id="26" name="Rectangle 25"/>
            <p:cNvSpPr/>
            <p:nvPr/>
          </p:nvSpPr>
          <p:spPr>
            <a:xfrm>
              <a:off x="11554326" y="3111338"/>
              <a:ext cx="914400" cy="89650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5029200" y="3020993"/>
                  <a:ext cx="6402522" cy="10618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:r>
                    <a:rPr lang="en-US" sz="42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d>
                        <m:d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endPara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9200" y="3020993"/>
                  <a:ext cx="6402522" cy="1061829"/>
                </a:xfrm>
                <a:prstGeom prst="rect">
                  <a:avLst/>
                </a:prstGeom>
                <a:blipFill>
                  <a:blip r:embed="rId3"/>
                  <a:stretch>
                    <a:fillRect l="-3619" b="-143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9673812" y="2651404"/>
                <a:ext cx="1371600" cy="896503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FR" sz="4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𝟗</m:t>
                      </m:r>
                      <m:sSup>
                        <m:sSupPr>
                          <m:ctrlPr>
                            <a:rPr lang="en-US" sz="4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4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fr-FR" sz="4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3812" y="2651404"/>
                <a:ext cx="1371600" cy="8965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52" name="Group 2051"/>
          <p:cNvGrpSpPr/>
          <p:nvPr/>
        </p:nvGrpSpPr>
        <p:grpSpPr>
          <a:xfrm>
            <a:off x="3158384" y="4502441"/>
            <a:ext cx="7899214" cy="986759"/>
            <a:chOff x="5462832" y="4526073"/>
            <a:chExt cx="7899214" cy="9867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/>
                <p:cNvSpPr/>
                <p:nvPr/>
              </p:nvSpPr>
              <p:spPr>
                <a:xfrm>
                  <a:off x="5462832" y="4774168"/>
                  <a:ext cx="7899214" cy="7386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42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d>
                        <m:d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</m:t>
                      </m:r>
                      <m:r>
                        <a:rPr lang="fr-FR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/>
                </a:p>
              </p:txBody>
            </p:sp>
          </mc:Choice>
          <mc:Fallback xmlns="">
            <p:sp>
              <p:nvSpPr>
                <p:cNvPr id="28" name="Rectangle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2832" y="4774168"/>
                  <a:ext cx="7899214" cy="738664"/>
                </a:xfrm>
                <a:prstGeom prst="rect">
                  <a:avLst/>
                </a:prstGeom>
                <a:blipFill>
                  <a:blip r:embed="rId5"/>
                  <a:stretch>
                    <a:fillRect l="-2932" t="-18182" b="-355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Rectangle 30"/>
            <p:cNvSpPr/>
            <p:nvPr/>
          </p:nvSpPr>
          <p:spPr>
            <a:xfrm>
              <a:off x="11086816" y="4526073"/>
              <a:ext cx="914400" cy="89650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8769110" y="4503671"/>
                <a:ext cx="914400" cy="896503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4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fr-FR" sz="4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9110" y="4503671"/>
                <a:ext cx="914400" cy="8965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51" name="Group 2050"/>
          <p:cNvGrpSpPr/>
          <p:nvPr/>
        </p:nvGrpSpPr>
        <p:grpSpPr>
          <a:xfrm>
            <a:off x="3158384" y="6505673"/>
            <a:ext cx="8475975" cy="935074"/>
            <a:chOff x="4332198" y="7160387"/>
            <a:chExt cx="8475975" cy="9350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48" name="Rectangle 2047"/>
                <p:cNvSpPr/>
                <p:nvPr/>
              </p:nvSpPr>
              <p:spPr>
                <a:xfrm>
                  <a:off x="4332198" y="7356797"/>
                  <a:ext cx="8475975" cy="7386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42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+8</m:t>
                      </m:r>
                      <m:r>
                        <m:rPr>
                          <m:sty m:val="p"/>
                        </m:rP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+16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2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        </m:t>
                              </m:r>
                              <m: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42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m:rPr>
                                  <m:sty m:val="p"/>
                                </m:rP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</m:d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/>
                </a:p>
              </p:txBody>
            </p:sp>
          </mc:Choice>
          <mc:Fallback xmlns="">
            <p:sp>
              <p:nvSpPr>
                <p:cNvPr id="2048" name="Rectangle 20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2198" y="7356797"/>
                  <a:ext cx="8475975" cy="738664"/>
                </a:xfrm>
                <a:prstGeom prst="rect">
                  <a:avLst/>
                </a:prstGeom>
                <a:blipFill>
                  <a:blip r:embed="rId7"/>
                  <a:stretch>
                    <a:fillRect l="-2732" t="-18033" b="-344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Rectangle 35"/>
            <p:cNvSpPr/>
            <p:nvPr/>
          </p:nvSpPr>
          <p:spPr>
            <a:xfrm>
              <a:off x="9829800" y="7160387"/>
              <a:ext cx="914400" cy="89650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8662548" y="6494875"/>
            <a:ext cx="914400" cy="8965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grpSp>
        <p:nvGrpSpPr>
          <p:cNvPr id="2053" name="Group 2052"/>
          <p:cNvGrpSpPr/>
          <p:nvPr/>
        </p:nvGrpSpPr>
        <p:grpSpPr>
          <a:xfrm>
            <a:off x="3158384" y="8557281"/>
            <a:ext cx="8675837" cy="898926"/>
            <a:chOff x="3059130" y="8506497"/>
            <a:chExt cx="8675837" cy="8989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49" name="Rectangle 2048"/>
                <p:cNvSpPr/>
                <p:nvPr/>
              </p:nvSpPr>
              <p:spPr>
                <a:xfrm>
                  <a:off x="3059130" y="8666759"/>
                  <a:ext cx="8675837" cy="7386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42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d) </a:t>
                  </a:r>
                  <a14:m>
                    <m:oMath xmlns:m="http://schemas.openxmlformats.org/officeDocument/2006/math"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12</m:t>
                      </m:r>
                      <m:r>
                        <m:rPr>
                          <m:sty m:val="p"/>
                        </m:rP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+9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a:rPr lang="fr-FR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</m:t>
                              </m:r>
                              <m:r>
                                <a:rPr lang="en-US" sz="42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     </m:t>
                              </m:r>
                            </m:e>
                          </m:d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/>
                </a:p>
              </p:txBody>
            </p:sp>
          </mc:Choice>
          <mc:Fallback xmlns="">
            <p:sp>
              <p:nvSpPr>
                <p:cNvPr id="2049" name="Rectangle 20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9130" y="8666759"/>
                  <a:ext cx="8675837" cy="738664"/>
                </a:xfrm>
                <a:prstGeom prst="rect">
                  <a:avLst/>
                </a:prstGeom>
                <a:blipFill>
                  <a:blip r:embed="rId8"/>
                  <a:stretch>
                    <a:fillRect l="-2670" t="-18182" b="-355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Rectangle 41"/>
            <p:cNvSpPr/>
            <p:nvPr/>
          </p:nvSpPr>
          <p:spPr>
            <a:xfrm>
              <a:off x="9922281" y="8506497"/>
              <a:ext cx="1072003" cy="89650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10029824" y="8547255"/>
                <a:ext cx="1072003" cy="896503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4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</m:oMath>
                  </m:oMathPara>
                </a14:m>
                <a:endParaRPr lang="en-US" sz="4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9824" y="8547255"/>
                <a:ext cx="1072003" cy="89650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4" name="Picture 20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941077">
            <a:off x="16048255" y="1238272"/>
            <a:ext cx="2477112" cy="19129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37" grpId="0" animBg="1"/>
      <p:bldP spid="4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609600" y="7810500"/>
            <a:ext cx="4114800" cy="3795903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12563">
            <a:off x="17143999" y="555621"/>
            <a:ext cx="852667" cy="819499"/>
          </a:xfrm>
          <a:prstGeom prst="rect">
            <a:avLst/>
          </a:prstGeom>
        </p:spPr>
      </p:pic>
      <p:grpSp>
        <p:nvGrpSpPr>
          <p:cNvPr id="19" name="Google Shape;305;p14"/>
          <p:cNvGrpSpPr/>
          <p:nvPr/>
        </p:nvGrpSpPr>
        <p:grpSpPr>
          <a:xfrm flipH="1">
            <a:off x="12609802" y="1866900"/>
            <a:ext cx="1514649" cy="1192826"/>
            <a:chOff x="7890477" y="787864"/>
            <a:chExt cx="2065961" cy="1377288"/>
          </a:xfrm>
        </p:grpSpPr>
        <p:pic>
          <p:nvPicPr>
            <p:cNvPr id="20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307;p14"/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077;p62"/>
          <p:cNvGrpSpPr/>
          <p:nvPr/>
        </p:nvGrpSpPr>
        <p:grpSpPr>
          <a:xfrm>
            <a:off x="1524000" y="1454088"/>
            <a:ext cx="5943600" cy="1057137"/>
            <a:chOff x="2842149" y="3741043"/>
            <a:chExt cx="5943600" cy="1057137"/>
          </a:xfrm>
        </p:grpSpPr>
        <p:sp>
          <p:nvSpPr>
            <p:cNvPr id="24" name="Google Shape;1078;p62"/>
            <p:cNvSpPr/>
            <p:nvPr/>
          </p:nvSpPr>
          <p:spPr>
            <a:xfrm rot="10800000">
              <a:off x="2842149" y="3741043"/>
              <a:ext cx="5943600" cy="1057137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25" name="Google Shape;1079;p62"/>
            <p:cNvSpPr txBox="1"/>
            <p:nvPr/>
          </p:nvSpPr>
          <p:spPr>
            <a:xfrm>
              <a:off x="3174314" y="4001453"/>
              <a:ext cx="5279269" cy="60875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2.3 </a:t>
              </a:r>
              <a:r>
                <a:rPr lang="en-US" sz="43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– tr33)</a:t>
              </a:r>
              <a:endParaRPr sz="43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52600" y="2802672"/>
                <a:ext cx="4239835" cy="40934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 nhanh: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     </a:t>
                </a:r>
                <a14:m>
                  <m:oMath xmlns:m="http://schemas.openxmlformats.org/officeDocument/2006/math">
                    <m:r>
                      <a:rPr lang="fr-FR" sz="4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54.66</m:t>
                    </m:r>
                  </m:oMath>
                </a14:m>
                <a:endParaRPr lang="en-US" sz="4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    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203</m:t>
                        </m:r>
                      </m:e>
                      <m:sup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2802672"/>
                <a:ext cx="4239835" cy="4093428"/>
              </a:xfrm>
              <a:prstGeom prst="rect">
                <a:avLst/>
              </a:prstGeom>
              <a:blipFill>
                <a:blip r:embed="rId5"/>
                <a:stretch>
                  <a:fillRect l="-5612" b="-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/>
        </p:nvCxnSpPr>
        <p:spPr>
          <a:xfrm>
            <a:off x="8229600" y="1530287"/>
            <a:ext cx="0" cy="8566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296400" y="3390900"/>
                <a:ext cx="9144000" cy="667875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54.66=</m:t>
                    </m:r>
                    <m:d>
                      <m:d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60−6</m:t>
                        </m:r>
                      </m:e>
                    </m:d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60+6</m:t>
                        </m:r>
                      </m:e>
                    </m:d>
                  </m:oMath>
                </a14:m>
                <a:endParaRPr lang="en-US" sz="4200" i="1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=3600−36=3564</m:t>
                    </m:r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203</m:t>
                        </m:r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200+3</m:t>
                            </m:r>
                          </m:e>
                        </m:d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i="1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</a:t>
                </a:r>
                <a14:m>
                  <m:oMath xmlns:m="http://schemas.openxmlformats.org/officeDocument/2006/math"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200</m:t>
                        </m:r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+2.200.3+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fr-FR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200" i="1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=40 000+1 200+9</m:t>
                    </m:r>
                  </m:oMath>
                </a14:m>
                <a:endParaRPr lang="en-US" sz="4200" i="1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fr-FR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=41 209</m:t>
                    </m:r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3390900"/>
                <a:ext cx="9144000" cy="6678751"/>
              </a:xfrm>
              <a:prstGeom prst="rect">
                <a:avLst/>
              </a:prstGeom>
              <a:blipFill>
                <a:blip r:embed="rId6"/>
                <a:stretch>
                  <a:fillRect l="-2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09619" y="-910284"/>
            <a:ext cx="3129032" cy="32751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-1188872" y="7728963"/>
            <a:ext cx="3136829" cy="2972145"/>
          </a:xfrm>
          <a:prstGeom prst="rect">
            <a:avLst/>
          </a:prstGeom>
        </p:spPr>
      </p:pic>
      <p:grpSp>
        <p:nvGrpSpPr>
          <p:cNvPr id="16" name="Google Shape;305;p14"/>
          <p:cNvGrpSpPr/>
          <p:nvPr/>
        </p:nvGrpSpPr>
        <p:grpSpPr>
          <a:xfrm>
            <a:off x="12658491" y="3086100"/>
            <a:ext cx="2022200" cy="1196340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511938" y="2704201"/>
            <a:ext cx="8086278" cy="2896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>
                <a:solidFill>
                  <a:srgbClr val="000000"/>
                </a:solidFill>
              </a:rPr>
              <a:t>Viết các biểu thức sau dưới dạng bình phương của một tổng hoặc</a:t>
            </a:r>
            <a:r>
              <a:rPr lang="en-US" sz="4200">
                <a:solidFill>
                  <a:srgbClr val="000000"/>
                </a:solidFill>
              </a:rPr>
              <a:t> </a:t>
            </a:r>
            <a:r>
              <a:rPr lang="vi-VN" sz="4200">
                <a:solidFill>
                  <a:srgbClr val="000000"/>
                </a:solidFill>
              </a:rPr>
              <a:t>một</a:t>
            </a:r>
            <a:r>
              <a:rPr lang="en-US" sz="4200">
                <a:solidFill>
                  <a:srgbClr val="000000"/>
                </a:solidFill>
              </a:rPr>
              <a:t> </a:t>
            </a:r>
            <a:r>
              <a:rPr lang="vi-VN" sz="4200">
                <a:solidFill>
                  <a:srgbClr val="000000"/>
                </a:solidFill>
              </a:rPr>
              <a:t>hiệu:</a:t>
            </a:r>
            <a:endParaRPr lang="en-US" sz="4200">
              <a:solidFill>
                <a:srgbClr val="00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9284369" y="2235282"/>
            <a:ext cx="0" cy="7896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951" y="686773"/>
            <a:ext cx="1463583" cy="1290842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958856">
            <a:off x="15611771" y="-461711"/>
            <a:ext cx="3136829" cy="29721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68800" y="8021070"/>
            <a:ext cx="1026927" cy="1999230"/>
          </a:xfrm>
          <a:prstGeom prst="rect">
            <a:avLst/>
          </a:prstGeom>
        </p:spPr>
      </p:pic>
      <p:grpSp>
        <p:nvGrpSpPr>
          <p:cNvPr id="20" name="Google Shape;1077;p62"/>
          <p:cNvGrpSpPr/>
          <p:nvPr/>
        </p:nvGrpSpPr>
        <p:grpSpPr>
          <a:xfrm>
            <a:off x="1677319" y="1293372"/>
            <a:ext cx="5943600" cy="1057137"/>
            <a:chOff x="2842149" y="3741043"/>
            <a:chExt cx="5943600" cy="1057137"/>
          </a:xfrm>
        </p:grpSpPr>
        <p:sp>
          <p:nvSpPr>
            <p:cNvPr id="21" name="Google Shape;1078;p62"/>
            <p:cNvSpPr/>
            <p:nvPr/>
          </p:nvSpPr>
          <p:spPr>
            <a:xfrm rot="10800000">
              <a:off x="2842149" y="3741043"/>
              <a:ext cx="5943600" cy="1057137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25" name="Google Shape;1079;p62"/>
            <p:cNvSpPr txBox="1"/>
            <p:nvPr/>
          </p:nvSpPr>
          <p:spPr>
            <a:xfrm>
              <a:off x="3174314" y="4001453"/>
              <a:ext cx="5279269" cy="60875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2.4 </a:t>
              </a:r>
              <a:r>
                <a:rPr lang="en-US" sz="43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– tr33)</a:t>
              </a:r>
              <a:endParaRPr sz="43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287000" y="4838700"/>
                <a:ext cx="9144000" cy="106182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2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m:rPr>
                        <m:sty m:val="p"/>
                      </m:rPr>
                      <a:rPr lang="fr-FR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+4=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fr-FR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0" y="4838700"/>
                <a:ext cx="9144000" cy="1061829"/>
              </a:xfrm>
              <a:prstGeom prst="rect">
                <a:avLst/>
              </a:prstGeom>
              <a:blipFill>
                <a:blip r:embed="rId6"/>
                <a:stretch>
                  <a:fillRect l="-2600" b="-14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401013" y="5932562"/>
                <a:ext cx="3483326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2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m:rPr>
                        <m:sty m:val="p"/>
                      </m:rP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013" y="5932562"/>
                <a:ext cx="3483326" cy="738664"/>
              </a:xfrm>
              <a:prstGeom prst="rect">
                <a:avLst/>
              </a:prstGeom>
              <a:blipFill>
                <a:blip r:embed="rId7"/>
                <a:stretch>
                  <a:fillRect l="-6830" t="-18182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401013" y="7130006"/>
                <a:ext cx="5203091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2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r>
                      <m:rPr>
                        <m:sty m:val="p"/>
                      </m:rP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013" y="7130006"/>
                <a:ext cx="5203091" cy="738664"/>
              </a:xfrm>
              <a:prstGeom prst="rect">
                <a:avLst/>
              </a:prstGeom>
              <a:blipFill>
                <a:blip r:embed="rId8"/>
                <a:stretch>
                  <a:fillRect l="-4572" t="-19008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0312334" y="6388775"/>
                <a:ext cx="6003182" cy="20313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fr-FR" sz="42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r>
                      <m:rPr>
                        <m:sty m:val="p"/>
                      </m:rP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fr-FR" sz="4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fr-FR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i="1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a:rPr lang="fr-FR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fr-FR" sz="4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</m:d>
                        </m:e>
                        <m:sup>
                          <m:r>
                            <a:rPr lang="fr-FR" sz="4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2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2334" y="6388775"/>
                <a:ext cx="6003182" cy="2031325"/>
              </a:xfrm>
              <a:prstGeom prst="rect">
                <a:avLst/>
              </a:prstGeom>
              <a:blipFill>
                <a:blip r:embed="rId9"/>
                <a:stretch>
                  <a:fillRect l="-3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794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4" grpId="0"/>
      <p:bldP spid="5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635522" y="3222353"/>
            <a:ext cx="10842478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VẬN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DỤNG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77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 invX="1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965029">
            <a:off x="111277" y="438257"/>
            <a:ext cx="3717645" cy="20493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385576">
            <a:off x="-2806122" y="7433052"/>
            <a:ext cx="6328580" cy="43904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359945" y="2695802"/>
            <a:ext cx="6908255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Hằng đẳng thức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59945" y="4762500"/>
            <a:ext cx="620714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>
                <a:ea typeface="Calibri" panose="020F0502020204030204" pitchFamily="34" charset="0"/>
                <a:cs typeface="Arial" panose="020B0604020202020204" pitchFamily="34" charset="0"/>
              </a:rPr>
              <a:t>Hiệu hai bình phương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Google Shape;107;p2"/>
          <p:cNvSpPr txBox="1"/>
          <p:nvPr/>
        </p:nvSpPr>
        <p:spPr>
          <a:xfrm>
            <a:off x="4985554" y="535073"/>
            <a:ext cx="8720951" cy="1560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63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NỘI DUNG BÀI HỌC</a:t>
            </a:r>
            <a:endParaRPr sz="65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079805" y="788130"/>
            <a:ext cx="1492282" cy="1604604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706600" y="5474477"/>
            <a:ext cx="3109946" cy="507557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733800" y="2705100"/>
            <a:ext cx="1284308" cy="11430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3733800" y="4631826"/>
            <a:ext cx="1284308" cy="11430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3764739" y="6558552"/>
            <a:ext cx="1284308" cy="11430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359945" y="6647896"/>
            <a:ext cx="764985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>
                <a:ea typeface="Calibri" panose="020F0502020204030204" pitchFamily="34" charset="0"/>
                <a:cs typeface="Arial" panose="020B0604020202020204" pitchFamily="34" charset="0"/>
              </a:rPr>
              <a:t>Bình phương của một tổng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733800" y="8485278"/>
            <a:ext cx="1284308" cy="11430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359945" y="8664363"/>
            <a:ext cx="764985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>
                <a:ea typeface="Calibri" panose="020F0502020204030204" pitchFamily="34" charset="0"/>
                <a:cs typeface="Arial" panose="020B0604020202020204" pitchFamily="34" charset="0"/>
              </a:rPr>
              <a:t>Bình phương của một hiệu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6" grpId="0" animBg="1"/>
      <p:bldP spid="16" grpId="0" animBg="1"/>
      <p:bldP spid="20" grpId="0" animBg="1"/>
      <p:bldP spid="21" grpId="0"/>
      <p:bldP spid="22" grpId="0" animBg="1"/>
      <p:bldP spid="2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885062" y="311451"/>
            <a:ext cx="945738" cy="10169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760259" y="1746677"/>
                <a:ext cx="1729740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Rút gọn các biểu thức sau: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                 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+4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259" y="1746677"/>
                <a:ext cx="17297400" cy="1938992"/>
              </a:xfrm>
              <a:prstGeom prst="rect">
                <a:avLst/>
              </a:prstGeom>
              <a:blipFill>
                <a:blip r:embed="rId3"/>
                <a:stretch>
                  <a:fillRect l="-1269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1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153652">
            <a:off x="15949126" y="8578590"/>
            <a:ext cx="1741819" cy="2070513"/>
          </a:xfrm>
          <a:prstGeom prst="rect">
            <a:avLst/>
          </a:prstGeom>
        </p:spPr>
      </p:pic>
      <p:grpSp>
        <p:nvGrpSpPr>
          <p:cNvPr id="11" name="Google Shape;1077;p62"/>
          <p:cNvGrpSpPr/>
          <p:nvPr/>
        </p:nvGrpSpPr>
        <p:grpSpPr>
          <a:xfrm>
            <a:off x="6230982" y="459207"/>
            <a:ext cx="5943600" cy="1057137"/>
            <a:chOff x="2842149" y="3741043"/>
            <a:chExt cx="5943600" cy="1057137"/>
          </a:xfrm>
        </p:grpSpPr>
        <p:sp>
          <p:nvSpPr>
            <p:cNvPr id="14" name="Google Shape;1078;p62"/>
            <p:cNvSpPr/>
            <p:nvPr/>
          </p:nvSpPr>
          <p:spPr>
            <a:xfrm rot="10800000">
              <a:off x="2842149" y="3741043"/>
              <a:ext cx="5943600" cy="1057137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15" name="Google Shape;1079;p62"/>
            <p:cNvSpPr txBox="1"/>
            <p:nvPr/>
          </p:nvSpPr>
          <p:spPr>
            <a:xfrm>
              <a:off x="3174314" y="4001453"/>
              <a:ext cx="5279269" cy="60875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2.5 </a:t>
              </a:r>
              <a:r>
                <a:rPr lang="en-US" sz="43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lang="en-US" sz="43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– tr33)</a:t>
              </a:r>
              <a:endParaRPr sz="43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06208" y="5542151"/>
                <a:ext cx="17205501" cy="44781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.(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+4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+24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+16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+16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24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208" y="5542151"/>
                <a:ext cx="17205501" cy="4478149"/>
              </a:xfrm>
              <a:prstGeom prst="rect">
                <a:avLst/>
              </a:prstGeom>
              <a:blipFill>
                <a:blip r:embed="rId5"/>
                <a:stretch>
                  <a:fillRect l="-1240" b="-2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oogle Shape;305;p14"/>
          <p:cNvGrpSpPr/>
          <p:nvPr/>
        </p:nvGrpSpPr>
        <p:grpSpPr>
          <a:xfrm>
            <a:off x="8191681" y="4099560"/>
            <a:ext cx="2022200" cy="1196340"/>
            <a:chOff x="7837953" y="804641"/>
            <a:chExt cx="2022200" cy="1289304"/>
          </a:xfrm>
        </p:grpSpPr>
        <p:pic>
          <p:nvPicPr>
            <p:cNvPr id="21" name="Google Shape;306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307;p14"/>
            <p:cNvSpPr txBox="1"/>
            <p:nvPr/>
          </p:nvSpPr>
          <p:spPr>
            <a:xfrm>
              <a:off x="7837953" y="873633"/>
              <a:ext cx="20222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09619" y="-910284"/>
            <a:ext cx="3129032" cy="327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457031">
            <a:off x="14664751" y="7396484"/>
            <a:ext cx="4342797" cy="4114800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000" y="733765"/>
            <a:ext cx="945738" cy="1016922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295400" y="8199120"/>
            <a:ext cx="3048000" cy="2964180"/>
          </a:xfrm>
          <a:prstGeom prst="rect">
            <a:avLst/>
          </a:prstGeom>
        </p:spPr>
      </p:pic>
      <p:grpSp>
        <p:nvGrpSpPr>
          <p:cNvPr id="16" name="Google Shape;1077;p62"/>
          <p:cNvGrpSpPr/>
          <p:nvPr/>
        </p:nvGrpSpPr>
        <p:grpSpPr>
          <a:xfrm>
            <a:off x="5867400" y="800100"/>
            <a:ext cx="6096000" cy="1194108"/>
            <a:chOff x="2765949" y="3671223"/>
            <a:chExt cx="6096000" cy="1194108"/>
          </a:xfrm>
        </p:grpSpPr>
        <p:sp>
          <p:nvSpPr>
            <p:cNvPr id="17" name="Google Shape;1078;p62"/>
            <p:cNvSpPr/>
            <p:nvPr/>
          </p:nvSpPr>
          <p:spPr>
            <a:xfrm rot="10800000">
              <a:off x="2765949" y="3671223"/>
              <a:ext cx="6096000" cy="1194108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Google Shape;1079;p62"/>
            <p:cNvSpPr txBox="1"/>
            <p:nvPr/>
          </p:nvSpPr>
          <p:spPr>
            <a:xfrm>
              <a:off x="3174314" y="4001453"/>
              <a:ext cx="5279269" cy="60875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kumimoji="0" lang="en-US" sz="4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2.6 </a:t>
              </a:r>
              <a:r>
                <a:rPr kumimoji="0" lang="en-US" sz="4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kumimoji="0" lang="en-US" sz="4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– tr33)</a:t>
              </a:r>
              <a:endParaRPr kumimoji="0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828800" y="2375208"/>
                <a:ext cx="15148131" cy="2123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>
                    <a:solidFill>
                      <a:srgbClr val="000000"/>
                    </a:solidFill>
                    <a:latin typeface="OpenSans"/>
                  </a:rPr>
                  <a:t>Chứng minh rằng với mọi số tự nhiên n, 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400">
                    <a:solidFill>
                      <a:srgbClr val="000000"/>
                    </a:solidFill>
                    <a:latin typeface="OpenSans"/>
                  </a:rPr>
                  <a:t> 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400">
                    <a:solidFill>
                      <a:srgbClr val="000000"/>
                    </a:solidFill>
                    <a:latin typeface="OpenSans"/>
                  </a:rPr>
                  <a:t>chia hết cho 4.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375208"/>
                <a:ext cx="15148131" cy="2123658"/>
              </a:xfrm>
              <a:prstGeom prst="rect">
                <a:avLst/>
              </a:prstGeom>
              <a:blipFill>
                <a:blip r:embed="rId5"/>
                <a:stretch>
                  <a:fillRect l="-1610"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87372" y="510642"/>
            <a:ext cx="1579117" cy="15086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242772" y="6187045"/>
                <a:ext cx="13944600" cy="20555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r>
                        <m:rPr>
                          <m:sty m:val="p"/>
                        </m:rP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</m:t>
                      </m:r>
                      <m:r>
                        <m:rPr>
                          <m:sty m:val="p"/>
                        </m:rP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+4=4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4(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+1)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hết cho 4 nên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hết cho 4.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2772" y="6187045"/>
                <a:ext cx="13944600" cy="2055563"/>
              </a:xfrm>
              <a:prstGeom prst="rect">
                <a:avLst/>
              </a:prstGeom>
              <a:blipFill>
                <a:blip r:embed="rId7"/>
                <a:stretch>
                  <a:fillRect l="-1574" b="-11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oogle Shape;305;p14"/>
          <p:cNvGrpSpPr/>
          <p:nvPr/>
        </p:nvGrpSpPr>
        <p:grpSpPr>
          <a:xfrm>
            <a:off x="7904299" y="4684068"/>
            <a:ext cx="2022200" cy="1196340"/>
            <a:chOff x="7837953" y="804641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37953" y="873633"/>
              <a:ext cx="20222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798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989782" y="1160969"/>
            <a:ext cx="20573999" cy="1371600"/>
            <a:chOff x="-1066801" y="571501"/>
            <a:chExt cx="20573999" cy="1371600"/>
          </a:xfrm>
        </p:grpSpPr>
        <p:sp>
          <p:nvSpPr>
            <p:cNvPr id="14" name="Google Shape;402;p21"/>
            <p:cNvSpPr/>
            <p:nvPr/>
          </p:nvSpPr>
          <p:spPr>
            <a:xfrm rot="10800000">
              <a:off x="-1066801" y="571501"/>
              <a:ext cx="20573999" cy="1371600"/>
            </a:xfrm>
            <a:custGeom>
              <a:avLst/>
              <a:gdLst/>
              <a:ahLst/>
              <a:cxnLst/>
              <a:rect l="l" t="t" r="r" b="b"/>
              <a:pathLst>
                <a:path w="43710120" h="3090220" extrusionOk="0">
                  <a:moveTo>
                    <a:pt x="42771222" y="3079033"/>
                  </a:moveTo>
                  <a:cubicBezTo>
                    <a:pt x="42771222" y="3079033"/>
                    <a:pt x="42351468" y="3090220"/>
                    <a:pt x="41888882" y="3087599"/>
                  </a:cubicBezTo>
                  <a:cubicBezTo>
                    <a:pt x="12430166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2999195" y="7673"/>
                  </a:cubicBezTo>
                  <a:cubicBezTo>
                    <a:pt x="42132541" y="0"/>
                    <a:pt x="42596470" y="7673"/>
                    <a:pt x="42596470" y="7673"/>
                  </a:cubicBezTo>
                  <a:cubicBezTo>
                    <a:pt x="42964776" y="15152"/>
                    <a:pt x="43328090" y="84484"/>
                    <a:pt x="43525830" y="207066"/>
                  </a:cubicBezTo>
                  <a:cubicBezTo>
                    <a:pt x="43676847" y="300683"/>
                    <a:pt x="43710120" y="425358"/>
                    <a:pt x="43700979" y="1132357"/>
                  </a:cubicBezTo>
                  <a:lnTo>
                    <a:pt x="43700979" y="1132375"/>
                  </a:lnTo>
                  <a:cubicBezTo>
                    <a:pt x="43700979" y="2837094"/>
                    <a:pt x="43417982" y="3051192"/>
                    <a:pt x="42771222" y="3079033"/>
                  </a:cubicBez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662880" y="826414"/>
              <a:ext cx="4732001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kumimoji="0" lang="en-US" sz="5000" b="1" i="0" u="none" strike="noStrike" kern="1200" cap="none" spc="0" normalizeH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TẬP THÊM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62000" y="3062198"/>
                <a:ext cx="16687800" cy="52817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fr-FR" sz="42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Chứng minh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fr-FR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fr-FR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fr-FR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fr-FR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lang="fr-FR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biểu thức A viết được dưới dạng tổng các bình phương của hai biểu thức.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fr-FR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2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</m:d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p</m:t>
                        </m:r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en-US" sz="4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Với a, b, c là độ dài cạnh của một tam giác và p là nửa chu vi của tam giác đó.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3062198"/>
                <a:ext cx="16687800" cy="5281702"/>
              </a:xfrm>
              <a:prstGeom prst="rect">
                <a:avLst/>
              </a:prstGeom>
              <a:blipFill>
                <a:blip r:embed="rId2"/>
                <a:stretch>
                  <a:fillRect l="-1388" r="-1351" b="-4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948793">
            <a:off x="15549267" y="8603419"/>
            <a:ext cx="2089529" cy="1906695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238033" y="807781"/>
            <a:ext cx="3498584" cy="174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5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48793">
            <a:off x="15494904" y="8692285"/>
            <a:ext cx="2089529" cy="1906695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91176" y="100368"/>
            <a:ext cx="3083572" cy="1537932"/>
          </a:xfrm>
          <a:prstGeom prst="rect">
            <a:avLst/>
          </a:prstGeom>
        </p:spPr>
      </p:pic>
      <p:grpSp>
        <p:nvGrpSpPr>
          <p:cNvPr id="9" name="Google Shape;305;p14"/>
          <p:cNvGrpSpPr/>
          <p:nvPr/>
        </p:nvGrpSpPr>
        <p:grpSpPr>
          <a:xfrm flipH="1">
            <a:off x="533400" y="829925"/>
            <a:ext cx="1514649" cy="1192826"/>
            <a:chOff x="7890477" y="787864"/>
            <a:chExt cx="2065961" cy="1377288"/>
          </a:xfrm>
        </p:grpSpPr>
        <p:pic>
          <p:nvPicPr>
            <p:cNvPr id="10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07;p14"/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33400" y="2353925"/>
                <a:ext cx="17145000" cy="637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+3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, biểu thức A viết được dưới dạng tổng các bình phương của hai biểu thức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+2</m:t>
                      </m:r>
                      <m:d>
                        <m:d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d>
                        <m:d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e>
                      </m:d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+4(</m:t>
                      </m:r>
                      <m:sSup>
                        <m:sSup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+6</m:t>
                      </m:r>
                      <m:r>
                        <m:rPr>
                          <m:sty m:val="p"/>
                        </m:rP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+9)</m:t>
                      </m:r>
                    </m:oMath>
                  </m:oMathPara>
                </a14:m>
                <a:endPara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=10</m:t>
                      </m:r>
                      <m:sSup>
                        <m:sSup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+40</m:t>
                      </m:r>
                      <m:r>
                        <m:rPr>
                          <m:sty m:val="p"/>
                        </m:rP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+25+25</m:t>
                      </m:r>
                    </m:oMath>
                  </m:oMathPara>
                </a14:m>
                <a:endPara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kumimoji="0" lang="en-US" sz="4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+10</m:t>
                          </m:r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+25</m:t>
                          </m:r>
                        </m:e>
                      </m:d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+(9</m:t>
                      </m:r>
                      <m:sSup>
                        <m:sSupPr>
                          <m:ctrlPr>
                            <a:rPr kumimoji="0" lang="en-US" sz="4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+30</m:t>
                      </m:r>
                      <m:r>
                        <m:rPr>
                          <m:sty m:val="p"/>
                        </m:rP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+25)</m:t>
                      </m:r>
                    </m:oMath>
                  </m:oMathPara>
                </a14:m>
                <a:endPara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+5</m:t>
                            </m:r>
                          </m:e>
                        </m:d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4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4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+5</m:t>
                            </m:r>
                          </m:e>
                        </m:d>
                      </m:e>
                      <m:sup>
                        <m:r>
                          <a:rPr kumimoji="0" lang="en-US" sz="4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(đpcm)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353925"/>
                <a:ext cx="17145000" cy="6370975"/>
              </a:xfrm>
              <a:prstGeom prst="rect">
                <a:avLst/>
              </a:prstGeom>
              <a:blipFill>
                <a:blip r:embed="rId5"/>
                <a:stretch>
                  <a:fillRect l="-1387" r="-1351" b="-1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587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48793">
            <a:off x="15494904" y="8692285"/>
            <a:ext cx="2089529" cy="1906695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91176" y="100368"/>
            <a:ext cx="3083572" cy="1537932"/>
          </a:xfrm>
          <a:prstGeom prst="rect">
            <a:avLst/>
          </a:prstGeom>
        </p:spPr>
      </p:pic>
      <p:grpSp>
        <p:nvGrpSpPr>
          <p:cNvPr id="9" name="Google Shape;305;p14"/>
          <p:cNvGrpSpPr/>
          <p:nvPr/>
        </p:nvGrpSpPr>
        <p:grpSpPr>
          <a:xfrm flipH="1">
            <a:off x="533400" y="829925"/>
            <a:ext cx="1514649" cy="1192826"/>
            <a:chOff x="7890477" y="787864"/>
            <a:chExt cx="2065961" cy="1377288"/>
          </a:xfrm>
        </p:grpSpPr>
        <p:pic>
          <p:nvPicPr>
            <p:cNvPr id="10" name="Google Shape;30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07;p14"/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28600" y="2400300"/>
                <a:ext cx="17974025" cy="65588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p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Với a, b, c là độ dài cạnh của một tam giác và p là nửa chu vi của tam giác đó.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Ta có: nửa chu vi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p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num>
                      <m:den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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p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Phân tích VT ta có: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VT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b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</m:e>
                      </m:d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p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p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.2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p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VT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VP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(đpcm)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400300"/>
                <a:ext cx="17974025" cy="6558847"/>
              </a:xfrm>
              <a:prstGeom prst="rect">
                <a:avLst/>
              </a:prstGeom>
              <a:blipFill>
                <a:blip r:embed="rId5"/>
                <a:stretch>
                  <a:fillRect l="-1221" r="-373" b="-3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338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6350" y="-235133"/>
            <a:ext cx="18758265" cy="10522133"/>
            <a:chOff x="0" y="0"/>
            <a:chExt cx="6345389" cy="35593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30400" y="8191500"/>
            <a:ext cx="4550928" cy="4454221"/>
          </a:xfrm>
          <a:prstGeom prst="rect">
            <a:avLst/>
          </a:prstGeom>
        </p:spPr>
      </p:pic>
      <p:sp>
        <p:nvSpPr>
          <p:cNvPr id="14" name="Google Shape;1087;p63"/>
          <p:cNvSpPr txBox="1"/>
          <p:nvPr/>
        </p:nvSpPr>
        <p:spPr>
          <a:xfrm>
            <a:off x="4177481" y="1072040"/>
            <a:ext cx="9570678" cy="109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21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rgbClr val="373E56"/>
                </a:solidFill>
                <a:latin typeface="Arial"/>
                <a:ea typeface="Arial"/>
                <a:cs typeface="Arial"/>
                <a:sym typeface="Arial"/>
              </a:rPr>
              <a:t>HƯỚNG DẪN VỀ NHÀ</a:t>
            </a:r>
            <a:endParaRPr sz="6600" b="1" dirty="0">
              <a:solidFill>
                <a:srgbClr val="373E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1097;p63"/>
          <p:cNvGrpSpPr/>
          <p:nvPr/>
        </p:nvGrpSpPr>
        <p:grpSpPr>
          <a:xfrm>
            <a:off x="1026411" y="3467100"/>
            <a:ext cx="4447408" cy="379857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00"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69877" y="4193118"/>
              <a:ext cx="4030937" cy="23352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Ôn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đã</a:t>
              </a:r>
              <a:r>
                <a:rPr lang="en-US" sz="3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học.</a:t>
              </a:r>
              <a:endParaRPr sz="3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6514545" y="3467101"/>
            <a:ext cx="4797758" cy="379857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00"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14544" y="3859530"/>
              <a:ext cx="4632565" cy="1938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3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SBT.</a:t>
              </a:r>
              <a:endParaRPr sz="3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12263298" y="3467100"/>
            <a:ext cx="4957902" cy="3815778"/>
            <a:chOff x="12263298" y="2989232"/>
            <a:chExt cx="4957902" cy="4585801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263353" y="2989232"/>
              <a:ext cx="4957847" cy="45495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Đọc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trước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9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sau</a:t>
              </a:r>
              <a:endParaRPr sz="3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lvl="0" algn="ctr">
                <a:lnSpc>
                  <a:spcPct val="150000"/>
                </a:lnSpc>
              </a:pPr>
              <a:r>
                <a:rPr lang="vi-VN" sz="3900" b="1">
                  <a:ea typeface="Times New Roman" panose="02020603050405020304" pitchFamily="18" charset="0"/>
                </a:rPr>
                <a:t>Bài 7. Lập phương của một tổng hay một hiệu</a:t>
              </a:r>
              <a:r>
                <a:rPr lang="en-US" sz="3900" b="1">
                  <a:ea typeface="Times New Roman" panose="02020603050405020304" pitchFamily="18" charset="0"/>
                </a:rPr>
                <a:t>.</a:t>
              </a:r>
              <a:endParaRPr sz="39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-2362200" y="0"/>
            <a:ext cx="3916041" cy="2105526"/>
          </a:xfrm>
          <a:prstGeom prst="rect">
            <a:avLst/>
          </a:prstGeom>
        </p:spPr>
      </p:pic>
      <p:pic>
        <p:nvPicPr>
          <p:cNvPr id="28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800000">
            <a:off x="-775650" y="8032791"/>
            <a:ext cx="3105991" cy="29429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5133" y="-117566"/>
            <a:ext cx="18758265" cy="10522133"/>
            <a:chOff x="0" y="0"/>
            <a:chExt cx="6345389" cy="35593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014751" y="5409127"/>
            <a:ext cx="7340049" cy="98689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05000" y="876300"/>
            <a:ext cx="5197958" cy="474313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944600" y="0"/>
            <a:ext cx="2735172" cy="28307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73235" y="8347166"/>
            <a:ext cx="4383276" cy="4114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28899" y="2171700"/>
            <a:ext cx="130302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4524" y="-261415"/>
            <a:ext cx="18552524" cy="10845440"/>
            <a:chOff x="0" y="0"/>
            <a:chExt cx="6275792" cy="3668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792" cy="3668704"/>
            </a:xfrm>
            <a:custGeom>
              <a:avLst/>
              <a:gdLst/>
              <a:ahLst/>
              <a:cxnLst/>
              <a:rect l="l" t="t" r="r" b="b"/>
              <a:pathLst>
                <a:path w="6275792" h="3668704">
                  <a:moveTo>
                    <a:pt x="0" y="0"/>
                  </a:moveTo>
                  <a:lnTo>
                    <a:pt x="6275792" y="0"/>
                  </a:lnTo>
                  <a:lnTo>
                    <a:pt x="6275792" y="3668704"/>
                  </a:lnTo>
                  <a:lnTo>
                    <a:pt x="0" y="3668704"/>
                  </a:lnTo>
                  <a:close/>
                </a:path>
              </a:pathLst>
            </a:custGeom>
            <a:solidFill>
              <a:srgbClr val="F4DFBA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2486" y="1790700"/>
            <a:ext cx="12453714" cy="5356263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581400" y="3163287"/>
            <a:ext cx="10842478" cy="170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1. HẰNG</a:t>
            </a:r>
            <a:r>
              <a:rPr kumimoji="0" lang="en-US" sz="7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ĐẲNG THỨC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4032"/>
            <a:ext cx="7010400" cy="676282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81028" y="-178660"/>
            <a:ext cx="2735172" cy="283070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53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133012" y="534408"/>
            <a:ext cx="8664612" cy="110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5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 biết hằng đẳng thức</a:t>
            </a:r>
            <a:endParaRPr lang="en-US" sz="50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09600" y="2102386"/>
                <a:ext cx="17068800" cy="29649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nl-NL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biểu thức: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nl-NL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 fontAlgn="base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4000" b="1" i="1" u="sng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­</a:t>
                </a:r>
                <a:r>
                  <a:rPr lang="nl-NL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thay bất kì a và b bằng một số nào đó thì biểu thức có vế trái luôn bằng vế phải.</a:t>
                </a:r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102386"/>
                <a:ext cx="17068800" cy="2964914"/>
              </a:xfrm>
              <a:prstGeom prst="rect">
                <a:avLst/>
              </a:prstGeom>
              <a:blipFill>
                <a:blip r:embed="rId18"/>
                <a:stretch>
                  <a:fillRect l="-1250" r="-1250" b="-4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914400" y="5800461"/>
            <a:ext cx="16341026" cy="3305544"/>
            <a:chOff x="1108774" y="5143500"/>
            <a:chExt cx="16341026" cy="3305544"/>
          </a:xfrm>
        </p:grpSpPr>
        <p:sp>
          <p:nvSpPr>
            <p:cNvPr id="25" name="Google Shape;259;p11"/>
            <p:cNvSpPr/>
            <p:nvPr/>
          </p:nvSpPr>
          <p:spPr>
            <a:xfrm>
              <a:off x="1108774" y="5143500"/>
              <a:ext cx="16341026" cy="3305544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752600" y="5448300"/>
              <a:ext cx="15029693" cy="2363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200000"/>
                </a:lnSpc>
              </a:pP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Hằng đẳng thức là đẳng thức mà hai vế luôn cùng nhận một giá trị khi thay các chữ trong đẳng thức bằng các số tùy ý.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039774" y="7907886"/>
            <a:ext cx="1786283" cy="17314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9773" y="5634213"/>
            <a:ext cx="880174" cy="9420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660449" y="-1370804"/>
            <a:ext cx="4035902" cy="41517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2438400" y="6767703"/>
            <a:ext cx="4541914" cy="43955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5695216">
            <a:off x="-1011861" y="-669611"/>
            <a:ext cx="3136829" cy="2972145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7396335" y="1096938"/>
            <a:ext cx="286323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562600" y="2750066"/>
            <a:ext cx="6792825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sz="4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đẳng thức thường gặp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5240000" y="7581900"/>
            <a:ext cx="2524659" cy="23289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5289030" y="4001783"/>
                <a:ext cx="6792825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m:oMathPara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9030" y="4001783"/>
                <a:ext cx="6792825" cy="10618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5257800" y="5345833"/>
                <a:ext cx="6792825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m:oMathPara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5345833"/>
                <a:ext cx="6792825" cy="10618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5431541" y="6716740"/>
                <a:ext cx="6792825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d>
                        <m:dPr>
                          <m:ctrlP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𝑐</m:t>
                          </m:r>
                        </m:e>
                      </m:d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</m:t>
                      </m:r>
                    </m:oMath>
                  </m:oMathPara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1541" y="6716740"/>
                <a:ext cx="6792825" cy="10618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5856375" y="8087647"/>
            <a:ext cx="6792825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những hằng đẳng thức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760046" y="7048499"/>
            <a:ext cx="3851119" cy="3509711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707213">
            <a:off x="16255577" y="-417132"/>
            <a:ext cx="3379045" cy="352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3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5621000" y="7581900"/>
            <a:ext cx="3276600" cy="2900111"/>
          </a:xfrm>
          <a:prstGeom prst="rect">
            <a:avLst/>
          </a:prstGeom>
        </p:spPr>
      </p:pic>
      <p:sp>
        <p:nvSpPr>
          <p:cNvPr id="13" name="Google Shape;304;p14"/>
          <p:cNvSpPr/>
          <p:nvPr/>
        </p:nvSpPr>
        <p:spPr>
          <a:xfrm>
            <a:off x="609600" y="1285645"/>
            <a:ext cx="2553134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</a:t>
            </a:r>
            <a:endParaRPr kumimoji="0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52800" y="1267994"/>
            <a:ext cx="14668066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ea typeface="Times New Roman" panose="02020603050405020304" pitchFamily="18" charset="0"/>
              </a:rPr>
              <a:t>Đẳng thức nào sau đây là hằng đẳng thức?</a:t>
            </a:r>
          </a:p>
        </p:txBody>
      </p:sp>
      <p:grpSp>
        <p:nvGrpSpPr>
          <p:cNvPr id="16" name="Google Shape;305;p14"/>
          <p:cNvGrpSpPr/>
          <p:nvPr/>
        </p:nvGrpSpPr>
        <p:grpSpPr>
          <a:xfrm flipH="1">
            <a:off x="1036410" y="4762500"/>
            <a:ext cx="1699513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447800" y="6438900"/>
                <a:ext cx="13293879" cy="30162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</a:t>
                </a:r>
                <a:r>
                  <a:rPr lang="en-US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Đẳng thức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hằng đẳng thức.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200"/>
                  </a:spcBef>
                  <a:defRPr/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</a:t>
                </a:r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:r>
                  <a:rPr lang="en-US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Đẳng thức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−1=3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không là hằng đẳng thức (vì khi ta thay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thì hai vế của đẳng thức không bằng nhau.)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6438900"/>
                <a:ext cx="13293879" cy="3016210"/>
              </a:xfrm>
              <a:prstGeom prst="rect">
                <a:avLst/>
              </a:prstGeom>
              <a:blipFill>
                <a:blip r:embed="rId4"/>
                <a:stretch>
                  <a:fillRect l="-1651" r="-1651" b="-4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113152" y="2709800"/>
                <a:ext cx="5343129" cy="10618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2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d>
                      <m:dPr>
                        <m:ctrlPr>
                          <a:rPr lang="en-US" sz="4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152" y="2709800"/>
                <a:ext cx="5343129" cy="1061829"/>
              </a:xfrm>
              <a:prstGeom prst="rect">
                <a:avLst/>
              </a:prstGeom>
              <a:blipFill>
                <a:blip r:embed="rId5"/>
                <a:stretch>
                  <a:fillRect l="-4452" b="-14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0552544" y="2709799"/>
                <a:ext cx="3628494" cy="9418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2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−1=3</m:t>
                    </m:r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2544" y="2709799"/>
                <a:ext cx="3628494" cy="941861"/>
              </a:xfrm>
              <a:prstGeom prst="rect">
                <a:avLst/>
              </a:prstGeom>
              <a:blipFill>
                <a:blip r:embed="rId6"/>
                <a:stretch>
                  <a:fillRect l="-6387" b="-29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68600" y="226285"/>
            <a:ext cx="2987299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5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ver dir="r"/>
      </p:transition>
    </mc:Choice>
    <mc:Fallback xmlns="">
      <p:transition spd="med">
        <p:cover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5887963">
            <a:off x="16208244" y="7869227"/>
            <a:ext cx="3144853" cy="297974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169232">
            <a:off x="-430800" y="-81126"/>
            <a:ext cx="2222236" cy="2367229"/>
          </a:xfrm>
          <a:prstGeom prst="rect">
            <a:avLst/>
          </a:prstGeom>
        </p:spPr>
      </p:pic>
      <p:sp>
        <p:nvSpPr>
          <p:cNvPr id="16" name="Google Shape;322;p15"/>
          <p:cNvSpPr/>
          <p:nvPr/>
        </p:nvSpPr>
        <p:spPr>
          <a:xfrm>
            <a:off x="6310333" y="685102"/>
            <a:ext cx="4953000" cy="1257998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 TẬP 1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771034" y="2259292"/>
                <a:ext cx="14031598" cy="28623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 các đẳng thức sau, đẳng thức nào là hằng đẳng thức?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 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 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+1=3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1034" y="2259292"/>
                <a:ext cx="14031598" cy="2862322"/>
              </a:xfrm>
              <a:prstGeom prst="rect">
                <a:avLst/>
              </a:prstGeom>
              <a:blipFill>
                <a:blip r:embed="rId4"/>
                <a:stretch>
                  <a:fillRect l="-1565" r="-565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oogle Shape;305;p14"/>
          <p:cNvGrpSpPr/>
          <p:nvPr/>
        </p:nvGrpSpPr>
        <p:grpSpPr>
          <a:xfrm flipH="1">
            <a:off x="7927859" y="5372100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61816" y="6896100"/>
                <a:ext cx="15002184" cy="29392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hằng đẳng thức.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+1=3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không phải là hằng đẳng thức (vì khi thay </a:t>
                </a:r>
                <a14:m>
                  <m:oMath xmlns:m="http://schemas.openxmlformats.org/officeDocument/2006/math"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thì hai vế của đẳng thức không bằng nhau).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816" y="6896100"/>
                <a:ext cx="15002184" cy="2939266"/>
              </a:xfrm>
              <a:prstGeom prst="rect">
                <a:avLst/>
              </a:prstGeom>
              <a:blipFill>
                <a:blip r:embed="rId6"/>
                <a:stretch>
                  <a:fillRect l="-1422" b="-4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94645" y="387180"/>
            <a:ext cx="1186025" cy="177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0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2739</TotalTime>
  <Words>2311</Words>
  <Application>Microsoft Office PowerPoint</Application>
  <PresentationFormat>Custom</PresentationFormat>
  <Paragraphs>275</Paragraphs>
  <Slides>46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Times New Roman</vt:lpstr>
      <vt:lpstr>Arial</vt:lpstr>
      <vt:lpstr>Calibri</vt:lpstr>
      <vt:lpstr>Dotum</vt:lpstr>
      <vt:lpstr>OpenSans</vt:lpstr>
      <vt:lpstr>Cambria Math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tailieugiaovien.edu.vn</dc:creator>
  <cp:lastModifiedBy>Tấn Phát Bùi</cp:lastModifiedBy>
  <cp:revision>1</cp:revision>
  <dcterms:created xsi:type="dcterms:W3CDTF">2006-08-16T00:00:00Z</dcterms:created>
  <dcterms:modified xsi:type="dcterms:W3CDTF">2024-10-27T23:32:46Z</dcterms:modified>
  <dc:identifier>DAFWAZhnXwQ</dc:identifier>
</cp:coreProperties>
</file>