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sldIdLst>
    <p:sldId id="301" r:id="rId3"/>
    <p:sldId id="302" r:id="rId4"/>
    <p:sldId id="303" r:id="rId5"/>
    <p:sldId id="262" r:id="rId6"/>
    <p:sldId id="264" r:id="rId7"/>
    <p:sldId id="284" r:id="rId8"/>
    <p:sldId id="330" r:id="rId9"/>
    <p:sldId id="286" r:id="rId10"/>
    <p:sldId id="355" r:id="rId11"/>
    <p:sldId id="270" r:id="rId12"/>
    <p:sldId id="288" r:id="rId13"/>
    <p:sldId id="289" r:id="rId14"/>
    <p:sldId id="272" r:id="rId15"/>
    <p:sldId id="372" r:id="rId16"/>
    <p:sldId id="290" r:id="rId17"/>
    <p:sldId id="291" r:id="rId18"/>
    <p:sldId id="373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24"/>
    <p:restoredTop sz="94660"/>
  </p:normalViewPr>
  <p:slideViewPr>
    <p:cSldViewPr snapToGrid="0">
      <p:cViewPr varScale="1">
        <p:scale>
          <a:sx n="111" d="100"/>
          <a:sy n="111" d="100"/>
        </p:scale>
        <p:origin x="60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056749-D08C-4A8C-8963-A923F5709C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35.wmf"/><Relationship Id="rId21" Type="http://schemas.openxmlformats.org/officeDocument/2006/relationships/image" Target="../media/image44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2.w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3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3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52.wmf"/><Relationship Id="rId3" Type="http://schemas.openxmlformats.org/officeDocument/2006/relationships/image" Target="../media/image45.wmf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51.bin"/><Relationship Id="rId2" Type="http://schemas.openxmlformats.org/officeDocument/2006/relationships/oleObject" Target="../embeddings/oleObject43.bin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52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60.wmf"/><Relationship Id="rId3" Type="http://schemas.openxmlformats.org/officeDocument/2006/relationships/image" Target="../media/image2.wmf"/><Relationship Id="rId21" Type="http://schemas.openxmlformats.org/officeDocument/2006/relationships/oleObject" Target="../embeddings/oleObject62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60.bin"/><Relationship Id="rId2" Type="http://schemas.openxmlformats.org/officeDocument/2006/relationships/oleObject" Target="../embeddings/oleObject53.bin"/><Relationship Id="rId16" Type="http://schemas.openxmlformats.org/officeDocument/2006/relationships/image" Target="../media/image59.wmf"/><Relationship Id="rId20" Type="http://schemas.openxmlformats.org/officeDocument/2006/relationships/image" Target="../media/image6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57.bin"/><Relationship Id="rId24" Type="http://schemas.openxmlformats.org/officeDocument/2006/relationships/image" Target="../media/image63.wmf"/><Relationship Id="rId5" Type="http://schemas.openxmlformats.org/officeDocument/2006/relationships/image" Target="../media/image3.wmf"/><Relationship Id="rId15" Type="http://schemas.openxmlformats.org/officeDocument/2006/relationships/oleObject" Target="../embeddings/oleObject59.bin"/><Relationship Id="rId23" Type="http://schemas.openxmlformats.org/officeDocument/2006/relationships/oleObject" Target="../embeddings/oleObject63.bin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61.bin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58.wmf"/><Relationship Id="rId22" Type="http://schemas.openxmlformats.org/officeDocument/2006/relationships/image" Target="../media/image6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71.wmf"/><Relationship Id="rId2" Type="http://schemas.openxmlformats.org/officeDocument/2006/relationships/oleObject" Target="../embeddings/oleObject64.bin"/><Relationship Id="rId16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7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77.wmf"/><Relationship Id="rId18" Type="http://schemas.openxmlformats.org/officeDocument/2006/relationships/oleObject" Target="../embeddings/oleObject80.bin"/><Relationship Id="rId3" Type="http://schemas.openxmlformats.org/officeDocument/2006/relationships/image" Target="../media/image72.wmf"/><Relationship Id="rId21" Type="http://schemas.openxmlformats.org/officeDocument/2006/relationships/image" Target="../media/image79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49.wmf"/><Relationship Id="rId2" Type="http://schemas.openxmlformats.org/officeDocument/2006/relationships/oleObject" Target="../embeddings/oleObject72.bin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5" Type="http://schemas.openxmlformats.org/officeDocument/2006/relationships/image" Target="../media/image78.wmf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7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83.wmf"/><Relationship Id="rId18" Type="http://schemas.openxmlformats.org/officeDocument/2006/relationships/oleObject" Target="../embeddings/oleObject90.bin"/><Relationship Id="rId3" Type="http://schemas.openxmlformats.org/officeDocument/2006/relationships/image" Target="../media/image72.wmf"/><Relationship Id="rId21" Type="http://schemas.openxmlformats.org/officeDocument/2006/relationships/image" Target="../media/image85.wmf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49.wmf"/><Relationship Id="rId2" Type="http://schemas.openxmlformats.org/officeDocument/2006/relationships/oleObject" Target="../embeddings/oleObject82.bin"/><Relationship Id="rId16" Type="http://schemas.openxmlformats.org/officeDocument/2006/relationships/oleObject" Target="../embeddings/oleObject89.bin"/><Relationship Id="rId20" Type="http://schemas.openxmlformats.org/officeDocument/2006/relationships/oleObject" Target="../embeddings/oleObject9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2.wmf"/><Relationship Id="rId5" Type="http://schemas.openxmlformats.org/officeDocument/2006/relationships/image" Target="../media/image73.wmf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8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7.wmf"/><Relationship Id="rId7" Type="http://schemas.openxmlformats.org/officeDocument/2006/relationships/image" Target="../media/image14.wmf"/><Relationship Id="rId12" Type="http://schemas.openxmlformats.org/officeDocument/2006/relationships/image" Target="../media/image16.wmf"/><Relationship Id="rId2" Type="http://schemas.openxmlformats.org/officeDocument/2006/relationships/oleObject" Target="../embeddings/oleObject10.bin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8.wmf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31.bin"/><Relationship Id="rId3" Type="http://schemas.openxmlformats.org/officeDocument/2006/relationships/image" Target="../media/image24.wmf"/><Relationship Id="rId21" Type="http://schemas.openxmlformats.org/officeDocument/2006/relationships/image" Target="../media/image33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1.wmf"/><Relationship Id="rId2" Type="http://schemas.openxmlformats.org/officeDocument/2006/relationships/oleObject" Target="../embeddings/oleObject23.bin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trò chơi khởi động cho một buổi sinh hoạt tập thể - Sinh Viên Công Giáo  Trung Ch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363" y="341313"/>
            <a:ext cx="6369050" cy="6516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5029679" y="2690200"/>
            <a:ext cx="169950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Khởi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8315" y="2348357"/>
            <a:ext cx="41540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LUYỆN TẬP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978" y="61278"/>
            <a:ext cx="289083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u="sng" dirty="0">
                <a:solidFill>
                  <a:srgbClr val="FF0000"/>
                </a:solidFill>
              </a:rPr>
              <a:t>2.Luyện tập:</a:t>
            </a:r>
          </a:p>
        </p:txBody>
      </p:sp>
      <p:sp>
        <p:nvSpPr>
          <p:cNvPr id="15372" name="Rectangle 8"/>
          <p:cNvSpPr/>
          <p:nvPr/>
        </p:nvSpPr>
        <p:spPr>
          <a:xfrm>
            <a:off x="874713" y="3548063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5380" name="TextBox 22"/>
          <p:cNvSpPr txBox="1"/>
          <p:nvPr/>
        </p:nvSpPr>
        <p:spPr>
          <a:xfrm>
            <a:off x="87313" y="6551613"/>
            <a:ext cx="292100" cy="1079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100" dirty="0">
                <a:solidFill>
                  <a:schemeClr val="bg1"/>
                </a:solidFill>
                <a:latin typeface="Times New Roman" panose="02020603050405020304" pitchFamily="18" charset="0"/>
              </a:rPr>
              <a:t>ID 2223 GA GV001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8105" y="714375"/>
            <a:ext cx="11684000" cy="829945"/>
            <a:chOff x="123" y="1125"/>
            <a:chExt cx="18400" cy="1307"/>
          </a:xfrm>
        </p:grpSpPr>
        <p:sp>
          <p:nvSpPr>
            <p:cNvPr id="6" name="TextBox 5"/>
            <p:cNvSpPr txBox="1"/>
            <p:nvPr/>
          </p:nvSpPr>
          <p:spPr>
            <a:xfrm>
              <a:off x="123" y="1125"/>
              <a:ext cx="18400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u="sng" dirty="0">
                  <a:solidFill>
                    <a:srgbClr val="FF0000"/>
                  </a:solidFill>
                </a:rPr>
                <a:t>Luyện tập 1</a:t>
              </a:r>
              <a:r>
                <a:rPr lang="en-US" altLang="en-US" sz="2400" dirty="0">
                  <a:solidFill>
                    <a:srgbClr val="FF0000"/>
                  </a:solidFill>
                </a:rPr>
                <a:t>: </a:t>
              </a:r>
              <a:r>
                <a:rPr lang="en-US" altLang="en-US" sz="2400" dirty="0">
                  <a:solidFill>
                    <a:schemeClr val="tx1"/>
                  </a:solidFill>
                </a:rPr>
                <a:t>Cho hai đa thức                                     và                                     hãy tính G + H và G - H.</a:t>
              </a:r>
            </a:p>
          </p:txBody>
        </p:sp>
        <p:graphicFrame>
          <p:nvGraphicFramePr>
            <p:cNvPr id="3" name="Object -2147482602"/>
            <p:cNvGraphicFramePr>
              <a:graphicFrameLocks noChangeAspect="1"/>
            </p:cNvGraphicFramePr>
            <p:nvPr/>
          </p:nvGraphicFramePr>
          <p:xfrm>
            <a:off x="11176" y="1125"/>
            <a:ext cx="4062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997200" imgH="405765" progId="Equation.DSMT4">
                    <p:embed/>
                  </p:oleObj>
                </mc:Choice>
                <mc:Fallback>
                  <p:oleObj r:id="rId2" imgW="2997200" imgH="4057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1176" y="1125"/>
                          <a:ext cx="4062" cy="63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-2147482602"/>
            <p:cNvGraphicFramePr>
              <a:graphicFrameLocks noChangeAspect="1"/>
            </p:cNvGraphicFramePr>
            <p:nvPr/>
          </p:nvGraphicFramePr>
          <p:xfrm>
            <a:off x="6330" y="1140"/>
            <a:ext cx="3937" cy="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2442845" imgH="241300" progId="Equation.DSMT4">
                    <p:embed/>
                  </p:oleObj>
                </mc:Choice>
                <mc:Fallback>
                  <p:oleObj r:id="rId4" imgW="2442845" imgH="2413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330" y="1140"/>
                          <a:ext cx="3937" cy="6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 Box 25"/>
          <p:cNvSpPr txBox="1"/>
          <p:nvPr/>
        </p:nvSpPr>
        <p:spPr>
          <a:xfrm>
            <a:off x="4431665" y="1287145"/>
            <a:ext cx="24022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Trả lời: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606040" y="1901825"/>
          <a:ext cx="4927600" cy="382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442845" imgH="241300" progId="Equation.DSMT4">
                  <p:embed/>
                </p:oleObj>
              </mc:Choice>
              <mc:Fallback>
                <p:oleObj r:id="rId6" imgW="2442845" imgH="241300" progId="Equation.DSMT4">
                  <p:embed/>
                  <p:pic>
                    <p:nvPicPr>
                      <p:cNvPr id="0" name="Picture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06040" y="1901825"/>
                        <a:ext cx="4927600" cy="3822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-2147482601"/>
          <p:cNvGraphicFramePr>
            <a:graphicFrameLocks noChangeAspect="1"/>
          </p:cNvGraphicFramePr>
          <p:nvPr/>
        </p:nvGraphicFramePr>
        <p:xfrm>
          <a:off x="3244850" y="2444750"/>
          <a:ext cx="428879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123055" imgH="474345" progId="Equation.DSMT4">
                  <p:embed/>
                </p:oleObj>
              </mc:Choice>
              <mc:Fallback>
                <p:oleObj r:id="rId8" imgW="4123055" imgH="474345" progId="Equation.DSMT4">
                  <p:embed/>
                  <p:pic>
                    <p:nvPicPr>
                      <p:cNvPr id="0" name="Picture 2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44850" y="2444750"/>
                        <a:ext cx="4288790" cy="406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-2147482600"/>
          <p:cNvGraphicFramePr>
            <a:graphicFrameLocks noChangeAspect="1"/>
          </p:cNvGraphicFramePr>
          <p:nvPr/>
        </p:nvGraphicFramePr>
        <p:xfrm>
          <a:off x="3221990" y="2974340"/>
          <a:ext cx="5780405" cy="38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458720" imgH="241300" progId="Equation.DSMT4">
                  <p:embed/>
                </p:oleObj>
              </mc:Choice>
              <mc:Fallback>
                <p:oleObj r:id="rId10" imgW="2458720" imgH="241300" progId="Equation.DSMT4">
                  <p:embed/>
                  <p:pic>
                    <p:nvPicPr>
                      <p:cNvPr id="0" name="Picture 2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21990" y="2974340"/>
                        <a:ext cx="5780405" cy="3898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-2147482599"/>
          <p:cNvGraphicFramePr>
            <a:graphicFrameLocks noChangeAspect="1"/>
          </p:cNvGraphicFramePr>
          <p:nvPr/>
        </p:nvGraphicFramePr>
        <p:xfrm>
          <a:off x="3225800" y="3426460"/>
          <a:ext cx="3258185" cy="393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351915" imgH="241300" progId="Equation.DSMT4">
                  <p:embed/>
                </p:oleObj>
              </mc:Choice>
              <mc:Fallback>
                <p:oleObj r:id="rId12" imgW="1351915" imgH="241300" progId="Equation.DSMT4">
                  <p:embed/>
                  <p:pic>
                    <p:nvPicPr>
                      <p:cNvPr id="0" name="Picture 3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25800" y="3426460"/>
                        <a:ext cx="3258185" cy="3930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-2147482597"/>
          <p:cNvGraphicFramePr>
            <a:graphicFrameLocks noChangeAspect="1"/>
          </p:cNvGraphicFramePr>
          <p:nvPr/>
        </p:nvGraphicFramePr>
        <p:xfrm>
          <a:off x="3206750" y="4852670"/>
          <a:ext cx="4289425" cy="368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2085975" imgH="241300" progId="Equation.DSMT4">
                  <p:embed/>
                </p:oleObj>
              </mc:Choice>
              <mc:Fallback>
                <p:oleObj r:id="rId14" imgW="2085975" imgH="241300" progId="Equation.DSMT4">
                  <p:embed/>
                  <p:pic>
                    <p:nvPicPr>
                      <p:cNvPr id="0" name="Picture 3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06750" y="4852670"/>
                        <a:ext cx="4289425" cy="3689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-2147482596"/>
          <p:cNvGraphicFramePr>
            <a:graphicFrameLocks noChangeAspect="1"/>
          </p:cNvGraphicFramePr>
          <p:nvPr/>
        </p:nvGraphicFramePr>
        <p:xfrm>
          <a:off x="3140075" y="5380355"/>
          <a:ext cx="4986020" cy="382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2392045" imgH="241300" progId="Equation.DSMT4">
                  <p:embed/>
                </p:oleObj>
              </mc:Choice>
              <mc:Fallback>
                <p:oleObj r:id="rId16" imgW="2392045" imgH="241300" progId="Equation.DSMT4">
                  <p:embed/>
                  <p:pic>
                    <p:nvPicPr>
                      <p:cNvPr id="0" name="Picture 3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40075" y="5380355"/>
                        <a:ext cx="4986020" cy="3822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-2147482595"/>
          <p:cNvGraphicFramePr>
            <a:graphicFrameLocks noGrp="1" noChangeAspect="1"/>
          </p:cNvGraphicFramePr>
          <p:nvPr>
            <p:ph idx="1"/>
          </p:nvPr>
        </p:nvGraphicFramePr>
        <p:xfrm>
          <a:off x="3221990" y="5953125"/>
          <a:ext cx="3517900" cy="372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1410335" imgH="241300" progId="Equation.DSMT4">
                  <p:embed/>
                </p:oleObj>
              </mc:Choice>
              <mc:Fallback>
                <p:oleObj r:id="rId18" imgW="1410335" imgH="241300" progId="Equation.DSMT4">
                  <p:embed/>
                  <p:pic>
                    <p:nvPicPr>
                      <p:cNvPr id="0" name="Picture 3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21990" y="5953125"/>
                        <a:ext cx="3517900" cy="3721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2472690" y="4312285"/>
          <a:ext cx="5500370" cy="362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2644775" imgH="241300" progId="Equation.DSMT4">
                  <p:embed/>
                </p:oleObj>
              </mc:Choice>
              <mc:Fallback>
                <p:oleObj r:id="rId20" imgW="2644775" imgH="241300" progId="Equation.DSMT4">
                  <p:embed/>
                  <p:pic>
                    <p:nvPicPr>
                      <p:cNvPr id="0" name="Picture 4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472690" y="4312285"/>
                        <a:ext cx="5500370" cy="3625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9"/>
          <p:cNvSpPr/>
          <p:nvPr/>
        </p:nvSpPr>
        <p:spPr>
          <a:xfrm>
            <a:off x="0" y="722313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6395" name="Rectangle 10"/>
          <p:cNvSpPr/>
          <p:nvPr/>
        </p:nvSpPr>
        <p:spPr>
          <a:xfrm>
            <a:off x="0" y="1189038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6396" name="Rectangle 11"/>
          <p:cNvSpPr/>
          <p:nvPr/>
        </p:nvSpPr>
        <p:spPr>
          <a:xfrm>
            <a:off x="0" y="1617663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6397" name="Rectangle 12"/>
          <p:cNvSpPr/>
          <p:nvPr/>
        </p:nvSpPr>
        <p:spPr>
          <a:xfrm>
            <a:off x="0" y="2084388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6398" name="Rectangle 13"/>
          <p:cNvSpPr/>
          <p:nvPr/>
        </p:nvSpPr>
        <p:spPr>
          <a:xfrm>
            <a:off x="0" y="2551113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6399" name="Rectangle 14"/>
          <p:cNvSpPr/>
          <p:nvPr/>
        </p:nvSpPr>
        <p:spPr>
          <a:xfrm>
            <a:off x="0" y="2979738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8745" y="196850"/>
            <a:ext cx="11684000" cy="916305"/>
            <a:chOff x="187" y="310"/>
            <a:chExt cx="18400" cy="1443"/>
          </a:xfrm>
        </p:grpSpPr>
        <p:sp>
          <p:nvSpPr>
            <p:cNvPr id="2" name="TextBox 5"/>
            <p:cNvSpPr txBox="1"/>
            <p:nvPr/>
          </p:nvSpPr>
          <p:spPr>
            <a:xfrm>
              <a:off x="187" y="310"/>
              <a:ext cx="1840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u="sng" dirty="0">
                  <a:solidFill>
                    <a:srgbClr val="FF0000"/>
                  </a:solidFill>
                </a:rPr>
                <a:t>Luyện tập 2</a:t>
              </a:r>
              <a:r>
                <a:rPr lang="en-US" altLang="en-US" sz="2400" dirty="0">
                  <a:solidFill>
                    <a:srgbClr val="FF0000"/>
                  </a:solidFill>
                </a:rPr>
                <a:t>: </a:t>
              </a:r>
              <a:r>
                <a:rPr lang="en-US" altLang="en-US" sz="2400" dirty="0">
                  <a:solidFill>
                    <a:schemeClr val="tx1"/>
                  </a:solidFill>
                </a:rPr>
                <a:t>Rút gọn và tính giá trị của biểu thức sau tại x = 2 và y = -1.</a:t>
              </a:r>
            </a:p>
          </p:txBody>
        </p:sp>
        <p:graphicFrame>
          <p:nvGraphicFramePr>
            <p:cNvPr id="3" name="Object -2147482594"/>
            <p:cNvGraphicFramePr>
              <a:graphicFrameLocks noChangeAspect="1"/>
            </p:cNvGraphicFramePr>
            <p:nvPr/>
          </p:nvGraphicFramePr>
          <p:xfrm>
            <a:off x="3092" y="1120"/>
            <a:ext cx="8986" cy="6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7010400" imgH="405765" progId="Equation.DSMT4">
                    <p:embed/>
                  </p:oleObj>
                </mc:Choice>
                <mc:Fallback>
                  <p:oleObj r:id="rId2" imgW="7010400" imgH="405765" progId="Equation.DSMT4">
                    <p:embed/>
                    <p:pic>
                      <p:nvPicPr>
                        <p:cNvPr id="0" name="Picture 1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092" y="1120"/>
                          <a:ext cx="8986" cy="63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 Box 25"/>
          <p:cNvSpPr txBox="1"/>
          <p:nvPr/>
        </p:nvSpPr>
        <p:spPr>
          <a:xfrm>
            <a:off x="4431665" y="1287145"/>
            <a:ext cx="24022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Trả lời:</a:t>
            </a:r>
          </a:p>
        </p:txBody>
      </p:sp>
      <p:graphicFrame>
        <p:nvGraphicFramePr>
          <p:cNvPr id="17" name="Object -2147482594"/>
          <p:cNvGraphicFramePr>
            <a:graphicFrameLocks noChangeAspect="1"/>
          </p:cNvGraphicFramePr>
          <p:nvPr/>
        </p:nvGraphicFramePr>
        <p:xfrm>
          <a:off x="2506345" y="1769110"/>
          <a:ext cx="5706110" cy="401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010400" imgH="405765" progId="Equation.DSMT4">
                  <p:embed/>
                </p:oleObj>
              </mc:Choice>
              <mc:Fallback>
                <p:oleObj r:id="rId4" imgW="7010400" imgH="405765" progId="Equation.DSMT4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06345" y="1769110"/>
                        <a:ext cx="5706110" cy="4019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-2147482593"/>
          <p:cNvGraphicFramePr>
            <a:graphicFrameLocks noChangeAspect="1"/>
          </p:cNvGraphicFramePr>
          <p:nvPr/>
        </p:nvGraphicFramePr>
        <p:xfrm>
          <a:off x="2779395" y="2399030"/>
          <a:ext cx="5259070" cy="382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570480" imgH="241300" progId="Equation.DSMT4">
                  <p:embed/>
                </p:oleObj>
              </mc:Choice>
              <mc:Fallback>
                <p:oleObj r:id="rId5" imgW="2570480" imgH="241300" progId="Equation.DSMT4">
                  <p:embed/>
                  <p:pic>
                    <p:nvPicPr>
                      <p:cNvPr id="0" name="Picture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9395" y="2399030"/>
                        <a:ext cx="5259070" cy="3822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-2147482515"/>
          <p:cNvGraphicFramePr>
            <a:graphicFrameLocks noChangeAspect="1"/>
          </p:cNvGraphicFramePr>
          <p:nvPr/>
        </p:nvGraphicFramePr>
        <p:xfrm>
          <a:off x="2779395" y="3009265"/>
          <a:ext cx="5815965" cy="413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682875" imgH="241300" progId="Equation.DSMT4">
                  <p:embed/>
                </p:oleObj>
              </mc:Choice>
              <mc:Fallback>
                <p:oleObj r:id="rId7" imgW="2682875" imgH="241300" progId="Equation.DSMT4">
                  <p:embed/>
                  <p:pic>
                    <p:nvPicPr>
                      <p:cNvPr id="0" name="Picture 2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79395" y="3009265"/>
                        <a:ext cx="5815965" cy="4133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-2147482591"/>
          <p:cNvGraphicFramePr>
            <a:graphicFrameLocks noChangeAspect="1"/>
          </p:cNvGraphicFramePr>
          <p:nvPr/>
        </p:nvGraphicFramePr>
        <p:xfrm>
          <a:off x="2779395" y="3583940"/>
          <a:ext cx="1358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594995" imgH="241300" progId="Equation.DSMT4">
                  <p:embed/>
                </p:oleObj>
              </mc:Choice>
              <mc:Fallback>
                <p:oleObj r:id="rId9" imgW="594995" imgH="241300" progId="Equation.DSMT4">
                  <p:embed/>
                  <p:pic>
                    <p:nvPicPr>
                      <p:cNvPr id="0" name="Picture 3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79395" y="3583940"/>
                        <a:ext cx="13589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1124585" y="4144010"/>
            <a:ext cx="10688320" cy="829945"/>
            <a:chOff x="1309" y="6504"/>
            <a:chExt cx="16832" cy="1307"/>
          </a:xfrm>
        </p:grpSpPr>
        <p:sp>
          <p:nvSpPr>
            <p:cNvPr id="38" name="Text Box 37"/>
            <p:cNvSpPr txBox="1"/>
            <p:nvPr/>
          </p:nvSpPr>
          <p:spPr>
            <a:xfrm>
              <a:off x="1309" y="6504"/>
              <a:ext cx="16832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rgbClr val="222222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Thay            và             </a:t>
              </a:r>
              <a:r>
                <a:rPr lang="en-US" sz="2400">
                  <a:solidFill>
                    <a:srgbClr val="222222"/>
                  </a:solidFill>
                  <a:cs typeface="Roboto" panose="02000000000000000000" charset="0"/>
                  <a:sym typeface="+mn-ea"/>
                </a:rPr>
                <a:t>vào đa thức thu gọn ở trên, ta được:</a:t>
              </a:r>
              <a:endParaRPr lang="en-US" sz="2400"/>
            </a:p>
            <a:p>
              <a:r>
                <a:rPr lang="en-US" sz="2400">
                  <a:solidFill>
                    <a:srgbClr val="222222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 </a:t>
              </a:r>
              <a:endParaRPr lang="en-US" sz="2400"/>
            </a:p>
          </p:txBody>
        </p:sp>
        <p:graphicFrame>
          <p:nvGraphicFramePr>
            <p:cNvPr id="7" name="Object -2147482590"/>
            <p:cNvGraphicFramePr>
              <a:graphicFrameLocks noChangeAspect="1"/>
            </p:cNvGraphicFramePr>
            <p:nvPr/>
          </p:nvGraphicFramePr>
          <p:xfrm>
            <a:off x="2635" y="6634"/>
            <a:ext cx="1110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308610" imgH="177165" progId="Equation.DSMT4">
                    <p:embed/>
                  </p:oleObj>
                </mc:Choice>
                <mc:Fallback>
                  <p:oleObj r:id="rId11" imgW="308610" imgH="177165" progId="Equation.DSMT4">
                    <p:embed/>
                    <p:pic>
                      <p:nvPicPr>
                        <p:cNvPr id="0" name="Picture 3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635" y="6634"/>
                          <a:ext cx="1110" cy="4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-2147482589"/>
            <p:cNvGraphicFramePr>
              <a:graphicFrameLocks noChangeAspect="1"/>
            </p:cNvGraphicFramePr>
            <p:nvPr/>
          </p:nvGraphicFramePr>
          <p:xfrm>
            <a:off x="4462" y="6634"/>
            <a:ext cx="1307" cy="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372745" imgH="203200" progId="Equation.DSMT4">
                    <p:embed/>
                  </p:oleObj>
                </mc:Choice>
                <mc:Fallback>
                  <p:oleObj r:id="rId13" imgW="372745" imgH="203200" progId="Equation.DSMT4">
                    <p:embed/>
                    <p:pic>
                      <p:nvPicPr>
                        <p:cNvPr id="0" name="Picture 40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462" y="6634"/>
                          <a:ext cx="1307" cy="56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-2147482588"/>
          <p:cNvGraphicFramePr>
            <a:graphicFrameLocks noChangeAspect="1"/>
          </p:cNvGraphicFramePr>
          <p:nvPr/>
        </p:nvGraphicFramePr>
        <p:xfrm>
          <a:off x="2680970" y="4671060"/>
          <a:ext cx="23876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032510" imgH="279400" progId="Equation.DSMT4">
                  <p:embed/>
                </p:oleObj>
              </mc:Choice>
              <mc:Fallback>
                <p:oleObj r:id="rId15" imgW="1032510" imgH="279400" progId="Equation.DSMT4">
                  <p:embed/>
                  <p:pic>
                    <p:nvPicPr>
                      <p:cNvPr id="0" name="Picture 4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80970" y="4671060"/>
                        <a:ext cx="2387600" cy="511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-2147482587"/>
          <p:cNvGraphicFramePr>
            <a:graphicFrameLocks noChangeAspect="1"/>
          </p:cNvGraphicFramePr>
          <p:nvPr/>
        </p:nvGraphicFramePr>
        <p:xfrm>
          <a:off x="2990850" y="5182235"/>
          <a:ext cx="1259840" cy="315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532130" imgH="177165" progId="Equation.DSMT4">
                  <p:embed/>
                </p:oleObj>
              </mc:Choice>
              <mc:Fallback>
                <p:oleObj r:id="rId17" imgW="532130" imgH="177165" progId="Equation.DSMT4">
                  <p:embed/>
                  <p:pic>
                    <p:nvPicPr>
                      <p:cNvPr id="0" name="Picture 4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990850" y="5182235"/>
                        <a:ext cx="1259840" cy="3155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-2147482586"/>
          <p:cNvGraphicFramePr>
            <a:graphicFrameLocks noChangeAspect="1"/>
          </p:cNvGraphicFramePr>
          <p:nvPr/>
        </p:nvGraphicFramePr>
        <p:xfrm>
          <a:off x="2990850" y="5642610"/>
          <a:ext cx="5873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266065" imgH="177165" progId="Equation.DSMT4">
                  <p:embed/>
                </p:oleObj>
              </mc:Choice>
              <mc:Fallback>
                <p:oleObj r:id="rId19" imgW="266065" imgH="177165" progId="Equation.DSMT4">
                  <p:embed/>
                  <p:pic>
                    <p:nvPicPr>
                      <p:cNvPr id="0" name="Picture 4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990850" y="5642610"/>
                        <a:ext cx="587375" cy="320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49"/>
          <p:cNvSpPr txBox="1"/>
          <p:nvPr/>
        </p:nvSpPr>
        <p:spPr>
          <a:xfrm>
            <a:off x="1124585" y="5961380"/>
            <a:ext cx="106883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222222"/>
                </a:solidFill>
                <a:latin typeface="Times New Roman" panose="02020603050405020304" pitchFamily="18" charset="0"/>
                <a:cs typeface="Roboto" panose="02000000000000000000" charset="0"/>
              </a:rPr>
              <a:t> Vậy tại x = 2 và y = -1 thì giá trị của</a:t>
            </a:r>
            <a:r>
              <a:rPr lang="en-US" sz="2400">
                <a:solidFill>
                  <a:srgbClr val="222222"/>
                </a:solidFill>
                <a:cs typeface="Roboto" panose="02000000000000000000" charset="0"/>
                <a:sym typeface="+mn-ea"/>
              </a:rPr>
              <a:t> đa thức K bằng 18.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5961" y="644157"/>
            <a:ext cx="38972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VẬN DỤNG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ular Callout 14"/>
          <p:cNvSpPr/>
          <p:nvPr/>
        </p:nvSpPr>
        <p:spPr>
          <a:xfrm>
            <a:off x="7028815" y="2259965"/>
            <a:ext cx="4539615" cy="798195"/>
          </a:xfrm>
          <a:prstGeom prst="wedgeRectCallout">
            <a:avLst>
              <a:gd name="adj1" fmla="val -43145"/>
              <a:gd name="adj2" fmla="val -93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Hãy trình bày ý kiến của em?</a:t>
            </a:r>
          </a:p>
        </p:txBody>
      </p:sp>
      <p:sp>
        <p:nvSpPr>
          <p:cNvPr id="5132" name="TextBox 5"/>
          <p:cNvSpPr txBox="1"/>
          <p:nvPr/>
        </p:nvSpPr>
        <p:spPr>
          <a:xfrm>
            <a:off x="87313" y="6551613"/>
            <a:ext cx="292100" cy="1079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100" dirty="0">
                <a:solidFill>
                  <a:schemeClr val="bg1"/>
                </a:solidFill>
                <a:latin typeface="Times New Roman" panose="02020603050405020304" pitchFamily="18" charset="0"/>
              </a:rPr>
              <a:t>ID 2223 GA GV001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9420" y="730250"/>
            <a:ext cx="11569700" cy="1198880"/>
            <a:chOff x="-658" y="548"/>
            <a:chExt cx="18220" cy="1888"/>
          </a:xfrm>
        </p:grpSpPr>
        <p:sp>
          <p:nvSpPr>
            <p:cNvPr id="100" name="Text Box 99"/>
            <p:cNvSpPr txBox="1"/>
            <p:nvPr/>
          </p:nvSpPr>
          <p:spPr>
            <a:xfrm>
              <a:off x="-658" y="548"/>
              <a:ext cx="18220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rgbClr val="222222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                 “Trong buổi sinh hoạt câu lạc bộ Toán học của lớp, hai bạn tính giá trị của hai</a:t>
              </a:r>
            </a:p>
            <a:p>
              <a:r>
                <a:rPr lang="en-US" sz="2400">
                  <a:solidFill>
                    <a:srgbClr val="222222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 biểu thức:  </a:t>
              </a:r>
              <a:r>
                <a:rPr lang="en-US" sz="2400">
                  <a:latin typeface="Calibri Light" panose="020F0302020204030204" charset="0"/>
                  <a:cs typeface="Calibri" panose="020F0502020204030204" pitchFamily="34" charset="0"/>
                </a:rPr>
                <a:t>                               </a:t>
              </a:r>
              <a:r>
                <a:rPr lang="en-US" sz="2400">
                  <a:cs typeface="Times New Roman" panose="02020603050405020304" pitchFamily="18" charset="0"/>
                </a:rPr>
                <a:t>và                               tại những giá trị cho trước của x và y. </a:t>
              </a:r>
            </a:p>
            <a:p>
              <a:r>
                <a:rPr lang="en-US" sz="2400">
                  <a:cs typeface="Times New Roman" panose="02020603050405020304" pitchFamily="18" charset="0"/>
                </a:rPr>
                <a:t>Kết quả được ghi lại như bảng bên.Ban giám khảo cho biết có một cột cho kết quả sai.</a:t>
              </a:r>
            </a:p>
          </p:txBody>
        </p:sp>
        <p:graphicFrame>
          <p:nvGraphicFramePr>
            <p:cNvPr id="2" name="Object -2147482624"/>
            <p:cNvGraphicFramePr>
              <a:graphicFrameLocks noChangeAspect="1"/>
            </p:cNvGraphicFramePr>
            <p:nvPr/>
          </p:nvGraphicFramePr>
          <p:xfrm>
            <a:off x="1610" y="1158"/>
            <a:ext cx="3309" cy="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413000" imgH="405765" progId="Equation.DSMT4">
                    <p:embed/>
                  </p:oleObj>
                </mc:Choice>
                <mc:Fallback>
                  <p:oleObj r:id="rId2" imgW="2413000" imgH="4057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610" y="1158"/>
                          <a:ext cx="3309" cy="62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-2147482540"/>
            <p:cNvGraphicFramePr>
              <a:graphicFrameLocks noChangeAspect="1"/>
            </p:cNvGraphicFramePr>
            <p:nvPr/>
          </p:nvGraphicFramePr>
          <p:xfrm>
            <a:off x="5743" y="1161"/>
            <a:ext cx="3368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2451100" imgH="405765" progId="Equation.DSMT4">
                    <p:embed/>
                  </p:oleObj>
                </mc:Choice>
                <mc:Fallback>
                  <p:oleObj r:id="rId4" imgW="2451100" imgH="405765" progId="Equation.DSMT4">
                    <p:embed/>
                    <p:pic>
                      <p:nvPicPr>
                        <p:cNvPr id="0" name="Picture 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743" y="1161"/>
                          <a:ext cx="3368" cy="6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6" name="Picture 96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780" y="2000250"/>
            <a:ext cx="3216275" cy="2157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00978" y="-53022"/>
            <a:ext cx="289083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u="sng" dirty="0">
                <a:solidFill>
                  <a:srgbClr val="FF0000"/>
                </a:solidFill>
              </a:rPr>
              <a:t>3.Vận dụng:</a:t>
            </a:r>
          </a:p>
        </p:txBody>
      </p:sp>
      <p:graphicFrame>
        <p:nvGraphicFramePr>
          <p:cNvPr id="5" name="Object -2147482580"/>
          <p:cNvGraphicFramePr>
            <a:graphicFrameLocks noChangeAspect="1"/>
          </p:cNvGraphicFramePr>
          <p:nvPr/>
        </p:nvGraphicFramePr>
        <p:xfrm>
          <a:off x="391795" y="4605973"/>
          <a:ext cx="4566920" cy="40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5434965" imgH="405765" progId="Equation.DSMT4">
                  <p:embed/>
                </p:oleObj>
              </mc:Choice>
              <mc:Fallback>
                <p:oleObj r:id="rId7" imgW="5434965" imgH="405765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1795" y="4605973"/>
                        <a:ext cx="4566920" cy="4057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-2147482579"/>
          <p:cNvGraphicFramePr>
            <a:graphicFrameLocks noChangeAspect="1"/>
          </p:cNvGraphicFramePr>
          <p:nvPr/>
        </p:nvGraphicFramePr>
        <p:xfrm>
          <a:off x="789305" y="5094923"/>
          <a:ext cx="3596640" cy="40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4279900" imgH="405765" progId="Equation.DSMT4">
                  <p:embed/>
                </p:oleObj>
              </mc:Choice>
              <mc:Fallback>
                <p:oleObj r:id="rId9" imgW="4279900" imgH="405765" progId="Equation.DSMT4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9305" y="5094923"/>
                        <a:ext cx="3596640" cy="4057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-2147482578"/>
          <p:cNvGraphicFramePr>
            <a:graphicFrameLocks noChangeAspect="1"/>
          </p:cNvGraphicFramePr>
          <p:nvPr/>
        </p:nvGraphicFramePr>
        <p:xfrm>
          <a:off x="772160" y="5597843"/>
          <a:ext cx="3912870" cy="40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5067300" imgH="405765" progId="Equation.DSMT4">
                  <p:embed/>
                </p:oleObj>
              </mc:Choice>
              <mc:Fallback>
                <p:oleObj r:id="rId11" imgW="5067300" imgH="405765" progId="Equation.DSMT4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2160" y="5597843"/>
                        <a:ext cx="3912870" cy="4057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-2147482577"/>
          <p:cNvGraphicFramePr>
            <a:graphicFrameLocks noChangeAspect="1"/>
          </p:cNvGraphicFramePr>
          <p:nvPr/>
        </p:nvGraphicFramePr>
        <p:xfrm>
          <a:off x="769303" y="6108700"/>
          <a:ext cx="4921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584200" imgH="279400" progId="Equation.DSMT4">
                  <p:embed/>
                </p:oleObj>
              </mc:Choice>
              <mc:Fallback>
                <p:oleObj r:id="rId13" imgW="584200" imgH="279400" progId="Equation.DSMT4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9303" y="6108700"/>
                        <a:ext cx="492125" cy="279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5363845" y="3199130"/>
            <a:ext cx="4291330" cy="459740"/>
            <a:chOff x="8447" y="5038"/>
            <a:chExt cx="6758" cy="724"/>
          </a:xfrm>
        </p:grpSpPr>
        <p:sp>
          <p:nvSpPr>
            <p:cNvPr id="16" name="Text Box 15"/>
            <p:cNvSpPr txBox="1"/>
            <p:nvPr/>
          </p:nvSpPr>
          <p:spPr>
            <a:xfrm>
              <a:off x="8447" y="5038"/>
              <a:ext cx="469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rgbClr val="222222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• Cột thứ nhất: </a:t>
              </a:r>
              <a:endParaRPr lang="en-US" sz="2400"/>
            </a:p>
          </p:txBody>
        </p:sp>
        <p:graphicFrame>
          <p:nvGraphicFramePr>
            <p:cNvPr id="17" name="Object -2147482576"/>
            <p:cNvGraphicFramePr>
              <a:graphicFrameLocks noChangeAspect="1"/>
            </p:cNvGraphicFramePr>
            <p:nvPr/>
          </p:nvGraphicFramePr>
          <p:xfrm>
            <a:off x="11753" y="5190"/>
            <a:ext cx="3453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2578100" imgH="330200" progId="Equation.DSMT4">
                    <p:embed/>
                  </p:oleObj>
                </mc:Choice>
                <mc:Fallback>
                  <p:oleObj r:id="rId15" imgW="2578100" imgH="330200" progId="Equation.DSMT4">
                    <p:embed/>
                    <p:pic>
                      <p:nvPicPr>
                        <p:cNvPr id="0" name="Picture 11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1753" y="5190"/>
                          <a:ext cx="3453" cy="5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5362575" y="3772535"/>
            <a:ext cx="4124325" cy="459740"/>
            <a:chOff x="8445" y="5929"/>
            <a:chExt cx="6495" cy="724"/>
          </a:xfrm>
        </p:grpSpPr>
        <p:sp>
          <p:nvSpPr>
            <p:cNvPr id="19" name="Text Box 18"/>
            <p:cNvSpPr txBox="1"/>
            <p:nvPr/>
          </p:nvSpPr>
          <p:spPr>
            <a:xfrm>
              <a:off x="8445" y="5929"/>
              <a:ext cx="387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en-US" sz="2400">
                  <a:solidFill>
                    <a:srgbClr val="222222"/>
                  </a:solidFill>
                  <a:cs typeface="Roboto" panose="02000000000000000000" charset="0"/>
                  <a:sym typeface="+mn-ea"/>
                </a:rPr>
                <a:t>• </a:t>
              </a:r>
              <a:r>
                <a:rPr lang="en-US" sz="2400">
                  <a:solidFill>
                    <a:srgbClr val="222222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Cột thứ hai: </a:t>
              </a:r>
              <a:endParaRPr lang="en-US" sz="2400"/>
            </a:p>
          </p:txBody>
        </p:sp>
        <p:graphicFrame>
          <p:nvGraphicFramePr>
            <p:cNvPr id="20" name="Object -2147482575"/>
            <p:cNvGraphicFramePr>
              <a:graphicFrameLocks noChangeAspect="1"/>
            </p:cNvGraphicFramePr>
            <p:nvPr/>
          </p:nvGraphicFramePr>
          <p:xfrm>
            <a:off x="11470" y="6032"/>
            <a:ext cx="3470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7" imgW="2590800" imgH="330200" progId="Equation.DSMT4">
                    <p:embed/>
                  </p:oleObj>
                </mc:Choice>
                <mc:Fallback>
                  <p:oleObj r:id="rId17" imgW="2590800" imgH="330200" progId="Equation.DSMT4">
                    <p:embed/>
                    <p:pic>
                      <p:nvPicPr>
                        <p:cNvPr id="0" name="Picture 13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1470" y="6032"/>
                          <a:ext cx="3470" cy="5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/>
          <p:cNvGrpSpPr/>
          <p:nvPr/>
        </p:nvGrpSpPr>
        <p:grpSpPr>
          <a:xfrm>
            <a:off x="5367020" y="4364355"/>
            <a:ext cx="3978275" cy="459740"/>
            <a:chOff x="8452" y="6873"/>
            <a:chExt cx="6265" cy="724"/>
          </a:xfrm>
        </p:grpSpPr>
        <p:sp>
          <p:nvSpPr>
            <p:cNvPr id="22" name="Text Box 21"/>
            <p:cNvSpPr txBox="1"/>
            <p:nvPr/>
          </p:nvSpPr>
          <p:spPr>
            <a:xfrm>
              <a:off x="8452" y="6873"/>
              <a:ext cx="458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rgbClr val="222222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• Cột thứ ba: </a:t>
              </a:r>
              <a:endParaRPr lang="en-US" sz="2400"/>
            </a:p>
          </p:txBody>
        </p:sp>
        <p:graphicFrame>
          <p:nvGraphicFramePr>
            <p:cNvPr id="23" name="Object -2147482515"/>
            <p:cNvGraphicFramePr>
              <a:graphicFrameLocks noChangeAspect="1"/>
            </p:cNvGraphicFramePr>
            <p:nvPr/>
          </p:nvGraphicFramePr>
          <p:xfrm>
            <a:off x="11319" y="6977"/>
            <a:ext cx="3398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9" imgW="2552700" imgH="330200" progId="Equation.DSMT4">
                    <p:embed/>
                  </p:oleObj>
                </mc:Choice>
                <mc:Fallback>
                  <p:oleObj r:id="rId19" imgW="2552700" imgH="330200" progId="Equation.DSMT4">
                    <p:embed/>
                    <p:pic>
                      <p:nvPicPr>
                        <p:cNvPr id="0" name="Picture 16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1319" y="6977"/>
                          <a:ext cx="3398" cy="5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Group 37"/>
          <p:cNvGrpSpPr/>
          <p:nvPr/>
        </p:nvGrpSpPr>
        <p:grpSpPr>
          <a:xfrm>
            <a:off x="5405755" y="4956175"/>
            <a:ext cx="3981450" cy="459740"/>
            <a:chOff x="8513" y="7805"/>
            <a:chExt cx="6270" cy="724"/>
          </a:xfrm>
        </p:grpSpPr>
        <p:sp>
          <p:nvSpPr>
            <p:cNvPr id="25" name="Text Box 24"/>
            <p:cNvSpPr txBox="1"/>
            <p:nvPr/>
          </p:nvSpPr>
          <p:spPr>
            <a:xfrm>
              <a:off x="8513" y="7805"/>
              <a:ext cx="279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rgbClr val="222222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• Cột thứ tư:</a:t>
              </a:r>
              <a:endParaRPr lang="en-US" sz="2400"/>
            </a:p>
          </p:txBody>
        </p:sp>
        <p:graphicFrame>
          <p:nvGraphicFramePr>
            <p:cNvPr id="26" name="Object -2147482573"/>
            <p:cNvGraphicFramePr>
              <a:graphicFrameLocks noChangeAspect="1"/>
            </p:cNvGraphicFramePr>
            <p:nvPr/>
          </p:nvGraphicFramePr>
          <p:xfrm>
            <a:off x="11319" y="7898"/>
            <a:ext cx="3465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1" imgW="2602865" imgH="330200" progId="Equation.DSMT4">
                    <p:embed/>
                  </p:oleObj>
                </mc:Choice>
                <mc:Fallback>
                  <p:oleObj r:id="rId21" imgW="2602865" imgH="330200" progId="Equation.DSMT4">
                    <p:embed/>
                    <p:pic>
                      <p:nvPicPr>
                        <p:cNvPr id="0" name="Picture 18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1319" y="7898"/>
                          <a:ext cx="3465" cy="5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8" name="Straight Connector 27"/>
          <p:cNvCxnSpPr/>
          <p:nvPr/>
        </p:nvCxnSpPr>
        <p:spPr>
          <a:xfrm>
            <a:off x="5182235" y="2245360"/>
            <a:ext cx="10160" cy="45847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301615" y="5681345"/>
            <a:ext cx="6772910" cy="829310"/>
            <a:chOff x="8349" y="8947"/>
            <a:chExt cx="10666" cy="1306"/>
          </a:xfrm>
        </p:grpSpPr>
        <p:sp>
          <p:nvSpPr>
            <p:cNvPr id="30" name="Text Box 29"/>
            <p:cNvSpPr txBox="1"/>
            <p:nvPr/>
          </p:nvSpPr>
          <p:spPr>
            <a:xfrm>
              <a:off x="8349" y="8947"/>
              <a:ext cx="10666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rgbClr val="222222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Do cột thứ ba có kết quả là              </a:t>
              </a:r>
              <a:r>
                <a:rPr lang="en-US" sz="2400">
                  <a:solidFill>
                    <a:srgbClr val="222222"/>
                  </a:solidFill>
                  <a:cs typeface="Roboto" panose="02000000000000000000" charset="0"/>
                  <a:sym typeface="+mn-ea"/>
                </a:rPr>
                <a:t>nên cột này có kết quả sai.</a:t>
              </a:r>
              <a:r>
                <a:rPr lang="en-US" sz="2400">
                  <a:solidFill>
                    <a:srgbClr val="222222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 </a:t>
              </a:r>
              <a:endParaRPr lang="en-US" sz="2400"/>
            </a:p>
          </p:txBody>
        </p:sp>
        <p:graphicFrame>
          <p:nvGraphicFramePr>
            <p:cNvPr id="31" name="Object -2147482572"/>
            <p:cNvGraphicFramePr>
              <a:graphicFrameLocks noChangeAspect="1"/>
            </p:cNvGraphicFramePr>
            <p:nvPr/>
          </p:nvGraphicFramePr>
          <p:xfrm>
            <a:off x="13902" y="9080"/>
            <a:ext cx="1304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3" imgW="977900" imgH="279400" progId="Equation.DSMT4">
                    <p:embed/>
                  </p:oleObj>
                </mc:Choice>
                <mc:Fallback>
                  <p:oleObj r:id="rId23" imgW="977900" imgH="279400" progId="Equation.DSMT4">
                    <p:embed/>
                    <p:pic>
                      <p:nvPicPr>
                        <p:cNvPr id="0" name="Picture 22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3902" y="9080"/>
                          <a:ext cx="1304" cy="4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Text Box 32"/>
          <p:cNvSpPr txBox="1"/>
          <p:nvPr/>
        </p:nvSpPr>
        <p:spPr>
          <a:xfrm>
            <a:off x="318135" y="3975100"/>
            <a:ext cx="15608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222222"/>
                </a:solidFill>
                <a:latin typeface="Times New Roman" panose="02020603050405020304" pitchFamily="18" charset="0"/>
                <a:cs typeface="Roboto" panose="02000000000000000000" charset="0"/>
              </a:rPr>
              <a:t>• Ta có: </a:t>
            </a:r>
            <a:endParaRPr lang="en-US" sz="2400"/>
          </a:p>
        </p:txBody>
      </p:sp>
      <p:sp>
        <p:nvSpPr>
          <p:cNvPr id="34" name="Text Box 33"/>
          <p:cNvSpPr txBox="1"/>
          <p:nvPr/>
        </p:nvSpPr>
        <p:spPr>
          <a:xfrm>
            <a:off x="29210" y="663575"/>
            <a:ext cx="164020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en-US" sz="2400" b="1" u="sng" dirty="0">
                <a:solidFill>
                  <a:srgbClr val="FF0000"/>
                </a:solidFill>
                <a:sym typeface="+mn-ea"/>
              </a:rPr>
              <a:t>Vận dụng :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Box 100"/>
          <p:cNvSpPr txBox="1"/>
          <p:nvPr/>
        </p:nvSpPr>
        <p:spPr>
          <a:xfrm>
            <a:off x="97155" y="240347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1.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Tìm đa thức P biết:</a:t>
            </a:r>
          </a:p>
        </p:txBody>
      </p:sp>
      <p:graphicFrame>
        <p:nvGraphicFramePr>
          <p:cNvPr id="2" name="Object -2147482571"/>
          <p:cNvGraphicFramePr>
            <a:graphicFrameLocks noChangeAspect="1"/>
          </p:cNvGraphicFramePr>
          <p:nvPr/>
        </p:nvGraphicFramePr>
        <p:xfrm>
          <a:off x="2729865" y="700405"/>
          <a:ext cx="4347845" cy="433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85925" imgH="241300" progId="Equation.DSMT4">
                  <p:embed/>
                </p:oleObj>
              </mc:Choice>
              <mc:Fallback>
                <p:oleObj r:id="rId2" imgW="1685925" imgH="2413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29865" y="700405"/>
                        <a:ext cx="4347845" cy="4337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3302635" y="1528762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giải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71905" y="2128520"/>
            <a:ext cx="5360035" cy="880745"/>
            <a:chOff x="2003" y="3352"/>
            <a:chExt cx="8441" cy="1387"/>
          </a:xfrm>
        </p:grpSpPr>
        <p:sp>
          <p:nvSpPr>
            <p:cNvPr id="25" name="Text Box 24"/>
            <p:cNvSpPr txBox="1"/>
            <p:nvPr/>
          </p:nvSpPr>
          <p:spPr>
            <a:xfrm>
              <a:off x="2003" y="3352"/>
              <a:ext cx="245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rgbClr val="222222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• Ta có: </a:t>
              </a:r>
              <a:endParaRPr lang="en-US" sz="2400"/>
            </a:p>
          </p:txBody>
        </p:sp>
        <p:graphicFrame>
          <p:nvGraphicFramePr>
            <p:cNvPr id="4" name="Object -2147482556"/>
            <p:cNvGraphicFramePr>
              <a:graphicFrameLocks noChangeAspect="1"/>
            </p:cNvGraphicFramePr>
            <p:nvPr/>
          </p:nvGraphicFramePr>
          <p:xfrm>
            <a:off x="3868" y="4077"/>
            <a:ext cx="6576" cy="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3949700" imgH="405765" progId="Equation.DSMT4">
                    <p:embed/>
                  </p:oleObj>
                </mc:Choice>
                <mc:Fallback>
                  <p:oleObj r:id="rId4" imgW="3949700" imgH="405765" progId="Equation.DSMT4">
                    <p:embed/>
                    <p:pic>
                      <p:nvPicPr>
                        <p:cNvPr id="0" name="Picture 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868" y="4077"/>
                          <a:ext cx="6576" cy="6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-2147482555"/>
          <p:cNvGraphicFramePr>
            <a:graphicFrameLocks noChangeAspect="1"/>
          </p:cNvGraphicFramePr>
          <p:nvPr/>
        </p:nvGraphicFramePr>
        <p:xfrm>
          <a:off x="3635375" y="3138170"/>
          <a:ext cx="4501515" cy="45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932305" imgH="241300" progId="Equation.DSMT4">
                  <p:embed/>
                </p:oleObj>
              </mc:Choice>
              <mc:Fallback>
                <p:oleObj r:id="rId6" imgW="1932305" imgH="241300" progId="Equation.DSMT4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35375" y="3138170"/>
                        <a:ext cx="4501515" cy="4546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-2147482554"/>
          <p:cNvGraphicFramePr>
            <a:graphicFrameLocks noGrp="1" noChangeAspect="1"/>
          </p:cNvGraphicFramePr>
          <p:nvPr>
            <p:ph idx="1"/>
          </p:nvPr>
        </p:nvGraphicFramePr>
        <p:xfrm>
          <a:off x="4272280" y="3721100"/>
          <a:ext cx="3684905" cy="44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556385" imgH="241300" progId="Equation.DSMT4">
                  <p:embed/>
                </p:oleObj>
              </mc:Choice>
              <mc:Fallback>
                <p:oleObj r:id="rId8" imgW="1556385" imgH="241300" progId="Equation.DSMT4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72280" y="3721100"/>
                        <a:ext cx="3684905" cy="4432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-2147482553"/>
          <p:cNvGraphicFramePr>
            <a:graphicFrameLocks noChangeAspect="1"/>
          </p:cNvGraphicFramePr>
          <p:nvPr/>
        </p:nvGraphicFramePr>
        <p:xfrm>
          <a:off x="4262755" y="4273550"/>
          <a:ext cx="3732530" cy="467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063365" imgH="405765" progId="Equation.DSMT4">
                  <p:embed/>
                </p:oleObj>
              </mc:Choice>
              <mc:Fallback>
                <p:oleObj r:id="rId10" imgW="4063365" imgH="405765" progId="Equation.DSMT4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62755" y="4273550"/>
                        <a:ext cx="3732530" cy="4679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-2147482552"/>
          <p:cNvGraphicFramePr>
            <a:graphicFrameLocks noChangeAspect="1"/>
          </p:cNvGraphicFramePr>
          <p:nvPr/>
        </p:nvGraphicFramePr>
        <p:xfrm>
          <a:off x="4260215" y="4850765"/>
          <a:ext cx="1661795" cy="45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662305" imgH="241300" progId="Equation.DSMT4">
                  <p:embed/>
                </p:oleObj>
              </mc:Choice>
              <mc:Fallback>
                <p:oleObj r:id="rId12" imgW="662305" imgH="241300" progId="Equation.DSMT4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60215" y="4850765"/>
                        <a:ext cx="1661795" cy="4591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-2147482551"/>
          <p:cNvGraphicFramePr>
            <a:graphicFrameLocks noChangeAspect="1"/>
          </p:cNvGraphicFramePr>
          <p:nvPr/>
        </p:nvGraphicFramePr>
        <p:xfrm>
          <a:off x="4260215" y="5422265"/>
          <a:ext cx="1163320" cy="43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480695" imgH="241300" progId="Equation.DSMT4">
                  <p:embed/>
                </p:oleObj>
              </mc:Choice>
              <mc:Fallback>
                <p:oleObj r:id="rId14" imgW="480695" imgH="241300" progId="Equation.DSMT4">
                  <p:embed/>
                  <p:pic>
                    <p:nvPicPr>
                      <p:cNvPr id="0" name="Picture 1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60215" y="5422265"/>
                        <a:ext cx="1163320" cy="4343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340735" y="6120765"/>
            <a:ext cx="2091055" cy="469265"/>
            <a:chOff x="5201" y="9819"/>
            <a:chExt cx="3293" cy="739"/>
          </a:xfrm>
        </p:grpSpPr>
        <p:sp>
          <p:nvSpPr>
            <p:cNvPr id="17" name="Text Box 16"/>
            <p:cNvSpPr txBox="1"/>
            <p:nvPr/>
          </p:nvSpPr>
          <p:spPr>
            <a:xfrm>
              <a:off x="5201" y="9834"/>
              <a:ext cx="1724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Calibri" panose="020F0502020204030204" pitchFamily="34" charset="0"/>
                </a:rPr>
                <a:t>Vậy</a:t>
              </a:r>
              <a:endParaRPr lang="en-US" sz="2400"/>
            </a:p>
          </p:txBody>
        </p:sp>
        <p:graphicFrame>
          <p:nvGraphicFramePr>
            <p:cNvPr id="18" name="Object -2147482551"/>
            <p:cNvGraphicFramePr>
              <a:graphicFrameLocks noChangeAspect="1"/>
            </p:cNvGraphicFramePr>
            <p:nvPr/>
          </p:nvGraphicFramePr>
          <p:xfrm>
            <a:off x="6384" y="9819"/>
            <a:ext cx="2111" cy="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2642235" imgH="730885" progId="Equation.DSMT4">
                    <p:embed/>
                  </p:oleObj>
                </mc:Choice>
                <mc:Fallback>
                  <p:oleObj r:id="rId16" imgW="2642235" imgH="730885" progId="Equation.DSMT4">
                    <p:embed/>
                    <p:pic>
                      <p:nvPicPr>
                        <p:cNvPr id="0" name="Picture 14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384" y="9819"/>
                          <a:ext cx="2111" cy="7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0"/>
          <p:cNvSpPr/>
          <p:nvPr/>
        </p:nvSpPr>
        <p:spPr>
          <a:xfrm>
            <a:off x="0" y="884238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9470" name="Rectangle 13"/>
          <p:cNvSpPr/>
          <p:nvPr/>
        </p:nvSpPr>
        <p:spPr>
          <a:xfrm>
            <a:off x="0" y="2894013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9471" name="Rectangle 14"/>
          <p:cNvSpPr/>
          <p:nvPr/>
        </p:nvSpPr>
        <p:spPr>
          <a:xfrm>
            <a:off x="0" y="3551238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9472" name="Rectangle 15"/>
          <p:cNvSpPr/>
          <p:nvPr/>
        </p:nvSpPr>
        <p:spPr>
          <a:xfrm>
            <a:off x="0" y="4437063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9473" name="Rectangle 16"/>
          <p:cNvSpPr/>
          <p:nvPr/>
        </p:nvSpPr>
        <p:spPr>
          <a:xfrm>
            <a:off x="0" y="5094288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84150" y="138430"/>
            <a:ext cx="7763510" cy="460375"/>
            <a:chOff x="290" y="218"/>
            <a:chExt cx="12226" cy="725"/>
          </a:xfrm>
        </p:grpSpPr>
        <p:sp>
          <p:nvSpPr>
            <p:cNvPr id="101" name="Text Box 100"/>
            <p:cNvSpPr txBox="1"/>
            <p:nvPr/>
          </p:nvSpPr>
          <p:spPr>
            <a:xfrm>
              <a:off x="290" y="218"/>
              <a:ext cx="1042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Bài 2. </a:t>
              </a:r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Cho hai đa thức:                         và </a:t>
              </a:r>
            </a:p>
          </p:txBody>
        </p:sp>
        <p:graphicFrame>
          <p:nvGraphicFramePr>
            <p:cNvPr id="2" name="Object -2147482565"/>
            <p:cNvGraphicFramePr>
              <a:graphicFrameLocks noChangeAspect="1"/>
            </p:cNvGraphicFramePr>
            <p:nvPr/>
          </p:nvGraphicFramePr>
          <p:xfrm>
            <a:off x="5064" y="242"/>
            <a:ext cx="2569" cy="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939800" imgH="241300" progId="Equation.DSMT4">
                    <p:embed/>
                  </p:oleObj>
                </mc:Choice>
                <mc:Fallback>
                  <p:oleObj r:id="rId2" imgW="939800" imgH="2413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064" y="242"/>
                          <a:ext cx="2569" cy="6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-2147482564"/>
            <p:cNvGraphicFramePr>
              <a:graphicFrameLocks noChangeAspect="1"/>
            </p:cNvGraphicFramePr>
            <p:nvPr/>
          </p:nvGraphicFramePr>
          <p:xfrm>
            <a:off x="8675" y="241"/>
            <a:ext cx="3841" cy="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100455" imgH="241300" progId="Equation.DSMT4">
                    <p:embed/>
                  </p:oleObj>
                </mc:Choice>
                <mc:Fallback>
                  <p:oleObj r:id="rId4" imgW="1100455" imgH="241300" progId="Equation.DSMT4">
                    <p:embed/>
                    <p:pic>
                      <p:nvPicPr>
                        <p:cNvPr id="0" name="Picture 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675" y="241"/>
                          <a:ext cx="3841" cy="6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 Box 6"/>
          <p:cNvSpPr txBox="1"/>
          <p:nvPr/>
        </p:nvSpPr>
        <p:spPr>
          <a:xfrm>
            <a:off x="370840" y="655955"/>
            <a:ext cx="41700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a) Tính M + N và M - N.</a:t>
            </a:r>
            <a:endParaRPr lang="en-US" sz="2400"/>
          </a:p>
        </p:txBody>
      </p:sp>
      <p:sp>
        <p:nvSpPr>
          <p:cNvPr id="12" name="Text Box 11"/>
          <p:cNvSpPr txBox="1"/>
          <p:nvPr/>
        </p:nvSpPr>
        <p:spPr>
          <a:xfrm>
            <a:off x="4382135" y="671195"/>
            <a:ext cx="75704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b) Tính giá trị của đa thức M + N, M - N với x = 2 và y = -1.</a:t>
            </a:r>
            <a:endParaRPr lang="en-US" sz="24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972175" y="1713230"/>
            <a:ext cx="0" cy="49250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3432175" y="1218882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giải</a:t>
            </a:r>
          </a:p>
        </p:txBody>
      </p:sp>
      <p:graphicFrame>
        <p:nvGraphicFramePr>
          <p:cNvPr id="5" name="Object -2147482548"/>
          <p:cNvGraphicFramePr>
            <a:graphicFrameLocks noChangeAspect="1"/>
          </p:cNvGraphicFramePr>
          <p:nvPr/>
        </p:nvGraphicFramePr>
        <p:xfrm>
          <a:off x="267335" y="1799590"/>
          <a:ext cx="4232275" cy="426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275205" imgH="241300" progId="Equation.DSMT4">
                  <p:embed/>
                </p:oleObj>
              </mc:Choice>
              <mc:Fallback>
                <p:oleObj r:id="rId6" imgW="2275205" imgH="241300" progId="Equation.DSMT4">
                  <p:embed/>
                  <p:pic>
                    <p:nvPicPr>
                      <p:cNvPr id="0" name="Picture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7335" y="1799590"/>
                        <a:ext cx="4232275" cy="4260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-2147482547"/>
          <p:cNvGraphicFramePr>
            <a:graphicFrameLocks noChangeAspect="1"/>
          </p:cNvGraphicFramePr>
          <p:nvPr/>
        </p:nvGraphicFramePr>
        <p:xfrm>
          <a:off x="962660" y="2308225"/>
          <a:ext cx="3789045" cy="44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741805" imgH="241300" progId="Equation.DSMT4">
                  <p:embed/>
                </p:oleObj>
              </mc:Choice>
              <mc:Fallback>
                <p:oleObj r:id="rId8" imgW="1741805" imgH="241300" progId="Equation.DSMT4">
                  <p:embed/>
                  <p:pic>
                    <p:nvPicPr>
                      <p:cNvPr id="0" name="Picture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2660" y="2308225"/>
                        <a:ext cx="3789045" cy="4419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-2147482546"/>
          <p:cNvGraphicFramePr>
            <a:graphicFrameLocks noChangeAspect="1"/>
          </p:cNvGraphicFramePr>
          <p:nvPr/>
        </p:nvGraphicFramePr>
        <p:xfrm>
          <a:off x="962660" y="2863215"/>
          <a:ext cx="4763770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072005" imgH="241300" progId="Equation.DSMT4">
                  <p:embed/>
                </p:oleObj>
              </mc:Choice>
              <mc:Fallback>
                <p:oleObj r:id="rId10" imgW="2072005" imgH="241300" progId="Equation.DSMT4">
                  <p:embed/>
                  <p:pic>
                    <p:nvPicPr>
                      <p:cNvPr id="0" name="Picture 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2660" y="2863215"/>
                        <a:ext cx="4763770" cy="4749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-2147482545"/>
          <p:cNvGraphicFramePr>
            <a:graphicFrameLocks noChangeAspect="1"/>
          </p:cNvGraphicFramePr>
          <p:nvPr/>
        </p:nvGraphicFramePr>
        <p:xfrm>
          <a:off x="962660" y="3487420"/>
          <a:ext cx="2157095" cy="446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972185" imgH="241300" progId="Equation.DSMT4">
                  <p:embed/>
                </p:oleObj>
              </mc:Choice>
              <mc:Fallback>
                <p:oleObj r:id="rId12" imgW="972185" imgH="241300" progId="Equation.DSMT4">
                  <p:embed/>
                  <p:pic>
                    <p:nvPicPr>
                      <p:cNvPr id="0" name="Picture 2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62660" y="3487420"/>
                        <a:ext cx="2157095" cy="4464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-2147482544"/>
          <p:cNvGraphicFramePr>
            <a:graphicFrameLocks noChangeAspect="1"/>
          </p:cNvGraphicFramePr>
          <p:nvPr/>
        </p:nvGraphicFramePr>
        <p:xfrm>
          <a:off x="962660" y="4083050"/>
          <a:ext cx="1437005" cy="45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790575" imgH="240665" progId="Equation.DSMT4">
                  <p:embed/>
                </p:oleObj>
              </mc:Choice>
              <mc:Fallback>
                <p:oleObj r:id="rId14" imgW="790575" imgH="240665" progId="Equation.DSMT4">
                  <p:embed/>
                  <p:pic>
                    <p:nvPicPr>
                      <p:cNvPr id="0" name="Picture 2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62660" y="4083050"/>
                        <a:ext cx="1437005" cy="4597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6327775" y="1868170"/>
            <a:ext cx="5418455" cy="829945"/>
            <a:chOff x="1309" y="6504"/>
            <a:chExt cx="8533" cy="1307"/>
          </a:xfrm>
        </p:grpSpPr>
        <p:sp>
          <p:nvSpPr>
            <p:cNvPr id="38" name="Text Box 37"/>
            <p:cNvSpPr txBox="1"/>
            <p:nvPr/>
          </p:nvSpPr>
          <p:spPr>
            <a:xfrm>
              <a:off x="1309" y="6504"/>
              <a:ext cx="8533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rgbClr val="222222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Thay            và             </a:t>
              </a:r>
              <a:r>
                <a:rPr lang="en-US" sz="2400">
                  <a:solidFill>
                    <a:srgbClr val="222222"/>
                  </a:solidFill>
                  <a:cs typeface="Roboto" panose="02000000000000000000" charset="0"/>
                  <a:sym typeface="+mn-ea"/>
                </a:rPr>
                <a:t>vào đa thức M + N,</a:t>
              </a:r>
            </a:p>
            <a:p>
              <a:r>
                <a:rPr lang="en-US" sz="2400">
                  <a:solidFill>
                    <a:srgbClr val="222222"/>
                  </a:solidFill>
                  <a:cs typeface="Roboto" panose="02000000000000000000" charset="0"/>
                  <a:sym typeface="+mn-ea"/>
                </a:rPr>
                <a:t> ta được:</a:t>
              </a:r>
              <a:endParaRPr lang="en-US" sz="2400"/>
            </a:p>
          </p:txBody>
        </p:sp>
        <p:graphicFrame>
          <p:nvGraphicFramePr>
            <p:cNvPr id="31" name="Object -2147482590"/>
            <p:cNvGraphicFramePr>
              <a:graphicFrameLocks noChangeAspect="1"/>
            </p:cNvGraphicFramePr>
            <p:nvPr/>
          </p:nvGraphicFramePr>
          <p:xfrm>
            <a:off x="2635" y="6634"/>
            <a:ext cx="1110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308610" imgH="177165" progId="Equation.DSMT4">
                    <p:embed/>
                  </p:oleObj>
                </mc:Choice>
                <mc:Fallback>
                  <p:oleObj r:id="rId16" imgW="308610" imgH="177165" progId="Equation.DSMT4">
                    <p:embed/>
                    <p:pic>
                      <p:nvPicPr>
                        <p:cNvPr id="0" name="Picture 38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635" y="6634"/>
                          <a:ext cx="1110" cy="4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-2147482589"/>
            <p:cNvGraphicFramePr>
              <a:graphicFrameLocks noChangeAspect="1"/>
            </p:cNvGraphicFramePr>
            <p:nvPr/>
          </p:nvGraphicFramePr>
          <p:xfrm>
            <a:off x="4462" y="6634"/>
            <a:ext cx="1307" cy="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372745" imgH="203200" progId="Equation.DSMT4">
                    <p:embed/>
                  </p:oleObj>
                </mc:Choice>
                <mc:Fallback>
                  <p:oleObj r:id="rId18" imgW="372745" imgH="203200" progId="Equation.DSMT4">
                    <p:embed/>
                    <p:pic>
                      <p:nvPicPr>
                        <p:cNvPr id="0" name="Picture 40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462" y="6634"/>
                          <a:ext cx="1307" cy="56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" name="Object -2147482533"/>
          <p:cNvGraphicFramePr>
            <a:graphicFrameLocks noChangeAspect="1"/>
          </p:cNvGraphicFramePr>
          <p:nvPr/>
        </p:nvGraphicFramePr>
        <p:xfrm>
          <a:off x="6504940" y="2765425"/>
          <a:ext cx="2970530" cy="237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865505" imgH="241300" progId="Equation.DSMT4">
                  <p:embed/>
                </p:oleObj>
              </mc:Choice>
              <mc:Fallback>
                <p:oleObj r:id="rId20" imgW="865505" imgH="241300" progId="Equation.DSMT4">
                  <p:embed/>
                  <p:pic>
                    <p:nvPicPr>
                      <p:cNvPr id="0" name="Picture 3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504940" y="2765425"/>
                        <a:ext cx="2970530" cy="23774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49"/>
          <p:cNvSpPr txBox="1"/>
          <p:nvPr/>
        </p:nvSpPr>
        <p:spPr>
          <a:xfrm>
            <a:off x="6105525" y="5267325"/>
            <a:ext cx="60864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222222"/>
                </a:solidFill>
                <a:latin typeface="Times New Roman" panose="02020603050405020304" pitchFamily="18" charset="0"/>
                <a:cs typeface="Roboto" panose="02000000000000000000" charset="0"/>
              </a:rPr>
              <a:t> Vậy tại x = 2 và y = -1 thì giá trị của</a:t>
            </a:r>
            <a:r>
              <a:rPr lang="en-US" sz="2400">
                <a:solidFill>
                  <a:srgbClr val="222222"/>
                </a:solidFill>
                <a:cs typeface="Roboto" panose="02000000000000000000" charset="0"/>
                <a:sym typeface="+mn-ea"/>
              </a:rPr>
              <a:t> đa thức </a:t>
            </a:r>
          </a:p>
          <a:p>
            <a:r>
              <a:rPr lang="en-US" sz="2400">
                <a:solidFill>
                  <a:srgbClr val="222222"/>
                </a:solidFill>
                <a:cs typeface="Roboto" panose="02000000000000000000" charset="0"/>
                <a:sym typeface="+mn-ea"/>
              </a:rPr>
              <a:t>M + N bằng 11.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0"/>
          <p:cNvSpPr/>
          <p:nvPr/>
        </p:nvSpPr>
        <p:spPr>
          <a:xfrm>
            <a:off x="0" y="884238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9470" name="Rectangle 13"/>
          <p:cNvSpPr/>
          <p:nvPr/>
        </p:nvSpPr>
        <p:spPr>
          <a:xfrm>
            <a:off x="0" y="2894013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9471" name="Rectangle 14"/>
          <p:cNvSpPr/>
          <p:nvPr/>
        </p:nvSpPr>
        <p:spPr>
          <a:xfrm>
            <a:off x="0" y="3551238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9472" name="Rectangle 15"/>
          <p:cNvSpPr/>
          <p:nvPr/>
        </p:nvSpPr>
        <p:spPr>
          <a:xfrm>
            <a:off x="0" y="4437063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9473" name="Rectangle 16"/>
          <p:cNvSpPr/>
          <p:nvPr/>
        </p:nvSpPr>
        <p:spPr>
          <a:xfrm>
            <a:off x="0" y="5094288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84150" y="138430"/>
            <a:ext cx="7763510" cy="460375"/>
            <a:chOff x="290" y="218"/>
            <a:chExt cx="12226" cy="725"/>
          </a:xfrm>
        </p:grpSpPr>
        <p:sp>
          <p:nvSpPr>
            <p:cNvPr id="101" name="Text Box 100"/>
            <p:cNvSpPr txBox="1"/>
            <p:nvPr/>
          </p:nvSpPr>
          <p:spPr>
            <a:xfrm>
              <a:off x="290" y="218"/>
              <a:ext cx="1042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Bài 2. </a:t>
              </a:r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Cho hai đa thức:                         và </a:t>
              </a:r>
            </a:p>
          </p:txBody>
        </p:sp>
        <p:graphicFrame>
          <p:nvGraphicFramePr>
            <p:cNvPr id="2" name="Object -2147482565"/>
            <p:cNvGraphicFramePr>
              <a:graphicFrameLocks noChangeAspect="1"/>
            </p:cNvGraphicFramePr>
            <p:nvPr/>
          </p:nvGraphicFramePr>
          <p:xfrm>
            <a:off x="5064" y="242"/>
            <a:ext cx="2569" cy="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939800" imgH="241300" progId="Equation.DSMT4">
                    <p:embed/>
                  </p:oleObj>
                </mc:Choice>
                <mc:Fallback>
                  <p:oleObj r:id="rId2" imgW="939800" imgH="2413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064" y="242"/>
                          <a:ext cx="2569" cy="6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-2147482564"/>
            <p:cNvGraphicFramePr>
              <a:graphicFrameLocks noChangeAspect="1"/>
            </p:cNvGraphicFramePr>
            <p:nvPr/>
          </p:nvGraphicFramePr>
          <p:xfrm>
            <a:off x="8675" y="241"/>
            <a:ext cx="3841" cy="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100455" imgH="241300" progId="Equation.DSMT4">
                    <p:embed/>
                  </p:oleObj>
                </mc:Choice>
                <mc:Fallback>
                  <p:oleObj r:id="rId4" imgW="1100455" imgH="241300" progId="Equation.DSMT4">
                    <p:embed/>
                    <p:pic>
                      <p:nvPicPr>
                        <p:cNvPr id="0" name="Picture 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675" y="241"/>
                          <a:ext cx="3841" cy="6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 Box 6"/>
          <p:cNvSpPr txBox="1"/>
          <p:nvPr/>
        </p:nvSpPr>
        <p:spPr>
          <a:xfrm>
            <a:off x="370840" y="655955"/>
            <a:ext cx="41700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a) Tính M + N và M - N.</a:t>
            </a:r>
            <a:endParaRPr lang="en-US" sz="2400"/>
          </a:p>
        </p:txBody>
      </p:sp>
      <p:sp>
        <p:nvSpPr>
          <p:cNvPr id="12" name="Text Box 11"/>
          <p:cNvSpPr txBox="1"/>
          <p:nvPr/>
        </p:nvSpPr>
        <p:spPr>
          <a:xfrm>
            <a:off x="4382135" y="671195"/>
            <a:ext cx="75704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b) Tính giá trị của đa thức M + N, M - N với x = 2 và y = -1.</a:t>
            </a:r>
            <a:endParaRPr lang="en-US" sz="24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972175" y="1713230"/>
            <a:ext cx="0" cy="49250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3434080" y="1229677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giải</a:t>
            </a:r>
          </a:p>
        </p:txBody>
      </p:sp>
      <p:graphicFrame>
        <p:nvGraphicFramePr>
          <p:cNvPr id="5" name="Object -2147482548"/>
          <p:cNvGraphicFramePr>
            <a:graphicFrameLocks noChangeAspect="1"/>
          </p:cNvGraphicFramePr>
          <p:nvPr/>
        </p:nvGraphicFramePr>
        <p:xfrm>
          <a:off x="191770" y="1692275"/>
          <a:ext cx="5142230" cy="464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359400" imgH="405765" progId="Equation.DSMT4">
                  <p:embed/>
                </p:oleObj>
              </mc:Choice>
              <mc:Fallback>
                <p:oleObj r:id="rId6" imgW="5359400" imgH="405765" progId="Equation.DSMT4">
                  <p:embed/>
                  <p:pic>
                    <p:nvPicPr>
                      <p:cNvPr id="0" name="Picture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1770" y="1692275"/>
                        <a:ext cx="5142230" cy="4648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-2147482547"/>
          <p:cNvGraphicFramePr>
            <a:graphicFrameLocks noChangeAspect="1"/>
          </p:cNvGraphicFramePr>
          <p:nvPr/>
        </p:nvGraphicFramePr>
        <p:xfrm>
          <a:off x="556260" y="2271395"/>
          <a:ext cx="463169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063365" imgH="405765" progId="Equation.DSMT4">
                  <p:embed/>
                </p:oleObj>
              </mc:Choice>
              <mc:Fallback>
                <p:oleObj r:id="rId8" imgW="4063365" imgH="405765" progId="Equation.DSMT4">
                  <p:embed/>
                  <p:pic>
                    <p:nvPicPr>
                      <p:cNvPr id="0" name="Picture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6260" y="2271395"/>
                        <a:ext cx="4631690" cy="485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-2147482546"/>
          <p:cNvGraphicFramePr>
            <a:graphicFrameLocks noChangeAspect="1"/>
          </p:cNvGraphicFramePr>
          <p:nvPr/>
        </p:nvGraphicFramePr>
        <p:xfrm>
          <a:off x="542925" y="2941955"/>
          <a:ext cx="4756150" cy="47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851400" imgH="405765" progId="Equation.DSMT4">
                  <p:embed/>
                </p:oleObj>
              </mc:Choice>
              <mc:Fallback>
                <p:oleObj r:id="rId10" imgW="4851400" imgH="405765" progId="Equation.DSMT4">
                  <p:embed/>
                  <p:pic>
                    <p:nvPicPr>
                      <p:cNvPr id="0" name="Picture 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2925" y="2941955"/>
                        <a:ext cx="4756150" cy="4775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-2147482545"/>
          <p:cNvGraphicFramePr>
            <a:graphicFrameLocks noChangeAspect="1"/>
          </p:cNvGraphicFramePr>
          <p:nvPr/>
        </p:nvGraphicFramePr>
        <p:xfrm>
          <a:off x="547370" y="3522980"/>
          <a:ext cx="2175510" cy="42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968500" imgH="330200" progId="Equation.DSMT4">
                  <p:embed/>
                </p:oleObj>
              </mc:Choice>
              <mc:Fallback>
                <p:oleObj r:id="rId12" imgW="1968500" imgH="330200" progId="Equation.DSMT4">
                  <p:embed/>
                  <p:pic>
                    <p:nvPicPr>
                      <p:cNvPr id="0" name="Picture 2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7370" y="3522980"/>
                        <a:ext cx="2175510" cy="4267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-2147482544"/>
          <p:cNvGraphicFramePr>
            <a:graphicFrameLocks noChangeAspect="1"/>
          </p:cNvGraphicFramePr>
          <p:nvPr/>
        </p:nvGraphicFramePr>
        <p:xfrm>
          <a:off x="542925" y="4053205"/>
          <a:ext cx="1773555" cy="439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282700" imgH="330200" progId="Equation.DSMT4">
                  <p:embed/>
                </p:oleObj>
              </mc:Choice>
              <mc:Fallback>
                <p:oleObj r:id="rId14" imgW="1282700" imgH="330200" progId="Equation.DSMT4">
                  <p:embed/>
                  <p:pic>
                    <p:nvPicPr>
                      <p:cNvPr id="0" name="Picture 2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2925" y="4053205"/>
                        <a:ext cx="1773555" cy="4394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6327775" y="1868170"/>
            <a:ext cx="5418455" cy="829945"/>
            <a:chOff x="1309" y="6504"/>
            <a:chExt cx="8533" cy="1307"/>
          </a:xfrm>
        </p:grpSpPr>
        <p:sp>
          <p:nvSpPr>
            <p:cNvPr id="38" name="Text Box 37"/>
            <p:cNvSpPr txBox="1"/>
            <p:nvPr/>
          </p:nvSpPr>
          <p:spPr>
            <a:xfrm>
              <a:off x="1309" y="6504"/>
              <a:ext cx="8533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rgbClr val="222222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Thay            và             </a:t>
              </a:r>
              <a:r>
                <a:rPr lang="en-US" sz="2400">
                  <a:solidFill>
                    <a:srgbClr val="222222"/>
                  </a:solidFill>
                  <a:cs typeface="Roboto" panose="02000000000000000000" charset="0"/>
                  <a:sym typeface="+mn-ea"/>
                </a:rPr>
                <a:t>vào đa thức M - N,</a:t>
              </a:r>
            </a:p>
            <a:p>
              <a:r>
                <a:rPr lang="en-US" sz="2400">
                  <a:solidFill>
                    <a:srgbClr val="222222"/>
                  </a:solidFill>
                  <a:cs typeface="Roboto" panose="02000000000000000000" charset="0"/>
                  <a:sym typeface="+mn-ea"/>
                </a:rPr>
                <a:t> ta được:</a:t>
              </a:r>
              <a:endParaRPr lang="en-US" sz="2400"/>
            </a:p>
          </p:txBody>
        </p:sp>
        <p:graphicFrame>
          <p:nvGraphicFramePr>
            <p:cNvPr id="31" name="Object -2147482590"/>
            <p:cNvGraphicFramePr>
              <a:graphicFrameLocks noChangeAspect="1"/>
            </p:cNvGraphicFramePr>
            <p:nvPr/>
          </p:nvGraphicFramePr>
          <p:xfrm>
            <a:off x="2635" y="6634"/>
            <a:ext cx="1110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308610" imgH="177165" progId="Equation.DSMT4">
                    <p:embed/>
                  </p:oleObj>
                </mc:Choice>
                <mc:Fallback>
                  <p:oleObj r:id="rId16" imgW="308610" imgH="177165" progId="Equation.DSMT4">
                    <p:embed/>
                    <p:pic>
                      <p:nvPicPr>
                        <p:cNvPr id="0" name="Picture 38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635" y="6634"/>
                          <a:ext cx="1110" cy="4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-2147482589"/>
            <p:cNvGraphicFramePr>
              <a:graphicFrameLocks noChangeAspect="1"/>
            </p:cNvGraphicFramePr>
            <p:nvPr/>
          </p:nvGraphicFramePr>
          <p:xfrm>
            <a:off x="4462" y="6634"/>
            <a:ext cx="1307" cy="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372745" imgH="203200" progId="Equation.DSMT4">
                    <p:embed/>
                  </p:oleObj>
                </mc:Choice>
                <mc:Fallback>
                  <p:oleObj r:id="rId18" imgW="372745" imgH="203200" progId="Equation.DSMT4">
                    <p:embed/>
                    <p:pic>
                      <p:nvPicPr>
                        <p:cNvPr id="0" name="Picture 40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462" y="6634"/>
                          <a:ext cx="1307" cy="56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" name="Object -2147482533"/>
          <p:cNvGraphicFramePr>
            <a:graphicFrameLocks noChangeAspect="1"/>
          </p:cNvGraphicFramePr>
          <p:nvPr/>
        </p:nvGraphicFramePr>
        <p:xfrm>
          <a:off x="6645275" y="2876550"/>
          <a:ext cx="20986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1562100" imgH="1193800" progId="Equation.DSMT4">
                  <p:embed/>
                </p:oleObj>
              </mc:Choice>
              <mc:Fallback>
                <p:oleObj r:id="rId20" imgW="1562100" imgH="1193800" progId="Equation.DSMT4">
                  <p:embed/>
                  <p:pic>
                    <p:nvPicPr>
                      <p:cNvPr id="0" name="Picture 3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645275" y="2876550"/>
                        <a:ext cx="2098675" cy="1270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49"/>
          <p:cNvSpPr txBox="1"/>
          <p:nvPr/>
        </p:nvSpPr>
        <p:spPr>
          <a:xfrm>
            <a:off x="6296025" y="4429760"/>
            <a:ext cx="60864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222222"/>
                </a:solidFill>
                <a:latin typeface="Times New Roman" panose="02020603050405020304" pitchFamily="18" charset="0"/>
                <a:cs typeface="Roboto" panose="02000000000000000000" charset="0"/>
              </a:rPr>
              <a:t> Vậy tại x = 2 và y = -1 thì giá trị của</a:t>
            </a:r>
            <a:r>
              <a:rPr lang="en-US" sz="2400">
                <a:solidFill>
                  <a:srgbClr val="222222"/>
                </a:solidFill>
                <a:cs typeface="Roboto" panose="02000000000000000000" charset="0"/>
                <a:sym typeface="+mn-ea"/>
              </a:rPr>
              <a:t> đa thức </a:t>
            </a:r>
          </a:p>
          <a:p>
            <a:r>
              <a:rPr lang="en-US" sz="2400">
                <a:solidFill>
                  <a:srgbClr val="222222"/>
                </a:solidFill>
                <a:cs typeface="Roboto" panose="02000000000000000000" charset="0"/>
                <a:sym typeface="+mn-ea"/>
              </a:rPr>
              <a:t>M - N bằng 1.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Ngôi nhà hoạt hình, phim hoạt hình png | Klipartz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475" y="876300"/>
            <a:ext cx="6507163" cy="5535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TextBox 1"/>
          <p:cNvSpPr txBox="1"/>
          <p:nvPr/>
        </p:nvSpPr>
        <p:spPr>
          <a:xfrm>
            <a:off x="6702743" y="610235"/>
            <a:ext cx="44386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HƯỚNG DẪN VỀ NHÀ</a:t>
            </a:r>
          </a:p>
        </p:txBody>
      </p:sp>
      <p:sp>
        <p:nvSpPr>
          <p:cNvPr id="29700" name="TextBox 1"/>
          <p:cNvSpPr txBox="1"/>
          <p:nvPr/>
        </p:nvSpPr>
        <p:spPr>
          <a:xfrm>
            <a:off x="6358255" y="1735455"/>
            <a:ext cx="542480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/>
              <a:t>- Ôn tập </a:t>
            </a:r>
            <a:r>
              <a:rPr lang="en-US" altLang="nl-NL" sz="2400" dirty="0"/>
              <a:t>lý thuyết</a:t>
            </a:r>
            <a:r>
              <a:rPr lang="nl-NL" altLang="en-US" sz="2400" dirty="0"/>
              <a:t> cộng, trừ hai </a:t>
            </a:r>
            <a:r>
              <a:rPr lang="en-US" altLang="nl-NL" sz="2400" dirty="0"/>
              <a:t>đa thức.</a:t>
            </a:r>
            <a:endParaRPr lang="en-US" altLang="en-US" sz="2400" dirty="0"/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/>
              <a:t>- Làm các bài tập 1.14, 1.15, 1.16(SGK/6)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/>
              <a:t>- Đọc trước phần “Luyện tập chung”</a:t>
            </a:r>
            <a:r>
              <a:rPr lang="en-US" altLang="nl-NL" sz="2400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5506" y="1799717"/>
            <a:ext cx="96664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Cảm ơn thầy cô giáo và các em!</a:t>
            </a:r>
          </a:p>
        </p:txBody>
      </p:sp>
      <p:sp>
        <p:nvSpPr>
          <p:cNvPr id="4" name="Rectangle 3"/>
          <p:cNvSpPr/>
          <p:nvPr/>
        </p:nvSpPr>
        <p:spPr>
          <a:xfrm>
            <a:off x="907346" y="2966387"/>
            <a:ext cx="984115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Chúc các 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thầy cô giáo và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luôn mạnh khỏe !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30724" name="Picture 13" descr="https://lh3.googleusercontent.com/-ZEG6AmUlTpE/WsOIcBL3nwI/AAAAAAAACXM/wa4kqWY_ZzoWOQwhUdu_n4BCpzGBB09CACHMYCw/h136/2-ctu.vn_anh_dong_mau_slide_powerpoint_dep_(19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260350"/>
            <a:ext cx="51435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18" descr="https://lh3.googleusercontent.com/-pdjmI0guhoI/WsOKKvIORNI/AAAAAAAACe4/2w9xoJp1uAIMMyCEXg8RzbupS6Phi1WYACHMYCw/h136/4-ctu.vn_anh_dong_mau_slide_powerpoint_dep_(113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4767263"/>
            <a:ext cx="15240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ular Callout 14"/>
          <p:cNvSpPr/>
          <p:nvPr/>
        </p:nvSpPr>
        <p:spPr>
          <a:xfrm>
            <a:off x="6186170" y="4485005"/>
            <a:ext cx="6101080" cy="1294130"/>
          </a:xfrm>
          <a:prstGeom prst="wedgeRectCallout">
            <a:avLst>
              <a:gd name="adj1" fmla="val -60293"/>
              <a:gd name="adj2" fmla="val -173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 em, làm thế nào để có thể nhanh chóng phát hiện cột có kết quả sai ấy?</a:t>
            </a:r>
          </a:p>
        </p:txBody>
      </p:sp>
      <p:sp>
        <p:nvSpPr>
          <p:cNvPr id="5132" name="TextBox 5"/>
          <p:cNvSpPr txBox="1"/>
          <p:nvPr/>
        </p:nvSpPr>
        <p:spPr>
          <a:xfrm>
            <a:off x="87313" y="6551613"/>
            <a:ext cx="292100" cy="1079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100" dirty="0">
                <a:solidFill>
                  <a:schemeClr val="bg1"/>
                </a:solidFill>
                <a:latin typeface="Times New Roman" panose="02020603050405020304" pitchFamily="18" charset="0"/>
              </a:rPr>
              <a:t>ID 2223 GA GV001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8915" y="966470"/>
            <a:ext cx="10922635" cy="1198880"/>
            <a:chOff x="361" y="548"/>
            <a:chExt cx="17201" cy="1888"/>
          </a:xfrm>
        </p:grpSpPr>
        <p:sp>
          <p:nvSpPr>
            <p:cNvPr id="100" name="Text Box 99"/>
            <p:cNvSpPr txBox="1"/>
            <p:nvPr/>
          </p:nvSpPr>
          <p:spPr>
            <a:xfrm>
              <a:off x="361" y="548"/>
              <a:ext cx="17201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rgbClr val="222222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“Trong buổi sinh hoạt câu lạc bộ Toán học của lớp, hai bạn tính giá trị của hai biểu thức:  </a:t>
              </a:r>
              <a:r>
                <a:rPr lang="en-US" sz="2400">
                  <a:latin typeface="Calibri Light" panose="020F0302020204030204" charset="0"/>
                  <a:cs typeface="Calibri" panose="020F0502020204030204" pitchFamily="34" charset="0"/>
                </a:rPr>
                <a:t>                               </a:t>
              </a:r>
              <a:r>
                <a:rPr lang="en-US" sz="2400">
                  <a:cs typeface="Times New Roman" panose="02020603050405020304" pitchFamily="18" charset="0"/>
                </a:rPr>
                <a:t>và                               tại những giá trị cho trước của x và y. Kết quả được ghi lại như bảng bên. Ban giám khảo cho biết có một cột cho kết quả sai.</a:t>
              </a:r>
            </a:p>
          </p:txBody>
        </p:sp>
        <p:graphicFrame>
          <p:nvGraphicFramePr>
            <p:cNvPr id="2" name="Object -2147482624"/>
            <p:cNvGraphicFramePr>
              <a:graphicFrameLocks noChangeAspect="1"/>
            </p:cNvGraphicFramePr>
            <p:nvPr/>
          </p:nvGraphicFramePr>
          <p:xfrm>
            <a:off x="1610" y="1158"/>
            <a:ext cx="3309" cy="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413000" imgH="405765" progId="Equation.DSMT4">
                    <p:embed/>
                  </p:oleObj>
                </mc:Choice>
                <mc:Fallback>
                  <p:oleObj r:id="rId2" imgW="2413000" imgH="4057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610" y="1158"/>
                          <a:ext cx="3309" cy="62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-2147482540"/>
            <p:cNvGraphicFramePr>
              <a:graphicFrameLocks noChangeAspect="1"/>
            </p:cNvGraphicFramePr>
            <p:nvPr/>
          </p:nvGraphicFramePr>
          <p:xfrm>
            <a:off x="5743" y="1161"/>
            <a:ext cx="3368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2451100" imgH="405765" progId="Equation.DSMT4">
                    <p:embed/>
                  </p:oleObj>
                </mc:Choice>
                <mc:Fallback>
                  <p:oleObj r:id="rId4" imgW="2451100" imgH="405765" progId="Equation.DSMT4">
                    <p:embed/>
                    <p:pic>
                      <p:nvPicPr>
                        <p:cNvPr id="0" name="Picture 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743" y="1161"/>
                          <a:ext cx="3368" cy="6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6" name="Picture 96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2580" y="2742565"/>
            <a:ext cx="3692525" cy="2377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3"/>
          <p:cNvSpPr/>
          <p:nvPr/>
        </p:nvSpPr>
        <p:spPr>
          <a:xfrm>
            <a:off x="307658" y="162084"/>
            <a:ext cx="9628187" cy="52197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Bài toán mở đầu: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780" y="799783"/>
            <a:ext cx="10802938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u="sng" dirty="0">
                <a:solidFill>
                  <a:srgbClr val="000000"/>
                </a:solidFill>
              </a:rPr>
              <a:t>TIẾT ....-BÀI 3</a:t>
            </a:r>
            <a:r>
              <a:rPr lang="en-US" altLang="en-US" sz="3200" b="1" dirty="0">
                <a:solidFill>
                  <a:srgbClr val="000000"/>
                </a:solidFill>
              </a:rPr>
              <a:t>:  </a:t>
            </a:r>
          </a:p>
          <a:p>
            <a:pPr marL="0" lvl="0" indent="0"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PHÉP CỘNG VÀ PHÉP TRỪ ĐA THỨC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/>
          <p:nvPr/>
        </p:nvGrpSpPr>
        <p:grpSpPr>
          <a:xfrm>
            <a:off x="838200" y="1886585"/>
            <a:ext cx="10463213" cy="3462338"/>
            <a:chOff x="2537189" y="1080157"/>
            <a:chExt cx="7313038" cy="3462327"/>
          </a:xfrm>
        </p:grpSpPr>
        <p:sp>
          <p:nvSpPr>
            <p:cNvPr id="6" name="Freeform 5"/>
            <p:cNvSpPr/>
            <p:nvPr/>
          </p:nvSpPr>
          <p:spPr>
            <a:xfrm rot="21600000">
              <a:off x="3289463" y="1080157"/>
              <a:ext cx="6508615" cy="1506533"/>
            </a:xfrm>
            <a:custGeom>
              <a:avLst/>
              <a:gdLst>
                <a:gd name="connsiteX0" fmla="*/ 0 w 6507641"/>
                <a:gd name="connsiteY0" fmla="*/ 0 h 1506282"/>
                <a:gd name="connsiteX1" fmla="*/ 5754500 w 6507641"/>
                <a:gd name="connsiteY1" fmla="*/ 0 h 1506282"/>
                <a:gd name="connsiteX2" fmla="*/ 6507641 w 6507641"/>
                <a:gd name="connsiteY2" fmla="*/ 753141 h 1506282"/>
                <a:gd name="connsiteX3" fmla="*/ 5754500 w 6507641"/>
                <a:gd name="connsiteY3" fmla="*/ 1506282 h 1506282"/>
                <a:gd name="connsiteX4" fmla="*/ 0 w 6507641"/>
                <a:gd name="connsiteY4" fmla="*/ 1506282 h 1506282"/>
                <a:gd name="connsiteX5" fmla="*/ 0 w 6507641"/>
                <a:gd name="connsiteY5" fmla="*/ 0 h 150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7641" h="1506282">
                  <a:moveTo>
                    <a:pt x="6507641" y="1506281"/>
                  </a:moveTo>
                  <a:lnTo>
                    <a:pt x="753141" y="1506281"/>
                  </a:lnTo>
                  <a:lnTo>
                    <a:pt x="0" y="753141"/>
                  </a:lnTo>
                  <a:lnTo>
                    <a:pt x="753141" y="1"/>
                  </a:lnTo>
                  <a:lnTo>
                    <a:pt x="6507641" y="1"/>
                  </a:lnTo>
                  <a:lnTo>
                    <a:pt x="6507641" y="1506281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040799" tIns="114301" rIns="213360" bIns="114301" spcCol="1270" anchor="ctr"/>
            <a:lstStyle/>
            <a:p>
              <a:pPr marL="0" marR="0" lvl="0" indent="0" algn="l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1.  Thực hiện được phép cộng và trừ đa thức.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37189" y="1080157"/>
              <a:ext cx="1506768" cy="15065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21600000">
              <a:off x="3341612" y="3023251"/>
              <a:ext cx="6508615" cy="1506533"/>
            </a:xfrm>
            <a:custGeom>
              <a:avLst/>
              <a:gdLst>
                <a:gd name="connsiteX0" fmla="*/ 0 w 6507641"/>
                <a:gd name="connsiteY0" fmla="*/ 0 h 1506282"/>
                <a:gd name="connsiteX1" fmla="*/ 5754500 w 6507641"/>
                <a:gd name="connsiteY1" fmla="*/ 0 h 1506282"/>
                <a:gd name="connsiteX2" fmla="*/ 6507641 w 6507641"/>
                <a:gd name="connsiteY2" fmla="*/ 753141 h 1506282"/>
                <a:gd name="connsiteX3" fmla="*/ 5754500 w 6507641"/>
                <a:gd name="connsiteY3" fmla="*/ 1506282 h 1506282"/>
                <a:gd name="connsiteX4" fmla="*/ 0 w 6507641"/>
                <a:gd name="connsiteY4" fmla="*/ 1506282 h 1506282"/>
                <a:gd name="connsiteX5" fmla="*/ 0 w 6507641"/>
                <a:gd name="connsiteY5" fmla="*/ 0 h 150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7641" h="1506282">
                  <a:moveTo>
                    <a:pt x="6507641" y="1506281"/>
                  </a:moveTo>
                  <a:lnTo>
                    <a:pt x="753141" y="1506281"/>
                  </a:lnTo>
                  <a:lnTo>
                    <a:pt x="0" y="753141"/>
                  </a:lnTo>
                  <a:lnTo>
                    <a:pt x="753141" y="1"/>
                  </a:lnTo>
                  <a:lnTo>
                    <a:pt x="6507641" y="1"/>
                  </a:lnTo>
                  <a:lnTo>
                    <a:pt x="6507641" y="1506281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040799" tIns="114301" rIns="213360" bIns="114300" spcCol="1270" anchor="ctr"/>
            <a:lstStyle/>
            <a:p>
              <a:pPr marL="0" marR="0" lvl="0" indent="0" algn="l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2. 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Vận dụng 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ính được giá trị của đa thức tổng, đa thức hiệu của hai đa thức khi biết giá trị của các biến.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537189" y="3035951"/>
              <a:ext cx="1506768" cy="15065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5394097"/>
                <a:satOff val="-25096"/>
                <a:lumOff val="-1094"/>
                <a:alphaOff val="0"/>
              </a:schemeClr>
            </a:fillRef>
            <a:effectRef idx="0">
              <a:schemeClr val="accent4">
                <a:tint val="50000"/>
                <a:hueOff val="5394097"/>
                <a:satOff val="-25096"/>
                <a:lumOff val="-109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8195" name="TextBox 2"/>
          <p:cNvSpPr txBox="1"/>
          <p:nvPr/>
        </p:nvSpPr>
        <p:spPr>
          <a:xfrm>
            <a:off x="4975543" y="603885"/>
            <a:ext cx="22409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MỤC TIÊU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9112" y="3854353"/>
            <a:ext cx="9072741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HÌNH THÀNH KIẾN THỨC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5"/>
          <p:cNvSpPr/>
          <p:nvPr/>
        </p:nvSpPr>
        <p:spPr>
          <a:xfrm>
            <a:off x="0" y="2371725"/>
            <a:ext cx="141288" cy="523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9" name="Rectangle 3"/>
          <p:cNvSpPr/>
          <p:nvPr/>
        </p:nvSpPr>
        <p:spPr>
          <a:xfrm>
            <a:off x="307658" y="162084"/>
            <a:ext cx="9628187" cy="52197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cs typeface="Calibri" panose="020F0502020204030204" pitchFamily="34" charset="0"/>
              </a:rPr>
              <a:t>1. Cộng và trừ hai đa thức</a:t>
            </a:r>
            <a:endParaRPr lang="en-US" altLang="en-US" b="1" u="sng" dirty="0">
              <a:solidFill>
                <a:srgbClr val="FF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73" name="TextBox 10"/>
          <p:cNvSpPr txBox="1"/>
          <p:nvPr/>
        </p:nvSpPr>
        <p:spPr>
          <a:xfrm>
            <a:off x="87313" y="6551613"/>
            <a:ext cx="292100" cy="1079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100" dirty="0">
                <a:solidFill>
                  <a:schemeClr val="bg1"/>
                </a:solidFill>
                <a:latin typeface="Times New Roman" panose="02020603050405020304" pitchFamily="18" charset="0"/>
              </a:rPr>
              <a:t>ID 2223 GA GV001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7975" y="745490"/>
            <a:ext cx="10922635" cy="460375"/>
            <a:chOff x="361" y="548"/>
            <a:chExt cx="17201" cy="725"/>
          </a:xfrm>
        </p:grpSpPr>
        <p:sp>
          <p:nvSpPr>
            <p:cNvPr id="100" name="Text Box 99"/>
            <p:cNvSpPr txBox="1"/>
            <p:nvPr/>
          </p:nvSpPr>
          <p:spPr>
            <a:xfrm>
              <a:off x="361" y="548"/>
              <a:ext cx="1720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rgbClr val="222222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Cho hai đa thức:  </a:t>
              </a:r>
              <a:r>
                <a:rPr lang="en-US" sz="2400">
                  <a:latin typeface="Calibri Light" panose="020F0302020204030204" charset="0"/>
                  <a:cs typeface="Calibri" panose="020F0502020204030204" pitchFamily="34" charset="0"/>
                </a:rPr>
                <a:t>                            </a:t>
              </a:r>
              <a:r>
                <a:rPr lang="en-US" sz="2400">
                  <a:cs typeface="Times New Roman" panose="02020603050405020304" pitchFamily="18" charset="0"/>
                </a:rPr>
                <a:t>và                                 </a:t>
              </a:r>
            </a:p>
          </p:txBody>
        </p:sp>
        <p:graphicFrame>
          <p:nvGraphicFramePr>
            <p:cNvPr id="3" name="Object -2147482624"/>
            <p:cNvGraphicFramePr>
              <a:graphicFrameLocks noChangeAspect="1"/>
            </p:cNvGraphicFramePr>
            <p:nvPr/>
          </p:nvGraphicFramePr>
          <p:xfrm>
            <a:off x="3934" y="572"/>
            <a:ext cx="2909" cy="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120900" imgH="405765" progId="Equation.DSMT4">
                    <p:embed/>
                  </p:oleObj>
                </mc:Choice>
                <mc:Fallback>
                  <p:oleObj r:id="rId2" imgW="2120900" imgH="4057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934" y="572"/>
                          <a:ext cx="2909" cy="62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-2147482540"/>
            <p:cNvGraphicFramePr>
              <a:graphicFrameLocks noChangeAspect="1"/>
            </p:cNvGraphicFramePr>
            <p:nvPr/>
          </p:nvGraphicFramePr>
          <p:xfrm>
            <a:off x="7599" y="572"/>
            <a:ext cx="3665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2667000" imgH="405765" progId="Equation.DSMT4">
                    <p:embed/>
                  </p:oleObj>
                </mc:Choice>
                <mc:Fallback>
                  <p:oleObj r:id="rId4" imgW="2667000" imgH="405765" progId="Equation.DSMT4">
                    <p:embed/>
                    <p:pic>
                      <p:nvPicPr>
                        <p:cNvPr id="0" name="Picture 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599" y="572"/>
                          <a:ext cx="3665" cy="6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379730" y="1276350"/>
            <a:ext cx="9627870" cy="1938020"/>
            <a:chOff x="598" y="2825"/>
            <a:chExt cx="15162" cy="3052"/>
          </a:xfrm>
        </p:grpSpPr>
        <p:sp>
          <p:nvSpPr>
            <p:cNvPr id="6" name="Rectangle 3"/>
            <p:cNvSpPr/>
            <p:nvPr/>
          </p:nvSpPr>
          <p:spPr>
            <a:xfrm>
              <a:off x="598" y="2825"/>
              <a:ext cx="15162" cy="30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u="sng" dirty="0">
                  <a:solidFill>
                    <a:srgbClr val="FF0000"/>
                  </a:solidFill>
                  <a:cs typeface="Calibri" panose="020F0502020204030204" pitchFamily="34" charset="0"/>
                </a:rPr>
                <a:t>HĐ 1:</a:t>
              </a:r>
              <a:r>
                <a:rPr lang="en-US" altLang="en-US" sz="2400" dirty="0">
                  <a:cs typeface="Calibri" panose="020F0502020204030204" pitchFamily="34" charset="0"/>
                </a:rPr>
                <a:t> T</a:t>
              </a:r>
              <a:r>
                <a:rPr lang="en-US" altLang="en-US" sz="2400" dirty="0"/>
                <a:t>hực hiện phép cộng hai đa thức A và B bằng cách tiến hành theo các bước sau</a:t>
              </a:r>
              <a:r>
                <a:rPr lang="en-US" altLang="en-US" sz="2400" dirty="0">
                  <a:cs typeface="Calibri" panose="020F0502020204030204" pitchFamily="34" charset="0"/>
                </a:rPr>
                <a:t>:</a:t>
              </a:r>
            </a:p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cs typeface="Calibri" panose="020F0502020204030204" pitchFamily="34" charset="0"/>
                </a:rPr>
                <a:t>• Bước 1. Lập tổng</a:t>
              </a:r>
            </a:p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dirty="0">
                <a:ea typeface="Calibri" panose="020F0502020204030204" pitchFamily="34" charset="0"/>
              </a:endParaRPr>
            </a:p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ea typeface="Calibri" panose="020F0502020204030204" pitchFamily="34" charset="0"/>
                </a:rPr>
                <a:t>• Bước 2. Bỏ dấu ngoặc và thu gọn đa thức nhận được.</a:t>
              </a:r>
            </a:p>
          </p:txBody>
        </p:sp>
        <p:graphicFrame>
          <p:nvGraphicFramePr>
            <p:cNvPr id="4" name="Object -2147482622"/>
            <p:cNvGraphicFramePr>
              <a:graphicFrameLocks noChangeAspect="1"/>
            </p:cNvGraphicFramePr>
            <p:nvPr/>
          </p:nvGraphicFramePr>
          <p:xfrm>
            <a:off x="4498" y="4002"/>
            <a:ext cx="7558" cy="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2823845" imgH="250190" progId="Equation.DSMT4">
                    <p:embed/>
                  </p:oleObj>
                </mc:Choice>
                <mc:Fallback>
                  <p:oleObj r:id="rId6" imgW="2823845" imgH="250190" progId="Equation.DSMT4">
                    <p:embed/>
                    <p:pic>
                      <p:nvPicPr>
                        <p:cNvPr id="0" name="Picture 1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498" y="4002"/>
                          <a:ext cx="7558" cy="66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575685" y="3835400"/>
          <a:ext cx="4682490" cy="414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722880" imgH="241300" progId="Equation.DSMT4">
                  <p:embed/>
                </p:oleObj>
              </mc:Choice>
              <mc:Fallback>
                <p:oleObj r:id="rId8" imgW="2722880" imgH="241300" progId="Equation.DSMT4">
                  <p:embed/>
                  <p:pic>
                    <p:nvPicPr>
                      <p:cNvPr id="0" name="Picture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75685" y="3835400"/>
                        <a:ext cx="4682490" cy="4140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-2147482614"/>
          <p:cNvGraphicFramePr>
            <a:graphicFrameLocks noChangeAspect="1"/>
          </p:cNvGraphicFramePr>
          <p:nvPr/>
        </p:nvGraphicFramePr>
        <p:xfrm>
          <a:off x="4264660" y="4449445"/>
          <a:ext cx="3649345" cy="40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150745" imgH="241300" progId="Equation.DSMT4">
                  <p:embed/>
                </p:oleObj>
              </mc:Choice>
              <mc:Fallback>
                <p:oleObj r:id="rId10" imgW="2150745" imgH="241300" progId="Equation.DSMT4">
                  <p:embed/>
                  <p:pic>
                    <p:nvPicPr>
                      <p:cNvPr id="0" name="Picture 1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64660" y="4449445"/>
                        <a:ext cx="3649345" cy="4083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-2147482613"/>
          <p:cNvGraphicFramePr>
            <a:graphicFrameLocks noChangeAspect="1"/>
          </p:cNvGraphicFramePr>
          <p:nvPr/>
        </p:nvGraphicFramePr>
        <p:xfrm>
          <a:off x="4195445" y="5036185"/>
          <a:ext cx="4259580" cy="402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2546350" imgH="241300" progId="Equation.DSMT4">
                  <p:embed/>
                </p:oleObj>
              </mc:Choice>
              <mc:Fallback>
                <p:oleObj r:id="rId12" imgW="2546350" imgH="241300" progId="Equation.DSMT4">
                  <p:embed/>
                  <p:pic>
                    <p:nvPicPr>
                      <p:cNvPr id="0" name="Picture 2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95445" y="5036185"/>
                        <a:ext cx="4259580" cy="4025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-2147482612"/>
          <p:cNvGraphicFramePr>
            <a:graphicFrameLocks noChangeAspect="1"/>
          </p:cNvGraphicFramePr>
          <p:nvPr/>
        </p:nvGraphicFramePr>
        <p:xfrm>
          <a:off x="4207510" y="5617210"/>
          <a:ext cx="2145665" cy="413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248410" imgH="241300" progId="Equation.DSMT4">
                  <p:embed/>
                </p:oleObj>
              </mc:Choice>
              <mc:Fallback>
                <p:oleObj r:id="rId14" imgW="1248410" imgH="241300" progId="Equation.DSMT4">
                  <p:embed/>
                  <p:pic>
                    <p:nvPicPr>
                      <p:cNvPr id="0" name="Picture 2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07510" y="5617210"/>
                        <a:ext cx="2145665" cy="4133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5"/>
          <p:cNvSpPr txBox="1"/>
          <p:nvPr/>
        </p:nvSpPr>
        <p:spPr>
          <a:xfrm>
            <a:off x="4264660" y="3266440"/>
            <a:ext cx="24022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Trả lời: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5"/>
          <p:cNvSpPr/>
          <p:nvPr/>
        </p:nvSpPr>
        <p:spPr>
          <a:xfrm>
            <a:off x="0" y="2371725"/>
            <a:ext cx="141288" cy="523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9" name="Rectangle 3"/>
          <p:cNvSpPr/>
          <p:nvPr/>
        </p:nvSpPr>
        <p:spPr>
          <a:xfrm>
            <a:off x="307658" y="162084"/>
            <a:ext cx="9628187" cy="52197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cs typeface="Calibri" panose="020F0502020204030204" pitchFamily="34" charset="0"/>
              </a:rPr>
              <a:t>1. Cộng và trừ hai đa thức</a:t>
            </a:r>
            <a:endParaRPr lang="en-US" altLang="en-US" b="1" u="sng" dirty="0">
              <a:solidFill>
                <a:srgbClr val="FF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73" name="TextBox 10"/>
          <p:cNvSpPr txBox="1"/>
          <p:nvPr/>
        </p:nvSpPr>
        <p:spPr>
          <a:xfrm>
            <a:off x="87313" y="6551613"/>
            <a:ext cx="292100" cy="1079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100" dirty="0">
                <a:solidFill>
                  <a:schemeClr val="bg1"/>
                </a:solidFill>
                <a:latin typeface="Times New Roman" panose="02020603050405020304" pitchFamily="18" charset="0"/>
              </a:rPr>
              <a:t>ID 2223 GA GV001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7975" y="745490"/>
            <a:ext cx="10922635" cy="460375"/>
            <a:chOff x="361" y="548"/>
            <a:chExt cx="17201" cy="725"/>
          </a:xfrm>
        </p:grpSpPr>
        <p:sp>
          <p:nvSpPr>
            <p:cNvPr id="100" name="Text Box 99"/>
            <p:cNvSpPr txBox="1"/>
            <p:nvPr/>
          </p:nvSpPr>
          <p:spPr>
            <a:xfrm>
              <a:off x="361" y="548"/>
              <a:ext cx="1720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rgbClr val="222222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Cho hai đa thức:  </a:t>
              </a:r>
              <a:r>
                <a:rPr lang="en-US" sz="2400">
                  <a:latin typeface="Calibri Light" panose="020F0302020204030204" charset="0"/>
                  <a:cs typeface="Calibri" panose="020F0502020204030204" pitchFamily="34" charset="0"/>
                </a:rPr>
                <a:t>                            </a:t>
              </a:r>
              <a:r>
                <a:rPr lang="en-US" sz="2400">
                  <a:cs typeface="Times New Roman" panose="02020603050405020304" pitchFamily="18" charset="0"/>
                </a:rPr>
                <a:t>và                                 </a:t>
              </a:r>
            </a:p>
          </p:txBody>
        </p:sp>
        <p:graphicFrame>
          <p:nvGraphicFramePr>
            <p:cNvPr id="3" name="Object -2147482624"/>
            <p:cNvGraphicFramePr>
              <a:graphicFrameLocks noChangeAspect="1"/>
            </p:cNvGraphicFramePr>
            <p:nvPr/>
          </p:nvGraphicFramePr>
          <p:xfrm>
            <a:off x="3934" y="572"/>
            <a:ext cx="2909" cy="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120900" imgH="405765" progId="Equation.DSMT4">
                    <p:embed/>
                  </p:oleObj>
                </mc:Choice>
                <mc:Fallback>
                  <p:oleObj r:id="rId2" imgW="2120900" imgH="4057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934" y="572"/>
                          <a:ext cx="2909" cy="62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-2147482540"/>
            <p:cNvGraphicFramePr>
              <a:graphicFrameLocks noChangeAspect="1"/>
            </p:cNvGraphicFramePr>
            <p:nvPr/>
          </p:nvGraphicFramePr>
          <p:xfrm>
            <a:off x="7599" y="572"/>
            <a:ext cx="3665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2667000" imgH="405765" progId="Equation.DSMT4">
                    <p:embed/>
                  </p:oleObj>
                </mc:Choice>
                <mc:Fallback>
                  <p:oleObj r:id="rId4" imgW="2667000" imgH="405765" progId="Equation.DSMT4">
                    <p:embed/>
                    <p:pic>
                      <p:nvPicPr>
                        <p:cNvPr id="0" name="Picture 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599" y="572"/>
                          <a:ext cx="3665" cy="6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379730" y="1276350"/>
            <a:ext cx="9627870" cy="1938020"/>
            <a:chOff x="598" y="2825"/>
            <a:chExt cx="15162" cy="3052"/>
          </a:xfrm>
        </p:grpSpPr>
        <p:sp>
          <p:nvSpPr>
            <p:cNvPr id="6" name="Rectangle 3"/>
            <p:cNvSpPr/>
            <p:nvPr/>
          </p:nvSpPr>
          <p:spPr>
            <a:xfrm>
              <a:off x="598" y="2825"/>
              <a:ext cx="15162" cy="30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u="sng" dirty="0">
                  <a:solidFill>
                    <a:srgbClr val="FF0000"/>
                  </a:solidFill>
                  <a:cs typeface="Calibri" panose="020F0502020204030204" pitchFamily="34" charset="0"/>
                </a:rPr>
                <a:t>HĐ 2:</a:t>
              </a:r>
              <a:r>
                <a:rPr lang="en-US" altLang="en-US" sz="2400" dirty="0">
                  <a:cs typeface="Calibri" panose="020F0502020204030204" pitchFamily="34" charset="0"/>
                </a:rPr>
                <a:t> T</a:t>
              </a:r>
              <a:r>
                <a:rPr lang="en-US" altLang="en-US" sz="2400" dirty="0"/>
                <a:t>hực hiện phép trừ hai đa thức A và B bằng cách tiến hành theo các bước sau</a:t>
              </a:r>
              <a:r>
                <a:rPr lang="en-US" altLang="en-US" sz="2400" dirty="0">
                  <a:cs typeface="Calibri" panose="020F0502020204030204" pitchFamily="34" charset="0"/>
                </a:rPr>
                <a:t>:</a:t>
              </a:r>
            </a:p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cs typeface="Calibri" panose="020F0502020204030204" pitchFamily="34" charset="0"/>
                </a:rPr>
                <a:t>• Bước 1. Lập hiệu</a:t>
              </a:r>
            </a:p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dirty="0">
                <a:ea typeface="Calibri" panose="020F0502020204030204" pitchFamily="34" charset="0"/>
              </a:endParaRPr>
            </a:p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ea typeface="Calibri" panose="020F0502020204030204" pitchFamily="34" charset="0"/>
                </a:rPr>
                <a:t>• Bước 2. Bỏ dấu ngoặc và thu gọn đa thức nhận được.</a:t>
              </a:r>
            </a:p>
          </p:txBody>
        </p:sp>
        <p:graphicFrame>
          <p:nvGraphicFramePr>
            <p:cNvPr id="4" name="Object -2147482622"/>
            <p:cNvGraphicFramePr>
              <a:graphicFrameLocks noChangeAspect="1"/>
            </p:cNvGraphicFramePr>
            <p:nvPr/>
          </p:nvGraphicFramePr>
          <p:xfrm>
            <a:off x="4519" y="4030"/>
            <a:ext cx="7094" cy="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5372100" imgH="405765" progId="Equation.DSMT4">
                    <p:embed/>
                  </p:oleObj>
                </mc:Choice>
                <mc:Fallback>
                  <p:oleObj r:id="rId6" imgW="5372100" imgH="405765" progId="Equation.DSMT4">
                    <p:embed/>
                    <p:pic>
                      <p:nvPicPr>
                        <p:cNvPr id="0" name="Picture 1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519" y="4030"/>
                          <a:ext cx="7094" cy="6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658235" y="3864610"/>
          <a:ext cx="5019675" cy="43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5372100" imgH="405765" progId="Equation.DSMT4">
                  <p:embed/>
                </p:oleObj>
              </mc:Choice>
              <mc:Fallback>
                <p:oleObj r:id="rId8" imgW="5372100" imgH="405765" progId="Equation.DSMT4">
                  <p:embed/>
                  <p:pic>
                    <p:nvPicPr>
                      <p:cNvPr id="0" name="Picture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8235" y="3864610"/>
                        <a:ext cx="5019675" cy="4368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-2147482614"/>
          <p:cNvGraphicFramePr>
            <a:graphicFrameLocks noChangeAspect="1"/>
          </p:cNvGraphicFramePr>
          <p:nvPr/>
        </p:nvGraphicFramePr>
        <p:xfrm>
          <a:off x="4287520" y="4385310"/>
          <a:ext cx="5086350" cy="46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4241800" imgH="405765" progId="Equation.DSMT4">
                  <p:embed/>
                </p:oleObj>
              </mc:Choice>
              <mc:Fallback>
                <p:oleObj r:id="rId9" imgW="4241800" imgH="405765" progId="Equation.DSMT4">
                  <p:embed/>
                  <p:pic>
                    <p:nvPicPr>
                      <p:cNvPr id="0" name="Picture 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87520" y="4385310"/>
                        <a:ext cx="5086350" cy="4610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-2147482613"/>
          <p:cNvGraphicFramePr>
            <a:graphicFrameLocks noChangeAspect="1"/>
          </p:cNvGraphicFramePr>
          <p:nvPr/>
        </p:nvGraphicFramePr>
        <p:xfrm>
          <a:off x="4287520" y="4874895"/>
          <a:ext cx="5065395" cy="483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5029200" imgH="405765" progId="Equation.DSMT4">
                  <p:embed/>
                </p:oleObj>
              </mc:Choice>
              <mc:Fallback>
                <p:oleObj r:id="rId11" imgW="5029200" imgH="405765" progId="Equation.DSMT4">
                  <p:embed/>
                  <p:pic>
                    <p:nvPicPr>
                      <p:cNvPr id="0" name="Picture 2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87520" y="4874895"/>
                        <a:ext cx="5065395" cy="4832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-2147482612"/>
          <p:cNvGraphicFramePr>
            <a:graphicFrameLocks noChangeAspect="1"/>
          </p:cNvGraphicFramePr>
          <p:nvPr/>
        </p:nvGraphicFramePr>
        <p:xfrm>
          <a:off x="4328795" y="5409565"/>
          <a:ext cx="2680970" cy="423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2286000" imgH="405765" progId="Equation.DSMT4">
                  <p:embed/>
                </p:oleObj>
              </mc:Choice>
              <mc:Fallback>
                <p:oleObj r:id="rId13" imgW="2286000" imgH="405765" progId="Equation.DSMT4">
                  <p:embed/>
                  <p:pic>
                    <p:nvPicPr>
                      <p:cNvPr id="0" name="Picture 2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28795" y="5409565"/>
                        <a:ext cx="2680970" cy="4235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5"/>
          <p:cNvSpPr txBox="1"/>
          <p:nvPr/>
        </p:nvSpPr>
        <p:spPr>
          <a:xfrm>
            <a:off x="4286885" y="3266440"/>
            <a:ext cx="24022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Trả lời:</a:t>
            </a:r>
          </a:p>
        </p:txBody>
      </p:sp>
      <p:graphicFrame>
        <p:nvGraphicFramePr>
          <p:cNvPr id="12" name="Object -2147482612"/>
          <p:cNvGraphicFramePr>
            <a:graphicFrameLocks noChangeAspect="1"/>
          </p:cNvGraphicFramePr>
          <p:nvPr/>
        </p:nvGraphicFramePr>
        <p:xfrm>
          <a:off x="4297045" y="5890260"/>
          <a:ext cx="3144520" cy="442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2680970" imgH="423545" progId="Equation.DSMT4">
                  <p:embed/>
                </p:oleObj>
              </mc:Choice>
              <mc:Fallback>
                <p:oleObj r:id="rId15" imgW="2680970" imgH="423545" progId="Equation.DSMT4">
                  <p:embed/>
                  <p:pic>
                    <p:nvPicPr>
                      <p:cNvPr id="0" name="Picture 2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97045" y="5890260"/>
                        <a:ext cx="3144520" cy="4425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/>
          <p:cNvSpPr txBox="1"/>
          <p:nvPr/>
        </p:nvSpPr>
        <p:spPr>
          <a:xfrm>
            <a:off x="87313" y="6551613"/>
            <a:ext cx="292100" cy="1079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100" dirty="0">
                <a:solidFill>
                  <a:schemeClr val="bg1"/>
                </a:solidFill>
                <a:latin typeface="Times New Roman" panose="02020603050405020304" pitchFamily="18" charset="0"/>
              </a:rPr>
              <a:t>ID 2223 GA GV001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451485" y="129540"/>
            <a:ext cx="1161161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Roboto" panose="02000000000000000000" charset="0"/>
              </a:rPr>
              <a:t>* Kết luận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Roboto" panose="02000000000000000000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Roboto" panose="02000000000000000000" charset="0"/>
              </a:rPr>
              <a:t> </a:t>
            </a:r>
            <a:r>
              <a:rPr lang="en-US" sz="2400">
                <a:solidFill>
                  <a:srgbClr val="222222"/>
                </a:solidFill>
                <a:latin typeface="Times New Roman" panose="02020603050405020304" pitchFamily="18" charset="0"/>
                <a:cs typeface="Roboto" panose="02000000000000000000" charset="0"/>
              </a:rPr>
              <a:t>“Muốn cộng (hay trừ) hai đa thức, ta nối hai đa thức đã cho bởi dấu “+” (hay dấu “–” rồi 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222222"/>
                </a:solidFill>
                <a:latin typeface="Times New Roman" panose="02020603050405020304" pitchFamily="18" charset="0"/>
                <a:cs typeface="Roboto" panose="02000000000000000000" charset="0"/>
              </a:rPr>
              <a:t>bỏ ngoặc (nếu có) v</a:t>
            </a:r>
            <a:r>
              <a:rPr lang="en-US" sz="2400">
                <a:solidFill>
                  <a:srgbClr val="222222"/>
                </a:solidFill>
                <a:latin typeface="Times New Roman" panose="02020603050405020304" pitchFamily="18" charset="0"/>
                <a:ea typeface="Roboto" panose="02000000000000000000" charset="0"/>
              </a:rPr>
              <a:t>à</a:t>
            </a:r>
            <a:r>
              <a:rPr lang="en-US" sz="2400">
                <a:solidFill>
                  <a:srgbClr val="222222"/>
                </a:solidFill>
                <a:latin typeface="Times New Roman" panose="02020603050405020304" pitchFamily="18" charset="0"/>
                <a:cs typeface="Roboto" panose="02000000000000000000" charset="0"/>
              </a:rPr>
              <a:t> thu gọn đa thức nhận được.”</a:t>
            </a:r>
            <a:endParaRPr lang="en-US" sz="2400"/>
          </a:p>
        </p:txBody>
      </p:sp>
      <p:sp>
        <p:nvSpPr>
          <p:cNvPr id="2" name="Text Box 1"/>
          <p:cNvSpPr txBox="1"/>
          <p:nvPr/>
        </p:nvSpPr>
        <p:spPr>
          <a:xfrm>
            <a:off x="628650" y="2165985"/>
            <a:ext cx="21685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Roboto" panose="02000000000000000000" charset="0"/>
              </a:rPr>
              <a:t>*Chú ý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Roboto" panose="02000000000000000000" charset="0"/>
              </a:rPr>
              <a:t>: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51155" y="2690495"/>
            <a:ext cx="118249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222222"/>
                </a:solidFill>
                <a:latin typeface="Times New Roman" panose="02020603050405020304" pitchFamily="18" charset="0"/>
                <a:ea typeface="Roboto" panose="02000000000000000000" charset="0"/>
              </a:rPr>
              <a:t>•</a:t>
            </a:r>
            <a:r>
              <a:rPr lang="en-US" sz="2400">
                <a:solidFill>
                  <a:srgbClr val="222222"/>
                </a:solidFill>
                <a:latin typeface="Times New Roman" panose="02020603050405020304" pitchFamily="18" charset="0"/>
                <a:cs typeface="Roboto" panose="02000000000000000000" charset="0"/>
              </a:rPr>
              <a:t> Phép cộng đa thức cũng có các tính chất giao hoán v</a:t>
            </a:r>
            <a:r>
              <a:rPr lang="en-US" sz="2400">
                <a:solidFill>
                  <a:srgbClr val="222222"/>
                </a:solidFill>
                <a:latin typeface="Times New Roman" panose="02020603050405020304" pitchFamily="18" charset="0"/>
                <a:ea typeface="Roboto" panose="02000000000000000000" charset="0"/>
              </a:rPr>
              <a:t>à</a:t>
            </a:r>
            <a:r>
              <a:rPr lang="en-US" sz="2400">
                <a:solidFill>
                  <a:srgbClr val="222222"/>
                </a:solidFill>
                <a:latin typeface="Times New Roman" panose="02020603050405020304" pitchFamily="18" charset="0"/>
                <a:cs typeface="Roboto" panose="02000000000000000000" charset="0"/>
              </a:rPr>
              <a:t> kết hợp tương tự như phép cộng các số.</a:t>
            </a:r>
            <a:endParaRPr lang="en-US" sz="2400"/>
          </a:p>
        </p:txBody>
      </p:sp>
      <p:grpSp>
        <p:nvGrpSpPr>
          <p:cNvPr id="16" name="Group 15"/>
          <p:cNvGrpSpPr/>
          <p:nvPr/>
        </p:nvGrpSpPr>
        <p:grpSpPr>
          <a:xfrm>
            <a:off x="318135" y="3559810"/>
            <a:ext cx="10104120" cy="460375"/>
            <a:chOff x="711" y="5606"/>
            <a:chExt cx="15912" cy="725"/>
          </a:xfrm>
        </p:grpSpPr>
        <p:sp>
          <p:nvSpPr>
            <p:cNvPr id="5" name="Text Box 4"/>
            <p:cNvSpPr txBox="1"/>
            <p:nvPr/>
          </p:nvSpPr>
          <p:spPr>
            <a:xfrm>
              <a:off x="711" y="5606"/>
              <a:ext cx="1106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rgbClr val="222222"/>
                  </a:solidFill>
                  <a:latin typeface="Times New Roman" panose="02020603050405020304" pitchFamily="18" charset="0"/>
                  <a:ea typeface="Roboto" panose="02000000000000000000" charset="0"/>
                </a:rPr>
                <a:t>•</a:t>
              </a:r>
              <a:r>
                <a:rPr lang="en-US" sz="2400">
                  <a:solidFill>
                    <a:srgbClr val="222222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 Với A, B, C l</a:t>
              </a:r>
              <a:r>
                <a:rPr lang="en-US" sz="2400">
                  <a:solidFill>
                    <a:srgbClr val="222222"/>
                  </a:solidFill>
                  <a:latin typeface="Times New Roman" panose="02020603050405020304" pitchFamily="18" charset="0"/>
                  <a:ea typeface="Roboto" panose="02000000000000000000" charset="0"/>
                </a:rPr>
                <a:t>à</a:t>
              </a:r>
              <a:r>
                <a:rPr lang="en-US" sz="2400">
                  <a:solidFill>
                    <a:srgbClr val="222222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 những đa thức tùy ý, ta có:</a:t>
              </a:r>
              <a:endParaRPr lang="en-US" sz="2400"/>
            </a:p>
          </p:txBody>
        </p:sp>
        <p:graphicFrame>
          <p:nvGraphicFramePr>
            <p:cNvPr id="4" name="Object -2147482607"/>
            <p:cNvGraphicFramePr>
              <a:graphicFrameLocks noChangeAspect="1"/>
            </p:cNvGraphicFramePr>
            <p:nvPr/>
          </p:nvGraphicFramePr>
          <p:xfrm>
            <a:off x="9406" y="5651"/>
            <a:ext cx="7217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286000" imgH="203200" progId="Equation.DSMT4">
                    <p:embed/>
                  </p:oleObj>
                </mc:Choice>
                <mc:Fallback>
                  <p:oleObj r:id="rId2" imgW="2286000" imgH="2032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406" y="5651"/>
                          <a:ext cx="7217" cy="63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412750" y="4194175"/>
            <a:ext cx="4877435" cy="460375"/>
            <a:chOff x="695" y="6605"/>
            <a:chExt cx="7681" cy="725"/>
          </a:xfrm>
        </p:grpSpPr>
        <p:sp>
          <p:nvSpPr>
            <p:cNvPr id="7" name="Text Box 6"/>
            <p:cNvSpPr txBox="1"/>
            <p:nvPr/>
          </p:nvSpPr>
          <p:spPr>
            <a:xfrm>
              <a:off x="695" y="6605"/>
              <a:ext cx="768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rgbClr val="222222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Nếu                     thì </a:t>
              </a:r>
              <a:endParaRPr lang="en-US" sz="2400"/>
            </a:p>
          </p:txBody>
        </p:sp>
        <p:graphicFrame>
          <p:nvGraphicFramePr>
            <p:cNvPr id="6" name="Object -2147482606"/>
            <p:cNvGraphicFramePr>
              <a:graphicFrameLocks noChangeAspect="1"/>
            </p:cNvGraphicFramePr>
            <p:nvPr/>
          </p:nvGraphicFramePr>
          <p:xfrm>
            <a:off x="1867" y="6702"/>
            <a:ext cx="2078" cy="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634365" imgH="165100" progId="Equation.DSMT4">
                    <p:embed/>
                  </p:oleObj>
                </mc:Choice>
                <mc:Fallback>
                  <p:oleObj r:id="rId4" imgW="634365" imgH="165100" progId="Equation.DSMT4">
                    <p:embed/>
                    <p:pic>
                      <p:nvPicPr>
                        <p:cNvPr id="0" name="Picture 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67" y="6702"/>
                          <a:ext cx="2078" cy="5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-2147482605"/>
            <p:cNvGraphicFramePr>
              <a:graphicFrameLocks noChangeAspect="1"/>
            </p:cNvGraphicFramePr>
            <p:nvPr/>
          </p:nvGraphicFramePr>
          <p:xfrm>
            <a:off x="4977" y="6675"/>
            <a:ext cx="2195" cy="5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647700" imgH="165100" progId="Equation.DSMT4">
                    <p:embed/>
                  </p:oleObj>
                </mc:Choice>
                <mc:Fallback>
                  <p:oleObj r:id="rId6" imgW="647700" imgH="165100" progId="Equation.DSMT4">
                    <p:embed/>
                    <p:pic>
                      <p:nvPicPr>
                        <p:cNvPr id="0" name="Picture 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77" y="6675"/>
                          <a:ext cx="2195" cy="55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384810" y="4785995"/>
            <a:ext cx="5521325" cy="460375"/>
            <a:chOff x="711" y="7537"/>
            <a:chExt cx="8695" cy="725"/>
          </a:xfrm>
        </p:grpSpPr>
        <p:grpSp>
          <p:nvGrpSpPr>
            <p:cNvPr id="18" name="Group 17"/>
            <p:cNvGrpSpPr/>
            <p:nvPr/>
          </p:nvGrpSpPr>
          <p:grpSpPr>
            <a:xfrm>
              <a:off x="711" y="7537"/>
              <a:ext cx="8000" cy="725"/>
              <a:chOff x="711" y="7505"/>
              <a:chExt cx="8000" cy="725"/>
            </a:xfrm>
          </p:grpSpPr>
          <p:sp>
            <p:nvSpPr>
              <p:cNvPr id="12" name="Text Box 11"/>
              <p:cNvSpPr txBox="1"/>
              <p:nvPr/>
            </p:nvSpPr>
            <p:spPr>
              <a:xfrm>
                <a:off x="711" y="7505"/>
                <a:ext cx="8000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sz="2400">
                    <a:solidFill>
                      <a:srgbClr val="222222"/>
                    </a:solidFill>
                    <a:latin typeface="Times New Roman" panose="02020603050405020304" pitchFamily="18" charset="0"/>
                    <a:cs typeface="Roboto" panose="02000000000000000000" charset="0"/>
                  </a:rPr>
                  <a:t>Ngược lại, nếu                      thì  </a:t>
                </a:r>
                <a:endParaRPr lang="en-US" sz="2400"/>
              </a:p>
            </p:txBody>
          </p:sp>
          <p:graphicFrame>
            <p:nvGraphicFramePr>
              <p:cNvPr id="11" name="Object -2147482604"/>
              <p:cNvGraphicFramePr>
                <a:graphicFrameLocks noChangeAspect="1"/>
              </p:cNvGraphicFramePr>
              <p:nvPr/>
            </p:nvGraphicFramePr>
            <p:xfrm>
              <a:off x="3885" y="7602"/>
              <a:ext cx="2365" cy="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8" imgW="660400" imgH="165100" progId="Equation.DSMT4">
                      <p:embed/>
                    </p:oleObj>
                  </mc:Choice>
                  <mc:Fallback>
                    <p:oleObj r:id="rId8" imgW="660400" imgH="165100" progId="Equation.DSMT4">
                      <p:embed/>
                      <p:pic>
                        <p:nvPicPr>
                          <p:cNvPr id="0" name="Picture 12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3885" y="7602"/>
                            <a:ext cx="2365" cy="58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4" name="Object -2147482603"/>
            <p:cNvGraphicFramePr>
              <a:graphicFrameLocks noChangeAspect="1"/>
            </p:cNvGraphicFramePr>
            <p:nvPr/>
          </p:nvGraphicFramePr>
          <p:xfrm>
            <a:off x="7026" y="7619"/>
            <a:ext cx="2380" cy="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673100" imgH="165100" progId="Equation.DSMT4">
                    <p:embed/>
                  </p:oleObj>
                </mc:Choice>
                <mc:Fallback>
                  <p:oleObj r:id="rId10" imgW="673100" imgH="165100" progId="Equation.DSMT4">
                    <p:embed/>
                    <p:pic>
                      <p:nvPicPr>
                        <p:cNvPr id="0" name="Picture 1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026" y="7619"/>
                          <a:ext cx="2380" cy="5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9075" y="138430"/>
            <a:ext cx="11692255" cy="963295"/>
            <a:chOff x="345" y="218"/>
            <a:chExt cx="18413" cy="1517"/>
          </a:xfrm>
        </p:grpSpPr>
        <p:sp>
          <p:nvSpPr>
            <p:cNvPr id="100" name="Text Box 99"/>
            <p:cNvSpPr txBox="1"/>
            <p:nvPr/>
          </p:nvSpPr>
          <p:spPr>
            <a:xfrm>
              <a:off x="345" y="218"/>
              <a:ext cx="18413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Ví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dụ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(SGK – tr16) :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Tìm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tổng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và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hiệu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của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hai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đa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thức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:                                          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và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Roboto" panose="02000000000000000000" charset="0"/>
              </a:endParaRPr>
            </a:p>
            <a:p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Roboto" panose="02000000000000000000" charset="0"/>
                </a:rPr>
                <a:t>  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11118" y="248"/>
            <a:ext cx="4756" cy="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691765" imgH="405765" progId="Equation.DSMT4">
                    <p:embed/>
                  </p:oleObj>
                </mc:Choice>
                <mc:Fallback>
                  <p:oleObj r:id="rId2" imgW="2691765" imgH="405765" progId="Equation.DSMT4">
                    <p:embed/>
                    <p:pic>
                      <p:nvPicPr>
                        <p:cNvPr id="0" name="Picture 308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1118" y="248"/>
                          <a:ext cx="4756" cy="6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765" y="1070"/>
            <a:ext cx="4938" cy="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2794000" imgH="405765" progId="Equation.DSMT4">
                    <p:embed/>
                  </p:oleObj>
                </mc:Choice>
                <mc:Fallback>
                  <p:oleObj r:id="rId4" imgW="2794000" imgH="405765" progId="Equation.DSMT4">
                    <p:embed/>
                    <p:pic>
                      <p:nvPicPr>
                        <p:cNvPr id="0" name="Picture 308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65" y="1070"/>
                          <a:ext cx="4938" cy="66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 Box 11"/>
          <p:cNvSpPr txBox="1"/>
          <p:nvPr/>
        </p:nvSpPr>
        <p:spPr>
          <a:xfrm>
            <a:off x="3444240" y="872172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giải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691765" y="1510665"/>
          <a:ext cx="618744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020060" imgH="421640" progId="Equation.DSMT4">
                  <p:embed/>
                </p:oleObj>
              </mc:Choice>
              <mc:Fallback>
                <p:oleObj r:id="rId6" imgW="3020060" imgH="421640" progId="Equation.DSMT4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91765" y="1510665"/>
                        <a:ext cx="6187440" cy="438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395980" y="2132965"/>
          <a:ext cx="5767070" cy="440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1076940" imgH="422275" progId="Equation.DSMT4">
                  <p:embed/>
                </p:oleObj>
              </mc:Choice>
              <mc:Fallback>
                <p:oleObj r:id="rId8" imgW="11076940" imgH="422275" progId="Equation.DSMT4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95980" y="2132965"/>
                        <a:ext cx="5767070" cy="4400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395980" y="2757170"/>
          <a:ext cx="595185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552700" imgH="422910" progId="Equation.DSMT4">
                  <p:embed/>
                </p:oleObj>
              </mc:Choice>
              <mc:Fallback>
                <p:oleObj r:id="rId10" imgW="2552700" imgH="422910" progId="Equation.DSMT4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95980" y="2757170"/>
                        <a:ext cx="5951855" cy="441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418840" y="3382645"/>
          <a:ext cx="4530725" cy="442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0681970" imgH="423545" progId="Equation.DSMT4">
                  <p:embed/>
                </p:oleObj>
              </mc:Choice>
              <mc:Fallback>
                <p:oleObj r:id="rId12" imgW="10681970" imgH="423545" progId="Equation.DSMT4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18840" y="3382645"/>
                        <a:ext cx="4530725" cy="4425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663825" y="4277360"/>
          <a:ext cx="622490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6108700" imgH="405765" progId="Equation.DSMT4">
                  <p:embed/>
                </p:oleObj>
              </mc:Choice>
              <mc:Fallback>
                <p:oleObj r:id="rId14" imgW="6108700" imgH="405765" progId="Equation.DSMT4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63825" y="4277360"/>
                        <a:ext cx="6224905" cy="422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478530" y="4822825"/>
          <a:ext cx="5847080" cy="42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4902200" imgH="405765" progId="Equation.DSMT4">
                  <p:embed/>
                </p:oleObj>
              </mc:Choice>
              <mc:Fallback>
                <p:oleObj r:id="rId16" imgW="4902200" imgH="405765" progId="Equation.DSMT4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478530" y="4822825"/>
                        <a:ext cx="5847080" cy="4229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477895" y="5443220"/>
          <a:ext cx="5780405" cy="423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5537200" imgH="405765" progId="Equation.DSMT4">
                  <p:embed/>
                </p:oleObj>
              </mc:Choice>
              <mc:Fallback>
                <p:oleObj r:id="rId18" imgW="5537200" imgH="405765" progId="Equation.DSMT4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477895" y="5443220"/>
                        <a:ext cx="5780405" cy="4235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3478530" y="6064250"/>
          <a:ext cx="3059430" cy="424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2501900" imgH="405765" progId="Equation.DSMT4">
                  <p:embed/>
                </p:oleObj>
              </mc:Choice>
              <mc:Fallback>
                <p:oleObj r:id="rId20" imgW="2501900" imgH="405765" progId="Equation.DSMT4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478530" y="6064250"/>
                        <a:ext cx="3059430" cy="4241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855</Words>
  <Application>Microsoft Office PowerPoint</Application>
  <PresentationFormat>Widescreen</PresentationFormat>
  <Paragraphs>91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Roboto</vt:lpstr>
      <vt:lpstr>Times New Roman</vt:lpstr>
      <vt:lpstr>1_Office Theme</vt:lpstr>
      <vt:lpstr>2_Office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Tấn Phát Bùi</cp:lastModifiedBy>
  <cp:revision>52</cp:revision>
  <dcterms:created xsi:type="dcterms:W3CDTF">2022-06-15T15:34:00Z</dcterms:created>
  <dcterms:modified xsi:type="dcterms:W3CDTF">2024-09-24T10:59:32Z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7CF334C4DB7C40CAAA123FA9F5F1154A</vt:lpwstr>
  </property>
  <property fmtid="{D5CDD505-2E9C-101B-9397-08002B2CF9AE}" pid="3" name="KSOProductBuildVer">
    <vt:lpwstr>1033-11.2.0.11537</vt:lpwstr>
  </property>
</Properties>
</file>