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61" r:id="rId3"/>
    <p:sldId id="263" r:id="rId4"/>
    <p:sldId id="259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81" r:id="rId13"/>
    <p:sldId id="271" r:id="rId14"/>
    <p:sldId id="272" r:id="rId15"/>
    <p:sldId id="276" r:id="rId16"/>
    <p:sldId id="277" r:id="rId17"/>
    <p:sldId id="279" r:id="rId18"/>
    <p:sldId id="280" r:id="rId19"/>
  </p:sldIdLst>
  <p:sldSz cx="12192000" cy="6858000"/>
  <p:notesSz cx="6858000" cy="9144000"/>
  <p:embeddedFontLst>
    <p:embeddedFont>
      <p:font typeface="Cambria Math" panose="02040503050406030204" pitchFamily="18" charset="0"/>
      <p:regular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huOq727N7oir6qwH9CuUgt5iBu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CCFF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36" autoAdjust="0"/>
  </p:normalViewPr>
  <p:slideViewPr>
    <p:cSldViewPr snapToGrid="0">
      <p:cViewPr varScale="1">
        <p:scale>
          <a:sx n="58" d="100"/>
          <a:sy n="58" d="100"/>
        </p:scale>
        <p:origin x="119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Yêu</a:t>
            </a:r>
            <a:r>
              <a:rPr lang="en-US" baseline="0"/>
              <a:t> cầu HS nhắc lại các trường hợp bằng nhau của tam giác.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/>
              <a:t>- Hoàn thành HĐ3 vào bảng nhóm.</a:t>
            </a:r>
            <a:endParaRPr/>
          </a:p>
        </p:txBody>
      </p:sp>
      <p:sp>
        <p:nvSpPr>
          <p:cNvPr id="177" name="Google Shape;17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chốt</a:t>
            </a:r>
            <a:r>
              <a:rPr lang="en-US" baseline="0"/>
              <a:t> lại kiến thức, giới thiệu Định lí 1.</a:t>
            </a:r>
            <a:endParaRPr/>
          </a:p>
        </p:txBody>
      </p:sp>
      <p:sp>
        <p:nvSpPr>
          <p:cNvPr id="181" name="Google Shape;1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GV giới</a:t>
            </a:r>
            <a:r>
              <a:rPr lang="en-US" baseline="0"/>
              <a:t> thiệu và giải thích Nhận xét.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28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HS thảo</a:t>
            </a:r>
            <a:r>
              <a:rPr lang="en-US" baseline="0"/>
              <a:t> luận nhóm thực hiện Luyện tập 1 vào bảng nhóm.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/>
              <a:t>- Kiểm tra bài của 2 nhóm làm nhanh nhất.</a:t>
            </a:r>
            <a:endParaRPr/>
          </a:p>
        </p:txBody>
      </p:sp>
      <p:sp>
        <p:nvSpPr>
          <p:cNvPr id="190" name="Google Shape;1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GV gợi động cơ ban đầu: Để biết được mở con đường như thế nào chúng ta sẽ tìm hiểu và giải quyết ở cuối bài học.</a:t>
            </a: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TL: Hình c là hình bình hành vì có các cạnh đối song song.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GV chốt</a:t>
            </a:r>
            <a:r>
              <a:rPr lang="en-US" sz="1100" b="0" i="0" u="none" strike="noStrike" cap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lại khái niệm hình bình hành.</a:t>
            </a:r>
            <a:endParaRPr lang="en-US" sz="1100" b="0" i="0" u="none" strike="noStrike" cap="none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HS thực</a:t>
            </a:r>
            <a:r>
              <a:rPr lang="en-US" baseline="0"/>
              <a:t> hiện cặp đôi.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/>
              <a:t>- GV chốt lại phương pháp chứng minh hình bình hành.</a:t>
            </a:r>
          </a:p>
        </p:txBody>
      </p:sp>
      <p:sp>
        <p:nvSpPr>
          <p:cNvPr id="165" name="Google Shape;1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HS nêu</a:t>
            </a:r>
            <a:r>
              <a:rPr lang="en-US" baseline="0"/>
              <a:t> cách vẽ (3 phút) theo nhóm vào bảng nhóm.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Cá</a:t>
            </a:r>
            <a:r>
              <a:rPr lang="en-US" baseline="0"/>
              <a:t> nhân thực hiện vẽ hình vào vở (2 phút).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HS chứng</a:t>
            </a:r>
            <a:r>
              <a:rPr lang="en-US" baseline="0"/>
              <a:t> minh tứ giác ABCD là hình bình hành tại chỗ.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cho HS xem hướng</a:t>
            </a:r>
            <a:r>
              <a:rPr lang="en-US" baseline="0"/>
              <a:t> dẫn vẽ trên phần mềm GeoGebra</a:t>
            </a:r>
            <a:endParaRPr/>
          </a:p>
        </p:txBody>
      </p:sp>
      <p:sp>
        <p:nvSpPr>
          <p:cNvPr id="169" name="Google Shape;1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HS thực</a:t>
            </a:r>
            <a:r>
              <a:rPr lang="en-US" baseline="0"/>
              <a:t> hiện cá nhân HĐ2</a:t>
            </a:r>
            <a:endParaRPr/>
          </a:p>
        </p:txBody>
      </p:sp>
      <p:sp>
        <p:nvSpPr>
          <p:cNvPr id="173" name="Google Shape;1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202197-A489-8C8B-9517-0B835385A4B9}"/>
              </a:ext>
            </a:extLst>
          </p:cNvPr>
          <p:cNvSpPr txBox="1"/>
          <p:nvPr userDrawn="1"/>
        </p:nvSpPr>
        <p:spPr>
          <a:xfrm>
            <a:off x="-179375" y="6858000"/>
            <a:ext cx="18964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rgbClr val="EAEAEA"/>
                </a:solidFill>
              </a:rPr>
              <a:t>TÀI LIỆU NHÓM SOẠN GIÁO ÁN - MAI NGỌC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8D91EA-9585-9F5A-556E-8BBDCBB87AEB}"/>
              </a:ext>
            </a:extLst>
          </p:cNvPr>
          <p:cNvSpPr txBox="1"/>
          <p:nvPr userDrawn="1"/>
        </p:nvSpPr>
        <p:spPr>
          <a:xfrm>
            <a:off x="-6873" y="-123111"/>
            <a:ext cx="77574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">
                <a:solidFill>
                  <a:schemeClr val="accent3">
                    <a:lumMod val="20000"/>
                    <a:lumOff val="80000"/>
                  </a:schemeClr>
                </a:solidFill>
              </a:rPr>
              <a:t>TÀI LIỆU NHÓM SOẠN GIÁO ÁN - MAI NGỌC</a:t>
            </a:r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https://lh3.googleusercontent.com/-Tk55LJDFflU/WsHNwwaiKSI/AAAAAAAAB6g/jFfcR8uLDVMfXANO8wdQVpwHcT3NMu_AQCHMYCw/h136/5-mau_slide_powerpoint_dep_ctu.vn_(27)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993" y="4979963"/>
            <a:ext cx="3032007" cy="187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https://lh3.googleusercontent.com/-hCZmtIGIYWo/WsHN9xcCJ-I/AAAAAAAAB7c/XZXLuzX8LEgcBZyvQvRyNuKebeDk0QYhwCHMYCw/h136/6-mau_slide_powerpoint_dep_ctu.vn_(38)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044" y="440934"/>
            <a:ext cx="302895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/>
          <p:nvPr/>
        </p:nvSpPr>
        <p:spPr>
          <a:xfrm>
            <a:off x="2181519" y="1736334"/>
            <a:ext cx="8149367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mừng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thầy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dự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giờ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thăm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endParaRPr dirty="0"/>
          </a:p>
        </p:txBody>
      </p:sp>
      <p:sp>
        <p:nvSpPr>
          <p:cNvPr id="92" name="Google Shape;92;p2"/>
          <p:cNvSpPr txBox="1"/>
          <p:nvPr/>
        </p:nvSpPr>
        <p:spPr>
          <a:xfrm flipH="1">
            <a:off x="6843632" y="4223566"/>
            <a:ext cx="4174588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Giáo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viên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:…</a:t>
            </a:r>
            <a:endParaRPr sz="2800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Trường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:…</a:t>
            </a:r>
            <a:endParaRPr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6497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570572"/>
              </p:ext>
            </p:extLst>
          </p:nvPr>
        </p:nvGraphicFramePr>
        <p:xfrm>
          <a:off x="880913" y="1951400"/>
          <a:ext cx="3505632" cy="172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987046" imgH="1465967" progId="FXDraw.Graphic">
                  <p:embed/>
                </p:oleObj>
              </mc:Choice>
              <mc:Fallback>
                <p:oleObj r:id="rId3" imgW="2987046" imgH="1465967" progId="FXDraw.Graphic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913" y="1951400"/>
                        <a:ext cx="3505632" cy="1725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7291" y="1250653"/>
                <a:ext cx="42525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u="sng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HĐ3:</a:t>
                </a:r>
                <a:r>
                  <a:rPr lang="en-US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hình bình hành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91" y="1250653"/>
                <a:ext cx="4252511" cy="461665"/>
              </a:xfrm>
              <a:prstGeom prst="rect">
                <a:avLst/>
              </a:prstGeom>
              <a:blipFill>
                <a:blip r:embed="rId6"/>
                <a:stretch>
                  <a:fillRect l="-214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59529" y="3895825"/>
                <a:ext cx="10855509" cy="473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𝐶𝐷𝐴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𝐶𝐷𝐴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29" y="3895825"/>
                <a:ext cx="10855509" cy="473976"/>
              </a:xfrm>
              <a:prstGeom prst="rect">
                <a:avLst/>
              </a:prstGeom>
              <a:blipFill>
                <a:blip r:embed="rId7"/>
                <a:stretch>
                  <a:fillRect l="-899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59530" y="4589014"/>
                <a:ext cx="10855508" cy="473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𝐶𝐷𝐵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Từ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𝐷𝐴𝐵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30" y="4589014"/>
                <a:ext cx="10855508" cy="473976"/>
              </a:xfrm>
              <a:prstGeom prst="rect">
                <a:avLst/>
              </a:prstGeom>
              <a:blipFill>
                <a:blip r:embed="rId8"/>
                <a:stretch>
                  <a:fillRect l="-899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59530" y="5191848"/>
                <a:ext cx="1144478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chéo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𝐵𝐷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𝐴𝑂𝐵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𝐶𝑂𝐷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𝑂𝐷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30" y="5191848"/>
                <a:ext cx="11444789" cy="830997"/>
              </a:xfrm>
              <a:prstGeom prst="rect">
                <a:avLst/>
              </a:prstGeom>
              <a:blipFill>
                <a:blip r:embed="rId9"/>
                <a:stretch>
                  <a:fillRect l="-852" t="-5882" r="-213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17290" y="626654"/>
            <a:ext cx="6314191" cy="58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endParaRPr lang="en-US" sz="2400" b="1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6497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52929" y="780262"/>
            <a:ext cx="53357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8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25000"/>
              </a:lnSpc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5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25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25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Hai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H="1">
            <a:off x="6751158" y="1059622"/>
            <a:ext cx="1770" cy="57753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336449"/>
                  </p:ext>
                </p:extLst>
              </p:nvPr>
            </p:nvGraphicFramePr>
            <p:xfrm>
              <a:off x="6752928" y="4088593"/>
              <a:ext cx="5369487" cy="23308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3382">
                      <a:extLst>
                        <a:ext uri="{9D8B030D-6E8A-4147-A177-3AD203B41FA5}">
                          <a16:colId xmlns:a16="http://schemas.microsoft.com/office/drawing/2014/main" val="2362247922"/>
                        </a:ext>
                      </a:extLst>
                    </a:gridCol>
                    <a:gridCol w="4546105">
                      <a:extLst>
                        <a:ext uri="{9D8B030D-6E8A-4147-A177-3AD203B41FA5}">
                          <a16:colId xmlns:a16="http://schemas.microsoft.com/office/drawing/2014/main" val="9530422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GT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𝐴𝐵𝐶𝐷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là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hình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bình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hành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là</a:t>
                          </a:r>
                          <a:r>
                            <a:rPr lang="en-US" sz="2800" b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0" baseline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giao</a:t>
                          </a:r>
                          <a:r>
                            <a:rPr lang="en-US" sz="2800" b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0" baseline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</a:t>
                          </a:r>
                          <a:r>
                            <a:rPr lang="en-US" sz="2800" b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0" baseline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của</a:t>
                          </a:r>
                          <a:r>
                            <a:rPr lang="en-US" sz="2800" b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</a:t>
                          </a:r>
                          <a:r>
                            <a:rPr lang="en-US" sz="2800" b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𝐵𝐷</m:t>
                              </m:r>
                            </m:oMath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258953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KL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𝐶𝐷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𝐴𝐷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𝐵𝐶</m:t>
                              </m:r>
                            </m:oMath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;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e>
                              </m:acc>
                            </m:oMath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𝑂𝐴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𝑂𝐶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;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𝑂𝐵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𝑂𝐷</m:t>
                              </m:r>
                            </m:oMath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04164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336449"/>
                  </p:ext>
                </p:extLst>
              </p:nvPr>
            </p:nvGraphicFramePr>
            <p:xfrm>
              <a:off x="6752928" y="4088593"/>
              <a:ext cx="5369487" cy="23308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3382">
                      <a:extLst>
                        <a:ext uri="{9D8B030D-6E8A-4147-A177-3AD203B41FA5}">
                          <a16:colId xmlns:a16="http://schemas.microsoft.com/office/drawing/2014/main" val="2362247922"/>
                        </a:ext>
                      </a:extLst>
                    </a:gridCol>
                    <a:gridCol w="4546105">
                      <a:extLst>
                        <a:ext uri="{9D8B030D-6E8A-4147-A177-3AD203B41FA5}">
                          <a16:colId xmlns:a16="http://schemas.microsoft.com/office/drawing/2014/main" val="953042244"/>
                        </a:ext>
                      </a:extLst>
                    </a:gridCol>
                  </a:tblGrid>
                  <a:tr h="944880">
                    <a:tc>
                      <a:txBody>
                        <a:bodyPr/>
                        <a:lstStyle/>
                        <a:p>
                          <a:r>
                            <a:rPr lang="en-US" sz="2800" b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GT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072" t="-6410" r="-134" b="-1641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5895376"/>
                      </a:ext>
                    </a:extLst>
                  </a:tr>
                  <a:tr h="1386015"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KL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072" t="-72807" r="-134" b="-122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4164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Rectangle 10"/>
          <p:cNvSpPr/>
          <p:nvPr/>
        </p:nvSpPr>
        <p:spPr>
          <a:xfrm>
            <a:off x="103306" y="626654"/>
            <a:ext cx="6702618" cy="517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endParaRPr lang="en-US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104957"/>
              </p:ext>
            </p:extLst>
          </p:nvPr>
        </p:nvGraphicFramePr>
        <p:xfrm>
          <a:off x="974371" y="1568382"/>
          <a:ext cx="3505632" cy="172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987046" imgH="1465967" progId="FXDraw.Graphic">
                  <p:embed/>
                </p:oleObj>
              </mc:Choice>
              <mc:Fallback>
                <p:oleObj r:id="rId5" imgW="2987046" imgH="1465967" progId="FXDraw.Graphic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371" y="1568382"/>
                        <a:ext cx="3505632" cy="1725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22091" y="1059622"/>
                <a:ext cx="49689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HĐ3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hành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91" y="1059622"/>
                <a:ext cx="4968924" cy="523220"/>
              </a:xfrm>
              <a:prstGeom prst="rect">
                <a:avLst/>
              </a:prstGeom>
              <a:blipFill>
                <a:blip r:embed="rId7"/>
                <a:stretch>
                  <a:fillRect l="-2454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15903" y="3426223"/>
                <a:ext cx="6482259" cy="968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𝐶𝐷𝐴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𝐶𝐷𝐴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3" y="3426223"/>
                <a:ext cx="6482259" cy="968470"/>
              </a:xfrm>
              <a:prstGeom prst="rect">
                <a:avLst/>
              </a:prstGeom>
              <a:blipFill>
                <a:blip r:embed="rId8"/>
                <a:stretch>
                  <a:fillRect l="-1880" t="-6289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14133" y="4363841"/>
                <a:ext cx="5931752" cy="968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𝐶𝐷𝐵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𝐷𝐴𝐵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33" y="4363841"/>
                <a:ext cx="5931752" cy="968470"/>
              </a:xfrm>
              <a:prstGeom prst="rect">
                <a:avLst/>
              </a:prstGeom>
              <a:blipFill>
                <a:blip r:embed="rId9"/>
                <a:stretch>
                  <a:fillRect l="-2055" t="-6918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57766" y="5332311"/>
                <a:ext cx="6482261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chéo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𝐴𝑂𝐵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𝐶𝑂𝐷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66" y="5332311"/>
                <a:ext cx="6482261" cy="1384995"/>
              </a:xfrm>
              <a:prstGeom prst="rect">
                <a:avLst/>
              </a:prstGeom>
              <a:blipFill>
                <a:blip r:embed="rId10"/>
                <a:stretch>
                  <a:fillRect l="-1976" t="-4846" r="-1693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12" y="1179947"/>
            <a:ext cx="5273847" cy="304973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0" y="0"/>
            <a:ext cx="12192000" cy="6497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626654"/>
            <a:ext cx="6685935" cy="517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endParaRPr lang="en-US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6431482" y="1215405"/>
            <a:ext cx="0" cy="56425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498113" y="2138513"/>
                <a:ext cx="5356116" cy="3443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5000"/>
                  </a:lnSpc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25000"/>
                  </a:lnSpc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1)</a:t>
                </a:r>
              </a:p>
              <a:p>
                <a:pPr algn="just">
                  <a:lnSpc>
                    <a:spcPct val="125000"/>
                  </a:lnSpc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5000"/>
                  </a:lnSpc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=360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5000"/>
                  </a:lnSpc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just">
                  <a:lnSpc>
                    <a:spcPct val="125000"/>
                  </a:lnSpc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=180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113" y="2138513"/>
                <a:ext cx="5356116" cy="3443058"/>
              </a:xfrm>
              <a:prstGeom prst="rect">
                <a:avLst/>
              </a:prstGeom>
              <a:blipFill>
                <a:blip r:embed="rId4"/>
                <a:stretch>
                  <a:fillRect l="-2389" t="-177" r="-1024" b="-1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88686" y="4504907"/>
            <a:ext cx="590731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8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bù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245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"/>
          <p:cNvSpPr/>
          <p:nvPr/>
        </p:nvSpPr>
        <p:spPr>
          <a:xfrm>
            <a:off x="3878315" y="2348357"/>
            <a:ext cx="415402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740884" y="3529039"/>
            <a:ext cx="3432693" cy="33289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0" y="0"/>
            <a:ext cx="12192000" cy="6497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-1" y="649706"/>
                <a:ext cx="6078071" cy="340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5000"/>
                  </a:lnSpc>
                </a:pPr>
                <a:r>
                  <a:rPr lang="en-US" sz="28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28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1:</a:t>
                </a:r>
              </a:p>
              <a:p>
                <a:pPr algn="just">
                  <a:lnSpc>
                    <a:spcPct val="12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tùy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ý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song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song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𝑁𝑃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𝐴𝑀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649706"/>
                <a:ext cx="6078071" cy="3400931"/>
              </a:xfrm>
              <a:prstGeom prst="rect">
                <a:avLst/>
              </a:prstGeom>
              <a:blipFill>
                <a:blip r:embed="rId4"/>
                <a:stretch>
                  <a:fillRect l="-2006" t="-180" r="-1505" b="-2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 flipH="1">
            <a:off x="6078071" y="649706"/>
            <a:ext cx="0" cy="62082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227693" y="1193262"/>
                <a:ext cx="5814681" cy="50119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𝐴𝑃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𝑀𝑃</m:t>
                    </m:r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∈ </m:t>
                    </m:r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𝑀𝑃</m:t>
                    </m:r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𝐴𝑁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𝐴𝑃𝑀𝑁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𝐴𝑃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𝑀𝑃</m:t>
                    </m:r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𝐴𝑁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𝐴𝑃𝑀𝑁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𝐴𝑃𝑀𝑁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𝑃𝑁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𝐴𝑀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chéo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𝑁𝑃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𝐴𝑀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693" y="1193262"/>
                <a:ext cx="5814681" cy="5011949"/>
              </a:xfrm>
              <a:prstGeom prst="rect">
                <a:avLst/>
              </a:prstGeom>
              <a:blipFill>
                <a:blip r:embed="rId5"/>
                <a:stretch>
                  <a:fillRect l="-1679" r="-1679" b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096000" y="760902"/>
            <a:ext cx="1470274" cy="580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8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giải: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"/>
          <p:cNvSpPr/>
          <p:nvPr/>
        </p:nvSpPr>
        <p:spPr>
          <a:xfrm>
            <a:off x="2815349" y="2081071"/>
            <a:ext cx="768672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DỤNG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4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58" y="4195082"/>
            <a:ext cx="2051838" cy="18386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3"/>
          <p:cNvSpPr/>
          <p:nvPr/>
        </p:nvSpPr>
        <p:spPr>
          <a:xfrm>
            <a:off x="0" y="0"/>
            <a:ext cx="12192000" cy="6497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53143" y="1620468"/>
            <a:ext cx="4685773" cy="2745055"/>
          </a:xfrm>
          <a:custGeom>
            <a:avLst/>
            <a:gdLst>
              <a:gd name="connsiteX0" fmla="*/ 0 w 4573505"/>
              <a:gd name="connsiteY0" fmla="*/ 290292 h 1741715"/>
              <a:gd name="connsiteX1" fmla="*/ 290292 w 4573505"/>
              <a:gd name="connsiteY1" fmla="*/ 0 h 1741715"/>
              <a:gd name="connsiteX2" fmla="*/ 762251 w 4573505"/>
              <a:gd name="connsiteY2" fmla="*/ 0 h 1741715"/>
              <a:gd name="connsiteX3" fmla="*/ 762251 w 4573505"/>
              <a:gd name="connsiteY3" fmla="*/ 0 h 1741715"/>
              <a:gd name="connsiteX4" fmla="*/ 1905627 w 4573505"/>
              <a:gd name="connsiteY4" fmla="*/ 0 h 1741715"/>
              <a:gd name="connsiteX5" fmla="*/ 4283213 w 4573505"/>
              <a:gd name="connsiteY5" fmla="*/ 0 h 1741715"/>
              <a:gd name="connsiteX6" fmla="*/ 4573505 w 4573505"/>
              <a:gd name="connsiteY6" fmla="*/ 290292 h 1741715"/>
              <a:gd name="connsiteX7" fmla="*/ 4573505 w 4573505"/>
              <a:gd name="connsiteY7" fmla="*/ 1016000 h 1741715"/>
              <a:gd name="connsiteX8" fmla="*/ 4573505 w 4573505"/>
              <a:gd name="connsiteY8" fmla="*/ 1016000 h 1741715"/>
              <a:gd name="connsiteX9" fmla="*/ 4573505 w 4573505"/>
              <a:gd name="connsiteY9" fmla="*/ 1451429 h 1741715"/>
              <a:gd name="connsiteX10" fmla="*/ 4573505 w 4573505"/>
              <a:gd name="connsiteY10" fmla="*/ 1451423 h 1741715"/>
              <a:gd name="connsiteX11" fmla="*/ 4283213 w 4573505"/>
              <a:gd name="connsiteY11" fmla="*/ 1741715 h 1741715"/>
              <a:gd name="connsiteX12" fmla="*/ 1905627 w 4573505"/>
              <a:gd name="connsiteY12" fmla="*/ 1741715 h 1741715"/>
              <a:gd name="connsiteX13" fmla="*/ 1333954 w 4573505"/>
              <a:gd name="connsiteY13" fmla="*/ 1959429 h 1741715"/>
              <a:gd name="connsiteX14" fmla="*/ 762251 w 4573505"/>
              <a:gd name="connsiteY14" fmla="*/ 1741715 h 1741715"/>
              <a:gd name="connsiteX15" fmla="*/ 290292 w 4573505"/>
              <a:gd name="connsiteY15" fmla="*/ 1741715 h 1741715"/>
              <a:gd name="connsiteX16" fmla="*/ 0 w 4573505"/>
              <a:gd name="connsiteY16" fmla="*/ 1451423 h 1741715"/>
              <a:gd name="connsiteX17" fmla="*/ 0 w 4573505"/>
              <a:gd name="connsiteY17" fmla="*/ 1451429 h 1741715"/>
              <a:gd name="connsiteX18" fmla="*/ 0 w 4573505"/>
              <a:gd name="connsiteY18" fmla="*/ 1016000 h 1741715"/>
              <a:gd name="connsiteX19" fmla="*/ 0 w 4573505"/>
              <a:gd name="connsiteY19" fmla="*/ 1016000 h 1741715"/>
              <a:gd name="connsiteX20" fmla="*/ 0 w 4573505"/>
              <a:gd name="connsiteY20" fmla="*/ 290292 h 1741715"/>
              <a:gd name="connsiteX0" fmla="*/ 0 w 4573505"/>
              <a:gd name="connsiteY0" fmla="*/ 290292 h 1959429"/>
              <a:gd name="connsiteX1" fmla="*/ 290292 w 4573505"/>
              <a:gd name="connsiteY1" fmla="*/ 0 h 1959429"/>
              <a:gd name="connsiteX2" fmla="*/ 762251 w 4573505"/>
              <a:gd name="connsiteY2" fmla="*/ 0 h 1959429"/>
              <a:gd name="connsiteX3" fmla="*/ 762251 w 4573505"/>
              <a:gd name="connsiteY3" fmla="*/ 0 h 1959429"/>
              <a:gd name="connsiteX4" fmla="*/ 1905627 w 4573505"/>
              <a:gd name="connsiteY4" fmla="*/ 0 h 1959429"/>
              <a:gd name="connsiteX5" fmla="*/ 4283213 w 4573505"/>
              <a:gd name="connsiteY5" fmla="*/ 0 h 1959429"/>
              <a:gd name="connsiteX6" fmla="*/ 4573505 w 4573505"/>
              <a:gd name="connsiteY6" fmla="*/ 290292 h 1959429"/>
              <a:gd name="connsiteX7" fmla="*/ 4573505 w 4573505"/>
              <a:gd name="connsiteY7" fmla="*/ 1016000 h 1959429"/>
              <a:gd name="connsiteX8" fmla="*/ 4573505 w 4573505"/>
              <a:gd name="connsiteY8" fmla="*/ 1016000 h 1959429"/>
              <a:gd name="connsiteX9" fmla="*/ 4573505 w 4573505"/>
              <a:gd name="connsiteY9" fmla="*/ 1451429 h 1959429"/>
              <a:gd name="connsiteX10" fmla="*/ 4573505 w 4573505"/>
              <a:gd name="connsiteY10" fmla="*/ 1451423 h 1959429"/>
              <a:gd name="connsiteX11" fmla="*/ 4283213 w 4573505"/>
              <a:gd name="connsiteY11" fmla="*/ 1741715 h 1959429"/>
              <a:gd name="connsiteX12" fmla="*/ 3269970 w 4573505"/>
              <a:gd name="connsiteY12" fmla="*/ 1756229 h 1959429"/>
              <a:gd name="connsiteX13" fmla="*/ 1333954 w 4573505"/>
              <a:gd name="connsiteY13" fmla="*/ 1959429 h 1959429"/>
              <a:gd name="connsiteX14" fmla="*/ 762251 w 4573505"/>
              <a:gd name="connsiteY14" fmla="*/ 1741715 h 1959429"/>
              <a:gd name="connsiteX15" fmla="*/ 290292 w 4573505"/>
              <a:gd name="connsiteY15" fmla="*/ 1741715 h 1959429"/>
              <a:gd name="connsiteX16" fmla="*/ 0 w 4573505"/>
              <a:gd name="connsiteY16" fmla="*/ 1451423 h 1959429"/>
              <a:gd name="connsiteX17" fmla="*/ 0 w 4573505"/>
              <a:gd name="connsiteY17" fmla="*/ 1451429 h 1959429"/>
              <a:gd name="connsiteX18" fmla="*/ 0 w 4573505"/>
              <a:gd name="connsiteY18" fmla="*/ 1016000 h 1959429"/>
              <a:gd name="connsiteX19" fmla="*/ 0 w 4573505"/>
              <a:gd name="connsiteY19" fmla="*/ 1016000 h 1959429"/>
              <a:gd name="connsiteX20" fmla="*/ 0 w 4573505"/>
              <a:gd name="connsiteY20" fmla="*/ 290292 h 1959429"/>
              <a:gd name="connsiteX0" fmla="*/ 0 w 4573505"/>
              <a:gd name="connsiteY0" fmla="*/ 290292 h 1959429"/>
              <a:gd name="connsiteX1" fmla="*/ 290292 w 4573505"/>
              <a:gd name="connsiteY1" fmla="*/ 0 h 1959429"/>
              <a:gd name="connsiteX2" fmla="*/ 762251 w 4573505"/>
              <a:gd name="connsiteY2" fmla="*/ 0 h 1959429"/>
              <a:gd name="connsiteX3" fmla="*/ 762251 w 4573505"/>
              <a:gd name="connsiteY3" fmla="*/ 0 h 1959429"/>
              <a:gd name="connsiteX4" fmla="*/ 1905627 w 4573505"/>
              <a:gd name="connsiteY4" fmla="*/ 0 h 1959429"/>
              <a:gd name="connsiteX5" fmla="*/ 4283213 w 4573505"/>
              <a:gd name="connsiteY5" fmla="*/ 0 h 1959429"/>
              <a:gd name="connsiteX6" fmla="*/ 4573505 w 4573505"/>
              <a:gd name="connsiteY6" fmla="*/ 290292 h 1959429"/>
              <a:gd name="connsiteX7" fmla="*/ 4573505 w 4573505"/>
              <a:gd name="connsiteY7" fmla="*/ 1016000 h 1959429"/>
              <a:gd name="connsiteX8" fmla="*/ 4573505 w 4573505"/>
              <a:gd name="connsiteY8" fmla="*/ 1016000 h 1959429"/>
              <a:gd name="connsiteX9" fmla="*/ 4573505 w 4573505"/>
              <a:gd name="connsiteY9" fmla="*/ 1451429 h 1959429"/>
              <a:gd name="connsiteX10" fmla="*/ 4573505 w 4573505"/>
              <a:gd name="connsiteY10" fmla="*/ 1451423 h 1959429"/>
              <a:gd name="connsiteX11" fmla="*/ 4283213 w 4573505"/>
              <a:gd name="connsiteY11" fmla="*/ 1741715 h 1959429"/>
              <a:gd name="connsiteX12" fmla="*/ 3269970 w 4573505"/>
              <a:gd name="connsiteY12" fmla="*/ 1756229 h 1959429"/>
              <a:gd name="connsiteX13" fmla="*/ 1333954 w 4573505"/>
              <a:gd name="connsiteY13" fmla="*/ 1959429 h 1959429"/>
              <a:gd name="connsiteX14" fmla="*/ 2286251 w 4573505"/>
              <a:gd name="connsiteY14" fmla="*/ 1727201 h 1959429"/>
              <a:gd name="connsiteX15" fmla="*/ 290292 w 4573505"/>
              <a:gd name="connsiteY15" fmla="*/ 1741715 h 1959429"/>
              <a:gd name="connsiteX16" fmla="*/ 0 w 4573505"/>
              <a:gd name="connsiteY16" fmla="*/ 1451423 h 1959429"/>
              <a:gd name="connsiteX17" fmla="*/ 0 w 4573505"/>
              <a:gd name="connsiteY17" fmla="*/ 1451429 h 1959429"/>
              <a:gd name="connsiteX18" fmla="*/ 0 w 4573505"/>
              <a:gd name="connsiteY18" fmla="*/ 1016000 h 1959429"/>
              <a:gd name="connsiteX19" fmla="*/ 0 w 4573505"/>
              <a:gd name="connsiteY19" fmla="*/ 1016000 h 1959429"/>
              <a:gd name="connsiteX20" fmla="*/ 0 w 4573505"/>
              <a:gd name="connsiteY20" fmla="*/ 290292 h 195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3505" h="1959429">
                <a:moveTo>
                  <a:pt x="0" y="290292"/>
                </a:moveTo>
                <a:cubicBezTo>
                  <a:pt x="0" y="129968"/>
                  <a:pt x="129968" y="0"/>
                  <a:pt x="290292" y="0"/>
                </a:cubicBezTo>
                <a:lnTo>
                  <a:pt x="762251" y="0"/>
                </a:lnTo>
                <a:lnTo>
                  <a:pt x="762251" y="0"/>
                </a:lnTo>
                <a:lnTo>
                  <a:pt x="1905627" y="0"/>
                </a:lnTo>
                <a:lnTo>
                  <a:pt x="4283213" y="0"/>
                </a:lnTo>
                <a:cubicBezTo>
                  <a:pt x="4443537" y="0"/>
                  <a:pt x="4573505" y="129968"/>
                  <a:pt x="4573505" y="290292"/>
                </a:cubicBezTo>
                <a:lnTo>
                  <a:pt x="4573505" y="1016000"/>
                </a:lnTo>
                <a:lnTo>
                  <a:pt x="4573505" y="1016000"/>
                </a:lnTo>
                <a:lnTo>
                  <a:pt x="4573505" y="1451429"/>
                </a:lnTo>
                <a:lnTo>
                  <a:pt x="4573505" y="1451423"/>
                </a:lnTo>
                <a:cubicBezTo>
                  <a:pt x="4573505" y="1611747"/>
                  <a:pt x="4443537" y="1741715"/>
                  <a:pt x="4283213" y="1741715"/>
                </a:cubicBezTo>
                <a:lnTo>
                  <a:pt x="3269970" y="1756229"/>
                </a:lnTo>
                <a:lnTo>
                  <a:pt x="1333954" y="1959429"/>
                </a:lnTo>
                <a:lnTo>
                  <a:pt x="2286251" y="1727201"/>
                </a:lnTo>
                <a:lnTo>
                  <a:pt x="290292" y="1741715"/>
                </a:lnTo>
                <a:cubicBezTo>
                  <a:pt x="129968" y="1741715"/>
                  <a:pt x="0" y="1611747"/>
                  <a:pt x="0" y="1451423"/>
                </a:cubicBezTo>
                <a:lnTo>
                  <a:pt x="0" y="1451429"/>
                </a:lnTo>
                <a:lnTo>
                  <a:pt x="0" y="1016000"/>
                </a:lnTo>
                <a:lnTo>
                  <a:pt x="0" y="1016000"/>
                </a:lnTo>
                <a:lnTo>
                  <a:pt x="0" y="290292"/>
                </a:lnTo>
                <a:close/>
              </a:path>
            </a:pathLst>
          </a:custGeom>
          <a:noFill/>
          <a:ln w="539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934701" y="1144026"/>
            <a:ext cx="5159126" cy="2313412"/>
          </a:xfrm>
          <a:prstGeom prst="wedgeRoundRectCallout">
            <a:avLst>
              <a:gd name="adj1" fmla="val 14713"/>
              <a:gd name="adj2" fmla="val 91560"/>
              <a:gd name="adj3" fmla="val 16667"/>
            </a:avLst>
          </a:prstGeom>
          <a:noFill/>
          <a:ln w="539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092" y="4520800"/>
            <a:ext cx="2221619" cy="21239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56964" y="4576613"/>
            <a:ext cx="6078071" cy="58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10949" y="5813117"/>
            <a:ext cx="6078071" cy="58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8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6823" y="816430"/>
            <a:ext cx="2690837" cy="58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 LUẬN</a:t>
            </a:r>
            <a:endParaRPr lang="en-US" sz="24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650" y="824287"/>
            <a:ext cx="542925" cy="59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3" descr="Ngôi nhà hoạt hình, phim hoạt hình png | Klipart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851" y="2263515"/>
            <a:ext cx="4109199" cy="401817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3"/>
          <p:cNvSpPr txBox="1"/>
          <p:nvPr/>
        </p:nvSpPr>
        <p:spPr>
          <a:xfrm>
            <a:off x="6358597" y="548640"/>
            <a:ext cx="44380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VỀ NHÀ</a:t>
            </a: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4644572" y="1821759"/>
            <a:ext cx="68649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- Ghi nhớ khái niệm, tính chất hình bình hành.</a:t>
            </a:r>
          </a:p>
          <a:p>
            <a:pPr>
              <a:lnSpc>
                <a:spcPct val="125000"/>
              </a:lnSpc>
            </a:pP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- Làm bài tập 3.13, 3.14 SGK trang 61.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"/>
          <p:cNvSpPr/>
          <p:nvPr/>
        </p:nvSpPr>
        <p:spPr>
          <a:xfrm>
            <a:off x="995506" y="1799717"/>
            <a:ext cx="966642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F7C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 ơn thầy cô giáo và các em!</a:t>
            </a:r>
            <a:endParaRPr/>
          </a:p>
        </p:txBody>
      </p:sp>
      <p:sp>
        <p:nvSpPr>
          <p:cNvPr id="228" name="Google Shape;228;p24"/>
          <p:cNvSpPr/>
          <p:nvPr/>
        </p:nvSpPr>
        <p:spPr>
          <a:xfrm>
            <a:off x="2374450" y="2966387"/>
            <a:ext cx="700177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Chúc các em học tốt!</a:t>
            </a:r>
            <a:endParaRPr/>
          </a:p>
        </p:txBody>
      </p:sp>
      <p:pic>
        <p:nvPicPr>
          <p:cNvPr id="229" name="Google Shape;229;p24" descr="https://lh3.googleusercontent.com/-ZEG6AmUlTpE/WsOIcBL3nwI/AAAAAAAACXM/wa4kqWY_ZzoWOQwhUdu_n4BCpzGBB09CACHMYCw/h136/2-ctu.vn_anh_dong_mau_slide_powerpoint_dep_(19)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090" y="260977"/>
            <a:ext cx="51435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4" descr="https://lh3.googleusercontent.com/-pdjmI0guhoI/WsOKKvIORNI/AAAAAAAACe4/2w9xoJp1uAIMMyCEXg8RzbupS6Phi1WYACHMYCw/h136/4-ctu.vn_anh_dong_mau_slide_powerpoint_dep_(113)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8720" y="4766497"/>
            <a:ext cx="1524000" cy="1295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/>
        </p:nvSpPr>
        <p:spPr>
          <a:xfrm>
            <a:off x="2482467" y="1549821"/>
            <a:ext cx="741013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12:  HÌNH BÌNH HÀNH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/>
          <p:nvPr/>
        </p:nvSpPr>
        <p:spPr>
          <a:xfrm>
            <a:off x="4055165" y="291548"/>
            <a:ext cx="470321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CẤU TRÚC BÀI HỌC</a:t>
            </a:r>
            <a:endParaRPr/>
          </a:p>
        </p:txBody>
      </p:sp>
      <p:sp>
        <p:nvSpPr>
          <p:cNvPr id="142" name="Google Shape;142;p7"/>
          <p:cNvSpPr/>
          <p:nvPr/>
        </p:nvSpPr>
        <p:spPr>
          <a:xfrm>
            <a:off x="-5629478" y="-450171"/>
            <a:ext cx="8186013" cy="8186013"/>
          </a:xfrm>
          <a:prstGeom prst="blockArc">
            <a:avLst>
              <a:gd name="adj1" fmla="val 19032223"/>
              <a:gd name="adj2" fmla="val 2700000"/>
              <a:gd name="adj3" fmla="val 264"/>
            </a:avLst>
          </a:prstGeom>
          <a:noFill/>
          <a:ln w="12700" cap="flat" cmpd="sng">
            <a:solidFill>
              <a:srgbClr val="599BD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"/>
          <p:cNvSpPr/>
          <p:nvPr/>
        </p:nvSpPr>
        <p:spPr>
          <a:xfrm>
            <a:off x="2089988" y="1209735"/>
            <a:ext cx="8904885" cy="9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"/>
          <p:cNvSpPr txBox="1"/>
          <p:nvPr/>
        </p:nvSpPr>
        <p:spPr>
          <a:xfrm>
            <a:off x="2089988" y="1209736"/>
            <a:ext cx="8904885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625" tIns="165100" rIns="165100" bIns="1651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Times New Roman"/>
              <a:buNone/>
            </a:pPr>
            <a:r>
              <a:rPr lang="en-US" sz="2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TOÁN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MỞ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ĐẦU</a:t>
            </a:r>
            <a:endParaRPr sz="28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7"/>
          <p:cNvSpPr/>
          <p:nvPr/>
        </p:nvSpPr>
        <p:spPr>
          <a:xfrm>
            <a:off x="1329645" y="1115724"/>
            <a:ext cx="1202560" cy="12025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Google Shape;146;p7"/>
          <p:cNvSpPr/>
          <p:nvPr/>
        </p:nvSpPr>
        <p:spPr>
          <a:xfrm>
            <a:off x="2546718" y="2624700"/>
            <a:ext cx="8462669" cy="972000"/>
          </a:xfrm>
          <a:prstGeom prst="rect">
            <a:avLst/>
          </a:prstGeom>
          <a:solidFill>
            <a:srgbClr val="2EE8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"/>
          <p:cNvSpPr txBox="1"/>
          <p:nvPr/>
        </p:nvSpPr>
        <p:spPr>
          <a:xfrm>
            <a:off x="2546718" y="2624700"/>
            <a:ext cx="8462669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625" tIns="165100" rIns="165100" bIns="1651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Times New Roman"/>
              <a:buNone/>
            </a:pPr>
            <a:r>
              <a:rPr lang="en-US" sz="2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endParaRPr sz="28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1786374" y="2563500"/>
            <a:ext cx="1202400" cy="1202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rgbClr val="2EE8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Google Shape;149;p7"/>
          <p:cNvSpPr/>
          <p:nvPr/>
        </p:nvSpPr>
        <p:spPr>
          <a:xfrm>
            <a:off x="1959362" y="5305860"/>
            <a:ext cx="9005757" cy="972000"/>
          </a:xfrm>
          <a:prstGeom prst="rect">
            <a:avLst/>
          </a:prstGeom>
          <a:solidFill>
            <a:srgbClr val="5999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"/>
          <p:cNvSpPr txBox="1"/>
          <p:nvPr/>
        </p:nvSpPr>
        <p:spPr>
          <a:xfrm>
            <a:off x="1974602" y="5305860"/>
            <a:ext cx="9005757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625" tIns="165100" rIns="165100" bIns="1651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Times New Roman"/>
              <a:buNone/>
            </a:pPr>
            <a:r>
              <a:rPr lang="en-US" sz="2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endParaRPr sz="28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7"/>
          <p:cNvSpPr/>
          <p:nvPr/>
        </p:nvSpPr>
        <p:spPr>
          <a:xfrm>
            <a:off x="1199019" y="5244580"/>
            <a:ext cx="1202560" cy="1202560"/>
          </a:xfrm>
          <a:prstGeom prst="ellipse">
            <a:avLst/>
          </a:prstGeom>
          <a:solidFill>
            <a:srgbClr val="CCFF99"/>
          </a:solidFill>
          <a:ln w="9525" cap="flat" cmpd="sng">
            <a:solidFill>
              <a:srgbClr val="5999D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Google Shape;152;p7"/>
          <p:cNvSpPr txBox="1"/>
          <p:nvPr/>
        </p:nvSpPr>
        <p:spPr>
          <a:xfrm>
            <a:off x="0" y="2465227"/>
            <a:ext cx="1602390" cy="26776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BÌNH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endParaRPr sz="2800" b="1" dirty="0"/>
          </a:p>
        </p:txBody>
      </p:sp>
      <p:sp>
        <p:nvSpPr>
          <p:cNvPr id="17" name="Google Shape;146;p7"/>
          <p:cNvSpPr/>
          <p:nvPr/>
        </p:nvSpPr>
        <p:spPr>
          <a:xfrm>
            <a:off x="2517690" y="4011116"/>
            <a:ext cx="8462669" cy="972000"/>
          </a:xfrm>
          <a:prstGeom prst="rect">
            <a:avLst/>
          </a:prstGeom>
          <a:solidFill>
            <a:srgbClr val="2EE8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47;p7"/>
          <p:cNvSpPr txBox="1"/>
          <p:nvPr/>
        </p:nvSpPr>
        <p:spPr>
          <a:xfrm>
            <a:off x="2517690" y="4011116"/>
            <a:ext cx="8462669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625" tIns="165100" rIns="165100" bIns="1651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Times New Roman"/>
              <a:buNone/>
            </a:pPr>
            <a:r>
              <a:rPr lang="en-US" sz="2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endParaRPr sz="28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Google Shape;148;p7"/>
          <p:cNvSpPr/>
          <p:nvPr/>
        </p:nvSpPr>
        <p:spPr>
          <a:xfrm>
            <a:off x="1757346" y="3949916"/>
            <a:ext cx="1202400" cy="1202400"/>
          </a:xfrm>
          <a:prstGeom prst="ellipse">
            <a:avLst/>
          </a:prstGeom>
          <a:solidFill>
            <a:srgbClr val="FFCCFF"/>
          </a:solidFill>
          <a:ln w="9525" cap="flat" cmpd="sng">
            <a:solidFill>
              <a:srgbClr val="2EE8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45" grpId="0" animBg="1"/>
      <p:bldP spid="147" grpId="0"/>
      <p:bldP spid="148" grpId="0" animBg="1"/>
      <p:bldP spid="150" grpId="0"/>
      <p:bldP spid="151" grpId="0" animBg="1"/>
      <p:bldP spid="152" grpId="0" animBg="1"/>
      <p:bldP spid="18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" descr="Các trò chơi khởi động cho một buổi sinh hoạt tập thể - Sinh Viên Công Giáo  Trung Chí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6947" y="340894"/>
            <a:ext cx="6368717" cy="651710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/>
          <p:nvPr/>
        </p:nvSpPr>
        <p:spPr>
          <a:xfrm>
            <a:off x="4738255" y="2690200"/>
            <a:ext cx="1990927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156" y="1199351"/>
            <a:ext cx="4197263" cy="30142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mở đầu"/>
              <p:cNvSpPr/>
              <p:nvPr/>
            </p:nvSpPr>
            <p:spPr>
              <a:xfrm>
                <a:off x="377371" y="1494059"/>
                <a:ext cx="5791200" cy="440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4625" algn="just">
                  <a:lnSpc>
                    <a:spcPct val="125000"/>
                  </a:lnSpc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 con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tạo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dân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cư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mở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con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con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con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con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mở đầu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71" y="1494059"/>
                <a:ext cx="5791200" cy="4401205"/>
              </a:xfrm>
              <a:prstGeom prst="rect">
                <a:avLst/>
              </a:prstGeom>
              <a:blipFill>
                <a:blip r:embed="rId4"/>
                <a:stretch>
                  <a:fillRect r="-2105" b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âu hỏi"/>
              <p:cNvSpPr/>
              <p:nvPr/>
            </p:nvSpPr>
            <p:spPr>
              <a:xfrm>
                <a:off x="7790387" y="4423578"/>
                <a:ext cx="3674026" cy="1814287"/>
              </a:xfrm>
              <a:prstGeom prst="wedgeEllipseCallout">
                <a:avLst>
                  <a:gd name="adj1" fmla="val 36250"/>
                  <a:gd name="adj2" fmla="val 6802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gì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câu hỏi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387" y="4423578"/>
                <a:ext cx="3674026" cy="1814287"/>
              </a:xfrm>
              <a:prstGeom prst="wedgeEllipseCallout">
                <a:avLst>
                  <a:gd name="adj1" fmla="val 36250"/>
                  <a:gd name="adj2" fmla="val 68022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rả lời"/>
              <p:cNvSpPr/>
              <p:nvPr/>
            </p:nvSpPr>
            <p:spPr>
              <a:xfrm>
                <a:off x="7790387" y="4391898"/>
                <a:ext cx="3674026" cy="1877645"/>
              </a:xfrm>
              <a:prstGeom prst="wedgeEllipseCallout">
                <a:avLst>
                  <a:gd name="adj1" fmla="val 36250"/>
                  <a:gd name="adj2" fmla="val 6802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rả lời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387" y="4391898"/>
                <a:ext cx="3674026" cy="1877645"/>
              </a:xfrm>
              <a:prstGeom prst="wedgeEllipseCallout">
                <a:avLst>
                  <a:gd name="adj1" fmla="val 36250"/>
                  <a:gd name="adj2" fmla="val 68022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049632" y="502884"/>
            <a:ext cx="4006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TOÁN MỞ ĐẦU</a:t>
            </a:r>
            <a:endParaRPr 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21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6497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12: HÌNH BÌNH HÀNH</a:t>
            </a:r>
          </a:p>
        </p:txBody>
      </p:sp>
      <p:sp>
        <p:nvSpPr>
          <p:cNvPr id="4" name="Rectangle 3"/>
          <p:cNvSpPr/>
          <p:nvPr/>
        </p:nvSpPr>
        <p:spPr>
          <a:xfrm>
            <a:off x="971487" y="1281530"/>
            <a:ext cx="4642618" cy="588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endParaRPr lang="en-US" sz="2800" b="1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94776"/>
            <a:ext cx="12192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HĐ1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3.28,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523"/>
          <a:stretch/>
        </p:blipFill>
        <p:spPr>
          <a:xfrm>
            <a:off x="1250061" y="2874487"/>
            <a:ext cx="9691878" cy="29852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883841"/>
            <a:ext cx="95846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28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28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song song.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8592457" y="4849257"/>
            <a:ext cx="551543" cy="5515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FB190B-38E7-9EC8-C1BC-F043D8BAABD5}"/>
              </a:ext>
            </a:extLst>
          </p:cNvPr>
          <p:cNvSpPr/>
          <p:nvPr/>
        </p:nvSpPr>
        <p:spPr>
          <a:xfrm>
            <a:off x="84226" y="722730"/>
            <a:ext cx="6417141" cy="588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8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u="sng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 BÌNH HÀNH VÀ TÍNH CHẤT</a:t>
            </a:r>
            <a:endParaRPr lang="en-US" sz="2800" b="1" u="sng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8" grpId="0"/>
      <p:bldP spid="7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6497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6175" y="1376727"/>
            <a:ext cx="58629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8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9.39,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>
            <a:stCxn id="2" idx="2"/>
          </p:cNvCxnSpPr>
          <p:nvPr/>
        </p:nvCxnSpPr>
        <p:spPr>
          <a:xfrm flipH="1">
            <a:off x="6078071" y="649706"/>
            <a:ext cx="0" cy="62082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25" y="3677385"/>
            <a:ext cx="4188467" cy="27796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311154" y="960615"/>
                <a:ext cx="5647764" cy="3186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5000"/>
                  </a:lnSpc>
                </a:pPr>
                <a:r>
                  <a:rPr lang="en-US" sz="2800" b="1" u="sng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b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25000"/>
                  </a:lnSpc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𝑥𝐷𝐴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le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5000"/>
                  </a:lnSpc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𝐶𝐵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154" y="960615"/>
                <a:ext cx="5647764" cy="3186770"/>
              </a:xfrm>
              <a:prstGeom prst="rect">
                <a:avLst/>
              </a:prstGeom>
              <a:blipFill>
                <a:blip r:embed="rId4"/>
                <a:stretch>
                  <a:fillRect l="-2157" t="-192" r="-2157" b="-3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oi 1"/>
          <p:cNvSpPr/>
          <p:nvPr/>
        </p:nvSpPr>
        <p:spPr>
          <a:xfrm>
            <a:off x="7989416" y="3961015"/>
            <a:ext cx="3483429" cy="2365828"/>
          </a:xfrm>
          <a:prstGeom prst="wedgeEllipseCallout">
            <a:avLst>
              <a:gd name="adj1" fmla="val 36250"/>
              <a:gd name="adj2" fmla="val 6802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L1"/>
          <p:cNvSpPr/>
          <p:nvPr/>
        </p:nvSpPr>
        <p:spPr>
          <a:xfrm>
            <a:off x="7989440" y="3961015"/>
            <a:ext cx="3483429" cy="2365828"/>
          </a:xfrm>
          <a:prstGeom prst="wedgeEllipseCallout">
            <a:avLst>
              <a:gd name="adj1" fmla="val 36250"/>
              <a:gd name="adj2" fmla="val 6802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thang.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i 2"/>
          <p:cNvSpPr/>
          <p:nvPr/>
        </p:nvSpPr>
        <p:spPr>
          <a:xfrm>
            <a:off x="7615898" y="3961015"/>
            <a:ext cx="4098838" cy="2365828"/>
          </a:xfrm>
          <a:prstGeom prst="wedgeEllipseCallout">
            <a:avLst>
              <a:gd name="adj1" fmla="val 36250"/>
              <a:gd name="adj2" fmla="val 6802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L 2"/>
          <p:cNvSpPr/>
          <p:nvPr/>
        </p:nvSpPr>
        <p:spPr>
          <a:xfrm>
            <a:off x="7615898" y="3961015"/>
            <a:ext cx="4098838" cy="2365828"/>
          </a:xfrm>
          <a:prstGeom prst="wedgeEllipseCallout">
            <a:avLst>
              <a:gd name="adj1" fmla="val 36250"/>
              <a:gd name="adj2" fmla="val 6802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 song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6006" y="745785"/>
            <a:ext cx="4552849" cy="588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endParaRPr lang="en-US" sz="2800" b="1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 animBg="1"/>
      <p:bldP spid="13" grpId="1" animBg="1"/>
      <p:bldP spid="16" grpId="0" animBg="1"/>
      <p:bldP spid="16" grpId="1" animBg="1"/>
      <p:bldP spid="19" grpId="0" animBg="1"/>
      <p:bldP spid="19" grpId="1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6497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-1" y="1430616"/>
                <a:ext cx="607807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5000"/>
                  </a:lnSpc>
                </a:pPr>
                <a:r>
                  <a:rPr lang="en-US" sz="2400" b="1" u="sng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b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u="sng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b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1: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xen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tả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430616"/>
                <a:ext cx="6078071" cy="1938992"/>
              </a:xfrm>
              <a:prstGeom prst="rect">
                <a:avLst/>
              </a:prstGeom>
              <a:blipFill>
                <a:blip r:embed="rId4"/>
                <a:stretch>
                  <a:fillRect l="-1505" r="-1505" b="-4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H="1">
            <a:off x="6078071" y="649706"/>
            <a:ext cx="0" cy="62082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078070" y="711889"/>
                <a:ext cx="6113930" cy="3915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5000"/>
                  </a:lnSpc>
                </a:pPr>
                <a:r>
                  <a:rPr lang="en-US" sz="2200" b="1" u="sng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200" b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u="sng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200" b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200" b="1" u="sng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5000"/>
                  </a:lnSpc>
                </a:pP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1.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=60°</m:t>
                    </m:r>
                  </m:oMath>
                </a14:m>
                <a:endPara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5000"/>
                  </a:lnSpc>
                </a:pP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2: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𝐴𝑥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vi-VN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4</m:t>
                    </m:r>
                    <m:r>
                      <a:rPr lang="vi-VN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𝐴𝑦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vi-VN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3</m:t>
                    </m:r>
                    <m:r>
                      <a:rPr lang="vi-VN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5000"/>
                  </a:lnSpc>
                </a:pP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3.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song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song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5000"/>
                  </a:lnSpc>
                </a:pP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yêu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070" y="711889"/>
                <a:ext cx="6113930" cy="3915046"/>
              </a:xfrm>
              <a:prstGeom prst="rect">
                <a:avLst/>
              </a:prstGeom>
              <a:blipFill>
                <a:blip r:embed="rId5"/>
                <a:stretch>
                  <a:fillRect l="-1296" r="-1296" b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6078069" y="4587309"/>
                <a:ext cx="6096000" cy="172419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25000"/>
                  </a:lnSpc>
                </a:pPr>
                <a:r>
                  <a:rPr lang="en-US" sz="2200" b="1" u="sng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200" b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u="sng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200" b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2200" b="1" u="sng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5000"/>
                  </a:lnSpc>
                </a:pP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dựng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vi-VN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𝐷𝐶</m:t>
                    </m:r>
                    <m:r>
                      <a:rPr lang="vi-VN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vi-VN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vi-VN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vi-VN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vi-VN" sz="2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𝐴𝐵𝐶𝐷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069" y="4587309"/>
                <a:ext cx="6096000" cy="1724190"/>
              </a:xfrm>
              <a:prstGeom prst="rect">
                <a:avLst/>
              </a:prstGeom>
              <a:blipFill>
                <a:blip r:embed="rId6"/>
                <a:stretch>
                  <a:fillRect l="-1300" b="-4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593441"/>
              </p:ext>
            </p:extLst>
          </p:nvPr>
        </p:nvGraphicFramePr>
        <p:xfrm>
          <a:off x="781155" y="3369608"/>
          <a:ext cx="3906137" cy="3371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230952" imgH="1920244" progId="FXDraw.Graphic">
                  <p:embed/>
                </p:oleObj>
              </mc:Choice>
              <mc:Fallback>
                <p:oleObj r:id="rId7" imgW="2230952" imgH="1920244" progId="FXDraw.Graphic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155" y="3369608"/>
                        <a:ext cx="3906137" cy="33719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81121" y="745785"/>
            <a:ext cx="4642618" cy="588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endParaRPr lang="en-US" sz="2800" b="1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6497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12: HÌNH BÌNH HÀNH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423283"/>
            <a:ext cx="875211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HĐ2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990169"/>
            <a:ext cx="10203543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8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25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Hai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3204" y="757427"/>
            <a:ext cx="5043368" cy="588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endParaRPr lang="en-US" sz="2800" b="1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3677</TotalTime>
  <Words>1437</Words>
  <Application>Microsoft Office PowerPoint</Application>
  <PresentationFormat>Widescreen</PresentationFormat>
  <Paragraphs>130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Tahoma</vt:lpstr>
      <vt:lpstr>Cambria Math</vt:lpstr>
      <vt:lpstr>Arial</vt:lpstr>
      <vt:lpstr>Times New Roman</vt:lpstr>
      <vt:lpstr>Calibri</vt:lpstr>
      <vt:lpstr>Office Theme</vt:lpstr>
      <vt:lpstr>FXDraw.Graphic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Tấn Phát Bùi</cp:lastModifiedBy>
  <cp:revision>46</cp:revision>
  <dcterms:created xsi:type="dcterms:W3CDTF">2021-06-21T15:30:30Z</dcterms:created>
  <dcterms:modified xsi:type="dcterms:W3CDTF">2024-09-26T01:35:40Z</dcterms:modified>
</cp:coreProperties>
</file>