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Lst>
  <p:notesMasterIdLst>
    <p:notesMasterId r:id="rId23"/>
  </p:notesMasterIdLst>
  <p:handoutMasterIdLst>
    <p:handoutMasterId r:id="rId24"/>
  </p:handoutMasterIdLst>
  <p:sldIdLst>
    <p:sldId id="729" r:id="rId2"/>
    <p:sldId id="733" r:id="rId3"/>
    <p:sldId id="741" r:id="rId4"/>
    <p:sldId id="734" r:id="rId5"/>
    <p:sldId id="636" r:id="rId6"/>
    <p:sldId id="738" r:id="rId7"/>
    <p:sldId id="599" r:id="rId8"/>
    <p:sldId id="627" r:id="rId9"/>
    <p:sldId id="707" r:id="rId10"/>
    <p:sldId id="725" r:id="rId11"/>
    <p:sldId id="739" r:id="rId12"/>
    <p:sldId id="737" r:id="rId13"/>
    <p:sldId id="605" r:id="rId14"/>
    <p:sldId id="727" r:id="rId15"/>
    <p:sldId id="713" r:id="rId16"/>
    <p:sldId id="730" r:id="rId17"/>
    <p:sldId id="731" r:id="rId18"/>
    <p:sldId id="732" r:id="rId19"/>
    <p:sldId id="735" r:id="rId20"/>
    <p:sldId id="740" r:id="rId21"/>
    <p:sldId id="73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4"/>
    <a:srgbClr val="FEE8B0"/>
    <a:srgbClr val="6DA9E4"/>
    <a:srgbClr val="F6BA6F"/>
    <a:srgbClr val="FFEBEB"/>
    <a:srgbClr val="ADE4DB"/>
    <a:srgbClr val="B0926A"/>
    <a:srgbClr val="E1C78F"/>
    <a:srgbClr val="FAE7C9"/>
    <a:srgbClr val="6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65" d="100"/>
          <a:sy n="65" d="100"/>
        </p:scale>
        <p:origin x="360" y="48"/>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7/25/2024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87577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45929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28156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8525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67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0717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009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091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1970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500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26A92-8AAF-4BF0-85FE-B336BF0F8D2D}"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2880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6A92-8AAF-4BF0-85FE-B336BF0F8D2D}"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1835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3571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9810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3415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5297100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239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86424" y="2589108"/>
            <a:ext cx="8415951" cy="1200329"/>
          </a:xfrm>
          <a:prstGeom prst="rect">
            <a:avLst/>
          </a:prstGeom>
          <a:noFill/>
        </p:spPr>
        <p:txBody>
          <a:bodyPr wrap="square" rtlCol="0">
            <a:spAutoFit/>
          </a:bodyPr>
          <a:lstStyle/>
          <a:p>
            <a:r>
              <a:rPr lang="en-US" sz="7200" b="1" dirty="0">
                <a:solidFill>
                  <a:srgbClr val="F7931D"/>
                </a:solidFill>
                <a:latin typeface="Berlin Sans FB" panose="020E0602020502020306" pitchFamily="34" charset="0"/>
              </a:rPr>
              <a:t>Hello everyone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203200" y="-129859"/>
            <a:ext cx="1414920" cy="1381323"/>
          </a:xfrm>
          <a:prstGeom prst="ellipse">
            <a:avLst/>
          </a:prstGeom>
          <a:ln>
            <a:noFill/>
          </a:ln>
          <a:effectLst>
            <a:softEdge rad="112500"/>
          </a:effectLst>
        </p:spPr>
      </p:pic>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2">
                    <a:lumMod val="75000"/>
                  </a:schemeClr>
                </a:solidFill>
                <a:latin typeface="Cooper Black" panose="0208090404030B020404" pitchFamily="18" charset="0"/>
              </a:rPr>
              <a:t>ENGLISH </a:t>
            </a:r>
            <a:r>
              <a:rPr lang="en-US" sz="6000" b="1" dirty="0" smtClean="0">
                <a:solidFill>
                  <a:schemeClr val="accent2">
                    <a:lumMod val="75000"/>
                  </a:schemeClr>
                </a:solidFill>
                <a:latin typeface="Cooper Black" panose="0208090404030B020404" pitchFamily="18" charset="0"/>
              </a:rPr>
              <a:t>9</a:t>
            </a:r>
            <a:endParaRPr lang="en-US" sz="6000" b="1" dirty="0">
              <a:solidFill>
                <a:schemeClr val="accent2">
                  <a:lumMod val="75000"/>
                </a:schemeClr>
              </a:solidFill>
              <a:latin typeface="Cooper Black" panose="0208090404030B020404"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129458" y="5541931"/>
            <a:ext cx="1414920" cy="1381323"/>
          </a:xfrm>
          <a:prstGeom prst="ellipse">
            <a:avLst/>
          </a:prstGeom>
          <a:ln>
            <a:noFill/>
          </a:ln>
          <a:effectLst>
            <a:softEdge rad="112500"/>
          </a:effectLst>
        </p:spPr>
      </p:pic>
    </p:spTree>
    <p:extLst>
      <p:ext uri="{BB962C8B-B14F-4D97-AF65-F5344CB8AC3E}">
        <p14:creationId xmlns:p14="http://schemas.microsoft.com/office/powerpoint/2010/main" val="3897601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0024" y="18732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p>
        </p:txBody>
      </p:sp>
      <p:sp>
        <p:nvSpPr>
          <p:cNvPr id="16" name="Rounded Rectangle 15"/>
          <p:cNvSpPr/>
          <p:nvPr/>
        </p:nvSpPr>
        <p:spPr>
          <a:xfrm>
            <a:off x="528942" y="2681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1727" y="1655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Oval 3"/>
          <p:cNvSpPr/>
          <p:nvPr/>
        </p:nvSpPr>
        <p:spPr>
          <a:xfrm>
            <a:off x="1094945" y="1569197"/>
            <a:ext cx="406400" cy="431984"/>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978762" y="4285775"/>
            <a:ext cx="468384"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035024" y="0"/>
            <a:ext cx="862330" cy="862330"/>
          </a:xfrm>
          <a:prstGeom prst="rect">
            <a:avLst/>
          </a:prstGeom>
        </p:spPr>
      </p:pic>
      <p:sp>
        <p:nvSpPr>
          <p:cNvPr id="2" name="Rectangle 1"/>
          <p:cNvSpPr/>
          <p:nvPr/>
        </p:nvSpPr>
        <p:spPr>
          <a:xfrm>
            <a:off x="780243" y="877656"/>
            <a:ext cx="9543627" cy="584775"/>
          </a:xfrm>
          <a:prstGeom prst="rect">
            <a:avLst/>
          </a:prstGeom>
        </p:spPr>
        <p:txBody>
          <a:bodyPr wrap="square">
            <a:spAutoFit/>
          </a:bodyPr>
          <a:lstStyle/>
          <a:p>
            <a:pPr lvl="0" algn="just"/>
            <a:r>
              <a:rPr lang="en-US" sz="3200" b="1" dirty="0">
                <a:solidFill>
                  <a:srgbClr val="C00000"/>
                </a:solidFill>
              </a:rPr>
              <a:t>3. </a:t>
            </a:r>
            <a:r>
              <a:rPr lang="en-US" sz="3200" b="1" dirty="0" err="1">
                <a:solidFill>
                  <a:srgbClr val="0070C0"/>
                </a:solidFill>
              </a:rPr>
              <a:t>Thanh’s</a:t>
            </a:r>
            <a:r>
              <a:rPr lang="en-US" sz="3200" b="1" dirty="0">
                <a:solidFill>
                  <a:srgbClr val="0070C0"/>
                </a:solidFill>
              </a:rPr>
              <a:t> grandma ______ went to school on foot</a:t>
            </a:r>
            <a:endParaRPr lang="en-US" sz="3200" b="1" dirty="0">
              <a:solidFill>
                <a:srgbClr val="0070C0"/>
              </a:solidFill>
            </a:endParaRPr>
          </a:p>
        </p:txBody>
      </p:sp>
      <p:sp>
        <p:nvSpPr>
          <p:cNvPr id="7" name="Rectangle 6"/>
          <p:cNvSpPr/>
          <p:nvPr/>
        </p:nvSpPr>
        <p:spPr>
          <a:xfrm>
            <a:off x="1050023" y="1477757"/>
            <a:ext cx="10040763" cy="584775"/>
          </a:xfrm>
          <a:prstGeom prst="rect">
            <a:avLst/>
          </a:prstGeom>
        </p:spPr>
        <p:txBody>
          <a:bodyPr wrap="square">
            <a:spAutoFit/>
          </a:bodyPr>
          <a:lstStyle/>
          <a:p>
            <a:pPr lvl="0"/>
            <a:r>
              <a:rPr lang="en-US" sz="3200" b="1" dirty="0">
                <a:solidFill>
                  <a:prstClr val="black"/>
                </a:solidFill>
              </a:rPr>
              <a:t>A</a:t>
            </a:r>
            <a:r>
              <a:rPr lang="en-US" sz="3200" dirty="0">
                <a:solidFill>
                  <a:prstClr val="black"/>
                </a:solidFill>
              </a:rPr>
              <a:t>. always </a:t>
            </a:r>
            <a:r>
              <a:rPr lang="en-US" sz="3200" dirty="0" smtClean="0">
                <a:solidFill>
                  <a:prstClr val="black"/>
                </a:solidFill>
              </a:rPr>
              <a:t>		</a:t>
            </a:r>
            <a:r>
              <a:rPr lang="en-US" sz="3200" b="1" dirty="0" smtClean="0">
                <a:solidFill>
                  <a:prstClr val="black"/>
                </a:solidFill>
              </a:rPr>
              <a:t>B</a:t>
            </a:r>
            <a:r>
              <a:rPr lang="en-US" sz="3200" dirty="0">
                <a:solidFill>
                  <a:prstClr val="black"/>
                </a:solidFill>
              </a:rPr>
              <a:t>. </a:t>
            </a:r>
            <a:r>
              <a:rPr lang="en-US" sz="3200" dirty="0" smtClean="0">
                <a:solidFill>
                  <a:prstClr val="black"/>
                </a:solidFill>
              </a:rPr>
              <a:t>sometimes		 </a:t>
            </a:r>
            <a:r>
              <a:rPr lang="en-US" sz="3200" b="1" dirty="0" smtClean="0">
                <a:solidFill>
                  <a:prstClr val="black"/>
                </a:solidFill>
              </a:rPr>
              <a:t>C</a:t>
            </a:r>
            <a:r>
              <a:rPr lang="en-US" sz="3200" dirty="0">
                <a:solidFill>
                  <a:prstClr val="black"/>
                </a:solidFill>
              </a:rPr>
              <a:t>. never</a:t>
            </a:r>
            <a:endParaRPr lang="en-US" sz="3200" dirty="0">
              <a:solidFill>
                <a:prstClr val="black"/>
              </a:solidFill>
            </a:endParaRPr>
          </a:p>
        </p:txBody>
      </p:sp>
      <p:sp>
        <p:nvSpPr>
          <p:cNvPr id="9" name="Rectangle 8"/>
          <p:cNvSpPr/>
          <p:nvPr/>
        </p:nvSpPr>
        <p:spPr>
          <a:xfrm>
            <a:off x="789532" y="2362945"/>
            <a:ext cx="10576558" cy="584775"/>
          </a:xfrm>
          <a:prstGeom prst="rect">
            <a:avLst/>
          </a:prstGeom>
        </p:spPr>
        <p:txBody>
          <a:bodyPr wrap="square">
            <a:spAutoFit/>
          </a:bodyPr>
          <a:lstStyle/>
          <a:p>
            <a:pPr lvl="0" algn="just"/>
            <a:r>
              <a:rPr lang="en-US" sz="3200" b="1" dirty="0">
                <a:solidFill>
                  <a:srgbClr val="C00000"/>
                </a:solidFill>
              </a:rPr>
              <a:t>4. </a:t>
            </a:r>
            <a:r>
              <a:rPr lang="en-US" sz="3200" b="1" dirty="0">
                <a:solidFill>
                  <a:srgbClr val="0070C0"/>
                </a:solidFill>
              </a:rPr>
              <a:t>Students in the past played ______during break time.</a:t>
            </a:r>
            <a:endParaRPr lang="en-US" sz="3200" b="1" dirty="0">
              <a:solidFill>
                <a:srgbClr val="0070C0"/>
              </a:solidFill>
            </a:endParaRPr>
          </a:p>
        </p:txBody>
      </p:sp>
      <p:sp>
        <p:nvSpPr>
          <p:cNvPr id="10" name="Rectangle 9"/>
          <p:cNvSpPr/>
          <p:nvPr/>
        </p:nvSpPr>
        <p:spPr>
          <a:xfrm>
            <a:off x="978762" y="3224858"/>
            <a:ext cx="6096000" cy="1569660"/>
          </a:xfrm>
          <a:prstGeom prst="rect">
            <a:avLst/>
          </a:prstGeom>
        </p:spPr>
        <p:txBody>
          <a:bodyPr>
            <a:spAutoFit/>
          </a:bodyPr>
          <a:lstStyle/>
          <a:p>
            <a:pPr lvl="0"/>
            <a:r>
              <a:rPr lang="en-US" sz="3200" b="1" dirty="0">
                <a:solidFill>
                  <a:prstClr val="black"/>
                </a:solidFill>
              </a:rPr>
              <a:t>A.</a:t>
            </a:r>
            <a:r>
              <a:rPr lang="en-US" sz="3200" dirty="0">
                <a:solidFill>
                  <a:prstClr val="black"/>
                </a:solidFill>
              </a:rPr>
              <a:t> computer games </a:t>
            </a:r>
          </a:p>
          <a:p>
            <a:pPr lvl="0"/>
            <a:r>
              <a:rPr lang="en-US" sz="3200" b="1" dirty="0">
                <a:solidFill>
                  <a:prstClr val="black"/>
                </a:solidFill>
              </a:rPr>
              <a:t>B</a:t>
            </a:r>
            <a:r>
              <a:rPr lang="en-US" sz="3200" dirty="0">
                <a:solidFill>
                  <a:prstClr val="black"/>
                </a:solidFill>
              </a:rPr>
              <a:t>. games on mobile phones</a:t>
            </a:r>
          </a:p>
          <a:p>
            <a:pPr lvl="0"/>
            <a:r>
              <a:rPr lang="en-US" sz="3200" b="1" dirty="0">
                <a:solidFill>
                  <a:prstClr val="black"/>
                </a:solidFill>
              </a:rPr>
              <a:t>C</a:t>
            </a:r>
            <a:r>
              <a:rPr lang="en-US" sz="3200" dirty="0">
                <a:solidFill>
                  <a:prstClr val="black"/>
                </a:solidFill>
              </a:rPr>
              <a:t>. traditional games</a:t>
            </a:r>
            <a:endParaRPr lang="en-US" sz="3200" dirty="0">
              <a:solidFill>
                <a:prstClr val="black"/>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97" y="658311"/>
            <a:ext cx="11760062" cy="5847755"/>
          </a:xfrm>
          <a:prstGeom prst="rect">
            <a:avLst/>
          </a:prstGeom>
        </p:spPr>
        <p:txBody>
          <a:bodyPr wrap="square">
            <a:spAutoFit/>
          </a:bodyPr>
          <a:lstStyle/>
          <a:p>
            <a:r>
              <a:rPr lang="en-US" sz="2200" b="1" dirty="0" err="1" smtClean="0">
                <a:solidFill>
                  <a:srgbClr val="0070C0"/>
                </a:solidFill>
              </a:rPr>
              <a:t>Thanh</a:t>
            </a:r>
            <a:r>
              <a:rPr lang="en-US" sz="2200" b="1" dirty="0">
                <a:solidFill>
                  <a:srgbClr val="0070C0"/>
                </a:solidFill>
              </a:rPr>
              <a:t>: </a:t>
            </a:r>
            <a:r>
              <a:rPr lang="en-US" sz="2200" dirty="0"/>
              <a:t>Grandma, you say that you had three months for summer holiday when you were a pupil?</a:t>
            </a:r>
          </a:p>
          <a:p>
            <a:r>
              <a:rPr lang="en-US" sz="2200" b="1" dirty="0">
                <a:solidFill>
                  <a:srgbClr val="C00000"/>
                </a:solidFill>
              </a:rPr>
              <a:t>Grandma: </a:t>
            </a:r>
            <a:r>
              <a:rPr lang="en-US" sz="2200" dirty="0"/>
              <a:t>Right. And we did lots of things during the summer.</a:t>
            </a:r>
          </a:p>
          <a:p>
            <a:r>
              <a:rPr lang="en-US" sz="2200" b="1" dirty="0" err="1">
                <a:solidFill>
                  <a:srgbClr val="0070C0"/>
                </a:solidFill>
              </a:rPr>
              <a:t>Thanh</a:t>
            </a:r>
            <a:r>
              <a:rPr lang="en-US" sz="2200" b="1" dirty="0">
                <a:solidFill>
                  <a:srgbClr val="0070C0"/>
                </a:solidFill>
              </a:rPr>
              <a:t>: </a:t>
            </a:r>
            <a:r>
              <a:rPr lang="en-US" sz="2200" dirty="0"/>
              <a:t>Wow, I wish we had a three-month summer holiday! Did you stay at school all day during the school year?</a:t>
            </a:r>
          </a:p>
          <a:p>
            <a:r>
              <a:rPr lang="en-US" sz="2200" b="1" dirty="0">
                <a:solidFill>
                  <a:srgbClr val="C00000"/>
                </a:solidFill>
              </a:rPr>
              <a:t>Grandma: </a:t>
            </a:r>
            <a:r>
              <a:rPr lang="en-US" sz="2200" dirty="0"/>
              <a:t>No, we had lessons in the morning only.</a:t>
            </a:r>
          </a:p>
          <a:p>
            <a:r>
              <a:rPr lang="en-US" sz="2200" b="1" dirty="0" err="1">
                <a:solidFill>
                  <a:srgbClr val="0070C0"/>
                </a:solidFill>
              </a:rPr>
              <a:t>Thanh</a:t>
            </a:r>
            <a:r>
              <a:rPr lang="en-US" sz="2200" b="1" dirty="0">
                <a:solidFill>
                  <a:srgbClr val="0070C0"/>
                </a:solidFill>
              </a:rPr>
              <a:t>: </a:t>
            </a:r>
            <a:r>
              <a:rPr lang="en-US" sz="2200" dirty="0"/>
              <a:t>Did you have a lot of homework?</a:t>
            </a:r>
          </a:p>
          <a:p>
            <a:r>
              <a:rPr lang="en-US" sz="2200" b="1" dirty="0">
                <a:solidFill>
                  <a:srgbClr val="C00000"/>
                </a:solidFill>
              </a:rPr>
              <a:t>Grandma: </a:t>
            </a:r>
            <a:r>
              <a:rPr lang="en-US" sz="2200" dirty="0"/>
              <a:t>Not a lot. And we never had extra lessons.</a:t>
            </a:r>
          </a:p>
          <a:p>
            <a:r>
              <a:rPr lang="en-US" sz="2200" b="1" dirty="0" err="1">
                <a:solidFill>
                  <a:srgbClr val="0070C0"/>
                </a:solidFill>
              </a:rPr>
              <a:t>Thanh:</a:t>
            </a:r>
            <a:r>
              <a:rPr lang="en-US" sz="2200" dirty="0" err="1"/>
              <a:t>Really</a:t>
            </a:r>
            <a:r>
              <a:rPr lang="en-US" sz="2200" dirty="0"/>
              <a:t>? Did you study the same subjects as we do now?</a:t>
            </a:r>
          </a:p>
          <a:p>
            <a:r>
              <a:rPr lang="en-US" sz="2200" b="1" dirty="0">
                <a:solidFill>
                  <a:srgbClr val="C00000"/>
                </a:solidFill>
              </a:rPr>
              <a:t>Grandma:  </a:t>
            </a:r>
            <a:r>
              <a:rPr lang="en-US" sz="2200" dirty="0"/>
              <a:t>Yes and no. We didn’t have music and arts, or computer science.	</a:t>
            </a:r>
          </a:p>
          <a:p>
            <a:r>
              <a:rPr lang="en-US" sz="2200" b="1" dirty="0" err="1">
                <a:solidFill>
                  <a:srgbClr val="0070C0"/>
                </a:solidFill>
              </a:rPr>
              <a:t>Thanh</a:t>
            </a:r>
            <a:r>
              <a:rPr lang="en-US" sz="2200" b="1" dirty="0">
                <a:solidFill>
                  <a:srgbClr val="0070C0"/>
                </a:solidFill>
              </a:rPr>
              <a:t>: </a:t>
            </a:r>
            <a:r>
              <a:rPr lang="en-US" sz="2200" dirty="0"/>
              <a:t>How did you go to school then?</a:t>
            </a:r>
          </a:p>
          <a:p>
            <a:r>
              <a:rPr lang="en-US" sz="2200" b="1" dirty="0">
                <a:solidFill>
                  <a:srgbClr val="C00000"/>
                </a:solidFill>
              </a:rPr>
              <a:t>Grandma: </a:t>
            </a:r>
            <a:r>
              <a:rPr lang="en-US" sz="2200" dirty="0"/>
              <a:t>Well, we walked all the time. And we didn’t have shoes or sandals. We were walking barefoot.</a:t>
            </a:r>
          </a:p>
          <a:p>
            <a:r>
              <a:rPr lang="en-US" sz="2200" b="1" dirty="0" err="1">
                <a:solidFill>
                  <a:srgbClr val="0070C0"/>
                </a:solidFill>
              </a:rPr>
              <a:t>Thanh</a:t>
            </a:r>
            <a:r>
              <a:rPr lang="en-US" sz="2200" b="1" dirty="0">
                <a:solidFill>
                  <a:srgbClr val="0070C0"/>
                </a:solidFill>
              </a:rPr>
              <a:t>: </a:t>
            </a:r>
            <a:r>
              <a:rPr lang="en-US" sz="2200" dirty="0"/>
              <a:t>Poor you! But what did you do during break time? Did you chat with your friends </a:t>
            </a:r>
          </a:p>
          <a:p>
            <a:r>
              <a:rPr lang="en-US" sz="2200" dirty="0"/>
              <a:t>or …?</a:t>
            </a:r>
          </a:p>
          <a:p>
            <a:r>
              <a:rPr lang="en-US" sz="2200" b="1" dirty="0" err="1">
                <a:solidFill>
                  <a:srgbClr val="C00000"/>
                </a:solidFill>
              </a:rPr>
              <a:t>Grandma:</a:t>
            </a:r>
            <a:r>
              <a:rPr lang="en-US" sz="2200" dirty="0" err="1"/>
              <a:t>Yes</a:t>
            </a:r>
            <a:r>
              <a:rPr lang="en-US" sz="2200" dirty="0"/>
              <a:t>, but … face-to-face. And we played traditional games such as hide-and- seek, tug of war, skipping, etc. There were no mobile phones or iPads then.</a:t>
            </a:r>
          </a:p>
          <a:p>
            <a:r>
              <a:rPr lang="en-US" sz="2200" b="1" dirty="0" err="1"/>
              <a:t>Thanh:</a:t>
            </a:r>
            <a:r>
              <a:rPr lang="en-US" sz="2200" dirty="0" err="1"/>
              <a:t>Well</a:t>
            </a:r>
            <a:r>
              <a:rPr lang="en-US" sz="2200" dirty="0"/>
              <a:t>, those were the days …</a:t>
            </a:r>
          </a:p>
        </p:txBody>
      </p:sp>
      <p:sp>
        <p:nvSpPr>
          <p:cNvPr id="5" name="Rectangle 4"/>
          <p:cNvSpPr/>
          <p:nvPr/>
        </p:nvSpPr>
        <p:spPr>
          <a:xfrm>
            <a:off x="4696596" y="0"/>
            <a:ext cx="2158348" cy="461665"/>
          </a:xfrm>
          <a:prstGeom prst="rect">
            <a:avLst/>
          </a:prstGeom>
        </p:spPr>
        <p:txBody>
          <a:bodyPr wrap="none">
            <a:spAutoFit/>
          </a:bodyPr>
          <a:lstStyle/>
          <a:p>
            <a:pPr marL="342900" lvl="0" indent="-342900">
              <a:buFont typeface="Wingdings" panose="05000000000000000000" pitchFamily="2" charset="2"/>
              <a:buChar char="v"/>
            </a:pPr>
            <a:r>
              <a:rPr lang="en-US" sz="2400" b="1" i="1" dirty="0">
                <a:solidFill>
                  <a:srgbClr val="FF0000"/>
                </a:solidFill>
              </a:rPr>
              <a:t>Audio-script </a:t>
            </a:r>
            <a:endParaRPr lang="en-US" sz="2400" b="1" i="1" dirty="0">
              <a:solidFill>
                <a:srgbClr val="FF0000"/>
              </a:solidFill>
            </a:endParaRPr>
          </a:p>
        </p:txBody>
      </p:sp>
    </p:spTree>
    <p:extLst>
      <p:ext uri="{BB962C8B-B14F-4D97-AF65-F5344CB8AC3E}">
        <p14:creationId xmlns:p14="http://schemas.microsoft.com/office/powerpoint/2010/main" val="2064545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4670" y="914690"/>
            <a:ext cx="5607761" cy="1200329"/>
          </a:xfrm>
          <a:prstGeom prst="rect">
            <a:avLst/>
          </a:prstGeom>
          <a:noFill/>
          <a:effectLst/>
        </p:spPr>
        <p:txBody>
          <a:bodyPr wrap="square" rtlCol="0">
            <a:spAutoFit/>
          </a:bodyPr>
          <a:lstStyle/>
          <a:p>
            <a:r>
              <a:rPr lang="en-US" sz="7200" b="1" dirty="0" smtClean="0">
                <a:solidFill>
                  <a:srgbClr val="0087B2"/>
                </a:solidFill>
                <a:effectLst>
                  <a:glow rad="88900">
                    <a:schemeClr val="bg1"/>
                  </a:glow>
                </a:effectLst>
                <a:latin typeface="Algerian" panose="04020705040A02060702" pitchFamily="82" charset="0"/>
                <a:cs typeface="Arial" panose="020B0604020202020204" pitchFamily="34" charset="0"/>
              </a:rPr>
              <a:t>II. WRITING</a:t>
            </a:r>
            <a:endParaRPr lang="en-US" sz="7200" b="1" dirty="0">
              <a:solidFill>
                <a:srgbClr val="0087B2"/>
              </a:solidFill>
              <a:effectLst>
                <a:glow rad="88900">
                  <a:schemeClr val="bg1"/>
                </a:glow>
              </a:effectLst>
              <a:latin typeface="Algerian" panose="04020705040A02060702" pitchFamily="82" charset="0"/>
              <a:cs typeface="Arial" panose="020B0604020202020204" pitchFamily="34" charset="0"/>
            </a:endParaRPr>
          </a:p>
        </p:txBody>
      </p:sp>
      <p:pic>
        <p:nvPicPr>
          <p:cNvPr id="5" name="Picture 24" descr="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60338"/>
            <a:ext cx="1581256" cy="10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 descr="Cần Thơ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 descr="Cần Thơ – Wikipedia tiếng Việt"/>
          <p:cNvSpPr>
            <a:spLocks noChangeAspect="1" noChangeArrowheads="1"/>
          </p:cNvSpPr>
          <p:nvPr/>
        </p:nvSpPr>
        <p:spPr bwMode="auto">
          <a:xfrm>
            <a:off x="7074629" y="-317949"/>
            <a:ext cx="207920" cy="196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520966" y="2396359"/>
            <a:ext cx="4761186" cy="2921875"/>
          </a:xfrm>
          <a:prstGeom prst="rect">
            <a:avLst/>
          </a:prstGeom>
        </p:spPr>
      </p:pic>
    </p:spTree>
    <p:extLst>
      <p:ext uri="{BB962C8B-B14F-4D97-AF65-F5344CB8AC3E}">
        <p14:creationId xmlns:p14="http://schemas.microsoft.com/office/powerpoint/2010/main" val="2081468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340" y="358754"/>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about school days in the past.</a:t>
            </a:r>
          </a:p>
        </p:txBody>
      </p:sp>
      <p:sp>
        <p:nvSpPr>
          <p:cNvPr id="16" name="Rounded Rectangle 15"/>
          <p:cNvSpPr/>
          <p:nvPr/>
        </p:nvSpPr>
        <p:spPr>
          <a:xfrm>
            <a:off x="439673" y="37865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92458" y="27601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92760" y="907394"/>
            <a:ext cx="11123930" cy="107632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Work in pairs. You can use the cues given to ask and answer about school days in the past. </a:t>
            </a:r>
          </a:p>
        </p:txBody>
      </p:sp>
      <p:sp>
        <p:nvSpPr>
          <p:cNvPr id="2" name="Text Box 1"/>
          <p:cNvSpPr txBox="1"/>
          <p:nvPr/>
        </p:nvSpPr>
        <p:spPr>
          <a:xfrm>
            <a:off x="1052830" y="1896089"/>
            <a:ext cx="10961370" cy="3046095"/>
          </a:xfrm>
          <a:prstGeom prst="rect">
            <a:avLst/>
          </a:prstGeom>
          <a:solidFill>
            <a:schemeClr val="accent4">
              <a:lumMod val="20000"/>
              <a:lumOff val="80000"/>
            </a:schemeClr>
          </a:solidFill>
        </p:spPr>
        <p:txBody>
          <a:bodyPr wrap="square" rtlCol="0" anchor="t">
            <a:spAutoFit/>
          </a:bodyPr>
          <a:lstStyle/>
          <a:p>
            <a:r>
              <a:rPr lang="en-US" sz="3200" b="1" dirty="0"/>
              <a:t>Your talk may include the following:</a:t>
            </a:r>
          </a:p>
          <a:p>
            <a:r>
              <a:rPr lang="en-US" sz="3200" dirty="0"/>
              <a:t>– school time (When …)</a:t>
            </a:r>
          </a:p>
          <a:p>
            <a:r>
              <a:rPr lang="en-US" sz="3200" dirty="0"/>
              <a:t>– school 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5" name="Text Box 4"/>
          <p:cNvSpPr txBox="1"/>
          <p:nvPr/>
        </p:nvSpPr>
        <p:spPr>
          <a:xfrm>
            <a:off x="358140" y="5018384"/>
            <a:ext cx="9303385" cy="583565"/>
          </a:xfrm>
          <a:prstGeom prst="rect">
            <a:avLst/>
          </a:prstGeom>
          <a:noFill/>
          <a:ln w="9525">
            <a:noFill/>
          </a:ln>
        </p:spPr>
        <p:txBody>
          <a:bodyPr wrap="square">
            <a:spAutoFit/>
          </a:bodyPr>
          <a:lstStyle/>
          <a:p>
            <a:pPr marL="635" indent="-635"/>
            <a:r>
              <a:rPr lang="en-US" sz="3200" b="0">
                <a:solidFill>
                  <a:srgbClr val="000000"/>
                </a:solidFill>
                <a:latin typeface="Calibri" panose="020F0502020204030204" pitchFamily="34" charset="0"/>
                <a:cs typeface="Calibri" panose="020F0502020204030204" pitchFamily="34" charset="0"/>
              </a:rPr>
              <a:t>- You can refer to the listening text for your answers.</a:t>
            </a:r>
          </a:p>
        </p:txBody>
      </p:sp>
      <p:sp>
        <p:nvSpPr>
          <p:cNvPr id="6" name="Text Box 5"/>
          <p:cNvSpPr txBox="1"/>
          <p:nvPr/>
        </p:nvSpPr>
        <p:spPr>
          <a:xfrm>
            <a:off x="5334000" y="2392024"/>
            <a:ext cx="3608705" cy="583565"/>
          </a:xfrm>
          <a:prstGeom prst="rect">
            <a:avLst/>
          </a:prstGeom>
          <a:noFill/>
          <a:ln w="9525">
            <a:noFill/>
          </a:ln>
        </p:spPr>
        <p:txBody>
          <a:bodyPr wrap="square">
            <a:spAutoFit/>
          </a:bodyPr>
          <a:lstStyle/>
          <a:p>
            <a:pPr marL="635" indent="-635"/>
            <a:r>
              <a:rPr lang="en-US" sz="3200" b="1" dirty="0">
                <a:solidFill>
                  <a:srgbClr val="C00000"/>
                </a:solidFill>
                <a:latin typeface="Calibri" panose="020F0502020204030204" pitchFamily="34" charset="0"/>
                <a:cs typeface="Calibri" panose="020F0502020204030204" pitchFamily="34" charset="0"/>
              </a:rPr>
              <a:t>in the morning only</a:t>
            </a:r>
          </a:p>
        </p:txBody>
      </p:sp>
      <p:sp>
        <p:nvSpPr>
          <p:cNvPr id="9" name="Text Box 8"/>
          <p:cNvSpPr txBox="1"/>
          <p:nvPr/>
        </p:nvSpPr>
        <p:spPr>
          <a:xfrm>
            <a:off x="5551170" y="2851764"/>
            <a:ext cx="664083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maths, language, history, physics, etc. </a:t>
            </a:r>
          </a:p>
        </p:txBody>
      </p:sp>
      <p:sp>
        <p:nvSpPr>
          <p:cNvPr id="10" name="Text Box 9"/>
          <p:cNvSpPr txBox="1"/>
          <p:nvPr/>
        </p:nvSpPr>
        <p:spPr>
          <a:xfrm>
            <a:off x="6637020" y="3303884"/>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traditional games </a:t>
            </a:r>
          </a:p>
        </p:txBody>
      </p:sp>
      <p:sp>
        <p:nvSpPr>
          <p:cNvPr id="13" name="Text Box 12"/>
          <p:cNvSpPr txBox="1"/>
          <p:nvPr/>
        </p:nvSpPr>
        <p:spPr>
          <a:xfrm>
            <a:off x="6637020" y="3819504"/>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three months</a:t>
            </a:r>
          </a:p>
        </p:txBody>
      </p:sp>
      <p:sp>
        <p:nvSpPr>
          <p:cNvPr id="14" name="Text Box 13"/>
          <p:cNvSpPr txBox="1"/>
          <p:nvPr/>
        </p:nvSpPr>
        <p:spPr>
          <a:xfrm>
            <a:off x="7868285" y="4303374"/>
            <a:ext cx="1571625"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walk</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92280" y="240767"/>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6" name="Rounded Rectangle 15"/>
          <p:cNvSpPr/>
          <p:nvPr/>
        </p:nvSpPr>
        <p:spPr>
          <a:xfrm>
            <a:off x="489613" y="26066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2398" y="15802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542700" y="789407"/>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1279300" y="1576172"/>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870738" y="1823392"/>
            <a:ext cx="11131427" cy="4401205"/>
          </a:xfrm>
          <a:prstGeom prst="rect">
            <a:avLst/>
          </a:prstGeom>
          <a:solidFill>
            <a:srgbClr val="E0EED4"/>
          </a:solidFill>
          <a:ln w="9525">
            <a:noFill/>
          </a:ln>
        </p:spPr>
        <p:txBody>
          <a:bodyPr wrap="square">
            <a:spAutoFit/>
          </a:bodyPr>
          <a:lstStyle/>
          <a:p>
            <a:pPr indent="0" algn="just"/>
            <a:r>
              <a:rPr lang="en-US" sz="2800" dirty="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a:t>
            </a:r>
            <a:r>
              <a:rPr lang="en-US" sz="2800" dirty="0" err="1">
                <a:solidFill>
                  <a:srgbClr val="000000"/>
                </a:solidFill>
                <a:latin typeface="Calibri" panose="020F0502020204030204" pitchFamily="34" charset="0"/>
                <a:cs typeface="Calibri" panose="020F0502020204030204" pitchFamily="34" charset="0"/>
              </a:rPr>
              <a:t>maths</a:t>
            </a:r>
            <a:r>
              <a:rPr lang="en-US" sz="2800" dirty="0">
                <a:solidFill>
                  <a:srgbClr val="000000"/>
                </a:solidFill>
                <a:latin typeface="Calibri" panose="020F0502020204030204" pitchFamily="34" charset="0"/>
                <a:cs typeface="Calibri" panose="020F0502020204030204" pitchFamily="34" charset="0"/>
              </a:rPr>
              <a:t>,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dirty="0">
                <a:solidFill>
                  <a:srgbClr val="000000"/>
                </a:solidFill>
                <a:latin typeface="Calibri" panose="020F0502020204030204" pitchFamily="34" charset="0"/>
                <a:cs typeface="Calibri" panose="020F0502020204030204" pitchFamily="34" charset="0"/>
              </a:rPr>
              <a:t> </a:t>
            </a:r>
            <a:endParaRPr lang="en-US" sz="2800" i="1" dirty="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1027923" y="910272"/>
            <a:ext cx="4144645" cy="583565"/>
          </a:xfrm>
          <a:prstGeom prst="rect">
            <a:avLst/>
          </a:prstGeom>
          <a:noFill/>
        </p:spPr>
        <p:txBody>
          <a:bodyPr wrap="square" rtlCol="0" anchor="t">
            <a:spAutoFit/>
          </a:bodyPr>
          <a:lstStyle/>
          <a:p>
            <a:pPr marL="457200" indent="-457200">
              <a:buFont typeface="Wingdings" panose="05000000000000000000" pitchFamily="2" charset="2"/>
              <a:buChar char="Ø"/>
            </a:pPr>
            <a:r>
              <a:rPr lang="en-US" sz="3200" b="1" i="1" dirty="0">
                <a:solidFill>
                  <a:srgbClr val="C00000"/>
                </a:solidFill>
              </a:rPr>
              <a:t>Sample paragraph:</a:t>
            </a:r>
          </a:p>
        </p:txBody>
      </p:sp>
      <p:sp>
        <p:nvSpPr>
          <p:cNvPr id="4" name="Text Box 3"/>
          <p:cNvSpPr txBox="1"/>
          <p:nvPr/>
        </p:nvSpPr>
        <p:spPr>
          <a:xfrm>
            <a:off x="1367790" y="-419290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
        <p:nvSpPr>
          <p:cNvPr id="12" name="TextBox 11"/>
          <p:cNvSpPr txBox="1"/>
          <p:nvPr/>
        </p:nvSpPr>
        <p:spPr>
          <a:xfrm>
            <a:off x="992280" y="240767"/>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3" name="Rounded Rectangle 12"/>
          <p:cNvSpPr/>
          <p:nvPr/>
        </p:nvSpPr>
        <p:spPr>
          <a:xfrm>
            <a:off x="489613" y="26066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542398" y="15802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82550" y="129006"/>
            <a:ext cx="4674869" cy="615553"/>
          </a:xfrm>
          <a:prstGeom prst="rect">
            <a:avLst/>
          </a:prstGeom>
          <a:solidFill>
            <a:schemeClr val="accent1">
              <a:lumMod val="40000"/>
              <a:lumOff val="60000"/>
            </a:schemeClr>
          </a:solidFill>
          <a:effectLst/>
        </p:spPr>
        <p:txBody>
          <a:bodyPr wrap="square" rtlCol="0">
            <a:spAutoFit/>
          </a:bodyPr>
          <a:lstStyle/>
          <a:p>
            <a:pPr marL="571500" indent="-571500">
              <a:buFont typeface="Wingdings" panose="05000000000000000000" pitchFamily="2" charset="2"/>
              <a:buChar char="q"/>
            </a:pPr>
            <a:r>
              <a:rPr lang="en-US" sz="3400" b="1" dirty="0">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3508" y="299422"/>
            <a:ext cx="2223770" cy="14941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5636" y="1008625"/>
            <a:ext cx="8868696" cy="817981"/>
          </a:xfrm>
          <a:prstGeom prst="rect">
            <a:avLst/>
          </a:prstGeom>
        </p:spPr>
        <p:txBody>
          <a:bodyPr wrap="square">
            <a:spAutoFit/>
          </a:bodyPr>
          <a:lstStyle/>
          <a:p>
            <a:pPr marL="571500" lvl="0" indent="-571500">
              <a:lnSpc>
                <a:spcPct val="150000"/>
              </a:lnSpc>
              <a:buFont typeface="Wingdings" panose="05000000000000000000" pitchFamily="2" charset="2"/>
              <a:buChar char="Ø"/>
            </a:pPr>
            <a:r>
              <a:rPr lang="en-US" sz="3600" b="1" dirty="0">
                <a:solidFill>
                  <a:srgbClr val="0070C0"/>
                </a:solidFill>
              </a:rPr>
              <a:t>What have we learnt in this lesson?</a:t>
            </a:r>
          </a:p>
        </p:txBody>
      </p:sp>
      <p:sp>
        <p:nvSpPr>
          <p:cNvPr id="3" name="Rectangle 2"/>
          <p:cNvSpPr/>
          <p:nvPr/>
        </p:nvSpPr>
        <p:spPr>
          <a:xfrm>
            <a:off x="1268361" y="1966647"/>
            <a:ext cx="9379974" cy="2585323"/>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600" dirty="0">
                <a:solidFill>
                  <a:prstClr val="black"/>
                </a:solidFill>
                <a:sym typeface="+mn-ea"/>
              </a:rPr>
              <a:t>Listen for general and specific information about old school days.</a:t>
            </a:r>
          </a:p>
          <a:p>
            <a:pPr marL="457200" lvl="0" indent="-457200">
              <a:lnSpc>
                <a:spcPct val="150000"/>
              </a:lnSpc>
              <a:buFont typeface="Wingdings" panose="05000000000000000000" pitchFamily="2" charset="2"/>
              <a:buChar char="ü"/>
            </a:pPr>
            <a:r>
              <a:rPr lang="en-US" sz="3600" dirty="0">
                <a:solidFill>
                  <a:prstClr val="black"/>
                </a:solidFill>
                <a:sym typeface="+mn-ea"/>
              </a:rPr>
              <a:t>Write about old school days.</a:t>
            </a:r>
            <a:endParaRPr lang="en-US" sz="3600" dirty="0">
              <a:solidFill>
                <a:prstClr val="black"/>
              </a:solidFill>
              <a:sym typeface="+mn-ea"/>
            </a:endParaRPr>
          </a:p>
        </p:txBody>
      </p:sp>
    </p:spTree>
    <p:extLst>
      <p:ext uri="{BB962C8B-B14F-4D97-AF65-F5344CB8AC3E}">
        <p14:creationId xmlns:p14="http://schemas.microsoft.com/office/powerpoint/2010/main" val="42498471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05084" y="214466"/>
            <a:ext cx="4404852" cy="923330"/>
          </a:xfrm>
          <a:prstGeom prst="rect">
            <a:avLst/>
          </a:prstGeom>
          <a:noFill/>
          <a:ln>
            <a:noFill/>
          </a:ln>
          <a:effectLst/>
        </p:spPr>
        <p:txBody>
          <a:bodyPr wrap="square" rtlCol="0">
            <a:spAutoFit/>
          </a:bodyPr>
          <a:lstStyle/>
          <a:p>
            <a:r>
              <a:rPr lang="en-US" sz="5400" b="1" dirty="0" smtClean="0">
                <a:solidFill>
                  <a:schemeClr val="accent6"/>
                </a:solidFill>
                <a:effectLst>
                  <a:glow rad="88900">
                    <a:schemeClr val="bg1"/>
                  </a:glow>
                </a:effectLst>
                <a:latin typeface="Algerian" panose="04020705040A02060702" pitchFamily="82" charset="0"/>
                <a:cs typeface="Arial" panose="020B0604020202020204" pitchFamily="34" charset="0"/>
              </a:rPr>
              <a:t>* Homework</a:t>
            </a:r>
            <a:endParaRPr lang="en-US" sz="5400" b="1" dirty="0">
              <a:solidFill>
                <a:schemeClr val="accent6"/>
              </a:solidFill>
              <a:effectLst>
                <a:glow rad="88900">
                  <a:schemeClr val="bg1"/>
                </a:glow>
              </a:effectLst>
              <a:latin typeface="Algerian" panose="04020705040A02060702" pitchFamily="82"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309" y="4470384"/>
            <a:ext cx="2639591" cy="2117227"/>
          </a:xfrm>
          <a:prstGeom prst="rect">
            <a:avLst/>
          </a:prstGeom>
        </p:spPr>
      </p:pic>
      <p:pic>
        <p:nvPicPr>
          <p:cNvPr id="5" name="Picture 46" descr="1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167" y="214466"/>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7067" y="1793577"/>
            <a:ext cx="11184255" cy="1753235"/>
          </a:xfrm>
          <a:prstGeom prst="rect">
            <a:avLst/>
          </a:prstGeom>
          <a:noFill/>
        </p:spPr>
        <p:txBody>
          <a:bodyPr wrap="square" rtlCol="0">
            <a:spAutoFit/>
          </a:bodyPr>
          <a:lstStyle/>
          <a:p>
            <a:pPr>
              <a:lnSpc>
                <a:spcPct val="150000"/>
              </a:lnSpc>
            </a:pPr>
            <a:r>
              <a:rPr lang="en-US" sz="3600" dirty="0"/>
              <a:t>- Rewrite the paragraph in the notebooks.</a:t>
            </a:r>
          </a:p>
          <a:p>
            <a:pPr>
              <a:lnSpc>
                <a:spcPct val="150000"/>
              </a:lnSpc>
            </a:pPr>
            <a:r>
              <a:rPr lang="en-US" sz="3600" dirty="0"/>
              <a:t>- Do exercises in the workbook.</a:t>
            </a:r>
          </a:p>
        </p:txBody>
      </p:sp>
    </p:spTree>
    <p:extLst>
      <p:ext uri="{BB962C8B-B14F-4D97-AF65-F5344CB8AC3E}">
        <p14:creationId xmlns:p14="http://schemas.microsoft.com/office/powerpoint/2010/main" val="4109895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0"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262768734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COMPARE AND CONTRAST</a:t>
            </a:r>
          </a:p>
        </p:txBody>
      </p:sp>
      <p:pic>
        <p:nvPicPr>
          <p:cNvPr id="7" name="Content Placeholder 6" descr="giphy (1)"/>
          <p:cNvPicPr>
            <a:picLocks noGrp="1" noChangeAspect="1"/>
          </p:cNvPicPr>
          <p:nvPr>
            <p:ph idx="1"/>
          </p:nvPr>
        </p:nvPicPr>
        <p:blipFill>
          <a:blip r:embed="rId3"/>
          <a:stretch>
            <a:fillRect/>
          </a:stretch>
        </p:blipFill>
        <p:spPr>
          <a:xfrm>
            <a:off x="3140075" y="1450975"/>
            <a:ext cx="6141085" cy="3454400"/>
          </a:xfrm>
          <a:prstGeom prst="rect">
            <a:avLst/>
          </a:prstGeom>
        </p:spPr>
      </p:pic>
    </p:spTree>
    <p:extLst>
      <p:ext uri="{BB962C8B-B14F-4D97-AF65-F5344CB8AC3E}">
        <p14:creationId xmlns:p14="http://schemas.microsoft.com/office/powerpoint/2010/main" val="2310018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368906" y="14743"/>
            <a:ext cx="6891671" cy="784830"/>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smtClean="0">
                <a:solidFill>
                  <a:srgbClr val="0070C0"/>
                </a:solidFill>
                <a:latin typeface="Times New Roman" panose="02020603050405020304" pitchFamily="18" charset="0"/>
                <a:cs typeface="Times New Roman" panose="02020603050405020304" pitchFamily="18" charset="0"/>
              </a:rPr>
              <a:t>SCHOOL IN THE PAST  </a:t>
            </a:r>
            <a:endParaRPr lang="en-US" altLang="en-US" sz="4500" b="1" dirty="0">
              <a:solidFill>
                <a:srgbClr val="0070C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0518" y="1037046"/>
            <a:ext cx="5654163" cy="3947908"/>
          </a:xfrm>
          <a:prstGeom prst="rect">
            <a:avLst/>
          </a:prstGeom>
        </p:spPr>
      </p:pic>
      <p:sp>
        <p:nvSpPr>
          <p:cNvPr id="13" name="Text Box 99"/>
          <p:cNvSpPr txBox="1"/>
          <p:nvPr/>
        </p:nvSpPr>
        <p:spPr>
          <a:xfrm>
            <a:off x="810518" y="5319305"/>
            <a:ext cx="10471355" cy="1169551"/>
          </a:xfrm>
          <a:prstGeom prst="rect">
            <a:avLst/>
          </a:prstGeom>
          <a:noFill/>
          <a:ln w="9525">
            <a:noFill/>
          </a:ln>
        </p:spPr>
        <p:txBody>
          <a:bodyPr wrap="square">
            <a:spAutoFit/>
          </a:bodyPr>
          <a:lstStyle/>
          <a:p>
            <a:pPr marL="457200" indent="-457200">
              <a:buFont typeface="Wingdings" panose="05000000000000000000" pitchFamily="2" charset="2"/>
              <a:buChar char="Ø"/>
            </a:pPr>
            <a:r>
              <a:rPr lang="en-US" sz="3500" b="0" dirty="0">
                <a:solidFill>
                  <a:srgbClr val="000000"/>
                </a:solidFill>
                <a:latin typeface="Calibri" panose="020F0502020204030204" pitchFamily="34" charset="0"/>
                <a:cs typeface="Calibri" panose="020F0502020204030204" pitchFamily="34" charset="0"/>
              </a:rPr>
              <a:t>What do you know about schools and school days in the past?</a:t>
            </a:r>
          </a:p>
        </p:txBody>
      </p:sp>
      <p:pic>
        <p:nvPicPr>
          <p:cNvPr id="14" name="Picture 13"/>
          <p:cNvPicPr>
            <a:picLocks noChangeAspect="1"/>
          </p:cNvPicPr>
          <p:nvPr/>
        </p:nvPicPr>
        <p:blipFill>
          <a:blip r:embed="rId3"/>
          <a:stretch>
            <a:fillRect/>
          </a:stretch>
        </p:blipFill>
        <p:spPr>
          <a:xfrm>
            <a:off x="6715432" y="1037046"/>
            <a:ext cx="5132439" cy="3947908"/>
          </a:xfrm>
          <a:prstGeom prst="rect">
            <a:avLst/>
          </a:prstGeom>
        </p:spPr>
      </p:pic>
    </p:spTree>
    <p:extLst>
      <p:ext uri="{BB962C8B-B14F-4D97-AF65-F5344CB8AC3E}">
        <p14:creationId xmlns:p14="http://schemas.microsoft.com/office/powerpoint/2010/main" val="150017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
                                        </p:tgtEl>
                                        <p:attrNameLst>
                                          <p:attrName>style.visibility</p:attrName>
                                        </p:attrNameLst>
                                      </p:cBhvr>
                                      <p:to>
                                        <p:strVal val="visible"/>
                                      </p:to>
                                    </p:set>
                                    <p:anim calcmode="discrete" valueType="clr">
                                      <p:cBhvr override="childStyle">
                                        <p:cTn id="1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
                                        </p:tgtEl>
                                        <p:attrNameLst>
                                          <p:attrName>fillcolor</p:attrName>
                                        </p:attrNameLst>
                                      </p:cBhvr>
                                      <p:tavLst>
                                        <p:tav tm="0">
                                          <p:val>
                                            <p:clrVal>
                                              <a:schemeClr val="accent2"/>
                                            </p:clrVal>
                                          </p:val>
                                        </p:tav>
                                        <p:tav tm="50000">
                                          <p:val>
                                            <p:clrVal>
                                              <a:schemeClr val="hlink"/>
                                            </p:clrVal>
                                          </p:val>
                                        </p:tav>
                                      </p:tavLst>
                                    </p:anim>
                                    <p:set>
                                      <p:cBhvr>
                                        <p:cTn id="1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2736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75565" y="1118870"/>
            <a:ext cx="11825605" cy="915670"/>
          </a:xfrm>
          <a:prstGeom prst="rect">
            <a:avLst/>
          </a:prstGeom>
          <a:noFill/>
        </p:spPr>
        <p:txBody>
          <a:bodyPr wrap="square">
            <a:noAutofit/>
          </a:bodyPr>
          <a:lstStyle/>
          <a:p>
            <a:pPr algn="just">
              <a:lnSpc>
                <a:spcPct val="100000"/>
              </a:lnSpc>
            </a:pPr>
            <a:r>
              <a:rPr lang="en-US" sz="3200" dirty="0"/>
              <a:t>- Create a Venn diagram to compare and contrast school days in the past and school days to day with information.</a:t>
            </a:r>
          </a:p>
        </p:txBody>
      </p:sp>
      <p:sp>
        <p:nvSpPr>
          <p:cNvPr id="3" name="Oval 2"/>
          <p:cNvSpPr/>
          <p:nvPr/>
        </p:nvSpPr>
        <p:spPr>
          <a:xfrm>
            <a:off x="3724910" y="2032635"/>
            <a:ext cx="2539365" cy="2133600"/>
          </a:xfrm>
          <a:prstGeom prst="ellipse">
            <a:avLst/>
          </a:prstGeom>
          <a:noFill/>
          <a:ln>
            <a:solidFill>
              <a:srgbClr val="FFC000"/>
            </a:solidFill>
          </a:ln>
          <a:extLst>
            <a:ext uri="{909E8E84-426E-40DD-AFC4-6F175D3DCCD1}">
              <a14:hiddenFill xmlns:a14="http://schemas.microsoft.com/office/drawing/2010/main">
                <a:solidFill>
                  <a:srgbClr val="FFC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IN THE PAST</a:t>
            </a:r>
          </a:p>
        </p:txBody>
      </p:sp>
      <p:sp>
        <p:nvSpPr>
          <p:cNvPr id="4" name="Oval 3"/>
          <p:cNvSpPr/>
          <p:nvPr/>
        </p:nvSpPr>
        <p:spPr>
          <a:xfrm>
            <a:off x="5744845" y="2032000"/>
            <a:ext cx="2559685" cy="2158365"/>
          </a:xfrm>
          <a:prstGeom prst="ellipse">
            <a:avLst/>
          </a:prstGeom>
          <a:noFill/>
          <a:ln>
            <a:solidFill>
              <a:srgbClr val="00B05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TODAY</a:t>
            </a:r>
          </a:p>
        </p:txBody>
      </p:sp>
      <p:sp>
        <p:nvSpPr>
          <p:cNvPr id="9" name="Text Box 8"/>
          <p:cNvSpPr txBox="1"/>
          <p:nvPr/>
        </p:nvSpPr>
        <p:spPr>
          <a:xfrm>
            <a:off x="-5718810" y="2430780"/>
            <a:ext cx="3777615"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10" name="Text Box 9"/>
          <p:cNvSpPr txBox="1"/>
          <p:nvPr/>
        </p:nvSpPr>
        <p:spPr>
          <a:xfrm>
            <a:off x="-4658360" y="-1442720"/>
            <a:ext cx="3864610" cy="572135"/>
          </a:xfrm>
          <a:prstGeom prst="rect">
            <a:avLst/>
          </a:prstGeom>
          <a:solidFill>
            <a:srgbClr val="ADE4DB"/>
          </a:solidFill>
        </p:spPr>
        <p:txBody>
          <a:bodyPr wrap="square" rtlCol="0" anchor="t">
            <a:noAutofit/>
          </a:bodyPr>
          <a:lstStyle/>
          <a:p>
            <a:r>
              <a:rPr lang="en-US" sz="3200">
                <a:sym typeface="+mn-ea"/>
              </a:rPr>
              <a:t>2. talking face to face</a:t>
            </a:r>
            <a:endParaRPr lang="en-US" sz="3200"/>
          </a:p>
          <a:p>
            <a:endParaRPr lang="en-US" sz="3200">
              <a:sym typeface="+mn-ea"/>
            </a:endParaRPr>
          </a:p>
        </p:txBody>
      </p:sp>
      <p:sp>
        <p:nvSpPr>
          <p:cNvPr id="11" name="Text Box 10"/>
          <p:cNvSpPr txBox="1"/>
          <p:nvPr/>
        </p:nvSpPr>
        <p:spPr>
          <a:xfrm>
            <a:off x="-6659245" y="4926965"/>
            <a:ext cx="3763010" cy="583565"/>
          </a:xfrm>
          <a:prstGeom prst="rect">
            <a:avLst/>
          </a:prstGeom>
          <a:solidFill>
            <a:srgbClr val="FFEBEB"/>
          </a:solidFill>
        </p:spPr>
        <p:txBody>
          <a:bodyPr wrap="square" rtlCol="0" anchor="t">
            <a:spAutoFit/>
          </a:bodyPr>
          <a:lstStyle/>
          <a:p>
            <a:r>
              <a:rPr lang="en-US" sz="3200">
                <a:sym typeface="+mn-ea"/>
              </a:rPr>
              <a:t>3. traditional game</a:t>
            </a:r>
          </a:p>
        </p:txBody>
      </p:sp>
    </p:spTree>
    <p:extLst>
      <p:ext uri="{BB962C8B-B14F-4D97-AF65-F5344CB8AC3E}">
        <p14:creationId xmlns:p14="http://schemas.microsoft.com/office/powerpoint/2010/main" val="206635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p:nvPr/>
        </p:nvSpPr>
        <p:spPr>
          <a:xfrm>
            <a:off x="620212" y="3934779"/>
            <a:ext cx="10961370" cy="2062103"/>
          </a:xfrm>
          <a:prstGeom prst="rect">
            <a:avLst/>
          </a:prstGeom>
          <a:solidFill>
            <a:schemeClr val="accent4">
              <a:lumMod val="20000"/>
              <a:lumOff val="80000"/>
            </a:schemeClr>
          </a:solidFill>
        </p:spPr>
        <p:txBody>
          <a:bodyPr wrap="square" rtlCol="0" anchor="t">
            <a:spAutoFit/>
          </a:bodyPr>
          <a:lstStyle/>
          <a:p>
            <a:r>
              <a:rPr lang="en-US" sz="3200" dirty="0" smtClean="0"/>
              <a:t>– school </a:t>
            </a:r>
            <a:r>
              <a:rPr lang="en-US" sz="3200" dirty="0"/>
              <a:t>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7" name="Text Box 8"/>
          <p:cNvSpPr txBox="1"/>
          <p:nvPr/>
        </p:nvSpPr>
        <p:spPr>
          <a:xfrm>
            <a:off x="5708486" y="3914049"/>
            <a:ext cx="6640830" cy="583565"/>
          </a:xfrm>
          <a:prstGeom prst="rect">
            <a:avLst/>
          </a:prstGeom>
          <a:noFill/>
          <a:ln w="9525">
            <a:noFill/>
          </a:ln>
        </p:spPr>
        <p:txBody>
          <a:bodyPr wrap="square">
            <a:spAutoFit/>
          </a:bodyPr>
          <a:lstStyle/>
          <a:p>
            <a:pPr marL="635" indent="-635"/>
            <a:r>
              <a:rPr lang="en-US" sz="3200" b="1" dirty="0" err="1">
                <a:solidFill>
                  <a:srgbClr val="C00000"/>
                </a:solidFill>
                <a:latin typeface="Calibri" panose="020F0502020204030204" pitchFamily="34" charset="0"/>
                <a:cs typeface="Calibri" panose="020F0502020204030204" pitchFamily="34" charset="0"/>
                <a:sym typeface="+mn-ea"/>
              </a:rPr>
              <a:t>maths</a:t>
            </a:r>
            <a:r>
              <a:rPr lang="en-US" sz="3200" b="1" dirty="0">
                <a:solidFill>
                  <a:srgbClr val="C00000"/>
                </a:solidFill>
                <a:latin typeface="Calibri" panose="020F0502020204030204" pitchFamily="34" charset="0"/>
                <a:cs typeface="Calibri" panose="020F0502020204030204" pitchFamily="34" charset="0"/>
                <a:sym typeface="+mn-ea"/>
              </a:rPr>
              <a:t>, language, history, physics, etc. </a:t>
            </a:r>
          </a:p>
        </p:txBody>
      </p:sp>
      <p:sp>
        <p:nvSpPr>
          <p:cNvPr id="8" name="Text Box 9"/>
          <p:cNvSpPr txBox="1"/>
          <p:nvPr/>
        </p:nvSpPr>
        <p:spPr>
          <a:xfrm>
            <a:off x="6794336" y="4366169"/>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traditional games </a:t>
            </a:r>
          </a:p>
        </p:txBody>
      </p:sp>
      <p:sp>
        <p:nvSpPr>
          <p:cNvPr id="9" name="Text Box 12"/>
          <p:cNvSpPr txBox="1"/>
          <p:nvPr/>
        </p:nvSpPr>
        <p:spPr>
          <a:xfrm>
            <a:off x="6794336" y="4881789"/>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three months</a:t>
            </a:r>
          </a:p>
        </p:txBody>
      </p:sp>
      <p:sp>
        <p:nvSpPr>
          <p:cNvPr id="10" name="Text Box 13"/>
          <p:cNvSpPr txBox="1"/>
          <p:nvPr/>
        </p:nvSpPr>
        <p:spPr>
          <a:xfrm>
            <a:off x="8025601" y="5365659"/>
            <a:ext cx="1571625"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walk</a:t>
            </a:r>
          </a:p>
        </p:txBody>
      </p:sp>
      <p:pic>
        <p:nvPicPr>
          <p:cNvPr id="11" name="Picture 10"/>
          <p:cNvPicPr>
            <a:picLocks noChangeAspect="1"/>
          </p:cNvPicPr>
          <p:nvPr/>
        </p:nvPicPr>
        <p:blipFill>
          <a:blip r:embed="rId2"/>
          <a:stretch>
            <a:fillRect/>
          </a:stretch>
        </p:blipFill>
        <p:spPr>
          <a:xfrm>
            <a:off x="195054" y="786581"/>
            <a:ext cx="3723474" cy="2480601"/>
          </a:xfrm>
          <a:prstGeom prst="rect">
            <a:avLst/>
          </a:prstGeom>
        </p:spPr>
      </p:pic>
      <p:pic>
        <p:nvPicPr>
          <p:cNvPr id="12" name="Picture 11"/>
          <p:cNvPicPr>
            <a:picLocks noChangeAspect="1"/>
          </p:cNvPicPr>
          <p:nvPr/>
        </p:nvPicPr>
        <p:blipFill>
          <a:blip r:embed="rId3"/>
          <a:stretch>
            <a:fillRect/>
          </a:stretch>
        </p:blipFill>
        <p:spPr>
          <a:xfrm>
            <a:off x="4245428" y="786581"/>
            <a:ext cx="3480740" cy="2531972"/>
          </a:xfrm>
          <a:prstGeom prst="rect">
            <a:avLst/>
          </a:prstGeom>
        </p:spPr>
      </p:pic>
      <p:sp>
        <p:nvSpPr>
          <p:cNvPr id="13" name="TextBox 12"/>
          <p:cNvSpPr txBox="1">
            <a:spLocks noChangeArrowheads="1"/>
          </p:cNvSpPr>
          <p:nvPr/>
        </p:nvSpPr>
        <p:spPr bwMode="auto">
          <a:xfrm>
            <a:off x="2368906" y="14743"/>
            <a:ext cx="6891671" cy="584775"/>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smtClean="0">
                <a:solidFill>
                  <a:srgbClr val="0070C0"/>
                </a:solidFill>
                <a:latin typeface="Times New Roman" panose="02020603050405020304" pitchFamily="18" charset="0"/>
                <a:cs typeface="Times New Roman" panose="02020603050405020304" pitchFamily="18" charset="0"/>
              </a:rPr>
              <a:t>SCHOOL IN THE PAST  </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053068" y="1399618"/>
            <a:ext cx="3955570" cy="477054"/>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There are no extra classes</a:t>
            </a:r>
          </a:p>
        </p:txBody>
      </p:sp>
      <p:sp>
        <p:nvSpPr>
          <p:cNvPr id="15" name="Rectangle 14"/>
          <p:cNvSpPr/>
          <p:nvPr/>
        </p:nvSpPr>
        <p:spPr>
          <a:xfrm>
            <a:off x="8053068" y="983693"/>
            <a:ext cx="3136500" cy="477054"/>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wear casual clothes</a:t>
            </a:r>
          </a:p>
        </p:txBody>
      </p:sp>
      <p:sp>
        <p:nvSpPr>
          <p:cNvPr id="16" name="Rectangle 15"/>
          <p:cNvSpPr/>
          <p:nvPr/>
        </p:nvSpPr>
        <p:spPr>
          <a:xfrm>
            <a:off x="8053068" y="1810344"/>
            <a:ext cx="3865545" cy="1246495"/>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white chalk, blackboard; </a:t>
            </a:r>
            <a:endParaRPr lang="en-US" sz="2500" b="1" i="1" dirty="0" smtClean="0">
              <a:solidFill>
                <a:srgbClr val="0070C0"/>
              </a:solidFill>
            </a:endParaRPr>
          </a:p>
          <a:p>
            <a:pPr marL="342900" indent="-342900">
              <a:buFont typeface="Courier New" panose="02070309020205020404" pitchFamily="49" charset="0"/>
              <a:buChar char="o"/>
            </a:pPr>
            <a:r>
              <a:rPr lang="en-US" sz="2500" b="1" i="1" dirty="0" smtClean="0">
                <a:solidFill>
                  <a:srgbClr val="0070C0"/>
                </a:solidFill>
              </a:rPr>
              <a:t>There </a:t>
            </a:r>
            <a:r>
              <a:rPr lang="en-US" sz="2500" b="1" i="1" dirty="0">
                <a:solidFill>
                  <a:srgbClr val="0070C0"/>
                </a:solidFill>
              </a:rPr>
              <a:t>are no modern </a:t>
            </a:r>
            <a:endParaRPr lang="en-US" sz="2500" b="1" i="1" dirty="0" smtClean="0">
              <a:solidFill>
                <a:srgbClr val="0070C0"/>
              </a:solidFill>
            </a:endParaRPr>
          </a:p>
          <a:p>
            <a:r>
              <a:rPr lang="en-US" sz="2500" b="1" i="1" dirty="0" smtClean="0">
                <a:solidFill>
                  <a:srgbClr val="0070C0"/>
                </a:solidFill>
              </a:rPr>
              <a:t>equipment</a:t>
            </a:r>
            <a:endParaRPr lang="en-US" sz="2500" b="1" i="1" dirty="0">
              <a:solidFill>
                <a:srgbClr val="0070C0"/>
              </a:solidFill>
            </a:endParaRPr>
          </a:p>
        </p:txBody>
      </p:sp>
    </p:spTree>
    <p:extLst>
      <p:ext uri="{BB962C8B-B14F-4D97-AF65-F5344CB8AC3E}">
        <p14:creationId xmlns:p14="http://schemas.microsoft.com/office/powerpoint/2010/main" val="16500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P spid="8" grpId="0"/>
      <p:bldP spid="8" grpId="1"/>
      <p:bldP spid="9" grpId="0"/>
      <p:bldP spid="9" grpId="1"/>
      <p:bldP spid="10" grpId="0"/>
      <p:bldP spid="10" grpId="1"/>
      <p:bldP spid="13" grpId="0" animBg="1"/>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007368" y="674719"/>
            <a:ext cx="24479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500" b="1" dirty="0">
                <a:solidFill>
                  <a:srgbClr val="C00000"/>
                </a:solidFill>
                <a:latin typeface="Times New Roman" panose="02020603050405020304" pitchFamily="18" charset="0"/>
                <a:cs typeface="Times New Roman" panose="02020603050405020304" pitchFamily="18" charset="0"/>
              </a:rPr>
              <a:t>in the past </a:t>
            </a:r>
          </a:p>
        </p:txBody>
      </p:sp>
      <p:sp>
        <p:nvSpPr>
          <p:cNvPr id="8" name="TextBox 7"/>
          <p:cNvSpPr txBox="1">
            <a:spLocks noChangeArrowheads="1"/>
          </p:cNvSpPr>
          <p:nvPr/>
        </p:nvSpPr>
        <p:spPr bwMode="auto">
          <a:xfrm>
            <a:off x="8414649" y="813465"/>
            <a:ext cx="219322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500" b="1" dirty="0">
                <a:solidFill>
                  <a:srgbClr val="C00000"/>
                </a:solidFill>
                <a:latin typeface="Times New Roman" panose="02020603050405020304" pitchFamily="18" charset="0"/>
                <a:cs typeface="Times New Roman" panose="02020603050405020304" pitchFamily="18" charset="0"/>
              </a:rPr>
              <a:t>nowadays </a:t>
            </a:r>
          </a:p>
        </p:txBody>
      </p:sp>
      <p:pic>
        <p:nvPicPr>
          <p:cNvPr id="9" name="Picture 8"/>
          <p:cNvPicPr>
            <a:picLocks noChangeAspect="1"/>
          </p:cNvPicPr>
          <p:nvPr/>
        </p:nvPicPr>
        <p:blipFill>
          <a:blip r:embed="rId2"/>
          <a:stretch>
            <a:fillRect/>
          </a:stretch>
        </p:blipFill>
        <p:spPr>
          <a:xfrm>
            <a:off x="648314" y="1444407"/>
            <a:ext cx="5378859" cy="3500285"/>
          </a:xfrm>
          <a:prstGeom prst="rect">
            <a:avLst/>
          </a:prstGeom>
        </p:spPr>
      </p:pic>
      <p:pic>
        <p:nvPicPr>
          <p:cNvPr id="10" name="Picture 9"/>
          <p:cNvPicPr>
            <a:picLocks noChangeAspect="1"/>
          </p:cNvPicPr>
          <p:nvPr/>
        </p:nvPicPr>
        <p:blipFill>
          <a:blip r:embed="rId3"/>
          <a:stretch>
            <a:fillRect/>
          </a:stretch>
        </p:blipFill>
        <p:spPr>
          <a:xfrm>
            <a:off x="6912077" y="1527726"/>
            <a:ext cx="4965290" cy="3416966"/>
          </a:xfrm>
          <a:prstGeom prst="rect">
            <a:avLst/>
          </a:prstGeom>
        </p:spPr>
      </p:pic>
      <p:sp>
        <p:nvSpPr>
          <p:cNvPr id="3" name="Rectangle 2"/>
          <p:cNvSpPr/>
          <p:nvPr/>
        </p:nvSpPr>
        <p:spPr>
          <a:xfrm>
            <a:off x="2759383" y="0"/>
            <a:ext cx="7848495" cy="630942"/>
          </a:xfrm>
          <a:prstGeom prst="rect">
            <a:avLst/>
          </a:prstGeom>
        </p:spPr>
        <p:txBody>
          <a:bodyPr wrap="none">
            <a:spAutoFit/>
          </a:bodyPr>
          <a:lstStyle/>
          <a:p>
            <a:pPr marL="457200" indent="-457200">
              <a:buFont typeface="Wingdings" panose="05000000000000000000" pitchFamily="2" charset="2"/>
              <a:buChar char="Ø"/>
            </a:pPr>
            <a:r>
              <a:rPr lang="en-US" sz="3500" b="1" dirty="0">
                <a:solidFill>
                  <a:srgbClr val="0070C0"/>
                </a:solidFill>
              </a:rPr>
              <a:t>Compare schools in the past and today</a:t>
            </a:r>
          </a:p>
        </p:txBody>
      </p:sp>
      <p:sp>
        <p:nvSpPr>
          <p:cNvPr id="12" name="Text Box 99"/>
          <p:cNvSpPr txBox="1"/>
          <p:nvPr/>
        </p:nvSpPr>
        <p:spPr>
          <a:xfrm>
            <a:off x="2363254" y="4564808"/>
            <a:ext cx="9097645" cy="2553335"/>
          </a:xfrm>
          <a:prstGeom prst="rect">
            <a:avLst/>
          </a:prstGeom>
          <a:noFill/>
          <a:ln w="9525">
            <a:noFill/>
          </a:ln>
        </p:spPr>
        <p:txBody>
          <a:bodyPr wrap="square">
            <a:spAutoFit/>
          </a:bodyPr>
          <a:lstStyle/>
          <a:p>
            <a:pPr marL="1270" indent="-1270"/>
            <a:endParaRPr lang="en-US" sz="3200" b="0" dirty="0">
              <a:latin typeface="Times New Roman" panose="02020603050405020304" charset="0"/>
              <a:cs typeface="Calibri" panose="020F0502020204030204" pitchFamily="34" charset="0"/>
            </a:endParaRPr>
          </a:p>
          <a:p>
            <a:pPr marL="1270" indent="-1270"/>
            <a:r>
              <a:rPr lang="en-US" sz="3200" b="0" dirty="0">
                <a:latin typeface="Times New Roman" panose="02020603050405020304" charset="0"/>
                <a:cs typeface="Calibri" panose="020F0502020204030204" pitchFamily="34" charset="0"/>
              </a:rPr>
              <a:t>- What students wore to school?</a:t>
            </a:r>
          </a:p>
          <a:p>
            <a:pPr marL="1270" indent="-1270"/>
            <a:r>
              <a:rPr lang="en-US" sz="3200" b="0" dirty="0">
                <a:latin typeface="Times New Roman" panose="02020603050405020304" charset="0"/>
                <a:cs typeface="Calibri" panose="020F0502020204030204" pitchFamily="34" charset="0"/>
              </a:rPr>
              <a:t>- What subjects students studied?</a:t>
            </a:r>
          </a:p>
          <a:p>
            <a:pPr marL="1270" indent="-1270"/>
            <a:r>
              <a:rPr lang="en-US" sz="3200" b="0" dirty="0">
                <a:latin typeface="Times New Roman" panose="02020603050405020304" charset="0"/>
                <a:cs typeface="Calibri" panose="020F0502020204030204" pitchFamily="34" charset="0"/>
              </a:rPr>
              <a:t>- How students got to school?</a:t>
            </a:r>
          </a:p>
          <a:p>
            <a:pPr marL="1270" indent="-1270"/>
            <a:r>
              <a:rPr lang="en-US" sz="3200" b="0" dirty="0">
                <a:latin typeface="Times New Roman" panose="02020603050405020304" charset="0"/>
                <a:cs typeface="Calibri" panose="020F0502020204030204" pitchFamily="34" charset="0"/>
              </a:rPr>
              <a:t>….…….</a:t>
            </a:r>
          </a:p>
        </p:txBody>
      </p:sp>
    </p:spTree>
    <p:extLst>
      <p:ext uri="{BB962C8B-B14F-4D97-AF65-F5344CB8AC3E}">
        <p14:creationId xmlns:p14="http://schemas.microsoft.com/office/powerpoint/2010/main" val="30716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phy (1)"/>
          <p:cNvPicPr>
            <a:picLocks noChangeAspect="1"/>
          </p:cNvPicPr>
          <p:nvPr/>
        </p:nvPicPr>
        <p:blipFill>
          <a:blip r:embed="rId2"/>
          <a:stretch>
            <a:fillRect/>
          </a:stretch>
        </p:blipFill>
        <p:spPr>
          <a:xfrm>
            <a:off x="0" y="-1121410"/>
            <a:ext cx="12192635" cy="8188960"/>
          </a:xfrm>
          <a:prstGeom prst="rect">
            <a:avLst/>
          </a:prstGeom>
        </p:spPr>
      </p:pic>
      <p:sp>
        <p:nvSpPr>
          <p:cNvPr id="17" name="Freeform 16"/>
          <p:cNvSpPr/>
          <p:nvPr/>
        </p:nvSpPr>
        <p:spPr>
          <a:xfrm>
            <a:off x="-33020" y="-1175385"/>
            <a:ext cx="12266295" cy="8446770"/>
          </a:xfrm>
          <a:custGeom>
            <a:avLst/>
            <a:gdLst/>
            <a:ahLst/>
            <a:cxnLst>
              <a:cxn ang="3">
                <a:pos x="hc" y="t"/>
              </a:cxn>
              <a:cxn ang="cd2">
                <a:pos x="l" y="vc"/>
              </a:cxn>
              <a:cxn ang="cd4">
                <a:pos x="hc" y="b"/>
              </a:cxn>
              <a:cxn ang="0">
                <a:pos x="r" y="vc"/>
              </a:cxn>
            </a:cxnLst>
            <a:rect l="l" t="t" r="r" b="b"/>
            <a:pathLst>
              <a:path w="19242" h="13302">
                <a:moveTo>
                  <a:pt x="10212" y="2824"/>
                </a:moveTo>
                <a:cubicBezTo>
                  <a:pt x="8187" y="2824"/>
                  <a:pt x="6545" y="4537"/>
                  <a:pt x="6545" y="6651"/>
                </a:cubicBezTo>
                <a:cubicBezTo>
                  <a:pt x="6545" y="8765"/>
                  <a:pt x="8187" y="10478"/>
                  <a:pt x="10212" y="10478"/>
                </a:cubicBezTo>
                <a:cubicBezTo>
                  <a:pt x="12237" y="10478"/>
                  <a:pt x="13879" y="8765"/>
                  <a:pt x="13879" y="6651"/>
                </a:cubicBezTo>
                <a:cubicBezTo>
                  <a:pt x="13879" y="4537"/>
                  <a:pt x="12237" y="2824"/>
                  <a:pt x="10212" y="2824"/>
                </a:cubicBezTo>
                <a:close/>
                <a:moveTo>
                  <a:pt x="0" y="0"/>
                </a:moveTo>
                <a:lnTo>
                  <a:pt x="19242" y="0"/>
                </a:lnTo>
                <a:lnTo>
                  <a:pt x="19242" y="13302"/>
                </a:lnTo>
                <a:lnTo>
                  <a:pt x="0" y="13302"/>
                </a:lnTo>
                <a:lnTo>
                  <a:pt x="0" y="0"/>
                </a:lnTo>
                <a:close/>
              </a:path>
            </a:pathLst>
          </a:cu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3" name="Group 2"/>
          <p:cNvGrpSpPr/>
          <p:nvPr/>
        </p:nvGrpSpPr>
        <p:grpSpPr>
          <a:xfrm>
            <a:off x="-929189" y="533374"/>
            <a:ext cx="6467475" cy="2135547"/>
            <a:chOff x="2276264" y="396833"/>
            <a:chExt cx="6467475" cy="2135547"/>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574040"/>
              <a:ext cx="2089150" cy="706755"/>
            </a:xfrm>
            <a:prstGeom prst="rect">
              <a:avLst/>
            </a:prstGeom>
            <a:noFill/>
          </p:spPr>
          <p:txBody>
            <a:bodyPr wrap="square" rtlCol="0">
              <a:spAutoFit/>
            </a:bodyPr>
            <a:lstStyle/>
            <a:p>
              <a:pPr algn="ctr"/>
              <a:r>
                <a:rPr lang="en-US" sz="4000" b="1" dirty="0">
                  <a:solidFill>
                    <a:srgbClr val="FF0000"/>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9" name="TextBox 40"/>
            <p:cNvSpPr txBox="1"/>
            <p:nvPr/>
          </p:nvSpPr>
          <p:spPr>
            <a:xfrm>
              <a:off x="2276264" y="1210310"/>
              <a:ext cx="6467475" cy="1322070"/>
            </a:xfrm>
            <a:prstGeom prst="rect">
              <a:avLst/>
            </a:prstGeom>
            <a:noFill/>
          </p:spPr>
          <p:txBody>
            <a:bodyPr wrap="square" rtlCol="0">
              <a:spAutoFit/>
            </a:bodyPr>
            <a:lstStyle/>
            <a:p>
              <a:pPr algn="ctr"/>
              <a:r>
                <a:rPr lang="en-US" sz="4000" b="1" dirty="0">
                  <a:solidFill>
                    <a:srgbClr val="FF0000"/>
                  </a:solidFill>
                  <a:latin typeface="Myriad Pro" pitchFamily="34" charset="0"/>
                  <a:sym typeface="+mn-ea"/>
                </a:rPr>
                <a:t>REMEMBERING </a:t>
              </a:r>
            </a:p>
            <a:p>
              <a:pPr algn="ctr"/>
              <a:r>
                <a:rPr lang="en-US" sz="4000" b="1" dirty="0">
                  <a:solidFill>
                    <a:srgbClr val="FF0000"/>
                  </a:solidFill>
                  <a:latin typeface="Myriad Pro" pitchFamily="34" charset="0"/>
                  <a:sym typeface="+mn-ea"/>
                </a:rPr>
                <a:t>THE PAST</a:t>
              </a:r>
            </a:p>
          </p:txBody>
        </p:sp>
      </p:grpSp>
      <p:sp>
        <p:nvSpPr>
          <p:cNvPr id="12" name="Rounded Rectangle 13"/>
          <p:cNvSpPr/>
          <p:nvPr/>
        </p:nvSpPr>
        <p:spPr>
          <a:xfrm>
            <a:off x="511810" y="2760980"/>
            <a:ext cx="342138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856615" y="2822575"/>
            <a:ext cx="4350385" cy="491490"/>
          </a:xfrm>
          <a:prstGeom prst="rect">
            <a:avLst/>
          </a:prstGeom>
          <a:noFill/>
        </p:spPr>
        <p:txBody>
          <a:bodyPr wrap="square" rtlCol="0">
            <a:spAutoFit/>
          </a:bodyPr>
          <a:lstStyle/>
          <a:p>
            <a:r>
              <a:rPr lang="en-US" sz="2600" b="1" dirty="0">
                <a:solidFill>
                  <a:schemeClr val="bg1"/>
                </a:solidFill>
              </a:rPr>
              <a:t>LESSON 6: SKILLS 2</a:t>
            </a:r>
          </a:p>
        </p:txBody>
      </p:sp>
      <p:grpSp>
        <p:nvGrpSpPr>
          <p:cNvPr id="14" name="Group 13"/>
          <p:cNvGrpSpPr/>
          <p:nvPr/>
        </p:nvGrpSpPr>
        <p:grpSpPr>
          <a:xfrm>
            <a:off x="-32385" y="2591882"/>
            <a:ext cx="990895" cy="941618"/>
            <a:chOff x="2766630" y="1746890"/>
            <a:chExt cx="990895" cy="941618"/>
          </a:xfrm>
        </p:grpSpPr>
        <p:pic>
          <p:nvPicPr>
            <p:cNvPr id="15" name="Picture 1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50000" y="150000"/>
                                    </p:animScale>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2" grpId="0" bldLvl="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432" y="639299"/>
            <a:ext cx="5795010" cy="1346779"/>
          </a:xfrm>
          <a:prstGeom prst="rect">
            <a:avLst/>
          </a:prstGeom>
          <a:noFill/>
        </p:spPr>
        <p:txBody>
          <a:bodyPr wrap="square" rtlCol="0">
            <a:spAutoFit/>
          </a:bodyPr>
          <a:lstStyle/>
          <a:p>
            <a:pPr>
              <a:lnSpc>
                <a:spcPct val="150000"/>
              </a:lnSpc>
            </a:pPr>
            <a:r>
              <a:rPr lang="en-US" sz="6000" b="1" dirty="0" smtClean="0">
                <a:solidFill>
                  <a:srgbClr val="0087B2"/>
                </a:solidFill>
                <a:latin typeface="Stencil" panose="040409050D0802020404" pitchFamily="82" charset="0"/>
              </a:rPr>
              <a:t>I. LISTENING</a:t>
            </a:r>
          </a:p>
        </p:txBody>
      </p:sp>
      <p:pic>
        <p:nvPicPr>
          <p:cNvPr id="4" name="Picture 3"/>
          <p:cNvPicPr>
            <a:picLocks noChangeAspect="1"/>
          </p:cNvPicPr>
          <p:nvPr/>
        </p:nvPicPr>
        <p:blipFill>
          <a:blip r:embed="rId2"/>
          <a:stretch>
            <a:fillRect/>
          </a:stretch>
        </p:blipFill>
        <p:spPr>
          <a:xfrm>
            <a:off x="3530489" y="2385849"/>
            <a:ext cx="4467883" cy="2609686"/>
          </a:xfrm>
          <a:prstGeom prst="rect">
            <a:avLst/>
          </a:prstGeom>
        </p:spPr>
      </p:pic>
    </p:spTree>
    <p:extLst>
      <p:ext uri="{BB962C8B-B14F-4D97-AF65-F5344CB8AC3E}">
        <p14:creationId xmlns:p14="http://schemas.microsoft.com/office/powerpoint/2010/main" val="2341537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70899" y="2216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Match each phrase with the right picture.</a:t>
            </a:r>
          </a:p>
        </p:txBody>
      </p:sp>
      <p:sp>
        <p:nvSpPr>
          <p:cNvPr id="16" name="Rounded Rectangle 15"/>
          <p:cNvSpPr/>
          <p:nvPr/>
        </p:nvSpPr>
        <p:spPr>
          <a:xfrm>
            <a:off x="617432" y="2154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70217" y="1128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400644" y="2363470"/>
            <a:ext cx="3777615" cy="597535"/>
          </a:xfrm>
          <a:prstGeom prst="rect">
            <a:avLst/>
          </a:prstGeom>
          <a:noFill/>
        </p:spPr>
        <p:txBody>
          <a:bodyPr wrap="square" rtlCol="0" anchor="t">
            <a:noAutofit/>
          </a:bodyPr>
          <a:lstStyle/>
          <a:p>
            <a:r>
              <a:rPr lang="en-US" sz="3200" b="1">
                <a:solidFill>
                  <a:srgbClr val="C00000"/>
                </a:solidFill>
              </a:rPr>
              <a:t>1. walking barefoot</a:t>
            </a:r>
          </a:p>
          <a:p>
            <a:endParaRPr lang="en-US" sz="3200" b="1">
              <a:solidFill>
                <a:srgbClr val="C00000"/>
              </a:solidFill>
            </a:endParaRPr>
          </a:p>
        </p:txBody>
      </p:sp>
      <p:sp>
        <p:nvSpPr>
          <p:cNvPr id="7" name="Text Box 6"/>
          <p:cNvSpPr txBox="1"/>
          <p:nvPr/>
        </p:nvSpPr>
        <p:spPr>
          <a:xfrm>
            <a:off x="383499" y="3126105"/>
            <a:ext cx="3864610" cy="572135"/>
          </a:xfrm>
          <a:prstGeom prst="rect">
            <a:avLst/>
          </a:prstGeom>
          <a:noFill/>
        </p:spPr>
        <p:txBody>
          <a:bodyPr wrap="square" rtlCol="0" anchor="t">
            <a:noAutofit/>
          </a:bodyPr>
          <a:lstStyle/>
          <a:p>
            <a:r>
              <a:rPr lang="en-US" sz="3200" b="1">
                <a:solidFill>
                  <a:srgbClr val="C00000"/>
                </a:solidFill>
                <a:sym typeface="+mn-ea"/>
              </a:rPr>
              <a:t>2. talking face to face</a:t>
            </a:r>
            <a:endParaRPr lang="en-US" sz="3200" b="1">
              <a:solidFill>
                <a:srgbClr val="C00000"/>
              </a:solidFill>
            </a:endParaRPr>
          </a:p>
          <a:p>
            <a:endParaRPr lang="en-US" sz="3200" b="1">
              <a:solidFill>
                <a:srgbClr val="C00000"/>
              </a:solidFill>
              <a:sym typeface="+mn-ea"/>
            </a:endParaRPr>
          </a:p>
        </p:txBody>
      </p:sp>
      <p:sp>
        <p:nvSpPr>
          <p:cNvPr id="11" name="Text Box 10"/>
          <p:cNvSpPr txBox="1"/>
          <p:nvPr/>
        </p:nvSpPr>
        <p:spPr>
          <a:xfrm>
            <a:off x="364449" y="3820160"/>
            <a:ext cx="3763010" cy="583565"/>
          </a:xfrm>
          <a:prstGeom prst="rect">
            <a:avLst/>
          </a:prstGeom>
          <a:noFill/>
        </p:spPr>
        <p:txBody>
          <a:bodyPr wrap="square" rtlCol="0" anchor="t">
            <a:spAutoFit/>
          </a:bodyPr>
          <a:lstStyle/>
          <a:p>
            <a:r>
              <a:rPr lang="en-US" sz="3200" b="1">
                <a:solidFill>
                  <a:srgbClr val="C00000"/>
                </a:solidFill>
                <a:sym typeface="+mn-ea"/>
              </a:rPr>
              <a:t>3. traditional game</a:t>
            </a:r>
          </a:p>
        </p:txBody>
      </p:sp>
      <p:pic>
        <p:nvPicPr>
          <p:cNvPr id="23" name="Picture 22"/>
          <p:cNvPicPr>
            <a:picLocks noChangeAspect="1"/>
          </p:cNvPicPr>
          <p:nvPr/>
        </p:nvPicPr>
        <p:blipFill>
          <a:blip r:embed="rId3"/>
          <a:stretch>
            <a:fillRect/>
          </a:stretch>
        </p:blipFill>
        <p:spPr>
          <a:xfrm>
            <a:off x="4938354" y="718185"/>
            <a:ext cx="3103880" cy="2064385"/>
          </a:xfrm>
          <a:prstGeom prst="rect">
            <a:avLst/>
          </a:prstGeom>
        </p:spPr>
      </p:pic>
      <p:pic>
        <p:nvPicPr>
          <p:cNvPr id="25" name="Content Placeholder 24"/>
          <p:cNvPicPr>
            <a:picLocks noGrp="1" noChangeAspect="1"/>
          </p:cNvPicPr>
          <p:nvPr>
            <p:ph idx="1"/>
          </p:nvPr>
        </p:nvPicPr>
        <p:blipFill>
          <a:blip r:embed="rId4">
            <a:clrChange>
              <a:clrFrom>
                <a:srgbClr val="FBF6E9">
                  <a:alpha val="100000"/>
                </a:srgbClr>
              </a:clrFrom>
              <a:clrTo>
                <a:srgbClr val="FBF6E9">
                  <a:alpha val="100000"/>
                  <a:alpha val="0"/>
                </a:srgbClr>
              </a:clrTo>
            </a:clrChange>
          </a:blip>
          <a:stretch>
            <a:fillRect/>
          </a:stretch>
        </p:blipFill>
        <p:spPr>
          <a:xfrm>
            <a:off x="8637864" y="708660"/>
            <a:ext cx="3239770" cy="2174875"/>
          </a:xfrm>
          <a:prstGeom prst="rect">
            <a:avLst/>
          </a:prstGeom>
        </p:spPr>
      </p:pic>
      <p:pic>
        <p:nvPicPr>
          <p:cNvPr id="27" name="Picture 26"/>
          <p:cNvPicPr>
            <a:picLocks noChangeAspect="1"/>
          </p:cNvPicPr>
          <p:nvPr/>
        </p:nvPicPr>
        <p:blipFill>
          <a:blip r:embed="rId5"/>
          <a:stretch>
            <a:fillRect/>
          </a:stretch>
        </p:blipFill>
        <p:spPr>
          <a:xfrm>
            <a:off x="6522679" y="3331845"/>
            <a:ext cx="3033395" cy="20320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7 -4.44444E-6 L 0.65703 0.072 " pathEditMode="relative" rAng="0" ptsTypes="AA">
                                      <p:cBhvr>
                                        <p:cTn id="6" dur="2000" fill="hold"/>
                                        <p:tgtEl>
                                          <p:spTgt spid="3"/>
                                        </p:tgtEl>
                                        <p:attrNameLst>
                                          <p:attrName>ppt_x</p:attrName>
                                          <p:attrName>ppt_y</p:attrName>
                                        </p:attrNameLst>
                                      </p:cBhvr>
                                      <p:rCtr x="32852" y="358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95833E-6 -3.7037E-6 L 0.34545 -0.04467 " pathEditMode="relative" rAng="0" ptsTypes="AA">
                                      <p:cBhvr>
                                        <p:cTn id="10" dur="2000" fill="hold"/>
                                        <p:tgtEl>
                                          <p:spTgt spid="7"/>
                                        </p:tgtEl>
                                        <p:attrNameLst>
                                          <p:attrName>ppt_x</p:attrName>
                                          <p:attrName>ppt_y</p:attrName>
                                        </p:attrNameLst>
                                      </p:cBhvr>
                                      <p:rCtr x="17266" y="-224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4.79167E-6 2.96296E-6 L 0.49284 0.2199 " pathEditMode="relative" rAng="0" ptsTypes="AA">
                                      <p:cBhvr>
                                        <p:cTn id="14" dur="2000" fill="hold"/>
                                        <p:tgtEl>
                                          <p:spTgt spid="11"/>
                                        </p:tgtEl>
                                        <p:attrNameLst>
                                          <p:attrName>ppt_x</p:attrName>
                                          <p:attrName>ppt_y</p:attrName>
                                        </p:attrNameLst>
                                      </p:cBhvr>
                                      <p:rCtr x="24635"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964422" y="1733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between Thanh and his grandma and tick (√) the things you hear.</a:t>
            </a:r>
          </a:p>
        </p:txBody>
      </p:sp>
      <p:sp>
        <p:nvSpPr>
          <p:cNvPr id="40" name="Rounded Rectangle 39"/>
          <p:cNvSpPr/>
          <p:nvPr/>
        </p:nvSpPr>
        <p:spPr>
          <a:xfrm>
            <a:off x="410702" y="2051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463740" y="925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674862" y="962660"/>
            <a:ext cx="6403340" cy="5015865"/>
          </a:xfrm>
          <a:prstGeom prst="rect">
            <a:avLst/>
          </a:prstGeom>
          <a:noFill/>
        </p:spPr>
        <p:txBody>
          <a:bodyPr wrap="square" rtlCol="0" anchor="t">
            <a:spAutoFit/>
          </a:bodyPr>
          <a:lstStyle/>
          <a:p>
            <a:pPr>
              <a:lnSpc>
                <a:spcPct val="200000"/>
              </a:lnSpc>
            </a:pPr>
            <a:r>
              <a:rPr lang="en-US" sz="3200" dirty="0"/>
              <a:t>1. Three-month summer holiday</a:t>
            </a:r>
          </a:p>
          <a:p>
            <a:pPr>
              <a:lnSpc>
                <a:spcPct val="200000"/>
              </a:lnSpc>
            </a:pPr>
            <a:r>
              <a:rPr lang="en-US" sz="3200" dirty="0"/>
              <a:t>2. Lessons in the morning only</a:t>
            </a:r>
          </a:p>
          <a:p>
            <a:pPr>
              <a:lnSpc>
                <a:spcPct val="200000"/>
              </a:lnSpc>
            </a:pPr>
            <a:r>
              <a:rPr lang="en-US" sz="3200" dirty="0"/>
              <a:t>3. A lot of extra lessons</a:t>
            </a:r>
          </a:p>
          <a:p>
            <a:pPr>
              <a:lnSpc>
                <a:spcPct val="200000"/>
              </a:lnSpc>
            </a:pPr>
            <a:r>
              <a:rPr lang="en-US" sz="3200" dirty="0"/>
              <a:t>4. Walking barefoot </a:t>
            </a:r>
          </a:p>
          <a:p>
            <a:pPr>
              <a:lnSpc>
                <a:spcPct val="200000"/>
              </a:lnSpc>
            </a:pPr>
            <a:r>
              <a:rPr lang="en-US" sz="3200" dirty="0"/>
              <a:t>5. Chatting on mobile phones</a:t>
            </a:r>
          </a:p>
        </p:txBody>
      </p:sp>
      <p:sp>
        <p:nvSpPr>
          <p:cNvPr id="4" name="Rectangles 3"/>
          <p:cNvSpPr/>
          <p:nvPr/>
        </p:nvSpPr>
        <p:spPr>
          <a:xfrm>
            <a:off x="8441547" y="14065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ectangles 4"/>
          <p:cNvSpPr/>
          <p:nvPr/>
        </p:nvSpPr>
        <p:spPr>
          <a:xfrm>
            <a:off x="8441547" y="23450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Rectangles 5"/>
          <p:cNvSpPr/>
          <p:nvPr/>
        </p:nvSpPr>
        <p:spPr>
          <a:xfrm>
            <a:off x="8441547" y="32835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8441547" y="42221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8441547" y="51606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6" name="02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71527" y="495300"/>
            <a:ext cx="962025" cy="911860"/>
          </a:xfrm>
          <a:prstGeom prst="rect">
            <a:avLst/>
          </a:prstGeom>
        </p:spPr>
      </p:pic>
      <p:sp>
        <p:nvSpPr>
          <p:cNvPr id="17" name="Text Box 16"/>
          <p:cNvSpPr txBox="1"/>
          <p:nvPr/>
        </p:nvSpPr>
        <p:spPr>
          <a:xfrm>
            <a:off x="8485362" y="132016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1" name="Text Box 20"/>
          <p:cNvSpPr txBox="1"/>
          <p:nvPr/>
        </p:nvSpPr>
        <p:spPr>
          <a:xfrm>
            <a:off x="8485362" y="22802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21"/>
          <p:cNvSpPr txBox="1"/>
          <p:nvPr/>
        </p:nvSpPr>
        <p:spPr>
          <a:xfrm>
            <a:off x="8485362" y="41452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9856" y="18732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p>
        </p:txBody>
      </p:sp>
      <p:sp>
        <p:nvSpPr>
          <p:cNvPr id="16" name="Rounded Rectangle 15"/>
          <p:cNvSpPr/>
          <p:nvPr/>
        </p:nvSpPr>
        <p:spPr>
          <a:xfrm>
            <a:off x="538774" y="2681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1559" y="1655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Oval 5"/>
          <p:cNvSpPr/>
          <p:nvPr/>
        </p:nvSpPr>
        <p:spPr>
          <a:xfrm>
            <a:off x="759521" y="4177264"/>
            <a:ext cx="489175"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044856" y="0"/>
            <a:ext cx="862330" cy="862330"/>
          </a:xfrm>
          <a:prstGeom prst="rect">
            <a:avLst/>
          </a:prstGeom>
        </p:spPr>
      </p:pic>
      <p:sp>
        <p:nvSpPr>
          <p:cNvPr id="7" name="Rectangle 6"/>
          <p:cNvSpPr/>
          <p:nvPr/>
        </p:nvSpPr>
        <p:spPr>
          <a:xfrm>
            <a:off x="538774" y="1099522"/>
            <a:ext cx="10571678" cy="584775"/>
          </a:xfrm>
          <a:prstGeom prst="rect">
            <a:avLst/>
          </a:prstGeom>
        </p:spPr>
        <p:txBody>
          <a:bodyPr wrap="square">
            <a:spAutoFit/>
          </a:bodyPr>
          <a:lstStyle/>
          <a:p>
            <a:pPr lvl="0"/>
            <a:r>
              <a:rPr lang="en-US" sz="3200" b="1" dirty="0">
                <a:solidFill>
                  <a:srgbClr val="C00000"/>
                </a:solidFill>
              </a:rPr>
              <a:t>1. </a:t>
            </a:r>
            <a:r>
              <a:rPr lang="en-US" sz="3200" b="1" dirty="0">
                <a:solidFill>
                  <a:srgbClr val="0070C0"/>
                </a:solidFill>
              </a:rPr>
              <a:t>The conversation is generally about </a:t>
            </a:r>
            <a:r>
              <a:rPr lang="en-US" sz="3200" b="1" dirty="0" err="1">
                <a:solidFill>
                  <a:srgbClr val="0070C0"/>
                </a:solidFill>
              </a:rPr>
              <a:t>Thanh’s</a:t>
            </a:r>
            <a:r>
              <a:rPr lang="en-US" sz="3200" b="1" dirty="0">
                <a:solidFill>
                  <a:srgbClr val="0070C0"/>
                </a:solidFill>
              </a:rPr>
              <a:t> </a:t>
            </a:r>
            <a:r>
              <a:rPr lang="en-US" sz="3200" b="1" dirty="0" smtClean="0">
                <a:solidFill>
                  <a:srgbClr val="0070C0"/>
                </a:solidFill>
              </a:rPr>
              <a:t>______</a:t>
            </a:r>
            <a:r>
              <a:rPr lang="en-US" sz="3200" b="1" dirty="0">
                <a:solidFill>
                  <a:srgbClr val="0070C0"/>
                </a:solidFill>
              </a:rPr>
              <a:t>__</a:t>
            </a:r>
            <a:r>
              <a:rPr lang="en-US" sz="3200" b="1" dirty="0" smtClean="0">
                <a:solidFill>
                  <a:srgbClr val="0070C0"/>
                </a:solidFill>
              </a:rPr>
              <a:t>.</a:t>
            </a:r>
            <a:endParaRPr lang="en-US" sz="3200" b="1" dirty="0">
              <a:solidFill>
                <a:srgbClr val="0070C0"/>
              </a:solidFill>
            </a:endParaRPr>
          </a:p>
        </p:txBody>
      </p:sp>
      <p:sp>
        <p:nvSpPr>
          <p:cNvPr id="9" name="Rectangle 8"/>
          <p:cNvSpPr/>
          <p:nvPr/>
        </p:nvSpPr>
        <p:spPr>
          <a:xfrm>
            <a:off x="790076" y="1688362"/>
            <a:ext cx="6096000" cy="1569660"/>
          </a:xfrm>
          <a:prstGeom prst="rect">
            <a:avLst/>
          </a:prstGeom>
        </p:spPr>
        <p:txBody>
          <a:bodyPr>
            <a:spAutoFit/>
          </a:bodyPr>
          <a:lstStyle/>
          <a:p>
            <a:pPr lvl="0"/>
            <a:r>
              <a:rPr lang="en-US" sz="3200" b="1" dirty="0">
                <a:solidFill>
                  <a:prstClr val="black"/>
                </a:solidFill>
                <a:effectLst>
                  <a:innerShdw blurRad="63500" dist="50800" dir="18900000">
                    <a:prstClr val="black">
                      <a:alpha val="50000"/>
                    </a:prstClr>
                  </a:innerShdw>
                </a:effectLst>
              </a:rPr>
              <a:t>A.</a:t>
            </a:r>
            <a:r>
              <a:rPr lang="en-US" sz="3200" dirty="0">
                <a:solidFill>
                  <a:prstClr val="black"/>
                </a:solidFill>
                <a:effectLst>
                  <a:innerShdw blurRad="63500" dist="50800" dir="18900000">
                    <a:prstClr val="black">
                      <a:alpha val="50000"/>
                    </a:prstClr>
                  </a:innerShdw>
                </a:effectLst>
              </a:rPr>
              <a:t> school days </a:t>
            </a:r>
          </a:p>
          <a:p>
            <a:pPr lvl="0"/>
            <a:r>
              <a:rPr lang="en-US" sz="3200" b="1" dirty="0">
                <a:solidFill>
                  <a:prstClr val="black"/>
                </a:solidFill>
                <a:effectLst>
                  <a:innerShdw blurRad="63500" dist="50800" dir="18900000">
                    <a:prstClr val="black">
                      <a:alpha val="50000"/>
                    </a:prstClr>
                  </a:innerShdw>
                </a:effectLst>
              </a:rPr>
              <a:t>B.</a:t>
            </a:r>
            <a:r>
              <a:rPr lang="en-US" sz="3200" dirty="0">
                <a:solidFill>
                  <a:prstClr val="black"/>
                </a:solidFill>
                <a:effectLst>
                  <a:innerShdw blurRad="63500" dist="50800" dir="18900000">
                    <a:prstClr val="black">
                      <a:alpha val="50000"/>
                    </a:prstClr>
                  </a:innerShdw>
                </a:effectLst>
              </a:rPr>
              <a:t> grandma’s school days</a:t>
            </a:r>
          </a:p>
          <a:p>
            <a:pPr lvl="0"/>
            <a:r>
              <a:rPr lang="en-US" sz="3200" b="1" dirty="0">
                <a:solidFill>
                  <a:prstClr val="black"/>
                </a:solidFill>
                <a:effectLst>
                  <a:innerShdw blurRad="63500" dist="50800" dir="18900000">
                    <a:prstClr val="black">
                      <a:alpha val="50000"/>
                    </a:prstClr>
                  </a:innerShdw>
                </a:effectLst>
              </a:rPr>
              <a:t>C.</a:t>
            </a:r>
            <a:r>
              <a:rPr lang="en-US" sz="3200" dirty="0">
                <a:solidFill>
                  <a:prstClr val="black"/>
                </a:solidFill>
                <a:effectLst>
                  <a:innerShdw blurRad="63500" dist="50800" dir="18900000">
                    <a:prstClr val="black">
                      <a:alpha val="50000"/>
                    </a:prstClr>
                  </a:innerShdw>
                </a:effectLst>
              </a:rPr>
              <a:t> grandma’s life in the past</a:t>
            </a:r>
            <a:endParaRPr lang="en-US" sz="3200" dirty="0">
              <a:solidFill>
                <a:prstClr val="black"/>
              </a:solidFill>
              <a:effectLst>
                <a:innerShdw blurRad="63500" dist="50800" dir="18900000">
                  <a:prstClr val="black">
                    <a:alpha val="50000"/>
                  </a:prstClr>
                </a:innerShdw>
              </a:effectLst>
            </a:endParaRPr>
          </a:p>
        </p:txBody>
      </p:sp>
      <p:sp>
        <p:nvSpPr>
          <p:cNvPr id="18" name="Oval 17"/>
          <p:cNvSpPr/>
          <p:nvPr/>
        </p:nvSpPr>
        <p:spPr>
          <a:xfrm>
            <a:off x="785393" y="2261819"/>
            <a:ext cx="463303" cy="461716"/>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 9"/>
          <p:cNvSpPr/>
          <p:nvPr/>
        </p:nvSpPr>
        <p:spPr>
          <a:xfrm>
            <a:off x="591558" y="3422883"/>
            <a:ext cx="11462789" cy="584775"/>
          </a:xfrm>
          <a:prstGeom prst="rect">
            <a:avLst/>
          </a:prstGeom>
        </p:spPr>
        <p:txBody>
          <a:bodyPr wrap="square">
            <a:spAutoFit/>
          </a:bodyPr>
          <a:lstStyle/>
          <a:p>
            <a:pPr lvl="0" algn="just"/>
            <a:r>
              <a:rPr lang="en-US" sz="3200" b="1" dirty="0">
                <a:solidFill>
                  <a:srgbClr val="0070C0"/>
                </a:solidFill>
              </a:rPr>
              <a:t>2. </a:t>
            </a:r>
            <a:r>
              <a:rPr lang="en-US" sz="3200" b="1" dirty="0" err="1">
                <a:solidFill>
                  <a:srgbClr val="0070C0"/>
                </a:solidFill>
              </a:rPr>
              <a:t>Thanh’s</a:t>
            </a:r>
            <a:r>
              <a:rPr lang="en-US" sz="3200" b="1" dirty="0">
                <a:solidFill>
                  <a:srgbClr val="0070C0"/>
                </a:solidFill>
              </a:rPr>
              <a:t> grandma didn’t have a lot of ______.</a:t>
            </a:r>
            <a:endParaRPr lang="en-US" sz="3200" b="1" dirty="0">
              <a:solidFill>
                <a:srgbClr val="0070C0"/>
              </a:solidFill>
            </a:endParaRPr>
          </a:p>
        </p:txBody>
      </p:sp>
      <p:sp>
        <p:nvSpPr>
          <p:cNvPr id="11" name="Rectangle 10"/>
          <p:cNvSpPr/>
          <p:nvPr/>
        </p:nvSpPr>
        <p:spPr>
          <a:xfrm>
            <a:off x="759009" y="4127572"/>
            <a:ext cx="9522090" cy="584775"/>
          </a:xfrm>
          <a:prstGeom prst="rect">
            <a:avLst/>
          </a:prstGeom>
        </p:spPr>
        <p:txBody>
          <a:bodyPr wrap="square">
            <a:spAutoFit/>
          </a:bodyPr>
          <a:lstStyle/>
          <a:p>
            <a:pPr lvl="0"/>
            <a:r>
              <a:rPr lang="en-US" sz="3200" b="1" dirty="0">
                <a:solidFill>
                  <a:prstClr val="black"/>
                </a:solidFill>
              </a:rPr>
              <a:t>A.</a:t>
            </a:r>
            <a:r>
              <a:rPr lang="en-US" sz="3200" dirty="0">
                <a:solidFill>
                  <a:prstClr val="black"/>
                </a:solidFill>
              </a:rPr>
              <a:t> homework </a:t>
            </a:r>
            <a:r>
              <a:rPr lang="en-US" sz="3200" dirty="0" smtClean="0">
                <a:solidFill>
                  <a:prstClr val="black"/>
                </a:solidFill>
              </a:rPr>
              <a:t>		</a:t>
            </a:r>
            <a:r>
              <a:rPr lang="en-US" sz="3200" b="1" dirty="0" smtClean="0">
                <a:solidFill>
                  <a:prstClr val="black"/>
                </a:solidFill>
              </a:rPr>
              <a:t>B</a:t>
            </a:r>
            <a:r>
              <a:rPr lang="en-US" sz="3200" b="1" dirty="0">
                <a:solidFill>
                  <a:prstClr val="black"/>
                </a:solidFill>
              </a:rPr>
              <a:t>.</a:t>
            </a:r>
            <a:r>
              <a:rPr lang="en-US" sz="3200" dirty="0">
                <a:solidFill>
                  <a:prstClr val="black"/>
                </a:solidFill>
              </a:rPr>
              <a:t> lessons </a:t>
            </a:r>
            <a:r>
              <a:rPr lang="en-US" sz="3200" dirty="0" smtClean="0">
                <a:solidFill>
                  <a:prstClr val="black"/>
                </a:solidFill>
              </a:rPr>
              <a:t>		</a:t>
            </a:r>
            <a:r>
              <a:rPr lang="en-US" sz="3200" b="1" dirty="0" smtClean="0">
                <a:solidFill>
                  <a:prstClr val="black"/>
                </a:solidFill>
              </a:rPr>
              <a:t>C</a:t>
            </a:r>
            <a:r>
              <a:rPr lang="en-US" sz="3200" b="1" dirty="0">
                <a:solidFill>
                  <a:prstClr val="black"/>
                </a:solidFill>
              </a:rPr>
              <a:t>.</a:t>
            </a:r>
            <a:r>
              <a:rPr lang="en-US" sz="3200" dirty="0">
                <a:solidFill>
                  <a:prstClr val="black"/>
                </a:solidFill>
              </a:rPr>
              <a:t> subjects</a:t>
            </a:r>
            <a:endParaRPr lang="en-US" sz="3200" dirty="0">
              <a:solidFill>
                <a:prstClr val="black"/>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6" grpId="0" bldLvl="0" animBg="1"/>
      <p:bldP spid="6" grpId="1" animBg="1"/>
      <p:bldP spid="18" grpId="0" bldLvl="0" animBg="1"/>
      <p:bldP spid="1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TotalTime>
  <Words>867</Words>
  <Application>Microsoft Office PowerPoint</Application>
  <PresentationFormat>Widescreen</PresentationFormat>
  <Paragraphs>143</Paragraphs>
  <Slides>21</Slides>
  <Notes>11</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4" baseType="lpstr">
      <vt:lpstr>Algerian</vt:lpstr>
      <vt:lpstr>Arial</vt:lpstr>
      <vt:lpstr>Berlin Sans FB</vt:lpstr>
      <vt:lpstr>Calibri</vt:lpstr>
      <vt:lpstr>Calibri Light</vt:lpstr>
      <vt:lpstr>Cooper Black</vt:lpstr>
      <vt:lpstr>Courier New</vt:lpstr>
      <vt:lpstr>Myriad Pro</vt:lpstr>
      <vt:lpstr>Stencil</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315</cp:revision>
  <dcterms:created xsi:type="dcterms:W3CDTF">2020-12-09T02:04:00Z</dcterms:created>
  <dcterms:modified xsi:type="dcterms:W3CDTF">2024-07-25T15:25:53Z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