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6" r:id="rId1"/>
  </p:sldMasterIdLst>
  <p:notesMasterIdLst>
    <p:notesMasterId r:id="rId30"/>
  </p:notesMasterIdLst>
  <p:sldIdLst>
    <p:sldId id="256" r:id="rId2"/>
    <p:sldId id="279" r:id="rId3"/>
    <p:sldId id="357" r:id="rId4"/>
    <p:sldId id="368" r:id="rId5"/>
    <p:sldId id="327" r:id="rId6"/>
    <p:sldId id="361" r:id="rId7"/>
    <p:sldId id="362" r:id="rId8"/>
    <p:sldId id="316" r:id="rId9"/>
    <p:sldId id="347" r:id="rId10"/>
    <p:sldId id="369" r:id="rId11"/>
    <p:sldId id="370" r:id="rId12"/>
    <p:sldId id="371" r:id="rId13"/>
    <p:sldId id="283" r:id="rId14"/>
    <p:sldId id="363" r:id="rId15"/>
    <p:sldId id="372" r:id="rId16"/>
    <p:sldId id="355" r:id="rId17"/>
    <p:sldId id="354" r:id="rId18"/>
    <p:sldId id="373" r:id="rId19"/>
    <p:sldId id="276" r:id="rId20"/>
    <p:sldId id="374" r:id="rId21"/>
    <p:sldId id="376" r:id="rId22"/>
    <p:sldId id="356" r:id="rId23"/>
    <p:sldId id="314" r:id="rId24"/>
    <p:sldId id="330" r:id="rId25"/>
    <p:sldId id="365" r:id="rId26"/>
    <p:sldId id="364" r:id="rId27"/>
    <p:sldId id="366" r:id="rId28"/>
    <p:sldId id="35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7B2"/>
    <a:srgbClr val="6D9FB1"/>
    <a:srgbClr val="F8B417"/>
    <a:srgbClr val="0070C0"/>
    <a:srgbClr val="F26648"/>
    <a:srgbClr val="F7931D"/>
    <a:srgbClr val="FBC864"/>
    <a:srgbClr val="FEE3AF"/>
    <a:srgbClr val="77ADC0"/>
    <a:srgbClr val="F1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-869" y="-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99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36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8722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0231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524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58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91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37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64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16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49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28758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53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7352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77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73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90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7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885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92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191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90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67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08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29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24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microsoft.com/office/2007/relationships/media" Target="../media/media6.mp3"/><Relationship Id="rId12" Type="http://schemas.openxmlformats.org/officeDocument/2006/relationships/notesSlide" Target="../notesSlides/notesSlide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2.xml"/><Relationship Id="rId5" Type="http://schemas.microsoft.com/office/2007/relationships/media" Target="../media/media5.mp3"/><Relationship Id="rId10" Type="http://schemas.openxmlformats.org/officeDocument/2006/relationships/audio" Target="../media/media7.mp3"/><Relationship Id="rId4" Type="http://schemas.openxmlformats.org/officeDocument/2006/relationships/audio" Target="../media/media2.mp3"/><Relationship Id="rId9" Type="http://schemas.microsoft.com/office/2007/relationships/media" Target="../media/media7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370091" y="147141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95649" y="1506959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5: SKILLS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LOCAL COMMUNITY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825623" y="1319777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241DDAE9-C9B2-E4A9-6902-E9AF52CE7C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595" y="2485164"/>
            <a:ext cx="4709928" cy="291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4137" y="431521"/>
            <a:ext cx="4286250" cy="34956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97625" y="205208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5400" b="1" dirty="0" smtClean="0">
                <a:solidFill>
                  <a:srgbClr val="D46B0F"/>
                </a:solidFill>
              </a:rPr>
              <a:t>Original </a:t>
            </a:r>
            <a:r>
              <a:rPr lang="en-US" sz="5400" dirty="0">
                <a:solidFill>
                  <a:srgbClr val="333333"/>
                </a:solidFill>
              </a:rPr>
              <a:t>(</a:t>
            </a:r>
            <a:r>
              <a:rPr lang="en-US" sz="5400" dirty="0" err="1" smtClean="0">
                <a:solidFill>
                  <a:srgbClr val="333333"/>
                </a:solidFill>
              </a:rPr>
              <a:t>adj</a:t>
            </a:r>
            <a:r>
              <a:rPr lang="en-US" sz="5400" dirty="0" smtClean="0">
                <a:solidFill>
                  <a:srgbClr val="333333"/>
                </a:solidFill>
              </a:rPr>
              <a:t>)</a:t>
            </a:r>
            <a:endParaRPr lang="en-US" sz="5400" dirty="0">
              <a:solidFill>
                <a:srgbClr val="33333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45342" y="5382367"/>
            <a:ext cx="110022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87B2"/>
                </a:solidFill>
                <a:latin typeface="OpenSans-Semibold"/>
              </a:rPr>
              <a:t>The pottery artist is known for using original techniques in shaping clay.</a:t>
            </a:r>
          </a:p>
          <a:p>
            <a:r>
              <a:rPr lang="en-US" i="1" dirty="0" err="1">
                <a:latin typeface="OpenSans"/>
              </a:rPr>
              <a:t>Nghệ</a:t>
            </a:r>
            <a:r>
              <a:rPr lang="en-US" i="1" dirty="0">
                <a:latin typeface="OpenSans"/>
              </a:rPr>
              <a:t> </a:t>
            </a:r>
            <a:r>
              <a:rPr lang="en-US" i="1" dirty="0" err="1">
                <a:latin typeface="OpenSans"/>
              </a:rPr>
              <a:t>nhân</a:t>
            </a:r>
            <a:r>
              <a:rPr lang="en-US" i="1" dirty="0">
                <a:latin typeface="OpenSans"/>
              </a:rPr>
              <a:t> </a:t>
            </a:r>
            <a:r>
              <a:rPr lang="en-US" i="1" dirty="0" err="1">
                <a:latin typeface="OpenSans"/>
              </a:rPr>
              <a:t>làm</a:t>
            </a:r>
            <a:r>
              <a:rPr lang="en-US" i="1" dirty="0">
                <a:latin typeface="OpenSans"/>
              </a:rPr>
              <a:t> </a:t>
            </a:r>
            <a:r>
              <a:rPr lang="en-US" i="1" dirty="0" err="1">
                <a:latin typeface="OpenSans"/>
              </a:rPr>
              <a:t>gốm</a:t>
            </a:r>
            <a:r>
              <a:rPr lang="en-US" i="1" dirty="0">
                <a:latin typeface="OpenSans"/>
              </a:rPr>
              <a:t> </a:t>
            </a:r>
            <a:r>
              <a:rPr lang="en-US" i="1" dirty="0" err="1">
                <a:latin typeface="OpenSans"/>
              </a:rPr>
              <a:t>này</a:t>
            </a:r>
            <a:r>
              <a:rPr lang="en-US" i="1" dirty="0">
                <a:latin typeface="OpenSans"/>
              </a:rPr>
              <a:t> </a:t>
            </a:r>
            <a:r>
              <a:rPr lang="en-US" i="1" dirty="0" err="1">
                <a:latin typeface="OpenSans"/>
              </a:rPr>
              <a:t>nổi</a:t>
            </a:r>
            <a:r>
              <a:rPr lang="en-US" i="1" dirty="0">
                <a:latin typeface="OpenSans"/>
              </a:rPr>
              <a:t> </a:t>
            </a:r>
            <a:r>
              <a:rPr lang="en-US" i="1" dirty="0" err="1">
                <a:latin typeface="OpenSans"/>
              </a:rPr>
              <a:t>tiếng</a:t>
            </a:r>
            <a:r>
              <a:rPr lang="en-US" i="1" dirty="0">
                <a:latin typeface="OpenSans"/>
              </a:rPr>
              <a:t> </a:t>
            </a:r>
            <a:r>
              <a:rPr lang="en-US" i="1" dirty="0" err="1">
                <a:latin typeface="OpenSans"/>
              </a:rPr>
              <a:t>với</a:t>
            </a:r>
            <a:r>
              <a:rPr lang="en-US" i="1" dirty="0">
                <a:latin typeface="OpenSans"/>
              </a:rPr>
              <a:t> </a:t>
            </a:r>
            <a:r>
              <a:rPr lang="en-US" i="1" dirty="0" err="1">
                <a:latin typeface="OpenSans"/>
              </a:rPr>
              <a:t>việc</a:t>
            </a:r>
            <a:r>
              <a:rPr lang="en-US" i="1" dirty="0">
                <a:latin typeface="OpenSans"/>
              </a:rPr>
              <a:t> </a:t>
            </a:r>
            <a:r>
              <a:rPr lang="en-US" i="1" dirty="0" err="1">
                <a:latin typeface="OpenSans"/>
              </a:rPr>
              <a:t>sử</a:t>
            </a:r>
            <a:r>
              <a:rPr lang="en-US" i="1" dirty="0">
                <a:latin typeface="OpenSans"/>
              </a:rPr>
              <a:t> </a:t>
            </a:r>
            <a:r>
              <a:rPr lang="en-US" i="1" dirty="0" err="1">
                <a:latin typeface="OpenSans"/>
              </a:rPr>
              <a:t>dụng</a:t>
            </a:r>
            <a:r>
              <a:rPr lang="en-US" i="1" dirty="0">
                <a:latin typeface="OpenSans"/>
              </a:rPr>
              <a:t> </a:t>
            </a:r>
            <a:r>
              <a:rPr lang="en-US" i="1" dirty="0" err="1">
                <a:latin typeface="OpenSans"/>
              </a:rPr>
              <a:t>các</a:t>
            </a:r>
            <a:r>
              <a:rPr lang="en-US" i="1" dirty="0">
                <a:latin typeface="OpenSans"/>
              </a:rPr>
              <a:t> </a:t>
            </a:r>
            <a:r>
              <a:rPr lang="en-US" i="1" dirty="0" err="1">
                <a:latin typeface="OpenSans"/>
              </a:rPr>
              <a:t>kỹ</a:t>
            </a:r>
            <a:r>
              <a:rPr lang="en-US" i="1" dirty="0">
                <a:latin typeface="OpenSans"/>
              </a:rPr>
              <a:t> </a:t>
            </a:r>
            <a:r>
              <a:rPr lang="en-US" i="1" dirty="0" err="1">
                <a:latin typeface="OpenSans"/>
              </a:rPr>
              <a:t>thuật</a:t>
            </a:r>
            <a:r>
              <a:rPr lang="en-US" i="1" dirty="0">
                <a:latin typeface="OpenSans"/>
              </a:rPr>
              <a:t> </a:t>
            </a:r>
            <a:r>
              <a:rPr lang="en-US" i="1" dirty="0" err="1">
                <a:latin typeface="OpenSans"/>
              </a:rPr>
              <a:t>nguyên</a:t>
            </a:r>
            <a:r>
              <a:rPr lang="en-US" i="1" dirty="0">
                <a:latin typeface="OpenSans"/>
              </a:rPr>
              <a:t> </a:t>
            </a:r>
            <a:r>
              <a:rPr lang="en-US" i="1" dirty="0" err="1">
                <a:latin typeface="OpenSans"/>
              </a:rPr>
              <a:t>bản</a:t>
            </a:r>
            <a:r>
              <a:rPr lang="en-US" i="1" dirty="0">
                <a:latin typeface="OpenSans"/>
              </a:rPr>
              <a:t> </a:t>
            </a:r>
            <a:r>
              <a:rPr lang="en-US" i="1" dirty="0" err="1">
                <a:latin typeface="OpenSans"/>
              </a:rPr>
              <a:t>trong</a:t>
            </a:r>
            <a:r>
              <a:rPr lang="en-US" i="1" dirty="0">
                <a:latin typeface="OpenSans"/>
              </a:rPr>
              <a:t> </a:t>
            </a:r>
            <a:r>
              <a:rPr lang="en-US" i="1" dirty="0" err="1">
                <a:latin typeface="OpenSans"/>
              </a:rPr>
              <a:t>việc</a:t>
            </a:r>
            <a:r>
              <a:rPr lang="en-US" i="1" dirty="0">
                <a:latin typeface="OpenSans"/>
              </a:rPr>
              <a:t> </a:t>
            </a:r>
            <a:r>
              <a:rPr lang="en-US" i="1" dirty="0" err="1">
                <a:latin typeface="OpenSans"/>
              </a:rPr>
              <a:t>tạo</a:t>
            </a:r>
            <a:r>
              <a:rPr lang="en-US" i="1" dirty="0">
                <a:latin typeface="OpenSans"/>
              </a:rPr>
              <a:t> </a:t>
            </a:r>
            <a:r>
              <a:rPr lang="en-US" i="1" dirty="0" err="1">
                <a:latin typeface="OpenSans"/>
              </a:rPr>
              <a:t>hình</a:t>
            </a:r>
            <a:r>
              <a:rPr lang="en-US" i="1" dirty="0">
                <a:latin typeface="OpenSans"/>
              </a:rPr>
              <a:t> </a:t>
            </a:r>
            <a:r>
              <a:rPr lang="en-US" i="1" dirty="0" err="1">
                <a:latin typeface="OpenSans"/>
              </a:rPr>
              <a:t>đất</a:t>
            </a:r>
            <a:r>
              <a:rPr lang="en-US" i="1" dirty="0">
                <a:latin typeface="OpenSans"/>
              </a:rPr>
              <a:t> </a:t>
            </a:r>
            <a:r>
              <a:rPr lang="en-US" i="1" dirty="0" err="1">
                <a:latin typeface="OpenSans"/>
              </a:rPr>
              <a:t>sét</a:t>
            </a:r>
            <a:r>
              <a:rPr lang="en-US" i="1" dirty="0">
                <a:latin typeface="OpenSans"/>
              </a:rPr>
              <a:t>.</a:t>
            </a:r>
            <a:endParaRPr lang="en-US" b="0" i="1" dirty="0">
              <a:effectLst/>
              <a:latin typeface="OpenSan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65075" y="2989642"/>
            <a:ext cx="22846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333333"/>
                </a:solidFill>
              </a:rPr>
              <a:t>/</a:t>
            </a:r>
            <a:r>
              <a:rPr lang="en-US" sz="3200" b="1" dirty="0" err="1">
                <a:solidFill>
                  <a:srgbClr val="333333"/>
                </a:solidFill>
              </a:rPr>
              <a:t>əˈrɪdʒənl</a:t>
            </a:r>
            <a:r>
              <a:rPr lang="en-US" sz="3200" b="1" dirty="0">
                <a:solidFill>
                  <a:srgbClr val="333333"/>
                </a:solidFill>
              </a:rPr>
              <a:t>/</a:t>
            </a:r>
          </a:p>
        </p:txBody>
      </p:sp>
      <p:sp>
        <p:nvSpPr>
          <p:cNvPr id="8" name="Rectangle 7"/>
          <p:cNvSpPr/>
          <p:nvPr/>
        </p:nvSpPr>
        <p:spPr>
          <a:xfrm>
            <a:off x="6249469" y="4132725"/>
            <a:ext cx="41569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/>
              <a:t>nguyên</a:t>
            </a:r>
            <a:r>
              <a:rPr lang="en-US" sz="5400" b="1" dirty="0"/>
              <a:t> </a:t>
            </a:r>
            <a:r>
              <a:rPr lang="en-US" sz="5400" b="1" dirty="0" err="1"/>
              <a:t>bản</a:t>
            </a:r>
            <a:endParaRPr lang="en-US" sz="5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473408" y="0"/>
            <a:ext cx="4132696" cy="6155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4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rigina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7007" y="5477387"/>
            <a:ext cx="406400" cy="406400"/>
          </a:xfrm>
          <a:prstGeom prst="rect">
            <a:avLst/>
          </a:prstGeom>
        </p:spPr>
      </p:pic>
      <p:pic>
        <p:nvPicPr>
          <p:cNvPr id="11" name="origina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2142" y="23105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0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430" y="569585"/>
            <a:ext cx="4542195" cy="3848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51819" y="157030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5400" b="1" dirty="0" smtClean="0">
                <a:solidFill>
                  <a:srgbClr val="D46B0F"/>
                </a:solidFill>
                <a:latin typeface="OpenSans-Semibold"/>
              </a:rPr>
              <a:t>function</a:t>
            </a:r>
            <a:r>
              <a:rPr lang="en-US" sz="5400" b="1" dirty="0" smtClean="0">
                <a:solidFill>
                  <a:srgbClr val="333333"/>
                </a:solidFill>
                <a:latin typeface="OpenSans"/>
              </a:rPr>
              <a:t>(n): </a:t>
            </a:r>
            <a:endParaRPr lang="en-US" sz="5400" b="1" dirty="0">
              <a:solidFill>
                <a:srgbClr val="333333"/>
              </a:solidFill>
              <a:latin typeface="OpenSans"/>
            </a:endParaRPr>
          </a:p>
        </p:txBody>
      </p:sp>
      <p:pic>
        <p:nvPicPr>
          <p:cNvPr id="6" name="func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839" y="1931219"/>
            <a:ext cx="406400" cy="406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3035" y="3367385"/>
            <a:ext cx="34563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dirty="0" err="1">
                <a:solidFill>
                  <a:srgbClr val="656565"/>
                </a:solidFill>
                <a:latin typeface="OpenSans"/>
              </a:rPr>
              <a:t>chức</a:t>
            </a:r>
            <a:r>
              <a:rPr lang="en-US" sz="5400" dirty="0">
                <a:solidFill>
                  <a:srgbClr val="656565"/>
                </a:solidFill>
                <a:latin typeface="OpenSans"/>
              </a:rPr>
              <a:t> </a:t>
            </a:r>
            <a:r>
              <a:rPr lang="en-US" sz="5400" dirty="0" err="1">
                <a:solidFill>
                  <a:srgbClr val="656565"/>
                </a:solidFill>
                <a:latin typeface="OpenSans"/>
              </a:rPr>
              <a:t>năng</a:t>
            </a:r>
            <a:endParaRPr lang="en-US" sz="5400" dirty="0">
              <a:solidFill>
                <a:srgbClr val="656565"/>
              </a:solidFill>
              <a:latin typeface="OpenSan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36756" y="2674947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srgbClr val="333333"/>
                </a:solidFill>
                <a:latin typeface="OpenSans"/>
              </a:rPr>
              <a:t>/</a:t>
            </a:r>
            <a:r>
              <a:rPr lang="en-US" sz="3200" b="1" dirty="0">
                <a:solidFill>
                  <a:srgbClr val="333333"/>
                </a:solidFill>
                <a:latin typeface="OpenSans"/>
              </a:rPr>
              <a:t>ˈ</a:t>
            </a:r>
            <a:r>
              <a:rPr lang="en-US" sz="3200" b="1" dirty="0" err="1">
                <a:solidFill>
                  <a:srgbClr val="333333"/>
                </a:solidFill>
                <a:latin typeface="OpenSans"/>
              </a:rPr>
              <a:t>fʌŋkʃn</a:t>
            </a:r>
            <a:r>
              <a:rPr lang="en-US" sz="3200" b="1" dirty="0">
                <a:solidFill>
                  <a:srgbClr val="333333"/>
                </a:solidFill>
                <a:latin typeface="OpenSan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1650176" y="5060602"/>
            <a:ext cx="10541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87B2"/>
                </a:solidFill>
                <a:latin typeface="OpenSans-Semibold"/>
              </a:rPr>
              <a:t>Pottery can serve a decorative function, adding beauty to our homes.</a:t>
            </a:r>
            <a:endParaRPr lang="en-US" sz="2400" b="1" i="1" dirty="0">
              <a:solidFill>
                <a:srgbClr val="0087B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33600" y="5522267"/>
            <a:ext cx="99699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err="1">
                <a:latin typeface="OpenSans"/>
              </a:rPr>
              <a:t>Đồ</a:t>
            </a:r>
            <a:r>
              <a:rPr lang="en-US" sz="2400" i="1" dirty="0">
                <a:latin typeface="OpenSans"/>
              </a:rPr>
              <a:t> </a:t>
            </a:r>
            <a:r>
              <a:rPr lang="en-US" sz="2400" i="1" dirty="0" err="1">
                <a:latin typeface="OpenSans"/>
              </a:rPr>
              <a:t>gốm</a:t>
            </a:r>
            <a:r>
              <a:rPr lang="en-US" sz="2400" i="1" dirty="0">
                <a:latin typeface="OpenSans"/>
              </a:rPr>
              <a:t> </a:t>
            </a:r>
            <a:r>
              <a:rPr lang="en-US" sz="2400" i="1" dirty="0" err="1">
                <a:latin typeface="OpenSans"/>
              </a:rPr>
              <a:t>có</a:t>
            </a:r>
            <a:r>
              <a:rPr lang="en-US" sz="2400" i="1" dirty="0">
                <a:latin typeface="OpenSans"/>
              </a:rPr>
              <a:t> </a:t>
            </a:r>
            <a:r>
              <a:rPr lang="en-US" sz="2400" i="1" dirty="0" err="1">
                <a:latin typeface="OpenSans"/>
              </a:rPr>
              <a:t>thể</a:t>
            </a:r>
            <a:r>
              <a:rPr lang="en-US" sz="2400" i="1" dirty="0">
                <a:latin typeface="OpenSans"/>
              </a:rPr>
              <a:t> </a:t>
            </a:r>
            <a:r>
              <a:rPr lang="en-US" sz="2400" i="1" dirty="0" err="1">
                <a:latin typeface="OpenSans"/>
              </a:rPr>
              <a:t>phục</a:t>
            </a:r>
            <a:r>
              <a:rPr lang="en-US" sz="2400" i="1" dirty="0">
                <a:latin typeface="OpenSans"/>
              </a:rPr>
              <a:t> </a:t>
            </a:r>
            <a:r>
              <a:rPr lang="en-US" sz="2400" i="1" dirty="0" err="1">
                <a:latin typeface="OpenSans"/>
              </a:rPr>
              <a:t>vụ</a:t>
            </a:r>
            <a:r>
              <a:rPr lang="en-US" sz="2400" i="1" dirty="0">
                <a:latin typeface="OpenSans"/>
              </a:rPr>
              <a:t> </a:t>
            </a:r>
            <a:r>
              <a:rPr lang="en-US" sz="2400" i="1" dirty="0" err="1">
                <a:latin typeface="OpenSans"/>
              </a:rPr>
              <a:t>chức</a:t>
            </a:r>
            <a:r>
              <a:rPr lang="en-US" sz="2400" i="1" dirty="0">
                <a:latin typeface="OpenSans"/>
              </a:rPr>
              <a:t> </a:t>
            </a:r>
            <a:r>
              <a:rPr lang="en-US" sz="2400" i="1" dirty="0" err="1">
                <a:latin typeface="OpenSans"/>
              </a:rPr>
              <a:t>năng</a:t>
            </a:r>
            <a:r>
              <a:rPr lang="en-US" sz="2400" i="1" dirty="0">
                <a:latin typeface="OpenSans"/>
              </a:rPr>
              <a:t> </a:t>
            </a:r>
            <a:r>
              <a:rPr lang="en-US" sz="2400" i="1" dirty="0" err="1">
                <a:latin typeface="OpenSans"/>
              </a:rPr>
              <a:t>trang</a:t>
            </a:r>
            <a:r>
              <a:rPr lang="en-US" sz="2400" i="1" dirty="0">
                <a:latin typeface="OpenSans"/>
              </a:rPr>
              <a:t> </a:t>
            </a:r>
            <a:r>
              <a:rPr lang="en-US" sz="2400" i="1" dirty="0" err="1">
                <a:latin typeface="OpenSans"/>
              </a:rPr>
              <a:t>trí</a:t>
            </a:r>
            <a:r>
              <a:rPr lang="en-US" sz="2400" i="1" dirty="0">
                <a:latin typeface="OpenSans"/>
              </a:rPr>
              <a:t> </a:t>
            </a:r>
            <a:r>
              <a:rPr lang="en-US" sz="2400" i="1" dirty="0" err="1">
                <a:latin typeface="OpenSans"/>
              </a:rPr>
              <a:t>để</a:t>
            </a:r>
            <a:r>
              <a:rPr lang="en-US" sz="2400" i="1" dirty="0">
                <a:latin typeface="OpenSans"/>
              </a:rPr>
              <a:t> </a:t>
            </a:r>
            <a:r>
              <a:rPr lang="en-US" sz="2400" i="1" dirty="0" err="1">
                <a:latin typeface="OpenSans"/>
              </a:rPr>
              <a:t>tăng</a:t>
            </a:r>
            <a:r>
              <a:rPr lang="en-US" sz="2400" i="1" dirty="0">
                <a:latin typeface="OpenSans"/>
              </a:rPr>
              <a:t> </a:t>
            </a:r>
            <a:r>
              <a:rPr lang="en-US" sz="2400" i="1" dirty="0" err="1">
                <a:latin typeface="OpenSans"/>
              </a:rPr>
              <a:t>thêm</a:t>
            </a:r>
            <a:r>
              <a:rPr lang="en-US" sz="2400" i="1" dirty="0">
                <a:latin typeface="OpenSans"/>
              </a:rPr>
              <a:t> </a:t>
            </a:r>
            <a:r>
              <a:rPr lang="en-US" sz="2400" i="1" dirty="0" err="1">
                <a:latin typeface="OpenSans"/>
              </a:rPr>
              <a:t>vẻ</a:t>
            </a:r>
            <a:r>
              <a:rPr lang="en-US" sz="2400" i="1" dirty="0">
                <a:latin typeface="OpenSans"/>
              </a:rPr>
              <a:t> </a:t>
            </a:r>
            <a:r>
              <a:rPr lang="en-US" sz="2400" i="1" dirty="0" err="1">
                <a:latin typeface="OpenSans"/>
              </a:rPr>
              <a:t>đẹp</a:t>
            </a:r>
            <a:r>
              <a:rPr lang="en-US" sz="2400" i="1" dirty="0">
                <a:latin typeface="OpenSans"/>
              </a:rPr>
              <a:t> </a:t>
            </a:r>
            <a:r>
              <a:rPr lang="en-US" sz="2400" i="1" dirty="0" err="1">
                <a:latin typeface="OpenSans"/>
              </a:rPr>
              <a:t>cho</a:t>
            </a:r>
            <a:r>
              <a:rPr lang="en-US" sz="2400" i="1" dirty="0">
                <a:latin typeface="OpenSans"/>
              </a:rPr>
              <a:t> </a:t>
            </a:r>
            <a:r>
              <a:rPr lang="en-US" sz="2400" i="1" dirty="0" err="1">
                <a:latin typeface="OpenSans"/>
              </a:rPr>
              <a:t>ngôi</a:t>
            </a:r>
            <a:r>
              <a:rPr lang="en-US" sz="2400" i="1" dirty="0">
                <a:latin typeface="OpenSans"/>
              </a:rPr>
              <a:t> </a:t>
            </a:r>
            <a:r>
              <a:rPr lang="en-US" sz="2400" i="1" dirty="0" err="1">
                <a:latin typeface="OpenSans"/>
              </a:rPr>
              <a:t>nhà</a:t>
            </a:r>
            <a:r>
              <a:rPr lang="en-US" sz="2400" i="1" dirty="0">
                <a:latin typeface="OpenSans"/>
              </a:rPr>
              <a:t> </a:t>
            </a:r>
            <a:r>
              <a:rPr lang="en-US" sz="2400" i="1" dirty="0" err="1">
                <a:latin typeface="OpenSans"/>
              </a:rPr>
              <a:t>của</a:t>
            </a:r>
            <a:r>
              <a:rPr lang="en-US" sz="2400" i="1" dirty="0">
                <a:latin typeface="OpenSans"/>
              </a:rPr>
              <a:t> </a:t>
            </a:r>
            <a:r>
              <a:rPr lang="en-US" sz="2400" i="1" dirty="0" err="1">
                <a:latin typeface="OpenSans"/>
              </a:rPr>
              <a:t>chúng</a:t>
            </a:r>
            <a:r>
              <a:rPr lang="en-US" sz="2400" i="1" dirty="0">
                <a:latin typeface="OpenSans"/>
              </a:rPr>
              <a:t> ta.</a:t>
            </a:r>
            <a:endParaRPr lang="en-US" sz="24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473408" y="0"/>
            <a:ext cx="4132696" cy="6155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4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70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7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5097" y="678959"/>
            <a:ext cx="5205873" cy="41338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81147" y="161910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5400" b="1" dirty="0" smtClean="0">
                <a:solidFill>
                  <a:srgbClr val="D46B0F"/>
                </a:solidFill>
                <a:latin typeface="OpenSans-Semibold"/>
              </a:rPr>
              <a:t>Speciality</a:t>
            </a:r>
            <a:r>
              <a:rPr lang="en-US" sz="5400" b="1" dirty="0" smtClean="0">
                <a:solidFill>
                  <a:srgbClr val="D46B0F"/>
                </a:solidFill>
                <a:latin typeface="OpenSans-Semibold"/>
              </a:rPr>
              <a:t> </a:t>
            </a:r>
            <a:r>
              <a:rPr lang="vi-VN" sz="5400" b="1" dirty="0">
                <a:solidFill>
                  <a:srgbClr val="333333"/>
                </a:solidFill>
                <a:latin typeface="OpenSans"/>
              </a:rPr>
              <a:t>(</a:t>
            </a:r>
            <a:r>
              <a:rPr lang="vi-VN" sz="5400" b="1" dirty="0" smtClean="0">
                <a:solidFill>
                  <a:srgbClr val="333333"/>
                </a:solidFill>
                <a:latin typeface="OpenSans"/>
              </a:rPr>
              <a:t>n)</a:t>
            </a:r>
            <a:endParaRPr lang="vi-VN" sz="5400" b="1" dirty="0">
              <a:solidFill>
                <a:srgbClr val="333333"/>
              </a:solidFill>
              <a:latin typeface="OpenSans-Semibol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43316" y="5197197"/>
            <a:ext cx="95176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400" dirty="0">
                <a:solidFill>
                  <a:srgbClr val="0087B2"/>
                </a:solidFill>
                <a:latin typeface="OpenSans-Semibold"/>
              </a:rPr>
              <a:t>Pho is a popular Vietnamese </a:t>
            </a:r>
            <a:r>
              <a:rPr lang="vi-VN" sz="2400" b="1" dirty="0">
                <a:solidFill>
                  <a:srgbClr val="0087B2"/>
                </a:solidFill>
                <a:latin typeface="OpenSans-Semibold"/>
              </a:rPr>
              <a:t>specialty </a:t>
            </a:r>
            <a:r>
              <a:rPr lang="vi-VN" sz="2400" dirty="0">
                <a:solidFill>
                  <a:srgbClr val="0087B2"/>
                </a:solidFill>
                <a:latin typeface="OpenSans-Semibold"/>
              </a:rPr>
              <a:t>food that is very popular to foreign tourists</a:t>
            </a:r>
            <a:r>
              <a:rPr lang="vi-VN" sz="2400" dirty="0" smtClean="0">
                <a:solidFill>
                  <a:srgbClr val="0087B2"/>
                </a:solidFill>
                <a:latin typeface="OpenSans-Semibold"/>
              </a:rPr>
              <a:t>.</a:t>
            </a:r>
            <a:endParaRPr lang="vi-VN" sz="2400" dirty="0">
              <a:solidFill>
                <a:srgbClr val="0087B2"/>
              </a:solidFill>
              <a:latin typeface="OpenSans-Semi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38166" y="5997083"/>
            <a:ext cx="85540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400" i="1" dirty="0">
                <a:latin typeface="OpenSans"/>
              </a:rPr>
              <a:t>Phở là món ăn đặc sản nổi tiếng của Việt Nam rất phổ biến với du khách nước ngoài.</a:t>
            </a:r>
          </a:p>
        </p:txBody>
      </p:sp>
      <p:sp>
        <p:nvSpPr>
          <p:cNvPr id="8" name="Rectangle 7"/>
          <p:cNvSpPr/>
          <p:nvPr/>
        </p:nvSpPr>
        <p:spPr>
          <a:xfrm>
            <a:off x="3721793" y="3620008"/>
            <a:ext cx="27622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5400" b="1" dirty="0">
                <a:solidFill>
                  <a:srgbClr val="656565"/>
                </a:solidFill>
                <a:latin typeface="OpenSans"/>
              </a:rPr>
              <a:t>đặc sản</a:t>
            </a:r>
          </a:p>
        </p:txBody>
      </p:sp>
      <p:sp>
        <p:nvSpPr>
          <p:cNvPr id="9" name="Rectangle 8"/>
          <p:cNvSpPr/>
          <p:nvPr/>
        </p:nvSpPr>
        <p:spPr>
          <a:xfrm>
            <a:off x="1831961" y="2674947"/>
            <a:ext cx="25971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3200" b="1" dirty="0">
                <a:solidFill>
                  <a:srgbClr val="333333"/>
                </a:solidFill>
                <a:latin typeface="OpenSans"/>
              </a:rPr>
              <a:t>/ˌspeʃiˈæləti/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04668" y="148848"/>
            <a:ext cx="4132696" cy="6155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4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specialit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0529" y="18775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6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876316"/>
              </p:ext>
            </p:extLst>
          </p:nvPr>
        </p:nvGraphicFramePr>
        <p:xfrm>
          <a:off x="1667783" y="877136"/>
          <a:ext cx="10031203" cy="238659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274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157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880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5A0B8"/>
                          </a:solidFill>
                          <a:latin typeface="Adobe Gothic Std B"/>
                          <a:cs typeface="Segoe UI Semibold" panose="020B0702040204020203" pitchFamily="34" charset="0"/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5A0B8"/>
                          </a:solidFill>
                          <a:latin typeface="Adobe Gothic Std B"/>
                          <a:cs typeface="Segoe UI Semibold" panose="020B0702040204020203" pitchFamily="34" charset="0"/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5A0B8"/>
                          </a:solidFill>
                          <a:latin typeface="Adobe Gothic Std B"/>
                          <a:cs typeface="Segoe UI Semibold" panose="020B0702040204020203" pitchFamily="34" charset="0"/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1. preserve (v) </a:t>
                      </a:r>
                      <a:endParaRPr lang="en-US" sz="3000" b="0" dirty="0">
                        <a:effectLst/>
                        <a:latin typeface="Adobe Gothic Std B"/>
                        <a:ea typeface="Times New Roman" panose="02020603050405020304" pitchFamily="18" charset="0"/>
                        <a:cs typeface="Segoe UI Semibold" panose="020B0702040204020203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/</a:t>
                      </a:r>
                      <a:r>
                        <a:rPr lang="en-US" sz="3000" b="0" i="0" kern="1200" dirty="0" err="1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+mn-ea"/>
                          <a:cs typeface="Segoe UI Semibold" panose="020B0702040204020203" pitchFamily="34" charset="0"/>
                        </a:rPr>
                        <a:t>prɪˈzɜːv</a:t>
                      </a: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 err="1">
                          <a:solidFill>
                            <a:srgbClr val="000000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bảo</a:t>
                      </a: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0000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tồn</a:t>
                      </a:r>
                      <a:endParaRPr lang="en-US" sz="3000" b="0" dirty="0">
                        <a:effectLst/>
                        <a:latin typeface="Adobe Gothic Std B"/>
                        <a:ea typeface="Times New Roman" panose="02020603050405020304" pitchFamily="18" charset="0"/>
                        <a:cs typeface="Segoe UI Semibold" panose="020B0702040204020203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2. fragrance (n) </a:t>
                      </a:r>
                      <a:endParaRPr lang="en-US" sz="3000" b="0" dirty="0">
                        <a:effectLst/>
                        <a:latin typeface="Adobe Gothic Std B"/>
                        <a:ea typeface="Times New Roman" panose="02020603050405020304" pitchFamily="18" charset="0"/>
                        <a:cs typeface="Segoe UI Semibold" panose="020B0702040204020203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/</a:t>
                      </a:r>
                      <a:r>
                        <a:rPr lang="en-US" sz="3000" b="0" i="0" kern="1200" dirty="0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+mn-ea"/>
                          <a:cs typeface="Segoe UI Semibold" panose="020B0702040204020203" pitchFamily="34" charset="0"/>
                        </a:rPr>
                        <a:t>ˈ</a:t>
                      </a:r>
                      <a:r>
                        <a:rPr lang="en-US" sz="3000" b="0" i="0" kern="1200" dirty="0" err="1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+mn-ea"/>
                          <a:cs typeface="Segoe UI Semibold" panose="020B0702040204020203" pitchFamily="34" charset="0"/>
                        </a:rPr>
                        <a:t>freɪɡrəns</a:t>
                      </a: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 err="1">
                          <a:solidFill>
                            <a:srgbClr val="000000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hương</a:t>
                      </a: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0000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thơm</a:t>
                      </a:r>
                      <a:endParaRPr lang="en-US" sz="3000" b="0" dirty="0">
                        <a:effectLst/>
                        <a:latin typeface="Adobe Gothic Std B"/>
                        <a:ea typeface="Times New Roman" panose="02020603050405020304" pitchFamily="18" charset="0"/>
                        <a:cs typeface="Segoe UI Semibold" panose="020B0702040204020203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2917693607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473408" y="0"/>
            <a:ext cx="4132696" cy="6155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4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441628"/>
              </p:ext>
            </p:extLst>
          </p:nvPr>
        </p:nvGraphicFramePr>
        <p:xfrm>
          <a:off x="1667783" y="3263732"/>
          <a:ext cx="10031203" cy="157119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27432">
                  <a:extLst>
                    <a:ext uri="{9D8B030D-6E8A-4147-A177-3AD203B41FA5}">
                      <a16:colId xmlns:a16="http://schemas.microsoft.com/office/drawing/2014/main" xmlns="" val="2635006577"/>
                    </a:ext>
                  </a:extLst>
                </a:gridCol>
                <a:gridCol w="3715751">
                  <a:extLst>
                    <a:ext uri="{9D8B030D-6E8A-4147-A177-3AD203B41FA5}">
                      <a16:colId xmlns:a16="http://schemas.microsoft.com/office/drawing/2014/main" xmlns="" val="2605378965"/>
                    </a:ext>
                  </a:extLst>
                </a:gridCol>
                <a:gridCol w="3088020">
                  <a:extLst>
                    <a:ext uri="{9D8B030D-6E8A-4147-A177-3AD203B41FA5}">
                      <a16:colId xmlns:a16="http://schemas.microsoft.com/office/drawing/2014/main" xmlns="" val="1943991092"/>
                    </a:ext>
                  </a:extLst>
                </a:gridCol>
              </a:tblGrid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 smtClean="0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3.</a:t>
                      </a:r>
                      <a:r>
                        <a:rPr lang="en-US" sz="3000" b="0" baseline="0" dirty="0" smtClean="0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 </a:t>
                      </a:r>
                      <a:r>
                        <a:rPr lang="en-US" sz="3000" b="0" baseline="0" dirty="0" smtClean="0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3000" b="0" dirty="0" smtClean="0">
                          <a:solidFill>
                            <a:schemeClr val="tx1"/>
                          </a:solidFill>
                          <a:latin typeface="Adobe Gothic Std B"/>
                        </a:rPr>
                        <a:t>riginal </a:t>
                      </a:r>
                      <a:r>
                        <a:rPr lang="en-US" sz="3000" b="0" dirty="0" smtClean="0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 (</a:t>
                      </a:r>
                      <a:r>
                        <a:rPr lang="en-US" sz="3000" b="0" dirty="0" err="1" smtClean="0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adj</a:t>
                      </a:r>
                      <a:r>
                        <a:rPr lang="en-US" sz="3000" b="0" dirty="0" smtClean="0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) </a:t>
                      </a:r>
                      <a:endParaRPr lang="en-US" sz="3000" b="0" dirty="0">
                        <a:solidFill>
                          <a:schemeClr val="tx1"/>
                        </a:solidFill>
                        <a:effectLst/>
                        <a:latin typeface="Adobe Gothic Std B"/>
                        <a:ea typeface="Times New Roman" panose="02020603050405020304" pitchFamily="18" charset="0"/>
                        <a:cs typeface="Segoe UI Semibold" panose="020B0702040204020203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0" dirty="0" smtClean="0">
                          <a:solidFill>
                            <a:schemeClr val="tx1"/>
                          </a:solidFill>
                          <a:latin typeface="Adobe Gothic Std B"/>
                        </a:rPr>
                        <a:t>/</a:t>
                      </a:r>
                      <a:r>
                        <a:rPr lang="en-US" sz="3000" b="0" dirty="0" err="1" smtClean="0">
                          <a:solidFill>
                            <a:schemeClr val="tx1"/>
                          </a:solidFill>
                          <a:latin typeface="Adobe Gothic Std B"/>
                        </a:rPr>
                        <a:t>əˈrɪdʒənl</a:t>
                      </a:r>
                      <a:r>
                        <a:rPr lang="en-US" sz="3000" b="0" dirty="0" smtClean="0">
                          <a:solidFill>
                            <a:schemeClr val="tx1"/>
                          </a:solidFill>
                          <a:latin typeface="Adobe Gothic Std B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 err="1" smtClean="0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Times New Roman" panose="02020603050405020304" pitchFamily="18" charset="0"/>
                          <a:cs typeface="Segoe UI Semibold" panose="020B0702040204020203" pitchFamily="34" charset="0"/>
                        </a:rPr>
                        <a:t>nguyên</a:t>
                      </a:r>
                      <a:r>
                        <a:rPr lang="en-US" sz="3000" b="0" baseline="0" dirty="0" smtClean="0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Times New Roman" panose="02020603050405020304" pitchFamily="18" charset="0"/>
                          <a:cs typeface="Segoe UI Semibold" panose="020B0702040204020203" pitchFamily="34" charset="0"/>
                        </a:rPr>
                        <a:t> </a:t>
                      </a:r>
                      <a:r>
                        <a:rPr lang="en-US" sz="3000" b="0" baseline="0" dirty="0" err="1" smtClean="0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Times New Roman" panose="02020603050405020304" pitchFamily="18" charset="0"/>
                          <a:cs typeface="Segoe UI Semibold" panose="020B0702040204020203" pitchFamily="34" charset="0"/>
                        </a:rPr>
                        <a:t>bản</a:t>
                      </a:r>
                      <a:endParaRPr lang="en-US" sz="3000" b="0" dirty="0">
                        <a:solidFill>
                          <a:schemeClr val="tx1"/>
                        </a:solidFill>
                        <a:effectLst/>
                        <a:latin typeface="Adobe Gothic Std B"/>
                        <a:ea typeface="Times New Roman" panose="02020603050405020304" pitchFamily="18" charset="0"/>
                        <a:cs typeface="Segoe UI Semibold" panose="020B0702040204020203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220692136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4</a:t>
                      </a:r>
                      <a:r>
                        <a:rPr lang="en-US" sz="3000" b="0" dirty="0" smtClean="0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. </a:t>
                      </a:r>
                      <a:r>
                        <a:rPr lang="en-US" sz="3000" b="0" dirty="0" smtClean="0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+mn-ea"/>
                          <a:cs typeface="+mn-cs"/>
                        </a:rPr>
                        <a:t>f</a:t>
                      </a:r>
                      <a:r>
                        <a:rPr lang="en-US" sz="3000" b="0" dirty="0" smtClean="0">
                          <a:solidFill>
                            <a:schemeClr val="tx1"/>
                          </a:solidFill>
                          <a:latin typeface="Adobe Gothic Std B"/>
                        </a:rPr>
                        <a:t>unction </a:t>
                      </a:r>
                      <a:r>
                        <a:rPr lang="en-US" sz="3000" b="0" dirty="0" smtClean="0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(n</a:t>
                      </a:r>
                      <a:r>
                        <a:rPr lang="en-US" sz="3000" b="0" dirty="0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) </a:t>
                      </a:r>
                      <a:endParaRPr lang="en-US" sz="3000" b="0" dirty="0">
                        <a:solidFill>
                          <a:schemeClr val="tx1"/>
                        </a:solidFill>
                        <a:effectLst/>
                        <a:latin typeface="Adobe Gothic Std B"/>
                        <a:ea typeface="Times New Roman" panose="02020603050405020304" pitchFamily="18" charset="0"/>
                        <a:cs typeface="Segoe UI Semibold" panose="020B0702040204020203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0" dirty="0" smtClean="0">
                          <a:solidFill>
                            <a:schemeClr val="tx1"/>
                          </a:solidFill>
                          <a:latin typeface="Adobe Gothic Std B"/>
                        </a:rPr>
                        <a:t>/ˈ</a:t>
                      </a:r>
                      <a:r>
                        <a:rPr lang="en-US" sz="3000" b="0" dirty="0" err="1" smtClean="0">
                          <a:solidFill>
                            <a:schemeClr val="tx1"/>
                          </a:solidFill>
                          <a:latin typeface="Adobe Gothic Std B"/>
                        </a:rPr>
                        <a:t>fʌŋkʃn</a:t>
                      </a:r>
                      <a:r>
                        <a:rPr lang="en-US" sz="3000" b="0" dirty="0" smtClean="0">
                          <a:solidFill>
                            <a:schemeClr val="tx1"/>
                          </a:solidFill>
                          <a:latin typeface="Adobe Gothic Std B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 err="1" smtClean="0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Times New Roman" panose="02020603050405020304" pitchFamily="18" charset="0"/>
                          <a:cs typeface="Segoe UI Semibold" panose="020B0702040204020203" pitchFamily="34" charset="0"/>
                        </a:rPr>
                        <a:t>chức</a:t>
                      </a:r>
                      <a:r>
                        <a:rPr lang="en-US" sz="3000" b="0" dirty="0" smtClean="0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Times New Roman" panose="02020603050405020304" pitchFamily="18" charset="0"/>
                          <a:cs typeface="Segoe UI Semibold" panose="020B0702040204020203" pitchFamily="34" charset="0"/>
                        </a:rPr>
                        <a:t> </a:t>
                      </a:r>
                      <a:r>
                        <a:rPr lang="en-US" sz="3000" b="0" dirty="0" err="1" smtClean="0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Times New Roman" panose="02020603050405020304" pitchFamily="18" charset="0"/>
                          <a:cs typeface="Segoe UI Semibold" panose="020B0702040204020203" pitchFamily="34" charset="0"/>
                        </a:rPr>
                        <a:t>năng</a:t>
                      </a:r>
                      <a:endParaRPr lang="en-US" sz="3000" b="0" dirty="0">
                        <a:solidFill>
                          <a:schemeClr val="tx1"/>
                        </a:solidFill>
                        <a:effectLst/>
                        <a:latin typeface="Adobe Gothic Std B"/>
                        <a:ea typeface="Times New Roman" panose="02020603050405020304" pitchFamily="18" charset="0"/>
                        <a:cs typeface="Segoe UI Semibold" panose="020B0702040204020203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4206268729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939316"/>
              </p:ext>
            </p:extLst>
          </p:nvPr>
        </p:nvGraphicFramePr>
        <p:xfrm>
          <a:off x="1667782" y="4834922"/>
          <a:ext cx="10031203" cy="78559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27432">
                  <a:extLst>
                    <a:ext uri="{9D8B030D-6E8A-4147-A177-3AD203B41FA5}">
                      <a16:colId xmlns:a16="http://schemas.microsoft.com/office/drawing/2014/main" xmlns="" val="2635006577"/>
                    </a:ext>
                  </a:extLst>
                </a:gridCol>
                <a:gridCol w="3715751">
                  <a:extLst>
                    <a:ext uri="{9D8B030D-6E8A-4147-A177-3AD203B41FA5}">
                      <a16:colId xmlns:a16="http://schemas.microsoft.com/office/drawing/2014/main" xmlns="" val="2605378965"/>
                    </a:ext>
                  </a:extLst>
                </a:gridCol>
                <a:gridCol w="3088020">
                  <a:extLst>
                    <a:ext uri="{9D8B030D-6E8A-4147-A177-3AD203B41FA5}">
                      <a16:colId xmlns:a16="http://schemas.microsoft.com/office/drawing/2014/main" xmlns="" val="1943991092"/>
                    </a:ext>
                  </a:extLst>
                </a:gridCol>
              </a:tblGrid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5</a:t>
                      </a:r>
                      <a:r>
                        <a:rPr lang="en-US" sz="3000" b="0" dirty="0" smtClean="0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. </a:t>
                      </a:r>
                      <a:r>
                        <a:rPr lang="en-US" sz="3200" b="0" dirty="0" smtClean="0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+mn-ea"/>
                          <a:cs typeface="+mn-cs"/>
                        </a:rPr>
                        <a:t>s</a:t>
                      </a:r>
                      <a:r>
                        <a:rPr lang="vi-VN" sz="3200" b="0" dirty="0" smtClean="0">
                          <a:solidFill>
                            <a:schemeClr val="tx1"/>
                          </a:solidFill>
                          <a:latin typeface="Adobe Gothic Std B"/>
                        </a:rPr>
                        <a:t>peciality</a:t>
                      </a:r>
                      <a:r>
                        <a:rPr lang="en-US" sz="3200" b="0" dirty="0" smtClean="0">
                          <a:solidFill>
                            <a:schemeClr val="tx1"/>
                          </a:solidFill>
                          <a:latin typeface="Adobe Gothic Std B"/>
                        </a:rPr>
                        <a:t> </a:t>
                      </a:r>
                      <a:r>
                        <a:rPr lang="en-US" sz="3000" b="0" dirty="0" smtClean="0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Calibri" panose="020F0502020204030204" pitchFamily="34" charset="0"/>
                          <a:cs typeface="Segoe UI Semibold" panose="020B0702040204020203" pitchFamily="34" charset="0"/>
                        </a:rPr>
                        <a:t>(n) </a:t>
                      </a:r>
                      <a:endParaRPr lang="en-US" sz="3000" b="0" dirty="0">
                        <a:solidFill>
                          <a:schemeClr val="tx1"/>
                        </a:solidFill>
                        <a:effectLst/>
                        <a:latin typeface="Adobe Gothic Std B"/>
                        <a:ea typeface="Times New Roman" panose="02020603050405020304" pitchFamily="18" charset="0"/>
                        <a:cs typeface="Segoe UI Semibold" panose="020B0702040204020203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b="0" dirty="0" smtClean="0">
                          <a:solidFill>
                            <a:schemeClr val="tx1"/>
                          </a:solidFill>
                          <a:latin typeface="Adobe Gothic Std B"/>
                        </a:rPr>
                        <a:t>/ˌspeʃiˈæləti/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 err="1" smtClean="0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Times New Roman" panose="02020603050405020304" pitchFamily="18" charset="0"/>
                          <a:cs typeface="Segoe UI Semibold" panose="020B0702040204020203" pitchFamily="34" charset="0"/>
                        </a:rPr>
                        <a:t>đặc</a:t>
                      </a:r>
                      <a:r>
                        <a:rPr lang="en-US" sz="3000" b="0" dirty="0" smtClean="0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Times New Roman" panose="02020603050405020304" pitchFamily="18" charset="0"/>
                          <a:cs typeface="Segoe UI Semibold" panose="020B0702040204020203" pitchFamily="34" charset="0"/>
                        </a:rPr>
                        <a:t> </a:t>
                      </a:r>
                      <a:r>
                        <a:rPr lang="en-US" sz="3000" b="0" dirty="0" err="1" smtClean="0">
                          <a:solidFill>
                            <a:schemeClr val="tx1"/>
                          </a:solidFill>
                          <a:effectLst/>
                          <a:latin typeface="Adobe Gothic Std B"/>
                          <a:ea typeface="Times New Roman" panose="02020603050405020304" pitchFamily="18" charset="0"/>
                          <a:cs typeface="Segoe UI Semibold" panose="020B0702040204020203" pitchFamily="34" charset="0"/>
                        </a:rPr>
                        <a:t>sản</a:t>
                      </a:r>
                      <a:endParaRPr lang="en-US" sz="3000" b="0" dirty="0">
                        <a:solidFill>
                          <a:schemeClr val="tx1"/>
                        </a:solidFill>
                        <a:effectLst/>
                        <a:latin typeface="Adobe Gothic Std B"/>
                        <a:ea typeface="Times New Roman" panose="02020603050405020304" pitchFamily="18" charset="0"/>
                        <a:cs typeface="Segoe UI Semibold" panose="020B0702040204020203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2206921361"/>
                  </a:ext>
                </a:extLst>
              </a:tr>
            </a:tbl>
          </a:graphicData>
        </a:graphic>
      </p:graphicFrame>
      <p:pic>
        <p:nvPicPr>
          <p:cNvPr id="13" name="ukfragm0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7052" y="2580674"/>
            <a:ext cx="406400" cy="406400"/>
          </a:xfrm>
          <a:prstGeom prst="rect">
            <a:avLst/>
          </a:prstGeom>
        </p:spPr>
      </p:pic>
      <p:pic>
        <p:nvPicPr>
          <p:cNvPr id="14" name="ukprepo03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8155" y="1772662"/>
            <a:ext cx="406400" cy="406400"/>
          </a:xfrm>
          <a:prstGeom prst="rect">
            <a:avLst/>
          </a:prstGeom>
        </p:spPr>
      </p:pic>
      <p:pic>
        <p:nvPicPr>
          <p:cNvPr id="15" name="original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8155" y="3559249"/>
            <a:ext cx="406400" cy="406400"/>
          </a:xfrm>
          <a:prstGeom prst="rect">
            <a:avLst/>
          </a:prstGeom>
        </p:spPr>
      </p:pic>
      <p:pic>
        <p:nvPicPr>
          <p:cNvPr id="16" name="functio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1569" y="4367261"/>
            <a:ext cx="406400" cy="406400"/>
          </a:xfrm>
          <a:prstGeom prst="rect">
            <a:avLst/>
          </a:prstGeom>
        </p:spPr>
      </p:pic>
      <p:pic>
        <p:nvPicPr>
          <p:cNvPr id="20" name="speciality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1569" y="51426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5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5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62530" y="600164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brochure introducing different places with special products. Match each highlighted word with its definition.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99217" y="702804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2002" y="60016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E3CA17-D2EC-47C9-F7A2-B44748727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8549" y="1504336"/>
            <a:ext cx="9329889" cy="5063614"/>
          </a:xfrm>
          <a:prstGeom prst="rect">
            <a:avLst/>
          </a:prstGeom>
        </p:spPr>
      </p:pic>
      <p:pic>
        <p:nvPicPr>
          <p:cNvPr id="2" name="Unit 1 - Local communit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36749" y="1937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1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62530" y="600164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brochure introducing different places with special products. Match each highlighted word with its definition.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99217" y="702804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2002" y="60016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E3CA17-D2EC-47C9-F7A2-B44748727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8549" y="1504336"/>
            <a:ext cx="9329889" cy="5063614"/>
          </a:xfrm>
          <a:prstGeom prst="rect">
            <a:avLst/>
          </a:prstGeom>
        </p:spPr>
      </p:pic>
      <p:pic>
        <p:nvPicPr>
          <p:cNvPr id="2" name="Unit 1 - Local communit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36749" y="193764"/>
            <a:ext cx="406400" cy="406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27640" y="3411793"/>
            <a:ext cx="698090" cy="2753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22956" y="4458928"/>
            <a:ext cx="624348" cy="26982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788310" y="4954892"/>
            <a:ext cx="757084" cy="2660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052620" y="4188542"/>
            <a:ext cx="624351" cy="22614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030932" y="4728751"/>
            <a:ext cx="624351" cy="22614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63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47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60743" y="646533"/>
            <a:ext cx="1014779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brochure introducing different places with special products. Match each highlighted word with its definition.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4353" y="701035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7138" y="59839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DD452A26-6E84-8149-A951-DD7186BB61A8}"/>
              </a:ext>
            </a:extLst>
          </p:cNvPr>
          <p:cNvSpPr txBox="1"/>
          <p:nvPr/>
        </p:nvSpPr>
        <p:spPr>
          <a:xfrm>
            <a:off x="8263414" y="2405055"/>
            <a:ext cx="307389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b="1" dirty="0">
                <a:solidFill>
                  <a:srgbClr val="C0000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1. b 	</a:t>
            </a:r>
          </a:p>
          <a:p>
            <a:pPr algn="just"/>
            <a:r>
              <a:rPr lang="pt-BR" sz="3200" b="1" dirty="0">
                <a:solidFill>
                  <a:srgbClr val="C0000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2. c	</a:t>
            </a:r>
          </a:p>
          <a:p>
            <a:pPr algn="just"/>
            <a:r>
              <a:rPr lang="pt-BR" sz="3200" b="1" dirty="0">
                <a:solidFill>
                  <a:srgbClr val="C0000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3. e	</a:t>
            </a:r>
          </a:p>
          <a:p>
            <a:pPr algn="just"/>
            <a:r>
              <a:rPr lang="pt-BR" sz="3200" b="1" dirty="0">
                <a:solidFill>
                  <a:srgbClr val="C0000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4. a	</a:t>
            </a:r>
          </a:p>
          <a:p>
            <a:pPr algn="just"/>
            <a:r>
              <a:rPr lang="pt-BR" sz="3200" b="1" dirty="0">
                <a:solidFill>
                  <a:srgbClr val="C0000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5. 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546FB81-73EC-FAF3-94B4-00FF3F333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959" y="1953151"/>
            <a:ext cx="6342521" cy="30872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03458" y="1728794"/>
            <a:ext cx="1661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* Keys: 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13" name="Picture 6" descr="Kết quả hình ảnh cho dấu chấm hỏi độ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151" y="5585424"/>
            <a:ext cx="1064147" cy="116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18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73902" y="694148"/>
            <a:ext cx="10036318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brochure again. Decide which place each detail below belongs to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28575" y="691203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1360" y="58856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69E9FCC2-A7F3-5271-20CB-4FF944FE33DE}"/>
              </a:ext>
            </a:extLst>
          </p:cNvPr>
          <p:cNvSpPr txBox="1"/>
          <p:nvPr/>
        </p:nvSpPr>
        <p:spPr>
          <a:xfrm>
            <a:off x="7275871" y="2104103"/>
            <a:ext cx="402139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Vong: </a:t>
            </a:r>
            <a:r>
              <a:rPr lang="de-DE" sz="32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2, 3, 5 	</a:t>
            </a:r>
            <a:r>
              <a:rPr lang="de-DE" sz="32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	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DE" sz="32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Denby: </a:t>
            </a:r>
            <a:r>
              <a:rPr lang="de-DE" sz="32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1, 3, 4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xmlns="" id="{C3E68546-E87F-DA56-2973-61611F177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266" y="1604983"/>
            <a:ext cx="5467017" cy="4792581"/>
          </a:xfrm>
          <a:prstGeom prst="rect">
            <a:avLst/>
          </a:prstGeom>
        </p:spPr>
      </p:pic>
      <p:pic>
        <p:nvPicPr>
          <p:cNvPr id="14" name="Picture 6" descr="Kết quả hình ảnh cho dấu chấm hỏi độ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655" y="5690479"/>
            <a:ext cx="1064147" cy="116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05595" y="2265087"/>
            <a:ext cx="5693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000" b="1" kern="0" dirty="0">
                <a:solidFill>
                  <a:srgbClr val="C00000"/>
                </a:solidFill>
                <a:latin typeface="Algerian" panose="04020705040A02060702" pitchFamily="82" charset="0"/>
              </a:rPr>
              <a:t>✓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91620" y="2965877"/>
            <a:ext cx="5693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000" b="1" kern="0" dirty="0">
                <a:solidFill>
                  <a:srgbClr val="C00000"/>
                </a:solidFill>
                <a:latin typeface="Algerian" panose="04020705040A02060702" pitchFamily="82" charset="0"/>
              </a:rPr>
              <a:t>✓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967904" y="3973834"/>
            <a:ext cx="5693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000" b="1" kern="0" dirty="0">
                <a:solidFill>
                  <a:srgbClr val="C00000"/>
                </a:solidFill>
                <a:latin typeface="Algerian" panose="04020705040A02060702" pitchFamily="82" charset="0"/>
              </a:rPr>
              <a:t>✓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005594" y="4853821"/>
            <a:ext cx="5693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000" b="1" kern="0" dirty="0">
                <a:solidFill>
                  <a:srgbClr val="C00000"/>
                </a:solidFill>
                <a:latin typeface="Algerian" panose="04020705040A02060702" pitchFamily="82" charset="0"/>
              </a:rPr>
              <a:t>✓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991620" y="5566353"/>
            <a:ext cx="5693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000" b="1" kern="0" dirty="0">
                <a:solidFill>
                  <a:srgbClr val="C00000"/>
                </a:solidFill>
                <a:latin typeface="Algerian" panose="04020705040A02060702" pitchFamily="82" charset="0"/>
              </a:rPr>
              <a:t>✓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005594" y="3973834"/>
            <a:ext cx="5693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000" b="1" kern="0" dirty="0">
                <a:solidFill>
                  <a:srgbClr val="C00000"/>
                </a:solidFill>
                <a:latin typeface="Algerian" panose="04020705040A02060702" pitchFamily="82" charset="0"/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206099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18" grpId="0"/>
      <p:bldP spid="19" grpId="0"/>
      <p:bldP spid="20" grpId="0"/>
      <p:bldP spid="25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8442" y="2595833"/>
            <a:ext cx="5843239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87B2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II. SPEAKING</a:t>
            </a:r>
            <a:endParaRPr lang="en-US" sz="5400" b="1" dirty="0">
              <a:solidFill>
                <a:srgbClr val="0087B2"/>
              </a:solidFill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58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59860" y="235974"/>
            <a:ext cx="11087133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Ask and answer about a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speciality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in your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neighbourhood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, your home town, or the area you know. Use the questions below.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36939" y="235974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9725" y="1333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xmlns="" id="{C0185DF8-573E-B054-1318-A869EFB717E3}"/>
              </a:ext>
            </a:extLst>
          </p:cNvPr>
          <p:cNvSpPr txBox="1"/>
          <p:nvPr/>
        </p:nvSpPr>
        <p:spPr>
          <a:xfrm>
            <a:off x="1359860" y="1700553"/>
            <a:ext cx="1022445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3200" b="0" i="0" dirty="0" smtClean="0">
                <a:effectLst/>
                <a:latin typeface="Segoe UI Emoji" panose="020B0502040204020203" pitchFamily="34" charset="0"/>
                <a:ea typeface="Segoe UI Emoji" panose="020B0502040204020203" pitchFamily="34" charset="0"/>
              </a:rPr>
              <a:t>What </a:t>
            </a:r>
            <a:r>
              <a:rPr lang="en-US" sz="3200" b="0" i="0" dirty="0" err="1">
                <a:effectLst/>
                <a:latin typeface="Segoe UI Emoji" panose="020B0502040204020203" pitchFamily="34" charset="0"/>
                <a:ea typeface="Segoe UI Emoji" panose="020B0502040204020203" pitchFamily="34" charset="0"/>
              </a:rPr>
              <a:t>speciality</a:t>
            </a:r>
            <a:r>
              <a:rPr lang="en-US" sz="3200" b="0" i="0" dirty="0">
                <a:effectLst/>
                <a:latin typeface="Segoe UI Emoji" panose="020B0502040204020203" pitchFamily="34" charset="0"/>
                <a:ea typeface="Segoe UI Emoji" panose="020B0502040204020203" pitchFamily="34" charset="0"/>
              </a:rPr>
              <a:t> is it</a:t>
            </a:r>
            <a:r>
              <a:rPr lang="en-US" sz="3200" b="0" i="0" dirty="0" smtClean="0">
                <a:effectLst/>
                <a:latin typeface="Segoe UI Emoji" panose="020B0502040204020203" pitchFamily="34" charset="0"/>
                <a:ea typeface="Segoe UI Emoji" panose="020B0502040204020203" pitchFamily="34" charset="0"/>
              </a:rPr>
              <a:t>?</a:t>
            </a:r>
            <a:endParaRPr lang="en-US" sz="3200" dirty="0">
              <a:latin typeface="Segoe UI Emoji" panose="020B0502040204020203" pitchFamily="34" charset="0"/>
              <a:ea typeface="Segoe UI Emoji" panose="020B0502040204020203" pitchFamily="34" charset="0"/>
            </a:endParaRPr>
          </a:p>
          <a:p>
            <a:pPr marL="514350" indent="-514350">
              <a:buAutoNum type="arabicPeriod"/>
            </a:pPr>
            <a:r>
              <a:rPr lang="en-US" sz="3200" b="0" i="0" dirty="0" smtClean="0">
                <a:effectLst/>
                <a:latin typeface="Segoe UI Emoji" panose="020B0502040204020203" pitchFamily="34" charset="0"/>
                <a:ea typeface="Segoe UI Emoji" panose="020B0502040204020203" pitchFamily="34" charset="0"/>
              </a:rPr>
              <a:t>What </a:t>
            </a:r>
            <a:r>
              <a:rPr lang="en-US" sz="3200" b="0" i="0" dirty="0">
                <a:effectLst/>
                <a:latin typeface="Segoe UI Emoji" panose="020B0502040204020203" pitchFamily="34" charset="0"/>
                <a:ea typeface="Segoe UI Emoji" panose="020B0502040204020203" pitchFamily="34" charset="0"/>
              </a:rPr>
              <a:t>do people make it </a:t>
            </a:r>
            <a:r>
              <a:rPr lang="en-US" sz="3200" b="0" i="0" dirty="0" smtClean="0">
                <a:effectLst/>
                <a:latin typeface="Segoe UI Emoji" panose="020B0502040204020203" pitchFamily="34" charset="0"/>
                <a:ea typeface="Segoe UI Emoji" panose="020B0502040204020203" pitchFamily="34" charset="0"/>
              </a:rPr>
              <a:t>from?</a:t>
            </a:r>
            <a:endParaRPr lang="en-US" sz="3200" dirty="0">
              <a:latin typeface="Segoe UI Emoji" panose="020B0502040204020203" pitchFamily="34" charset="0"/>
              <a:ea typeface="Segoe UI Emoji" panose="020B0502040204020203" pitchFamily="34" charset="0"/>
            </a:endParaRPr>
          </a:p>
          <a:p>
            <a:pPr marL="514350" indent="-514350">
              <a:buAutoNum type="arabicPeriod"/>
            </a:pPr>
            <a:r>
              <a:rPr lang="en-US" sz="3200" b="1" i="0" dirty="0" smtClean="0">
                <a:effectLst/>
                <a:latin typeface="Segoe UI Emoji" panose="020B0502040204020203" pitchFamily="34" charset="0"/>
                <a:ea typeface="Segoe UI Emoji" panose="020B0502040204020203" pitchFamily="34" charset="0"/>
              </a:rPr>
              <a:t> </a:t>
            </a:r>
            <a:r>
              <a:rPr lang="en-US" sz="3200" b="0" i="0" dirty="0">
                <a:effectLst/>
                <a:latin typeface="Segoe UI Emoji" panose="020B0502040204020203" pitchFamily="34" charset="0"/>
                <a:ea typeface="Segoe UI Emoji" panose="020B0502040204020203" pitchFamily="34" charset="0"/>
              </a:rPr>
              <a:t>Do people make it in the traditional </a:t>
            </a:r>
            <a:r>
              <a:rPr lang="en-US" sz="3200" b="0" i="0" dirty="0" smtClean="0">
                <a:effectLst/>
                <a:latin typeface="Segoe UI Emoji" panose="020B0502040204020203" pitchFamily="34" charset="0"/>
                <a:ea typeface="Segoe UI Emoji" panose="020B0502040204020203" pitchFamily="34" charset="0"/>
              </a:rPr>
              <a:t>way?</a:t>
            </a:r>
            <a:endParaRPr lang="en-US" sz="3200" dirty="0">
              <a:latin typeface="Segoe UI Emoji" panose="020B0502040204020203" pitchFamily="34" charset="0"/>
              <a:ea typeface="Segoe UI Emoji" panose="020B0502040204020203" pitchFamily="34" charset="0"/>
            </a:endParaRPr>
          </a:p>
          <a:p>
            <a:pPr marL="514350" indent="-514350">
              <a:buAutoNum type="arabicPeriod"/>
            </a:pPr>
            <a:r>
              <a:rPr lang="en-US" sz="3200" b="0" i="0" dirty="0" smtClean="0">
                <a:effectLst/>
                <a:latin typeface="Segoe UI Emoji" panose="020B0502040204020203" pitchFamily="34" charset="0"/>
                <a:ea typeface="Segoe UI Emoji" panose="020B0502040204020203" pitchFamily="34" charset="0"/>
              </a:rPr>
              <a:t>What </a:t>
            </a:r>
            <a:r>
              <a:rPr lang="en-US" sz="3200" b="0" i="0" dirty="0">
                <a:effectLst/>
                <a:latin typeface="Segoe UI Emoji" panose="020B0502040204020203" pitchFamily="34" charset="0"/>
                <a:ea typeface="Segoe UI Emoji" panose="020B0502040204020203" pitchFamily="34" charset="0"/>
              </a:rPr>
              <a:t>can people do with it</a:t>
            </a:r>
            <a:r>
              <a:rPr lang="en-US" sz="3200" b="0" i="0" dirty="0" smtClean="0">
                <a:effectLst/>
                <a:latin typeface="Segoe UI Emoji" panose="020B0502040204020203" pitchFamily="34" charset="0"/>
                <a:ea typeface="Segoe UI Emoji" panose="020B0502040204020203" pitchFamily="34" charset="0"/>
              </a:rPr>
              <a:t>?</a:t>
            </a:r>
            <a:endParaRPr lang="en-US" sz="3200" dirty="0">
              <a:latin typeface="Segoe UI Emoji" panose="020B0502040204020203" pitchFamily="34" charset="0"/>
              <a:ea typeface="Segoe UI Emoji" panose="020B0502040204020203" pitchFamily="34" charset="0"/>
            </a:endParaRPr>
          </a:p>
          <a:p>
            <a:pPr marL="514350" indent="-514350">
              <a:buAutoNum type="arabicPeriod"/>
            </a:pPr>
            <a:r>
              <a:rPr lang="en-US" sz="3200" b="1" i="0" dirty="0" smtClean="0">
                <a:effectLst/>
                <a:latin typeface="Segoe UI Emoji" panose="020B0502040204020203" pitchFamily="34" charset="0"/>
                <a:ea typeface="Segoe UI Emoji" panose="020B0502040204020203" pitchFamily="34" charset="0"/>
              </a:rPr>
              <a:t> </a:t>
            </a:r>
            <a:r>
              <a:rPr lang="en-US" sz="3200" b="0" i="0" dirty="0">
                <a:effectLst/>
                <a:latin typeface="Segoe UI Emoji" panose="020B0502040204020203" pitchFamily="34" charset="0"/>
                <a:ea typeface="Segoe UI Emoji" panose="020B0502040204020203" pitchFamily="34" charset="0"/>
              </a:rPr>
              <a:t>Is it well known in only your country or around the world?</a:t>
            </a:r>
            <a:r>
              <a:rPr lang="en-US" sz="3200" dirty="0">
                <a:latin typeface="Segoe UI Emoji" panose="020B0502040204020203" pitchFamily="34" charset="0"/>
                <a:ea typeface="Segoe UI Emoji" panose="020B0502040204020203" pitchFamily="34" charset="0"/>
              </a:rPr>
              <a:t> </a:t>
            </a:r>
            <a:endParaRPr lang="vi-VN" sz="3200" dirty="0">
              <a:latin typeface="Source Sans Pro" panose="020B0503030403020204" pitchFamily="34" charset="0"/>
              <a:ea typeface="Segoe UI Emoj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620506D-D0FB-4364-9BF0-303257236434}"/>
              </a:ext>
            </a:extLst>
          </p:cNvPr>
          <p:cNvSpPr txBox="1"/>
          <p:nvPr/>
        </p:nvSpPr>
        <p:spPr>
          <a:xfrm>
            <a:off x="446995" y="90185"/>
            <a:ext cx="258059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WARM-UP: </a:t>
            </a:r>
            <a:endParaRPr lang="en-US" sz="32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37A5E1E-3CA0-4464-8CDD-31E8FAFCE4DB}"/>
              </a:ext>
            </a:extLst>
          </p:cNvPr>
          <p:cNvSpPr txBox="1"/>
          <p:nvPr/>
        </p:nvSpPr>
        <p:spPr>
          <a:xfrm>
            <a:off x="413394" y="3141738"/>
            <a:ext cx="3586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 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WATCHING</a:t>
            </a:r>
          </a:p>
        </p:txBody>
      </p:sp>
      <p:pic>
        <p:nvPicPr>
          <p:cNvPr id="9" name="Bat Trang Ceramic Village Vietnam-Era Tour">
            <a:hlinkClick r:id="" action="ppaction://media"/>
            <a:extLst>
              <a:ext uri="{FF2B5EF4-FFF2-40B4-BE49-F238E27FC236}">
                <a16:creationId xmlns:a16="http://schemas.microsoft.com/office/drawing/2014/main" xmlns="" id="{CFA79A11-5211-F446-865B-AAEF8BB2D75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322" end="457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85419" y="983227"/>
            <a:ext cx="8042787" cy="47883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06994" y="90185"/>
            <a:ext cx="89571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Please watch a video and say the name of the craft village</a:t>
            </a:r>
          </a:p>
        </p:txBody>
      </p:sp>
      <p:sp>
        <p:nvSpPr>
          <p:cNvPr id="4" name="Rectangle 3"/>
          <p:cNvSpPr/>
          <p:nvPr/>
        </p:nvSpPr>
        <p:spPr>
          <a:xfrm>
            <a:off x="3503243" y="6202912"/>
            <a:ext cx="77645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/>
              <a:t>What do you know about this craft village?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81315" y="1300596"/>
            <a:ext cx="1051068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  <a:latin typeface="Aptos Display"/>
                <a:ea typeface="Adobe Gothic Std B" panose="020B0800000000000000"/>
              </a:rPr>
              <a:t>1. </a:t>
            </a:r>
            <a:r>
              <a:rPr lang="en-US" sz="3200" dirty="0">
                <a:solidFill>
                  <a:srgbClr val="000000"/>
                </a:solidFill>
                <a:latin typeface="Aptos Display"/>
                <a:ea typeface="Adobe Gothic Std B" panose="020B0800000000000000"/>
              </a:rPr>
              <a:t>“</a:t>
            </a:r>
            <a:r>
              <a:rPr lang="en-US" sz="3200" dirty="0" err="1">
                <a:solidFill>
                  <a:srgbClr val="000000"/>
                </a:solidFill>
                <a:latin typeface="Aptos Display"/>
                <a:ea typeface="Adobe Gothic Std B" panose="020B0800000000000000"/>
              </a:rPr>
              <a:t>Phở</a:t>
            </a:r>
            <a:r>
              <a:rPr lang="en-US" sz="3200" dirty="0">
                <a:solidFill>
                  <a:srgbClr val="000000"/>
                </a:solidFill>
                <a:latin typeface="Aptos Display"/>
                <a:ea typeface="Adobe Gothic Std B" panose="020B0800000000000000"/>
              </a:rPr>
              <a:t>” is a specialty food in Viet Nam.</a:t>
            </a:r>
          </a:p>
          <a:p>
            <a:pPr algn="just"/>
            <a:r>
              <a:rPr lang="en-US" sz="3200" b="1" dirty="0">
                <a:solidFill>
                  <a:srgbClr val="C00000"/>
                </a:solidFill>
                <a:latin typeface="Aptos Display"/>
                <a:ea typeface="Adobe Gothic Std B" panose="020B0800000000000000"/>
              </a:rPr>
              <a:t>2. </a:t>
            </a:r>
            <a:r>
              <a:rPr lang="en-US" sz="3200" dirty="0">
                <a:solidFill>
                  <a:srgbClr val="000000"/>
                </a:solidFill>
                <a:latin typeface="Aptos Display"/>
                <a:ea typeface="Adobe Gothic Std B" panose="020B0800000000000000"/>
              </a:rPr>
              <a:t>It is made from rice noodles, beef or chicken and other spices.</a:t>
            </a:r>
          </a:p>
          <a:p>
            <a:pPr algn="just"/>
            <a:r>
              <a:rPr lang="en-US" sz="3200" b="1" dirty="0">
                <a:solidFill>
                  <a:srgbClr val="C00000"/>
                </a:solidFill>
                <a:latin typeface="Aptos Display"/>
                <a:ea typeface="Adobe Gothic Std B" panose="020B0800000000000000"/>
              </a:rPr>
              <a:t>3. </a:t>
            </a:r>
            <a:r>
              <a:rPr lang="en-US" sz="3200" dirty="0">
                <a:solidFill>
                  <a:srgbClr val="000000"/>
                </a:solidFill>
                <a:latin typeface="Aptos Display"/>
                <a:ea typeface="Adobe Gothic Std B" panose="020B0800000000000000"/>
              </a:rPr>
              <a:t>Yes, it is.</a:t>
            </a:r>
          </a:p>
          <a:p>
            <a:pPr algn="just"/>
            <a:r>
              <a:rPr lang="en-US" sz="3200" b="1" dirty="0">
                <a:solidFill>
                  <a:srgbClr val="C00000"/>
                </a:solidFill>
                <a:latin typeface="Aptos Display"/>
                <a:ea typeface="Adobe Gothic Std B" panose="020B0800000000000000"/>
              </a:rPr>
              <a:t>4. </a:t>
            </a:r>
            <a:r>
              <a:rPr lang="en-US" sz="3200" dirty="0">
                <a:solidFill>
                  <a:srgbClr val="000000"/>
                </a:solidFill>
                <a:latin typeface="Aptos Display"/>
                <a:ea typeface="Adobe Gothic Std B" panose="020B0800000000000000"/>
              </a:rPr>
              <a:t>People can eat “</a:t>
            </a:r>
            <a:r>
              <a:rPr lang="en-US" sz="3200" dirty="0" err="1">
                <a:solidFill>
                  <a:srgbClr val="000000"/>
                </a:solidFill>
                <a:latin typeface="Aptos Display"/>
                <a:ea typeface="Adobe Gothic Std B" panose="020B0800000000000000"/>
              </a:rPr>
              <a:t>phở</a:t>
            </a:r>
            <a:r>
              <a:rPr lang="en-US" sz="3200" dirty="0">
                <a:solidFill>
                  <a:srgbClr val="000000"/>
                </a:solidFill>
                <a:latin typeface="Aptos Display"/>
                <a:ea typeface="Adobe Gothic Std B" panose="020B0800000000000000"/>
              </a:rPr>
              <a:t>” all day for every meal. Pho is a noodle soup; therefore, it’s better when being added with beansprout.</a:t>
            </a:r>
          </a:p>
          <a:p>
            <a:pPr algn="just"/>
            <a:r>
              <a:rPr lang="en-US" sz="3200" b="1" dirty="0">
                <a:solidFill>
                  <a:srgbClr val="C00000"/>
                </a:solidFill>
                <a:latin typeface="Aptos Display"/>
                <a:ea typeface="Adobe Gothic Std B" panose="020B0800000000000000"/>
              </a:rPr>
              <a:t>5. </a:t>
            </a:r>
            <a:r>
              <a:rPr lang="en-US" sz="3200" dirty="0">
                <a:solidFill>
                  <a:srgbClr val="000000"/>
                </a:solidFill>
                <a:latin typeface="Aptos Display"/>
                <a:ea typeface="Adobe Gothic Std B" panose="020B0800000000000000"/>
              </a:rPr>
              <a:t>It is famous with both Vietnamese and foreign visitors.</a:t>
            </a:r>
            <a:endParaRPr lang="en-US" sz="3200" b="0" i="0" dirty="0">
              <a:solidFill>
                <a:srgbClr val="000000"/>
              </a:solidFill>
              <a:effectLst/>
              <a:latin typeface="Aptos Display"/>
              <a:ea typeface="Adobe Gothic Std B" panose="020B080000000000000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9860" y="235974"/>
            <a:ext cx="11087133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Ask and answer about a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speciality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in your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neighbourhood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, your home town, or the area you know. Use the questions below.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36939" y="235974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9725" y="13333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43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03538" y="504781"/>
            <a:ext cx="10301290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Give a short presentation about the 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speciality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you discussed in 4.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72053" y="73053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4838" y="62789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DB3E6B3F-0494-EB68-821E-D306F07783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1" r="15452"/>
          <a:stretch/>
        </p:blipFill>
        <p:spPr>
          <a:xfrm>
            <a:off x="921873" y="1715049"/>
            <a:ext cx="2336584" cy="32531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59277" y="1787331"/>
            <a:ext cx="841641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0000"/>
                </a:solidFill>
                <a:latin typeface="Open Sans" panose="020B0606030504020204" pitchFamily="34" charset="0"/>
              </a:rPr>
              <a:t>I’m from Viet Nam. “</a:t>
            </a:r>
            <a:r>
              <a:rPr lang="en-US" sz="2800" i="1" dirty="0" err="1">
                <a:solidFill>
                  <a:srgbClr val="000000"/>
                </a:solidFill>
                <a:latin typeface="Open Sans" panose="020B0606030504020204" pitchFamily="34" charset="0"/>
              </a:rPr>
              <a:t>Phở</a:t>
            </a:r>
            <a:r>
              <a:rPr lang="en-US" sz="2800" i="1" dirty="0">
                <a:solidFill>
                  <a:srgbClr val="000000"/>
                </a:solidFill>
                <a:latin typeface="Open Sans" panose="020B0606030504020204" pitchFamily="34" charset="0"/>
              </a:rPr>
              <a:t>” is one of the most famous dish in my country. It is made from rice noodles, beef or chicken and other spices. People can eat “</a:t>
            </a:r>
            <a:r>
              <a:rPr lang="en-US" sz="2800" i="1" dirty="0" err="1">
                <a:solidFill>
                  <a:srgbClr val="000000"/>
                </a:solidFill>
                <a:latin typeface="Open Sans" panose="020B0606030504020204" pitchFamily="34" charset="0"/>
              </a:rPr>
              <a:t>phở</a:t>
            </a:r>
            <a:r>
              <a:rPr lang="en-US" sz="2800" i="1" dirty="0">
                <a:solidFill>
                  <a:srgbClr val="000000"/>
                </a:solidFill>
                <a:latin typeface="Open Sans" panose="020B0606030504020204" pitchFamily="34" charset="0"/>
              </a:rPr>
              <a:t>” all day for every meal. Pho is a noodle soup; therefore, it’s better when being added with beansprout. It is famous with both Vietnamese and foreign visitors.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72631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03538" y="504781"/>
            <a:ext cx="10301290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Give a short presentation about the 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speciality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you discussed in 4.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72053" y="73053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4838" y="62789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C0F8F5C6-5AAD-FA22-C50B-BB1927F99932}"/>
              </a:ext>
            </a:extLst>
          </p:cNvPr>
          <p:cNvSpPr txBox="1"/>
          <p:nvPr/>
        </p:nvSpPr>
        <p:spPr>
          <a:xfrm>
            <a:off x="3430551" y="1715049"/>
            <a:ext cx="805352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I live in Tay Ho Village, 12 </a:t>
            </a:r>
            <a:r>
              <a:rPr lang="en-US" sz="2400" i="1" dirty="0" err="1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kilometres</a:t>
            </a:r>
            <a:r>
              <a:rPr lang="en-US" sz="2400" i="1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 from Hue City. My village is famous for its conical hats. We make conical hats from goi leaves. We still follow 15 traditional steps to make a hat. A conical hat protects us from the sun and the rain as well as makes us more graceful. What is special about our conical hats is that each of them carries a poem. Tay Ho conical hats are not only famous in Hue but all over Viet Nam.</a:t>
            </a:r>
            <a:endParaRPr lang="vi-VN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DB3E6B3F-0494-EB68-821E-D306F07783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1" r="15452"/>
          <a:stretch/>
        </p:blipFill>
        <p:spPr>
          <a:xfrm>
            <a:off x="921873" y="1715049"/>
            <a:ext cx="2336584" cy="325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4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741544" y="286323"/>
            <a:ext cx="465520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7B2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  <a:endParaRPr lang="en-US" sz="3600" b="1" dirty="0">
              <a:solidFill>
                <a:srgbClr val="0087B2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985D3B7-A40A-4421-9C5F-777653C71BC7}"/>
              </a:ext>
            </a:extLst>
          </p:cNvPr>
          <p:cNvSpPr txBox="1"/>
          <p:nvPr/>
        </p:nvSpPr>
        <p:spPr>
          <a:xfrm>
            <a:off x="1008175" y="1270669"/>
            <a:ext cx="9080679" cy="81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What have we learnt in this lesson</a:t>
            </a:r>
            <a:r>
              <a:rPr lang="en-US" sz="3600" b="1" dirty="0" smtClean="0"/>
              <a:t>?</a:t>
            </a:r>
            <a:endParaRPr lang="en-US" sz="3600" b="1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xmlns="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812" y="133235"/>
            <a:ext cx="2603557" cy="195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51650" y="2131087"/>
            <a:ext cx="118336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prstClr val="black"/>
                </a:solidFill>
              </a:rPr>
              <a:t>Read for specific information about special products in some areas.</a:t>
            </a: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prstClr val="black"/>
                </a:solidFill>
              </a:rPr>
              <a:t>Give a short presentation about a </a:t>
            </a:r>
            <a:r>
              <a:rPr lang="en-US" sz="3200" dirty="0" err="1">
                <a:solidFill>
                  <a:prstClr val="black"/>
                </a:solidFill>
              </a:rPr>
              <a:t>speciality</a:t>
            </a:r>
            <a:r>
              <a:rPr lang="en-US" sz="3200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284121" y="315199"/>
            <a:ext cx="4673066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87B2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* Homework</a:t>
            </a:r>
            <a:endParaRPr lang="en-US" sz="5400" b="1" dirty="0">
              <a:solidFill>
                <a:srgbClr val="0087B2"/>
              </a:solidFill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27609" y="1886843"/>
            <a:ext cx="8149852" cy="164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 smtClean="0">
                <a:latin typeface="Bahnschrift" panose="020B0502040204020203" pitchFamily="34" charset="0"/>
              </a:rPr>
              <a:t>Do </a:t>
            </a:r>
            <a:r>
              <a:rPr lang="en-US" sz="3600" dirty="0">
                <a:latin typeface="Bahnschrift" panose="020B0502040204020203" pitchFamily="34" charset="0"/>
              </a:rPr>
              <a:t>exercises in the Workbook</a:t>
            </a:r>
            <a:r>
              <a:rPr lang="en-US" sz="3600" dirty="0" smtClean="0">
                <a:latin typeface="Bahnschrift" panose="020B0502040204020203" pitchFamily="34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 smtClean="0">
                <a:latin typeface="Bahnschrift" panose="020B0502040204020203" pitchFamily="34" charset="0"/>
              </a:rPr>
              <a:t>_ </a:t>
            </a:r>
            <a:r>
              <a:rPr lang="en-US" sz="3600" dirty="0" err="1" smtClean="0">
                <a:latin typeface="Bahnschrift" panose="020B0502040204020203" pitchFamily="34" charset="0"/>
              </a:rPr>
              <a:t>prepair</a:t>
            </a:r>
            <a:r>
              <a:rPr lang="en-US" sz="3600" dirty="0" smtClean="0">
                <a:latin typeface="Bahnschrift" panose="020B0502040204020203" pitchFamily="34" charset="0"/>
              </a:rPr>
              <a:t> lesson 6 : Skills 2</a:t>
            </a:r>
            <a:endParaRPr lang="en-US" sz="3600" dirty="0">
              <a:latin typeface="Bahnschrift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173" y="2385946"/>
            <a:ext cx="2629759" cy="239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ết quả hình ảnh cho The E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014" y="469121"/>
            <a:ext cx="4224003" cy="211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807" y="2144904"/>
            <a:ext cx="7823473" cy="34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ictur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014" y="1858297"/>
            <a:ext cx="3865563" cy="462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345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265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READING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988063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SPEAKING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67050" y="1234448"/>
            <a:ext cx="6520179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Warm up: Video watching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456954" y="1948469"/>
            <a:ext cx="6540369" cy="1865248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- Task 1: Work in pairs. Answer the questions.</a:t>
            </a:r>
          </a:p>
          <a:p>
            <a:r>
              <a:rPr lang="en-US" dirty="0">
                <a:solidFill>
                  <a:schemeClr val="tx1"/>
                </a:solidFill>
              </a:rPr>
              <a:t>- Vocabulary teaching</a:t>
            </a:r>
          </a:p>
          <a:p>
            <a:r>
              <a:rPr lang="en-US" dirty="0">
                <a:solidFill>
                  <a:schemeClr val="tx1"/>
                </a:solidFill>
              </a:rPr>
              <a:t>- Task 2: Read the brochure introducing different places with special products. Match each highlighted word with its definition.</a:t>
            </a:r>
          </a:p>
          <a:p>
            <a:r>
              <a:rPr lang="en-US" dirty="0">
                <a:solidFill>
                  <a:schemeClr val="tx1"/>
                </a:solidFill>
              </a:rPr>
              <a:t>- Task 3: Read the brochure again. Decide which place each detail below belongs to.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467050" y="4031182"/>
            <a:ext cx="6536433" cy="1572296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Task 4: Work in pairs. Ask and answer about a </a:t>
            </a:r>
            <a:r>
              <a:rPr lang="en-US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speciality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your </a:t>
            </a:r>
            <a:r>
              <a:rPr lang="en-US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neighbourhood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your home town, or the area you know. Use the questions below.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Task 5: Work in groups. Give a short presentation about the </a:t>
            </a:r>
            <a:r>
              <a:rPr lang="en-US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speciality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you discussed in 4.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1446721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484386" y="5727428"/>
            <a:ext cx="2129795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18" idx="2"/>
            <a:endCxn id="27" idx="1"/>
          </p:cNvCxnSpPr>
          <p:nvPr/>
        </p:nvCxnSpPr>
        <p:spPr>
          <a:xfrm rot="16200000" flipH="1">
            <a:off x="1315755" y="4860873"/>
            <a:ext cx="1439995" cy="897268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22870" y="5727428"/>
            <a:ext cx="6520179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5:  SKILLS 1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6974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37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79AAC0CC-E146-AFD2-ED35-E7CE1E88B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11" y="890533"/>
            <a:ext cx="7000875" cy="46672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620506D-D0FB-4364-9BF0-303257236434}"/>
              </a:ext>
            </a:extLst>
          </p:cNvPr>
          <p:cNvSpPr txBox="1"/>
          <p:nvPr/>
        </p:nvSpPr>
        <p:spPr>
          <a:xfrm>
            <a:off x="4547790" y="110113"/>
            <a:ext cx="282640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WARM-UP</a:t>
            </a:r>
            <a:endParaRPr lang="en-US" sz="32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xmlns="" id="{65962637-5F8E-22E3-AACE-3E8FEAF3B677}"/>
              </a:ext>
            </a:extLst>
          </p:cNvPr>
          <p:cNvSpPr txBox="1"/>
          <p:nvPr/>
        </p:nvSpPr>
        <p:spPr>
          <a:xfrm>
            <a:off x="2435274" y="5753428"/>
            <a:ext cx="767134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8B41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 TRANG POTTERY VILLAGE</a:t>
            </a:r>
          </a:p>
        </p:txBody>
      </p:sp>
    </p:spTree>
    <p:extLst>
      <p:ext uri="{BB962C8B-B14F-4D97-AF65-F5344CB8AC3E}">
        <p14:creationId xmlns:p14="http://schemas.microsoft.com/office/powerpoint/2010/main" val="333593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6531" y="2721857"/>
            <a:ext cx="405089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6D9FB1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i</a:t>
            </a:r>
            <a:r>
              <a:rPr lang="en-US" sz="6000" b="1" dirty="0" smtClean="0">
                <a:solidFill>
                  <a:srgbClr val="6D9FB1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. READING</a:t>
            </a:r>
            <a:endParaRPr lang="en-US" sz="6000" b="1" dirty="0">
              <a:solidFill>
                <a:srgbClr val="6D9FB1"/>
              </a:solidFill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19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291796" y="741170"/>
            <a:ext cx="1081531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Answer the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736405" y="72070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89190" y="61806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C214BF5A-E291-1F66-838B-F6DCDD41664E}"/>
              </a:ext>
            </a:extLst>
          </p:cNvPr>
          <p:cNvSpPr txBox="1"/>
          <p:nvPr/>
        </p:nvSpPr>
        <p:spPr>
          <a:xfrm>
            <a:off x="1288026" y="1411830"/>
            <a:ext cx="1159294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2800" b="0" i="0" dirty="0" smtClean="0">
                <a:solidFill>
                  <a:srgbClr val="242021"/>
                </a:solidFill>
                <a:effectLst/>
                <a:latin typeface="Segoe UI Semibold" panose="020B0702040204020203" pitchFamily="34" charset="0"/>
                <a:ea typeface="Source Sans Pro" panose="020B0503030403020204" pitchFamily="34" charset="0"/>
                <a:cs typeface="Segoe UI Semibold" panose="020B0702040204020203" pitchFamily="34" charset="0"/>
              </a:rPr>
              <a:t>What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Segoe UI Semibold" panose="020B0702040204020203" pitchFamily="34" charset="0"/>
                <a:ea typeface="Source Sans Pro" panose="020B0503030403020204" pitchFamily="34" charset="0"/>
                <a:cs typeface="Segoe UI Semibold" panose="020B0702040204020203" pitchFamily="34" charset="0"/>
              </a:rPr>
              <a:t>can you see in each </a:t>
            </a:r>
            <a:r>
              <a:rPr lang="en-US" sz="2800" b="0" i="0" dirty="0" smtClean="0">
                <a:solidFill>
                  <a:srgbClr val="242021"/>
                </a:solidFill>
                <a:effectLst/>
                <a:latin typeface="Segoe UI Semibold" panose="020B0702040204020203" pitchFamily="34" charset="0"/>
                <a:ea typeface="Source Sans Pro" panose="020B0503030403020204" pitchFamily="34" charset="0"/>
                <a:cs typeface="Segoe UI Semibold" panose="020B0702040204020203" pitchFamily="34" charset="0"/>
              </a:rPr>
              <a:t>picture?</a:t>
            </a:r>
          </a:p>
          <a:p>
            <a:pPr marL="514350" indent="-514350">
              <a:buAutoNum type="arabicPeriod"/>
            </a:pPr>
            <a:r>
              <a:rPr lang="en-US" sz="2800" b="0" i="0" dirty="0" smtClean="0">
                <a:solidFill>
                  <a:srgbClr val="242021"/>
                </a:solidFill>
                <a:effectLst/>
                <a:latin typeface="Segoe UI Semibold" panose="020B0702040204020203" pitchFamily="34" charset="0"/>
                <a:ea typeface="Source Sans Pro" panose="020B0503030403020204" pitchFamily="34" charset="0"/>
                <a:cs typeface="Segoe UI Semibold" panose="020B0702040204020203" pitchFamily="34" charset="0"/>
              </a:rPr>
              <a:t>Do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Segoe UI Semibold" panose="020B0702040204020203" pitchFamily="34" charset="0"/>
                <a:ea typeface="Source Sans Pro" panose="020B0503030403020204" pitchFamily="34" charset="0"/>
                <a:cs typeface="Segoe UI Semibold" panose="020B0702040204020203" pitchFamily="34" charset="0"/>
              </a:rPr>
              <a:t>you know any place(s) where people make the thing(s</a:t>
            </a:r>
            <a:r>
              <a:rPr lang="en-US" sz="2800" b="0" i="0" dirty="0" smtClean="0">
                <a:solidFill>
                  <a:srgbClr val="242021"/>
                </a:solidFill>
                <a:effectLst/>
                <a:latin typeface="Segoe UI Semibold" panose="020B0702040204020203" pitchFamily="34" charset="0"/>
                <a:ea typeface="Source Sans Pro" panose="020B0503030403020204" pitchFamily="34" charset="0"/>
                <a:cs typeface="Segoe UI Semibold" panose="020B0702040204020203" pitchFamily="34" charset="0"/>
              </a:rPr>
              <a:t>)</a:t>
            </a:r>
          </a:p>
          <a:p>
            <a:r>
              <a:rPr lang="en-US" sz="2800" b="0" i="0" dirty="0" smtClean="0">
                <a:solidFill>
                  <a:srgbClr val="242021"/>
                </a:solidFill>
                <a:effectLst/>
                <a:latin typeface="Segoe UI Semibold" panose="020B0702040204020203" pitchFamily="34" charset="0"/>
                <a:ea typeface="Source Sans Pro" panose="020B0503030403020204" pitchFamily="34" charset="0"/>
                <a:cs typeface="Segoe UI Semibold" panose="020B0702040204020203" pitchFamily="34" charset="0"/>
              </a:rPr>
              <a:t>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Segoe UI Semibold" panose="020B0702040204020203" pitchFamily="34" charset="0"/>
                <a:ea typeface="Source Sans Pro" panose="020B0503030403020204" pitchFamily="34" charset="0"/>
                <a:cs typeface="Segoe UI Semibold" panose="020B0702040204020203" pitchFamily="34" charset="0"/>
              </a:rPr>
              <a:t>in each picture?</a:t>
            </a:r>
            <a:r>
              <a:rPr lang="en-US" sz="2800" dirty="0">
                <a:latin typeface="Segoe UI Semibold" panose="020B0702040204020203" pitchFamily="34" charset="0"/>
                <a:ea typeface="Source Sans Pro" panose="020B0503030403020204" pitchFamily="34" charset="0"/>
                <a:cs typeface="Segoe UI Semibold" panose="020B0702040204020203" pitchFamily="34" charset="0"/>
              </a:rPr>
              <a:t> </a:t>
            </a:r>
            <a:endParaRPr lang="vi-VN" sz="2800" dirty="0">
              <a:latin typeface="Segoe UI Semibold" panose="020B0702040204020203" pitchFamily="34" charset="0"/>
              <a:ea typeface="Source Sans Pro" panose="020B0503030403020204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E5DC72-4E8F-2870-384F-65DDCB7E3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796" y="2796825"/>
            <a:ext cx="8622010" cy="363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350789" y="692009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Answer the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795398" y="671539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48183" y="568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49E9484F-E8DE-CD85-849F-BBBA73DF6C6E}"/>
              </a:ext>
            </a:extLst>
          </p:cNvPr>
          <p:cNvSpPr txBox="1"/>
          <p:nvPr/>
        </p:nvSpPr>
        <p:spPr>
          <a:xfrm>
            <a:off x="5456903" y="2157045"/>
            <a:ext cx="620343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u="sng" dirty="0">
                <a:solidFill>
                  <a:srgbClr val="C0000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Picture a:</a:t>
            </a:r>
            <a:r>
              <a:rPr lang="en-US" sz="2800" u="sng" dirty="0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cốm</a:t>
            </a:r>
            <a:r>
              <a:rPr lang="en-US" sz="2800" dirty="0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(young sticky rice)- from </a:t>
            </a:r>
            <a:r>
              <a:rPr lang="en-US" sz="2800" dirty="0" err="1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Vong</a:t>
            </a:r>
            <a:r>
              <a:rPr lang="en-US" sz="2800" dirty="0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Village, Ha </a:t>
            </a:r>
            <a:r>
              <a:rPr lang="en-US" sz="2800" dirty="0" err="1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Noi</a:t>
            </a:r>
            <a:r>
              <a:rPr lang="en-US" sz="2800" dirty="0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</a:t>
            </a:r>
          </a:p>
          <a:p>
            <a:pPr algn="just"/>
            <a:r>
              <a:rPr lang="en-US" sz="2800" dirty="0" smtClean="0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- Another </a:t>
            </a:r>
            <a:r>
              <a:rPr lang="en-US" sz="2800" dirty="0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place which makes </a:t>
            </a:r>
            <a:r>
              <a:rPr lang="en-US" sz="2800" i="1" dirty="0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com</a:t>
            </a:r>
            <a:r>
              <a:rPr lang="en-US" sz="2800" dirty="0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: Tu Le Commune in Yen Bai Province</a:t>
            </a:r>
            <a:endParaRPr lang="vi-VN" sz="2800" dirty="0">
              <a:solidFill>
                <a:srgbClr val="0070C0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560EC8-01E7-08BB-726C-847F36457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84" y="1808691"/>
            <a:ext cx="4670604" cy="37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8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92825" y="733516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answer the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51123" y="71304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9100" y="60057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49E9484F-E8DE-CD85-849F-BBBA73DF6C6E}"/>
              </a:ext>
            </a:extLst>
          </p:cNvPr>
          <p:cNvSpPr txBox="1"/>
          <p:nvPr/>
        </p:nvSpPr>
        <p:spPr>
          <a:xfrm>
            <a:off x="6551107" y="1107351"/>
            <a:ext cx="58570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u="sng" dirty="0">
                <a:solidFill>
                  <a:srgbClr val="C0000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Picture b</a:t>
            </a:r>
            <a:r>
              <a:rPr lang="en-US" sz="2800" dirty="0" smtClean="0">
                <a:solidFill>
                  <a:srgbClr val="C0000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:</a:t>
            </a:r>
          </a:p>
          <a:p>
            <a:pPr algn="just"/>
            <a:r>
              <a:rPr lang="en-US" sz="2800" dirty="0" smtClean="0">
                <a:solidFill>
                  <a:srgbClr val="C0000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pottery </a:t>
            </a:r>
            <a:r>
              <a:rPr lang="en-US" sz="2800" dirty="0" smtClean="0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– </a:t>
            </a:r>
            <a:r>
              <a:rPr lang="en-US" sz="2800" dirty="0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from </a:t>
            </a:r>
            <a:r>
              <a:rPr lang="en-US" sz="2800" dirty="0" err="1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Denby</a:t>
            </a:r>
            <a:r>
              <a:rPr lang="en-US" sz="2800" dirty="0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, England</a:t>
            </a:r>
            <a:r>
              <a:rPr lang="en-US" sz="2800" dirty="0" smtClean="0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.</a:t>
            </a:r>
            <a:endParaRPr lang="en-US" sz="2800" dirty="0">
              <a:solidFill>
                <a:srgbClr val="0070C0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4C48AEC-ADF1-CDF9-0486-049B29541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729" y="1328125"/>
            <a:ext cx="5319252" cy="43370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51107" y="2435293"/>
            <a:ext cx="55047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In Viet Nam, there are some pottery villages: Bat </a:t>
            </a:r>
            <a:r>
              <a:rPr lang="en-US" sz="2800" dirty="0" err="1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Trang</a:t>
            </a:r>
            <a:r>
              <a:rPr lang="en-US" sz="2800" dirty="0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Bau</a:t>
            </a:r>
            <a:r>
              <a:rPr lang="en-US" sz="2800" dirty="0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Truc</a:t>
            </a:r>
            <a:r>
              <a:rPr lang="en-US" sz="2800" dirty="0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Phu</a:t>
            </a:r>
            <a:r>
              <a:rPr lang="en-US" sz="2800" dirty="0">
                <a:solidFill>
                  <a:srgbClr val="0070C0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Lang, …</a:t>
            </a:r>
            <a:endParaRPr lang="vi-VN" sz="2800" dirty="0">
              <a:solidFill>
                <a:srgbClr val="0070C0"/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39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359472" y="1538987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preserve </a:t>
            </a:r>
            <a:r>
              <a:rPr lang="en-US" sz="5400" b="1" dirty="0">
                <a:solidFill>
                  <a:srgbClr val="AD4F0F"/>
                </a:solidFill>
                <a:cs typeface="Calibri" panose="020F0502020204030204" pitchFamily="34" charset="0"/>
              </a:rPr>
              <a:t>(v</a:t>
            </a:r>
            <a:r>
              <a:rPr lang="en-US" sz="54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): </a:t>
            </a:r>
            <a:endParaRPr lang="en-US" sz="54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94594" y="1677489"/>
            <a:ext cx="4050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bảo</a:t>
            </a:r>
            <a:r>
              <a:rPr lang="en-US" sz="5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54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tồn</a:t>
            </a:r>
            <a:endParaRPr lang="en-US" sz="54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54644" y="2678626"/>
            <a:ext cx="19527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/</a:t>
            </a:r>
            <a:r>
              <a:rPr lang="en-US" sz="3200" dirty="0" err="1">
                <a:solidFill>
                  <a:srgbClr val="002060"/>
                </a:solidFill>
              </a:rPr>
              <a:t>prɪˈzɜːv</a:t>
            </a:r>
            <a:r>
              <a:rPr lang="en-US" sz="3200" dirty="0">
                <a:solidFill>
                  <a:srgbClr val="002060"/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4668" y="148848"/>
            <a:ext cx="4132696" cy="6155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4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51AFC0B1-53A9-58C4-895A-53CB82FFE890}"/>
              </a:ext>
            </a:extLst>
          </p:cNvPr>
          <p:cNvSpPr txBox="1"/>
          <p:nvPr/>
        </p:nvSpPr>
        <p:spPr>
          <a:xfrm>
            <a:off x="3254644" y="3745599"/>
            <a:ext cx="83670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maintain (something) in its </a:t>
            </a:r>
            <a:r>
              <a:rPr lang="en-US" sz="3600" b="1" i="1" dirty="0" smtClean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original</a:t>
            </a:r>
          </a:p>
          <a:p>
            <a:r>
              <a:rPr lang="en-US" sz="3600" b="1" i="1" dirty="0" smtClean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or existing state.</a:t>
            </a:r>
            <a:endParaRPr lang="vi-VN" sz="36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ukprepo0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3394" y="16645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234528" y="1984447"/>
            <a:ext cx="5344447" cy="1285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fragrance</a:t>
            </a:r>
            <a:r>
              <a:rPr lang="en-US" sz="5400" b="1" dirty="0"/>
              <a:t> </a:t>
            </a:r>
            <a:r>
              <a:rPr lang="en-US" sz="5400" b="1" dirty="0">
                <a:solidFill>
                  <a:srgbClr val="AD4F0F"/>
                </a:solidFill>
              </a:rPr>
              <a:t>(n</a:t>
            </a:r>
            <a:r>
              <a:rPr lang="en-US" sz="5400" b="1" dirty="0" smtClean="0">
                <a:solidFill>
                  <a:srgbClr val="AD4F0F"/>
                </a:solidFill>
              </a:rPr>
              <a:t>):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45255" y="2170958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hương</a:t>
            </a:r>
            <a:r>
              <a:rPr lang="en-US" sz="4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48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thơm</a:t>
            </a:r>
            <a:endParaRPr lang="en-US" sz="6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94954" y="2902495"/>
            <a:ext cx="24128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200" b="1" dirty="0">
                <a:solidFill>
                  <a:srgbClr val="002060"/>
                </a:solidFill>
              </a:rPr>
              <a:t>ˈ</a:t>
            </a:r>
            <a:r>
              <a:rPr lang="en-US" sz="3200" b="1" dirty="0" err="1">
                <a:solidFill>
                  <a:srgbClr val="002060"/>
                </a:solidFill>
              </a:rPr>
              <a:t>freɪɡrəns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65A42A7B-F69E-3422-D9BB-827A63DC8986}"/>
              </a:ext>
            </a:extLst>
          </p:cNvPr>
          <p:cNvSpPr txBox="1"/>
          <p:nvPr/>
        </p:nvSpPr>
        <p:spPr>
          <a:xfrm>
            <a:off x="3526426" y="4055832"/>
            <a:ext cx="776972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6D9FB1"/>
                </a:solidFill>
                <a:latin typeface="arial" panose="020B0604020202020204" pitchFamily="34" charset="0"/>
              </a:rPr>
              <a:t>a sweet or delicate odor</a:t>
            </a:r>
            <a:endParaRPr lang="vi-VN" sz="4400" b="1" i="1" dirty="0">
              <a:solidFill>
                <a:srgbClr val="6D9FB1"/>
              </a:solidFill>
            </a:endParaRPr>
          </a:p>
        </p:txBody>
      </p:sp>
      <p:pic>
        <p:nvPicPr>
          <p:cNvPr id="3" name="ukfragm0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6046" y="2865810"/>
            <a:ext cx="406400" cy="406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73408" y="0"/>
            <a:ext cx="4132696" cy="6155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4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  <p:bldP spid="6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4473</TotalTime>
  <Words>1080</Words>
  <Application>Microsoft Office PowerPoint</Application>
  <PresentationFormat>Custom</PresentationFormat>
  <Paragraphs>158</Paragraphs>
  <Slides>28</Slides>
  <Notes>17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Windows User</cp:lastModifiedBy>
  <cp:revision>251</cp:revision>
  <dcterms:created xsi:type="dcterms:W3CDTF">2020-12-09T02:04:09Z</dcterms:created>
  <dcterms:modified xsi:type="dcterms:W3CDTF">2024-11-28T10:58:23Z</dcterms:modified>
</cp:coreProperties>
</file>