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364" r:id="rId3"/>
    <p:sldId id="279" r:id="rId4"/>
    <p:sldId id="357" r:id="rId5"/>
    <p:sldId id="358" r:id="rId6"/>
    <p:sldId id="359" r:id="rId7"/>
    <p:sldId id="327" r:id="rId8"/>
    <p:sldId id="355" r:id="rId9"/>
    <p:sldId id="354" r:id="rId10"/>
    <p:sldId id="276" r:id="rId11"/>
    <p:sldId id="365" r:id="rId12"/>
    <p:sldId id="356" r:id="rId13"/>
    <p:sldId id="367" r:id="rId14"/>
    <p:sldId id="360" r:id="rId15"/>
    <p:sldId id="368" r:id="rId16"/>
    <p:sldId id="314" r:id="rId17"/>
    <p:sldId id="330" r:id="rId18"/>
    <p:sldId id="369" r:id="rId19"/>
    <p:sldId id="350" r:id="rId20"/>
    <p:sldId id="36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9FB1"/>
    <a:srgbClr val="F8B417"/>
    <a:srgbClr val="0070C0"/>
    <a:srgbClr val="0087B2"/>
    <a:srgbClr val="F26648"/>
    <a:srgbClr val="F7931D"/>
    <a:srgbClr val="FBC864"/>
    <a:srgbClr val="FEE3AF"/>
    <a:srgbClr val="77ADC0"/>
    <a:srgbClr val="F166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4660"/>
  </p:normalViewPr>
  <p:slideViewPr>
    <p:cSldViewPr snapToGrid="0" showGuides="1">
      <p:cViewPr varScale="1">
        <p:scale>
          <a:sx n="82" d="100"/>
          <a:sy n="82" d="100"/>
        </p:scale>
        <p:origin x="-869" y="-9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3784469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910852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1421071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2358707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2479203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899858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3047683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002112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196236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412872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838790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11/28/2024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11/28/2024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11/28/2024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image" Target="../media/image17.gif"/><Relationship Id="rId7" Type="http://schemas.openxmlformats.org/officeDocument/2006/relationships/image" Target="../media/image21.gif"/><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18.gif"/><Relationship Id="rId9" Type="http://schemas.openxmlformats.org/officeDocument/2006/relationships/image" Target="../media/image23.gif"/></Relationships>
</file>

<file path=ppt/slides/_rels/slide19.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72" y="-7620"/>
            <a:ext cx="12192000" cy="1083309"/>
            <a:chOff x="7620" y="-7620"/>
            <a:chExt cx="12192000" cy="1083309"/>
          </a:xfrm>
          <a:solidFill>
            <a:srgbClr val="6D9FB1"/>
          </a:solidFill>
        </p:grpSpPr>
        <p:sp>
          <p:nvSpPr>
            <p:cNvPr id="23" name="Round Single Corner Rectangle 22"/>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291434" y="1404974"/>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816992" y="1440517"/>
            <a:ext cx="4712984" cy="523220"/>
          </a:xfrm>
          <a:prstGeom prst="rect">
            <a:avLst/>
          </a:prstGeom>
          <a:noFill/>
        </p:spPr>
        <p:txBody>
          <a:bodyPr wrap="square" rtlCol="0">
            <a:spAutoFit/>
          </a:bodyPr>
          <a:lstStyle/>
          <a:p>
            <a:r>
              <a:rPr lang="en-US" sz="2800" b="1" dirty="0">
                <a:solidFill>
                  <a:schemeClr val="bg1"/>
                </a:solidFill>
              </a:rPr>
              <a:t>LESSON 4: COMMUNICATION</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a:solidFill>
                  <a:schemeClr val="bg1"/>
                </a:solidFill>
                <a:latin typeface="Myriad Pro" pitchFamily="34" charset="0"/>
              </a:rPr>
              <a:t>LOCAL COMMUNITY</a:t>
            </a:r>
            <a:endParaRPr lang="en-US" sz="4000" b="1" dirty="0">
              <a:solidFill>
                <a:schemeClr val="bg1"/>
              </a:solidFill>
              <a:latin typeface="Myriad Pro" pitchFamily="34" charset="0"/>
            </a:endParaRP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243706" y="95637"/>
            <a:ext cx="730394" cy="707886"/>
          </a:xfrm>
          <a:prstGeom prst="rect">
            <a:avLst/>
          </a:prstGeom>
          <a:noFill/>
        </p:spPr>
        <p:txBody>
          <a:bodyPr wrap="square" rtlCol="0">
            <a:spAutoFit/>
          </a:bodyPr>
          <a:lstStyle/>
          <a:p>
            <a:pPr algn="ctr"/>
            <a:r>
              <a:rPr lang="en-US" sz="4000" b="1">
                <a:solidFill>
                  <a:schemeClr val="bg1"/>
                </a:solidFill>
                <a:latin typeface="Myriad Pro" pitchFamily="34" charset="0"/>
              </a:rPr>
              <a:t>1</a:t>
            </a:r>
            <a:endParaRPr lang="en-US" sz="4000" b="1" dirty="0">
              <a:solidFill>
                <a:schemeClr val="bg1"/>
              </a:solidFill>
              <a:latin typeface="Myriad Pro" pitchFamily="34" charset="0"/>
            </a:endParaRPr>
          </a:p>
        </p:txBody>
      </p:sp>
      <p:grpSp>
        <p:nvGrpSpPr>
          <p:cNvPr id="7" name="Group 6"/>
          <p:cNvGrpSpPr/>
          <p:nvPr/>
        </p:nvGrpSpPr>
        <p:grpSpPr>
          <a:xfrm>
            <a:off x="2746966" y="1253335"/>
            <a:ext cx="990895" cy="941618"/>
            <a:chOff x="2766630" y="1746890"/>
            <a:chExt cx="990895" cy="941618"/>
          </a:xfrm>
        </p:grpSpPr>
        <p:pic>
          <p:nvPicPr>
            <p:cNvPr id="35" name="Picture 34"/>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6" name="Picture 5"/>
            <p:cNvPicPr>
              <a:picLocks noChangeAspect="1"/>
            </p:cNvPicPr>
            <p:nvPr/>
          </p:nvPicPr>
          <p:blipFill rotWithShape="1">
            <a:blip r:embed="rId4"/>
            <a:srcRect t="5582"/>
            <a:stretch/>
          </p:blipFill>
          <p:spPr>
            <a:xfrm>
              <a:off x="2906617" y="1968106"/>
              <a:ext cx="710920" cy="499184"/>
            </a:xfrm>
            <a:prstGeom prst="rect">
              <a:avLst/>
            </a:prstGeom>
          </p:spPr>
        </p:pic>
      </p:grpSp>
      <p:pic>
        <p:nvPicPr>
          <p:cNvPr id="4" name="Hình ảnh 3">
            <a:extLst>
              <a:ext uri="{FF2B5EF4-FFF2-40B4-BE49-F238E27FC236}">
                <a16:creationId xmlns:a16="http://schemas.microsoft.com/office/drawing/2014/main" xmlns="" id="{241DDAE9-C9B2-E4A9-6902-E9AF52CE7C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2448" y="2524238"/>
            <a:ext cx="5162210" cy="3577951"/>
          </a:xfrm>
          <a:prstGeom prst="rect">
            <a:avLst/>
          </a:prstGeom>
        </p:spPr>
      </p:pic>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87531" y="266417"/>
            <a:ext cx="11087133" cy="892552"/>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Listen to Binh and Mira talking about a place of interest in their community. Fill in each blank with no more than TWO words and / or a number. </a:t>
            </a:r>
          </a:p>
        </p:txBody>
      </p:sp>
      <p:sp>
        <p:nvSpPr>
          <p:cNvPr id="16" name="Rounded Rectangle 15"/>
          <p:cNvSpPr/>
          <p:nvPr/>
        </p:nvSpPr>
        <p:spPr>
          <a:xfrm>
            <a:off x="232139" y="34606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284925" y="243422"/>
            <a:ext cx="397035" cy="707886"/>
          </a:xfrm>
          <a:prstGeom prst="rect">
            <a:avLst/>
          </a:prstGeom>
          <a:noFill/>
        </p:spPr>
        <p:txBody>
          <a:bodyPr wrap="square" rtlCol="0">
            <a:spAutoFit/>
          </a:bodyPr>
          <a:lstStyle/>
          <a:p>
            <a:pPr algn="ctr"/>
            <a:r>
              <a:rPr lang="vi-VN" sz="4000" b="1" dirty="0">
                <a:solidFill>
                  <a:srgbClr val="C00000"/>
                </a:solidFill>
                <a:latin typeface="Myriad Pro" pitchFamily="34" charset="0"/>
              </a:rPr>
              <a:t>4</a:t>
            </a:r>
            <a:endParaRPr lang="en-US" sz="4000" b="1" dirty="0">
              <a:solidFill>
                <a:srgbClr val="C00000"/>
              </a:solidFill>
              <a:latin typeface="Myriad Pro" pitchFamily="34" charset="0"/>
            </a:endParaRPr>
          </a:p>
        </p:txBody>
      </p:sp>
      <p:pic>
        <p:nvPicPr>
          <p:cNvPr id="4" name="Hình ảnh 3">
            <a:extLst>
              <a:ext uri="{FF2B5EF4-FFF2-40B4-BE49-F238E27FC236}">
                <a16:creationId xmlns:a16="http://schemas.microsoft.com/office/drawing/2014/main" xmlns="" id="{B8BD9B95-596C-1064-D851-67400487D5D9}"/>
              </a:ext>
            </a:extLst>
          </p:cNvPr>
          <p:cNvPicPr>
            <a:picLocks noChangeAspect="1"/>
          </p:cNvPicPr>
          <p:nvPr/>
        </p:nvPicPr>
        <p:blipFill rotWithShape="1">
          <a:blip r:embed="rId5"/>
          <a:srcRect l="1092" r="689"/>
          <a:stretch/>
        </p:blipFill>
        <p:spPr>
          <a:xfrm>
            <a:off x="181339" y="1366630"/>
            <a:ext cx="11925300" cy="4161018"/>
          </a:xfrm>
          <a:prstGeom prst="rect">
            <a:avLst/>
          </a:prstGeom>
        </p:spPr>
      </p:pic>
      <p:sp>
        <p:nvSpPr>
          <p:cNvPr id="9" name="Hộp Văn bản 8">
            <a:extLst>
              <a:ext uri="{FF2B5EF4-FFF2-40B4-BE49-F238E27FC236}">
                <a16:creationId xmlns:a16="http://schemas.microsoft.com/office/drawing/2014/main" xmlns="" id="{21772D21-8A65-E78D-D156-2F51F4C0E97E}"/>
              </a:ext>
            </a:extLst>
          </p:cNvPr>
          <p:cNvSpPr txBox="1"/>
          <p:nvPr/>
        </p:nvSpPr>
        <p:spPr>
          <a:xfrm>
            <a:off x="5259431" y="1946981"/>
            <a:ext cx="1201543" cy="523220"/>
          </a:xfrm>
          <a:prstGeom prst="rect">
            <a:avLst/>
          </a:prstGeom>
          <a:noFill/>
        </p:spPr>
        <p:txBody>
          <a:bodyPr wrap="square">
            <a:spAutoFit/>
          </a:bodyPr>
          <a:lstStyle/>
          <a:p>
            <a:r>
              <a:rPr lang="en-US" sz="2800" b="1" dirty="0">
                <a:solidFill>
                  <a:srgbClr val="C00000"/>
                </a:solidFill>
                <a:effectLst/>
                <a:latin typeface="Sitka Banner" panose="02000505000000020004" pitchFamily="2" charset="0"/>
                <a:ea typeface="Source Sans Pro" panose="020B0503030403020204" pitchFamily="34" charset="0"/>
              </a:rPr>
              <a:t>one / 1</a:t>
            </a:r>
            <a:endParaRPr lang="vi-VN" sz="2800" b="1" dirty="0">
              <a:solidFill>
                <a:srgbClr val="C00000"/>
              </a:solidFill>
              <a:latin typeface="Sitka Banner" panose="02000505000000020004" pitchFamily="2" charset="0"/>
              <a:ea typeface="Source Sans Pro" panose="020B0503030403020204" pitchFamily="34" charset="0"/>
            </a:endParaRPr>
          </a:p>
        </p:txBody>
      </p:sp>
      <p:sp>
        <p:nvSpPr>
          <p:cNvPr id="10" name="Hộp Văn bản 9">
            <a:extLst>
              <a:ext uri="{FF2B5EF4-FFF2-40B4-BE49-F238E27FC236}">
                <a16:creationId xmlns:a16="http://schemas.microsoft.com/office/drawing/2014/main" xmlns="" id="{D6115360-777A-58D5-31BD-2B825FCDD92D}"/>
              </a:ext>
            </a:extLst>
          </p:cNvPr>
          <p:cNvSpPr txBox="1"/>
          <p:nvPr/>
        </p:nvSpPr>
        <p:spPr>
          <a:xfrm>
            <a:off x="7032475" y="2318850"/>
            <a:ext cx="1647730" cy="461665"/>
          </a:xfrm>
          <a:prstGeom prst="rect">
            <a:avLst/>
          </a:prstGeom>
          <a:noFill/>
        </p:spPr>
        <p:txBody>
          <a:bodyPr wrap="square">
            <a:spAutoFit/>
          </a:bodyPr>
          <a:lstStyle/>
          <a:p>
            <a:r>
              <a:rPr lang="en-US" sz="2400" b="1" dirty="0">
                <a:solidFill>
                  <a:srgbClr val="C00000"/>
                </a:solidFill>
                <a:latin typeface="Segoe UI Semibold" panose="020B0702040204020203" pitchFamily="34" charset="0"/>
                <a:ea typeface="Source Sans Pro" panose="020B0503030403020204" pitchFamily="34" charset="0"/>
                <a:cs typeface="Segoe UI Semibold" panose="020B0702040204020203" pitchFamily="34" charset="0"/>
              </a:rPr>
              <a:t>weekend</a:t>
            </a:r>
            <a:endParaRPr lang="vi-VN" sz="2400" b="1" dirty="0">
              <a:solidFill>
                <a:srgbClr val="C00000"/>
              </a:solidFill>
              <a:latin typeface="Segoe UI Semibold" panose="020B0702040204020203" pitchFamily="34" charset="0"/>
              <a:ea typeface="Source Sans Pro" panose="020B0503030403020204" pitchFamily="34" charset="0"/>
              <a:cs typeface="Segoe UI Semibold" panose="020B0702040204020203" pitchFamily="34" charset="0"/>
            </a:endParaRPr>
          </a:p>
        </p:txBody>
      </p:sp>
      <p:sp>
        <p:nvSpPr>
          <p:cNvPr id="11" name="Hộp Văn bản 10">
            <a:extLst>
              <a:ext uri="{FF2B5EF4-FFF2-40B4-BE49-F238E27FC236}">
                <a16:creationId xmlns:a16="http://schemas.microsoft.com/office/drawing/2014/main" xmlns="" id="{BD736CFA-7B15-1C0C-3C46-69C52B3A2F81}"/>
              </a:ext>
            </a:extLst>
          </p:cNvPr>
          <p:cNvSpPr txBox="1"/>
          <p:nvPr/>
        </p:nvSpPr>
        <p:spPr>
          <a:xfrm>
            <a:off x="10461824" y="2258771"/>
            <a:ext cx="1542717" cy="830997"/>
          </a:xfrm>
          <a:prstGeom prst="rect">
            <a:avLst/>
          </a:prstGeom>
          <a:noFill/>
        </p:spPr>
        <p:txBody>
          <a:bodyPr wrap="square">
            <a:spAutoFit/>
          </a:bodyPr>
          <a:lstStyle/>
          <a:p>
            <a:r>
              <a:rPr lang="en-US" sz="2400" b="1" dirty="0" err="1">
                <a:solidFill>
                  <a:srgbClr val="C00000"/>
                </a:solidFill>
                <a:latin typeface="Segoe UI Semibold" panose="020B0702040204020203" pitchFamily="34" charset="0"/>
                <a:ea typeface="Source Sans Pro" panose="020B0503030403020204" pitchFamily="34" charset="0"/>
                <a:cs typeface="Segoe UI Semibold" panose="020B0702040204020203" pitchFamily="34" charset="0"/>
              </a:rPr>
              <a:t>favourite</a:t>
            </a:r>
            <a:r>
              <a:rPr lang="en-US" sz="2400" b="1" dirty="0">
                <a:solidFill>
                  <a:srgbClr val="C00000"/>
                </a:solidFill>
                <a:latin typeface="Segoe UI Semibold" panose="020B0702040204020203" pitchFamily="34" charset="0"/>
                <a:ea typeface="Source Sans Pro" panose="020B0503030403020204" pitchFamily="34" charset="0"/>
                <a:cs typeface="Segoe UI Semibold" panose="020B0702040204020203" pitchFamily="34" charset="0"/>
              </a:rPr>
              <a:t> books</a:t>
            </a:r>
            <a:endParaRPr lang="vi-VN" sz="2400" b="1" dirty="0">
              <a:solidFill>
                <a:srgbClr val="C00000"/>
              </a:solidFill>
              <a:latin typeface="Segoe UI Semibold" panose="020B0702040204020203" pitchFamily="34" charset="0"/>
              <a:ea typeface="Source Sans Pro" panose="020B0503030403020204" pitchFamily="34" charset="0"/>
              <a:cs typeface="Segoe UI Semibold" panose="020B0702040204020203" pitchFamily="34" charset="0"/>
            </a:endParaRPr>
          </a:p>
        </p:txBody>
      </p:sp>
      <p:sp>
        <p:nvSpPr>
          <p:cNvPr id="14" name="Hộp Văn bản 13">
            <a:extLst>
              <a:ext uri="{FF2B5EF4-FFF2-40B4-BE49-F238E27FC236}">
                <a16:creationId xmlns:a16="http://schemas.microsoft.com/office/drawing/2014/main" xmlns="" id="{08D2B8F8-58C8-1D19-CDEA-0F6FDB612EA8}"/>
              </a:ext>
            </a:extLst>
          </p:cNvPr>
          <p:cNvSpPr txBox="1"/>
          <p:nvPr/>
        </p:nvSpPr>
        <p:spPr>
          <a:xfrm>
            <a:off x="5372630" y="3355587"/>
            <a:ext cx="1542717" cy="461665"/>
          </a:xfrm>
          <a:prstGeom prst="rect">
            <a:avLst/>
          </a:prstGeom>
          <a:noFill/>
        </p:spPr>
        <p:txBody>
          <a:bodyPr wrap="square">
            <a:spAutoFit/>
          </a:bodyPr>
          <a:lstStyle/>
          <a:p>
            <a:r>
              <a:rPr lang="en-US" sz="2400" b="1" dirty="0">
                <a:solidFill>
                  <a:srgbClr val="C00000"/>
                </a:solidFill>
                <a:latin typeface="Sitka Display" panose="02000505000000020004" pitchFamily="2" charset="0"/>
                <a:ea typeface="Source Sans Pro" panose="020B0503030403020204" pitchFamily="34" charset="0"/>
              </a:rPr>
              <a:t>five / 5</a:t>
            </a:r>
            <a:endParaRPr lang="vi-VN" sz="2400" b="1" dirty="0">
              <a:solidFill>
                <a:srgbClr val="C00000"/>
              </a:solidFill>
              <a:latin typeface="Sitka Display" panose="02000505000000020004" pitchFamily="2" charset="0"/>
              <a:ea typeface="Source Sans Pro" panose="020B0503030403020204" pitchFamily="34" charset="0"/>
            </a:endParaRPr>
          </a:p>
        </p:txBody>
      </p:sp>
      <p:sp>
        <p:nvSpPr>
          <p:cNvPr id="15" name="Hộp Văn bản 14">
            <a:extLst>
              <a:ext uri="{FF2B5EF4-FFF2-40B4-BE49-F238E27FC236}">
                <a16:creationId xmlns:a16="http://schemas.microsoft.com/office/drawing/2014/main" xmlns="" id="{D87F1BBB-F89B-8248-BC82-C350A07C740B}"/>
              </a:ext>
            </a:extLst>
          </p:cNvPr>
          <p:cNvSpPr txBox="1"/>
          <p:nvPr/>
        </p:nvSpPr>
        <p:spPr>
          <a:xfrm>
            <a:off x="8919107" y="4077875"/>
            <a:ext cx="1542717" cy="461665"/>
          </a:xfrm>
          <a:prstGeom prst="rect">
            <a:avLst/>
          </a:prstGeom>
          <a:noFill/>
        </p:spPr>
        <p:txBody>
          <a:bodyPr wrap="square">
            <a:spAutoFit/>
          </a:bodyPr>
          <a:lstStyle/>
          <a:p>
            <a:r>
              <a:rPr lang="en-US" sz="2400" b="1" dirty="0">
                <a:solidFill>
                  <a:srgbClr val="C00000"/>
                </a:solidFill>
                <a:latin typeface="Segoe UI Semibold" panose="020B0702040204020203" pitchFamily="34" charset="0"/>
                <a:ea typeface="Source Sans Pro" panose="020B0503030403020204" pitchFamily="34" charset="0"/>
                <a:cs typeface="Segoe UI Semibold" panose="020B0702040204020203" pitchFamily="34" charset="0"/>
              </a:rPr>
              <a:t>feeding</a:t>
            </a:r>
            <a:endParaRPr lang="vi-VN" sz="2400" b="1" dirty="0">
              <a:solidFill>
                <a:srgbClr val="C00000"/>
              </a:solidFill>
              <a:latin typeface="Segoe UI Semibold" panose="020B0702040204020203" pitchFamily="34" charset="0"/>
              <a:ea typeface="Source Sans Pro" panose="020B0503030403020204" pitchFamily="34" charset="0"/>
              <a:cs typeface="Segoe UI Semibold" panose="020B0702040204020203" pitchFamily="34" charset="0"/>
            </a:endParaRPr>
          </a:p>
        </p:txBody>
      </p:sp>
      <p:sp>
        <p:nvSpPr>
          <p:cNvPr id="21" name="Hộp Văn bản 20">
            <a:extLst>
              <a:ext uri="{FF2B5EF4-FFF2-40B4-BE49-F238E27FC236}">
                <a16:creationId xmlns:a16="http://schemas.microsoft.com/office/drawing/2014/main" xmlns="" id="{60EF5E82-70B6-CE9F-1E81-2D38907E30E8}"/>
              </a:ext>
            </a:extLst>
          </p:cNvPr>
          <p:cNvSpPr txBox="1"/>
          <p:nvPr/>
        </p:nvSpPr>
        <p:spPr>
          <a:xfrm>
            <a:off x="8919107" y="4954862"/>
            <a:ext cx="1542717" cy="461665"/>
          </a:xfrm>
          <a:prstGeom prst="rect">
            <a:avLst/>
          </a:prstGeom>
          <a:noFill/>
        </p:spPr>
        <p:txBody>
          <a:bodyPr wrap="square">
            <a:spAutoFit/>
          </a:bodyPr>
          <a:lstStyle/>
          <a:p>
            <a:r>
              <a:rPr lang="en-US" sz="2400" b="1" dirty="0">
                <a:solidFill>
                  <a:srgbClr val="C00000"/>
                </a:solidFill>
                <a:latin typeface="Segoe UI Semibold" panose="020B0702040204020203" pitchFamily="34" charset="0"/>
                <a:ea typeface="Source Sans Pro" panose="020B0503030403020204" pitchFamily="34" charset="0"/>
                <a:cs typeface="Segoe UI Semibold" panose="020B0702040204020203" pitchFamily="34" charset="0"/>
              </a:rPr>
              <a:t>a drink</a:t>
            </a:r>
            <a:endParaRPr lang="vi-VN" sz="2400" b="1" dirty="0">
              <a:solidFill>
                <a:srgbClr val="C00000"/>
              </a:solidFill>
              <a:latin typeface="Segoe UI Semibold" panose="020B0702040204020203" pitchFamily="34" charset="0"/>
              <a:ea typeface="Source Sans Pro" panose="020B0503030403020204" pitchFamily="34" charset="0"/>
              <a:cs typeface="Segoe UI Semibold" panose="020B0702040204020203" pitchFamily="34" charset="0"/>
            </a:endParaRPr>
          </a:p>
        </p:txBody>
      </p:sp>
      <p:pic>
        <p:nvPicPr>
          <p:cNvPr id="2" name="Track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055424" y="669377"/>
            <a:ext cx="406400" cy="406400"/>
          </a:xfrm>
          <a:prstGeom prst="rect">
            <a:avLst/>
          </a:prstGeom>
        </p:spPr>
      </p:pic>
      <p:sp>
        <p:nvSpPr>
          <p:cNvPr id="6" name="Rectangle 5"/>
          <p:cNvSpPr/>
          <p:nvPr/>
        </p:nvSpPr>
        <p:spPr>
          <a:xfrm>
            <a:off x="1054462" y="5570231"/>
            <a:ext cx="9407362" cy="892552"/>
          </a:xfrm>
          <a:prstGeom prst="rect">
            <a:avLst/>
          </a:prstGeom>
        </p:spPr>
        <p:txBody>
          <a:bodyPr wrap="square">
            <a:spAutoFit/>
          </a:bodyPr>
          <a:lstStyle/>
          <a:p>
            <a:r>
              <a:rPr lang="en-US" sz="2800" b="1" dirty="0" smtClean="0">
                <a:solidFill>
                  <a:srgbClr val="002060"/>
                </a:solidFill>
              </a:rPr>
              <a:t>* Key:  </a:t>
            </a:r>
            <a:r>
              <a:rPr lang="en-US" sz="2400" b="1" i="1" dirty="0" smtClean="0">
                <a:solidFill>
                  <a:srgbClr val="C00000"/>
                </a:solidFill>
              </a:rPr>
              <a:t>1</a:t>
            </a:r>
            <a:r>
              <a:rPr lang="en-US" sz="2400" b="1" i="1" dirty="0">
                <a:solidFill>
                  <a:srgbClr val="C00000"/>
                </a:solidFill>
              </a:rPr>
              <a:t>. one / 1	</a:t>
            </a:r>
            <a:r>
              <a:rPr lang="en-US" sz="2400" b="1" i="1" dirty="0" smtClean="0">
                <a:solidFill>
                  <a:srgbClr val="C00000"/>
                </a:solidFill>
              </a:rPr>
              <a:t>   	 2</a:t>
            </a:r>
            <a:r>
              <a:rPr lang="en-US" sz="2400" b="1" i="1" dirty="0">
                <a:solidFill>
                  <a:srgbClr val="C00000"/>
                </a:solidFill>
              </a:rPr>
              <a:t>. weekend	</a:t>
            </a:r>
            <a:r>
              <a:rPr lang="en-US" sz="2400" b="1" i="1" dirty="0" smtClean="0">
                <a:solidFill>
                  <a:srgbClr val="C00000"/>
                </a:solidFill>
              </a:rPr>
              <a:t>	3</a:t>
            </a:r>
            <a:r>
              <a:rPr lang="en-US" sz="2400" b="1" i="1" dirty="0">
                <a:solidFill>
                  <a:srgbClr val="C00000"/>
                </a:solidFill>
              </a:rPr>
              <a:t>. </a:t>
            </a:r>
            <a:r>
              <a:rPr lang="en-US" sz="2400" b="1" i="1" dirty="0" err="1">
                <a:solidFill>
                  <a:srgbClr val="C00000"/>
                </a:solidFill>
              </a:rPr>
              <a:t>favourite</a:t>
            </a:r>
            <a:r>
              <a:rPr lang="en-US" sz="2400" b="1" i="1" dirty="0">
                <a:solidFill>
                  <a:srgbClr val="C00000"/>
                </a:solidFill>
              </a:rPr>
              <a:t> books	</a:t>
            </a:r>
            <a:r>
              <a:rPr lang="en-US" sz="2400" b="1" i="1" dirty="0" smtClean="0">
                <a:solidFill>
                  <a:srgbClr val="C00000"/>
                </a:solidFill>
              </a:rPr>
              <a:t>4</a:t>
            </a:r>
            <a:r>
              <a:rPr lang="en-US" sz="2400" b="1" i="1" dirty="0">
                <a:solidFill>
                  <a:srgbClr val="C00000"/>
                </a:solidFill>
              </a:rPr>
              <a:t>. five / 5	</a:t>
            </a:r>
            <a:r>
              <a:rPr lang="en-US" sz="2400" b="1" i="1" dirty="0" smtClean="0">
                <a:solidFill>
                  <a:srgbClr val="C00000"/>
                </a:solidFill>
              </a:rPr>
              <a:t>	5</a:t>
            </a:r>
            <a:r>
              <a:rPr lang="en-US" sz="2400" b="1" i="1" dirty="0">
                <a:solidFill>
                  <a:srgbClr val="C00000"/>
                </a:solidFill>
              </a:rPr>
              <a:t>. feeding	</a:t>
            </a:r>
            <a:r>
              <a:rPr lang="en-US" sz="2400" b="1" i="1" dirty="0" smtClean="0">
                <a:solidFill>
                  <a:srgbClr val="C00000"/>
                </a:solidFill>
              </a:rPr>
              <a:t>	6</a:t>
            </a:r>
            <a:r>
              <a:rPr lang="en-US" sz="2400" b="1" i="1" dirty="0">
                <a:solidFill>
                  <a:srgbClr val="C00000"/>
                </a:solidFill>
              </a:rPr>
              <a:t>. a drink</a:t>
            </a:r>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94215" fill="hold"/>
                                        <p:tgtEl>
                                          <p:spTgt spid="2"/>
                                        </p:tgtEl>
                                      </p:cBhvr>
                                    </p:cmd>
                                  </p:childTnLst>
                                </p:cTn>
                              </p:par>
                            </p:childTnLst>
                          </p:cTn>
                        </p:par>
                      </p:childTnLst>
                    </p:cTn>
                  </p:par>
                </p:childTnLst>
              </p:cTn>
              <p:nextCondLst>
                <p:cond evt="onClick" delay="0">
                  <p:tgtEl>
                    <p:spTgt spid="2"/>
                  </p:tgtEl>
                </p:cond>
              </p:nextCondLst>
            </p:seq>
            <p:audio>
              <p:cMediaNode vol="80000">
                <p:cTn id="32" fill="hold" display="0">
                  <p:stCondLst>
                    <p:cond delay="indefinite"/>
                  </p:stCondLst>
                  <p:endCondLst>
                    <p:cond evt="onStopAudio" delay="0">
                      <p:tgtEl>
                        <p:sldTgt/>
                      </p:tgtEl>
                    </p:cond>
                  </p:endCondLst>
                </p:cTn>
                <p:tgtEl>
                  <p:spTgt spid="2"/>
                </p:tgtEl>
              </p:cMediaNode>
            </p:audio>
          </p:childTnLst>
        </p:cTn>
      </p:par>
    </p:tnLst>
    <p:bldLst>
      <p:bldP spid="9" grpId="0"/>
      <p:bldP spid="10" grpId="0"/>
      <p:bldP spid="11" grpId="0"/>
      <p:bldP spid="14" grpId="0"/>
      <p:bldP spid="15"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96354" y="78709"/>
            <a:ext cx="2518638" cy="522259"/>
          </a:xfrm>
          <a:prstGeom prst="rect">
            <a:avLst/>
          </a:prstGeom>
        </p:spPr>
        <p:txBody>
          <a:bodyPr wrap="none">
            <a:spAutoFit/>
          </a:bodyPr>
          <a:lstStyle/>
          <a:p>
            <a:pPr marL="170180" indent="-171450">
              <a:lnSpc>
                <a:spcPct val="107000"/>
              </a:lnSpc>
              <a:buFont typeface="Wingdings" panose="05000000000000000000" pitchFamily="2" charset="2"/>
              <a:buChar char="v"/>
            </a:pPr>
            <a:r>
              <a:rPr lang="en-US" sz="2800" b="1" i="1" dirty="0">
                <a:solidFill>
                  <a:schemeClr val="accent2">
                    <a:lumMod val="75000"/>
                  </a:schemeClr>
                </a:solidFill>
                <a:latin typeface="Times New Roman" panose="02020603050405020304" pitchFamily="18" charset="0"/>
                <a:ea typeface="Times New Roman" panose="02020603050405020304" pitchFamily="18" charset="0"/>
              </a:rPr>
              <a:t>Audio script: </a:t>
            </a:r>
            <a:endParaRPr lang="en-US" sz="2800" dirty="0">
              <a:solidFill>
                <a:schemeClr val="accent2">
                  <a:lumMod val="75000"/>
                </a:schemeClr>
              </a:solidFill>
              <a:effectLst/>
              <a:latin typeface="Times New Roman" panose="02020603050405020304" pitchFamily="18" charset="0"/>
              <a:ea typeface="Times New Roman" panose="02020603050405020304" pitchFamily="18" charset="0"/>
            </a:endParaRPr>
          </a:p>
        </p:txBody>
      </p:sp>
      <p:sp>
        <p:nvSpPr>
          <p:cNvPr id="7" name="Rectangle 6"/>
          <p:cNvSpPr/>
          <p:nvPr/>
        </p:nvSpPr>
        <p:spPr>
          <a:xfrm>
            <a:off x="973395" y="842884"/>
            <a:ext cx="9989574" cy="5632311"/>
          </a:xfrm>
          <a:prstGeom prst="rect">
            <a:avLst/>
          </a:prstGeom>
        </p:spPr>
        <p:txBody>
          <a:bodyPr wrap="square">
            <a:spAutoFit/>
          </a:bodyPr>
          <a:lstStyle/>
          <a:p>
            <a:pPr marL="342900" indent="-342900">
              <a:buFont typeface="Wingdings" panose="05000000000000000000" pitchFamily="2" charset="2"/>
              <a:buChar char="§"/>
            </a:pPr>
            <a:r>
              <a:rPr lang="en-US" sz="2400" b="1" i="1" dirty="0" err="1" smtClean="0">
                <a:solidFill>
                  <a:srgbClr val="0070C0"/>
                </a:solidFill>
              </a:rPr>
              <a:t>Binh</a:t>
            </a:r>
            <a:r>
              <a:rPr lang="en-US" sz="2400" b="1" i="1" dirty="0">
                <a:solidFill>
                  <a:srgbClr val="0070C0"/>
                </a:solidFill>
              </a:rPr>
              <a:t>, from Ho Chi Minh City, Viet Nam </a:t>
            </a:r>
          </a:p>
          <a:p>
            <a:r>
              <a:rPr lang="en-US" sz="2400" i="1" dirty="0"/>
              <a:t> My </a:t>
            </a:r>
            <a:r>
              <a:rPr lang="en-US" sz="2400" i="1" dirty="0" err="1"/>
              <a:t>favourite</a:t>
            </a:r>
            <a:r>
              <a:rPr lang="en-US" sz="2400" i="1" dirty="0"/>
              <a:t> place of interest is Nguyen Hue Pedestrian Street. It’s in the </a:t>
            </a:r>
            <a:r>
              <a:rPr lang="en-US" sz="2400" i="1" dirty="0" err="1"/>
              <a:t>centre</a:t>
            </a:r>
            <a:r>
              <a:rPr lang="en-US" sz="2400" i="1" dirty="0"/>
              <a:t> of the city and only  a </a:t>
            </a:r>
            <a:r>
              <a:rPr lang="en-US" sz="2400" i="1" dirty="0" err="1"/>
              <a:t>kilometre</a:t>
            </a:r>
            <a:r>
              <a:rPr lang="en-US" sz="2400" i="1" dirty="0"/>
              <a:t> from our house, so we walk there every weekend. It’s used for pedestrians only and is very </a:t>
            </a:r>
          </a:p>
          <a:p>
            <a:r>
              <a:rPr lang="en-US" sz="2400" i="1" dirty="0"/>
              <a:t>popular especially at weekends and during Tet. My sister and I enjoy the music that street bands play and look for our </a:t>
            </a:r>
            <a:r>
              <a:rPr lang="en-US" sz="2400" i="1" dirty="0" err="1"/>
              <a:t>favourite</a:t>
            </a:r>
            <a:r>
              <a:rPr lang="en-US" sz="2400" i="1" dirty="0"/>
              <a:t> books while our parents look around.</a:t>
            </a:r>
          </a:p>
          <a:p>
            <a:r>
              <a:rPr lang="en-US" sz="2400" i="1" dirty="0"/>
              <a:t> </a:t>
            </a:r>
          </a:p>
          <a:p>
            <a:pPr marL="342900" indent="-342900">
              <a:buFont typeface="Arial" panose="020B0604020202020204" pitchFamily="34" charset="0"/>
              <a:buChar char="•"/>
            </a:pPr>
            <a:r>
              <a:rPr lang="en-US" sz="2400" b="1" i="1" dirty="0">
                <a:solidFill>
                  <a:srgbClr val="0070C0"/>
                </a:solidFill>
              </a:rPr>
              <a:t>Mira, from Sydney, Australia </a:t>
            </a:r>
          </a:p>
          <a:p>
            <a:r>
              <a:rPr lang="en-US" sz="2400" i="1" dirty="0"/>
              <a:t> Of all the attractions in Sydney, I love the Opera House the most. It’s one of the most famous performing arts </a:t>
            </a:r>
            <a:r>
              <a:rPr lang="en-US" sz="2400" i="1" dirty="0" err="1"/>
              <a:t>centres</a:t>
            </a:r>
            <a:r>
              <a:rPr lang="en-US" sz="2400" i="1" dirty="0"/>
              <a:t> in the world. Our family goes there twice a month because it’s about  </a:t>
            </a:r>
          </a:p>
          <a:p>
            <a:r>
              <a:rPr lang="en-US" sz="2400" i="1" dirty="0"/>
              <a:t>5 </a:t>
            </a:r>
            <a:r>
              <a:rPr lang="en-US" sz="2400" i="1" dirty="0" err="1"/>
              <a:t>kilometres</a:t>
            </a:r>
            <a:r>
              <a:rPr lang="en-US" sz="2400" i="1" dirty="0"/>
              <a:t> from our house. My brother and I are fond of running up and down the stairs and feeding the seagulls. Our parents love having a drink and talking to each other</a:t>
            </a:r>
            <a:r>
              <a:rPr lang="en-US" sz="2400" i="1" dirty="0" smtClean="0"/>
              <a:t>.</a:t>
            </a:r>
            <a:endParaRPr lang="en-US" sz="2400" i="1" dirty="0"/>
          </a:p>
        </p:txBody>
      </p:sp>
    </p:spTree>
    <p:extLst>
      <p:ext uri="{BB962C8B-B14F-4D97-AF65-F5344CB8AC3E}">
        <p14:creationId xmlns:p14="http://schemas.microsoft.com/office/powerpoint/2010/main" val="1213543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13602" y="342757"/>
            <a:ext cx="10815315"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pairs. Ask and answer about your </a:t>
            </a:r>
            <a:r>
              <a:rPr lang="en-US" sz="2800" b="1" dirty="0" err="1">
                <a:effectLst>
                  <a:glow rad="88900">
                    <a:schemeClr val="bg1"/>
                  </a:glow>
                </a:effectLst>
                <a:cs typeface="Arial" panose="020B0604020202020204" pitchFamily="34" charset="0"/>
              </a:rPr>
              <a:t>favourite</a:t>
            </a:r>
            <a:r>
              <a:rPr lang="en-US" sz="2800" b="1" dirty="0">
                <a:effectLst>
                  <a:glow rad="88900">
                    <a:schemeClr val="bg1"/>
                  </a:glow>
                </a:effectLst>
                <a:cs typeface="Arial" panose="020B0604020202020204" pitchFamily="34" charset="0"/>
              </a:rPr>
              <a:t> places of interest. Use the questions below.</a:t>
            </a:r>
          </a:p>
        </p:txBody>
      </p:sp>
      <p:sp>
        <p:nvSpPr>
          <p:cNvPr id="16" name="Rounded Rectangle 15"/>
          <p:cNvSpPr/>
          <p:nvPr/>
        </p:nvSpPr>
        <p:spPr>
          <a:xfrm>
            <a:off x="458211" y="44539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10996" y="342757"/>
            <a:ext cx="397035" cy="707886"/>
          </a:xfrm>
          <a:prstGeom prst="rect">
            <a:avLst/>
          </a:prstGeom>
          <a:noFill/>
        </p:spPr>
        <p:txBody>
          <a:bodyPr wrap="square" rtlCol="0">
            <a:spAutoFit/>
          </a:bodyPr>
          <a:lstStyle/>
          <a:p>
            <a:pPr algn="ctr"/>
            <a:r>
              <a:rPr lang="en-US" sz="4000" b="1" dirty="0">
                <a:solidFill>
                  <a:srgbClr val="C00000"/>
                </a:solidFill>
                <a:latin typeface="Myriad Pro" pitchFamily="34" charset="0"/>
              </a:rPr>
              <a:t>5</a:t>
            </a:r>
          </a:p>
        </p:txBody>
      </p:sp>
      <p:sp>
        <p:nvSpPr>
          <p:cNvPr id="10" name="Hộp Văn bản 9">
            <a:extLst>
              <a:ext uri="{FF2B5EF4-FFF2-40B4-BE49-F238E27FC236}">
                <a16:creationId xmlns:a16="http://schemas.microsoft.com/office/drawing/2014/main" xmlns="" id="{C0F8F5C6-5AAD-FA22-C50B-BB1927F99932}"/>
              </a:ext>
            </a:extLst>
          </p:cNvPr>
          <p:cNvSpPr txBox="1"/>
          <p:nvPr/>
        </p:nvSpPr>
        <p:spPr>
          <a:xfrm>
            <a:off x="908031" y="1858377"/>
            <a:ext cx="7568889" cy="2976008"/>
          </a:xfrm>
          <a:prstGeom prst="rect">
            <a:avLst/>
          </a:prstGeom>
          <a:noFill/>
        </p:spPr>
        <p:txBody>
          <a:bodyPr wrap="square">
            <a:spAutoFit/>
          </a:bodyPr>
          <a:lstStyle/>
          <a:p>
            <a:pPr>
              <a:lnSpc>
                <a:spcPct val="150000"/>
              </a:lnSpc>
            </a:pPr>
            <a:r>
              <a:rPr lang="en-US" sz="3200" i="1" dirty="0">
                <a:solidFill>
                  <a:srgbClr val="242021"/>
                </a:solidFill>
                <a:effectLst/>
                <a:latin typeface="Aptos Display" panose="020B0004020202020204" pitchFamily="34" charset="0"/>
              </a:rPr>
              <a:t>– What is your </a:t>
            </a:r>
            <a:r>
              <a:rPr lang="en-US" sz="3200" i="1" dirty="0" err="1">
                <a:solidFill>
                  <a:srgbClr val="242021"/>
                </a:solidFill>
                <a:effectLst/>
                <a:latin typeface="Aptos Display" panose="020B0004020202020204" pitchFamily="34" charset="0"/>
              </a:rPr>
              <a:t>favourite</a:t>
            </a:r>
            <a:r>
              <a:rPr lang="en-US" sz="3200" i="1" dirty="0">
                <a:solidFill>
                  <a:srgbClr val="242021"/>
                </a:solidFill>
                <a:effectLst/>
                <a:latin typeface="Aptos Display" panose="020B0004020202020204" pitchFamily="34" charset="0"/>
              </a:rPr>
              <a:t> place of interest?</a:t>
            </a:r>
            <a:br>
              <a:rPr lang="en-US" sz="3200" i="1" dirty="0">
                <a:solidFill>
                  <a:srgbClr val="242021"/>
                </a:solidFill>
                <a:effectLst/>
                <a:latin typeface="Aptos Display" panose="020B0004020202020204" pitchFamily="34" charset="0"/>
              </a:rPr>
            </a:br>
            <a:r>
              <a:rPr lang="en-US" sz="3200" i="1" dirty="0">
                <a:solidFill>
                  <a:srgbClr val="242021"/>
                </a:solidFill>
                <a:effectLst/>
                <a:latin typeface="Aptos Display" panose="020B0004020202020204" pitchFamily="34" charset="0"/>
              </a:rPr>
              <a:t>– How far is it from your house?</a:t>
            </a:r>
            <a:br>
              <a:rPr lang="en-US" sz="3200" i="1" dirty="0">
                <a:solidFill>
                  <a:srgbClr val="242021"/>
                </a:solidFill>
                <a:effectLst/>
                <a:latin typeface="Aptos Display" panose="020B0004020202020204" pitchFamily="34" charset="0"/>
              </a:rPr>
            </a:br>
            <a:r>
              <a:rPr lang="en-US" sz="3200" i="1" dirty="0">
                <a:solidFill>
                  <a:srgbClr val="242021"/>
                </a:solidFill>
                <a:effectLst/>
                <a:latin typeface="Aptos Display" panose="020B0004020202020204" pitchFamily="34" charset="0"/>
              </a:rPr>
              <a:t>– How often do you go to that place?</a:t>
            </a:r>
            <a:br>
              <a:rPr lang="en-US" sz="3200" i="1" dirty="0">
                <a:solidFill>
                  <a:srgbClr val="242021"/>
                </a:solidFill>
                <a:effectLst/>
                <a:latin typeface="Aptos Display" panose="020B0004020202020204" pitchFamily="34" charset="0"/>
              </a:rPr>
            </a:br>
            <a:r>
              <a:rPr lang="en-US" sz="3200" i="1" dirty="0">
                <a:solidFill>
                  <a:srgbClr val="242021"/>
                </a:solidFill>
                <a:effectLst/>
                <a:latin typeface="Aptos Display" panose="020B0004020202020204" pitchFamily="34" charset="0"/>
              </a:rPr>
              <a:t>– What do you do there?</a:t>
            </a:r>
            <a:r>
              <a:rPr lang="en-US" sz="3200" i="1" dirty="0">
                <a:latin typeface="Aptos Display" panose="020B0004020202020204" pitchFamily="34" charset="0"/>
              </a:rPr>
              <a:t> </a:t>
            </a:r>
            <a:endParaRPr lang="vi-VN" sz="3200" i="1" dirty="0">
              <a:latin typeface="Aptos Display" panose="020B0004020202020204" pitchFamily="34" charset="0"/>
            </a:endParaRPr>
          </a:p>
        </p:txBody>
      </p:sp>
    </p:spTree>
    <p:extLst>
      <p:ext uri="{BB962C8B-B14F-4D97-AF65-F5344CB8AC3E}">
        <p14:creationId xmlns:p14="http://schemas.microsoft.com/office/powerpoint/2010/main" val="797545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13600" y="342757"/>
            <a:ext cx="10815315"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pairs. Ask and answer about your </a:t>
            </a:r>
            <a:r>
              <a:rPr lang="en-US" sz="2800" b="1" dirty="0" err="1">
                <a:effectLst>
                  <a:glow rad="88900">
                    <a:schemeClr val="bg1"/>
                  </a:glow>
                </a:effectLst>
                <a:cs typeface="Arial" panose="020B0604020202020204" pitchFamily="34" charset="0"/>
              </a:rPr>
              <a:t>favourite</a:t>
            </a:r>
            <a:r>
              <a:rPr lang="en-US" sz="2800" b="1" dirty="0">
                <a:effectLst>
                  <a:glow rad="88900">
                    <a:schemeClr val="bg1"/>
                  </a:glow>
                </a:effectLst>
                <a:cs typeface="Arial" panose="020B0604020202020204" pitchFamily="34" charset="0"/>
              </a:rPr>
              <a:t> places of interest. Use the questions below.</a:t>
            </a:r>
          </a:p>
        </p:txBody>
      </p:sp>
      <p:sp>
        <p:nvSpPr>
          <p:cNvPr id="16" name="Rounded Rectangle 15"/>
          <p:cNvSpPr/>
          <p:nvPr/>
        </p:nvSpPr>
        <p:spPr>
          <a:xfrm>
            <a:off x="458211" y="44539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10996" y="342757"/>
            <a:ext cx="397035" cy="707886"/>
          </a:xfrm>
          <a:prstGeom prst="rect">
            <a:avLst/>
          </a:prstGeom>
          <a:noFill/>
        </p:spPr>
        <p:txBody>
          <a:bodyPr wrap="square" rtlCol="0">
            <a:spAutoFit/>
          </a:bodyPr>
          <a:lstStyle/>
          <a:p>
            <a:pPr algn="ctr"/>
            <a:r>
              <a:rPr lang="en-US" sz="4000" b="1" dirty="0">
                <a:solidFill>
                  <a:srgbClr val="C00000"/>
                </a:solidFill>
                <a:latin typeface="Myriad Pro" pitchFamily="34" charset="0"/>
              </a:rPr>
              <a:t>5</a:t>
            </a:r>
          </a:p>
        </p:txBody>
      </p:sp>
      <p:sp>
        <p:nvSpPr>
          <p:cNvPr id="10" name="Hộp Văn bản 9">
            <a:extLst>
              <a:ext uri="{FF2B5EF4-FFF2-40B4-BE49-F238E27FC236}">
                <a16:creationId xmlns:a16="http://schemas.microsoft.com/office/drawing/2014/main" xmlns="" id="{C0F8F5C6-5AAD-FA22-C50B-BB1927F99932}"/>
              </a:ext>
            </a:extLst>
          </p:cNvPr>
          <p:cNvSpPr txBox="1"/>
          <p:nvPr/>
        </p:nvSpPr>
        <p:spPr>
          <a:xfrm>
            <a:off x="510996" y="1487994"/>
            <a:ext cx="11482487" cy="4247317"/>
          </a:xfrm>
          <a:prstGeom prst="rect">
            <a:avLst/>
          </a:prstGeom>
          <a:noFill/>
        </p:spPr>
        <p:txBody>
          <a:bodyPr wrap="square">
            <a:spAutoFit/>
          </a:bodyPr>
          <a:lstStyle/>
          <a:p>
            <a:r>
              <a:rPr lang="en-US" sz="3000" b="1" dirty="0" smtClean="0">
                <a:solidFill>
                  <a:srgbClr val="C00000"/>
                </a:solidFill>
                <a:latin typeface="Sitka Banner" panose="02000505000000020004" pitchFamily="2" charset="0"/>
              </a:rPr>
              <a:t>A:</a:t>
            </a:r>
            <a:r>
              <a:rPr lang="en-US" sz="3000" dirty="0" smtClean="0">
                <a:solidFill>
                  <a:srgbClr val="242021"/>
                </a:solidFill>
                <a:latin typeface="Sitka Banner" panose="02000505000000020004" pitchFamily="2" charset="0"/>
              </a:rPr>
              <a:t> </a:t>
            </a:r>
            <a:r>
              <a:rPr lang="en-US" sz="3000" dirty="0" smtClean="0">
                <a:solidFill>
                  <a:srgbClr val="242021"/>
                </a:solidFill>
                <a:effectLst/>
                <a:latin typeface="Sitka Banner" panose="02000505000000020004" pitchFamily="2" charset="0"/>
              </a:rPr>
              <a:t> </a:t>
            </a:r>
            <a:r>
              <a:rPr lang="en-US" sz="3000" dirty="0">
                <a:solidFill>
                  <a:srgbClr val="242021"/>
                </a:solidFill>
                <a:effectLst/>
                <a:latin typeface="Sitka Banner" panose="02000505000000020004" pitchFamily="2" charset="0"/>
              </a:rPr>
              <a:t>What is your </a:t>
            </a:r>
            <a:r>
              <a:rPr lang="en-US" sz="3000" dirty="0" err="1">
                <a:solidFill>
                  <a:srgbClr val="242021"/>
                </a:solidFill>
                <a:effectLst/>
                <a:latin typeface="Sitka Banner" panose="02000505000000020004" pitchFamily="2" charset="0"/>
              </a:rPr>
              <a:t>favourite</a:t>
            </a:r>
            <a:r>
              <a:rPr lang="en-US" sz="3000" dirty="0">
                <a:solidFill>
                  <a:srgbClr val="242021"/>
                </a:solidFill>
                <a:effectLst/>
                <a:latin typeface="Sitka Banner" panose="02000505000000020004" pitchFamily="2" charset="0"/>
              </a:rPr>
              <a:t> place of interest</a:t>
            </a:r>
            <a:r>
              <a:rPr lang="en-US" sz="3000" dirty="0" smtClean="0">
                <a:solidFill>
                  <a:srgbClr val="242021"/>
                </a:solidFill>
                <a:effectLst/>
                <a:latin typeface="Sitka Banner" panose="02000505000000020004" pitchFamily="2" charset="0"/>
              </a:rPr>
              <a:t>?</a:t>
            </a:r>
          </a:p>
          <a:p>
            <a:r>
              <a:rPr lang="en-US" sz="3000" b="1" dirty="0">
                <a:solidFill>
                  <a:srgbClr val="0070C0"/>
                </a:solidFill>
                <a:latin typeface="Sitka Banner" panose="02000505000000020004" pitchFamily="2" charset="0"/>
              </a:rPr>
              <a:t>B: </a:t>
            </a:r>
            <a:r>
              <a:rPr lang="en-US" sz="3000" i="1" dirty="0">
                <a:solidFill>
                  <a:srgbClr val="242021"/>
                </a:solidFill>
                <a:latin typeface="Sitka Banner" panose="02000505000000020004" pitchFamily="2" charset="0"/>
              </a:rPr>
              <a:t>My </a:t>
            </a:r>
            <a:r>
              <a:rPr lang="en-US" sz="3000" i="1" dirty="0" err="1">
                <a:solidFill>
                  <a:srgbClr val="242021"/>
                </a:solidFill>
                <a:latin typeface="Sitka Banner" panose="02000505000000020004" pitchFamily="2" charset="0"/>
              </a:rPr>
              <a:t>favourite</a:t>
            </a:r>
            <a:r>
              <a:rPr lang="en-US" sz="3000" i="1" dirty="0">
                <a:solidFill>
                  <a:srgbClr val="242021"/>
                </a:solidFill>
                <a:latin typeface="Sitka Banner" panose="02000505000000020004" pitchFamily="2" charset="0"/>
              </a:rPr>
              <a:t> place of interest is </a:t>
            </a:r>
            <a:r>
              <a:rPr lang="en-US" sz="3000" i="1" dirty="0" smtClean="0">
                <a:solidFill>
                  <a:srgbClr val="242021"/>
                </a:solidFill>
                <a:latin typeface="Sitka Banner" panose="02000505000000020004" pitchFamily="2" charset="0"/>
              </a:rPr>
              <a:t>My </a:t>
            </a:r>
            <a:r>
              <a:rPr lang="en-US" sz="3000" i="1" dirty="0" err="1" smtClean="0">
                <a:solidFill>
                  <a:srgbClr val="242021"/>
                </a:solidFill>
                <a:latin typeface="Sitka Banner" panose="02000505000000020004" pitchFamily="2" charset="0"/>
              </a:rPr>
              <a:t>Khe</a:t>
            </a:r>
            <a:r>
              <a:rPr lang="en-US" sz="3000" i="1" dirty="0" smtClean="0">
                <a:solidFill>
                  <a:srgbClr val="242021"/>
                </a:solidFill>
                <a:latin typeface="Sitka Banner" panose="02000505000000020004" pitchFamily="2" charset="0"/>
              </a:rPr>
              <a:t> beach</a:t>
            </a:r>
            <a:r>
              <a:rPr lang="en-US" sz="3000" i="1" dirty="0">
                <a:solidFill>
                  <a:srgbClr val="242021"/>
                </a:solidFill>
                <a:effectLst/>
                <a:latin typeface="Sitka Banner" panose="02000505000000020004" pitchFamily="2" charset="0"/>
              </a:rPr>
              <a:t/>
            </a:r>
            <a:br>
              <a:rPr lang="en-US" sz="3000" i="1" dirty="0">
                <a:solidFill>
                  <a:srgbClr val="242021"/>
                </a:solidFill>
                <a:effectLst/>
                <a:latin typeface="Sitka Banner" panose="02000505000000020004" pitchFamily="2" charset="0"/>
              </a:rPr>
            </a:br>
            <a:r>
              <a:rPr lang="en-US" sz="3000" b="1" dirty="0" smtClean="0">
                <a:solidFill>
                  <a:srgbClr val="C00000"/>
                </a:solidFill>
                <a:latin typeface="Sitka Banner" panose="02000505000000020004" pitchFamily="2" charset="0"/>
              </a:rPr>
              <a:t>A: </a:t>
            </a:r>
            <a:r>
              <a:rPr lang="en-US" sz="3000" dirty="0" smtClean="0">
                <a:solidFill>
                  <a:srgbClr val="242021"/>
                </a:solidFill>
                <a:effectLst/>
                <a:latin typeface="Sitka Banner" panose="02000505000000020004" pitchFamily="2" charset="0"/>
              </a:rPr>
              <a:t>How </a:t>
            </a:r>
            <a:r>
              <a:rPr lang="en-US" sz="3000" dirty="0">
                <a:solidFill>
                  <a:srgbClr val="242021"/>
                </a:solidFill>
                <a:effectLst/>
                <a:latin typeface="Sitka Banner" panose="02000505000000020004" pitchFamily="2" charset="0"/>
              </a:rPr>
              <a:t>far is it from your house</a:t>
            </a:r>
            <a:r>
              <a:rPr lang="en-US" sz="3000" dirty="0" smtClean="0">
                <a:solidFill>
                  <a:srgbClr val="242021"/>
                </a:solidFill>
                <a:effectLst/>
                <a:latin typeface="Sitka Banner" panose="02000505000000020004" pitchFamily="2" charset="0"/>
              </a:rPr>
              <a:t>?</a:t>
            </a:r>
          </a:p>
          <a:p>
            <a:r>
              <a:rPr lang="en-US" sz="3000" b="1" dirty="0">
                <a:solidFill>
                  <a:srgbClr val="0070C0"/>
                </a:solidFill>
                <a:latin typeface="Sitka Banner" panose="02000505000000020004" pitchFamily="2" charset="0"/>
              </a:rPr>
              <a:t>B: </a:t>
            </a:r>
            <a:r>
              <a:rPr lang="en-US" sz="3000" i="1" dirty="0">
                <a:solidFill>
                  <a:srgbClr val="242021"/>
                </a:solidFill>
                <a:latin typeface="Sitka Banner" panose="02000505000000020004" pitchFamily="2" charset="0"/>
              </a:rPr>
              <a:t>It’s about  </a:t>
            </a:r>
            <a:r>
              <a:rPr lang="en-US" sz="3000" i="1" dirty="0" smtClean="0">
                <a:solidFill>
                  <a:srgbClr val="242021"/>
                </a:solidFill>
                <a:latin typeface="Sitka Banner" panose="02000505000000020004" pitchFamily="2" charset="0"/>
              </a:rPr>
              <a:t>15 </a:t>
            </a:r>
            <a:r>
              <a:rPr lang="en-US" sz="3000" i="1" dirty="0" err="1">
                <a:solidFill>
                  <a:srgbClr val="242021"/>
                </a:solidFill>
                <a:latin typeface="Sitka Banner" panose="02000505000000020004" pitchFamily="2" charset="0"/>
              </a:rPr>
              <a:t>kilometres</a:t>
            </a:r>
            <a:r>
              <a:rPr lang="en-US" sz="3000" i="1" dirty="0">
                <a:solidFill>
                  <a:srgbClr val="242021"/>
                </a:solidFill>
                <a:latin typeface="Sitka Banner" panose="02000505000000020004" pitchFamily="2" charset="0"/>
              </a:rPr>
              <a:t> from my house</a:t>
            </a:r>
            <a:r>
              <a:rPr lang="en-US" sz="3000" i="1" dirty="0" smtClean="0">
                <a:solidFill>
                  <a:srgbClr val="242021"/>
                </a:solidFill>
                <a:latin typeface="Sitka Banner" panose="02000505000000020004" pitchFamily="2" charset="0"/>
              </a:rPr>
              <a:t>.</a:t>
            </a:r>
          </a:p>
          <a:p>
            <a:r>
              <a:rPr lang="en-US" sz="3000" b="1" dirty="0" smtClean="0">
                <a:solidFill>
                  <a:srgbClr val="C00000"/>
                </a:solidFill>
                <a:latin typeface="Sitka Banner" panose="02000505000000020004" pitchFamily="2" charset="0"/>
              </a:rPr>
              <a:t>A: </a:t>
            </a:r>
            <a:r>
              <a:rPr lang="en-US" sz="3000" b="1" dirty="0" smtClean="0">
                <a:solidFill>
                  <a:srgbClr val="C00000"/>
                </a:solidFill>
                <a:effectLst/>
                <a:latin typeface="Sitka Banner" panose="02000505000000020004" pitchFamily="2" charset="0"/>
              </a:rPr>
              <a:t> </a:t>
            </a:r>
            <a:r>
              <a:rPr lang="en-US" sz="3000" dirty="0">
                <a:solidFill>
                  <a:srgbClr val="242021"/>
                </a:solidFill>
                <a:effectLst/>
                <a:latin typeface="Sitka Banner" panose="02000505000000020004" pitchFamily="2" charset="0"/>
              </a:rPr>
              <a:t>How often do you go to that place</a:t>
            </a:r>
            <a:r>
              <a:rPr lang="en-US" sz="3000" dirty="0" smtClean="0">
                <a:solidFill>
                  <a:srgbClr val="242021"/>
                </a:solidFill>
                <a:effectLst/>
                <a:latin typeface="Sitka Banner" panose="02000505000000020004" pitchFamily="2" charset="0"/>
              </a:rPr>
              <a:t>?</a:t>
            </a:r>
          </a:p>
          <a:p>
            <a:r>
              <a:rPr lang="en-US" sz="3000" b="1" dirty="0" smtClean="0">
                <a:solidFill>
                  <a:srgbClr val="0070C0"/>
                </a:solidFill>
                <a:latin typeface="Sitka Banner" panose="02000505000000020004" pitchFamily="2" charset="0"/>
              </a:rPr>
              <a:t>B:</a:t>
            </a:r>
            <a:r>
              <a:rPr lang="en-US" sz="3000" dirty="0" smtClean="0">
                <a:solidFill>
                  <a:srgbClr val="242021"/>
                </a:solidFill>
                <a:latin typeface="Sitka Banner" panose="02000505000000020004" pitchFamily="2" charset="0"/>
              </a:rPr>
              <a:t> </a:t>
            </a:r>
            <a:r>
              <a:rPr lang="en-US" sz="3000" i="1" dirty="0" smtClean="0">
                <a:solidFill>
                  <a:srgbClr val="242021"/>
                </a:solidFill>
                <a:latin typeface="Sitka Banner" panose="02000505000000020004" pitchFamily="2" charset="0"/>
              </a:rPr>
              <a:t>I </a:t>
            </a:r>
            <a:r>
              <a:rPr lang="en-US" sz="3000" i="1" dirty="0">
                <a:solidFill>
                  <a:srgbClr val="242021"/>
                </a:solidFill>
                <a:latin typeface="Sitka Banner" panose="02000505000000020004" pitchFamily="2" charset="0"/>
              </a:rPr>
              <a:t>go there once a </a:t>
            </a:r>
            <a:r>
              <a:rPr lang="en-US" sz="3000" i="1" dirty="0" smtClean="0">
                <a:solidFill>
                  <a:srgbClr val="242021"/>
                </a:solidFill>
                <a:latin typeface="Sitka Banner" panose="02000505000000020004" pitchFamily="2" charset="0"/>
              </a:rPr>
              <a:t>month.</a:t>
            </a:r>
          </a:p>
          <a:p>
            <a:r>
              <a:rPr lang="en-US" sz="3000" b="1" dirty="0" smtClean="0">
                <a:solidFill>
                  <a:srgbClr val="C00000"/>
                </a:solidFill>
                <a:latin typeface="Sitka Banner" panose="02000505000000020004" pitchFamily="2" charset="0"/>
              </a:rPr>
              <a:t>A:</a:t>
            </a:r>
            <a:r>
              <a:rPr lang="en-US" sz="3000" b="1" dirty="0" smtClean="0">
                <a:solidFill>
                  <a:srgbClr val="C00000"/>
                </a:solidFill>
                <a:effectLst/>
                <a:latin typeface="Sitka Banner" panose="02000505000000020004" pitchFamily="2" charset="0"/>
              </a:rPr>
              <a:t> </a:t>
            </a:r>
            <a:r>
              <a:rPr lang="en-US" sz="3000" dirty="0">
                <a:solidFill>
                  <a:srgbClr val="242021"/>
                </a:solidFill>
                <a:effectLst/>
                <a:latin typeface="Sitka Banner" panose="02000505000000020004" pitchFamily="2" charset="0"/>
              </a:rPr>
              <a:t>What do you do there?</a:t>
            </a:r>
            <a:r>
              <a:rPr lang="en-US" sz="3000" dirty="0">
                <a:latin typeface="Sitka Banner" panose="02000505000000020004" pitchFamily="2" charset="0"/>
              </a:rPr>
              <a:t> </a:t>
            </a:r>
            <a:endParaRPr lang="en-US" sz="3000" dirty="0" smtClean="0">
              <a:latin typeface="Sitka Banner" panose="02000505000000020004" pitchFamily="2" charset="0"/>
            </a:endParaRPr>
          </a:p>
          <a:p>
            <a:r>
              <a:rPr lang="en-US" sz="3000" b="1" dirty="0" smtClean="0">
                <a:solidFill>
                  <a:srgbClr val="0070C0"/>
                </a:solidFill>
                <a:latin typeface="Sitka Banner" panose="02000505000000020004" pitchFamily="2" charset="0"/>
              </a:rPr>
              <a:t>B: </a:t>
            </a:r>
            <a:r>
              <a:rPr lang="en-US" sz="3000" i="1" dirty="0" smtClean="0">
                <a:latin typeface="Sitka Banner" panose="02000505000000020004" pitchFamily="2" charset="0"/>
              </a:rPr>
              <a:t>When </a:t>
            </a:r>
            <a:r>
              <a:rPr lang="en-US" sz="3000" i="1" dirty="0">
                <a:latin typeface="Sitka Banner" panose="02000505000000020004" pitchFamily="2" charset="0"/>
              </a:rPr>
              <a:t>I'm at My </a:t>
            </a:r>
            <a:r>
              <a:rPr lang="en-US" sz="3000" i="1" dirty="0" err="1">
                <a:latin typeface="Sitka Banner" panose="02000505000000020004" pitchFamily="2" charset="0"/>
              </a:rPr>
              <a:t>ke</a:t>
            </a:r>
            <a:r>
              <a:rPr lang="en-US" sz="3000" i="1" dirty="0">
                <a:latin typeface="Sitka Banner" panose="02000505000000020004" pitchFamily="2" charset="0"/>
              </a:rPr>
              <a:t> beach, I usually enjoy </a:t>
            </a:r>
            <a:r>
              <a:rPr lang="en-US" sz="3000" i="1" dirty="0" smtClean="0">
                <a:latin typeface="Sitka Banner" panose="02000505000000020004" pitchFamily="2" charset="0"/>
              </a:rPr>
              <a:t>walking </a:t>
            </a:r>
            <a:r>
              <a:rPr lang="en-US" sz="3000" i="1" dirty="0">
                <a:latin typeface="Sitka Banner" panose="02000505000000020004" pitchFamily="2" charset="0"/>
              </a:rPr>
              <a:t>along the sea, taking photos and enjoy seafood with my family</a:t>
            </a:r>
            <a:endParaRPr lang="vi-VN" sz="3000" i="1" dirty="0">
              <a:latin typeface="Sitka Banner" panose="02000505000000020004" pitchFamily="2" charset="0"/>
            </a:endParaRPr>
          </a:p>
        </p:txBody>
      </p:sp>
    </p:spTree>
    <p:extLst>
      <p:ext uri="{BB962C8B-B14F-4D97-AF65-F5344CB8AC3E}">
        <p14:creationId xmlns:p14="http://schemas.microsoft.com/office/powerpoint/2010/main" val="15767369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52931" y="184556"/>
            <a:ext cx="1081531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pairs. Ask and answer about your </a:t>
            </a:r>
            <a:r>
              <a:rPr lang="en-US" sz="2800" b="1" dirty="0" err="1">
                <a:effectLst>
                  <a:glow rad="88900">
                    <a:schemeClr val="bg1"/>
                  </a:glow>
                </a:effectLst>
                <a:cs typeface="Arial" panose="020B0604020202020204" pitchFamily="34" charset="0"/>
              </a:rPr>
              <a:t>favourite</a:t>
            </a:r>
            <a:r>
              <a:rPr lang="en-US" sz="2800" b="1" dirty="0">
                <a:effectLst>
                  <a:glow rad="88900">
                    <a:schemeClr val="bg1"/>
                  </a:glow>
                </a:effectLst>
                <a:cs typeface="Arial" panose="020B0604020202020204" pitchFamily="34" charset="0"/>
              </a:rPr>
              <a:t> places of interest. </a:t>
            </a:r>
          </a:p>
        </p:txBody>
      </p:sp>
      <p:sp>
        <p:nvSpPr>
          <p:cNvPr id="16" name="Rounded Rectangle 15"/>
          <p:cNvSpPr/>
          <p:nvPr/>
        </p:nvSpPr>
        <p:spPr>
          <a:xfrm>
            <a:off x="428714" y="30774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81499" y="205106"/>
            <a:ext cx="397035" cy="707886"/>
          </a:xfrm>
          <a:prstGeom prst="rect">
            <a:avLst/>
          </a:prstGeom>
          <a:noFill/>
        </p:spPr>
        <p:txBody>
          <a:bodyPr wrap="square" rtlCol="0">
            <a:spAutoFit/>
          </a:bodyPr>
          <a:lstStyle/>
          <a:p>
            <a:pPr algn="ctr"/>
            <a:r>
              <a:rPr lang="en-US" sz="4000" b="1" dirty="0">
                <a:solidFill>
                  <a:srgbClr val="C00000"/>
                </a:solidFill>
                <a:latin typeface="Myriad Pro" pitchFamily="34" charset="0"/>
              </a:rPr>
              <a:t>5</a:t>
            </a:r>
          </a:p>
        </p:txBody>
      </p:sp>
      <p:sp>
        <p:nvSpPr>
          <p:cNvPr id="2" name="Hộp Văn bản 1">
            <a:extLst>
              <a:ext uri="{FF2B5EF4-FFF2-40B4-BE49-F238E27FC236}">
                <a16:creationId xmlns:a16="http://schemas.microsoft.com/office/drawing/2014/main" xmlns="" id="{22C62EB6-9434-564F-1965-5E17673A171F}"/>
              </a:ext>
            </a:extLst>
          </p:cNvPr>
          <p:cNvSpPr txBox="1"/>
          <p:nvPr/>
        </p:nvSpPr>
        <p:spPr>
          <a:xfrm>
            <a:off x="662336" y="1520454"/>
            <a:ext cx="10945983" cy="3108543"/>
          </a:xfrm>
          <a:prstGeom prst="rect">
            <a:avLst/>
          </a:prstGeom>
          <a:noFill/>
        </p:spPr>
        <p:txBody>
          <a:bodyPr wrap="square">
            <a:spAutoFit/>
          </a:bodyPr>
          <a:lstStyle/>
          <a:p>
            <a:r>
              <a:rPr lang="en-US" sz="2800" b="1" i="0" dirty="0">
                <a:solidFill>
                  <a:schemeClr val="accent1">
                    <a:lumMod val="75000"/>
                  </a:schemeClr>
                </a:solidFill>
                <a:effectLst/>
                <a:latin typeface="Sitka Subheading" panose="02000505000000020004" pitchFamily="2" charset="0"/>
              </a:rPr>
              <a:t>Example:</a:t>
            </a:r>
          </a:p>
          <a:p>
            <a:pPr>
              <a:lnSpc>
                <a:spcPct val="150000"/>
              </a:lnSpc>
            </a:pPr>
            <a:r>
              <a:rPr lang="en-US" sz="2800" b="1" i="1" dirty="0">
                <a:effectLst/>
                <a:latin typeface="Sitka Subheading" panose="02000505000000020004" pitchFamily="2" charset="0"/>
              </a:rPr>
              <a:t>Lan’s </a:t>
            </a:r>
            <a:r>
              <a:rPr lang="en-US" sz="2800" b="1" i="1" dirty="0" err="1">
                <a:effectLst/>
                <a:latin typeface="Sitka Subheading" panose="02000505000000020004" pitchFamily="2" charset="0"/>
              </a:rPr>
              <a:t>favourite</a:t>
            </a:r>
            <a:r>
              <a:rPr lang="en-US" sz="2800" b="1" i="1" dirty="0">
                <a:effectLst/>
                <a:latin typeface="Sitka Subheading" panose="02000505000000020004" pitchFamily="2" charset="0"/>
              </a:rPr>
              <a:t> place of interest is Tao Dan Park. It’s only one </a:t>
            </a:r>
            <a:r>
              <a:rPr lang="en-US" sz="2800" b="1" i="1" dirty="0" err="1">
                <a:effectLst/>
                <a:latin typeface="Sitka Subheading" panose="02000505000000020004" pitchFamily="2" charset="0"/>
              </a:rPr>
              <a:t>kilometre</a:t>
            </a:r>
            <a:r>
              <a:rPr lang="en-US" sz="2800" b="1" i="1" dirty="0">
                <a:effectLst/>
                <a:latin typeface="Sitka Subheading" panose="02000505000000020004" pitchFamily="2" charset="0"/>
              </a:rPr>
              <a:t> from her house, so she goes there every weekend with her mother and sister. There they walk, do some exercises and enjoy the fresh air. Sometimes they also cycle around the park.</a:t>
            </a:r>
          </a:p>
        </p:txBody>
      </p:sp>
      <p:sp>
        <p:nvSpPr>
          <p:cNvPr id="3" name="Rectangle 2"/>
          <p:cNvSpPr/>
          <p:nvPr/>
        </p:nvSpPr>
        <p:spPr>
          <a:xfrm>
            <a:off x="1179871" y="710370"/>
            <a:ext cx="9910915" cy="523220"/>
          </a:xfrm>
          <a:prstGeom prst="rect">
            <a:avLst/>
          </a:prstGeom>
        </p:spPr>
        <p:txBody>
          <a:bodyPr wrap="square">
            <a:spAutoFit/>
          </a:bodyPr>
          <a:lstStyle/>
          <a:p>
            <a:pPr marL="457200" indent="-457200">
              <a:buFont typeface="Wingdings" panose="05000000000000000000" pitchFamily="2" charset="2"/>
              <a:buChar char="Ø"/>
            </a:pPr>
            <a:r>
              <a:rPr lang="en-US" sz="2800" b="1" dirty="0" smtClean="0"/>
              <a:t>Tell </a:t>
            </a:r>
            <a:r>
              <a:rPr lang="en-US" sz="2800" b="1" dirty="0"/>
              <a:t>the class about your partner's </a:t>
            </a:r>
            <a:r>
              <a:rPr lang="en-US" sz="2800" b="1" dirty="0" err="1"/>
              <a:t>favourite</a:t>
            </a:r>
            <a:r>
              <a:rPr lang="en-US" sz="2800" b="1" dirty="0"/>
              <a:t> place of </a:t>
            </a:r>
            <a:r>
              <a:rPr lang="en-US" sz="2800" b="1" dirty="0" smtClean="0"/>
              <a:t>interest .</a:t>
            </a:r>
            <a:endParaRPr lang="en-US" sz="2800" b="1" dirty="0"/>
          </a:p>
        </p:txBody>
      </p:sp>
    </p:spTree>
    <p:extLst>
      <p:ext uri="{BB962C8B-B14F-4D97-AF65-F5344CB8AC3E}">
        <p14:creationId xmlns:p14="http://schemas.microsoft.com/office/powerpoint/2010/main" val="3137335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52931" y="184556"/>
            <a:ext cx="1081531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pairs. Ask and answer about your </a:t>
            </a:r>
            <a:r>
              <a:rPr lang="en-US" sz="2800" b="1" dirty="0" err="1">
                <a:effectLst>
                  <a:glow rad="88900">
                    <a:schemeClr val="bg1"/>
                  </a:glow>
                </a:effectLst>
                <a:cs typeface="Arial" panose="020B0604020202020204" pitchFamily="34" charset="0"/>
              </a:rPr>
              <a:t>favourite</a:t>
            </a:r>
            <a:r>
              <a:rPr lang="en-US" sz="2800" b="1" dirty="0">
                <a:effectLst>
                  <a:glow rad="88900">
                    <a:schemeClr val="bg1"/>
                  </a:glow>
                </a:effectLst>
                <a:cs typeface="Arial" panose="020B0604020202020204" pitchFamily="34" charset="0"/>
              </a:rPr>
              <a:t> places of interest. </a:t>
            </a:r>
          </a:p>
        </p:txBody>
      </p:sp>
      <p:sp>
        <p:nvSpPr>
          <p:cNvPr id="16" name="Rounded Rectangle 15"/>
          <p:cNvSpPr/>
          <p:nvPr/>
        </p:nvSpPr>
        <p:spPr>
          <a:xfrm>
            <a:off x="428714" y="30774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81499" y="205106"/>
            <a:ext cx="397035" cy="707886"/>
          </a:xfrm>
          <a:prstGeom prst="rect">
            <a:avLst/>
          </a:prstGeom>
          <a:noFill/>
        </p:spPr>
        <p:txBody>
          <a:bodyPr wrap="square" rtlCol="0">
            <a:spAutoFit/>
          </a:bodyPr>
          <a:lstStyle/>
          <a:p>
            <a:pPr algn="ctr"/>
            <a:r>
              <a:rPr lang="en-US" sz="4000" b="1" dirty="0">
                <a:solidFill>
                  <a:srgbClr val="C00000"/>
                </a:solidFill>
                <a:latin typeface="Myriad Pro" pitchFamily="34" charset="0"/>
              </a:rPr>
              <a:t>5</a:t>
            </a:r>
          </a:p>
        </p:txBody>
      </p:sp>
      <p:sp>
        <p:nvSpPr>
          <p:cNvPr id="2" name="Hộp Văn bản 1">
            <a:extLst>
              <a:ext uri="{FF2B5EF4-FFF2-40B4-BE49-F238E27FC236}">
                <a16:creationId xmlns:a16="http://schemas.microsoft.com/office/drawing/2014/main" xmlns="" id="{22C62EB6-9434-564F-1965-5E17673A171F}"/>
              </a:ext>
            </a:extLst>
          </p:cNvPr>
          <p:cNvSpPr txBox="1"/>
          <p:nvPr/>
        </p:nvSpPr>
        <p:spPr>
          <a:xfrm>
            <a:off x="680016" y="1146829"/>
            <a:ext cx="10945983" cy="3108543"/>
          </a:xfrm>
          <a:prstGeom prst="rect">
            <a:avLst/>
          </a:prstGeom>
          <a:noFill/>
        </p:spPr>
        <p:txBody>
          <a:bodyPr wrap="square">
            <a:spAutoFit/>
          </a:bodyPr>
          <a:lstStyle/>
          <a:p>
            <a:r>
              <a:rPr lang="en-US" sz="2800" b="1" i="0" dirty="0">
                <a:solidFill>
                  <a:schemeClr val="accent1">
                    <a:lumMod val="75000"/>
                  </a:schemeClr>
                </a:solidFill>
                <a:effectLst/>
                <a:latin typeface="Sitka Subheading" panose="02000505000000020004" pitchFamily="2" charset="0"/>
              </a:rPr>
              <a:t>Example:</a:t>
            </a:r>
          </a:p>
          <a:p>
            <a:pPr>
              <a:lnSpc>
                <a:spcPct val="150000"/>
              </a:lnSpc>
            </a:pPr>
            <a:r>
              <a:rPr lang="en-US" sz="2800" b="1" i="1" dirty="0" err="1" smtClean="0">
                <a:latin typeface="Sitka Subheading" panose="02000505000000020004" pitchFamily="2" charset="0"/>
              </a:rPr>
              <a:t>Nga</a:t>
            </a:r>
            <a:r>
              <a:rPr lang="en-US" sz="2800" b="1" i="1" dirty="0" err="1" smtClean="0">
                <a:effectLst/>
                <a:latin typeface="Sitka Subheading" panose="02000505000000020004" pitchFamily="2" charset="0"/>
              </a:rPr>
              <a:t>’s</a:t>
            </a:r>
            <a:r>
              <a:rPr lang="en-US" sz="2800" b="1" i="1" dirty="0" smtClean="0">
                <a:effectLst/>
                <a:latin typeface="Sitka Subheading" panose="02000505000000020004" pitchFamily="2" charset="0"/>
              </a:rPr>
              <a:t> </a:t>
            </a:r>
            <a:r>
              <a:rPr lang="en-US" sz="2800" b="1" i="1" dirty="0" err="1">
                <a:effectLst/>
                <a:latin typeface="Sitka Subheading" panose="02000505000000020004" pitchFamily="2" charset="0"/>
              </a:rPr>
              <a:t>favourite</a:t>
            </a:r>
            <a:r>
              <a:rPr lang="en-US" sz="2800" b="1" i="1" dirty="0">
                <a:effectLst/>
                <a:latin typeface="Sitka Subheading" panose="02000505000000020004" pitchFamily="2" charset="0"/>
              </a:rPr>
              <a:t> place of interest is </a:t>
            </a:r>
            <a:r>
              <a:rPr lang="en-US" sz="2800" b="1" i="1" dirty="0" smtClean="0">
                <a:latin typeface="Sitka Subheading" panose="02000505000000020004" pitchFamily="2" charset="0"/>
              </a:rPr>
              <a:t>My </a:t>
            </a:r>
            <a:r>
              <a:rPr lang="en-US" sz="2800" b="1" i="1" dirty="0" err="1" smtClean="0">
                <a:latin typeface="Sitka Subheading" panose="02000505000000020004" pitchFamily="2" charset="0"/>
              </a:rPr>
              <a:t>Khe</a:t>
            </a:r>
            <a:r>
              <a:rPr lang="en-US" sz="2800" b="1" i="1" dirty="0" smtClean="0">
                <a:latin typeface="Sitka Subheading" panose="02000505000000020004" pitchFamily="2" charset="0"/>
              </a:rPr>
              <a:t> beach</a:t>
            </a:r>
            <a:r>
              <a:rPr lang="en-US" sz="2800" b="1" i="1" dirty="0" smtClean="0">
                <a:effectLst/>
                <a:latin typeface="Sitka Subheading" panose="02000505000000020004" pitchFamily="2" charset="0"/>
              </a:rPr>
              <a:t>. </a:t>
            </a:r>
            <a:r>
              <a:rPr lang="en-US" sz="2800" b="1" i="1" dirty="0">
                <a:effectLst/>
                <a:latin typeface="Sitka Subheading" panose="02000505000000020004" pitchFamily="2" charset="0"/>
              </a:rPr>
              <a:t>It’s </a:t>
            </a:r>
            <a:r>
              <a:rPr lang="en-US" sz="2800" b="1" i="1" dirty="0" smtClean="0">
                <a:latin typeface="Sitka Subheading" panose="02000505000000020004" pitchFamily="2" charset="0"/>
              </a:rPr>
              <a:t>about 15</a:t>
            </a:r>
            <a:r>
              <a:rPr lang="en-US" sz="2800" b="1" i="1" dirty="0" smtClean="0">
                <a:effectLst/>
                <a:latin typeface="Sitka Subheading" panose="02000505000000020004" pitchFamily="2" charset="0"/>
              </a:rPr>
              <a:t> </a:t>
            </a:r>
            <a:r>
              <a:rPr lang="en-US" sz="2800" b="1" i="1" dirty="0" err="1" smtClean="0">
                <a:effectLst/>
                <a:latin typeface="Sitka Subheading" panose="02000505000000020004" pitchFamily="2" charset="0"/>
              </a:rPr>
              <a:t>kilometres</a:t>
            </a:r>
            <a:r>
              <a:rPr lang="en-US" sz="2800" b="1" i="1" dirty="0" smtClean="0">
                <a:effectLst/>
                <a:latin typeface="Sitka Subheading" panose="02000505000000020004" pitchFamily="2" charset="0"/>
              </a:rPr>
              <a:t> </a:t>
            </a:r>
            <a:r>
              <a:rPr lang="en-US" sz="2800" b="1" i="1" dirty="0">
                <a:effectLst/>
                <a:latin typeface="Sitka Subheading" panose="02000505000000020004" pitchFamily="2" charset="0"/>
              </a:rPr>
              <a:t>from her house, </a:t>
            </a:r>
            <a:r>
              <a:rPr lang="en-US" sz="2800" b="1" i="1" dirty="0" smtClean="0">
                <a:effectLst/>
                <a:latin typeface="Sitka Subheading" panose="02000505000000020004" pitchFamily="2" charset="0"/>
              </a:rPr>
              <a:t> </a:t>
            </a:r>
            <a:r>
              <a:rPr lang="en-US" sz="2800" b="1" i="1" dirty="0">
                <a:effectLst/>
                <a:latin typeface="Sitka Subheading" panose="02000505000000020004" pitchFamily="2" charset="0"/>
              </a:rPr>
              <a:t>she </a:t>
            </a:r>
            <a:r>
              <a:rPr lang="en-US" sz="2800" b="1" i="1" dirty="0" smtClean="0">
                <a:latin typeface="Sitka Subheading" panose="02000505000000020004" pitchFamily="2" charset="0"/>
              </a:rPr>
              <a:t>often </a:t>
            </a:r>
            <a:r>
              <a:rPr lang="en-US" sz="2800" b="1" i="1" dirty="0" smtClean="0">
                <a:effectLst/>
                <a:latin typeface="Sitka Subheading" panose="02000505000000020004" pitchFamily="2" charset="0"/>
              </a:rPr>
              <a:t>goes there once a month </a:t>
            </a:r>
            <a:r>
              <a:rPr lang="en-US" sz="2800" b="1" i="1" dirty="0">
                <a:effectLst/>
                <a:latin typeface="Sitka Subheading" panose="02000505000000020004" pitchFamily="2" charset="0"/>
              </a:rPr>
              <a:t>with her </a:t>
            </a:r>
            <a:r>
              <a:rPr lang="en-US" sz="2800" b="1" i="1" dirty="0" smtClean="0">
                <a:latin typeface="Sitka Subheading" panose="02000505000000020004" pitchFamily="2" charset="0"/>
              </a:rPr>
              <a:t>family</a:t>
            </a:r>
            <a:r>
              <a:rPr lang="en-US" sz="2800" b="1" i="1" dirty="0" smtClean="0">
                <a:effectLst/>
                <a:latin typeface="Sitka Subheading" panose="02000505000000020004" pitchFamily="2" charset="0"/>
              </a:rPr>
              <a:t>. There she</a:t>
            </a:r>
            <a:r>
              <a:rPr lang="en-US" sz="2800" b="1" i="1" dirty="0" smtClean="0">
                <a:latin typeface="Sitka Subheading" panose="02000505000000020004" pitchFamily="2" charset="0"/>
              </a:rPr>
              <a:t> </a:t>
            </a:r>
            <a:r>
              <a:rPr lang="en-US" sz="2800" b="1" i="1" dirty="0">
                <a:latin typeface="Sitka Subheading" panose="02000505000000020004" pitchFamily="2" charset="0"/>
              </a:rPr>
              <a:t>usually </a:t>
            </a:r>
            <a:r>
              <a:rPr lang="en-US" sz="2800" b="1" i="1" dirty="0" smtClean="0">
                <a:latin typeface="Sitka Subheading" panose="02000505000000020004" pitchFamily="2" charset="0"/>
              </a:rPr>
              <a:t>enjoys walking  </a:t>
            </a:r>
            <a:r>
              <a:rPr lang="en-US" sz="2800" b="1" i="1" dirty="0">
                <a:latin typeface="Sitka Subheading" panose="02000505000000020004" pitchFamily="2" charset="0"/>
              </a:rPr>
              <a:t>along the sea, taking photos and enjoy seafood with </a:t>
            </a:r>
            <a:r>
              <a:rPr lang="en-US" sz="2800" b="1" i="1" dirty="0" smtClean="0">
                <a:latin typeface="Sitka Subheading" panose="02000505000000020004" pitchFamily="2" charset="0"/>
              </a:rPr>
              <a:t>her family</a:t>
            </a:r>
            <a:endParaRPr lang="en-US" sz="2800" b="1" i="1" dirty="0">
              <a:latin typeface="Sitka Subheading" panose="02000505000000020004" pitchFamily="2" charset="0"/>
            </a:endParaRPr>
          </a:p>
        </p:txBody>
      </p:sp>
      <p:sp>
        <p:nvSpPr>
          <p:cNvPr id="3" name="Rectangle 2"/>
          <p:cNvSpPr/>
          <p:nvPr/>
        </p:nvSpPr>
        <p:spPr>
          <a:xfrm>
            <a:off x="1179871" y="710370"/>
            <a:ext cx="9910915" cy="523220"/>
          </a:xfrm>
          <a:prstGeom prst="rect">
            <a:avLst/>
          </a:prstGeom>
        </p:spPr>
        <p:txBody>
          <a:bodyPr wrap="square">
            <a:spAutoFit/>
          </a:bodyPr>
          <a:lstStyle/>
          <a:p>
            <a:pPr marL="457200" indent="-457200">
              <a:buFont typeface="Wingdings" panose="05000000000000000000" pitchFamily="2" charset="2"/>
              <a:buChar char="Ø"/>
            </a:pPr>
            <a:r>
              <a:rPr lang="en-US" sz="2800" b="1" dirty="0" smtClean="0"/>
              <a:t>Tell </a:t>
            </a:r>
            <a:r>
              <a:rPr lang="en-US" sz="2800" b="1" dirty="0"/>
              <a:t>the class about your partner's </a:t>
            </a:r>
            <a:r>
              <a:rPr lang="en-US" sz="2800" b="1" dirty="0" err="1"/>
              <a:t>favourite</a:t>
            </a:r>
            <a:r>
              <a:rPr lang="en-US" sz="2800" b="1" dirty="0"/>
              <a:t> place of </a:t>
            </a:r>
            <a:r>
              <a:rPr lang="en-US" sz="2800" b="1" dirty="0" smtClean="0"/>
              <a:t>interest .</a:t>
            </a:r>
            <a:endParaRPr lang="en-US" sz="2800" b="1" dirty="0"/>
          </a:p>
        </p:txBody>
      </p:sp>
    </p:spTree>
    <p:extLst>
      <p:ext uri="{BB962C8B-B14F-4D97-AF65-F5344CB8AC3E}">
        <p14:creationId xmlns:p14="http://schemas.microsoft.com/office/powerpoint/2010/main" val="17775040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a:solidFill>
            <a:srgbClr val="6D9FB1"/>
          </a:solidFill>
        </p:grpSpPr>
        <p:sp>
          <p:nvSpPr>
            <p:cNvPr id="19" name="Round Single Corner Rectangle 18"/>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3249932" y="126414"/>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3985D3B7-A40A-4421-9C5F-777653C71BC7}"/>
              </a:ext>
            </a:extLst>
          </p:cNvPr>
          <p:cNvSpPr txBox="1"/>
          <p:nvPr/>
        </p:nvSpPr>
        <p:spPr>
          <a:xfrm>
            <a:off x="860693" y="2344580"/>
            <a:ext cx="7954406" cy="1754326"/>
          </a:xfrm>
          <a:prstGeom prst="rect">
            <a:avLst/>
          </a:prstGeom>
          <a:noFill/>
        </p:spPr>
        <p:txBody>
          <a:bodyPr wrap="square" rtlCol="0">
            <a:spAutoFit/>
          </a:bodyPr>
          <a:lstStyle/>
          <a:p>
            <a:pPr marL="457200" indent="-457200">
              <a:lnSpc>
                <a:spcPct val="150000"/>
              </a:lnSpc>
              <a:buFont typeface="Wingdings" panose="05000000000000000000" pitchFamily="2" charset="2"/>
              <a:buChar char="ü"/>
            </a:pPr>
            <a:r>
              <a:rPr lang="en-US" sz="3600" dirty="0" smtClean="0"/>
              <a:t>How </a:t>
            </a:r>
            <a:r>
              <a:rPr lang="en-US" sz="3600" dirty="0"/>
              <a:t>to seek for help and respond;</a:t>
            </a:r>
          </a:p>
          <a:p>
            <a:pPr marL="457200" indent="-457200">
              <a:lnSpc>
                <a:spcPct val="150000"/>
              </a:lnSpc>
              <a:buFont typeface="Wingdings" panose="05000000000000000000" pitchFamily="2" charset="2"/>
              <a:buChar char="ü"/>
            </a:pPr>
            <a:r>
              <a:rPr lang="en-US" sz="3600" dirty="0"/>
              <a:t>Some famous places of interest.</a:t>
            </a:r>
          </a:p>
        </p:txBody>
      </p:sp>
      <p:pic>
        <p:nvPicPr>
          <p:cNvPr id="2050" name="Picture 2" descr="Recruiting Action Plan Wrap-Up – firecrackers">
            <a:extLst>
              <a:ext uri="{FF2B5EF4-FFF2-40B4-BE49-F238E27FC236}">
                <a16:creationId xmlns:a16="http://schemas.microsoft.com/office/drawing/2014/main" xmlns=""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8058" y="1268256"/>
            <a:ext cx="3203942" cy="21526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44176" y="1272229"/>
            <a:ext cx="8387440" cy="837473"/>
          </a:xfrm>
          <a:prstGeom prst="rect">
            <a:avLst/>
          </a:prstGeom>
        </p:spPr>
        <p:txBody>
          <a:bodyPr wrap="square">
            <a:spAutoFit/>
          </a:bodyPr>
          <a:lstStyle/>
          <a:p>
            <a:pPr lvl="0">
              <a:lnSpc>
                <a:spcPct val="150000"/>
              </a:lnSpc>
            </a:pPr>
            <a:r>
              <a:rPr lang="en-US" sz="3600" b="1" dirty="0">
                <a:solidFill>
                  <a:prstClr val="black"/>
                </a:solidFill>
              </a:rPr>
              <a:t>What have we learnt in this lesson?</a:t>
            </a:r>
          </a:p>
        </p:txBody>
      </p:sp>
    </p:spTree>
    <p:extLst>
      <p:ext uri="{BB962C8B-B14F-4D97-AF65-F5344CB8AC3E}">
        <p14:creationId xmlns:p14="http://schemas.microsoft.com/office/powerpoint/2010/main" val="22757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a:solidFill>
            <a:srgbClr val="6D9FB1"/>
          </a:solidFill>
        </p:grpSpPr>
        <p:sp>
          <p:nvSpPr>
            <p:cNvPr id="19" name="Round Single Corner Rectangle 18"/>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331480" y="75204"/>
            <a:ext cx="4132696" cy="769441"/>
          </a:xfrm>
          <a:prstGeom prst="rect">
            <a:avLst/>
          </a:prstGeom>
          <a:noFill/>
          <a:effectLst/>
        </p:spPr>
        <p:txBody>
          <a:bodyPr wrap="square" rtlCol="0">
            <a:spAutoFit/>
          </a:bodyPr>
          <a:lstStyle/>
          <a:p>
            <a:r>
              <a:rPr lang="en-US" sz="4400" b="1" dirty="0" smtClean="0">
                <a:effectLst>
                  <a:glow rad="88900">
                    <a:schemeClr val="bg1"/>
                  </a:glow>
                </a:effectLst>
                <a:latin typeface="Arial" panose="020B0604020202020204" pitchFamily="34" charset="0"/>
                <a:cs typeface="Arial" panose="020B0604020202020204" pitchFamily="34" charset="0"/>
              </a:rPr>
              <a:t>* Homework</a:t>
            </a:r>
            <a:endParaRPr lang="en-US" sz="44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752538" y="1230639"/>
            <a:ext cx="8149852" cy="1754326"/>
          </a:xfrm>
          <a:prstGeom prst="rect">
            <a:avLst/>
          </a:prstGeom>
          <a:noFill/>
        </p:spPr>
        <p:txBody>
          <a:bodyPr wrap="square" rtlCol="0">
            <a:spAutoFit/>
          </a:bodyPr>
          <a:lstStyle/>
          <a:p>
            <a:pPr marL="571500" indent="-571500">
              <a:lnSpc>
                <a:spcPct val="150000"/>
              </a:lnSpc>
              <a:buFont typeface="Wingdings" panose="05000000000000000000" pitchFamily="2" charset="2"/>
              <a:buChar char="v"/>
            </a:pPr>
            <a:r>
              <a:rPr lang="en-US" sz="3600" dirty="0" smtClean="0"/>
              <a:t>Do </a:t>
            </a:r>
            <a:r>
              <a:rPr lang="en-US" sz="3600" dirty="0"/>
              <a:t>exercises in the Workbook</a:t>
            </a:r>
            <a:r>
              <a:rPr lang="en-US" sz="3600" dirty="0" smtClean="0"/>
              <a:t>.</a:t>
            </a:r>
          </a:p>
          <a:p>
            <a:pPr marL="571500" indent="-571500">
              <a:lnSpc>
                <a:spcPct val="150000"/>
              </a:lnSpc>
              <a:buFont typeface="Wingdings" panose="05000000000000000000" pitchFamily="2" charset="2"/>
              <a:buChar char="v"/>
            </a:pPr>
            <a:r>
              <a:rPr lang="en-US" sz="3600" dirty="0" err="1" smtClean="0"/>
              <a:t>Prepair</a:t>
            </a:r>
            <a:r>
              <a:rPr lang="en-US" sz="3600" dirty="0" smtClean="0"/>
              <a:t> lesson 5 - Skills 1</a:t>
            </a:r>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2496" y="2223062"/>
            <a:ext cx="3044282" cy="3044282"/>
          </a:xfrm>
          <a:prstGeom prst="rect">
            <a:avLst/>
          </a:prstGeom>
        </p:spPr>
      </p:pic>
    </p:spTree>
    <p:extLst>
      <p:ext uri="{BB962C8B-B14F-4D97-AF65-F5344CB8AC3E}">
        <p14:creationId xmlns:p14="http://schemas.microsoft.com/office/powerpoint/2010/main" val="387957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Beaches_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Picture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78401" y="685800"/>
            <a:ext cx="4267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descr="addemoticons17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3200" y="5181600"/>
            <a:ext cx="2032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Cánh cụt 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5791200"/>
            <a:ext cx="121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Cánh cụt 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502400" y="5029200"/>
            <a:ext cx="1219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descr="Cánh cụt 6"/>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636004" y="5486400"/>
            <a:ext cx="102023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2" descr="t3"/>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25600" y="1536531"/>
            <a:ext cx="12192000" cy="5227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5" name="Group 9"/>
          <p:cNvGrpSpPr>
            <a:grpSpLocks/>
          </p:cNvGrpSpPr>
          <p:nvPr/>
        </p:nvGrpSpPr>
        <p:grpSpPr bwMode="auto">
          <a:xfrm>
            <a:off x="0" y="0"/>
            <a:ext cx="12293600" cy="6858000"/>
            <a:chOff x="0" y="0"/>
            <a:chExt cx="5760" cy="4333"/>
          </a:xfrm>
        </p:grpSpPr>
        <p:pic>
          <p:nvPicPr>
            <p:cNvPr id="24586" name="Picture 10"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V="1">
              <a:off x="0" y="4214"/>
              <a:ext cx="574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1"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flipH="1" flipV="1">
              <a:off x="3562" y="2109"/>
              <a:ext cx="428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2"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flipH="1" flipV="1">
              <a:off x="-2085" y="2122"/>
              <a:ext cx="428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13"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V="1">
              <a:off x="0" y="0"/>
              <a:ext cx="574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05800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afterEffect">
                                  <p:stCondLst>
                                    <p:cond delay="1000"/>
                                  </p:stCondLst>
                                  <p:childTnLst>
                                    <p:set>
                                      <p:cBhvr>
                                        <p:cTn id="6" dur="1" fill="hold">
                                          <p:stCondLst>
                                            <p:cond delay="0"/>
                                          </p:stCondLst>
                                        </p:cTn>
                                        <p:tgtEl>
                                          <p:spTgt spid="46084"/>
                                        </p:tgtEl>
                                        <p:attrNameLst>
                                          <p:attrName>style.visibility</p:attrName>
                                        </p:attrNameLst>
                                      </p:cBhvr>
                                      <p:to>
                                        <p:strVal val="visible"/>
                                      </p:to>
                                    </p:set>
                                    <p:animEffect transition="in" filter="fade">
                                      <p:cBhvr>
                                        <p:cTn id="7" dur="800" decel="100000"/>
                                        <p:tgtEl>
                                          <p:spTgt spid="46084"/>
                                        </p:tgtEl>
                                      </p:cBhvr>
                                    </p:animEffect>
                                    <p:anim calcmode="lin" valueType="num">
                                      <p:cBhvr>
                                        <p:cTn id="8" dur="800" decel="100000" fill="hold"/>
                                        <p:tgtEl>
                                          <p:spTgt spid="46084"/>
                                        </p:tgtEl>
                                        <p:attrNameLst>
                                          <p:attrName>style.rotation</p:attrName>
                                        </p:attrNameLst>
                                      </p:cBhvr>
                                      <p:tavLst>
                                        <p:tav tm="0">
                                          <p:val>
                                            <p:fltVal val="-90"/>
                                          </p:val>
                                        </p:tav>
                                        <p:tav tm="100000">
                                          <p:val>
                                            <p:fltVal val="0"/>
                                          </p:val>
                                        </p:tav>
                                      </p:tavLst>
                                    </p:anim>
                                    <p:anim calcmode="lin" valueType="num">
                                      <p:cBhvr>
                                        <p:cTn id="9" dur="800" decel="100000" fill="hold"/>
                                        <p:tgtEl>
                                          <p:spTgt spid="46084"/>
                                        </p:tgtEl>
                                        <p:attrNameLst>
                                          <p:attrName>ppt_x</p:attrName>
                                        </p:attrNameLst>
                                      </p:cBhvr>
                                      <p:tavLst>
                                        <p:tav tm="0">
                                          <p:val>
                                            <p:strVal val="#ppt_x+0.4"/>
                                          </p:val>
                                        </p:tav>
                                        <p:tav tm="100000">
                                          <p:val>
                                            <p:strVal val="#ppt_x-0.05"/>
                                          </p:val>
                                        </p:tav>
                                      </p:tavLst>
                                    </p:anim>
                                    <p:anim calcmode="lin" valueType="num">
                                      <p:cBhvr>
                                        <p:cTn id="10" dur="800" decel="100000" fill="hold"/>
                                        <p:tgtEl>
                                          <p:spTgt spid="4608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608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608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a:solidFill>
                  <a:schemeClr val="bg1"/>
                </a:solidFill>
                <a:latin typeface="Calibri" panose="020F0502020204030204" pitchFamily="34" charset="0"/>
              </a:rPr>
              <a:t>Website: </a:t>
            </a:r>
            <a:r>
              <a:rPr lang="en-GB" b="1" i="1">
                <a:solidFill>
                  <a:schemeClr val="bg1"/>
                </a:solidFill>
                <a:latin typeface="Calibri" panose="020F0502020204030204" pitchFamily="34" charset="0"/>
              </a:rPr>
              <a:t>hoclieu.vn</a:t>
            </a:r>
            <a:endParaRPr lang="en-GB">
              <a:solidFill>
                <a:schemeClr val="bg1"/>
              </a:solidFill>
            </a:endParaRPr>
          </a:p>
          <a:p>
            <a:pPr algn="ctr"/>
            <a:r>
              <a:rPr lang="en-GB" b="1">
                <a:solidFill>
                  <a:schemeClr val="bg1"/>
                </a:solidFill>
                <a:latin typeface="Calibri" panose="020F0502020204030204" pitchFamily="34" charset="0"/>
              </a:rPr>
              <a:t>Fanpage: </a:t>
            </a:r>
            <a:r>
              <a:rPr lang="en-GB" b="1" i="1">
                <a:solidFill>
                  <a:schemeClr val="bg1"/>
                </a:solidFill>
                <a:latin typeface="Calibri" panose="020F0502020204030204" pitchFamily="34" charset="0"/>
              </a:rPr>
              <a:t>facebook.com/www.tienganhglobalsuccess.vn/</a:t>
            </a:r>
            <a:endParaRPr lang="en-GB">
              <a:solidFill>
                <a:schemeClr val="bg1"/>
              </a:solidFill>
            </a:endParaRPr>
          </a:p>
        </p:txBody>
      </p:sp>
    </p:spTree>
    <p:extLst>
      <p:ext uri="{BB962C8B-B14F-4D97-AF65-F5344CB8AC3E}">
        <p14:creationId xmlns:p14="http://schemas.microsoft.com/office/powerpoint/2010/main" val="2453337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a:solidFill>
            <a:srgbClr val="6D9FB1"/>
          </a:solidFill>
        </p:grpSpPr>
        <p:sp>
          <p:nvSpPr>
            <p:cNvPr id="32" name="Round Single Corner Rectangle 31"/>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a:extLst>
              <a:ext uri="{FF2B5EF4-FFF2-40B4-BE49-F238E27FC236}">
                <a16:creationId xmlns:a16="http://schemas.microsoft.com/office/drawing/2014/main" xmlns="" id="{18AC8E79-ECD6-4F34-BE5A-9F5E850E85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7D2BE1BB-2AB2-4D7E-9E27-8D245181B5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xmlns="" id="{22A1615C-2156-4B15-BF3E-39794B37905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280997"/>
            <a:ext cx="5378624" cy="6402614"/>
            <a:chOff x="-19221" y="197691"/>
            <a:chExt cx="5378624" cy="6402614"/>
          </a:xfrm>
        </p:grpSpPr>
        <p:sp>
          <p:nvSpPr>
            <p:cNvPr id="23" name="Freeform: Shape 22">
              <a:extLst>
                <a:ext uri="{FF2B5EF4-FFF2-40B4-BE49-F238E27FC236}">
                  <a16:creationId xmlns:a16="http://schemas.microsoft.com/office/drawing/2014/main" xmlns="" id="{D0AAA4B8-4E08-4663-9835-BA403F0061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xmlns="" id="{CB4869D1-3E13-4881-A292-2F38ECC07B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xmlns="" id="{3FEDB7CE-BB3D-4A0D-A73F-3117044F329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xmlns="" id="{A6E0C6E1-7FBF-471E-849C-A54AF1D41F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xmlns="" id="{B2BFAA38-D910-41AD-BBED-0608E4AE71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TextBox 14">
            <a:extLst>
              <a:ext uri="{FF2B5EF4-FFF2-40B4-BE49-F238E27FC236}">
                <a16:creationId xmlns:a16="http://schemas.microsoft.com/office/drawing/2014/main" xmlns="" id="{3620506D-D0FB-4364-9BF0-303257236434}"/>
              </a:ext>
            </a:extLst>
          </p:cNvPr>
          <p:cNvSpPr txBox="1"/>
          <p:nvPr/>
        </p:nvSpPr>
        <p:spPr>
          <a:xfrm>
            <a:off x="413394" y="179280"/>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5" name="TextBox 4">
            <a:extLst>
              <a:ext uri="{FF2B5EF4-FFF2-40B4-BE49-F238E27FC236}">
                <a16:creationId xmlns:a16="http://schemas.microsoft.com/office/drawing/2014/main" xmlns="" id="{337A5E1E-3CA0-4464-8CDD-31E8FAFCE4DB}"/>
              </a:ext>
            </a:extLst>
          </p:cNvPr>
          <p:cNvSpPr txBox="1"/>
          <p:nvPr/>
        </p:nvSpPr>
        <p:spPr>
          <a:xfrm>
            <a:off x="413394" y="3141738"/>
            <a:ext cx="3586272" cy="2585323"/>
          </a:xfrm>
          <a:prstGeom prst="rect">
            <a:avLst/>
          </a:prstGeom>
          <a:noFill/>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Phrasal verbs revision</a:t>
            </a:r>
          </a:p>
        </p:txBody>
      </p:sp>
      <p:sp>
        <p:nvSpPr>
          <p:cNvPr id="2" name="Rectangle 1"/>
          <p:cNvSpPr/>
          <p:nvPr/>
        </p:nvSpPr>
        <p:spPr>
          <a:xfrm>
            <a:off x="4930676" y="1531826"/>
            <a:ext cx="6975016" cy="1938992"/>
          </a:xfrm>
          <a:prstGeom prst="rect">
            <a:avLst/>
          </a:prstGeom>
        </p:spPr>
        <p:txBody>
          <a:bodyPr wrap="square">
            <a:spAutoFit/>
          </a:bodyPr>
          <a:lstStyle/>
          <a:p>
            <a:pPr marL="457200" indent="-457200">
              <a:buFont typeface="Wingdings" panose="05000000000000000000" pitchFamily="2" charset="2"/>
              <a:buChar char="Ø"/>
            </a:pPr>
            <a:r>
              <a:rPr lang="en-US" sz="3000" b="1" i="1" dirty="0" smtClean="0">
                <a:solidFill>
                  <a:srgbClr val="0070C0"/>
                </a:solidFill>
              </a:rPr>
              <a:t>Teacher </a:t>
            </a:r>
            <a:r>
              <a:rPr lang="en-US" sz="3000" b="1" i="1" dirty="0">
                <a:solidFill>
                  <a:srgbClr val="0070C0"/>
                </a:solidFill>
              </a:rPr>
              <a:t>shows </a:t>
            </a:r>
            <a:r>
              <a:rPr lang="en-US" sz="3000" b="1" i="1" dirty="0" smtClean="0">
                <a:solidFill>
                  <a:srgbClr val="0070C0"/>
                </a:solidFill>
              </a:rPr>
              <a:t>pictures, </a:t>
            </a:r>
            <a:r>
              <a:rPr lang="en-US" sz="3000" b="1" i="1" dirty="0">
                <a:solidFill>
                  <a:srgbClr val="0070C0"/>
                </a:solidFill>
              </a:rPr>
              <a:t>asks students to </a:t>
            </a:r>
            <a:r>
              <a:rPr lang="en-US" sz="3000" b="1" i="1" dirty="0" smtClean="0">
                <a:solidFill>
                  <a:srgbClr val="0070C0"/>
                </a:solidFill>
              </a:rPr>
              <a:t>guess  </a:t>
            </a:r>
            <a:r>
              <a:rPr lang="en-US" sz="3000" b="1" i="1" dirty="0">
                <a:solidFill>
                  <a:srgbClr val="0070C0"/>
                </a:solidFill>
              </a:rPr>
              <a:t>phrasal verbs </a:t>
            </a:r>
            <a:r>
              <a:rPr lang="en-US" sz="3000" b="1" i="1" dirty="0" smtClean="0">
                <a:solidFill>
                  <a:srgbClr val="0070C0"/>
                </a:solidFill>
              </a:rPr>
              <a:t>related to  them</a:t>
            </a:r>
            <a:r>
              <a:rPr lang="en-US" sz="3000" b="1" i="1" dirty="0">
                <a:solidFill>
                  <a:srgbClr val="0070C0"/>
                </a:solidFill>
              </a:rPr>
              <a:t>.</a:t>
            </a:r>
          </a:p>
          <a:p>
            <a:pPr marL="457200" indent="-457200">
              <a:buFont typeface="Wingdings" panose="05000000000000000000" pitchFamily="2" charset="2"/>
              <a:buChar char="Ø"/>
            </a:pPr>
            <a:r>
              <a:rPr lang="en-US" sz="3000" b="1" i="1" dirty="0" smtClean="0">
                <a:solidFill>
                  <a:srgbClr val="0070C0"/>
                </a:solidFill>
              </a:rPr>
              <a:t> </a:t>
            </a:r>
            <a:r>
              <a:rPr lang="en-US" sz="3000" b="1" i="1" dirty="0">
                <a:solidFill>
                  <a:srgbClr val="0070C0"/>
                </a:solidFill>
              </a:rPr>
              <a:t>The team that gives more correct phrasal verbs</a:t>
            </a:r>
            <a:r>
              <a:rPr lang="en-US" sz="3000" b="1" i="1" dirty="0" smtClean="0">
                <a:solidFill>
                  <a:srgbClr val="0070C0"/>
                </a:solidFill>
              </a:rPr>
              <a:t> </a:t>
            </a:r>
            <a:r>
              <a:rPr lang="en-US" sz="3000" b="1" i="1" dirty="0">
                <a:solidFill>
                  <a:srgbClr val="0070C0"/>
                </a:solidFill>
              </a:rPr>
              <a:t>is the winner.</a:t>
            </a:r>
          </a:p>
        </p:txBody>
      </p:sp>
    </p:spTree>
    <p:extLst>
      <p:ext uri="{BB962C8B-B14F-4D97-AF65-F5344CB8AC3E}">
        <p14:creationId xmlns:p14="http://schemas.microsoft.com/office/powerpoint/2010/main" val="15808410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315580" y="2232538"/>
            <a:ext cx="1835914" cy="61760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EVERYDAY ENGLISH</a:t>
            </a:r>
            <a:endParaRPr lang="en-GB" b="1" dirty="0">
              <a:solidFill>
                <a:schemeClr val="tx1"/>
              </a:solidFill>
            </a:endParaRPr>
          </a:p>
        </p:txBody>
      </p:sp>
      <p:sp>
        <p:nvSpPr>
          <p:cNvPr id="18" name="Rounded Rectangle 17"/>
          <p:cNvSpPr/>
          <p:nvPr/>
        </p:nvSpPr>
        <p:spPr>
          <a:xfrm>
            <a:off x="669161" y="3988063"/>
            <a:ext cx="1835914"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PLACES OF INTEREST</a:t>
            </a:r>
            <a:endParaRPr lang="en-GB" b="1" dirty="0">
              <a:solidFill>
                <a:schemeClr val="tx1"/>
              </a:solidFill>
            </a:endParaRPr>
          </a:p>
        </p:txBody>
      </p:sp>
      <p:sp>
        <p:nvSpPr>
          <p:cNvPr id="20" name="Rectangle 19"/>
          <p:cNvSpPr/>
          <p:nvPr/>
        </p:nvSpPr>
        <p:spPr>
          <a:xfrm>
            <a:off x="5467050" y="1234448"/>
            <a:ext cx="6520179" cy="618004"/>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Warm up: Phrasal verbs revision.</a:t>
            </a:r>
          </a:p>
        </p:txBody>
      </p:sp>
      <p:sp>
        <p:nvSpPr>
          <p:cNvPr id="21" name="Rectangle 20"/>
          <p:cNvSpPr/>
          <p:nvPr/>
        </p:nvSpPr>
        <p:spPr>
          <a:xfrm>
            <a:off x="5456954" y="2008673"/>
            <a:ext cx="6540369" cy="1512091"/>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Seeking for help and responding.</a:t>
            </a:r>
          </a:p>
          <a:p>
            <a:r>
              <a:rPr lang="en-US" dirty="0">
                <a:solidFill>
                  <a:schemeClr val="tx1"/>
                </a:solidFill>
              </a:rPr>
              <a:t>- Task 1: Listen and read the conversations. Pay attention to the highlighted parts.</a:t>
            </a:r>
          </a:p>
          <a:p>
            <a:r>
              <a:rPr lang="en-US" dirty="0">
                <a:solidFill>
                  <a:schemeClr val="tx1"/>
                </a:solidFill>
              </a:rPr>
              <a:t>- Task 2: Work in pairs. Ask for help and respond in the following situations. </a:t>
            </a:r>
          </a:p>
        </p:txBody>
      </p:sp>
      <p:sp>
        <p:nvSpPr>
          <p:cNvPr id="22" name="Rectangle 21"/>
          <p:cNvSpPr/>
          <p:nvPr/>
        </p:nvSpPr>
        <p:spPr>
          <a:xfrm>
            <a:off x="5467050" y="3676985"/>
            <a:ext cx="6536433" cy="1926493"/>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Task 3: Do you know the place in each picture?</a:t>
            </a:r>
          </a:p>
          <a:p>
            <a:pPr marR="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Task 4: Listen to Binh and Mira talking about a place of interest in their community. Fill in each blank with no more than TWO words and / or a number.</a:t>
            </a:r>
          </a:p>
          <a:p>
            <a:pPr marR="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Task 5: Work in pairs. ask and answer about your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favourite</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places of interest. Use the questions below.</a:t>
            </a:r>
          </a:p>
        </p:txBody>
      </p:sp>
      <p:cxnSp>
        <p:nvCxnSpPr>
          <p:cNvPr id="24" name="Curved Connector 23"/>
          <p:cNvCxnSpPr>
            <a:cxnSpLocks/>
            <a:stCxn id="16" idx="3"/>
            <a:endCxn id="17" idx="0"/>
          </p:cNvCxnSpPr>
          <p:nvPr/>
        </p:nvCxnSpPr>
        <p:spPr>
          <a:xfrm>
            <a:off x="2505075" y="1409153"/>
            <a:ext cx="728462" cy="82338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cxnSpLocks/>
            <a:stCxn id="17" idx="1"/>
            <a:endCxn id="18" idx="0"/>
          </p:cNvCxnSpPr>
          <p:nvPr/>
        </p:nvCxnSpPr>
        <p:spPr>
          <a:xfrm rot="10800000" flipV="1">
            <a:off x="1587118" y="2541341"/>
            <a:ext cx="728462" cy="1446721"/>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7" name="Rounded Rectangle 26"/>
          <p:cNvSpPr/>
          <p:nvPr/>
        </p:nvSpPr>
        <p:spPr>
          <a:xfrm>
            <a:off x="2484386" y="5727428"/>
            <a:ext cx="2129795" cy="604154"/>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cxnSpLocks/>
            <a:stCxn id="18" idx="2"/>
            <a:endCxn id="27" idx="1"/>
          </p:cNvCxnSpPr>
          <p:nvPr/>
        </p:nvCxnSpPr>
        <p:spPr>
          <a:xfrm rot="16200000" flipH="1">
            <a:off x="1315755" y="4860873"/>
            <a:ext cx="1439995" cy="897268"/>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522870" y="5727428"/>
            <a:ext cx="6520179" cy="684962"/>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p>
          <a:p>
            <a:pPr marL="285750" indent="-285750">
              <a:buFont typeface="Arial" panose="020B0604020202020204" pitchFamily="34" charset="0"/>
              <a:buChar char="•"/>
            </a:pPr>
            <a:r>
              <a:rPr lang="en-US" dirty="0">
                <a:solidFill>
                  <a:schemeClr val="tx1"/>
                </a:solidFill>
              </a:rPr>
              <a:t>Homework</a:t>
            </a:r>
            <a:endParaRPr lang="en-GB" dirty="0">
              <a:solidFill>
                <a:schemeClr val="tx1"/>
              </a:solidFill>
            </a:endParaRPr>
          </a:p>
        </p:txBody>
      </p:sp>
      <p:sp>
        <p:nvSpPr>
          <p:cNvPr id="30" name="Rounded Rectangle 29"/>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3220"/>
          </a:xfrm>
          <a:prstGeom prst="rect">
            <a:avLst/>
          </a:prstGeom>
          <a:noFill/>
        </p:spPr>
        <p:txBody>
          <a:bodyPr wrap="square" rtlCol="0">
            <a:spAutoFit/>
          </a:bodyPr>
          <a:lstStyle/>
          <a:p>
            <a:r>
              <a:rPr lang="en-US" sz="2800" b="1" dirty="0">
                <a:solidFill>
                  <a:schemeClr val="bg1"/>
                </a:solidFill>
              </a:rPr>
              <a:t>LESSON 4:  COMMUNICATION</a:t>
            </a: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4"/>
            <a:srcRect t="5582"/>
            <a:stretch/>
          </p:blipFill>
          <p:spPr>
            <a:xfrm>
              <a:off x="2906617" y="1968106"/>
              <a:ext cx="710920" cy="499184"/>
            </a:xfrm>
            <a:prstGeom prst="rect">
              <a:avLst/>
            </a:prstGeom>
          </p:spPr>
        </p:pic>
      </p:grpSp>
    </p:spTree>
    <p:extLst>
      <p:ext uri="{BB962C8B-B14F-4D97-AF65-F5344CB8AC3E}">
        <p14:creationId xmlns:p14="http://schemas.microsoft.com/office/powerpoint/2010/main" val="156269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a:solidFill>
            <a:srgbClr val="6D9FB1"/>
          </a:solidFill>
        </p:grpSpPr>
        <p:sp>
          <p:nvSpPr>
            <p:cNvPr id="32" name="Round Single Corner Rectangle 31"/>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a:extLst>
              <a:ext uri="{FF2B5EF4-FFF2-40B4-BE49-F238E27FC236}">
                <a16:creationId xmlns:a16="http://schemas.microsoft.com/office/drawing/2014/main" xmlns="" id="{18AC8E79-ECD6-4F34-BE5A-9F5E850E85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7D2BE1BB-2AB2-4D7E-9E27-8D245181B5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xmlns="" id="{22A1615C-2156-4B15-BF3E-39794B37905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280997"/>
            <a:ext cx="5378624" cy="6402614"/>
            <a:chOff x="-19221" y="197691"/>
            <a:chExt cx="5378624" cy="6402614"/>
          </a:xfrm>
        </p:grpSpPr>
        <p:sp>
          <p:nvSpPr>
            <p:cNvPr id="23" name="Freeform: Shape 22">
              <a:extLst>
                <a:ext uri="{FF2B5EF4-FFF2-40B4-BE49-F238E27FC236}">
                  <a16:creationId xmlns:a16="http://schemas.microsoft.com/office/drawing/2014/main" xmlns="" id="{D0AAA4B8-4E08-4663-9835-BA403F0061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xmlns="" id="{CB4869D1-3E13-4881-A292-2F38ECC07B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xmlns="" id="{3FEDB7CE-BB3D-4A0D-A73F-3117044F329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xmlns="" id="{A6E0C6E1-7FBF-471E-849C-A54AF1D41F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xmlns="" id="{B2BFAA38-D910-41AD-BBED-0608E4AE71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TextBox 14">
            <a:extLst>
              <a:ext uri="{FF2B5EF4-FFF2-40B4-BE49-F238E27FC236}">
                <a16:creationId xmlns:a16="http://schemas.microsoft.com/office/drawing/2014/main" xmlns=""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5" name="TextBox 4">
            <a:extLst>
              <a:ext uri="{FF2B5EF4-FFF2-40B4-BE49-F238E27FC236}">
                <a16:creationId xmlns:a16="http://schemas.microsoft.com/office/drawing/2014/main" xmlns="" id="{337A5E1E-3CA0-4464-8CDD-31E8FAFCE4DB}"/>
              </a:ext>
            </a:extLst>
          </p:cNvPr>
          <p:cNvSpPr txBox="1"/>
          <p:nvPr/>
        </p:nvSpPr>
        <p:spPr>
          <a:xfrm>
            <a:off x="413394" y="3141738"/>
            <a:ext cx="3586272" cy="2585323"/>
          </a:xfrm>
          <a:prstGeom prst="rect">
            <a:avLst/>
          </a:prstGeom>
          <a:noFill/>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Phrasal verbs revision</a:t>
            </a:r>
          </a:p>
        </p:txBody>
      </p:sp>
      <p:pic>
        <p:nvPicPr>
          <p:cNvPr id="7" name="Hình ảnh 6">
            <a:extLst>
              <a:ext uri="{FF2B5EF4-FFF2-40B4-BE49-F238E27FC236}">
                <a16:creationId xmlns:a16="http://schemas.microsoft.com/office/drawing/2014/main" xmlns="" id="{B7DFE4F5-B77A-D539-F2B8-F35B93E52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017" y="1380706"/>
            <a:ext cx="5602492" cy="5003025"/>
          </a:xfrm>
          <a:prstGeom prst="rect">
            <a:avLst/>
          </a:prstGeom>
        </p:spPr>
      </p:pic>
      <p:sp>
        <p:nvSpPr>
          <p:cNvPr id="8" name="TextBox 4">
            <a:extLst>
              <a:ext uri="{FF2B5EF4-FFF2-40B4-BE49-F238E27FC236}">
                <a16:creationId xmlns:a16="http://schemas.microsoft.com/office/drawing/2014/main" xmlns="" id="{4C95C995-7DE5-CC52-08BF-DD192CB1A30A}"/>
              </a:ext>
            </a:extLst>
          </p:cNvPr>
          <p:cNvSpPr txBox="1"/>
          <p:nvPr/>
        </p:nvSpPr>
        <p:spPr>
          <a:xfrm>
            <a:off x="6774879" y="5172576"/>
            <a:ext cx="3586272" cy="923330"/>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FIND OUT</a:t>
            </a:r>
          </a:p>
        </p:txBody>
      </p:sp>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a:solidFill>
            <a:srgbClr val="6D9FB1"/>
          </a:solidFill>
        </p:grpSpPr>
        <p:sp>
          <p:nvSpPr>
            <p:cNvPr id="32" name="Round Single Corner Rectangle 31"/>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xmlns=""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3" name="Hình ảnh 2">
            <a:extLst>
              <a:ext uri="{FF2B5EF4-FFF2-40B4-BE49-F238E27FC236}">
                <a16:creationId xmlns:a16="http://schemas.microsoft.com/office/drawing/2014/main" xmlns="" id="{794CD754-0FAC-5398-6408-EE740C341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069" y="1260130"/>
            <a:ext cx="4452560" cy="3757961"/>
          </a:xfrm>
          <a:prstGeom prst="rect">
            <a:avLst/>
          </a:prstGeom>
        </p:spPr>
      </p:pic>
      <p:sp>
        <p:nvSpPr>
          <p:cNvPr id="4" name="TextBox 4">
            <a:extLst>
              <a:ext uri="{FF2B5EF4-FFF2-40B4-BE49-F238E27FC236}">
                <a16:creationId xmlns:a16="http://schemas.microsoft.com/office/drawing/2014/main" xmlns="" id="{65962637-5F8E-22E3-AACE-3E8FEAF3B677}"/>
              </a:ext>
            </a:extLst>
          </p:cNvPr>
          <p:cNvSpPr txBox="1"/>
          <p:nvPr/>
        </p:nvSpPr>
        <p:spPr>
          <a:xfrm>
            <a:off x="387069" y="4720707"/>
            <a:ext cx="5218771" cy="1415772"/>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4300" b="1" dirty="0">
                <a:solidFill>
                  <a:srgbClr val="C00000"/>
                </a:solidFill>
                <a:effectLst>
                  <a:outerShdw blurRad="38100" dist="38100" dir="2700000" algn="tl">
                    <a:srgbClr val="000000">
                      <a:alpha val="43137"/>
                    </a:srgbClr>
                  </a:outerShdw>
                </a:effectLst>
              </a:rPr>
              <a:t>TAKE CARE OF/</a:t>
            </a:r>
          </a:p>
          <a:p>
            <a:pPr algn="ctr"/>
            <a:r>
              <a:rPr lang="en-US" sz="4300" b="1" dirty="0">
                <a:solidFill>
                  <a:srgbClr val="C00000"/>
                </a:solidFill>
                <a:effectLst>
                  <a:outerShdw blurRad="38100" dist="38100" dir="2700000" algn="tl">
                    <a:srgbClr val="000000">
                      <a:alpha val="43137"/>
                    </a:srgbClr>
                  </a:outerShdw>
                </a:effectLst>
              </a:rPr>
              <a:t> LOOK AFTER</a:t>
            </a:r>
          </a:p>
        </p:txBody>
      </p:sp>
      <p:pic>
        <p:nvPicPr>
          <p:cNvPr id="7" name="Hình ảnh 6">
            <a:extLst>
              <a:ext uri="{FF2B5EF4-FFF2-40B4-BE49-F238E27FC236}">
                <a16:creationId xmlns:a16="http://schemas.microsoft.com/office/drawing/2014/main" xmlns="" id="{87FF61A9-C2B1-7662-73E2-5B915D244D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4274" y="1260130"/>
            <a:ext cx="3870038" cy="3870038"/>
          </a:xfrm>
          <a:prstGeom prst="rect">
            <a:avLst/>
          </a:prstGeom>
        </p:spPr>
      </p:pic>
      <p:sp>
        <p:nvSpPr>
          <p:cNvPr id="8" name="TextBox 4">
            <a:extLst>
              <a:ext uri="{FF2B5EF4-FFF2-40B4-BE49-F238E27FC236}">
                <a16:creationId xmlns:a16="http://schemas.microsoft.com/office/drawing/2014/main" xmlns="" id="{880D7135-7CBA-B7AF-B414-90531F15BABD}"/>
              </a:ext>
            </a:extLst>
          </p:cNvPr>
          <p:cNvSpPr txBox="1"/>
          <p:nvPr/>
        </p:nvSpPr>
        <p:spPr>
          <a:xfrm>
            <a:off x="7214274" y="5437875"/>
            <a:ext cx="4499211" cy="754053"/>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4300" b="1" dirty="0">
                <a:solidFill>
                  <a:srgbClr val="C00000"/>
                </a:solidFill>
                <a:effectLst>
                  <a:outerShdw blurRad="38100" dist="38100" dir="2700000" algn="tl">
                    <a:srgbClr val="000000">
                      <a:alpha val="43137"/>
                    </a:srgbClr>
                  </a:outerShdw>
                </a:effectLst>
              </a:rPr>
              <a:t>COME BACK</a:t>
            </a:r>
          </a:p>
        </p:txBody>
      </p:sp>
    </p:spTree>
    <p:extLst>
      <p:ext uri="{BB962C8B-B14F-4D97-AF65-F5344CB8AC3E}">
        <p14:creationId xmlns:p14="http://schemas.microsoft.com/office/powerpoint/2010/main" val="333593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a:solidFill>
            <a:srgbClr val="6D9FB1"/>
          </a:solidFill>
        </p:grpSpPr>
        <p:sp>
          <p:nvSpPr>
            <p:cNvPr id="32" name="Round Single Corner Rectangle 31"/>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xmlns=""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3" name="Hình ảnh 2">
            <a:extLst>
              <a:ext uri="{FF2B5EF4-FFF2-40B4-BE49-F238E27FC236}">
                <a16:creationId xmlns:a16="http://schemas.microsoft.com/office/drawing/2014/main" xmlns="" id="{3C2B4654-9EB9-F352-E580-436C870612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1449" y="1075689"/>
            <a:ext cx="4299341" cy="4299341"/>
          </a:xfrm>
          <a:prstGeom prst="rect">
            <a:avLst/>
          </a:prstGeom>
        </p:spPr>
      </p:pic>
      <p:pic>
        <p:nvPicPr>
          <p:cNvPr id="6" name="Hình ảnh 5">
            <a:extLst>
              <a:ext uri="{FF2B5EF4-FFF2-40B4-BE49-F238E27FC236}">
                <a16:creationId xmlns:a16="http://schemas.microsoft.com/office/drawing/2014/main" xmlns="" id="{A5C41C6D-5D9A-D135-1321-B4573A1D61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381" y="1131554"/>
            <a:ext cx="4014895" cy="4014895"/>
          </a:xfrm>
          <a:prstGeom prst="rect">
            <a:avLst/>
          </a:prstGeom>
        </p:spPr>
      </p:pic>
      <p:sp>
        <p:nvSpPr>
          <p:cNvPr id="7" name="TextBox 4">
            <a:extLst>
              <a:ext uri="{FF2B5EF4-FFF2-40B4-BE49-F238E27FC236}">
                <a16:creationId xmlns:a16="http://schemas.microsoft.com/office/drawing/2014/main" xmlns="" id="{F4DF078E-C186-FA84-056E-26C8125C5097}"/>
              </a:ext>
            </a:extLst>
          </p:cNvPr>
          <p:cNvSpPr txBox="1"/>
          <p:nvPr/>
        </p:nvSpPr>
        <p:spPr>
          <a:xfrm>
            <a:off x="760279" y="5264781"/>
            <a:ext cx="3586272" cy="892552"/>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5200" b="1" dirty="0">
                <a:solidFill>
                  <a:srgbClr val="C00000"/>
                </a:solidFill>
                <a:effectLst>
                  <a:outerShdw blurRad="38100" dist="38100" dir="2700000" algn="tl">
                    <a:srgbClr val="000000">
                      <a:alpha val="43137"/>
                    </a:srgbClr>
                  </a:outerShdw>
                </a:effectLst>
              </a:rPr>
              <a:t>LOOK FOR</a:t>
            </a:r>
          </a:p>
        </p:txBody>
      </p:sp>
      <p:sp>
        <p:nvSpPr>
          <p:cNvPr id="8" name="TextBox 4">
            <a:extLst>
              <a:ext uri="{FF2B5EF4-FFF2-40B4-BE49-F238E27FC236}">
                <a16:creationId xmlns:a16="http://schemas.microsoft.com/office/drawing/2014/main" xmlns="" id="{A92114D9-17AB-47F5-8AAE-3E79F6EAA339}"/>
              </a:ext>
            </a:extLst>
          </p:cNvPr>
          <p:cNvSpPr txBox="1"/>
          <p:nvPr/>
        </p:nvSpPr>
        <p:spPr>
          <a:xfrm>
            <a:off x="7397983" y="5264781"/>
            <a:ext cx="3586272" cy="892552"/>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5200" b="1" dirty="0">
                <a:solidFill>
                  <a:srgbClr val="C00000"/>
                </a:solidFill>
                <a:effectLst>
                  <a:outerShdw blurRad="38100" dist="38100" dir="2700000" algn="tl">
                    <a:srgbClr val="000000">
                      <a:alpha val="43137"/>
                    </a:srgbClr>
                  </a:outerShdw>
                </a:effectLst>
              </a:rPr>
              <a:t>TAKE OFF</a:t>
            </a:r>
          </a:p>
        </p:txBody>
      </p:sp>
    </p:spTree>
    <p:extLst>
      <p:ext uri="{BB962C8B-B14F-4D97-AF65-F5344CB8AC3E}">
        <p14:creationId xmlns:p14="http://schemas.microsoft.com/office/powerpoint/2010/main" val="167213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99"/>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a:solidFill>
            <a:srgbClr val="6D9FB1"/>
          </a:solidFill>
        </p:grpSpPr>
        <p:sp>
          <p:nvSpPr>
            <p:cNvPr id="32" name="Round Single Corner Rectangle 31"/>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xmlns=""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3" name="Hình ảnh 2">
            <a:extLst>
              <a:ext uri="{FF2B5EF4-FFF2-40B4-BE49-F238E27FC236}">
                <a16:creationId xmlns:a16="http://schemas.microsoft.com/office/drawing/2014/main" xmlns="" id="{F14B8697-B214-E5F5-BB3F-3B93343C7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178" y="1289999"/>
            <a:ext cx="5238750" cy="5143500"/>
          </a:xfrm>
          <a:prstGeom prst="rect">
            <a:avLst/>
          </a:prstGeom>
        </p:spPr>
      </p:pic>
      <p:sp>
        <p:nvSpPr>
          <p:cNvPr id="4" name="TextBox 4">
            <a:extLst>
              <a:ext uri="{FF2B5EF4-FFF2-40B4-BE49-F238E27FC236}">
                <a16:creationId xmlns:a16="http://schemas.microsoft.com/office/drawing/2014/main" xmlns="" id="{E8395E3B-4F95-352B-039B-FE67E0859325}"/>
              </a:ext>
            </a:extLst>
          </p:cNvPr>
          <p:cNvSpPr txBox="1"/>
          <p:nvPr/>
        </p:nvSpPr>
        <p:spPr>
          <a:xfrm>
            <a:off x="6186074" y="3522195"/>
            <a:ext cx="3586272" cy="923330"/>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GET OVER</a:t>
            </a:r>
          </a:p>
        </p:txBody>
      </p:sp>
    </p:spTree>
    <p:extLst>
      <p:ext uri="{BB962C8B-B14F-4D97-AF65-F5344CB8AC3E}">
        <p14:creationId xmlns:p14="http://schemas.microsoft.com/office/powerpoint/2010/main" val="417595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71489" y="692738"/>
            <a:ext cx="11317124"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Listen and read the conversations. Pay attention to the highlighted parts.</a:t>
            </a:r>
          </a:p>
        </p:txBody>
      </p:sp>
      <p:sp>
        <p:nvSpPr>
          <p:cNvPr id="16" name="Rounded Rectangle 15"/>
          <p:cNvSpPr/>
          <p:nvPr/>
        </p:nvSpPr>
        <p:spPr>
          <a:xfrm>
            <a:off x="118469" y="709324"/>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171254" y="606684"/>
            <a:ext cx="397035" cy="707886"/>
          </a:xfrm>
          <a:prstGeom prst="rect">
            <a:avLst/>
          </a:prstGeom>
          <a:noFill/>
        </p:spPr>
        <p:txBody>
          <a:bodyPr wrap="square" rtlCol="0">
            <a:spAutoFit/>
          </a:bodyPr>
          <a:lstStyle/>
          <a:p>
            <a:pPr algn="ctr"/>
            <a:r>
              <a:rPr lang="en-US" sz="4000" b="1" dirty="0">
                <a:solidFill>
                  <a:srgbClr val="C00000"/>
                </a:solidFill>
                <a:latin typeface="Myriad Pro" pitchFamily="34" charset="0"/>
              </a:rPr>
              <a:t>1</a:t>
            </a:r>
          </a:p>
        </p:txBody>
      </p:sp>
      <p:pic>
        <p:nvPicPr>
          <p:cNvPr id="3" name="Picture 2">
            <a:extLst>
              <a:ext uri="{FF2B5EF4-FFF2-40B4-BE49-F238E27FC236}">
                <a16:creationId xmlns:a16="http://schemas.microsoft.com/office/drawing/2014/main" xmlns="" id="{64B8E83F-BD3A-42AF-45A5-6234E4F9114E}"/>
              </a:ext>
            </a:extLst>
          </p:cNvPr>
          <p:cNvPicPr>
            <a:picLocks noChangeAspect="1"/>
          </p:cNvPicPr>
          <p:nvPr/>
        </p:nvPicPr>
        <p:blipFill>
          <a:blip r:embed="rId5"/>
          <a:stretch>
            <a:fillRect/>
          </a:stretch>
        </p:blipFill>
        <p:spPr>
          <a:xfrm>
            <a:off x="1533281" y="1277513"/>
            <a:ext cx="7312768" cy="3976441"/>
          </a:xfrm>
          <a:prstGeom prst="rect">
            <a:avLst/>
          </a:prstGeom>
        </p:spPr>
      </p:pic>
      <p:pic>
        <p:nvPicPr>
          <p:cNvPr id="6" name="Track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23821" y="1524719"/>
            <a:ext cx="406400" cy="406400"/>
          </a:xfrm>
          <a:prstGeom prst="rect">
            <a:avLst/>
          </a:prstGeom>
        </p:spPr>
      </p:pic>
      <p:sp>
        <p:nvSpPr>
          <p:cNvPr id="15" name="TextBox 14"/>
          <p:cNvSpPr txBox="1"/>
          <p:nvPr/>
        </p:nvSpPr>
        <p:spPr>
          <a:xfrm>
            <a:off x="3594059" y="107963"/>
            <a:ext cx="4507722" cy="584775"/>
          </a:xfrm>
          <a:prstGeom prst="rect">
            <a:avLst/>
          </a:prstGeom>
          <a:solidFill>
            <a:schemeClr val="accent6">
              <a:lumMod val="40000"/>
              <a:lumOff val="60000"/>
            </a:schemeClr>
          </a:solidFill>
          <a:effectLst/>
        </p:spPr>
        <p:txBody>
          <a:bodyPr wrap="square" rtlCol="0">
            <a:spAutoFit/>
          </a:bodyPr>
          <a:lstStyle/>
          <a:p>
            <a:pPr algn="ctr"/>
            <a:r>
              <a:rPr lang="en-US" sz="3200" b="1" dirty="0">
                <a:solidFill>
                  <a:srgbClr val="C00000"/>
                </a:solidFill>
                <a:effectLst>
                  <a:glow rad="88900">
                    <a:schemeClr val="bg1"/>
                  </a:glow>
                </a:effectLst>
                <a:latin typeface="Algerian" panose="04020705040A02060702" pitchFamily="82" charset="0"/>
                <a:cs typeface="Arial" panose="020B0604020202020204" pitchFamily="34" charset="0"/>
              </a:rPr>
              <a:t>EVERYDAY ENGLISH</a:t>
            </a:r>
          </a:p>
        </p:txBody>
      </p:sp>
      <p:sp>
        <p:nvSpPr>
          <p:cNvPr id="8" name="Rectangle 7"/>
          <p:cNvSpPr/>
          <p:nvPr/>
        </p:nvSpPr>
        <p:spPr>
          <a:xfrm>
            <a:off x="1894975" y="5315509"/>
            <a:ext cx="4931928" cy="892552"/>
          </a:xfrm>
          <a:prstGeom prst="rect">
            <a:avLst/>
          </a:prstGeom>
        </p:spPr>
        <p:txBody>
          <a:bodyPr wrap="none">
            <a:spAutoFit/>
          </a:bodyPr>
          <a:lstStyle/>
          <a:p>
            <a:pPr marL="457200" indent="-457200">
              <a:buFont typeface="Wingdings" panose="05000000000000000000" pitchFamily="2" charset="2"/>
              <a:buChar char="v"/>
            </a:pPr>
            <a:r>
              <a:rPr lang="en-US" sz="2800" b="1" dirty="0">
                <a:solidFill>
                  <a:srgbClr val="C00000"/>
                </a:solidFill>
              </a:rPr>
              <a:t>Seeking help and </a:t>
            </a:r>
            <a:r>
              <a:rPr lang="en-US" sz="2800" b="1" dirty="0" smtClean="0">
                <a:solidFill>
                  <a:srgbClr val="C00000"/>
                </a:solidFill>
              </a:rPr>
              <a:t>responding</a:t>
            </a:r>
          </a:p>
          <a:p>
            <a:r>
              <a:rPr lang="en-US" sz="2400" b="1" i="1" dirty="0" smtClean="0">
                <a:solidFill>
                  <a:srgbClr val="002060"/>
                </a:solidFill>
              </a:rPr>
              <a:t>(</a:t>
            </a:r>
            <a:r>
              <a:rPr lang="en-US" sz="2400" b="1" i="1" dirty="0" err="1">
                <a:solidFill>
                  <a:srgbClr val="002060"/>
                </a:solidFill>
              </a:rPr>
              <a:t>Tìm</a:t>
            </a:r>
            <a:r>
              <a:rPr lang="en-US" sz="2400" b="1" i="1" dirty="0">
                <a:solidFill>
                  <a:srgbClr val="002060"/>
                </a:solidFill>
              </a:rPr>
              <a:t> </a:t>
            </a:r>
            <a:r>
              <a:rPr lang="en-US" sz="2400" b="1" i="1" dirty="0" err="1">
                <a:solidFill>
                  <a:srgbClr val="002060"/>
                </a:solidFill>
              </a:rPr>
              <a:t>kiếm</a:t>
            </a:r>
            <a:r>
              <a:rPr lang="en-US" sz="2400" b="1" i="1" dirty="0">
                <a:solidFill>
                  <a:srgbClr val="002060"/>
                </a:solidFill>
              </a:rPr>
              <a:t> </a:t>
            </a:r>
            <a:r>
              <a:rPr lang="en-US" sz="2400" b="1" i="1" dirty="0" err="1">
                <a:solidFill>
                  <a:srgbClr val="002060"/>
                </a:solidFill>
              </a:rPr>
              <a:t>sự</a:t>
            </a:r>
            <a:r>
              <a:rPr lang="en-US" sz="2400" b="1" i="1" dirty="0">
                <a:solidFill>
                  <a:srgbClr val="002060"/>
                </a:solidFill>
              </a:rPr>
              <a:t> </a:t>
            </a:r>
            <a:r>
              <a:rPr lang="en-US" sz="2400" b="1" i="1" dirty="0" err="1">
                <a:solidFill>
                  <a:srgbClr val="002060"/>
                </a:solidFill>
              </a:rPr>
              <a:t>giúp</a:t>
            </a:r>
            <a:r>
              <a:rPr lang="en-US" sz="2400" b="1" i="1" dirty="0">
                <a:solidFill>
                  <a:srgbClr val="002060"/>
                </a:solidFill>
              </a:rPr>
              <a:t> </a:t>
            </a:r>
            <a:r>
              <a:rPr lang="en-US" sz="2400" b="1" i="1" dirty="0" err="1">
                <a:solidFill>
                  <a:srgbClr val="002060"/>
                </a:solidFill>
              </a:rPr>
              <a:t>đỡ</a:t>
            </a:r>
            <a:r>
              <a:rPr lang="en-US" sz="2400" b="1" i="1" dirty="0">
                <a:solidFill>
                  <a:srgbClr val="002060"/>
                </a:solidFill>
              </a:rPr>
              <a:t> </a:t>
            </a:r>
            <a:r>
              <a:rPr lang="en-US" sz="2400" b="1" i="1" dirty="0" err="1">
                <a:solidFill>
                  <a:srgbClr val="002060"/>
                </a:solidFill>
              </a:rPr>
              <a:t>và</a:t>
            </a:r>
            <a:r>
              <a:rPr lang="en-US" sz="2400" b="1" i="1" dirty="0">
                <a:solidFill>
                  <a:srgbClr val="002060"/>
                </a:solidFill>
              </a:rPr>
              <a:t> </a:t>
            </a:r>
            <a:r>
              <a:rPr lang="en-US" sz="2400" b="1" i="1" dirty="0" err="1">
                <a:solidFill>
                  <a:srgbClr val="002060"/>
                </a:solidFill>
              </a:rPr>
              <a:t>phản</a:t>
            </a:r>
            <a:r>
              <a:rPr lang="en-US" sz="2400" b="1" i="1" dirty="0">
                <a:solidFill>
                  <a:srgbClr val="002060"/>
                </a:solidFill>
              </a:rPr>
              <a:t> </a:t>
            </a:r>
            <a:r>
              <a:rPr lang="en-US" sz="2400" b="1" i="1" dirty="0" err="1" smtClean="0">
                <a:solidFill>
                  <a:srgbClr val="002060"/>
                </a:solidFill>
              </a:rPr>
              <a:t>hồi</a:t>
            </a:r>
            <a:r>
              <a:rPr lang="en-US" sz="2400" b="1" i="1" dirty="0" smtClean="0">
                <a:solidFill>
                  <a:srgbClr val="002060"/>
                </a:solidFill>
              </a:rPr>
              <a:t>)</a:t>
            </a:r>
            <a:endParaRPr lang="en-US" sz="2400" b="1" i="1" dirty="0">
              <a:solidFill>
                <a:srgbClr val="002060"/>
              </a:solidFill>
            </a:endParaRPr>
          </a:p>
        </p:txBody>
      </p:sp>
      <p:sp>
        <p:nvSpPr>
          <p:cNvPr id="9" name="Rectangle 8"/>
          <p:cNvSpPr/>
          <p:nvPr/>
        </p:nvSpPr>
        <p:spPr>
          <a:xfrm>
            <a:off x="6850100" y="5390004"/>
            <a:ext cx="3991897" cy="983283"/>
          </a:xfrm>
          <a:prstGeom prst="rect">
            <a:avLst/>
          </a:prstGeom>
        </p:spPr>
        <p:txBody>
          <a:bodyPr wrap="square">
            <a:spAutoFit/>
          </a:bodyPr>
          <a:lstStyle/>
          <a:p>
            <a:pPr marL="284480" indent="-285750">
              <a:lnSpc>
                <a:spcPct val="107000"/>
              </a:lnSpc>
              <a:buFont typeface="Wingdings" panose="05000000000000000000" pitchFamily="2" charset="2"/>
              <a:buChar char="Ø"/>
            </a:pP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i="1" dirty="0">
                <a:solidFill>
                  <a:srgbClr val="0070C0"/>
                </a:solidFill>
                <a:latin typeface="Times New Roman" panose="02020603050405020304" pitchFamily="18" charset="0"/>
                <a:ea typeface="Times New Roman" panose="02020603050405020304" pitchFamily="18" charset="0"/>
              </a:rPr>
              <a:t>Do you mind + V-</a:t>
            </a:r>
            <a:r>
              <a:rPr lang="en-US" sz="2800" b="1" i="1" dirty="0" err="1">
                <a:solidFill>
                  <a:srgbClr val="0070C0"/>
                </a:solidFill>
                <a:latin typeface="Times New Roman" panose="02020603050405020304" pitchFamily="18" charset="0"/>
                <a:ea typeface="Times New Roman" panose="02020603050405020304" pitchFamily="18" charset="0"/>
              </a:rPr>
              <a:t>ing</a:t>
            </a:r>
            <a:r>
              <a:rPr lang="en-US" sz="2800" b="1" i="1" dirty="0">
                <a:solidFill>
                  <a:srgbClr val="0070C0"/>
                </a:solidFill>
                <a:latin typeface="Times New Roman" panose="02020603050405020304" pitchFamily="18" charset="0"/>
                <a:ea typeface="Times New Roman" panose="02020603050405020304" pitchFamily="18" charset="0"/>
              </a:rPr>
              <a:t>?</a:t>
            </a:r>
            <a:endParaRPr lang="en-US" sz="2800" b="1" dirty="0">
              <a:solidFill>
                <a:srgbClr val="0070C0"/>
              </a:solidFill>
              <a:latin typeface="Times New Roman" panose="02020603050405020304" pitchFamily="18" charset="0"/>
              <a:ea typeface="Times New Roman" panose="02020603050405020304" pitchFamily="18" charset="0"/>
            </a:endParaRPr>
          </a:p>
          <a:p>
            <a:pPr marL="284480" indent="-285750">
              <a:lnSpc>
                <a:spcPct val="107000"/>
              </a:lnSpc>
              <a:buFont typeface="Wingdings" panose="05000000000000000000" pitchFamily="2" charset="2"/>
              <a:buChar char="Ø"/>
            </a:pPr>
            <a:r>
              <a:rPr lang="en-US" sz="2800" b="1" dirty="0">
                <a:solidFill>
                  <a:srgbClr val="0070C0"/>
                </a:solidFill>
                <a:latin typeface="Times New Roman" panose="02020603050405020304" pitchFamily="18" charset="0"/>
                <a:ea typeface="Times New Roman" panose="02020603050405020304" pitchFamily="18" charset="0"/>
              </a:rPr>
              <a:t> </a:t>
            </a:r>
            <a:r>
              <a:rPr lang="en-US" sz="2800" b="1" i="1" dirty="0" smtClean="0">
                <a:solidFill>
                  <a:srgbClr val="0070C0"/>
                </a:solidFill>
                <a:latin typeface="Times New Roman" panose="02020603050405020304" pitchFamily="18" charset="0"/>
                <a:ea typeface="Times New Roman" panose="02020603050405020304" pitchFamily="18" charset="0"/>
              </a:rPr>
              <a:t>Could </a:t>
            </a:r>
            <a:r>
              <a:rPr lang="en-US" sz="2800" b="1" i="1" dirty="0">
                <a:solidFill>
                  <a:srgbClr val="0070C0"/>
                </a:solidFill>
                <a:latin typeface="Times New Roman" panose="02020603050405020304" pitchFamily="18" charset="0"/>
                <a:ea typeface="Times New Roman" panose="02020603050405020304" pitchFamily="18" charset="0"/>
              </a:rPr>
              <a:t>you …?</a:t>
            </a:r>
            <a:endParaRPr lang="en-US" sz="2800" b="1" dirty="0">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385080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55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47867" y="665242"/>
            <a:ext cx="10815315" cy="523220"/>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Work in pairs. </a:t>
            </a:r>
            <a:r>
              <a:rPr lang="en-US" sz="2800" b="1" dirty="0">
                <a:effectLst>
                  <a:glow rad="88900">
                    <a:schemeClr val="bg1"/>
                  </a:glow>
                </a:effectLst>
                <a:cs typeface="Arial" panose="020B0604020202020204" pitchFamily="34" charset="0"/>
              </a:rPr>
              <a:t>Ask</a:t>
            </a:r>
            <a:r>
              <a:rPr lang="en-US" sz="2600" b="1" dirty="0">
                <a:effectLst>
                  <a:glow rad="88900">
                    <a:schemeClr val="bg1"/>
                  </a:glow>
                </a:effectLst>
                <a:cs typeface="Arial" panose="020B0604020202020204" pitchFamily="34" charset="0"/>
              </a:rPr>
              <a:t> for help and respond in the following situations</a:t>
            </a:r>
            <a:r>
              <a:rPr lang="en-US" sz="2400" b="1" dirty="0">
                <a:effectLst>
                  <a:glow rad="88900">
                    <a:schemeClr val="bg1"/>
                  </a:glow>
                </a:effectLst>
                <a:cs typeface="Arial" panose="020B0604020202020204" pitchFamily="34" charset="0"/>
              </a:rPr>
              <a:t>. </a:t>
            </a:r>
          </a:p>
        </p:txBody>
      </p:sp>
      <p:sp>
        <p:nvSpPr>
          <p:cNvPr id="16" name="Rounded Rectangle 15"/>
          <p:cNvSpPr/>
          <p:nvPr/>
        </p:nvSpPr>
        <p:spPr>
          <a:xfrm>
            <a:off x="492476" y="64477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45261" y="542132"/>
            <a:ext cx="397035" cy="707886"/>
          </a:xfrm>
          <a:prstGeom prst="rect">
            <a:avLst/>
          </a:prstGeom>
          <a:noFill/>
        </p:spPr>
        <p:txBody>
          <a:bodyPr wrap="square" rtlCol="0">
            <a:spAutoFit/>
          </a:bodyPr>
          <a:lstStyle/>
          <a:p>
            <a:pPr algn="ctr"/>
            <a:r>
              <a:rPr lang="en-US" sz="4000" b="1" dirty="0">
                <a:solidFill>
                  <a:srgbClr val="C00000"/>
                </a:solidFill>
                <a:latin typeface="Myriad Pro" pitchFamily="34" charset="0"/>
              </a:rPr>
              <a:t>2</a:t>
            </a:r>
          </a:p>
        </p:txBody>
      </p:sp>
      <p:sp>
        <p:nvSpPr>
          <p:cNvPr id="11" name="TextBox 10"/>
          <p:cNvSpPr txBox="1"/>
          <p:nvPr/>
        </p:nvSpPr>
        <p:spPr>
          <a:xfrm>
            <a:off x="3721879" y="57314"/>
            <a:ext cx="4507722" cy="584775"/>
          </a:xfrm>
          <a:prstGeom prst="rect">
            <a:avLst/>
          </a:prstGeom>
          <a:solidFill>
            <a:schemeClr val="accent6">
              <a:lumMod val="40000"/>
              <a:lumOff val="60000"/>
            </a:schemeClr>
          </a:solidFill>
          <a:effectLst/>
        </p:spPr>
        <p:txBody>
          <a:bodyPr wrap="square" rtlCol="0">
            <a:spAutoFit/>
          </a:bodyPr>
          <a:lstStyle/>
          <a:p>
            <a:pPr algn="ctr"/>
            <a:r>
              <a:rPr lang="en-US" sz="3200" b="1" dirty="0">
                <a:solidFill>
                  <a:srgbClr val="C00000"/>
                </a:solidFill>
                <a:effectLst>
                  <a:glow rad="88900">
                    <a:schemeClr val="bg1"/>
                  </a:glow>
                </a:effectLst>
                <a:latin typeface="Algerian" panose="04020705040A02060702" pitchFamily="82" charset="0"/>
                <a:cs typeface="Arial" panose="020B0604020202020204" pitchFamily="34" charset="0"/>
              </a:rPr>
              <a:t>EVERYDAY ENGLISH</a:t>
            </a:r>
          </a:p>
        </p:txBody>
      </p:sp>
      <p:sp>
        <p:nvSpPr>
          <p:cNvPr id="9" name="Hộp Văn bản 8">
            <a:extLst>
              <a:ext uri="{FF2B5EF4-FFF2-40B4-BE49-F238E27FC236}">
                <a16:creationId xmlns:a16="http://schemas.microsoft.com/office/drawing/2014/main" xmlns="" id="{BD30C4D7-C6FC-11B3-5356-8AE3ABFBF6EB}"/>
              </a:ext>
            </a:extLst>
          </p:cNvPr>
          <p:cNvSpPr txBox="1"/>
          <p:nvPr/>
        </p:nvSpPr>
        <p:spPr>
          <a:xfrm>
            <a:off x="492476" y="1460023"/>
            <a:ext cx="11615802" cy="1384995"/>
          </a:xfrm>
          <a:prstGeom prst="rect">
            <a:avLst/>
          </a:prstGeom>
          <a:noFill/>
        </p:spPr>
        <p:txBody>
          <a:bodyPr wrap="square">
            <a:spAutoFit/>
          </a:bodyPr>
          <a:lstStyle/>
          <a:p>
            <a:r>
              <a:rPr lang="en-US" sz="2800" b="1" i="0" dirty="0">
                <a:solidFill>
                  <a:srgbClr val="F26548"/>
                </a:solidFill>
                <a:effectLst/>
                <a:latin typeface="Arial Narrow" panose="020B0606020202030204" pitchFamily="34" charset="0"/>
              </a:rPr>
              <a:t>1. </a:t>
            </a:r>
            <a:r>
              <a:rPr lang="en-US" sz="2800" b="0" i="0" dirty="0">
                <a:solidFill>
                  <a:srgbClr val="242021"/>
                </a:solidFill>
                <a:effectLst/>
                <a:latin typeface="Arial Narrow" panose="020B0606020202030204" pitchFamily="34" charset="0"/>
              </a:rPr>
              <a:t>You want your friend to lend you her pen.</a:t>
            </a:r>
            <a:br>
              <a:rPr lang="en-US" sz="2800" b="0" i="0" dirty="0">
                <a:solidFill>
                  <a:srgbClr val="242021"/>
                </a:solidFill>
                <a:effectLst/>
                <a:latin typeface="Arial Narrow" panose="020B0606020202030204" pitchFamily="34" charset="0"/>
              </a:rPr>
            </a:br>
            <a:r>
              <a:rPr lang="en-US" sz="2800" b="1" i="0" dirty="0">
                <a:solidFill>
                  <a:srgbClr val="F26548"/>
                </a:solidFill>
                <a:effectLst/>
                <a:latin typeface="Arial Narrow" panose="020B0606020202030204" pitchFamily="34" charset="0"/>
              </a:rPr>
              <a:t>2. </a:t>
            </a:r>
            <a:r>
              <a:rPr lang="en-US" sz="2800" b="0" i="0" dirty="0">
                <a:solidFill>
                  <a:srgbClr val="242021"/>
                </a:solidFill>
                <a:effectLst/>
                <a:latin typeface="Arial Narrow" panose="020B0606020202030204" pitchFamily="34" charset="0"/>
              </a:rPr>
              <a:t>You want your </a:t>
            </a:r>
            <a:r>
              <a:rPr lang="en-US" sz="2800" b="0" i="0" dirty="0" err="1">
                <a:solidFill>
                  <a:srgbClr val="242021"/>
                </a:solidFill>
                <a:effectLst/>
                <a:latin typeface="Arial Narrow" panose="020B0606020202030204" pitchFamily="34" charset="0"/>
              </a:rPr>
              <a:t>neighbour</a:t>
            </a:r>
            <a:r>
              <a:rPr lang="en-US" sz="2800" b="0" i="0" dirty="0">
                <a:solidFill>
                  <a:srgbClr val="242021"/>
                </a:solidFill>
                <a:effectLst/>
                <a:latin typeface="Arial Narrow" panose="020B0606020202030204" pitchFamily="34" charset="0"/>
              </a:rPr>
              <a:t> to tell you the name of the new garbage collector.</a:t>
            </a:r>
            <a:br>
              <a:rPr lang="en-US" sz="2800" b="0" i="0" dirty="0">
                <a:solidFill>
                  <a:srgbClr val="242021"/>
                </a:solidFill>
                <a:effectLst/>
                <a:latin typeface="Arial Narrow" panose="020B0606020202030204" pitchFamily="34" charset="0"/>
              </a:rPr>
            </a:br>
            <a:r>
              <a:rPr lang="en-US" sz="2800" b="1" i="0" dirty="0">
                <a:solidFill>
                  <a:srgbClr val="F26548"/>
                </a:solidFill>
                <a:effectLst/>
                <a:latin typeface="Arial Narrow" panose="020B0606020202030204" pitchFamily="34" charset="0"/>
              </a:rPr>
              <a:t>3. </a:t>
            </a:r>
            <a:r>
              <a:rPr lang="en-US" sz="2800" b="0" i="0" dirty="0">
                <a:solidFill>
                  <a:srgbClr val="242021"/>
                </a:solidFill>
                <a:effectLst/>
                <a:latin typeface="Arial Narrow" panose="020B0606020202030204" pitchFamily="34" charset="0"/>
              </a:rPr>
              <a:t>You want to ask your </a:t>
            </a:r>
            <a:r>
              <a:rPr lang="en-US" sz="2800" b="0" i="0" dirty="0" err="1">
                <a:solidFill>
                  <a:srgbClr val="242021"/>
                </a:solidFill>
                <a:effectLst/>
                <a:latin typeface="Arial Narrow" panose="020B0606020202030204" pitchFamily="34" charset="0"/>
              </a:rPr>
              <a:t>neighbour</a:t>
            </a:r>
            <a:r>
              <a:rPr lang="en-US" sz="2800" b="0" i="0" dirty="0">
                <a:solidFill>
                  <a:srgbClr val="242021"/>
                </a:solidFill>
                <a:effectLst/>
                <a:latin typeface="Arial Narrow" panose="020B0606020202030204" pitchFamily="34" charset="0"/>
              </a:rPr>
              <a:t> where to</a:t>
            </a:r>
            <a:r>
              <a:rPr lang="en-US" sz="2800" dirty="0">
                <a:solidFill>
                  <a:srgbClr val="242021"/>
                </a:solidFill>
                <a:latin typeface="Arial Narrow" panose="020B0606020202030204" pitchFamily="34" charset="0"/>
              </a:rPr>
              <a:t> </a:t>
            </a:r>
            <a:r>
              <a:rPr lang="en-US" sz="2800" b="0" i="0" dirty="0">
                <a:solidFill>
                  <a:srgbClr val="242021"/>
                </a:solidFill>
                <a:effectLst/>
                <a:latin typeface="Arial Narrow" panose="020B0606020202030204" pitchFamily="34" charset="0"/>
              </a:rPr>
              <a:t>buy the best fruits and vegetables.</a:t>
            </a:r>
            <a:r>
              <a:rPr lang="en-US" sz="2800" dirty="0">
                <a:latin typeface="Arial Narrow" panose="020B0606020202030204" pitchFamily="34" charset="0"/>
              </a:rPr>
              <a:t> </a:t>
            </a:r>
            <a:endParaRPr lang="vi-VN" sz="2800" dirty="0"/>
          </a:p>
        </p:txBody>
      </p:sp>
      <p:sp>
        <p:nvSpPr>
          <p:cNvPr id="10" name="Hộp Văn bản 9">
            <a:extLst>
              <a:ext uri="{FF2B5EF4-FFF2-40B4-BE49-F238E27FC236}">
                <a16:creationId xmlns:a16="http://schemas.microsoft.com/office/drawing/2014/main" xmlns="" id="{EDF0B131-9456-825F-9B7D-08B31B513963}"/>
              </a:ext>
            </a:extLst>
          </p:cNvPr>
          <p:cNvSpPr txBox="1"/>
          <p:nvPr/>
        </p:nvSpPr>
        <p:spPr>
          <a:xfrm>
            <a:off x="743778" y="3055023"/>
            <a:ext cx="9758014" cy="3539430"/>
          </a:xfrm>
          <a:prstGeom prst="rect">
            <a:avLst/>
          </a:prstGeom>
          <a:noFill/>
        </p:spPr>
        <p:txBody>
          <a:bodyPr wrap="square">
            <a:spAutoFit/>
          </a:bodyPr>
          <a:lstStyle/>
          <a:p>
            <a:r>
              <a:rPr lang="en-US" sz="2800" b="1" i="0" dirty="0">
                <a:solidFill>
                  <a:schemeClr val="accent1">
                    <a:lumMod val="75000"/>
                  </a:schemeClr>
                </a:solidFill>
                <a:effectLst/>
                <a:latin typeface="Aptos Narrow" panose="020B0004020202020204" pitchFamily="34" charset="0"/>
              </a:rPr>
              <a:t>Example:</a:t>
            </a:r>
          </a:p>
          <a:p>
            <a:r>
              <a:rPr lang="en-US" sz="2800" b="1" i="0" dirty="0">
                <a:solidFill>
                  <a:srgbClr val="FF0000"/>
                </a:solidFill>
                <a:effectLst/>
                <a:latin typeface="Bahnschrift" panose="020B0502040204020203" pitchFamily="34" charset="0"/>
              </a:rPr>
              <a:t>1. </a:t>
            </a:r>
            <a:r>
              <a:rPr lang="en-US" sz="2800" i="0" dirty="0">
                <a:effectLst/>
                <a:latin typeface="Bahnschrift" panose="020B0502040204020203" pitchFamily="34" charset="0"/>
              </a:rPr>
              <a:t>Do you mind lending me your pen?	</a:t>
            </a:r>
          </a:p>
          <a:p>
            <a:r>
              <a:rPr lang="en-US" sz="2800" i="0" dirty="0">
                <a:effectLst/>
                <a:latin typeface="Bahnschrift" panose="020B0502040204020203" pitchFamily="34" charset="0"/>
              </a:rPr>
              <a:t>- Not at all. Here you are.</a:t>
            </a:r>
          </a:p>
          <a:p>
            <a:r>
              <a:rPr lang="en-US" sz="2800" b="1" i="0" dirty="0">
                <a:solidFill>
                  <a:srgbClr val="FF0000"/>
                </a:solidFill>
                <a:effectLst/>
                <a:latin typeface="Bahnschrift" panose="020B0502040204020203" pitchFamily="34" charset="0"/>
              </a:rPr>
              <a:t>2. </a:t>
            </a:r>
            <a:r>
              <a:rPr lang="en-US" sz="2800" i="0" dirty="0">
                <a:effectLst/>
                <a:latin typeface="Bahnschrift" panose="020B0502040204020203" pitchFamily="34" charset="0"/>
              </a:rPr>
              <a:t>Could you tell the name of the new garbage collector?	</a:t>
            </a:r>
          </a:p>
          <a:p>
            <a:r>
              <a:rPr lang="en-US" sz="2800" i="0" dirty="0">
                <a:effectLst/>
                <a:latin typeface="Bahnschrift" panose="020B0502040204020203" pitchFamily="34" charset="0"/>
              </a:rPr>
              <a:t>- Sure. His name’s Nam.</a:t>
            </a:r>
          </a:p>
          <a:p>
            <a:r>
              <a:rPr lang="en-US" sz="2800" b="1" i="0" dirty="0">
                <a:solidFill>
                  <a:srgbClr val="FF0000"/>
                </a:solidFill>
                <a:effectLst/>
                <a:latin typeface="Bahnschrift" panose="020B0502040204020203" pitchFamily="34" charset="0"/>
              </a:rPr>
              <a:t>3. </a:t>
            </a:r>
            <a:r>
              <a:rPr lang="en-US" sz="2800" i="0" dirty="0">
                <a:effectLst/>
                <a:latin typeface="Bahnschrift" panose="020B0502040204020203" pitchFamily="34" charset="0"/>
              </a:rPr>
              <a:t>Could you tell me where to buy the best fruits and vegetables in our area? </a:t>
            </a:r>
          </a:p>
          <a:p>
            <a:r>
              <a:rPr lang="en-US" sz="2800" i="0" dirty="0">
                <a:effectLst/>
                <a:latin typeface="Bahnschrift" panose="020B0502040204020203" pitchFamily="34" charset="0"/>
              </a:rPr>
              <a:t>- Sure. There’s a shop in Le Lai Street.</a:t>
            </a:r>
          </a:p>
        </p:txBody>
      </p:sp>
    </p:spTree>
    <p:extLst>
      <p:ext uri="{BB962C8B-B14F-4D97-AF65-F5344CB8AC3E}">
        <p14:creationId xmlns:p14="http://schemas.microsoft.com/office/powerpoint/2010/main" val="252518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1000"/>
                                        <p:tgtEl>
                                          <p:spTgt spid="10">
                                            <p:txEl>
                                              <p:pRg st="1" end="1"/>
                                            </p:txEl>
                                          </p:spTgt>
                                        </p:tgtEl>
                                      </p:cBhvr>
                                    </p:animEffect>
                                    <p:anim calcmode="lin" valueType="num">
                                      <p:cBhvr>
                                        <p:cTn id="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1000"/>
                                        <p:tgtEl>
                                          <p:spTgt spid="10">
                                            <p:txEl>
                                              <p:pRg st="2" end="2"/>
                                            </p:txEl>
                                          </p:spTgt>
                                        </p:tgtEl>
                                      </p:cBhvr>
                                    </p:animEffect>
                                    <p:anim calcmode="lin" valueType="num">
                                      <p:cBhvr>
                                        <p:cTn id="13"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1000"/>
                                        <p:tgtEl>
                                          <p:spTgt spid="10">
                                            <p:txEl>
                                              <p:pRg st="3" end="3"/>
                                            </p:txEl>
                                          </p:spTgt>
                                        </p:tgtEl>
                                      </p:cBhvr>
                                    </p:animEffect>
                                    <p:anim calcmode="lin" valueType="num">
                                      <p:cBhvr>
                                        <p:cTn id="20"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xEl>
                                              <p:pRg st="4" end="4"/>
                                            </p:txEl>
                                          </p:spTgt>
                                        </p:tgtEl>
                                        <p:attrNameLst>
                                          <p:attrName>style.visibility</p:attrName>
                                        </p:attrNameLst>
                                      </p:cBhvr>
                                      <p:to>
                                        <p:strVal val="visible"/>
                                      </p:to>
                                    </p:set>
                                    <p:animEffect transition="in" filter="fade">
                                      <p:cBhvr>
                                        <p:cTn id="24" dur="1000"/>
                                        <p:tgtEl>
                                          <p:spTgt spid="10">
                                            <p:txEl>
                                              <p:pRg st="4" end="4"/>
                                            </p:txEl>
                                          </p:spTgt>
                                        </p:tgtEl>
                                      </p:cBhvr>
                                    </p:animEffect>
                                    <p:anim calcmode="lin" valueType="num">
                                      <p:cBhvr>
                                        <p:cTn id="25"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Effect transition="in" filter="fade">
                                      <p:cBhvr>
                                        <p:cTn id="31" dur="1000"/>
                                        <p:tgtEl>
                                          <p:spTgt spid="10">
                                            <p:txEl>
                                              <p:pRg st="5" end="5"/>
                                            </p:txEl>
                                          </p:spTgt>
                                        </p:tgtEl>
                                      </p:cBhvr>
                                    </p:animEffect>
                                    <p:anim calcmode="lin" valueType="num">
                                      <p:cBhvr>
                                        <p:cTn id="32"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10">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
                                            <p:txEl>
                                              <p:pRg st="6" end="6"/>
                                            </p:txEl>
                                          </p:spTgt>
                                        </p:tgtEl>
                                        <p:attrNameLst>
                                          <p:attrName>style.visibility</p:attrName>
                                        </p:attrNameLst>
                                      </p:cBhvr>
                                      <p:to>
                                        <p:strVal val="visible"/>
                                      </p:to>
                                    </p:set>
                                    <p:animEffect transition="in" filter="fade">
                                      <p:cBhvr>
                                        <p:cTn id="36" dur="1000"/>
                                        <p:tgtEl>
                                          <p:spTgt spid="10">
                                            <p:txEl>
                                              <p:pRg st="6" end="6"/>
                                            </p:txEl>
                                          </p:spTgt>
                                        </p:tgtEl>
                                      </p:cBhvr>
                                    </p:animEffect>
                                    <p:anim calcmode="lin" valueType="num">
                                      <p:cBhvr>
                                        <p:cTn id="37"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a:solidFill>
            <a:srgbClr val="6D9FB1"/>
          </a:solidFill>
        </p:grpSpPr>
        <p:sp>
          <p:nvSpPr>
            <p:cNvPr id="22" name="Round Single Corner Rectangle 21"/>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311441"/>
            <a:ext cx="1081531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Do you know the place in each picture?</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rgbClr val="C00000"/>
                </a:solidFill>
                <a:latin typeface="Myriad Pro" pitchFamily="34" charset="0"/>
              </a:rPr>
              <a:t>3</a:t>
            </a:r>
          </a:p>
        </p:txBody>
      </p:sp>
      <p:sp>
        <p:nvSpPr>
          <p:cNvPr id="11" name="TextBox 10"/>
          <p:cNvSpPr txBox="1"/>
          <p:nvPr/>
        </p:nvSpPr>
        <p:spPr>
          <a:xfrm>
            <a:off x="2834165" y="202090"/>
            <a:ext cx="5791070"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PLACES OF INTEREST</a:t>
            </a:r>
          </a:p>
        </p:txBody>
      </p:sp>
      <p:sp>
        <p:nvSpPr>
          <p:cNvPr id="10" name="Hộp Văn bản 9">
            <a:extLst>
              <a:ext uri="{FF2B5EF4-FFF2-40B4-BE49-F238E27FC236}">
                <a16:creationId xmlns:a16="http://schemas.microsoft.com/office/drawing/2014/main" xmlns="" id="{0D8E1668-8A1C-5239-9169-BFA696A7B224}"/>
              </a:ext>
            </a:extLst>
          </p:cNvPr>
          <p:cNvSpPr txBox="1"/>
          <p:nvPr/>
        </p:nvSpPr>
        <p:spPr>
          <a:xfrm>
            <a:off x="4839515" y="2057149"/>
            <a:ext cx="6971670" cy="1077218"/>
          </a:xfrm>
          <a:prstGeom prst="rect">
            <a:avLst/>
          </a:prstGeom>
          <a:noFill/>
        </p:spPr>
        <p:txBody>
          <a:bodyPr wrap="square">
            <a:spAutoFit/>
          </a:bodyPr>
          <a:lstStyle/>
          <a:p>
            <a:r>
              <a:rPr lang="en-US" sz="3200" b="1" dirty="0">
                <a:solidFill>
                  <a:srgbClr val="C00000"/>
                </a:solidFill>
                <a:effectLst/>
                <a:latin typeface="Sitka Subheading" panose="02000505000000020004" pitchFamily="2" charset="0"/>
                <a:ea typeface="Source Sans Pro" panose="020B0503030403020204" pitchFamily="34" charset="0"/>
              </a:rPr>
              <a:t>- Picture 1: </a:t>
            </a:r>
            <a:r>
              <a:rPr lang="en-US" sz="3200" b="1" dirty="0">
                <a:solidFill>
                  <a:schemeClr val="tx2"/>
                </a:solidFill>
                <a:effectLst/>
                <a:latin typeface="Sitka Subheading" panose="02000505000000020004" pitchFamily="2" charset="0"/>
                <a:ea typeface="Source Sans Pro" panose="020B0503030403020204" pitchFamily="34" charset="0"/>
              </a:rPr>
              <a:t>Nguyen Hue Pedestrian Street in Ho Chi Minh City. </a:t>
            </a:r>
            <a:endParaRPr lang="vi-VN" sz="3200" b="1" dirty="0">
              <a:solidFill>
                <a:schemeClr val="tx2"/>
              </a:solidFill>
              <a:latin typeface="Sitka Subheading" panose="02000505000000020004" pitchFamily="2" charset="0"/>
              <a:ea typeface="Source Sans Pro" panose="020B0503030403020204" pitchFamily="34" charset="0"/>
            </a:endParaRPr>
          </a:p>
        </p:txBody>
      </p:sp>
      <p:sp>
        <p:nvSpPr>
          <p:cNvPr id="13" name="Hộp Văn bản 12">
            <a:extLst>
              <a:ext uri="{FF2B5EF4-FFF2-40B4-BE49-F238E27FC236}">
                <a16:creationId xmlns:a16="http://schemas.microsoft.com/office/drawing/2014/main" xmlns="" id="{69E9FCC2-A7F3-5271-20CB-4FF944FE33DE}"/>
              </a:ext>
            </a:extLst>
          </p:cNvPr>
          <p:cNvSpPr txBox="1"/>
          <p:nvPr/>
        </p:nvSpPr>
        <p:spPr>
          <a:xfrm>
            <a:off x="4703797" y="3852255"/>
            <a:ext cx="6643338" cy="1077218"/>
          </a:xfrm>
          <a:prstGeom prst="rect">
            <a:avLst/>
          </a:prstGeom>
          <a:noFill/>
        </p:spPr>
        <p:txBody>
          <a:bodyPr wrap="square">
            <a:spAutoFit/>
          </a:bodyPr>
          <a:lstStyle/>
          <a:p>
            <a:r>
              <a:rPr lang="en-US" sz="3200" b="1" dirty="0">
                <a:solidFill>
                  <a:srgbClr val="C00000"/>
                </a:solidFill>
                <a:effectLst/>
                <a:latin typeface="Sitka Subheading" panose="02000505000000020004" pitchFamily="2" charset="0"/>
                <a:ea typeface="Source Sans Pro" panose="020B0503030403020204" pitchFamily="34" charset="0"/>
              </a:rPr>
              <a:t>- Picture 2: </a:t>
            </a:r>
            <a:r>
              <a:rPr lang="en-US" sz="3200" b="1" dirty="0">
                <a:solidFill>
                  <a:schemeClr val="tx2"/>
                </a:solidFill>
                <a:effectLst/>
                <a:latin typeface="Sitka Subheading" panose="02000505000000020004" pitchFamily="2" charset="0"/>
                <a:ea typeface="Source Sans Pro" panose="020B0503030403020204" pitchFamily="34" charset="0"/>
              </a:rPr>
              <a:t>Sydney Opera House in Sydney, Australia. </a:t>
            </a:r>
            <a:endParaRPr lang="vi-VN" sz="3200" b="1" dirty="0">
              <a:solidFill>
                <a:schemeClr val="tx2"/>
              </a:solidFill>
              <a:latin typeface="Sitka Subheading" panose="02000505000000020004" pitchFamily="2" charset="0"/>
              <a:ea typeface="Source Sans Pro" panose="020B0503030403020204" pitchFamily="34" charset="0"/>
            </a:endParaRPr>
          </a:p>
        </p:txBody>
      </p:sp>
      <p:pic>
        <p:nvPicPr>
          <p:cNvPr id="3" name="Picture 2">
            <a:extLst>
              <a:ext uri="{FF2B5EF4-FFF2-40B4-BE49-F238E27FC236}">
                <a16:creationId xmlns:a16="http://schemas.microsoft.com/office/drawing/2014/main" xmlns="" id="{484E997D-D36D-1026-20DC-068D4C378AA1}"/>
              </a:ext>
            </a:extLst>
          </p:cNvPr>
          <p:cNvPicPr>
            <a:picLocks noChangeAspect="1"/>
          </p:cNvPicPr>
          <p:nvPr/>
        </p:nvPicPr>
        <p:blipFill>
          <a:blip r:embed="rId3"/>
          <a:stretch>
            <a:fillRect/>
          </a:stretch>
        </p:blipFill>
        <p:spPr>
          <a:xfrm>
            <a:off x="-279612" y="1793577"/>
            <a:ext cx="4983409" cy="3973783"/>
          </a:xfrm>
          <a:prstGeom prst="rect">
            <a:avLst/>
          </a:prstGeom>
        </p:spPr>
      </p:pic>
    </p:spTree>
    <p:extLst>
      <p:ext uri="{BB962C8B-B14F-4D97-AF65-F5344CB8AC3E}">
        <p14:creationId xmlns:p14="http://schemas.microsoft.com/office/powerpoint/2010/main" val="206099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4201</TotalTime>
  <Words>824</Words>
  <Application>Microsoft Office PowerPoint</Application>
  <PresentationFormat>Custom</PresentationFormat>
  <Paragraphs>122</Paragraphs>
  <Slides>20</Slides>
  <Notes>15</Notes>
  <HiddenSlides>0</HiddenSlides>
  <MMClips>2</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Windows User</cp:lastModifiedBy>
  <cp:revision>240</cp:revision>
  <dcterms:created xsi:type="dcterms:W3CDTF">2020-12-09T02:04:09Z</dcterms:created>
  <dcterms:modified xsi:type="dcterms:W3CDTF">2024-11-28T10:58:04Z</dcterms:modified>
</cp:coreProperties>
</file>