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4"/>
  </p:notesMasterIdLst>
  <p:sldIdLst>
    <p:sldId id="359" r:id="rId2"/>
    <p:sldId id="352" r:id="rId3"/>
    <p:sldId id="369" r:id="rId4"/>
    <p:sldId id="370" r:id="rId5"/>
    <p:sldId id="256" r:id="rId6"/>
    <p:sldId id="316" r:id="rId7"/>
    <p:sldId id="347" r:id="rId8"/>
    <p:sldId id="355" r:id="rId9"/>
    <p:sldId id="356" r:id="rId10"/>
    <p:sldId id="283" r:id="rId11"/>
    <p:sldId id="357" r:id="rId12"/>
    <p:sldId id="373" r:id="rId13"/>
    <p:sldId id="276" r:id="rId14"/>
    <p:sldId id="353" r:id="rId15"/>
    <p:sldId id="298" r:id="rId16"/>
    <p:sldId id="327" r:id="rId17"/>
    <p:sldId id="348" r:id="rId18"/>
    <p:sldId id="360" r:id="rId19"/>
    <p:sldId id="362" r:id="rId20"/>
    <p:sldId id="363" r:id="rId21"/>
    <p:sldId id="364" r:id="rId22"/>
    <p:sldId id="368" r:id="rId23"/>
    <p:sldId id="365" r:id="rId24"/>
    <p:sldId id="358" r:id="rId25"/>
    <p:sldId id="366" r:id="rId26"/>
    <p:sldId id="313" r:id="rId27"/>
    <p:sldId id="314" r:id="rId28"/>
    <p:sldId id="330" r:id="rId29"/>
    <p:sldId id="367" r:id="rId30"/>
    <p:sldId id="350" r:id="rId31"/>
    <p:sldId id="354" r:id="rId32"/>
    <p:sldId id="374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26648"/>
    <a:srgbClr val="0070C0"/>
    <a:srgbClr val="6D9FB1"/>
    <a:srgbClr val="0087B2"/>
    <a:srgbClr val="F7931D"/>
    <a:srgbClr val="FBC864"/>
    <a:srgbClr val="F8B417"/>
    <a:srgbClr val="FEE3AF"/>
    <a:srgbClr val="77AD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-869" y="-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728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34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9283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8655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6641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588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5431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414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449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9538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9583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7.png"/><Relationship Id="rId5" Type="http://schemas.microsoft.com/office/2007/relationships/media" Target="../media/media3.mp3"/><Relationship Id="rId10" Type="http://schemas.openxmlformats.org/officeDocument/2006/relationships/notesSlide" Target="../notesSlides/notesSlide4.xml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slide" Target="slide21.xml"/><Relationship Id="rId7" Type="http://schemas.openxmlformats.org/officeDocument/2006/relationships/slide" Target="slide20.xml"/><Relationship Id="rId12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11" Type="http://schemas.openxmlformats.org/officeDocument/2006/relationships/slide" Target="slide25.xml"/><Relationship Id="rId5" Type="http://schemas.openxmlformats.org/officeDocument/2006/relationships/slide" Target="slide23.xml"/><Relationship Id="rId10" Type="http://schemas.openxmlformats.org/officeDocument/2006/relationships/image" Target="../media/image13.png"/><Relationship Id="rId4" Type="http://schemas.openxmlformats.org/officeDocument/2006/relationships/slide" Target="slide19.xml"/><Relationship Id="rId9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08616" y="1398906"/>
            <a:ext cx="9698713" cy="123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3" tIns="60952" rIns="121903" bIns="60952">
            <a:spAutoFit/>
          </a:bodyPr>
          <a:lstStyle/>
          <a:p>
            <a:r>
              <a:rPr lang="en-GB" sz="7200" b="1" dirty="0">
                <a:solidFill>
                  <a:srgbClr val="F26648"/>
                </a:solidFill>
                <a:latin typeface="VNI-Ariston" pitchFamily="2" charset="0"/>
              </a:rPr>
              <a:t>Good morning class!!!</a:t>
            </a:r>
            <a:endParaRPr lang="en-US" sz="7200" b="1" dirty="0">
              <a:solidFill>
                <a:srgbClr val="F26648"/>
              </a:solidFill>
              <a:latin typeface="VNI-Ariston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300423" y="41362"/>
            <a:ext cx="5584723" cy="5539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 lIns="121903" tIns="60952" rIns="121903" bIns="60952">
            <a:spAutoFit/>
          </a:bodyPr>
          <a:lstStyle/>
          <a:p>
            <a:endParaRPr lang="en-US" sz="2800" b="1" dirty="0">
              <a:solidFill>
                <a:srgbClr val="0070C0"/>
              </a:solidFill>
              <a:latin typeface="Snap ITC" panose="04040A07060A02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0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9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082862"/>
              </p:ext>
            </p:extLst>
          </p:nvPr>
        </p:nvGraphicFramePr>
        <p:xfrm>
          <a:off x="822209" y="1299924"/>
          <a:ext cx="10031203" cy="238659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8776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655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880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15406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5A0B8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5A0B8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5A0B8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suburb (n) 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sʌbɜːb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vùng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ngoại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ô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facilities (n) 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fəˈsɪlətiz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cơ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sở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vật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chất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291769360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3776" y="0"/>
            <a:ext cx="3239359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600" b="1" u="sng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u="sng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95583"/>
              </p:ext>
            </p:extLst>
          </p:nvPr>
        </p:nvGraphicFramePr>
        <p:xfrm>
          <a:off x="822209" y="3686520"/>
          <a:ext cx="10031203" cy="157119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867778">
                  <a:extLst>
                    <a:ext uri="{9D8B030D-6E8A-4147-A177-3AD203B41FA5}">
                      <a16:colId xmlns:a16="http://schemas.microsoft.com/office/drawing/2014/main" xmlns="" val="199211263"/>
                    </a:ext>
                  </a:extLst>
                </a:gridCol>
                <a:gridCol w="3075405">
                  <a:extLst>
                    <a:ext uri="{9D8B030D-6E8A-4147-A177-3AD203B41FA5}">
                      <a16:colId xmlns:a16="http://schemas.microsoft.com/office/drawing/2014/main" xmlns="" val="2119838816"/>
                    </a:ext>
                  </a:extLst>
                </a:gridCol>
                <a:gridCol w="3088020">
                  <a:extLst>
                    <a:ext uri="{9D8B030D-6E8A-4147-A177-3AD203B41FA5}">
                      <a16:colId xmlns:a16="http://schemas.microsoft.com/office/drawing/2014/main" xmlns="" val="3514443524"/>
                    </a:ext>
                  </a:extLst>
                </a:gridCol>
              </a:tblGrid>
              <a:tr h="785595">
                <a:tc>
                  <a:txBody>
                    <a:bodyPr/>
                    <a:lstStyle/>
                    <a:p>
                      <a:pPr marL="144145" marR="0" indent="-144145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</a:t>
                      </a:r>
                      <a:r>
                        <a:rPr lang="en-US" sz="36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dirty="0" smtClean="0">
                          <a:solidFill>
                            <a:schemeClr val="tx1"/>
                          </a:solidFill>
                        </a:rPr>
                        <a:t>remind (v) 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sz="3600" b="0" dirty="0" err="1" smtClean="0">
                          <a:solidFill>
                            <a:schemeClr val="tx1"/>
                          </a:solidFill>
                        </a:rPr>
                        <a:t>rɪˈmaɪnd</a:t>
                      </a:r>
                      <a:r>
                        <a:rPr lang="en-US" sz="3600" b="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3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nhớ</a:t>
                      </a:r>
                      <a:r>
                        <a:rPr lang="en-US" sz="3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36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nhắc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2621035266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en-US" sz="3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en-US" sz="3600" b="0" dirty="0" smtClean="0">
                          <a:solidFill>
                            <a:schemeClr val="tx1"/>
                          </a:solidFill>
                        </a:rPr>
                        <a:t>get on with (</a:t>
                      </a:r>
                      <a:r>
                        <a:rPr lang="en-US" sz="3600" b="0" dirty="0" err="1" smtClean="0">
                          <a:solidFill>
                            <a:schemeClr val="tx1"/>
                          </a:solidFill>
                        </a:rPr>
                        <a:t>v.p</a:t>
                      </a:r>
                      <a:r>
                        <a:rPr lang="en-US" sz="3600" b="0" dirty="0" smtClean="0">
                          <a:solidFill>
                            <a:schemeClr val="tx1"/>
                          </a:solidFill>
                        </a:rPr>
                        <a:t>):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 smtClean="0">
                          <a:solidFill>
                            <a:schemeClr val="tx1"/>
                          </a:solidFill>
                        </a:rPr>
                        <a:t>/get </a:t>
                      </a:r>
                      <a:r>
                        <a:rPr lang="en-US" sz="3600" b="0" dirty="0" err="1" smtClean="0">
                          <a:solidFill>
                            <a:schemeClr val="tx1"/>
                          </a:solidFill>
                        </a:rPr>
                        <a:t>ɒn</a:t>
                      </a:r>
                      <a:r>
                        <a:rPr lang="en-US" sz="36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600" b="0" dirty="0" err="1" smtClean="0">
                          <a:solidFill>
                            <a:schemeClr val="tx1"/>
                          </a:solidFill>
                        </a:rPr>
                        <a:t>wɪð</a:t>
                      </a:r>
                      <a:r>
                        <a:rPr lang="en-US" sz="3600" b="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hòa</a:t>
                      </a:r>
                      <a:r>
                        <a:rPr lang="en-US" sz="36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đồng</a:t>
                      </a:r>
                      <a:r>
                        <a:rPr lang="en-US" sz="36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với</a:t>
                      </a:r>
                      <a:r>
                        <a:rPr lang="en-US" sz="36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..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1983284611"/>
                  </a:ext>
                </a:extLst>
              </a:tr>
            </a:tbl>
          </a:graphicData>
        </a:graphic>
      </p:graphicFrame>
      <p:pic>
        <p:nvPicPr>
          <p:cNvPr id="5" name="uksubsp02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3776" y="2217473"/>
            <a:ext cx="609553" cy="633882"/>
          </a:xfrm>
          <a:prstGeom prst="rect">
            <a:avLst/>
          </a:prstGeom>
        </p:spPr>
      </p:pic>
      <p:pic>
        <p:nvPicPr>
          <p:cNvPr id="6" name="ukeyeto030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3776" y="3092523"/>
            <a:ext cx="550160" cy="593997"/>
          </a:xfrm>
          <a:prstGeom prst="rect">
            <a:avLst/>
          </a:prstGeom>
        </p:spPr>
      </p:pic>
      <p:pic>
        <p:nvPicPr>
          <p:cNvPr id="7" name="remind-gb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65656" y="3927688"/>
            <a:ext cx="478280" cy="478280"/>
          </a:xfrm>
          <a:prstGeom prst="rect">
            <a:avLst/>
          </a:prstGeom>
        </p:spPr>
      </p:pic>
      <p:pic>
        <p:nvPicPr>
          <p:cNvPr id="8" name="4oC3BLF7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98048" y="465388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7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3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822209" y="1299924"/>
          <a:ext cx="10031203" cy="238659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8776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655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880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15406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5A0B8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5A0B8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5A0B8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sʌbɜːb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vùng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ngoại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ô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fəˈsɪlətiz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cơ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sở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vật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chất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291769360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3776" y="0"/>
            <a:ext cx="3239359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600" b="1" u="sng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u="sng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058315"/>
              </p:ext>
            </p:extLst>
          </p:nvPr>
        </p:nvGraphicFramePr>
        <p:xfrm>
          <a:off x="822209" y="3686520"/>
          <a:ext cx="10031203" cy="157119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867778">
                  <a:extLst>
                    <a:ext uri="{9D8B030D-6E8A-4147-A177-3AD203B41FA5}">
                      <a16:colId xmlns:a16="http://schemas.microsoft.com/office/drawing/2014/main" xmlns="" val="199211263"/>
                    </a:ext>
                  </a:extLst>
                </a:gridCol>
                <a:gridCol w="3075405">
                  <a:extLst>
                    <a:ext uri="{9D8B030D-6E8A-4147-A177-3AD203B41FA5}">
                      <a16:colId xmlns:a16="http://schemas.microsoft.com/office/drawing/2014/main" xmlns="" val="2119838816"/>
                    </a:ext>
                  </a:extLst>
                </a:gridCol>
                <a:gridCol w="3088020">
                  <a:extLst>
                    <a:ext uri="{9D8B030D-6E8A-4147-A177-3AD203B41FA5}">
                      <a16:colId xmlns:a16="http://schemas.microsoft.com/office/drawing/2014/main" xmlns="" val="3514443524"/>
                    </a:ext>
                  </a:extLst>
                </a:gridCol>
              </a:tblGrid>
              <a:tr h="785595">
                <a:tc>
                  <a:txBody>
                    <a:bodyPr/>
                    <a:lstStyle/>
                    <a:p>
                      <a:pPr marL="144145" marR="0" indent="-144145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</a:t>
                      </a:r>
                      <a:r>
                        <a:rPr lang="en-US" sz="36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36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sz="3600" b="0" dirty="0" err="1" smtClean="0">
                          <a:solidFill>
                            <a:schemeClr val="tx1"/>
                          </a:solidFill>
                        </a:rPr>
                        <a:t>rɪˈmaɪnd</a:t>
                      </a:r>
                      <a:r>
                        <a:rPr lang="en-US" sz="3600" b="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3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nhớ</a:t>
                      </a:r>
                      <a:r>
                        <a:rPr lang="en-US" sz="3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36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nhắc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2621035266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en-US" sz="3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endParaRPr lang="en-US" sz="36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 smtClean="0">
                          <a:solidFill>
                            <a:schemeClr val="tx1"/>
                          </a:solidFill>
                        </a:rPr>
                        <a:t>/get </a:t>
                      </a:r>
                      <a:r>
                        <a:rPr lang="en-US" sz="3600" b="0" dirty="0" err="1" smtClean="0">
                          <a:solidFill>
                            <a:schemeClr val="tx1"/>
                          </a:solidFill>
                        </a:rPr>
                        <a:t>ɒn</a:t>
                      </a:r>
                      <a:r>
                        <a:rPr lang="en-US" sz="36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600" b="0" dirty="0" err="1" smtClean="0">
                          <a:solidFill>
                            <a:schemeClr val="tx1"/>
                          </a:solidFill>
                        </a:rPr>
                        <a:t>wɪð</a:t>
                      </a:r>
                      <a:r>
                        <a:rPr lang="en-US" sz="3600" b="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hòa</a:t>
                      </a:r>
                      <a:r>
                        <a:rPr lang="en-US" sz="36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đồng</a:t>
                      </a:r>
                      <a:r>
                        <a:rPr lang="en-US" sz="36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với</a:t>
                      </a:r>
                      <a:r>
                        <a:rPr lang="en-US" sz="36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..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1983284611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257731" y="2180156"/>
            <a:ext cx="2223686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145" lvl="0" indent="-144145">
              <a:lnSpc>
                <a:spcPct val="107000"/>
              </a:lnSpc>
            </a:pP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suburb (n) </a:t>
            </a:r>
            <a:endParaRPr lang="en-US" sz="36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8403" y="2985415"/>
            <a:ext cx="2450286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145" lvl="0" indent="-144145">
              <a:lnSpc>
                <a:spcPct val="107000"/>
              </a:lnSpc>
            </a:pP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facilities (n) </a:t>
            </a:r>
            <a:endParaRPr lang="en-US" sz="36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57731" y="3733110"/>
            <a:ext cx="21182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</a:rPr>
              <a:t>remind (v)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57731" y="4514519"/>
            <a:ext cx="3218189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145" lvl="0" indent="-144145">
              <a:lnSpc>
                <a:spcPct val="107000"/>
              </a:lnSpc>
              <a:defRPr/>
            </a:pPr>
            <a:r>
              <a:rPr lang="en-US" sz="3600" dirty="0">
                <a:solidFill>
                  <a:prstClr val="black"/>
                </a:solidFill>
              </a:rPr>
              <a:t>get on with (</a:t>
            </a:r>
            <a:r>
              <a:rPr lang="en-US" sz="3600" dirty="0" err="1">
                <a:solidFill>
                  <a:prstClr val="black"/>
                </a:solidFill>
              </a:rPr>
              <a:t>v.p</a:t>
            </a:r>
            <a:r>
              <a:rPr lang="en-US" sz="3600" dirty="0">
                <a:solidFill>
                  <a:prstClr val="black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843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2093" y="603218"/>
            <a:ext cx="512150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66700" y="613153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9486" y="5105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8050" y="79998"/>
            <a:ext cx="2454531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800" b="1" u="sng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2800" b="1" u="sng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117000"/>
                    </a14:imgEffect>
                  </a14:imgLayer>
                </a14:imgProps>
              </a:ext>
            </a:extLst>
          </a:blip>
          <a:srcRect r="12818"/>
          <a:stretch/>
        </p:blipFill>
        <p:spPr>
          <a:xfrm>
            <a:off x="6101610" y="2295988"/>
            <a:ext cx="5486233" cy="37654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t="7568"/>
          <a:stretch/>
        </p:blipFill>
        <p:spPr>
          <a:xfrm>
            <a:off x="319486" y="2295988"/>
            <a:ext cx="5338678" cy="368194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40530" y="848101"/>
            <a:ext cx="6343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0070C0"/>
                </a:solidFill>
              </a:rPr>
              <a:t>What do you see in each picture?</a:t>
            </a:r>
            <a:endParaRPr lang="en-US" sz="2800" b="1" i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82846" y="1432876"/>
            <a:ext cx="7818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0070C0"/>
                </a:solidFill>
              </a:rPr>
              <a:t>What would life in the place in the pictures be like?</a:t>
            </a:r>
            <a:endParaRPr lang="en-US" sz="28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03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16521" y="593330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66700" y="613153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9486" y="5105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8050" y="79998"/>
            <a:ext cx="2454531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800" b="1" u="sng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2800" b="1" u="sng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B762BA3-5846-49A1-A041-93C20AA09C52}"/>
              </a:ext>
            </a:extLst>
          </p:cNvPr>
          <p:cNvSpPr txBox="1"/>
          <p:nvPr/>
        </p:nvSpPr>
        <p:spPr>
          <a:xfrm>
            <a:off x="250569" y="1241738"/>
            <a:ext cx="11925300" cy="53230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Hi, Mi. Long time no see. How’re you doing?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0070C0"/>
                </a:solidFill>
                <a:latin typeface="ChronicaProMediumIt"/>
              </a:rPr>
              <a:t>Mi: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I’m fine, thanks. By the way, we moved to a new house in a suburb last month.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Oh, that’s why I haven’t seen you in the Reading Club very often.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0070C0"/>
                </a:solidFill>
                <a:latin typeface="ChronicaProMediumIt"/>
              </a:rPr>
              <a:t>Mi: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Yes. We’re still busy moving in, you know.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How’s your new </a:t>
            </a:r>
            <a:r>
              <a:rPr lang="en-US" sz="1900" dirty="0" err="1">
                <a:solidFill>
                  <a:srgbClr val="242021"/>
                </a:solidFill>
                <a:latin typeface="ChronicaProMediumIt"/>
              </a:rPr>
              <a:t>neighbourhood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?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0070C0"/>
                </a:solidFill>
                <a:latin typeface="ChronicaProMediumIt"/>
              </a:rPr>
              <a:t>Mi: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It’s much bigger than our old one. The streets are wider, and there are fewer people.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What about the facilities?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0070C0"/>
                </a:solidFill>
                <a:latin typeface="ChronicaProMediumIt"/>
              </a:rPr>
              <a:t>Mi: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It has all the things we need: shopping malls, parks, and hospitals. And there’s a craft village near our house.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Great! How’re your new </a:t>
            </a:r>
            <a:r>
              <a:rPr lang="en-US" sz="1900" dirty="0" err="1">
                <a:solidFill>
                  <a:srgbClr val="242021"/>
                </a:solidFill>
                <a:latin typeface="ChronicaProMediumIt"/>
              </a:rPr>
              <a:t>neighbours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?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0070C0"/>
                </a:solidFill>
                <a:latin typeface="ChronicaProMediumIt"/>
              </a:rPr>
              <a:t>Mi: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They’re nice. Last Sunday when I was looking for the way to the bus station, a lady came and showed me the way. I think we will get on with them.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That reminds me of the time our family moved to Viet Nam. We didn’t know where to buy stuff for our</a:t>
            </a:r>
          </a:p>
          <a:p>
            <a:pPr>
              <a:lnSpc>
                <a:spcPct val="120000"/>
              </a:lnSpc>
            </a:pP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house, and the new </a:t>
            </a:r>
            <a:r>
              <a:rPr lang="en-US" sz="1900" dirty="0" err="1">
                <a:solidFill>
                  <a:srgbClr val="242021"/>
                </a:solidFill>
                <a:latin typeface="ChronicaProMediumIt"/>
              </a:rPr>
              <a:t>neighbours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 in the community gave us useful advice. I guess you like your new place.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0070C0"/>
                </a:solidFill>
                <a:latin typeface="ChronicaProMediumIt"/>
              </a:rPr>
              <a:t>Mi: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Sure. I really love where I live now.</a:t>
            </a:r>
          </a:p>
        </p:txBody>
      </p:sp>
      <p:pic>
        <p:nvPicPr>
          <p:cNvPr id="2" name="Trac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53058" y="18693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8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16521" y="593330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66700" y="613153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9486" y="5105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8050" y="79998"/>
            <a:ext cx="2454531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800" b="1" u="sng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2800" b="1" u="sng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B762BA3-5846-49A1-A041-93C20AA09C52}"/>
              </a:ext>
            </a:extLst>
          </p:cNvPr>
          <p:cNvSpPr txBox="1"/>
          <p:nvPr/>
        </p:nvSpPr>
        <p:spPr>
          <a:xfrm>
            <a:off x="250569" y="1241738"/>
            <a:ext cx="11925300" cy="53230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Hi, Mi. Long time no see. How’re you doing?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0070C0"/>
                </a:solidFill>
                <a:latin typeface="ChronicaProMediumIt"/>
              </a:rPr>
              <a:t>Mi: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I’m fine, thanks. By the way, we moved to a new house in a suburb last month.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Oh, that’s why I haven’t seen you in the Reading Club very often.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0070C0"/>
                </a:solidFill>
                <a:latin typeface="ChronicaProMediumIt"/>
              </a:rPr>
              <a:t>Mi: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Yes. We’re still busy moving in, you know.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How’s your new </a:t>
            </a:r>
            <a:r>
              <a:rPr lang="en-US" sz="1900" dirty="0" err="1">
                <a:solidFill>
                  <a:srgbClr val="242021"/>
                </a:solidFill>
                <a:latin typeface="ChronicaProMediumIt"/>
              </a:rPr>
              <a:t>neighbourhood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?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0070C0"/>
                </a:solidFill>
                <a:latin typeface="ChronicaProMediumIt"/>
              </a:rPr>
              <a:t>Mi: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It’s much bigger than our old one. The streets are wider, and there are fewer people.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What about the facilities?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0070C0"/>
                </a:solidFill>
                <a:latin typeface="ChronicaProMediumIt"/>
              </a:rPr>
              <a:t>Mi: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It has all the things we need: shopping malls, parks, and hospitals. And there’s a craft village near our house.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Great! How’re your new </a:t>
            </a:r>
            <a:r>
              <a:rPr lang="en-US" sz="1900" dirty="0" err="1">
                <a:solidFill>
                  <a:srgbClr val="242021"/>
                </a:solidFill>
                <a:latin typeface="ChronicaProMediumIt"/>
              </a:rPr>
              <a:t>neighbours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?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0070C0"/>
                </a:solidFill>
                <a:latin typeface="ChronicaProMediumIt"/>
              </a:rPr>
              <a:t>Mi: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They’re nice. Last Sunday when I was looking for the way to the bus station, a lady came and showed me the way. I think we will get on with them.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That reminds me of the time our family moved to Viet Nam. We didn’t know where to buy stuff for our</a:t>
            </a:r>
          </a:p>
          <a:p>
            <a:pPr>
              <a:lnSpc>
                <a:spcPct val="120000"/>
              </a:lnSpc>
            </a:pP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house, and the new </a:t>
            </a:r>
            <a:r>
              <a:rPr lang="en-US" sz="1900" dirty="0" err="1">
                <a:solidFill>
                  <a:srgbClr val="242021"/>
                </a:solidFill>
                <a:latin typeface="ChronicaProMediumIt"/>
              </a:rPr>
              <a:t>neighbours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 in the community gave us useful advice. I guess you like your new place.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0070C0"/>
                </a:solidFill>
                <a:latin typeface="ChronicaProMediumIt"/>
              </a:rPr>
              <a:t>Mi: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Sure. I really love where I live now.</a:t>
            </a:r>
          </a:p>
        </p:txBody>
      </p:sp>
      <p:pic>
        <p:nvPicPr>
          <p:cNvPr id="2" name="Trac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53058" y="186930"/>
            <a:ext cx="406400" cy="406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82581" y="1671484"/>
            <a:ext cx="1042219" cy="25563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18620" y="2733368"/>
            <a:ext cx="1627238" cy="27530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620297" y="3430937"/>
            <a:ext cx="1042219" cy="25563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409471" y="3775448"/>
            <a:ext cx="1229032" cy="28527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748117" y="5152103"/>
            <a:ext cx="1253612" cy="26547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484672" y="5549788"/>
            <a:ext cx="934064" cy="23158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310285" y="5869337"/>
            <a:ext cx="722669" cy="21683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7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968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40695" y="264187"/>
            <a:ext cx="9988166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again. Fill in each blank with no more than TWO words from the conversation.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4C87722-B88C-4242-BBAB-786B74455F27}"/>
              </a:ext>
            </a:extLst>
          </p:cNvPr>
          <p:cNvSpPr txBox="1"/>
          <p:nvPr/>
        </p:nvSpPr>
        <p:spPr>
          <a:xfrm>
            <a:off x="0" y="840586"/>
            <a:ext cx="12019353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000" b="1" dirty="0" smtClean="0">
                <a:solidFill>
                  <a:srgbClr val="0070C0"/>
                </a:solidFill>
              </a:rPr>
              <a:t>1. </a:t>
            </a:r>
            <a:r>
              <a:rPr lang="en-US" sz="3000" dirty="0" err="1" smtClean="0"/>
              <a:t>Mi’s</a:t>
            </a:r>
            <a:r>
              <a:rPr lang="en-US" sz="3000" dirty="0" smtClean="0"/>
              <a:t> family moved to a new house in a </a:t>
            </a:r>
            <a:r>
              <a:rPr lang="en-US" sz="3000" dirty="0"/>
              <a:t>suburb ___</a:t>
            </a:r>
            <a:r>
              <a:rPr lang="en-US" sz="3000" dirty="0" smtClean="0"/>
              <a:t>________.</a:t>
            </a:r>
          </a:p>
          <a:p>
            <a:pPr>
              <a:lnSpc>
                <a:spcPct val="200000"/>
              </a:lnSpc>
            </a:pPr>
            <a:r>
              <a:rPr lang="en-US" sz="3000" b="1" dirty="0" smtClean="0">
                <a:solidFill>
                  <a:srgbClr val="0070C0"/>
                </a:solidFill>
              </a:rPr>
              <a:t>2</a:t>
            </a:r>
            <a:r>
              <a:rPr lang="en-US" sz="3000" b="1" dirty="0">
                <a:solidFill>
                  <a:srgbClr val="0070C0"/>
                </a:solidFill>
              </a:rPr>
              <a:t>. </a:t>
            </a:r>
            <a:r>
              <a:rPr lang="en-US" sz="3000" dirty="0"/>
              <a:t>Her new </a:t>
            </a:r>
            <a:r>
              <a:rPr lang="en-US" sz="3000" dirty="0" err="1"/>
              <a:t>neighbourhood</a:t>
            </a:r>
            <a:r>
              <a:rPr lang="en-US" sz="3000" dirty="0"/>
              <a:t> is bigger with wider streets and </a:t>
            </a:r>
            <a:r>
              <a:rPr lang="en-US" sz="3000" dirty="0" smtClean="0"/>
              <a:t>___________.</a:t>
            </a:r>
            <a:endParaRPr lang="en-US" sz="3000" dirty="0"/>
          </a:p>
          <a:p>
            <a:pPr>
              <a:lnSpc>
                <a:spcPct val="200000"/>
              </a:lnSpc>
            </a:pPr>
            <a:r>
              <a:rPr lang="en-US" sz="3000" b="1" dirty="0">
                <a:solidFill>
                  <a:srgbClr val="0070C0"/>
                </a:solidFill>
              </a:rPr>
              <a:t>3. </a:t>
            </a:r>
            <a:r>
              <a:rPr lang="en-US" sz="3000" dirty="0"/>
              <a:t>There is a ____________ near Mi’s house.</a:t>
            </a:r>
            <a:endParaRPr lang="en-US" sz="3000" b="1" dirty="0">
              <a:solidFill>
                <a:srgbClr val="0070C0"/>
              </a:solidFill>
            </a:endParaRPr>
          </a:p>
          <a:p>
            <a:pPr>
              <a:lnSpc>
                <a:spcPct val="200000"/>
              </a:lnSpc>
            </a:pPr>
            <a:r>
              <a:rPr lang="en-US" sz="3000" b="1" dirty="0">
                <a:solidFill>
                  <a:srgbClr val="0070C0"/>
                </a:solidFill>
              </a:rPr>
              <a:t>4. </a:t>
            </a:r>
            <a:r>
              <a:rPr lang="en-US" sz="3000" dirty="0"/>
              <a:t>Mi thinks she will get on with her new</a:t>
            </a:r>
            <a:r>
              <a:rPr lang="en-US" sz="3000" dirty="0" smtClean="0"/>
              <a:t>___________.</a:t>
            </a:r>
            <a:endParaRPr lang="en-US" sz="3000" b="1" dirty="0">
              <a:solidFill>
                <a:srgbClr val="0070C0"/>
              </a:solidFill>
            </a:endParaRPr>
          </a:p>
          <a:p>
            <a:pPr>
              <a:lnSpc>
                <a:spcPct val="200000"/>
              </a:lnSpc>
            </a:pPr>
            <a:r>
              <a:rPr lang="en-US" sz="3000" b="1" dirty="0">
                <a:solidFill>
                  <a:srgbClr val="0070C0"/>
                </a:solidFill>
              </a:rPr>
              <a:t>5.</a:t>
            </a:r>
            <a:r>
              <a:rPr lang="en-US" sz="3000" b="1" dirty="0">
                <a:solidFill>
                  <a:srgbClr val="F16649"/>
                </a:solidFill>
              </a:rPr>
              <a:t> </a:t>
            </a:r>
            <a:r>
              <a:rPr lang="en-US" sz="3000" dirty="0"/>
              <a:t>People in Ann’s community gave her family </a:t>
            </a:r>
            <a:r>
              <a:rPr lang="en-US" sz="3000" dirty="0" smtClean="0"/>
              <a:t> __________</a:t>
            </a:r>
            <a:r>
              <a:rPr lang="en-US" sz="3000" dirty="0"/>
              <a:t>__</a:t>
            </a:r>
            <a:r>
              <a:rPr lang="en-US" sz="3000" dirty="0" smtClean="0"/>
              <a:t>  </a:t>
            </a:r>
            <a:r>
              <a:rPr lang="en-US" sz="3000" dirty="0"/>
              <a:t>on where to buy stuff.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6E553FC-6441-4829-9B37-C987ACAA1281}"/>
              </a:ext>
            </a:extLst>
          </p:cNvPr>
          <p:cNvSpPr txBox="1"/>
          <p:nvPr/>
        </p:nvSpPr>
        <p:spPr>
          <a:xfrm>
            <a:off x="6748718" y="1176107"/>
            <a:ext cx="36464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last month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38089" y="25705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0874" y="176134"/>
            <a:ext cx="397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xmlns="" id="{6E76D4C8-6C9B-6A77-5CEC-CD5530956F92}"/>
              </a:ext>
            </a:extLst>
          </p:cNvPr>
          <p:cNvSpPr txBox="1"/>
          <p:nvPr/>
        </p:nvSpPr>
        <p:spPr>
          <a:xfrm>
            <a:off x="8453955" y="2105094"/>
            <a:ext cx="36464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fewer people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xmlns="" id="{AB54A515-3C5D-CA75-EF8F-CBDEB99FA9E0}"/>
              </a:ext>
            </a:extLst>
          </p:cNvPr>
          <p:cNvSpPr txBox="1"/>
          <p:nvPr/>
        </p:nvSpPr>
        <p:spPr>
          <a:xfrm>
            <a:off x="1407338" y="3060245"/>
            <a:ext cx="36464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craft village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xmlns="" id="{B5C5C576-223F-480E-D710-9767554D9E99}"/>
              </a:ext>
            </a:extLst>
          </p:cNvPr>
          <p:cNvSpPr txBox="1"/>
          <p:nvPr/>
        </p:nvSpPr>
        <p:spPr>
          <a:xfrm>
            <a:off x="5490123" y="3903936"/>
            <a:ext cx="36464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neighbours</a:t>
            </a:r>
            <a:endParaRPr lang="en-US" sz="3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xmlns="" id="{FECCF060-0518-7DBD-3C92-19894E77E9B8}"/>
              </a:ext>
            </a:extLst>
          </p:cNvPr>
          <p:cNvSpPr txBox="1"/>
          <p:nvPr/>
        </p:nvSpPr>
        <p:spPr>
          <a:xfrm>
            <a:off x="6544376" y="4813259"/>
            <a:ext cx="36464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useful advices</a:t>
            </a: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03500" y="221717"/>
            <a:ext cx="1081531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each word or phrase with its definition.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00895" y="30388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3680" y="20124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EAD3E47-F80D-4E54-B17D-04899A65DC9D}"/>
              </a:ext>
            </a:extLst>
          </p:cNvPr>
          <p:cNvSpPr txBox="1"/>
          <p:nvPr/>
        </p:nvSpPr>
        <p:spPr>
          <a:xfrm>
            <a:off x="9113184" y="1458433"/>
            <a:ext cx="2759178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1. d	</a:t>
            </a:r>
          </a:p>
          <a:p>
            <a:pPr algn="ctr"/>
            <a:r>
              <a:rPr lang="en-US" sz="4000" b="1" dirty="0">
                <a:solidFill>
                  <a:srgbClr val="C00000"/>
                </a:solidFill>
              </a:rPr>
              <a:t>2. e	</a:t>
            </a:r>
          </a:p>
          <a:p>
            <a:pPr algn="ctr"/>
            <a:r>
              <a:rPr lang="en-US" sz="4000" b="1" dirty="0">
                <a:solidFill>
                  <a:srgbClr val="C00000"/>
                </a:solidFill>
              </a:rPr>
              <a:t>3. a	</a:t>
            </a:r>
          </a:p>
          <a:p>
            <a:pPr algn="ctr"/>
            <a:r>
              <a:rPr lang="en-US" sz="4000" b="1" dirty="0">
                <a:solidFill>
                  <a:srgbClr val="C00000"/>
                </a:solidFill>
              </a:rPr>
              <a:t>4. c	</a:t>
            </a:r>
          </a:p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5</a:t>
            </a:r>
            <a:r>
              <a:rPr lang="en-US" sz="4000" b="1" dirty="0">
                <a:solidFill>
                  <a:srgbClr val="C00000"/>
                </a:solidFill>
              </a:rPr>
              <a:t>. 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56B2E2C-4ACF-CB17-5366-869BDFD97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00" y="1002890"/>
            <a:ext cx="7671906" cy="561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97520" y="158832"/>
            <a:ext cx="1106041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with a word or phrase from 3.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42129" y="23514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4914" y="13250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70049" y="1160838"/>
            <a:ext cx="11887882" cy="448633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1.</a:t>
            </a:r>
            <a:r>
              <a:rPr lang="en-US" sz="3100" b="1" dirty="0">
                <a:solidFill>
                  <a:srgbClr val="0070C0"/>
                </a:solidFill>
              </a:rPr>
              <a:t> </a:t>
            </a:r>
            <a:r>
              <a:rPr lang="en-US" sz="3100" dirty="0"/>
              <a:t>They don’t live in the city </a:t>
            </a:r>
            <a:r>
              <a:rPr lang="en-US" sz="3100" dirty="0" err="1"/>
              <a:t>centre</a:t>
            </a:r>
            <a:r>
              <a:rPr lang="en-US" sz="3100" dirty="0"/>
              <a:t> but in a ________ of Ha Noi.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2. </a:t>
            </a:r>
            <a:r>
              <a:rPr lang="en-US" sz="3100" dirty="0"/>
              <a:t>I love our new </a:t>
            </a:r>
            <a:r>
              <a:rPr lang="en-US" sz="3100" dirty="0" err="1"/>
              <a:t>neighbourhood</a:t>
            </a:r>
            <a:r>
              <a:rPr lang="en-US" sz="3100" dirty="0"/>
              <a:t> because we _____________ the people here.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3. </a:t>
            </a:r>
            <a:r>
              <a:rPr lang="en-US" sz="3100" dirty="0"/>
              <a:t>There are enough sports ____________ for people of all ages in our local park.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4. </a:t>
            </a:r>
            <a:r>
              <a:rPr lang="en-US" sz="3100" dirty="0"/>
              <a:t>Souvenirs _________ people ______ a place, an occasion, or a holiday.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5. </a:t>
            </a:r>
            <a:r>
              <a:rPr lang="en-US" sz="3100" dirty="0"/>
              <a:t>The local ____________ encourages us to protect the environment and keep our </a:t>
            </a:r>
            <a:r>
              <a:rPr lang="en-US" sz="3100" dirty="0" err="1"/>
              <a:t>neighbourhood</a:t>
            </a:r>
            <a:r>
              <a:rPr lang="en-US" sz="3100" dirty="0"/>
              <a:t> clean.</a:t>
            </a:r>
          </a:p>
        </p:txBody>
      </p:sp>
    </p:spTree>
    <p:extLst>
      <p:ext uri="{BB962C8B-B14F-4D97-AF65-F5344CB8AC3E}">
        <p14:creationId xmlns:p14="http://schemas.microsoft.com/office/powerpoint/2010/main" val="272092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803925" y="337216"/>
            <a:ext cx="10236197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3" tIns="60952" rIns="121903" bIns="60952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 sz="7200" b="1" dirty="0">
                <a:solidFill>
                  <a:srgbClr val="009999"/>
                </a:solidFill>
                <a:latin typeface="Bahnschrift SemiCondensed" panose="020B0502040204020203" pitchFamily="34" charset="0"/>
              </a:rPr>
              <a:t>LUCKY NUMBERS</a:t>
            </a:r>
          </a:p>
        </p:txBody>
      </p:sp>
      <p:sp>
        <p:nvSpPr>
          <p:cNvPr id="52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717482" y="1576608"/>
            <a:ext cx="1857368" cy="1216987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10666" b="1" dirty="0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53" name="Rectangl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896465" y="1576608"/>
            <a:ext cx="1917290" cy="1216987"/>
          </a:xfrm>
          <a:prstGeom prst="rect">
            <a:avLst/>
          </a:prstGeom>
          <a:solidFill>
            <a:srgbClr val="FF99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10666" b="1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54" name="Rectangle 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135370" y="1576609"/>
            <a:ext cx="1923143" cy="1226820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10666" b="1" dirty="0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55" name="Rectangle 7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717481" y="2973584"/>
            <a:ext cx="1869663" cy="1228237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10666" b="1" dirty="0">
                <a:solidFill>
                  <a:srgbClr val="666699"/>
                </a:solidFill>
              </a:rPr>
              <a:t>4</a:t>
            </a:r>
          </a:p>
        </p:txBody>
      </p:sp>
      <p:sp>
        <p:nvSpPr>
          <p:cNvPr id="57" name="Rectangle 9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896465" y="2973585"/>
            <a:ext cx="1917290" cy="1228236"/>
          </a:xfrm>
          <a:prstGeom prst="rect">
            <a:avLst/>
          </a:prstGeom>
          <a:solidFill>
            <a:schemeClr val="accent6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10666" b="1" dirty="0"/>
              <a:t>5</a:t>
            </a:r>
          </a:p>
        </p:txBody>
      </p:sp>
      <p:sp>
        <p:nvSpPr>
          <p:cNvPr id="58" name="Rectangle 10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123075" y="2973584"/>
            <a:ext cx="1935437" cy="1228237"/>
          </a:xfrm>
          <a:prstGeom prst="rect">
            <a:avLst/>
          </a:prstGeom>
          <a:solidFill>
            <a:srgbClr val="FF99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10666" b="1" dirty="0">
                <a:solidFill>
                  <a:srgbClr val="66FFCC"/>
                </a:solidFill>
              </a:rPr>
              <a:t>6</a:t>
            </a:r>
          </a:p>
        </p:txBody>
      </p:sp>
      <p:sp>
        <p:nvSpPr>
          <p:cNvPr id="35853" name="AutoShape 16"/>
          <p:cNvSpPr>
            <a:spLocks noChangeArrowheads="1"/>
          </p:cNvSpPr>
          <p:nvPr/>
        </p:nvSpPr>
        <p:spPr bwMode="auto">
          <a:xfrm>
            <a:off x="406127" y="4785905"/>
            <a:ext cx="15240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4267" b="1">
                <a:solidFill>
                  <a:srgbClr val="0000CC"/>
                </a:solidFill>
                <a:latin typeface="Arial" charset="0"/>
              </a:rPr>
              <a:t>A</a:t>
            </a:r>
          </a:p>
        </p:txBody>
      </p:sp>
      <p:sp>
        <p:nvSpPr>
          <p:cNvPr id="35854" name="AutoShape 17"/>
          <p:cNvSpPr>
            <a:spLocks noChangeArrowheads="1"/>
          </p:cNvSpPr>
          <p:nvPr/>
        </p:nvSpPr>
        <p:spPr bwMode="auto">
          <a:xfrm>
            <a:off x="406127" y="5319305"/>
            <a:ext cx="15240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4267" b="1">
                <a:solidFill>
                  <a:srgbClr val="FF0000"/>
                </a:solidFill>
                <a:latin typeface="Arial" charset="0"/>
              </a:rPr>
              <a:t>B</a:t>
            </a:r>
          </a:p>
        </p:txBody>
      </p:sp>
      <p:sp>
        <p:nvSpPr>
          <p:cNvPr id="35858" name="AutoShape 18"/>
          <p:cNvSpPr>
            <a:spLocks noChangeArrowheads="1"/>
          </p:cNvSpPr>
          <p:nvPr/>
        </p:nvSpPr>
        <p:spPr bwMode="auto">
          <a:xfrm>
            <a:off x="2031727" y="4785905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2</a:t>
            </a:r>
          </a:p>
        </p:txBody>
      </p:sp>
      <p:sp>
        <p:nvSpPr>
          <p:cNvPr id="35860" name="AutoShape 20"/>
          <p:cNvSpPr>
            <a:spLocks noChangeArrowheads="1"/>
          </p:cNvSpPr>
          <p:nvPr/>
        </p:nvSpPr>
        <p:spPr bwMode="auto">
          <a:xfrm>
            <a:off x="3352527" y="4785905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4</a:t>
            </a:r>
          </a:p>
        </p:txBody>
      </p:sp>
      <p:sp>
        <p:nvSpPr>
          <p:cNvPr id="35861" name="AutoShape 21"/>
          <p:cNvSpPr>
            <a:spLocks noChangeArrowheads="1"/>
          </p:cNvSpPr>
          <p:nvPr/>
        </p:nvSpPr>
        <p:spPr bwMode="auto">
          <a:xfrm>
            <a:off x="4673327" y="4785905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6</a:t>
            </a:r>
          </a:p>
        </p:txBody>
      </p:sp>
      <p:sp>
        <p:nvSpPr>
          <p:cNvPr id="35862" name="AutoShape 22"/>
          <p:cNvSpPr>
            <a:spLocks noChangeArrowheads="1"/>
          </p:cNvSpPr>
          <p:nvPr/>
        </p:nvSpPr>
        <p:spPr bwMode="auto">
          <a:xfrm>
            <a:off x="5994127" y="4785905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8</a:t>
            </a:r>
          </a:p>
        </p:txBody>
      </p:sp>
      <p:sp>
        <p:nvSpPr>
          <p:cNvPr id="35863" name="AutoShape 23"/>
          <p:cNvSpPr>
            <a:spLocks noChangeArrowheads="1"/>
          </p:cNvSpPr>
          <p:nvPr/>
        </p:nvSpPr>
        <p:spPr bwMode="auto">
          <a:xfrm>
            <a:off x="7314927" y="4785905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10</a:t>
            </a:r>
          </a:p>
        </p:txBody>
      </p:sp>
      <p:sp>
        <p:nvSpPr>
          <p:cNvPr id="35864" name="AutoShape 24"/>
          <p:cNvSpPr>
            <a:spLocks noChangeArrowheads="1"/>
          </p:cNvSpPr>
          <p:nvPr/>
        </p:nvSpPr>
        <p:spPr bwMode="auto">
          <a:xfrm>
            <a:off x="8635727" y="4785905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12</a:t>
            </a:r>
          </a:p>
        </p:txBody>
      </p:sp>
      <p:sp>
        <p:nvSpPr>
          <p:cNvPr id="35865" name="AutoShape 25"/>
          <p:cNvSpPr>
            <a:spLocks noChangeArrowheads="1"/>
          </p:cNvSpPr>
          <p:nvPr/>
        </p:nvSpPr>
        <p:spPr bwMode="auto">
          <a:xfrm>
            <a:off x="9956527" y="4785905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14</a:t>
            </a:r>
          </a:p>
        </p:txBody>
      </p:sp>
      <p:sp>
        <p:nvSpPr>
          <p:cNvPr id="35866" name="AutoShape 26"/>
          <p:cNvSpPr>
            <a:spLocks noChangeArrowheads="1"/>
          </p:cNvSpPr>
          <p:nvPr/>
        </p:nvSpPr>
        <p:spPr bwMode="auto">
          <a:xfrm>
            <a:off x="9956527" y="5319305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14</a:t>
            </a:r>
          </a:p>
        </p:txBody>
      </p:sp>
      <p:sp>
        <p:nvSpPr>
          <p:cNvPr id="35867" name="AutoShape 27"/>
          <p:cNvSpPr>
            <a:spLocks noChangeArrowheads="1"/>
          </p:cNvSpPr>
          <p:nvPr/>
        </p:nvSpPr>
        <p:spPr bwMode="auto">
          <a:xfrm>
            <a:off x="8635727" y="5319305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12</a:t>
            </a:r>
          </a:p>
        </p:txBody>
      </p:sp>
      <p:sp>
        <p:nvSpPr>
          <p:cNvPr id="35868" name="AutoShape 28"/>
          <p:cNvSpPr>
            <a:spLocks noChangeArrowheads="1"/>
          </p:cNvSpPr>
          <p:nvPr/>
        </p:nvSpPr>
        <p:spPr bwMode="auto">
          <a:xfrm>
            <a:off x="7314927" y="5319305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10</a:t>
            </a:r>
          </a:p>
        </p:txBody>
      </p:sp>
      <p:sp>
        <p:nvSpPr>
          <p:cNvPr id="35869" name="AutoShape 29"/>
          <p:cNvSpPr>
            <a:spLocks noChangeArrowheads="1"/>
          </p:cNvSpPr>
          <p:nvPr/>
        </p:nvSpPr>
        <p:spPr bwMode="auto">
          <a:xfrm>
            <a:off x="5994127" y="5319305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8</a:t>
            </a:r>
          </a:p>
        </p:txBody>
      </p:sp>
      <p:sp>
        <p:nvSpPr>
          <p:cNvPr id="35870" name="AutoShape 30"/>
          <p:cNvSpPr>
            <a:spLocks noChangeArrowheads="1"/>
          </p:cNvSpPr>
          <p:nvPr/>
        </p:nvSpPr>
        <p:spPr bwMode="auto">
          <a:xfrm>
            <a:off x="4673327" y="5319305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6</a:t>
            </a:r>
          </a:p>
        </p:txBody>
      </p:sp>
      <p:sp>
        <p:nvSpPr>
          <p:cNvPr id="35871" name="AutoShape 31"/>
          <p:cNvSpPr>
            <a:spLocks noChangeArrowheads="1"/>
          </p:cNvSpPr>
          <p:nvPr/>
        </p:nvSpPr>
        <p:spPr bwMode="auto">
          <a:xfrm>
            <a:off x="3352527" y="5319305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4</a:t>
            </a:r>
          </a:p>
        </p:txBody>
      </p:sp>
      <p:sp>
        <p:nvSpPr>
          <p:cNvPr id="38" name="AutoShape 31"/>
          <p:cNvSpPr>
            <a:spLocks noChangeArrowheads="1"/>
          </p:cNvSpPr>
          <p:nvPr/>
        </p:nvSpPr>
        <p:spPr bwMode="auto">
          <a:xfrm>
            <a:off x="2046047" y="5306128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 dirty="0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  <p:pic>
        <p:nvPicPr>
          <p:cNvPr id="29" name="Picture 28" descr="C:\Documents and Settings\L0718\Desktop\TEMPLATE\baby 4.jpg"/>
          <p:cNvPicPr>
            <a:picLocks noChangeAspect="1" noChangeArrowheads="1"/>
          </p:cNvPicPr>
          <p:nvPr/>
        </p:nvPicPr>
        <p:blipFill>
          <a:blip r:embed="rId9" cstate="print"/>
          <a:srcRect r="83327" b="87333"/>
          <a:stretch>
            <a:fillRect/>
          </a:stretch>
        </p:blipFill>
        <p:spPr bwMode="auto">
          <a:xfrm rot="20687505" flipH="1">
            <a:off x="56486" y="-23283"/>
            <a:ext cx="1151855" cy="1151228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5" y="2068602"/>
            <a:ext cx="2017052" cy="1452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9958" y="2216623"/>
            <a:ext cx="2017052" cy="1452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triped Right Arrow 1">
            <a:hlinkClick r:id="rId11" action="ppaction://hlinksldjump"/>
          </p:cNvPr>
          <p:cNvSpPr/>
          <p:nvPr/>
        </p:nvSpPr>
        <p:spPr>
          <a:xfrm>
            <a:off x="11040122" y="6449961"/>
            <a:ext cx="679930" cy="408039"/>
          </a:xfrm>
          <a:prstGeom prst="striped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6" descr="Kết quả hình ảnh cho dấu chấm hỏi độ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0122" y="52512"/>
            <a:ext cx="1064147" cy="116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71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56" dur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2" dur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 nodeType="clickPar">
                      <p:stCondLst>
                        <p:cond delay="0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8" dur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 nodeType="clickPar">
                      <p:stCondLst>
                        <p:cond delay="0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74" dur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80" dur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58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 nodeType="clickPar">
                      <p:stCondLst>
                        <p:cond delay="0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99" dur="2000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8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58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 nodeType="clickPar">
                      <p:stCondLst>
                        <p:cond delay="0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12" dur="2000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58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 nodeType="clickPar">
                      <p:stCondLst>
                        <p:cond delay="0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25" dur="500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0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358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 nodeType="clickPar">
                      <p:stCondLst>
                        <p:cond delay="0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500"/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1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358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 nodeType="clickPar">
                      <p:stCondLst>
                        <p:cond delay="0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51" dur="2000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2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358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 nodeType="clickPar">
                      <p:stCondLst>
                        <p:cond delay="0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3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58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 nodeType="clickPar">
                      <p:stCondLst>
                        <p:cond delay="0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74" dur="1"/>
                                        <p:tgtEl>
                                          <p:spTgt spid="3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4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358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 nodeType="clickPar">
                      <p:stCondLst>
                        <p:cond delay="0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71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58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 nodeType="clickPar">
                      <p:stCondLst>
                        <p:cond delay="0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1" dur="500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70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358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 nodeType="clickPar">
                      <p:stCondLst>
                        <p:cond delay="0"/>
                      </p:stCondLst>
                      <p:childTnLst>
                        <p:par>
                          <p:cTn id="2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 nodeType="clickPar">
                      <p:stCondLst>
                        <p:cond delay="indefinite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4" dur="500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9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358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 nodeType="clickPar">
                      <p:stCondLst>
                        <p:cond delay="0"/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2000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2000" fill="hold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000" fill="hold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 nodeType="clickPar">
                      <p:stCondLst>
                        <p:cond delay="indefinite"/>
                      </p:stCondLst>
                      <p:childTnLst>
                        <p:par>
                          <p:cTn id="2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28" dur="500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8"/>
                  </p:tgtEl>
                </p:cond>
              </p:nextCondLst>
            </p:seq>
            <p:seq concurrent="1" nextAc="seek">
              <p:cTn id="231" restart="whenNotActive" fill="hold" evtFilter="cancelBubble" nodeType="interactiveSeq">
                <p:stCondLst>
                  <p:cond evt="onClick" delay="0">
                    <p:tgtEl>
                      <p:spTgt spid="358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" fill="hold" nodeType="clickPar">
                      <p:stCondLst>
                        <p:cond delay="0"/>
                      </p:stCondLst>
                      <p:childTnLst>
                        <p:par>
                          <p:cTn id="2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 nodeType="clickPar">
                      <p:stCondLst>
                        <p:cond delay="indefinite"/>
                      </p:stCondLst>
                      <p:childTnLst>
                        <p:par>
                          <p:cTn id="2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2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43" dur="500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7"/>
                  </p:tgtEl>
                </p:cond>
              </p:nextCondLst>
            </p:seq>
            <p:seq concurrent="1" nextAc="seek">
              <p:cTn id="246" restart="whenNotActive" fill="hold" evtFilter="cancelBubble" nodeType="interactiveSeq">
                <p:stCondLst>
                  <p:cond evt="onClick" delay="0">
                    <p:tgtEl>
                      <p:spTgt spid="358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7" fill="hold" nodeType="clickPar">
                      <p:stCondLst>
                        <p:cond delay="0"/>
                      </p:stCondLst>
                      <p:childTnLst>
                        <p:par>
                          <p:cTn id="2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 nodeType="clickPar">
                      <p:stCondLst>
                        <p:cond delay="indefinite"/>
                      </p:stCondLst>
                      <p:childTnLst>
                        <p:par>
                          <p:cTn id="2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6" dur="500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7" dur="500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6"/>
                  </p:tgtEl>
                </p:cond>
              </p:nextCondLst>
            </p:seq>
            <p:seq concurrent="1" nextAc="seek">
              <p:cTn id="25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0" fill="hold">
                      <p:stCondLst>
                        <p:cond delay="0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71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4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7" grpId="0" animBg="1"/>
      <p:bldP spid="57" grpId="1" animBg="1"/>
      <p:bldP spid="58" grpId="0" animBg="1"/>
      <p:bldP spid="5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97520" y="158832"/>
            <a:ext cx="1106041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with a word or phrase from 3.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42129" y="23514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4914" y="13250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70049" y="1160838"/>
            <a:ext cx="11887882" cy="100225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26648"/>
                </a:solidFill>
              </a:rPr>
              <a:t>1.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dirty="0"/>
              <a:t>They don’t live in the city </a:t>
            </a:r>
            <a:r>
              <a:rPr lang="en-US" sz="3200" dirty="0" err="1"/>
              <a:t>centre</a:t>
            </a:r>
            <a:r>
              <a:rPr lang="en-US" sz="3200" dirty="0"/>
              <a:t> but in a ________ of Ha </a:t>
            </a:r>
            <a:r>
              <a:rPr lang="en-US" sz="3200" dirty="0" err="1"/>
              <a:t>Noi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7398003" y="1160838"/>
            <a:ext cx="1379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suburb</a:t>
            </a:r>
          </a:p>
        </p:txBody>
      </p:sp>
      <p:sp>
        <p:nvSpPr>
          <p:cNvPr id="2" name="Action Button: Home 1">
            <a:hlinkClick r:id="rId3" action="ppaction://hlinksldjump" highlightClick="1"/>
          </p:cNvPr>
          <p:cNvSpPr/>
          <p:nvPr/>
        </p:nvSpPr>
        <p:spPr>
          <a:xfrm>
            <a:off x="5909188" y="6376219"/>
            <a:ext cx="540774" cy="388375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70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61" t="46056" r="24241" b="17936"/>
          <a:stretch/>
        </p:blipFill>
        <p:spPr>
          <a:xfrm>
            <a:off x="8496343" y="1999925"/>
            <a:ext cx="2977902" cy="39918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18928" y="216310"/>
            <a:ext cx="85835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2060"/>
                </a:solidFill>
                <a:latin typeface="Matura MT Script Capitals" panose="03020802060602070202" pitchFamily="66" charset="0"/>
              </a:rPr>
              <a:t>English 9 </a:t>
            </a:r>
            <a:r>
              <a:rPr lang="en-US" sz="5400" b="1" dirty="0" smtClean="0">
                <a:solidFill>
                  <a:srgbClr val="0070C0"/>
                </a:solidFill>
                <a:latin typeface="Matura MT Script Capitals" panose="03020802060602070202" pitchFamily="66" charset="0"/>
              </a:rPr>
              <a:t>– Global success</a:t>
            </a:r>
            <a:endParaRPr lang="en-US" sz="5400" b="1" dirty="0">
              <a:solidFill>
                <a:srgbClr val="0070C0"/>
              </a:solidFill>
              <a:latin typeface="Matura MT Script Capitals" panose="03020802060602070202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18" t="45651" r="41826" b="17071"/>
          <a:stretch/>
        </p:blipFill>
        <p:spPr>
          <a:xfrm>
            <a:off x="443278" y="1931100"/>
            <a:ext cx="2949678" cy="40223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6" t="45894" r="59281" b="17672"/>
          <a:stretch/>
        </p:blipFill>
        <p:spPr>
          <a:xfrm>
            <a:off x="3935002" y="1256208"/>
            <a:ext cx="4019295" cy="501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1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97520" y="158832"/>
            <a:ext cx="1106041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with a word or phrase from 3.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42129" y="23514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4914" y="13250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70049" y="1160838"/>
            <a:ext cx="11887882" cy="448633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 smtClean="0">
                <a:solidFill>
                  <a:srgbClr val="F26648"/>
                </a:solidFill>
              </a:rPr>
              <a:t>2</a:t>
            </a:r>
            <a:r>
              <a:rPr lang="en-US" sz="3200" b="1" dirty="0">
                <a:solidFill>
                  <a:srgbClr val="F26648"/>
                </a:solidFill>
              </a:rPr>
              <a:t>. </a:t>
            </a:r>
            <a:r>
              <a:rPr lang="en-US" sz="3200" dirty="0"/>
              <a:t>I love our new </a:t>
            </a:r>
            <a:r>
              <a:rPr lang="en-US" sz="3200" dirty="0" err="1"/>
              <a:t>neighbourhood</a:t>
            </a:r>
            <a:r>
              <a:rPr lang="en-US" sz="3200" dirty="0"/>
              <a:t> because we _____________ the people here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2" name="TextBox 17">
            <a:extLst>
              <a:ext uri="{FF2B5EF4-FFF2-40B4-BE49-F238E27FC236}">
                <a16:creationId xmlns:a16="http://schemas.microsoft.com/office/drawing/2014/main" xmlns="" id="{9B3ED843-8F4A-0D86-B7DC-025050C5A6D9}"/>
              </a:ext>
            </a:extLst>
          </p:cNvPr>
          <p:cNvSpPr txBox="1"/>
          <p:nvPr/>
        </p:nvSpPr>
        <p:spPr>
          <a:xfrm>
            <a:off x="7868167" y="1113851"/>
            <a:ext cx="2196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get on with</a:t>
            </a: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5909188" y="6376219"/>
            <a:ext cx="540774" cy="388375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89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97520" y="158832"/>
            <a:ext cx="1106041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with a word or phrase from 3.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42129" y="23514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4914" y="13250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70049" y="1160838"/>
            <a:ext cx="11887882" cy="448633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600" b="1" dirty="0" smtClean="0">
                <a:solidFill>
                  <a:srgbClr val="F26648"/>
                </a:solidFill>
              </a:rPr>
              <a:t>3</a:t>
            </a:r>
            <a:r>
              <a:rPr lang="en-US" sz="3600" b="1" dirty="0">
                <a:solidFill>
                  <a:srgbClr val="F26648"/>
                </a:solidFill>
              </a:rPr>
              <a:t>. </a:t>
            </a:r>
            <a:r>
              <a:rPr lang="en-US" sz="3600" dirty="0"/>
              <a:t>There are enough sports ____________ for people of all ages in our local park.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3600" dirty="0"/>
          </a:p>
        </p:txBody>
      </p:sp>
      <p:sp>
        <p:nvSpPr>
          <p:cNvPr id="4" name="TextBox 17">
            <a:extLst>
              <a:ext uri="{FF2B5EF4-FFF2-40B4-BE49-F238E27FC236}">
                <a16:creationId xmlns:a16="http://schemas.microsoft.com/office/drawing/2014/main" xmlns="" id="{7BB8ED44-46A0-CA1A-29AC-84758CB62A1C}"/>
              </a:ext>
            </a:extLst>
          </p:cNvPr>
          <p:cNvSpPr txBox="1"/>
          <p:nvPr/>
        </p:nvSpPr>
        <p:spPr>
          <a:xfrm>
            <a:off x="5564524" y="1160838"/>
            <a:ext cx="2196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facilities</a:t>
            </a: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5909188" y="6376219"/>
            <a:ext cx="540774" cy="388375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34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mẫu họa&#10;&#10;Mô tả được tạo tự động">
            <a:extLst>
              <a:ext uri="{FF2B5EF4-FFF2-40B4-BE49-F238E27FC236}">
                <a16:creationId xmlns:a16="http://schemas.microsoft.com/office/drawing/2014/main" xmlns="" id="{1C222CB0-577E-4B8B-B039-A35E36731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9886" y="1423089"/>
            <a:ext cx="6576665" cy="4174551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3F720CF9-BF34-4187-8042-88DBE5FBB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4399" y="5"/>
            <a:ext cx="1567605" cy="1706137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xmlns="" id="{AE394AA8-C4F2-4D58-A6C4-D4D4A39843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567605" cy="1706137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xmlns="" id="{C7BFF9B9-FF16-47C3-AB70-9CB878EAC6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4399" y="5151869"/>
            <a:ext cx="1567605" cy="1706137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xmlns="" id="{0D3A0704-6265-43C3-83D3-D86E7038C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51868"/>
            <a:ext cx="1567605" cy="1706137"/>
          </a:xfrm>
          <a:prstGeom prst="rect">
            <a:avLst/>
          </a:prstGeom>
        </p:spPr>
      </p:pic>
      <p:sp>
        <p:nvSpPr>
          <p:cNvPr id="12" name="Action Button: Home 11">
            <a:hlinkClick r:id="rId5" action="ppaction://hlinksldjump" highlightClick="1"/>
          </p:cNvPr>
          <p:cNvSpPr/>
          <p:nvPr/>
        </p:nvSpPr>
        <p:spPr>
          <a:xfrm>
            <a:off x="5437239" y="6213987"/>
            <a:ext cx="698090" cy="550607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62899" y="116769"/>
            <a:ext cx="42402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Bahnschrift SemiCondensed" panose="020B0502040204020203" pitchFamily="34" charset="0"/>
              </a:rPr>
              <a:t>LUCKY NUMBERS</a:t>
            </a:r>
          </a:p>
        </p:txBody>
      </p:sp>
    </p:spTree>
    <p:extLst>
      <p:ext uri="{BB962C8B-B14F-4D97-AF65-F5344CB8AC3E}">
        <p14:creationId xmlns:p14="http://schemas.microsoft.com/office/powerpoint/2010/main" val="147905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2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97520" y="158832"/>
            <a:ext cx="1106041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with a word or phrase from 3.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42129" y="23514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4914" y="13250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70049" y="1160838"/>
            <a:ext cx="11887882" cy="448633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600" b="1" dirty="0" smtClean="0">
                <a:solidFill>
                  <a:srgbClr val="F26648"/>
                </a:solidFill>
              </a:rPr>
              <a:t>4</a:t>
            </a:r>
            <a:r>
              <a:rPr lang="en-US" sz="3600" b="1" dirty="0">
                <a:solidFill>
                  <a:srgbClr val="F26648"/>
                </a:solidFill>
              </a:rPr>
              <a:t>. </a:t>
            </a:r>
            <a:r>
              <a:rPr lang="en-US" sz="3600" dirty="0"/>
              <a:t>Souvenirs _________ people ______ a place, an occasion, or a holiday.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3600" dirty="0"/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xmlns="" id="{C1F05398-F384-B8E4-24D4-216E07EC4CDC}"/>
              </a:ext>
            </a:extLst>
          </p:cNvPr>
          <p:cNvSpPr txBox="1"/>
          <p:nvPr/>
        </p:nvSpPr>
        <p:spPr>
          <a:xfrm>
            <a:off x="2617437" y="1160838"/>
            <a:ext cx="4245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remind                     of</a:t>
            </a: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5909188" y="6376219"/>
            <a:ext cx="540774" cy="388375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91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97520" y="158832"/>
            <a:ext cx="1106041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with a word or phrase from 3.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42129" y="23514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4914" y="13250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70049" y="1160838"/>
            <a:ext cx="11887882" cy="448633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600" b="1" dirty="0" smtClean="0">
                <a:solidFill>
                  <a:srgbClr val="F26648"/>
                </a:solidFill>
              </a:rPr>
              <a:t>5</a:t>
            </a:r>
            <a:r>
              <a:rPr lang="en-US" sz="3600" b="1" dirty="0">
                <a:solidFill>
                  <a:srgbClr val="F26648"/>
                </a:solidFill>
              </a:rPr>
              <a:t>. </a:t>
            </a:r>
            <a:r>
              <a:rPr lang="en-US" sz="3600" dirty="0"/>
              <a:t>The local ____________ encourages us to protect the environment and keep our </a:t>
            </a:r>
            <a:r>
              <a:rPr lang="en-US" sz="3600" dirty="0" err="1"/>
              <a:t>neighbourhood</a:t>
            </a:r>
            <a:r>
              <a:rPr lang="en-US" sz="3600" dirty="0"/>
              <a:t> clean.</a:t>
            </a:r>
          </a:p>
        </p:txBody>
      </p:sp>
      <p:sp>
        <p:nvSpPr>
          <p:cNvPr id="6" name="TextBox 17">
            <a:extLst>
              <a:ext uri="{FF2B5EF4-FFF2-40B4-BE49-F238E27FC236}">
                <a16:creationId xmlns:a16="http://schemas.microsoft.com/office/drawing/2014/main" xmlns="" id="{771EDC38-669C-13B0-BC80-25902EBBED5E}"/>
              </a:ext>
            </a:extLst>
          </p:cNvPr>
          <p:cNvSpPr txBox="1"/>
          <p:nvPr/>
        </p:nvSpPr>
        <p:spPr>
          <a:xfrm>
            <a:off x="2479714" y="1190966"/>
            <a:ext cx="2613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community</a:t>
            </a: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5909188" y="6376219"/>
            <a:ext cx="540774" cy="388375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8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97520" y="158832"/>
            <a:ext cx="1106041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with a word or phrase from 3.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42129" y="23514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4914" y="13250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70049" y="1160838"/>
            <a:ext cx="11887882" cy="448633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1.</a:t>
            </a:r>
            <a:r>
              <a:rPr lang="en-US" sz="3100" b="1" dirty="0">
                <a:solidFill>
                  <a:srgbClr val="0070C0"/>
                </a:solidFill>
              </a:rPr>
              <a:t> </a:t>
            </a:r>
            <a:r>
              <a:rPr lang="en-US" sz="3100" dirty="0"/>
              <a:t>They don’t live in the city </a:t>
            </a:r>
            <a:r>
              <a:rPr lang="en-US" sz="3100" dirty="0" err="1"/>
              <a:t>centre</a:t>
            </a:r>
            <a:r>
              <a:rPr lang="en-US" sz="3100" dirty="0"/>
              <a:t> but in a ________ of Ha Noi.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2. </a:t>
            </a:r>
            <a:r>
              <a:rPr lang="en-US" sz="3100" dirty="0"/>
              <a:t>I love our new </a:t>
            </a:r>
            <a:r>
              <a:rPr lang="en-US" sz="3100" dirty="0" err="1"/>
              <a:t>neighbourhood</a:t>
            </a:r>
            <a:r>
              <a:rPr lang="en-US" sz="3100" dirty="0"/>
              <a:t> because we _____________ the people here.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3. </a:t>
            </a:r>
            <a:r>
              <a:rPr lang="en-US" sz="3100" dirty="0"/>
              <a:t>There are enough sports ____________ for people of all ages in our local park.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4. </a:t>
            </a:r>
            <a:r>
              <a:rPr lang="en-US" sz="3100" dirty="0"/>
              <a:t>Souvenirs _________ people ______ a place, an occasion, or a holiday.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5. </a:t>
            </a:r>
            <a:r>
              <a:rPr lang="en-US" sz="3100" dirty="0"/>
              <a:t>The local ____________ encourages us to protect the environment and keep our </a:t>
            </a:r>
            <a:r>
              <a:rPr lang="en-US" sz="3100" dirty="0" err="1"/>
              <a:t>neighbourhood</a:t>
            </a:r>
            <a:r>
              <a:rPr lang="en-US" sz="3100" dirty="0"/>
              <a:t> clean.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81694" y="1112373"/>
            <a:ext cx="1379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suburb</a:t>
            </a:r>
          </a:p>
        </p:txBody>
      </p:sp>
      <p:sp>
        <p:nvSpPr>
          <p:cNvPr id="2" name="TextBox 17">
            <a:extLst>
              <a:ext uri="{FF2B5EF4-FFF2-40B4-BE49-F238E27FC236}">
                <a16:creationId xmlns:a16="http://schemas.microsoft.com/office/drawing/2014/main" xmlns="" id="{9B3ED843-8F4A-0D86-B7DC-025050C5A6D9}"/>
              </a:ext>
            </a:extLst>
          </p:cNvPr>
          <p:cNvSpPr txBox="1"/>
          <p:nvPr/>
        </p:nvSpPr>
        <p:spPr>
          <a:xfrm>
            <a:off x="7760013" y="1745613"/>
            <a:ext cx="2196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get on with</a:t>
            </a:r>
          </a:p>
        </p:txBody>
      </p:sp>
      <p:sp>
        <p:nvSpPr>
          <p:cNvPr id="4" name="TextBox 17">
            <a:extLst>
              <a:ext uri="{FF2B5EF4-FFF2-40B4-BE49-F238E27FC236}">
                <a16:creationId xmlns:a16="http://schemas.microsoft.com/office/drawing/2014/main" xmlns="" id="{7BB8ED44-46A0-CA1A-29AC-84758CB62A1C}"/>
              </a:ext>
            </a:extLst>
          </p:cNvPr>
          <p:cNvSpPr txBox="1"/>
          <p:nvPr/>
        </p:nvSpPr>
        <p:spPr>
          <a:xfrm>
            <a:off x="4915595" y="2829719"/>
            <a:ext cx="2196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facilities</a:t>
            </a: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xmlns="" id="{C1F05398-F384-B8E4-24D4-216E07EC4CDC}"/>
              </a:ext>
            </a:extLst>
          </p:cNvPr>
          <p:cNvSpPr txBox="1"/>
          <p:nvPr/>
        </p:nvSpPr>
        <p:spPr>
          <a:xfrm>
            <a:off x="2342135" y="3877934"/>
            <a:ext cx="4245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remind                     of</a:t>
            </a:r>
          </a:p>
        </p:txBody>
      </p:sp>
      <p:sp>
        <p:nvSpPr>
          <p:cNvPr id="6" name="TextBox 17">
            <a:extLst>
              <a:ext uri="{FF2B5EF4-FFF2-40B4-BE49-F238E27FC236}">
                <a16:creationId xmlns:a16="http://schemas.microsoft.com/office/drawing/2014/main" xmlns="" id="{771EDC38-669C-13B0-BC80-25902EBBED5E}"/>
              </a:ext>
            </a:extLst>
          </p:cNvPr>
          <p:cNvSpPr txBox="1"/>
          <p:nvPr/>
        </p:nvSpPr>
        <p:spPr>
          <a:xfrm>
            <a:off x="2027429" y="4511174"/>
            <a:ext cx="2196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55297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  <p:bldP spid="4" grpId="0"/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39474" y="893217"/>
            <a:ext cx="5190112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GAME: What </a:t>
            </a:r>
            <a:r>
              <a:rPr lang="en-US" sz="3000" b="1" dirty="0"/>
              <a:t>is</a:t>
            </a:r>
            <a:r>
              <a:rPr lang="en-US" sz="2800" b="1" dirty="0"/>
              <a:t> the place?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36869" y="877200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9654" y="77456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3105" y="163504"/>
            <a:ext cx="3396675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PRODUCTION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Find someone Images, Stock Photos &amp; Vectors | Shutterstock">
            <a:extLst>
              <a:ext uri="{FF2B5EF4-FFF2-40B4-BE49-F238E27FC236}">
                <a16:creationId xmlns:a16="http://schemas.microsoft.com/office/drawing/2014/main" xmlns="" id="{EEEB44F3-23BC-479B-9ECC-42B3DB13E1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58"/>
          <a:stretch/>
        </p:blipFill>
        <p:spPr bwMode="auto">
          <a:xfrm>
            <a:off x="9879085" y="128378"/>
            <a:ext cx="211098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217E92E7-5072-E410-5A0C-95061CEDAB38}"/>
              </a:ext>
            </a:extLst>
          </p:cNvPr>
          <p:cNvSpPr txBox="1"/>
          <p:nvPr/>
        </p:nvSpPr>
        <p:spPr>
          <a:xfrm>
            <a:off x="308610" y="1432561"/>
            <a:ext cx="1080135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THE FOLLOWING QUIZ.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87B2"/>
                </a:solidFill>
              </a:rPr>
              <a:t>1. People watch sports such as football there.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87B2"/>
                </a:solidFill>
              </a:rPr>
              <a:t>2. People go there for health check-ups.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87B2"/>
                </a:solidFill>
              </a:rPr>
              <a:t>3. Parents take their children there so that they </a:t>
            </a:r>
            <a:r>
              <a:rPr lang="en-US" sz="3200" dirty="0" smtClean="0">
                <a:solidFill>
                  <a:srgbClr val="0087B2"/>
                </a:solidFill>
              </a:rPr>
              <a:t>can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87B2"/>
                </a:solidFill>
              </a:rPr>
              <a:t> </a:t>
            </a:r>
            <a:r>
              <a:rPr lang="en-US" sz="3200" dirty="0">
                <a:solidFill>
                  <a:srgbClr val="0087B2"/>
                </a:solidFill>
              </a:rPr>
              <a:t>have fun.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87B2"/>
                </a:solidFill>
              </a:rPr>
              <a:t>4. Children learn to read and write there.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87B2"/>
                </a:solidFill>
              </a:rPr>
              <a:t>5. Visitors see objects from the past there.</a:t>
            </a:r>
            <a:endParaRPr lang="vi-VN" sz="3200" dirty="0">
              <a:solidFill>
                <a:srgbClr val="0087B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80362" y="2308908"/>
            <a:ext cx="1677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C00000"/>
                </a:solidFill>
              </a:rPr>
              <a:t>stadium</a:t>
            </a:r>
            <a:endParaRPr lang="en-US" sz="3200" b="1" i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1372" y="3054745"/>
            <a:ext cx="1677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C00000"/>
                </a:solidFill>
              </a:rPr>
              <a:t>hospital</a:t>
            </a:r>
            <a:endParaRPr lang="en-US" sz="3200" b="1" i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41071" y="5248340"/>
            <a:ext cx="2956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C00000"/>
                </a:solidFill>
              </a:rPr>
              <a:t>school</a:t>
            </a:r>
            <a:endParaRPr lang="en-US" sz="3200" b="1" i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0190" y="3779190"/>
            <a:ext cx="2956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C00000"/>
                </a:solidFill>
              </a:rPr>
              <a:t>playground</a:t>
            </a:r>
            <a:endParaRPr lang="en-US" sz="3200" b="1" i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24891" y="5968881"/>
            <a:ext cx="2956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C00000"/>
                </a:solidFill>
              </a:rPr>
              <a:t>museum</a:t>
            </a:r>
            <a:endParaRPr lang="en-US" sz="32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3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797892" y="152240"/>
            <a:ext cx="4579192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985D3B7-A40A-4421-9C5F-777653C71BC7}"/>
              </a:ext>
            </a:extLst>
          </p:cNvPr>
          <p:cNvSpPr txBox="1"/>
          <p:nvPr/>
        </p:nvSpPr>
        <p:spPr>
          <a:xfrm>
            <a:off x="487067" y="781911"/>
            <a:ext cx="11445622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70C0"/>
                </a:solidFill>
              </a:rPr>
              <a:t>What have we learnt in this lesson</a:t>
            </a:r>
            <a:r>
              <a:rPr lang="en-US" sz="3600" b="1" dirty="0" smtClean="0">
                <a:solidFill>
                  <a:srgbClr val="0070C0"/>
                </a:solidFill>
              </a:rPr>
              <a:t>?</a:t>
            </a:r>
            <a:endParaRPr lang="en-US" sz="3600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xmlns="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747" y="44462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9830" y="1793561"/>
            <a:ext cx="1156009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prstClr val="black"/>
                </a:solidFill>
              </a:rPr>
              <a:t>identify the topic of the unit</a:t>
            </a: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prstClr val="black"/>
                </a:solidFill>
              </a:rPr>
              <a:t>use lexical items related to local community</a:t>
            </a: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prstClr val="black"/>
                </a:solidFill>
              </a:rPr>
              <a:t>identify the language features that are covered in the unit</a:t>
            </a: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795252" y="157884"/>
            <a:ext cx="5234957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Berlin Sans FB" panose="020E0602020502020306" pitchFamily="34" charset="0"/>
                <a:cs typeface="Arial" panose="020B0604020202020204" pitchFamily="34" charset="0"/>
              </a:rPr>
              <a:t>* Homework</a:t>
            </a:r>
            <a:endParaRPr lang="en-US" sz="5400" b="1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Berlin Sans FB" panose="020E0602020502020306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7738" y="1480332"/>
            <a:ext cx="81498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- Do exercises in the Workbook.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- Start preparing for the Project of the unit by working in groups of 5 to brainstorm about your community.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357" y="1278194"/>
            <a:ext cx="2877133" cy="26968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0" t="18036" r="15012" b="18522"/>
          <a:stretch/>
        </p:blipFill>
        <p:spPr>
          <a:xfrm>
            <a:off x="10635923" y="5476677"/>
            <a:ext cx="1414920" cy="13813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ình ảnh có liên qu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Kết quả hình ảnh cho The E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568" y="1265790"/>
            <a:ext cx="4224003" cy="211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z27260797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7535" y="60055"/>
            <a:ext cx="6218409" cy="74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z27260797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261" y="94996"/>
            <a:ext cx="6218409" cy="74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ình ảnh có liên quan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073561" y="5015151"/>
            <a:ext cx="857251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ình ảnh có liên quan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00125" y="4538679"/>
            <a:ext cx="857251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ết quả hình ảnh cho Chữ Thank you động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330" y="2587424"/>
            <a:ext cx="7823473" cy="340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ình ảnh có liên quan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334625" y="4997839"/>
            <a:ext cx="857251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ình ảnh có liên quan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04093" y="4586526"/>
            <a:ext cx="857251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55447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86607" y="139394"/>
            <a:ext cx="2673350" cy="714374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.VnBlack" pitchFamily="34" charset="0"/>
              </a:rPr>
              <a:t>* WARM </a:t>
            </a:r>
            <a:r>
              <a:rPr lang="en-US" sz="3200" b="1" dirty="0">
                <a:solidFill>
                  <a:srgbClr val="FF0000"/>
                </a:solidFill>
                <a:latin typeface=".VnBlack" pitchFamily="34" charset="0"/>
              </a:rPr>
              <a:t>UP</a:t>
            </a:r>
            <a:endParaRPr lang="en-GB" sz="3200" b="1" dirty="0">
              <a:solidFill>
                <a:srgbClr val="FF0000"/>
              </a:solidFill>
              <a:latin typeface=".VnBlack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9784EB3-2A08-4D80-A5CD-BEA7A3C162FC}"/>
              </a:ext>
            </a:extLst>
          </p:cNvPr>
          <p:cNvSpPr txBox="1"/>
          <p:nvPr/>
        </p:nvSpPr>
        <p:spPr>
          <a:xfrm>
            <a:off x="7705720" y="1945759"/>
            <a:ext cx="2339637" cy="646986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hospital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4B8C7A9-2FFA-4B33-AE41-7C72C6132DCA}"/>
              </a:ext>
            </a:extLst>
          </p:cNvPr>
          <p:cNvSpPr txBox="1"/>
          <p:nvPr/>
        </p:nvSpPr>
        <p:spPr>
          <a:xfrm>
            <a:off x="8033723" y="4172982"/>
            <a:ext cx="1608117" cy="646986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cinema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90F5C81-42F4-468D-8D97-6D6D907371F3}"/>
              </a:ext>
            </a:extLst>
          </p:cNvPr>
          <p:cNvSpPr txBox="1"/>
          <p:nvPr/>
        </p:nvSpPr>
        <p:spPr>
          <a:xfrm>
            <a:off x="2644877" y="2326130"/>
            <a:ext cx="1608117" cy="646986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zoo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B96EFF4-DC70-446E-93D9-2E404AF3388E}"/>
              </a:ext>
            </a:extLst>
          </p:cNvPr>
          <p:cNvSpPr txBox="1"/>
          <p:nvPr/>
        </p:nvSpPr>
        <p:spPr>
          <a:xfrm>
            <a:off x="3639523" y="1156284"/>
            <a:ext cx="1608117" cy="646986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bank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B23370D-0964-4CE5-ADF4-D050D7733B4A}"/>
              </a:ext>
            </a:extLst>
          </p:cNvPr>
          <p:cNvSpPr txBox="1"/>
          <p:nvPr/>
        </p:nvSpPr>
        <p:spPr>
          <a:xfrm>
            <a:off x="5151340" y="5640580"/>
            <a:ext cx="2395350" cy="646986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stadium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85B3631-0C1E-4F1D-BD57-D49A9E638DED}"/>
              </a:ext>
            </a:extLst>
          </p:cNvPr>
          <p:cNvSpPr txBox="1"/>
          <p:nvPr/>
        </p:nvSpPr>
        <p:spPr>
          <a:xfrm>
            <a:off x="1927734" y="3797300"/>
            <a:ext cx="2064447" cy="646986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school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3E2962C-6DC6-4D2D-9532-58E863F55A4A}"/>
              </a:ext>
            </a:extLst>
          </p:cNvPr>
          <p:cNvSpPr txBox="1"/>
          <p:nvPr/>
        </p:nvSpPr>
        <p:spPr>
          <a:xfrm>
            <a:off x="2783337" y="5517396"/>
            <a:ext cx="2004563" cy="646986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museum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B8D86A4-B2A3-47D0-9B1F-F091F0A317DD}"/>
              </a:ext>
            </a:extLst>
          </p:cNvPr>
          <p:cNvSpPr txBox="1"/>
          <p:nvPr/>
        </p:nvSpPr>
        <p:spPr>
          <a:xfrm>
            <a:off x="6014800" y="866843"/>
            <a:ext cx="1608117" cy="646986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market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E28234A-3BD6-4447-A9E7-E7C12171AB58}"/>
              </a:ext>
            </a:extLst>
          </p:cNvPr>
          <p:cNvSpPr txBox="1"/>
          <p:nvPr/>
        </p:nvSpPr>
        <p:spPr>
          <a:xfrm>
            <a:off x="8437240" y="2973295"/>
            <a:ext cx="1608117" cy="646986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hotel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3659729-9FF5-4EEA-A00E-141F93759003}"/>
              </a:ext>
            </a:extLst>
          </p:cNvPr>
          <p:cNvSpPr txBox="1"/>
          <p:nvPr/>
        </p:nvSpPr>
        <p:spPr>
          <a:xfrm>
            <a:off x="7546690" y="5607917"/>
            <a:ext cx="1608117" cy="646986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park</a:t>
            </a:r>
          </a:p>
        </p:txBody>
      </p:sp>
      <p:sp>
        <p:nvSpPr>
          <p:cNvPr id="16" name="12-Point Star 15"/>
          <p:cNvSpPr/>
          <p:nvPr/>
        </p:nvSpPr>
        <p:spPr>
          <a:xfrm>
            <a:off x="4207388" y="2262803"/>
            <a:ext cx="3717411" cy="2897049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places</a:t>
            </a:r>
            <a:endParaRPr lang="en-GB" sz="3200" b="1" dirty="0">
              <a:solidFill>
                <a:schemeClr val="bg1"/>
              </a:solidFill>
            </a:endParaRPr>
          </a:p>
          <a:p>
            <a:pPr algn="ctr"/>
            <a:endParaRPr lang="en-GB" sz="3200" dirty="0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6392197" y="1691131"/>
            <a:ext cx="368300" cy="92444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70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4" grpId="0" animBg="1"/>
      <p:bldP spid="14" grpId="1" animBg="1"/>
      <p:bldP spid="15" grpId="0" animBg="1"/>
      <p:bldP spid="15" grpId="1" animBg="1"/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8" t="42437" r="22258" b="14409"/>
          <a:stretch/>
        </p:blipFill>
        <p:spPr>
          <a:xfrm>
            <a:off x="2369573" y="1504335"/>
            <a:ext cx="6774427" cy="29595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701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Website: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hoclieu.vn</a:t>
            </a:r>
            <a:endParaRPr lang="en-GB">
              <a:solidFill>
                <a:schemeClr val="bg1"/>
              </a:solidFill>
            </a:endParaRPr>
          </a:p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Fanpage: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facebook.com/www.tienganhglobalsuccess.vn/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33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2520" y="685083"/>
            <a:ext cx="309924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10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xmlns="" id="{18AC8E79-ECD6-4F34-BE5A-9F5E850E85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7D2BE1BB-2AB2-4D7E-9E27-8D245181B5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22A1615C-2156-4B15-BF3E-39794B3790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D0AAA4B8-4E08-4663-9835-BA403F0061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CB4869D1-3E13-4881-A292-2F38ECC07B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3FEDB7CE-BB3D-4A0D-A73F-3117044F32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A6E0C6E1-7FBF-471E-849C-A54AF1D41F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B2BFAA38-D910-41AD-BBED-0608E4AE71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982B3A6-EACF-42EF-B0CF-D6FC910459A8}"/>
              </a:ext>
            </a:extLst>
          </p:cNvPr>
          <p:cNvSpPr txBox="1"/>
          <p:nvPr/>
        </p:nvSpPr>
        <p:spPr>
          <a:xfrm>
            <a:off x="4833726" y="644086"/>
            <a:ext cx="5877727" cy="939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i="1" dirty="0"/>
              <a:t>What can you see in this photo?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8496F5A1-8F14-6E51-8E46-5CB36C9E36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24" y="1899696"/>
            <a:ext cx="6508576" cy="454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87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286607" y="139394"/>
            <a:ext cx="2673350" cy="7143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FF0000"/>
                </a:solidFill>
                <a:latin typeface=".VnBlack" pitchFamily="34" charset="0"/>
              </a:rPr>
              <a:t>* WARM UP</a:t>
            </a:r>
            <a:endParaRPr lang="en-GB" sz="3200" b="1" dirty="0">
              <a:solidFill>
                <a:srgbClr val="FF0000"/>
              </a:solidFill>
              <a:latin typeface=".Vn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2891" y="1209367"/>
            <a:ext cx="10382864" cy="248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600" i="1" dirty="0" smtClean="0">
                <a:latin typeface="Adobe Gothic Std B"/>
              </a:rPr>
              <a:t>Where do you live?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600" i="1" dirty="0" smtClean="0">
                <a:latin typeface="Adobe Gothic Std B"/>
              </a:rPr>
              <a:t>What are your </a:t>
            </a:r>
            <a:r>
              <a:rPr lang="en-US" sz="3600" i="1" dirty="0" err="1" smtClean="0">
                <a:latin typeface="Adobe Gothic Std B"/>
              </a:rPr>
              <a:t>neighbours</a:t>
            </a:r>
            <a:r>
              <a:rPr lang="en-US" sz="3600" i="1" dirty="0" smtClean="0">
                <a:latin typeface="Adobe Gothic Std B"/>
              </a:rPr>
              <a:t> like?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600" i="1" dirty="0" smtClean="0">
                <a:latin typeface="Adobe Gothic Std B"/>
              </a:rPr>
              <a:t>What do you like about </a:t>
            </a:r>
            <a:r>
              <a:rPr lang="en-US" sz="3600" i="1" dirty="0" err="1" smtClean="0">
                <a:latin typeface="Adobe Gothic Std B"/>
              </a:rPr>
              <a:t>neighbourhood</a:t>
            </a:r>
            <a:r>
              <a:rPr lang="en-US" sz="3600" i="1" dirty="0" smtClean="0">
                <a:latin typeface="Adobe Gothic Std B"/>
              </a:rPr>
              <a:t>?</a:t>
            </a:r>
            <a:endParaRPr lang="en-US" sz="3600" i="1" dirty="0">
              <a:latin typeface="Adobe Gothic Std B"/>
            </a:endParaRPr>
          </a:p>
        </p:txBody>
      </p:sp>
    </p:spTree>
    <p:extLst>
      <p:ext uri="{BB962C8B-B14F-4D97-AF65-F5344CB8AC3E}">
        <p14:creationId xmlns:p14="http://schemas.microsoft.com/office/powerpoint/2010/main" val="356439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388878" y="1393517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914436" y="1429060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LESSON 1: GETTING STARTED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LOCAL COMMUNITY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607B7897-B16D-44E3-91AE-9D0FF2697117}"/>
              </a:ext>
            </a:extLst>
          </p:cNvPr>
          <p:cNvSpPr txBox="1"/>
          <p:nvPr/>
        </p:nvSpPr>
        <p:spPr>
          <a:xfrm>
            <a:off x="3423682" y="2183494"/>
            <a:ext cx="5870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26649"/>
                </a:solidFill>
              </a:rPr>
              <a:t>I really love where I live now.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95637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Myriad Pro" pitchFamily="34" charset="0"/>
              </a:rPr>
              <a:t>1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844410" y="1241878"/>
            <a:ext cx="990895" cy="941618"/>
            <a:chOff x="2766630" y="1746890"/>
            <a:chExt cx="99089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t="7568"/>
          <a:stretch/>
        </p:blipFill>
        <p:spPr>
          <a:xfrm>
            <a:off x="2871511" y="2994161"/>
            <a:ext cx="6446634" cy="368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377669" y="2193998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suburb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67787" y="4399106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vùng</a:t>
            </a:r>
            <a:r>
              <a:rPr lang="en-US" sz="4800" dirty="0"/>
              <a:t> </a:t>
            </a:r>
            <a:r>
              <a:rPr lang="en-US" sz="4800" dirty="0" err="1"/>
              <a:t>ngoại</a:t>
            </a:r>
            <a:r>
              <a:rPr lang="en-US" sz="4800" dirty="0"/>
              <a:t> ô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649871" y="3345638"/>
            <a:ext cx="25234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sʌbɜːb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776" y="0"/>
            <a:ext cx="3239359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600" b="1" u="sng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u="sng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18BC860A-0569-FEA8-55F4-28FAA66116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679" y="1120019"/>
            <a:ext cx="6717014" cy="4451237"/>
          </a:xfrm>
          <a:prstGeom prst="rect">
            <a:avLst/>
          </a:prstGeom>
        </p:spPr>
      </p:pic>
      <p:pic>
        <p:nvPicPr>
          <p:cNvPr id="3" name="uksubsp02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0936" y="2478191"/>
            <a:ext cx="609553" cy="74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7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-268136" y="1381639"/>
            <a:ext cx="6459566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facilities</a:t>
            </a:r>
            <a:r>
              <a:rPr lang="en-US" sz="6000" b="1" dirty="0"/>
              <a:t> </a:t>
            </a:r>
            <a:r>
              <a:rPr lang="en-US" sz="6000" b="1" dirty="0">
                <a:solidFill>
                  <a:srgbClr val="AD4F0F"/>
                </a:solidFill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20555" y="3807419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b="1" dirty="0" err="1"/>
              <a:t>cơ</a:t>
            </a:r>
            <a:r>
              <a:rPr lang="en-US" sz="4800" b="1" dirty="0"/>
              <a:t> </a:t>
            </a:r>
            <a:r>
              <a:rPr lang="en-US" sz="4800" b="1" dirty="0" err="1"/>
              <a:t>sở</a:t>
            </a:r>
            <a:r>
              <a:rPr lang="en-US" sz="4800" b="1" dirty="0"/>
              <a:t> </a:t>
            </a:r>
            <a:r>
              <a:rPr lang="en-US" sz="4800" b="1" dirty="0" err="1"/>
              <a:t>vật</a:t>
            </a:r>
            <a:r>
              <a:rPr lang="en-US" sz="4800" b="1" dirty="0"/>
              <a:t> </a:t>
            </a:r>
            <a:r>
              <a:rPr lang="en-US" sz="4800" b="1" dirty="0" err="1"/>
              <a:t>chất</a:t>
            </a:r>
            <a:endParaRPr lang="en-US" sz="6600" b="1" dirty="0"/>
          </a:p>
        </p:txBody>
      </p:sp>
      <p:sp>
        <p:nvSpPr>
          <p:cNvPr id="2" name="Rectangle 1"/>
          <p:cNvSpPr/>
          <p:nvPr/>
        </p:nvSpPr>
        <p:spPr>
          <a:xfrm>
            <a:off x="977610" y="2774388"/>
            <a:ext cx="268214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fəˈsɪlətiz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5500DD7F-B656-65B4-F96D-A8F1C37CA2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381" y="973395"/>
            <a:ext cx="6007509" cy="44077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3776" y="0"/>
            <a:ext cx="3239359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600" b="1" u="sng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u="sng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ukeyeto03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7355" y="182421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1035" y="993059"/>
            <a:ext cx="3748241" cy="36969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43896" y="163014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r</a:t>
            </a: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</a:rPr>
              <a:t>emind 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(v)</a:t>
            </a:r>
            <a:r>
              <a:rPr lang="en-US" sz="5400" dirty="0" smtClean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792159" y="3586767"/>
            <a:ext cx="45961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800" b="1" dirty="0" err="1">
                <a:solidFill>
                  <a:prstClr val="black"/>
                </a:solidFill>
              </a:rPr>
              <a:t>nhắc</a:t>
            </a:r>
            <a:r>
              <a:rPr lang="en-US" sz="4800" b="1" dirty="0">
                <a:solidFill>
                  <a:prstClr val="black"/>
                </a:solidFill>
              </a:rPr>
              <a:t>, </a:t>
            </a:r>
            <a:r>
              <a:rPr lang="en-US" sz="4800" b="1" dirty="0" err="1">
                <a:solidFill>
                  <a:prstClr val="black"/>
                </a:solidFill>
              </a:rPr>
              <a:t>làm</a:t>
            </a:r>
            <a:r>
              <a:rPr lang="en-US" sz="4800" b="1" dirty="0">
                <a:solidFill>
                  <a:prstClr val="black"/>
                </a:solidFill>
              </a:rPr>
              <a:t> </a:t>
            </a:r>
            <a:r>
              <a:rPr lang="en-US" sz="4800" b="1" dirty="0" err="1">
                <a:solidFill>
                  <a:prstClr val="black"/>
                </a:solidFill>
              </a:rPr>
              <a:t>nhớ</a:t>
            </a:r>
            <a:r>
              <a:rPr lang="en-US" sz="4800" b="1" dirty="0">
                <a:solidFill>
                  <a:prstClr val="black"/>
                </a:solidFill>
              </a:rPr>
              <a:t> </a:t>
            </a:r>
            <a:r>
              <a:rPr lang="en-US" sz="4800" b="1" dirty="0" err="1">
                <a:solidFill>
                  <a:prstClr val="black"/>
                </a:solidFill>
              </a:rPr>
              <a:t>lại</a:t>
            </a:r>
            <a:endParaRPr lang="en-US" sz="4800" b="1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43896" y="2637191"/>
            <a:ext cx="22797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/</a:t>
            </a:r>
            <a:r>
              <a:rPr lang="en-US" sz="3600" b="1" dirty="0" err="1">
                <a:solidFill>
                  <a:srgbClr val="002060"/>
                </a:solidFill>
              </a:rPr>
              <a:t>rɪˈmaɪnd</a:t>
            </a:r>
            <a:r>
              <a:rPr lang="en-US" sz="3600" b="1" dirty="0">
                <a:solidFill>
                  <a:srgbClr val="002060"/>
                </a:solidFill>
              </a:rPr>
              <a:t>/</a:t>
            </a:r>
          </a:p>
        </p:txBody>
      </p:sp>
      <p:pic>
        <p:nvPicPr>
          <p:cNvPr id="8" name="remind-g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9251" y="1888612"/>
            <a:ext cx="406400" cy="406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9251" y="144006"/>
            <a:ext cx="3239359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600" b="1" u="sng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u="sng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41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07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7755" y="1620315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5400" b="1" dirty="0">
                <a:solidFill>
                  <a:srgbClr val="F26648"/>
                </a:solidFill>
              </a:rPr>
              <a:t>get on with (</a:t>
            </a:r>
            <a:r>
              <a:rPr lang="en-US" sz="5400" b="1" dirty="0" err="1">
                <a:solidFill>
                  <a:srgbClr val="F26648"/>
                </a:solidFill>
              </a:rPr>
              <a:t>v.p</a:t>
            </a:r>
            <a:r>
              <a:rPr lang="en-US" sz="5400" b="1" dirty="0" smtClean="0">
                <a:solidFill>
                  <a:srgbClr val="F26648"/>
                </a:solidFill>
              </a:rPr>
              <a:t>):</a:t>
            </a:r>
          </a:p>
          <a:p>
            <a:r>
              <a:rPr lang="en-US" sz="3600" b="1" dirty="0" smtClean="0">
                <a:solidFill>
                  <a:srgbClr val="002060"/>
                </a:solidFill>
              </a:rPr>
              <a:t>        /</a:t>
            </a:r>
            <a:r>
              <a:rPr lang="en-US" sz="3600" b="1" dirty="0">
                <a:solidFill>
                  <a:srgbClr val="002060"/>
                </a:solidFill>
              </a:rPr>
              <a:t>get </a:t>
            </a:r>
            <a:r>
              <a:rPr lang="en-US" sz="3600" b="1" dirty="0" err="1">
                <a:solidFill>
                  <a:srgbClr val="002060"/>
                </a:solidFill>
              </a:rPr>
              <a:t>ɒn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wɪð</a:t>
            </a:r>
            <a:r>
              <a:rPr lang="en-US" sz="3600" b="1" dirty="0" smtClean="0">
                <a:solidFill>
                  <a:srgbClr val="002060"/>
                </a:solidFill>
              </a:rPr>
              <a:t>/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3776" y="0"/>
            <a:ext cx="3239359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600" b="1" u="sng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u="sng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09960" y="1620315"/>
            <a:ext cx="453201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err="1">
                <a:solidFill>
                  <a:prstClr val="black"/>
                </a:solidFill>
              </a:rPr>
              <a:t>hòa</a:t>
            </a:r>
            <a:r>
              <a:rPr lang="en-US" sz="5400" b="1" dirty="0">
                <a:solidFill>
                  <a:prstClr val="black"/>
                </a:solidFill>
              </a:rPr>
              <a:t> </a:t>
            </a:r>
            <a:r>
              <a:rPr lang="en-US" sz="5400" b="1" dirty="0" err="1">
                <a:solidFill>
                  <a:prstClr val="black"/>
                </a:solidFill>
              </a:rPr>
              <a:t>đồng</a:t>
            </a:r>
            <a:r>
              <a:rPr lang="en-US" sz="5400" b="1" dirty="0">
                <a:solidFill>
                  <a:prstClr val="black"/>
                </a:solidFill>
              </a:rPr>
              <a:t> </a:t>
            </a:r>
            <a:r>
              <a:rPr lang="en-US" sz="5400" b="1" dirty="0" err="1" smtClean="0">
                <a:solidFill>
                  <a:prstClr val="black"/>
                </a:solidFill>
              </a:rPr>
              <a:t>với</a:t>
            </a:r>
            <a:r>
              <a:rPr lang="en-US" sz="5400" b="1" dirty="0" smtClean="0">
                <a:solidFill>
                  <a:prstClr val="black"/>
                </a:solidFill>
              </a:rPr>
              <a:t>…</a:t>
            </a:r>
            <a:endParaRPr lang="en-US" sz="5400" b="1" dirty="0">
              <a:solidFill>
                <a:prstClr val="black"/>
              </a:solidFill>
            </a:endParaRPr>
          </a:p>
        </p:txBody>
      </p:sp>
      <p:pic>
        <p:nvPicPr>
          <p:cNvPr id="7" name="4oC3BLF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9922" y="195257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59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4196</TotalTime>
  <Words>1411</Words>
  <Application>Microsoft Office PowerPoint</Application>
  <PresentationFormat>Custom</PresentationFormat>
  <Paragraphs>242</Paragraphs>
  <Slides>32</Slides>
  <Notes>20</Notes>
  <HiddenSlides>0</HiddenSlides>
  <MMClips>10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PowerPoint Presentation</vt:lpstr>
      <vt:lpstr>* WARM 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Windows User</cp:lastModifiedBy>
  <cp:revision>253</cp:revision>
  <dcterms:created xsi:type="dcterms:W3CDTF">2020-12-09T02:04:09Z</dcterms:created>
  <dcterms:modified xsi:type="dcterms:W3CDTF">2024-11-28T10:56:43Z</dcterms:modified>
</cp:coreProperties>
</file>