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4" r:id="rId1"/>
  </p:sldMasterIdLst>
  <p:notesMasterIdLst>
    <p:notesMasterId r:id="rId25"/>
  </p:notesMasterIdLst>
  <p:handoutMasterIdLst>
    <p:handoutMasterId r:id="rId26"/>
  </p:handoutMasterIdLst>
  <p:sldIdLst>
    <p:sldId id="673" r:id="rId2"/>
    <p:sldId id="658" r:id="rId3"/>
    <p:sldId id="436" r:id="rId4"/>
    <p:sldId id="656" r:id="rId5"/>
    <p:sldId id="256" r:id="rId6"/>
    <p:sldId id="627" r:id="rId7"/>
    <p:sldId id="661" r:id="rId8"/>
    <p:sldId id="456" r:id="rId9"/>
    <p:sldId id="662" r:id="rId10"/>
    <p:sldId id="663" r:id="rId11"/>
    <p:sldId id="644" r:id="rId12"/>
    <p:sldId id="457" r:id="rId13"/>
    <p:sldId id="665" r:id="rId14"/>
    <p:sldId id="604" r:id="rId15"/>
    <p:sldId id="666" r:id="rId16"/>
    <p:sldId id="674" r:id="rId17"/>
    <p:sldId id="675" r:id="rId18"/>
    <p:sldId id="631" r:id="rId19"/>
    <p:sldId id="667" r:id="rId20"/>
    <p:sldId id="676" r:id="rId21"/>
    <p:sldId id="314" r:id="rId22"/>
    <p:sldId id="330" r:id="rId23"/>
    <p:sldId id="6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D7C1"/>
    <a:srgbClr val="EFD5AC"/>
    <a:srgbClr val="DC8686"/>
    <a:srgbClr val="B9DB9B"/>
    <a:srgbClr val="F9C7C9"/>
    <a:srgbClr val="FFE3BB"/>
    <a:srgbClr val="B4BDFF"/>
    <a:srgbClr val="F0DBAF"/>
    <a:srgbClr val="6DB9E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snapToGrid="0" showGuides="1">
      <p:cViewPr varScale="1">
        <p:scale>
          <a:sx n="65" d="100"/>
          <a:sy n="65" d="100"/>
        </p:scale>
        <p:origin x="848" y="40"/>
      </p:cViewPr>
      <p:guideLst>
        <p:guide orient="horz" pos="197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10/4/2024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32498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1497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403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75825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60646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526A92-8AAF-4BF0-85FE-B336BF0F8D2D}"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974359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526A92-8AAF-4BF0-85FE-B336BF0F8D2D}" type="datetimeFigureOut">
              <a:rPr lang="en-US" smtClean="0"/>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60015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526A92-8AAF-4BF0-85FE-B336BF0F8D2D}" type="datetimeFigureOut">
              <a:rPr lang="en-US" smtClean="0"/>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611386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5243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73647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91856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82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8444420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media" Target="../media/media3.mp3"/><Relationship Id="rId7" Type="http://schemas.openxmlformats.org/officeDocument/2006/relationships/image" Target="../media/image10.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audio" Target="../media/media3.mp3"/></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0.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98323"/>
            <a:ext cx="12191999" cy="695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ChangeArrowheads="1"/>
          </p:cNvSpPr>
          <p:nvPr/>
        </p:nvSpPr>
        <p:spPr bwMode="auto">
          <a:xfrm>
            <a:off x="7968909" y="1"/>
            <a:ext cx="42230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5" rIns="91427" bIns="45715">
            <a:spAutoFit/>
          </a:bodyPr>
          <a:lstStyle/>
          <a:p>
            <a:r>
              <a:rPr lang="en-GB" sz="3200" b="1" i="1" dirty="0">
                <a:solidFill>
                  <a:srgbClr val="7030A0"/>
                </a:solidFill>
                <a:latin typeface="Bahnschrift SemiBold Condensed" panose="020B0502040204020203" pitchFamily="34" charset="0"/>
              </a:rPr>
              <a:t>Song </a:t>
            </a:r>
            <a:r>
              <a:rPr lang="en-GB" sz="3200" b="1" i="1" dirty="0" err="1">
                <a:solidFill>
                  <a:srgbClr val="7030A0"/>
                </a:solidFill>
                <a:latin typeface="Bahnschrift SemiBold Condensed" panose="020B0502040204020203" pitchFamily="34" charset="0"/>
              </a:rPr>
              <a:t>Ve</a:t>
            </a:r>
            <a:r>
              <a:rPr lang="en-GB" sz="3200" b="1" i="1" dirty="0">
                <a:solidFill>
                  <a:srgbClr val="7030A0"/>
                </a:solidFill>
                <a:latin typeface="Bahnschrift SemiBold Condensed" panose="020B0502040204020203" pitchFamily="34" charset="0"/>
              </a:rPr>
              <a:t> secondary school.</a:t>
            </a:r>
            <a:endParaRPr lang="en-US" sz="3200" b="1" i="1" dirty="0">
              <a:solidFill>
                <a:srgbClr val="7030A0"/>
              </a:solidFill>
              <a:latin typeface="Bahnschrift SemiBold Condensed" panose="020B0502040204020203" pitchFamily="34"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5930" t="18036" r="15012" b="18522"/>
          <a:stretch/>
        </p:blipFill>
        <p:spPr>
          <a:xfrm>
            <a:off x="0" y="5619552"/>
            <a:ext cx="1414920" cy="1381323"/>
          </a:xfrm>
          <a:prstGeom prst="ellipse">
            <a:avLst/>
          </a:prstGeom>
          <a:ln>
            <a:noFill/>
          </a:ln>
          <a:effectLst>
            <a:softEdge rad="112500"/>
          </a:effectLst>
        </p:spPr>
      </p:pic>
      <p:sp>
        <p:nvSpPr>
          <p:cNvPr id="10" name="TextBox 9"/>
          <p:cNvSpPr txBox="1"/>
          <p:nvPr/>
        </p:nvSpPr>
        <p:spPr>
          <a:xfrm>
            <a:off x="2556850" y="2384227"/>
            <a:ext cx="8415951" cy="1200329"/>
          </a:xfrm>
          <a:prstGeom prst="rect">
            <a:avLst/>
          </a:prstGeom>
          <a:noFill/>
        </p:spPr>
        <p:txBody>
          <a:bodyPr wrap="square" rtlCol="0">
            <a:spAutoFit/>
          </a:bodyPr>
          <a:lstStyle/>
          <a:p>
            <a:r>
              <a:rPr lang="en-US" sz="7200" b="1" dirty="0">
                <a:solidFill>
                  <a:schemeClr val="accent5"/>
                </a:solidFill>
                <a:latin typeface="Berlin Sans FB" panose="020E0602020502020306" pitchFamily="34" charset="0"/>
              </a:rPr>
              <a:t>Hello everyone !!!</a:t>
            </a:r>
          </a:p>
        </p:txBody>
      </p:sp>
      <p:sp>
        <p:nvSpPr>
          <p:cNvPr id="11" name="TextBox 10"/>
          <p:cNvSpPr txBox="1"/>
          <p:nvPr/>
        </p:nvSpPr>
        <p:spPr>
          <a:xfrm>
            <a:off x="3864079" y="1251464"/>
            <a:ext cx="4906296" cy="1015663"/>
          </a:xfrm>
          <a:prstGeom prst="rect">
            <a:avLst/>
          </a:prstGeom>
          <a:noFill/>
          <a:ln>
            <a:solidFill>
              <a:schemeClr val="accent1"/>
            </a:solidFill>
          </a:ln>
        </p:spPr>
        <p:txBody>
          <a:bodyPr wrap="square" rtlCol="0">
            <a:spAutoFit/>
          </a:bodyPr>
          <a:lstStyle/>
          <a:p>
            <a:pPr algn="ctr"/>
            <a:r>
              <a:rPr lang="en-US" sz="6000" b="1" dirty="0">
                <a:solidFill>
                  <a:schemeClr val="accent6"/>
                </a:solidFill>
                <a:latin typeface="Cooper Black" panose="0208090404030B020404" pitchFamily="18" charset="0"/>
              </a:rPr>
              <a:t>ENGLISH 8</a:t>
            </a:r>
          </a:p>
        </p:txBody>
      </p:sp>
    </p:spTree>
    <p:extLst>
      <p:ext uri="{BB962C8B-B14F-4D97-AF65-F5344CB8AC3E}">
        <p14:creationId xmlns:p14="http://schemas.microsoft.com/office/powerpoint/2010/main" val="926714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788410" y="0"/>
            <a:ext cx="4962300" cy="646331"/>
          </a:xfrm>
          <a:prstGeom prst="rect">
            <a:avLst/>
          </a:prstGeom>
          <a:noFill/>
          <a:effectLst/>
        </p:spPr>
        <p:txBody>
          <a:bodyPr wrap="square" rtlCol="0">
            <a:spAutoFit/>
          </a:bodyPr>
          <a:lstStyle/>
          <a:p>
            <a:pPr marL="571500" indent="-571500" algn="ctr">
              <a:buFont typeface="Wingdings" panose="05000000000000000000" pitchFamily="2" charset="2"/>
              <a:buChar char="v"/>
            </a:pPr>
            <a:r>
              <a:rPr lang="en-US" sz="3600" b="1" dirty="0">
                <a:solidFill>
                  <a:srgbClr val="C00000"/>
                </a:solidFill>
                <a:sym typeface="+mn-ea"/>
              </a:rPr>
              <a:t>EVERYDAY ENGLISH</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2" name="Text Box 1"/>
          <p:cNvSpPr txBox="1"/>
          <p:nvPr/>
        </p:nvSpPr>
        <p:spPr>
          <a:xfrm>
            <a:off x="568017" y="760095"/>
            <a:ext cx="6707853" cy="707886"/>
          </a:xfrm>
          <a:prstGeom prst="rect">
            <a:avLst/>
          </a:prstGeom>
          <a:noFill/>
          <a:ln w="9525">
            <a:noFill/>
          </a:ln>
        </p:spPr>
        <p:txBody>
          <a:bodyPr wrap="square">
            <a:spAutoFit/>
          </a:bodyPr>
          <a:lstStyle/>
          <a:p>
            <a:pPr marL="571500" indent="-571500">
              <a:buFont typeface="Wingdings" panose="05000000000000000000" pitchFamily="2" charset="2"/>
              <a:buChar char="Ø"/>
            </a:pPr>
            <a:r>
              <a:rPr lang="en-US" sz="4000" b="1" i="1" dirty="0">
                <a:latin typeface="Calibri" panose="020F0502020204030204" pitchFamily="34" charset="0"/>
                <a:cs typeface="Calibri" panose="020F0502020204030204" pitchFamily="34" charset="0"/>
              </a:rPr>
              <a:t>Suggested dialogues:</a:t>
            </a:r>
          </a:p>
        </p:txBody>
      </p:sp>
      <p:sp>
        <p:nvSpPr>
          <p:cNvPr id="3" name="Cloud Callout 2"/>
          <p:cNvSpPr/>
          <p:nvPr/>
        </p:nvSpPr>
        <p:spPr>
          <a:xfrm>
            <a:off x="215265" y="1819910"/>
            <a:ext cx="9865360" cy="2232025"/>
          </a:xfrm>
          <a:prstGeom prst="cloudCallout">
            <a:avLst/>
          </a:prstGeom>
          <a:solidFill>
            <a:schemeClr val="accent4">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4000" b="1" u="sng" dirty="0">
                <a:solidFill>
                  <a:schemeClr val="tx1"/>
                </a:solidFill>
              </a:rPr>
              <a:t>I will be / I promise to be </a:t>
            </a:r>
            <a:r>
              <a:rPr lang="en-US" sz="4000" dirty="0">
                <a:solidFill>
                  <a:schemeClr val="tx1"/>
                </a:solidFill>
              </a:rPr>
              <a:t>on time for the performance.</a:t>
            </a:r>
          </a:p>
        </p:txBody>
      </p:sp>
      <p:sp>
        <p:nvSpPr>
          <p:cNvPr id="4" name="Cloud Callout 3"/>
          <p:cNvSpPr/>
          <p:nvPr/>
        </p:nvSpPr>
        <p:spPr>
          <a:xfrm flipH="1">
            <a:off x="5077460" y="3931285"/>
            <a:ext cx="7073265" cy="2232025"/>
          </a:xfrm>
          <a:prstGeom prst="cloudCallout">
            <a:avLst/>
          </a:prstGeom>
          <a:solidFill>
            <a:schemeClr val="accent5">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4000">
                <a:solidFill>
                  <a:schemeClr val="tx1"/>
                </a:solidFill>
              </a:rPr>
              <a:t>I highly appreciate it</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79070" y="1532255"/>
            <a:ext cx="10888345" cy="706755"/>
          </a:xfrm>
          <a:prstGeom prst="rect">
            <a:avLst/>
          </a:prstGeom>
          <a:noFill/>
          <a:effectLst/>
        </p:spPr>
        <p:txBody>
          <a:bodyPr wrap="square" rtlCol="0">
            <a:spAutoFit/>
          </a:bodyPr>
          <a:lstStyle/>
          <a:p>
            <a:pPr algn="just"/>
            <a:r>
              <a:rPr lang="en-US" sz="4000" b="1" dirty="0">
                <a:effectLst>
                  <a:glow rad="88900">
                    <a:schemeClr val="bg1"/>
                  </a:glow>
                </a:effectLst>
                <a:cs typeface="Arial" panose="020B0604020202020204" pitchFamily="34" charset="0"/>
              </a:rPr>
              <a:t>Some promises you usually make in life. </a:t>
            </a:r>
          </a:p>
        </p:txBody>
      </p:sp>
      <p:sp>
        <p:nvSpPr>
          <p:cNvPr id="11" name="TextBox 10"/>
          <p:cNvSpPr txBox="1"/>
          <p:nvPr/>
        </p:nvSpPr>
        <p:spPr>
          <a:xfrm>
            <a:off x="435610" y="-325755"/>
            <a:ext cx="4056380" cy="564515"/>
          </a:xfrm>
          <a:prstGeom prst="rect">
            <a:avLst/>
          </a:prstGeom>
          <a:noFill/>
          <a:effectLst/>
        </p:spPr>
        <p:txBody>
          <a:bodyPr wrap="square" rtlCol="0">
            <a:noAutofit/>
          </a:bodyPr>
          <a:lstStyle/>
          <a:p>
            <a:pPr algn="ctr"/>
            <a:endParaRPr lang="en-US" sz="3600" b="1" dirty="0">
              <a:sym typeface="+mn-ea"/>
            </a:endParaRPr>
          </a:p>
          <a:p>
            <a:pPr algn="ctr"/>
            <a:r>
              <a:rPr lang="en-US" sz="3600" b="1" dirty="0">
                <a:sym typeface="+mn-ea"/>
              </a:rPr>
              <a:t>EXTRA ACTIVITY</a:t>
            </a:r>
          </a:p>
        </p:txBody>
      </p:sp>
      <p:sp>
        <p:nvSpPr>
          <p:cNvPr id="100" name="Text Box 99"/>
          <p:cNvSpPr txBox="1"/>
          <p:nvPr/>
        </p:nvSpPr>
        <p:spPr>
          <a:xfrm>
            <a:off x="435610" y="2636520"/>
            <a:ext cx="11610340" cy="1322070"/>
          </a:xfrm>
          <a:prstGeom prst="rect">
            <a:avLst/>
          </a:prstGeom>
          <a:noFill/>
          <a:ln w="9525">
            <a:noFill/>
          </a:ln>
        </p:spPr>
        <p:txBody>
          <a:bodyPr wrap="square">
            <a:spAutoFit/>
          </a:bodyPr>
          <a:lstStyle/>
          <a:p>
            <a:pPr marL="635" indent="-635"/>
            <a:r>
              <a:rPr lang="en-US" sz="4000" b="1" i="1">
                <a:latin typeface="Calibri" panose="020F0502020204030204" pitchFamily="34" charset="0"/>
                <a:cs typeface="Calibri" panose="020F0502020204030204" pitchFamily="34" charset="0"/>
              </a:rPr>
              <a:t>Ex:</a:t>
            </a:r>
            <a:r>
              <a:rPr lang="en-US" sz="4000" b="0" i="1">
                <a:latin typeface="Calibri" panose="020F0502020204030204" pitchFamily="34" charset="0"/>
                <a:cs typeface="Calibri" panose="020F0502020204030204" pitchFamily="34" charset="0"/>
              </a:rPr>
              <a:t> I’ll finish all my homework before I go out, Mum.</a:t>
            </a:r>
          </a:p>
          <a:p>
            <a:pPr marL="635" indent="-635"/>
            <a:r>
              <a:rPr lang="en-US" sz="4000" b="0" i="1">
                <a:latin typeface="Calibri" panose="020F0502020204030204" pitchFamily="34" charset="0"/>
                <a:cs typeface="Calibri" panose="020F0502020204030204" pitchFamily="34" charset="0"/>
              </a:rPr>
              <a:t>I promise not to let you down.</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1000" fill="hold"/>
                                        <p:tgtEl>
                                          <p:spTgt spid="100"/>
                                        </p:tgtEl>
                                        <p:attrNameLst>
                                          <p:attrName>ppt_w</p:attrName>
                                        </p:attrNameLst>
                                      </p:cBhvr>
                                      <p:tavLst>
                                        <p:tav tm="0">
                                          <p:val>
                                            <p:strVal val="#ppt_w*0.70"/>
                                          </p:val>
                                        </p:tav>
                                        <p:tav tm="100000">
                                          <p:val>
                                            <p:strVal val="#ppt_w"/>
                                          </p:val>
                                        </p:tav>
                                      </p:tavLst>
                                    </p:anim>
                                    <p:anim calcmode="lin" valueType="num">
                                      <p:cBhvr>
                                        <p:cTn id="8" dur="1000" fill="hold"/>
                                        <p:tgtEl>
                                          <p:spTgt spid="100"/>
                                        </p:tgtEl>
                                        <p:attrNameLst>
                                          <p:attrName>ppt_h</p:attrName>
                                        </p:attrNameLst>
                                      </p:cBhvr>
                                      <p:tavLst>
                                        <p:tav tm="0">
                                          <p:val>
                                            <p:strVal val="#ppt_h"/>
                                          </p:val>
                                        </p:tav>
                                        <p:tav tm="100000">
                                          <p:val>
                                            <p:strVal val="#ppt_h"/>
                                          </p:val>
                                        </p:tav>
                                      </p:tavLst>
                                    </p:anim>
                                    <p:animEffect transition="in" filter="fade">
                                      <p:cBhvr>
                                        <p:cTn id="9"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15140" y="640358"/>
            <a:ext cx="10888345" cy="953135"/>
          </a:xfrm>
          <a:prstGeom prst="rect">
            <a:avLst/>
          </a:prstGeom>
          <a:noFill/>
          <a:effectLst/>
        </p:spPr>
        <p:txBody>
          <a:bodyPr wrap="square" rtlCol="0">
            <a:spAutoFit/>
          </a:bodyPr>
          <a:lstStyle/>
          <a:p>
            <a:pPr algn="just"/>
            <a:r>
              <a:rPr lang="en-US" sz="2800" b="1" dirty="0">
                <a:solidFill>
                  <a:schemeClr val="tx1"/>
                </a:solidFill>
                <a:effectLst>
                  <a:glow rad="88900">
                    <a:schemeClr val="bg1"/>
                  </a:glow>
                </a:effectLst>
                <a:cs typeface="Arial" panose="020B0604020202020204" pitchFamily="34" charset="0"/>
              </a:rPr>
              <a:t>Read the passage about changes. Then match the people with the topics they are talking about.</a:t>
            </a:r>
          </a:p>
        </p:txBody>
      </p:sp>
      <p:sp>
        <p:nvSpPr>
          <p:cNvPr id="16" name="Rounded Rectangle 15"/>
          <p:cNvSpPr/>
          <p:nvPr/>
        </p:nvSpPr>
        <p:spPr>
          <a:xfrm>
            <a:off x="112473" y="742804"/>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165258" y="640164"/>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2571484" y="86360"/>
            <a:ext cx="6729832" cy="553998"/>
          </a:xfrm>
          <a:prstGeom prst="rect">
            <a:avLst/>
          </a:prstGeom>
          <a:solidFill>
            <a:schemeClr val="accent2">
              <a:lumMod val="20000"/>
              <a:lumOff val="80000"/>
            </a:schemeClr>
          </a:solidFill>
          <a:effectLst/>
        </p:spPr>
        <p:txBody>
          <a:bodyPr wrap="square" rtlCol="0">
            <a:spAutoFit/>
          </a:bodyPr>
          <a:lstStyle/>
          <a:p>
            <a:pPr marL="571500" indent="-571500">
              <a:buFont typeface="Wingdings" panose="05000000000000000000" pitchFamily="2" charset="2"/>
              <a:buChar char="v"/>
            </a:pPr>
            <a:r>
              <a:rPr lang="en-US" sz="3000" b="1" dirty="0">
                <a:solidFill>
                  <a:srgbClr val="0070C0"/>
                </a:solidFill>
                <a:effectLst>
                  <a:glow rad="88900">
                    <a:schemeClr val="bg1"/>
                  </a:glow>
                </a:effectLst>
                <a:latin typeface="Arial Black" panose="020B0A04020102020204" pitchFamily="34" charset="0"/>
                <a:cs typeface="Arial" panose="020B0604020202020204" pitchFamily="34" charset="0"/>
              </a:rPr>
              <a:t>CHANGES AROUND YOU</a:t>
            </a:r>
          </a:p>
        </p:txBody>
      </p:sp>
      <p:sp>
        <p:nvSpPr>
          <p:cNvPr id="2" name="Text Box 1"/>
          <p:cNvSpPr txBox="1"/>
          <p:nvPr/>
        </p:nvSpPr>
        <p:spPr>
          <a:xfrm>
            <a:off x="235956" y="1617805"/>
            <a:ext cx="4699838" cy="553998"/>
          </a:xfrm>
          <a:prstGeom prst="rect">
            <a:avLst/>
          </a:prstGeom>
          <a:solidFill>
            <a:srgbClr val="F9C7C9"/>
          </a:solidFill>
        </p:spPr>
        <p:txBody>
          <a:bodyPr wrap="square" rtlCol="0" anchor="t">
            <a:spAutoFit/>
          </a:bodyPr>
          <a:lstStyle/>
          <a:p>
            <a:r>
              <a:rPr lang="en-US" sz="3000" b="1"/>
              <a:t>1. Aki from Tokyo</a:t>
            </a:r>
          </a:p>
        </p:txBody>
      </p:sp>
      <p:sp>
        <p:nvSpPr>
          <p:cNvPr id="5" name="Text Box 4"/>
          <p:cNvSpPr txBox="1"/>
          <p:nvPr/>
        </p:nvSpPr>
        <p:spPr>
          <a:xfrm>
            <a:off x="161634" y="2241795"/>
            <a:ext cx="5010133" cy="3785652"/>
          </a:xfrm>
          <a:prstGeom prst="rect">
            <a:avLst/>
          </a:prstGeom>
          <a:solidFill>
            <a:srgbClr val="FFE3BB"/>
          </a:solidFill>
        </p:spPr>
        <p:txBody>
          <a:bodyPr wrap="square" rtlCol="0" anchor="t">
            <a:spAutoFit/>
          </a:bodyPr>
          <a:lstStyle/>
          <a:p>
            <a:r>
              <a:rPr lang="en-US" sz="3000" dirty="0"/>
              <a:t>Children used to go to temple schools. Monks, samurai, doctors, and people of other professions served as teachers. Nowadays, children study in modern schools with teachers who get professional training in the subjects they teach.</a:t>
            </a:r>
          </a:p>
        </p:txBody>
      </p:sp>
      <p:sp>
        <p:nvSpPr>
          <p:cNvPr id="6" name="Text Box 5"/>
          <p:cNvSpPr txBox="1"/>
          <p:nvPr/>
        </p:nvSpPr>
        <p:spPr>
          <a:xfrm>
            <a:off x="1649095" y="8204200"/>
            <a:ext cx="4547870" cy="583565"/>
          </a:xfrm>
          <a:prstGeom prst="rect">
            <a:avLst/>
          </a:prstGeom>
          <a:solidFill>
            <a:srgbClr val="B9DB9B"/>
          </a:solidFill>
        </p:spPr>
        <p:txBody>
          <a:bodyPr wrap="square" rtlCol="0" anchor="t">
            <a:spAutoFit/>
          </a:bodyPr>
          <a:lstStyle/>
          <a:p>
            <a:r>
              <a:rPr lang="en-US" sz="3200" b="1"/>
              <a:t>2. Sanjay from New Delhi</a:t>
            </a:r>
          </a:p>
        </p:txBody>
      </p:sp>
      <p:sp>
        <p:nvSpPr>
          <p:cNvPr id="7" name="Text Box 6"/>
          <p:cNvSpPr txBox="1"/>
          <p:nvPr/>
        </p:nvSpPr>
        <p:spPr>
          <a:xfrm>
            <a:off x="1883410" y="8787765"/>
            <a:ext cx="9282430" cy="2553335"/>
          </a:xfrm>
          <a:prstGeom prst="rect">
            <a:avLst/>
          </a:prstGeom>
          <a:solidFill>
            <a:srgbClr val="FFE3BB"/>
          </a:solidFill>
        </p:spPr>
        <p:txBody>
          <a:bodyPr wrap="square" rtlCol="0" anchor="t">
            <a:spAutoFit/>
          </a:bodyPr>
          <a:lstStyle/>
          <a:p>
            <a:pPr algn="just"/>
            <a:r>
              <a:rPr lang="en-US" sz="3200"/>
              <a:t>Once, it was easy to say which country a person was from because people wore their own traditional costumes. Now, trends, comfort, and style are more important. More people are wearing western clothes like jeans and T-shirts instead.</a:t>
            </a:r>
          </a:p>
        </p:txBody>
      </p:sp>
      <p:sp>
        <p:nvSpPr>
          <p:cNvPr id="14" name="Text Box 2"/>
          <p:cNvSpPr txBox="1"/>
          <p:nvPr/>
        </p:nvSpPr>
        <p:spPr>
          <a:xfrm>
            <a:off x="6321362" y="1593493"/>
            <a:ext cx="4547870" cy="583565"/>
          </a:xfrm>
          <a:prstGeom prst="rect">
            <a:avLst/>
          </a:prstGeom>
          <a:solidFill>
            <a:srgbClr val="B9DB9B"/>
          </a:solidFill>
        </p:spPr>
        <p:txBody>
          <a:bodyPr wrap="square" rtlCol="0" anchor="t">
            <a:spAutoFit/>
          </a:bodyPr>
          <a:lstStyle/>
          <a:p>
            <a:r>
              <a:rPr lang="en-US" sz="3200" b="1" dirty="0"/>
              <a:t>2. Sanjay from New Delhi</a:t>
            </a:r>
          </a:p>
        </p:txBody>
      </p:sp>
      <p:sp>
        <p:nvSpPr>
          <p:cNvPr id="18" name="Text Box 3"/>
          <p:cNvSpPr txBox="1"/>
          <p:nvPr/>
        </p:nvSpPr>
        <p:spPr>
          <a:xfrm>
            <a:off x="6083627" y="2241795"/>
            <a:ext cx="5419858" cy="4031873"/>
          </a:xfrm>
          <a:prstGeom prst="rect">
            <a:avLst/>
          </a:prstGeom>
          <a:solidFill>
            <a:srgbClr val="FFE3BB"/>
          </a:solidFill>
        </p:spPr>
        <p:txBody>
          <a:bodyPr wrap="square" rtlCol="0" anchor="t">
            <a:spAutoFit/>
          </a:bodyPr>
          <a:lstStyle/>
          <a:p>
            <a:r>
              <a:rPr lang="en-US" sz="3200" dirty="0"/>
              <a:t>Once, it was easy to say which country a person was from because people wore their own traditional costumes. Now, trends, comfort, and style are more important. More people are wearing western clothes like jeans and T-shirts instead.</a:t>
            </a:r>
          </a:p>
        </p:txBody>
      </p:sp>
      <p:pic>
        <p:nvPicPr>
          <p:cNvPr id="3" name="mp3-output-ttsfree(dot)com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72744" y="1257085"/>
            <a:ext cx="406400" cy="406400"/>
          </a:xfrm>
          <a:prstGeom prst="rect">
            <a:avLst/>
          </a:prstGeom>
        </p:spPr>
      </p:pic>
      <p:pic>
        <p:nvPicPr>
          <p:cNvPr id="4" name="mp3-output-ttsfree(dot)com (1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045640" y="1599827"/>
            <a:ext cx="406400" cy="40640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1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5203"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1441" y="161782"/>
            <a:ext cx="10888345" cy="953135"/>
          </a:xfrm>
          <a:prstGeom prst="rect">
            <a:avLst/>
          </a:prstGeom>
          <a:noFill/>
          <a:effectLst/>
        </p:spPr>
        <p:txBody>
          <a:bodyPr wrap="square" rtlCol="0">
            <a:spAutoFit/>
          </a:bodyPr>
          <a:lstStyle/>
          <a:p>
            <a:pPr algn="just"/>
            <a:r>
              <a:rPr lang="en-US" sz="2800" b="1" dirty="0">
                <a:solidFill>
                  <a:schemeClr val="tx1"/>
                </a:solidFill>
                <a:effectLst>
                  <a:glow rad="88900">
                    <a:schemeClr val="bg1"/>
                  </a:glow>
                </a:effectLst>
                <a:cs typeface="Arial" panose="020B0604020202020204" pitchFamily="34" charset="0"/>
              </a:rPr>
              <a:t>Read the passage about changes. Then match the people with the topics they are talking about.</a:t>
            </a:r>
          </a:p>
        </p:txBody>
      </p:sp>
      <p:sp>
        <p:nvSpPr>
          <p:cNvPr id="16" name="Rounded Rectangle 15"/>
          <p:cNvSpPr/>
          <p:nvPr/>
        </p:nvSpPr>
        <p:spPr>
          <a:xfrm>
            <a:off x="538774" y="264228"/>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91559" y="161588"/>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 Box 1"/>
          <p:cNvSpPr txBox="1"/>
          <p:nvPr/>
        </p:nvSpPr>
        <p:spPr>
          <a:xfrm>
            <a:off x="1041441" y="-5172853"/>
            <a:ext cx="4547870" cy="583565"/>
          </a:xfrm>
          <a:prstGeom prst="rect">
            <a:avLst/>
          </a:prstGeom>
          <a:solidFill>
            <a:srgbClr val="F9C7C9"/>
          </a:solidFill>
        </p:spPr>
        <p:txBody>
          <a:bodyPr wrap="square" rtlCol="0" anchor="t">
            <a:spAutoFit/>
          </a:bodyPr>
          <a:lstStyle/>
          <a:p>
            <a:r>
              <a:rPr lang="en-US" sz="3200" b="1"/>
              <a:t>1. Aki from Tokyo</a:t>
            </a:r>
          </a:p>
        </p:txBody>
      </p:sp>
      <p:sp>
        <p:nvSpPr>
          <p:cNvPr id="5" name="Text Box 4"/>
          <p:cNvSpPr txBox="1"/>
          <p:nvPr/>
        </p:nvSpPr>
        <p:spPr>
          <a:xfrm>
            <a:off x="1415456" y="-4565158"/>
            <a:ext cx="9282430" cy="2553335"/>
          </a:xfrm>
          <a:prstGeom prst="rect">
            <a:avLst/>
          </a:prstGeom>
          <a:solidFill>
            <a:srgbClr val="FFE3BB"/>
          </a:solidFill>
        </p:spPr>
        <p:txBody>
          <a:bodyPr wrap="square" rtlCol="0" anchor="t">
            <a:spAutoFit/>
          </a:bodyPr>
          <a:lstStyle/>
          <a:p>
            <a:pPr algn="just"/>
            <a:r>
              <a:rPr lang="en-US" sz="3200"/>
              <a:t>Children used to go to temple schools. Monks, samurai, doctors, and people of other professions served as teachers. Nowadays, children study in modern schools with teachers who get professional training in the subjects they teach.</a:t>
            </a:r>
          </a:p>
        </p:txBody>
      </p:sp>
      <p:sp>
        <p:nvSpPr>
          <p:cNvPr id="9" name="Text Box 8"/>
          <p:cNvSpPr txBox="1"/>
          <p:nvPr/>
        </p:nvSpPr>
        <p:spPr>
          <a:xfrm>
            <a:off x="1792966" y="1429820"/>
            <a:ext cx="4547870" cy="583565"/>
          </a:xfrm>
          <a:prstGeom prst="rect">
            <a:avLst/>
          </a:prstGeom>
          <a:solidFill>
            <a:srgbClr val="B4BDFF"/>
          </a:solidFill>
        </p:spPr>
        <p:txBody>
          <a:bodyPr wrap="square" rtlCol="0" anchor="t">
            <a:spAutoFit/>
          </a:bodyPr>
          <a:lstStyle/>
          <a:p>
            <a:r>
              <a:rPr lang="en-US" sz="3200" b="1" dirty="0"/>
              <a:t>3. </a:t>
            </a:r>
            <a:r>
              <a:rPr lang="en-US" sz="3200" b="1" dirty="0" err="1"/>
              <a:t>Asim</a:t>
            </a:r>
            <a:r>
              <a:rPr lang="en-US" sz="3200" b="1" dirty="0"/>
              <a:t> from Cairo</a:t>
            </a:r>
          </a:p>
        </p:txBody>
      </p:sp>
      <p:sp>
        <p:nvSpPr>
          <p:cNvPr id="10" name="Text Box 9"/>
          <p:cNvSpPr txBox="1"/>
          <p:nvPr/>
        </p:nvSpPr>
        <p:spPr>
          <a:xfrm>
            <a:off x="1415456" y="7224887"/>
            <a:ext cx="9282430" cy="2061210"/>
          </a:xfrm>
          <a:prstGeom prst="rect">
            <a:avLst/>
          </a:prstGeom>
          <a:solidFill>
            <a:srgbClr val="FFE3BB"/>
          </a:solidFill>
        </p:spPr>
        <p:txBody>
          <a:bodyPr wrap="square" rtlCol="0" anchor="t">
            <a:spAutoFit/>
          </a:bodyPr>
          <a:lstStyle/>
          <a:p>
            <a:pPr algn="just"/>
            <a:r>
              <a:rPr lang="en-US" sz="3200"/>
              <a:t>In the past, people used animals such as horses and camels for travelling. Now, airplanes, ships, and trains have replaced them. Transportation has become faster and easier.</a:t>
            </a:r>
          </a:p>
        </p:txBody>
      </p:sp>
      <p:sp>
        <p:nvSpPr>
          <p:cNvPr id="18" name="Text Box 11"/>
          <p:cNvSpPr txBox="1"/>
          <p:nvPr/>
        </p:nvSpPr>
        <p:spPr>
          <a:xfrm>
            <a:off x="1507858" y="2328288"/>
            <a:ext cx="8162905" cy="2062103"/>
          </a:xfrm>
          <a:prstGeom prst="rect">
            <a:avLst/>
          </a:prstGeom>
          <a:solidFill>
            <a:srgbClr val="FFE3BB"/>
          </a:solidFill>
        </p:spPr>
        <p:txBody>
          <a:bodyPr wrap="square" rtlCol="0" anchor="t">
            <a:spAutoFit/>
          </a:bodyPr>
          <a:lstStyle/>
          <a:p>
            <a:pPr algn="just"/>
            <a:r>
              <a:rPr lang="en-US" sz="3200" dirty="0"/>
              <a:t>In the past, people used animals such as horses and camels for travelling. Now, airplanes, ships, and trains have replaced them. Transportation has become faster and easier.</a:t>
            </a:r>
          </a:p>
        </p:txBody>
      </p:sp>
      <p:pic>
        <p:nvPicPr>
          <p:cNvPr id="6" name="mp3-output-ttsfree(dot)com (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797367" y="1518402"/>
            <a:ext cx="406400" cy="40640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4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1220470" y="-4070350"/>
            <a:ext cx="4547870" cy="583565"/>
          </a:xfrm>
          <a:prstGeom prst="rect">
            <a:avLst/>
          </a:prstGeom>
          <a:solidFill>
            <a:srgbClr val="B9DB9B"/>
          </a:solidFill>
        </p:spPr>
        <p:txBody>
          <a:bodyPr wrap="square" rtlCol="0" anchor="t">
            <a:spAutoFit/>
          </a:bodyPr>
          <a:lstStyle/>
          <a:p>
            <a:r>
              <a:rPr lang="en-US" sz="3200" b="1"/>
              <a:t>2. Sanjay from New Delhi</a:t>
            </a:r>
          </a:p>
        </p:txBody>
      </p:sp>
      <p:sp>
        <p:nvSpPr>
          <p:cNvPr id="4" name="Text Box 3"/>
          <p:cNvSpPr txBox="1"/>
          <p:nvPr/>
        </p:nvSpPr>
        <p:spPr>
          <a:xfrm>
            <a:off x="1454785" y="-3486785"/>
            <a:ext cx="9282430" cy="2553335"/>
          </a:xfrm>
          <a:prstGeom prst="rect">
            <a:avLst/>
          </a:prstGeom>
          <a:solidFill>
            <a:srgbClr val="FFE3BB"/>
          </a:solidFill>
        </p:spPr>
        <p:txBody>
          <a:bodyPr wrap="square" rtlCol="0" anchor="t">
            <a:spAutoFit/>
          </a:bodyPr>
          <a:lstStyle/>
          <a:p>
            <a:pPr algn="just"/>
            <a:r>
              <a:rPr lang="en-US" sz="3200"/>
              <a:t>Once, it was easy to say which country a person was from because people wore their own traditional costumes. Now, trends, comfort, and style are more important. More people are wearing western clothes like jeans and T-shirts instead.</a:t>
            </a:r>
          </a:p>
        </p:txBody>
      </p:sp>
      <p:graphicFrame>
        <p:nvGraphicFramePr>
          <p:cNvPr id="19" name="Table 18"/>
          <p:cNvGraphicFramePr/>
          <p:nvPr>
            <p:extLst>
              <p:ext uri="{D42A27DB-BD31-4B8C-83A1-F6EECF244321}">
                <p14:modId xmlns:p14="http://schemas.microsoft.com/office/powerpoint/2010/main" val="750804203"/>
              </p:ext>
            </p:extLst>
          </p:nvPr>
        </p:nvGraphicFramePr>
        <p:xfrm>
          <a:off x="1986116" y="1806268"/>
          <a:ext cx="8533130" cy="2316480"/>
        </p:xfrm>
        <a:graphic>
          <a:graphicData uri="http://schemas.openxmlformats.org/drawingml/2006/table">
            <a:tbl>
              <a:tblPr firstRow="1" bandRow="1">
                <a:tableStyleId>{5C22544A-7EE6-4342-B048-85BDC9FD1C3A}</a:tableStyleId>
              </a:tblPr>
              <a:tblGrid>
                <a:gridCol w="4266565">
                  <a:extLst>
                    <a:ext uri="{9D8B030D-6E8A-4147-A177-3AD203B41FA5}">
                      <a16:colId xmlns:a16="http://schemas.microsoft.com/office/drawing/2014/main" val="20000"/>
                    </a:ext>
                  </a:extLst>
                </a:gridCol>
                <a:gridCol w="4266565">
                  <a:extLst>
                    <a:ext uri="{9D8B030D-6E8A-4147-A177-3AD203B41FA5}">
                      <a16:colId xmlns:a16="http://schemas.microsoft.com/office/drawing/2014/main" val="20001"/>
                    </a:ext>
                  </a:extLst>
                </a:gridCol>
              </a:tblGrid>
              <a:tr h="381000">
                <a:tc>
                  <a:txBody>
                    <a:bodyPr/>
                    <a:lstStyle/>
                    <a:p>
                      <a:pPr algn="ctr">
                        <a:buNone/>
                      </a:pPr>
                      <a:r>
                        <a:rPr lang="en-US" sz="3200" dirty="0">
                          <a:solidFill>
                            <a:srgbClr val="0070C0"/>
                          </a:solidFill>
                        </a:rPr>
                        <a:t>PEOPLE</a:t>
                      </a:r>
                    </a:p>
                  </a:txBody>
                  <a:tcPr>
                    <a:solidFill>
                      <a:schemeClr val="accent6">
                        <a:lumMod val="40000"/>
                        <a:lumOff val="60000"/>
                      </a:schemeClr>
                    </a:solidFill>
                  </a:tcPr>
                </a:tc>
                <a:tc>
                  <a:txBody>
                    <a:bodyPr/>
                    <a:lstStyle/>
                    <a:p>
                      <a:pPr algn="ctr">
                        <a:buNone/>
                      </a:pPr>
                      <a:r>
                        <a:rPr lang="en-US" sz="3200" dirty="0">
                          <a:solidFill>
                            <a:srgbClr val="0070C0"/>
                          </a:solidFill>
                        </a:rPr>
                        <a:t>TOPICS</a:t>
                      </a:r>
                    </a:p>
                  </a:txBody>
                  <a:tcPr>
                    <a:solidFill>
                      <a:schemeClr val="accent6">
                        <a:lumMod val="40000"/>
                        <a:lumOff val="60000"/>
                      </a:schemeClr>
                    </a:solidFill>
                  </a:tcPr>
                </a:tc>
                <a:extLst>
                  <a:ext uri="{0D108BD9-81ED-4DB2-BD59-A6C34878D82A}">
                    <a16:rowId xmlns:a16="http://schemas.microsoft.com/office/drawing/2014/main" val="10000"/>
                  </a:ext>
                </a:extLst>
              </a:tr>
              <a:tr h="579120">
                <a:tc>
                  <a:txBody>
                    <a:bodyPr/>
                    <a:lstStyle/>
                    <a:p>
                      <a:pPr algn="l">
                        <a:buNone/>
                      </a:pPr>
                      <a:r>
                        <a:rPr lang="en-US" sz="3200" dirty="0"/>
                        <a:t>1. Aki</a:t>
                      </a:r>
                    </a:p>
                  </a:txBody>
                  <a:tcPr/>
                </a:tc>
                <a:tc>
                  <a:txBody>
                    <a:bodyPr/>
                    <a:lstStyle/>
                    <a:p>
                      <a:pPr algn="l">
                        <a:buNone/>
                      </a:pPr>
                      <a:r>
                        <a:rPr lang="en-US" sz="3200" dirty="0"/>
                        <a:t>a. Transportation</a:t>
                      </a:r>
                    </a:p>
                  </a:txBody>
                  <a:tcPr/>
                </a:tc>
                <a:extLst>
                  <a:ext uri="{0D108BD9-81ED-4DB2-BD59-A6C34878D82A}">
                    <a16:rowId xmlns:a16="http://schemas.microsoft.com/office/drawing/2014/main" val="10001"/>
                  </a:ext>
                </a:extLst>
              </a:tr>
              <a:tr h="381000">
                <a:tc>
                  <a:txBody>
                    <a:bodyPr/>
                    <a:lstStyle/>
                    <a:p>
                      <a:pPr algn="l">
                        <a:buNone/>
                      </a:pPr>
                      <a:r>
                        <a:rPr lang="en-US" sz="3200" dirty="0"/>
                        <a:t>2. Sanjay</a:t>
                      </a:r>
                    </a:p>
                  </a:txBody>
                  <a:tcPr/>
                </a:tc>
                <a:tc>
                  <a:txBody>
                    <a:bodyPr/>
                    <a:lstStyle/>
                    <a:p>
                      <a:pPr algn="l">
                        <a:buNone/>
                      </a:pPr>
                      <a:r>
                        <a:rPr lang="en-US" sz="3200" dirty="0"/>
                        <a:t>b. Education</a:t>
                      </a:r>
                    </a:p>
                  </a:txBody>
                  <a:tcPr/>
                </a:tc>
                <a:extLst>
                  <a:ext uri="{0D108BD9-81ED-4DB2-BD59-A6C34878D82A}">
                    <a16:rowId xmlns:a16="http://schemas.microsoft.com/office/drawing/2014/main" val="10002"/>
                  </a:ext>
                </a:extLst>
              </a:tr>
              <a:tr h="381000">
                <a:tc>
                  <a:txBody>
                    <a:bodyPr/>
                    <a:lstStyle/>
                    <a:p>
                      <a:pPr algn="l">
                        <a:buNone/>
                      </a:pPr>
                      <a:r>
                        <a:rPr lang="en-US" sz="3200" dirty="0"/>
                        <a:t>3. </a:t>
                      </a:r>
                      <a:r>
                        <a:rPr lang="en-US" sz="3200" dirty="0" err="1"/>
                        <a:t>Asim</a:t>
                      </a:r>
                      <a:endParaRPr lang="en-US" sz="3200" dirty="0"/>
                    </a:p>
                  </a:txBody>
                  <a:tcPr/>
                </a:tc>
                <a:tc>
                  <a:txBody>
                    <a:bodyPr/>
                    <a:lstStyle/>
                    <a:p>
                      <a:pPr algn="l">
                        <a:buNone/>
                      </a:pPr>
                      <a:r>
                        <a:rPr lang="en-US" sz="3200" dirty="0"/>
                        <a:t>c. Clothes</a:t>
                      </a:r>
                    </a:p>
                  </a:txBody>
                  <a:tcPr/>
                </a:tc>
                <a:extLst>
                  <a:ext uri="{0D108BD9-81ED-4DB2-BD59-A6C34878D82A}">
                    <a16:rowId xmlns:a16="http://schemas.microsoft.com/office/drawing/2014/main" val="10003"/>
                  </a:ext>
                </a:extLst>
              </a:tr>
            </a:tbl>
          </a:graphicData>
        </a:graphic>
      </p:graphicFrame>
      <p:cxnSp>
        <p:nvCxnSpPr>
          <p:cNvPr id="20" name="Straight Connector 19"/>
          <p:cNvCxnSpPr/>
          <p:nvPr/>
        </p:nvCxnSpPr>
        <p:spPr>
          <a:xfrm>
            <a:off x="3258891" y="2715117"/>
            <a:ext cx="3151741" cy="578638"/>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21" name="Straight Connector 20"/>
          <p:cNvCxnSpPr/>
          <p:nvPr/>
        </p:nvCxnSpPr>
        <p:spPr>
          <a:xfrm>
            <a:off x="3633479" y="3350086"/>
            <a:ext cx="2619202" cy="522308"/>
          </a:xfrm>
          <a:prstGeom prst="line">
            <a:avLst/>
          </a:prstGeom>
          <a:ln w="38100">
            <a:solidFill>
              <a:srgbClr val="00B0F0"/>
            </a:solidFill>
          </a:ln>
        </p:spPr>
        <p:style>
          <a:lnRef idx="2">
            <a:schemeClr val="accent1"/>
          </a:lnRef>
          <a:fillRef idx="0">
            <a:srgbClr val="FFFFFF"/>
          </a:fillRef>
          <a:effectRef idx="0">
            <a:srgbClr val="FFFFFF"/>
          </a:effectRef>
          <a:fontRef idx="minor">
            <a:schemeClr val="tx1"/>
          </a:fontRef>
        </p:style>
      </p:cxnSp>
      <p:cxnSp>
        <p:nvCxnSpPr>
          <p:cNvPr id="22" name="Straight Connector 21"/>
          <p:cNvCxnSpPr/>
          <p:nvPr/>
        </p:nvCxnSpPr>
        <p:spPr>
          <a:xfrm flipV="1">
            <a:off x="3494405" y="2851355"/>
            <a:ext cx="2758276" cy="1133752"/>
          </a:xfrm>
          <a:prstGeom prst="line">
            <a:avLst/>
          </a:prstGeom>
          <a:ln w="38100">
            <a:solidFill>
              <a:srgbClr val="002060"/>
            </a:solidFill>
          </a:ln>
        </p:spPr>
        <p:style>
          <a:lnRef idx="2">
            <a:schemeClr val="accent1"/>
          </a:lnRef>
          <a:fillRef idx="0">
            <a:srgbClr val="FFFFFF"/>
          </a:fillRef>
          <a:effectRef idx="0">
            <a:srgbClr val="FFFFFF"/>
          </a:effectRef>
          <a:fontRef idx="minor">
            <a:schemeClr val="tx1"/>
          </a:fontRef>
        </p:style>
      </p:cxnSp>
      <p:sp>
        <p:nvSpPr>
          <p:cNvPr id="16" name="TextBox 15"/>
          <p:cNvSpPr txBox="1"/>
          <p:nvPr/>
        </p:nvSpPr>
        <p:spPr>
          <a:xfrm>
            <a:off x="1041441" y="161782"/>
            <a:ext cx="10888345" cy="953135"/>
          </a:xfrm>
          <a:prstGeom prst="rect">
            <a:avLst/>
          </a:prstGeom>
          <a:noFill/>
          <a:effectLst/>
        </p:spPr>
        <p:txBody>
          <a:bodyPr wrap="square" rtlCol="0">
            <a:spAutoFit/>
          </a:bodyPr>
          <a:lstStyle/>
          <a:p>
            <a:pPr algn="just"/>
            <a:r>
              <a:rPr lang="en-US" sz="2800" b="1" dirty="0">
                <a:solidFill>
                  <a:schemeClr val="tx1"/>
                </a:solidFill>
                <a:effectLst>
                  <a:glow rad="88900">
                    <a:schemeClr val="bg1"/>
                  </a:glow>
                </a:effectLst>
                <a:cs typeface="Arial" panose="020B0604020202020204" pitchFamily="34" charset="0"/>
              </a:rPr>
              <a:t>Read the passage about changes. Then match the people with the topics they are talking about.</a:t>
            </a:r>
          </a:p>
        </p:txBody>
      </p:sp>
      <p:sp>
        <p:nvSpPr>
          <p:cNvPr id="17" name="Rounded Rectangle 16"/>
          <p:cNvSpPr/>
          <p:nvPr/>
        </p:nvSpPr>
        <p:spPr>
          <a:xfrm>
            <a:off x="538774" y="264228"/>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8" name="TextBox 17"/>
          <p:cNvSpPr txBox="1"/>
          <p:nvPr/>
        </p:nvSpPr>
        <p:spPr>
          <a:xfrm>
            <a:off x="591559" y="161588"/>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21776" y="273931"/>
            <a:ext cx="10888345" cy="58356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Work in groups. Read the passages in 3 again and discuss. </a:t>
            </a:r>
          </a:p>
        </p:txBody>
      </p:sp>
      <p:sp>
        <p:nvSpPr>
          <p:cNvPr id="16" name="Rounded Rectangle 15"/>
          <p:cNvSpPr/>
          <p:nvPr/>
        </p:nvSpPr>
        <p:spPr>
          <a:xfrm>
            <a:off x="519109" y="28430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71894" y="181662"/>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00" name="Text Box 99"/>
          <p:cNvSpPr txBox="1"/>
          <p:nvPr/>
        </p:nvSpPr>
        <p:spPr>
          <a:xfrm>
            <a:off x="544256" y="847336"/>
            <a:ext cx="11123295" cy="646331"/>
          </a:xfrm>
          <a:prstGeom prst="rect">
            <a:avLst/>
          </a:prstGeom>
          <a:noFill/>
          <a:ln w="9525">
            <a:noFill/>
          </a:ln>
        </p:spPr>
        <p:txBody>
          <a:bodyPr wrap="square">
            <a:spAutoFit/>
          </a:bodyPr>
          <a:lstStyle/>
          <a:p>
            <a:pPr marL="635" indent="-635" algn="just"/>
            <a:r>
              <a:rPr lang="en-US" sz="3600" b="0" dirty="0">
                <a:latin typeface="Calibri" panose="020F0502020204030204" pitchFamily="34" charset="0"/>
                <a:cs typeface="Calibri" panose="020F0502020204030204" pitchFamily="34" charset="0"/>
              </a:rPr>
              <a:t>- Work in groups.</a:t>
            </a:r>
          </a:p>
        </p:txBody>
      </p:sp>
      <p:sp>
        <p:nvSpPr>
          <p:cNvPr id="3" name="Text Box 2"/>
          <p:cNvSpPr txBox="1"/>
          <p:nvPr/>
        </p:nvSpPr>
        <p:spPr>
          <a:xfrm>
            <a:off x="544256" y="1425186"/>
            <a:ext cx="11123295" cy="646331"/>
          </a:xfrm>
          <a:prstGeom prst="rect">
            <a:avLst/>
          </a:prstGeom>
          <a:noFill/>
          <a:ln w="9525">
            <a:noFill/>
          </a:ln>
        </p:spPr>
        <p:txBody>
          <a:bodyPr wrap="square">
            <a:spAutoFit/>
          </a:bodyPr>
          <a:lstStyle/>
          <a:p>
            <a:pPr marL="635" indent="-635" algn="just"/>
            <a:r>
              <a:rPr lang="en-US" sz="3600" b="0" dirty="0">
                <a:latin typeface="Calibri" panose="020F0502020204030204" pitchFamily="34" charset="0"/>
                <a:cs typeface="Calibri" panose="020F0502020204030204" pitchFamily="34" charset="0"/>
              </a:rPr>
              <a:t>- Look at two suggested questions and express your idea.</a:t>
            </a:r>
          </a:p>
        </p:txBody>
      </p:sp>
      <p:sp>
        <p:nvSpPr>
          <p:cNvPr id="5" name="Round Single Corner Rectangle 4"/>
          <p:cNvSpPr/>
          <p:nvPr/>
        </p:nvSpPr>
        <p:spPr>
          <a:xfrm>
            <a:off x="313751" y="2265476"/>
            <a:ext cx="11353800" cy="2676525"/>
          </a:xfrm>
          <a:prstGeom prst="round1Rect">
            <a:avLst/>
          </a:prstGeom>
          <a:solidFill>
            <a:schemeClr val="accent3">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sz="3200" dirty="0">
                <a:solidFill>
                  <a:schemeClr val="tx1"/>
                </a:solidFill>
                <a:latin typeface="Calibri" panose="020F0502020204030204" pitchFamily="34" charset="0"/>
                <a:cs typeface="Calibri" panose="020F0502020204030204" pitchFamily="34" charset="0"/>
                <a:sym typeface="+mn-ea"/>
              </a:rPr>
              <a:t> 1) focus on aspects of life in the past and choose the one they would like to experience</a:t>
            </a:r>
          </a:p>
          <a:p>
            <a:pPr algn="just"/>
            <a:r>
              <a:rPr lang="en-US" sz="3200" dirty="0">
                <a:solidFill>
                  <a:schemeClr val="tx1"/>
                </a:solidFill>
                <a:latin typeface="Calibri" panose="020F0502020204030204" pitchFamily="34" charset="0"/>
                <a:cs typeface="Calibri" panose="020F0502020204030204" pitchFamily="34" charset="0"/>
                <a:sym typeface="+mn-ea"/>
              </a:rPr>
              <a:t>2) choose the change which they think is for the better and explain why.</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3" grpId="0"/>
      <p:bldP spid="3" grpId="1"/>
      <p:bldP spid="5" grpId="0" bldLvl="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894" y="3699274"/>
            <a:ext cx="11079332" cy="2092881"/>
          </a:xfrm>
          <a:prstGeom prst="rect">
            <a:avLst/>
          </a:prstGeom>
          <a:solidFill>
            <a:schemeClr val="accent6">
              <a:lumMod val="20000"/>
              <a:lumOff val="80000"/>
            </a:schemeClr>
          </a:solidFill>
        </p:spPr>
        <p:txBody>
          <a:bodyPr wrap="square">
            <a:spAutoFit/>
          </a:bodyPr>
          <a:lstStyle/>
          <a:p>
            <a:pPr algn="just"/>
            <a:r>
              <a:rPr lang="en-US" sz="2600" i="1" dirty="0" smtClean="0">
                <a:solidFill>
                  <a:srgbClr val="000000"/>
                </a:solidFill>
                <a:latin typeface="Arial Narrow" panose="020B0606020202030204" pitchFamily="34" charset="0"/>
                <a:cs typeface="Mongolian Baiti" panose="03000500000000000000" pitchFamily="66" charset="0"/>
              </a:rPr>
              <a:t>      In </a:t>
            </a:r>
            <a:r>
              <a:rPr lang="en-US" sz="2600" i="1" dirty="0">
                <a:solidFill>
                  <a:srgbClr val="000000"/>
                </a:solidFill>
                <a:latin typeface="Arial Narrow" panose="020B0606020202030204" pitchFamily="34" charset="0"/>
                <a:cs typeface="Mongolian Baiti" panose="03000500000000000000" pitchFamily="66" charset="0"/>
              </a:rPr>
              <a:t>the past, traditional clothing symbolized heritage and cultural identity, promoting community and pride. However, modern transportation, such as trains, ships, and airplanes, has made it more convenient, safe, and quick. This has allowed people to travel farther in less time and spend less money, highlighting the importance of cultural identity and heritage.</a:t>
            </a:r>
            <a:endParaRPr lang="en-US" sz="2600" i="1" dirty="0">
              <a:latin typeface="Arial Narrow" panose="020B0606020202030204" pitchFamily="34" charset="0"/>
              <a:cs typeface="Mongolian Baiti" panose="03000500000000000000" pitchFamily="66" charset="0"/>
            </a:endParaRPr>
          </a:p>
        </p:txBody>
      </p:sp>
      <p:sp>
        <p:nvSpPr>
          <p:cNvPr id="5" name="TextBox 4"/>
          <p:cNvSpPr txBox="1"/>
          <p:nvPr/>
        </p:nvSpPr>
        <p:spPr>
          <a:xfrm>
            <a:off x="1021776" y="273931"/>
            <a:ext cx="10888345" cy="58356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Work in groups. Read the passages in 3 again and discuss. </a:t>
            </a:r>
          </a:p>
        </p:txBody>
      </p:sp>
      <p:sp>
        <p:nvSpPr>
          <p:cNvPr id="6" name="Rounded Rectangle 5"/>
          <p:cNvSpPr/>
          <p:nvPr/>
        </p:nvSpPr>
        <p:spPr>
          <a:xfrm>
            <a:off x="519109" y="28430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571894" y="181662"/>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Round Single Corner Rectangle 10"/>
          <p:cNvSpPr/>
          <p:nvPr/>
        </p:nvSpPr>
        <p:spPr>
          <a:xfrm>
            <a:off x="571894" y="1150374"/>
            <a:ext cx="11353800" cy="2108538"/>
          </a:xfrm>
          <a:prstGeom prst="round1Rect">
            <a:avLst/>
          </a:prstGeom>
          <a:solidFill>
            <a:schemeClr val="accent3">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sz="2800" dirty="0" smtClean="0">
                <a:solidFill>
                  <a:schemeClr val="tx1"/>
                </a:solidFill>
                <a:latin typeface="Calibri" panose="020F0502020204030204" pitchFamily="34" charset="0"/>
                <a:cs typeface="Calibri" panose="020F0502020204030204" pitchFamily="34" charset="0"/>
                <a:sym typeface="+mn-ea"/>
              </a:rPr>
              <a:t>1</a:t>
            </a:r>
            <a:r>
              <a:rPr lang="en-US" sz="2800" dirty="0">
                <a:solidFill>
                  <a:schemeClr val="tx1"/>
                </a:solidFill>
                <a:latin typeface="Calibri" panose="020F0502020204030204" pitchFamily="34" charset="0"/>
                <a:cs typeface="Calibri" panose="020F0502020204030204" pitchFamily="34" charset="0"/>
                <a:sym typeface="+mn-ea"/>
              </a:rPr>
              <a:t>) focus on aspects of life in the past and choose the one they would like to experience</a:t>
            </a:r>
          </a:p>
          <a:p>
            <a:pPr algn="just"/>
            <a:r>
              <a:rPr lang="en-US" sz="2800" dirty="0">
                <a:solidFill>
                  <a:schemeClr val="tx1"/>
                </a:solidFill>
                <a:latin typeface="Calibri" panose="020F0502020204030204" pitchFamily="34" charset="0"/>
                <a:cs typeface="Calibri" panose="020F0502020204030204" pitchFamily="34" charset="0"/>
                <a:sym typeface="+mn-ea"/>
              </a:rPr>
              <a:t>2) choose the change which they think is for the better and explain why.</a:t>
            </a:r>
          </a:p>
        </p:txBody>
      </p:sp>
    </p:spTree>
    <p:extLst>
      <p:ext uri="{BB962C8B-B14F-4D97-AF65-F5344CB8AC3E}">
        <p14:creationId xmlns:p14="http://schemas.microsoft.com/office/powerpoint/2010/main" val="237743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bldLvl="0" animBg="1"/>
      <p:bldP spid="1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0410" y="1389935"/>
            <a:ext cx="10497357" cy="2246769"/>
          </a:xfrm>
          <a:prstGeom prst="rect">
            <a:avLst/>
          </a:prstGeom>
          <a:solidFill>
            <a:srgbClr val="EFD5AC"/>
          </a:solidFill>
        </p:spPr>
        <p:txBody>
          <a:bodyPr wrap="square">
            <a:spAutoFit/>
          </a:bodyPr>
          <a:lstStyle/>
          <a:p>
            <a:pPr algn="just"/>
            <a:r>
              <a:rPr lang="en-US" sz="2800" dirty="0" smtClean="0"/>
              <a:t>  The </a:t>
            </a:r>
            <a:r>
              <a:rPr lang="en-US" sz="2800" dirty="0"/>
              <a:t>change I think is for the better is “Now, airplanes, ships, and trains have replaced them. Transportation has become faster and easier.” Because this shift has made transportation faster, safer, and more convenient. With modern transportation, people can travel longer distances in shorter amounts of time, saving time and money</a:t>
            </a:r>
            <a:r>
              <a:rPr lang="en-US" sz="2800" dirty="0" smtClean="0"/>
              <a:t>..</a:t>
            </a:r>
            <a:endParaRPr lang="en-US" sz="2800" dirty="0"/>
          </a:p>
        </p:txBody>
      </p:sp>
      <p:sp>
        <p:nvSpPr>
          <p:cNvPr id="5" name="TextBox 4"/>
          <p:cNvSpPr txBox="1"/>
          <p:nvPr/>
        </p:nvSpPr>
        <p:spPr>
          <a:xfrm>
            <a:off x="1021776" y="273931"/>
            <a:ext cx="10888345" cy="58356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Work in groups. Read the passages in 3 again and discuss. </a:t>
            </a:r>
          </a:p>
        </p:txBody>
      </p:sp>
      <p:sp>
        <p:nvSpPr>
          <p:cNvPr id="6" name="Rounded Rectangle 5"/>
          <p:cNvSpPr/>
          <p:nvPr/>
        </p:nvSpPr>
        <p:spPr>
          <a:xfrm>
            <a:off x="519109" y="28430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571894" y="181662"/>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Tree>
    <p:extLst>
      <p:ext uri="{BB962C8B-B14F-4D97-AF65-F5344CB8AC3E}">
        <p14:creationId xmlns:p14="http://schemas.microsoft.com/office/powerpoint/2010/main" val="30321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78903" y="229235"/>
            <a:ext cx="10888345" cy="1384995"/>
          </a:xfrm>
          <a:prstGeom prst="rect">
            <a:avLst/>
          </a:prstGeom>
          <a:noFill/>
          <a:effectLst/>
        </p:spPr>
        <p:txBody>
          <a:bodyPr wrap="square" rtlCol="0">
            <a:spAutoFit/>
          </a:bodyPr>
          <a:lstStyle/>
          <a:p>
            <a:pPr algn="just"/>
            <a:r>
              <a:rPr lang="en-US" sz="2800" b="1" dirty="0">
                <a:solidFill>
                  <a:schemeClr val="tx1"/>
                </a:solidFill>
                <a:effectLst>
                  <a:glow rad="88900">
                    <a:schemeClr val="bg1"/>
                  </a:glow>
                </a:effectLst>
                <a:cs typeface="Arial" panose="020B0604020202020204" pitchFamily="34" charset="0"/>
              </a:rPr>
              <a:t>Work in pairs. Read the list below. Tell your partners which of them has remained the same and which has changed over the past five years. Take notes of your partner’s answers and report them to the class.</a:t>
            </a:r>
          </a:p>
        </p:txBody>
      </p:sp>
      <p:sp>
        <p:nvSpPr>
          <p:cNvPr id="16" name="Rounded Rectangle 15"/>
          <p:cNvSpPr/>
          <p:nvPr/>
        </p:nvSpPr>
        <p:spPr>
          <a:xfrm>
            <a:off x="366285" y="33187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19070" y="229235"/>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7" name="Text Box 6"/>
          <p:cNvSpPr txBox="1"/>
          <p:nvPr/>
        </p:nvSpPr>
        <p:spPr>
          <a:xfrm>
            <a:off x="868891" y="1976775"/>
            <a:ext cx="9079230" cy="2061210"/>
          </a:xfrm>
          <a:prstGeom prst="rect">
            <a:avLst/>
          </a:prstGeom>
          <a:solidFill>
            <a:srgbClr val="7ED7C1"/>
          </a:solidFill>
        </p:spPr>
        <p:txBody>
          <a:bodyPr wrap="square" rtlCol="0" anchor="t">
            <a:spAutoFit/>
          </a:bodyPr>
          <a:lstStyle/>
          <a:p>
            <a:r>
              <a:rPr lang="en-US" sz="3200" dirty="0"/>
              <a:t>– Your style of clothes</a:t>
            </a:r>
          </a:p>
          <a:p>
            <a:r>
              <a:rPr lang="en-US" sz="3200" dirty="0"/>
              <a:t>– Your eating habits</a:t>
            </a:r>
          </a:p>
          <a:p>
            <a:r>
              <a:rPr lang="en-US" sz="3200" dirty="0"/>
              <a:t>– Your hobbies</a:t>
            </a:r>
          </a:p>
          <a:p>
            <a:r>
              <a:rPr lang="en-US" sz="3200" dirty="0"/>
              <a:t>– Your </a:t>
            </a:r>
            <a:r>
              <a:rPr lang="en-US" sz="3200" dirty="0" err="1"/>
              <a:t>favourite</a:t>
            </a:r>
            <a:r>
              <a:rPr lang="en-US" sz="3200" dirty="0"/>
              <a:t> actor / singer / book / movie</a:t>
            </a:r>
          </a:p>
        </p:txBody>
      </p:sp>
      <p:sp>
        <p:nvSpPr>
          <p:cNvPr id="9" name="TextBox 11"/>
          <p:cNvSpPr txBox="1"/>
          <p:nvPr/>
        </p:nvSpPr>
        <p:spPr>
          <a:xfrm>
            <a:off x="1215123" y="-3837940"/>
            <a:ext cx="10888345" cy="1938020"/>
          </a:xfrm>
          <a:prstGeom prst="rect">
            <a:avLst/>
          </a:prstGeom>
          <a:solidFill>
            <a:srgbClr val="7ED7C1"/>
          </a:solidFill>
          <a:effectLst/>
        </p:spPr>
        <p:txBody>
          <a:bodyPr wrap="square" rtlCol="0">
            <a:spAutoFit/>
          </a:bodyPr>
          <a:lstStyle/>
          <a:p>
            <a:pPr algn="just"/>
            <a:r>
              <a:rPr lang="en-US" sz="4000" dirty="0">
                <a:solidFill>
                  <a:schemeClr val="tx1"/>
                </a:solidFill>
                <a:effectLst/>
                <a:cs typeface="Arial" panose="020B0604020202020204" pitchFamily="34" charset="0"/>
              </a:rPr>
              <a:t>There have been some changes in Lan’s lifestyle. The first change is her…. However, her … has / have not changed over the past five years.</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70758" y="1128989"/>
            <a:ext cx="11193145" cy="1938020"/>
          </a:xfrm>
          <a:prstGeom prst="rect">
            <a:avLst/>
          </a:prstGeom>
          <a:solidFill>
            <a:schemeClr val="accent4">
              <a:lumMod val="20000"/>
              <a:lumOff val="80000"/>
            </a:schemeClr>
          </a:solidFill>
          <a:effectLst/>
        </p:spPr>
        <p:txBody>
          <a:bodyPr wrap="square" rtlCol="0">
            <a:spAutoFit/>
          </a:bodyPr>
          <a:lstStyle/>
          <a:p>
            <a:pPr algn="just"/>
            <a:r>
              <a:rPr lang="en-US" sz="4000" dirty="0">
                <a:solidFill>
                  <a:schemeClr val="tx1"/>
                </a:solidFill>
                <a:effectLst/>
                <a:cs typeface="Arial" panose="020B0604020202020204" pitchFamily="34" charset="0"/>
              </a:rPr>
              <a:t>There have been some changes in ............ lifestyle. The first change is her/his…. However, her/his … has / have not changed over the past five years.</a:t>
            </a:r>
          </a:p>
        </p:txBody>
      </p:sp>
      <p:sp>
        <p:nvSpPr>
          <p:cNvPr id="3" name="Text Box 2"/>
          <p:cNvSpPr txBox="1"/>
          <p:nvPr/>
        </p:nvSpPr>
        <p:spPr>
          <a:xfrm>
            <a:off x="904158" y="166329"/>
            <a:ext cx="6096000" cy="646331"/>
          </a:xfrm>
          <a:prstGeom prst="rect">
            <a:avLst/>
          </a:prstGeom>
          <a:noFill/>
        </p:spPr>
        <p:txBody>
          <a:bodyPr wrap="square" rtlCol="0" anchor="t">
            <a:spAutoFit/>
          </a:bodyPr>
          <a:lstStyle/>
          <a:p>
            <a:pPr marL="571500" indent="-571500" algn="just">
              <a:buFont typeface="Wingdings" panose="05000000000000000000" pitchFamily="2" charset="2"/>
              <a:buChar char="v"/>
            </a:pPr>
            <a:r>
              <a:rPr lang="en-US" sz="3600" b="1" dirty="0">
                <a:solidFill>
                  <a:srgbClr val="0070C0"/>
                </a:solidFill>
                <a:effectLst>
                  <a:glow rad="88900">
                    <a:schemeClr val="bg1"/>
                  </a:glow>
                </a:effectLst>
                <a:cs typeface="Arial" panose="020B0604020202020204" pitchFamily="34" charset="0"/>
                <a:sym typeface="+mn-ea"/>
              </a:rPr>
              <a:t>Sample structure:</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0"/>
          <p:cNvSpPr txBox="1"/>
          <p:nvPr/>
        </p:nvSpPr>
        <p:spPr>
          <a:xfrm>
            <a:off x="4599060" y="-182343"/>
            <a:ext cx="4265660" cy="2344420"/>
          </a:xfrm>
          <a:prstGeom prst="rect">
            <a:avLst/>
          </a:prstGeom>
          <a:noFill/>
        </p:spPr>
        <p:txBody>
          <a:bodyPr wrap="square">
            <a:noAutofit/>
          </a:bodyPr>
          <a:lstStyle/>
          <a:p>
            <a:pPr>
              <a:lnSpc>
                <a:spcPct val="200000"/>
              </a:lnSpc>
            </a:pPr>
            <a:r>
              <a:rPr lang="en-US" sz="5400" b="1" dirty="0">
                <a:solidFill>
                  <a:srgbClr val="C00000"/>
                </a:solidFill>
                <a:latin typeface="Algerian" panose="04020705040A02060702" pitchFamily="82" charset="0"/>
              </a:rPr>
              <a:t>LET’S PLAY</a:t>
            </a:r>
          </a:p>
        </p:txBody>
      </p:sp>
      <p:pic>
        <p:nvPicPr>
          <p:cNvPr id="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96360" y="2367044"/>
            <a:ext cx="4968359" cy="2942375"/>
          </a:xfrm>
          <a:prstGeom prst="rect">
            <a:avLst/>
          </a:prstGeom>
          <a:ln>
            <a:noFill/>
          </a:ln>
          <a:effectLst>
            <a:softEdge rad="112500"/>
          </a:effectLst>
          <a:extLst/>
        </p:spPr>
      </p:pic>
      <p:sp>
        <p:nvSpPr>
          <p:cNvPr id="10" name="TextBox 9"/>
          <p:cNvSpPr txBox="1"/>
          <p:nvPr/>
        </p:nvSpPr>
        <p:spPr>
          <a:xfrm>
            <a:off x="580995" y="0"/>
            <a:ext cx="3315366" cy="584775"/>
          </a:xfrm>
          <a:prstGeom prst="rect">
            <a:avLst/>
          </a:prstGeom>
          <a:solidFill>
            <a:schemeClr val="accent6">
              <a:lumMod val="20000"/>
              <a:lumOff val="80000"/>
            </a:schemeClr>
          </a:solidFill>
          <a:effectLst/>
        </p:spPr>
        <p:txBody>
          <a:bodyPr wrap="square" rtlCol="0">
            <a:spAutoFit/>
          </a:bodyPr>
          <a:lstStyle/>
          <a:p>
            <a:r>
              <a:rPr lang="en-US" sz="3200" b="1" dirty="0" smtClean="0">
                <a:solidFill>
                  <a:srgbClr val="0070C0"/>
                </a:solidFill>
                <a:effectLst>
                  <a:glow rad="88900">
                    <a:schemeClr val="bg1"/>
                  </a:glow>
                </a:effectLst>
                <a:latin typeface="Arial Black" panose="020B0A04020102020204" pitchFamily="34" charset="0"/>
                <a:cs typeface="Arial" panose="020B0604020202020204" pitchFamily="34" charset="0"/>
              </a:rPr>
              <a:t>* WARM-UP</a:t>
            </a:r>
            <a:endParaRPr lang="en-US" sz="3200" b="1" dirty="0">
              <a:solidFill>
                <a:srgbClr val="0070C0"/>
              </a:solidFill>
              <a:effectLst>
                <a:glow rad="88900">
                  <a:schemeClr val="bg1"/>
                </a:glow>
              </a:effectLst>
              <a:latin typeface="Arial Black" panose="020B0A04020102020204" pitchFamily="34" charset="0"/>
              <a:cs typeface="Arial" panose="020B0604020202020204" pitchFamily="34" charset="0"/>
            </a:endParaRPr>
          </a:p>
        </p:txBody>
      </p:sp>
      <p:sp>
        <p:nvSpPr>
          <p:cNvPr id="11" name="TextBox 20"/>
          <p:cNvSpPr txBox="1"/>
          <p:nvPr/>
        </p:nvSpPr>
        <p:spPr>
          <a:xfrm>
            <a:off x="580995" y="2580733"/>
            <a:ext cx="3234055" cy="935355"/>
          </a:xfrm>
          <a:prstGeom prst="rect">
            <a:avLst/>
          </a:prstGeom>
          <a:noFill/>
        </p:spPr>
        <p:txBody>
          <a:bodyPr wrap="square">
            <a:noAutofit/>
          </a:bodyPr>
          <a:lstStyle/>
          <a:p>
            <a:pPr algn="just">
              <a:lnSpc>
                <a:spcPct val="200000"/>
              </a:lnSpc>
            </a:pPr>
            <a:r>
              <a:rPr lang="en-US" sz="4500" b="1" dirty="0">
                <a:solidFill>
                  <a:srgbClr val="C00000"/>
                </a:solidFill>
              </a:rPr>
              <a:t>Promise:</a:t>
            </a:r>
          </a:p>
          <a:p>
            <a:pPr algn="just">
              <a:lnSpc>
                <a:spcPct val="200000"/>
              </a:lnSpc>
            </a:pPr>
            <a:endParaRPr lang="en-US" sz="4500" b="1" dirty="0">
              <a:solidFill>
                <a:srgbClr val="C00000"/>
              </a:solidFill>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6526" y="1636138"/>
            <a:ext cx="9704439" cy="1384995"/>
          </a:xfrm>
          <a:prstGeom prst="rect">
            <a:avLst/>
          </a:prstGeom>
          <a:solidFill>
            <a:srgbClr val="EFD5AC"/>
          </a:solidFill>
        </p:spPr>
        <p:txBody>
          <a:bodyPr wrap="square">
            <a:spAutoFit/>
          </a:bodyPr>
          <a:lstStyle/>
          <a:p>
            <a:pPr marL="457200" indent="-457200">
              <a:buFont typeface="Wingdings" panose="05000000000000000000" pitchFamily="2" charset="2"/>
              <a:buChar char="ü"/>
            </a:pPr>
            <a:r>
              <a:rPr lang="en-US" sz="2800" dirty="0" smtClean="0"/>
              <a:t>My </a:t>
            </a:r>
            <a:r>
              <a:rPr lang="en-US" sz="2800" dirty="0"/>
              <a:t>style of clothes: I've always had a casual style, and it hasn't changed much over the past five years. I still prefer comfortable clothing like jeans and </a:t>
            </a:r>
            <a:r>
              <a:rPr lang="en-US" sz="2800" dirty="0" smtClean="0"/>
              <a:t>T-shirts .</a:t>
            </a:r>
            <a:endParaRPr lang="en-US" sz="2800" dirty="0"/>
          </a:p>
        </p:txBody>
      </p:sp>
      <p:sp>
        <p:nvSpPr>
          <p:cNvPr id="5" name="Rectangle 4"/>
          <p:cNvSpPr/>
          <p:nvPr/>
        </p:nvSpPr>
        <p:spPr>
          <a:xfrm>
            <a:off x="496525" y="3204341"/>
            <a:ext cx="10577667" cy="954107"/>
          </a:xfrm>
          <a:prstGeom prst="rect">
            <a:avLst/>
          </a:prstGeom>
          <a:solidFill>
            <a:schemeClr val="accent5">
              <a:lumMod val="40000"/>
              <a:lumOff val="60000"/>
            </a:schemeClr>
          </a:solidFill>
        </p:spPr>
        <p:txBody>
          <a:bodyPr wrap="square">
            <a:spAutoFit/>
          </a:bodyPr>
          <a:lstStyle/>
          <a:p>
            <a:pPr marL="457200" indent="-457200">
              <a:buFont typeface="Wingdings" panose="05000000000000000000" pitchFamily="2" charset="2"/>
              <a:buChar char="ü"/>
            </a:pPr>
            <a:r>
              <a:rPr lang="en-US" sz="2800" dirty="0"/>
              <a:t> My eating habits: I focus more on healthy meals with more vegetables than </a:t>
            </a:r>
            <a:r>
              <a:rPr lang="en-US" sz="2800" dirty="0" smtClean="0"/>
              <a:t>before .</a:t>
            </a:r>
            <a:endParaRPr lang="en-US" sz="2800" dirty="0"/>
          </a:p>
        </p:txBody>
      </p:sp>
      <p:sp>
        <p:nvSpPr>
          <p:cNvPr id="6" name="Rectangle 5"/>
          <p:cNvSpPr/>
          <p:nvPr/>
        </p:nvSpPr>
        <p:spPr>
          <a:xfrm>
            <a:off x="496525" y="4270208"/>
            <a:ext cx="10846184" cy="954107"/>
          </a:xfrm>
          <a:prstGeom prst="rect">
            <a:avLst/>
          </a:prstGeom>
          <a:solidFill>
            <a:srgbClr val="7ED7C1"/>
          </a:solidFill>
        </p:spPr>
        <p:txBody>
          <a:bodyPr wrap="square">
            <a:spAutoFit/>
          </a:bodyPr>
          <a:lstStyle/>
          <a:p>
            <a:pPr marL="285750" indent="-285750">
              <a:buFont typeface="Wingdings" panose="05000000000000000000" pitchFamily="2" charset="2"/>
              <a:buChar char="ü"/>
            </a:pPr>
            <a:r>
              <a:rPr lang="en-US" sz="2800" dirty="0"/>
              <a:t> My hobbies: I used to be really into video gaming, but over the past five years I like </a:t>
            </a:r>
            <a:r>
              <a:rPr lang="en-US" sz="2800" dirty="0" smtClean="0"/>
              <a:t> </a:t>
            </a:r>
            <a:r>
              <a:rPr lang="en-US" sz="2800" dirty="0"/>
              <a:t>playing sports more</a:t>
            </a:r>
            <a:r>
              <a:rPr lang="en-US" sz="2800" dirty="0" smtClean="0"/>
              <a:t>.</a:t>
            </a:r>
          </a:p>
        </p:txBody>
      </p:sp>
      <p:sp>
        <p:nvSpPr>
          <p:cNvPr id="7" name="TextBox 6"/>
          <p:cNvSpPr txBox="1"/>
          <p:nvPr/>
        </p:nvSpPr>
        <p:spPr>
          <a:xfrm>
            <a:off x="921676" y="31236"/>
            <a:ext cx="10888345" cy="1384995"/>
          </a:xfrm>
          <a:prstGeom prst="rect">
            <a:avLst/>
          </a:prstGeom>
          <a:noFill/>
          <a:effectLst/>
        </p:spPr>
        <p:txBody>
          <a:bodyPr wrap="square" rtlCol="0">
            <a:spAutoFit/>
          </a:bodyPr>
          <a:lstStyle/>
          <a:p>
            <a:pPr algn="just"/>
            <a:r>
              <a:rPr lang="en-US" sz="2800" b="1" dirty="0">
                <a:solidFill>
                  <a:schemeClr val="tx1"/>
                </a:solidFill>
                <a:effectLst>
                  <a:glow rad="88900">
                    <a:schemeClr val="bg1"/>
                  </a:glow>
                </a:effectLst>
                <a:cs typeface="Arial" panose="020B0604020202020204" pitchFamily="34" charset="0"/>
              </a:rPr>
              <a:t>Work in pairs. Read the list below. Tell your partners which of them has remained the same and which has changed over the past five years. Take notes of your partner’s answers and report them to the class.</a:t>
            </a:r>
          </a:p>
        </p:txBody>
      </p:sp>
      <p:sp>
        <p:nvSpPr>
          <p:cNvPr id="8" name="Rounded Rectangle 7"/>
          <p:cNvSpPr/>
          <p:nvPr/>
        </p:nvSpPr>
        <p:spPr>
          <a:xfrm>
            <a:off x="366285" y="33187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419070" y="229235"/>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0" name="Rectangle 9"/>
          <p:cNvSpPr/>
          <p:nvPr/>
        </p:nvSpPr>
        <p:spPr>
          <a:xfrm>
            <a:off x="419070" y="5434384"/>
            <a:ext cx="11310814" cy="954107"/>
          </a:xfrm>
          <a:prstGeom prst="rect">
            <a:avLst/>
          </a:prstGeom>
        </p:spPr>
        <p:txBody>
          <a:bodyPr wrap="square">
            <a:spAutoFit/>
          </a:bodyPr>
          <a:lstStyle/>
          <a:p>
            <a:pPr marL="457200" indent="-457200">
              <a:buFont typeface="Wingdings" panose="05000000000000000000" pitchFamily="2" charset="2"/>
              <a:buChar char="ü"/>
            </a:pPr>
            <a:r>
              <a:rPr lang="en-US" sz="2800" dirty="0"/>
              <a:t>I</a:t>
            </a:r>
            <a:r>
              <a:rPr lang="en-US" sz="2800" dirty="0" smtClean="0"/>
              <a:t> </a:t>
            </a:r>
            <a:r>
              <a:rPr lang="en-US" sz="2800" dirty="0"/>
              <a:t>used to like the </a:t>
            </a:r>
            <a:r>
              <a:rPr lang="en-US" sz="2800" dirty="0" smtClean="0"/>
              <a:t>singer Son Tung most</a:t>
            </a:r>
            <a:r>
              <a:rPr lang="en-US" sz="2800" dirty="0"/>
              <a:t>; however, these </a:t>
            </a:r>
            <a:r>
              <a:rPr lang="en-US" sz="2800" dirty="0" smtClean="0"/>
              <a:t>days, </a:t>
            </a:r>
            <a:r>
              <a:rPr lang="en-US" sz="2800" dirty="0" err="1" smtClean="0"/>
              <a:t>Duc</a:t>
            </a:r>
            <a:r>
              <a:rPr lang="en-US" sz="2800" dirty="0" smtClean="0"/>
              <a:t> </a:t>
            </a:r>
            <a:r>
              <a:rPr lang="en-US" sz="2800" dirty="0" err="1" smtClean="0"/>
              <a:t>Phuc</a:t>
            </a:r>
            <a:r>
              <a:rPr lang="en-US" sz="2800" dirty="0" smtClean="0"/>
              <a:t> is </a:t>
            </a:r>
            <a:r>
              <a:rPr lang="en-US" sz="2800" dirty="0"/>
              <a:t>her </a:t>
            </a:r>
            <a:r>
              <a:rPr lang="en-US" sz="2800" dirty="0" err="1"/>
              <a:t>favourite</a:t>
            </a:r>
            <a:r>
              <a:rPr lang="en-US" sz="2800" dirty="0"/>
              <a:t>.</a:t>
            </a:r>
          </a:p>
        </p:txBody>
      </p:sp>
    </p:spTree>
    <p:extLst>
      <p:ext uri="{BB962C8B-B14F-4D97-AF65-F5344CB8AC3E}">
        <p14:creationId xmlns:p14="http://schemas.microsoft.com/office/powerpoint/2010/main" val="396734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945130" y="95552"/>
            <a:ext cx="4901011" cy="615553"/>
          </a:xfrm>
          <a:prstGeom prst="rect">
            <a:avLst/>
          </a:prstGeom>
          <a:solidFill>
            <a:schemeClr val="accent4">
              <a:lumMod val="20000"/>
              <a:lumOff val="80000"/>
            </a:schemeClr>
          </a:solidFill>
          <a:effectLst/>
        </p:spPr>
        <p:txBody>
          <a:bodyPr wrap="square" rtlCol="0">
            <a:spAutoFit/>
          </a:bodyPr>
          <a:lstStyle/>
          <a:p>
            <a:pPr marL="571500" indent="-571500">
              <a:buFont typeface="Wingdings" panose="05000000000000000000" pitchFamily="2" charset="2"/>
              <a:buChar char="v"/>
            </a:pPr>
            <a:r>
              <a:rPr lang="en-US" sz="3400" b="1" dirty="0">
                <a:solidFill>
                  <a:srgbClr val="0070C0"/>
                </a:solidFill>
                <a:effectLst>
                  <a:glow rad="88900">
                    <a:schemeClr val="bg1"/>
                  </a:glow>
                </a:effectLst>
                <a:latin typeface="Arial" panose="020B0604020202020204" pitchFamily="34" charset="0"/>
                <a:cs typeface="Arial" panose="020B0604020202020204" pitchFamily="34" charset="0"/>
              </a:rPr>
              <a:t>CONSOLIDATION</a:t>
            </a:r>
          </a:p>
        </p:txBody>
      </p:sp>
      <p:sp>
        <p:nvSpPr>
          <p:cNvPr id="9" name="TextBox 8"/>
          <p:cNvSpPr txBox="1"/>
          <p:nvPr/>
        </p:nvSpPr>
        <p:spPr>
          <a:xfrm>
            <a:off x="546060" y="1678814"/>
            <a:ext cx="11445622" cy="1754326"/>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en-US" sz="3600" dirty="0" smtClean="0">
                <a:sym typeface="+mn-ea"/>
              </a:rPr>
              <a:t>Know </a:t>
            </a:r>
            <a:r>
              <a:rPr lang="en-US" sz="3600" dirty="0">
                <a:sym typeface="+mn-ea"/>
              </a:rPr>
              <a:t>how to make promises</a:t>
            </a:r>
          </a:p>
          <a:p>
            <a:pPr marL="457200" indent="-457200">
              <a:lnSpc>
                <a:spcPct val="150000"/>
              </a:lnSpc>
              <a:buFont typeface="Wingdings" panose="05000000000000000000" pitchFamily="2" charset="2"/>
              <a:buChar char="ü"/>
            </a:pPr>
            <a:r>
              <a:rPr lang="en-US" sz="3600" dirty="0">
                <a:sym typeface="+mn-ea"/>
              </a:rPr>
              <a:t>Talk about Changes in Lifestyle</a:t>
            </a:r>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7740" y="403328"/>
            <a:ext cx="3203942" cy="21526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6060" y="838463"/>
            <a:ext cx="8040488" cy="837473"/>
          </a:xfrm>
          <a:prstGeom prst="rect">
            <a:avLst/>
          </a:prstGeom>
        </p:spPr>
        <p:txBody>
          <a:bodyPr wrap="square">
            <a:spAutoFit/>
          </a:bodyPr>
          <a:lstStyle/>
          <a:p>
            <a:pPr marL="571500" lvl="0" indent="-571500">
              <a:lnSpc>
                <a:spcPct val="150000"/>
              </a:lnSpc>
              <a:buFont typeface="Wingdings" panose="05000000000000000000" pitchFamily="2" charset="2"/>
              <a:buChar char="Ø"/>
            </a:pPr>
            <a:r>
              <a:rPr lang="en-US" sz="3600" b="1" dirty="0">
                <a:solidFill>
                  <a:prstClr val="black"/>
                </a:solidFill>
              </a:rPr>
              <a:t>What have we learnt in this lesson?</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80667" y="285702"/>
            <a:ext cx="4276751" cy="923330"/>
          </a:xfrm>
          <a:prstGeom prst="rect">
            <a:avLst/>
          </a:prstGeom>
          <a:noFill/>
          <a:effectLst/>
        </p:spPr>
        <p:txBody>
          <a:bodyPr wrap="square" rtlCol="0">
            <a:spAutoFit/>
          </a:bodyPr>
          <a:lstStyle/>
          <a:p>
            <a:pPr marL="685800" indent="-685800">
              <a:buFont typeface="Wingdings" panose="05000000000000000000" pitchFamily="2" charset="2"/>
              <a:buChar char="q"/>
            </a:pPr>
            <a:r>
              <a:rPr lang="en-US" sz="5400" b="1" dirty="0">
                <a:solidFill>
                  <a:srgbClr val="0070C0"/>
                </a:solidFill>
                <a:effectLst>
                  <a:glow rad="88900">
                    <a:schemeClr val="bg1"/>
                  </a:glow>
                </a:effectLst>
                <a:latin typeface="Berlin Sans FB Demi" panose="020E0802020502020306" pitchFamily="34" charset="0"/>
                <a:cs typeface="Arial" panose="020B0604020202020204" pitchFamily="34" charset="0"/>
              </a:rPr>
              <a:t>Homework</a:t>
            </a:r>
          </a:p>
        </p:txBody>
      </p:sp>
      <p:sp>
        <p:nvSpPr>
          <p:cNvPr id="2" name="TextBox 1"/>
          <p:cNvSpPr txBox="1"/>
          <p:nvPr/>
        </p:nvSpPr>
        <p:spPr>
          <a:xfrm>
            <a:off x="1076980" y="1358265"/>
            <a:ext cx="11184255" cy="2585323"/>
          </a:xfrm>
          <a:prstGeom prst="rect">
            <a:avLst/>
          </a:prstGeom>
          <a:noFill/>
        </p:spPr>
        <p:txBody>
          <a:bodyPr wrap="square" rtlCol="0">
            <a:spAutoFit/>
          </a:bodyPr>
          <a:lstStyle/>
          <a:p>
            <a:pPr marL="571500" indent="-571500">
              <a:lnSpc>
                <a:spcPct val="150000"/>
              </a:lnSpc>
              <a:buFontTx/>
              <a:buChar char="-"/>
            </a:pPr>
            <a:r>
              <a:rPr lang="en-US" sz="3600" dirty="0" smtClean="0"/>
              <a:t>Do </a:t>
            </a:r>
            <a:r>
              <a:rPr lang="en-US" sz="3600" dirty="0"/>
              <a:t>exercises in the workbook</a:t>
            </a:r>
            <a:r>
              <a:rPr lang="en-US" sz="3600" dirty="0" smtClean="0"/>
              <a:t>.</a:t>
            </a:r>
          </a:p>
          <a:p>
            <a:pPr marL="571500" indent="-571500">
              <a:lnSpc>
                <a:spcPct val="150000"/>
              </a:lnSpc>
              <a:buFontTx/>
              <a:buChar char="-"/>
            </a:pPr>
            <a:r>
              <a:rPr lang="en-US" sz="3600" dirty="0" err="1" smtClean="0"/>
              <a:t>Prepair</a:t>
            </a:r>
            <a:r>
              <a:rPr lang="en-US" sz="3600" dirty="0" smtClean="0"/>
              <a:t> lesson 5 – Skills1</a:t>
            </a:r>
            <a:endParaRPr lang="en-US" sz="3600" dirty="0"/>
          </a:p>
          <a:p>
            <a:pPr>
              <a:lnSpc>
                <a:spcPct val="150000"/>
              </a:lnSpc>
            </a:pPr>
            <a:endParaRPr lang="en-US" sz="3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465" y="3111500"/>
            <a:ext cx="3496310" cy="349631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op 123+] Hình nền Powerpoint “ĐẸP NHỨC NÁ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6"/>
            <a:ext cx="12192000" cy="68814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437" y="1976284"/>
            <a:ext cx="3865563"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ordArt 63" descr="Paper bag"/>
          <p:cNvSpPr>
            <a:spLocks noChangeArrowheads="1" noChangeShapeType="1" noTextEdit="1"/>
          </p:cNvSpPr>
          <p:nvPr/>
        </p:nvSpPr>
        <p:spPr bwMode="auto">
          <a:xfrm>
            <a:off x="3321050" y="452544"/>
            <a:ext cx="5549900" cy="1047751"/>
          </a:xfrm>
          <a:prstGeom prst="rect">
            <a:avLst/>
          </a:prstGeom>
        </p:spPr>
        <p:txBody>
          <a:bodyPr wrap="none" lIns="121903" tIns="60952" rIns="121903" bIns="60952" numCol="1" fromWordArt="1">
            <a:prstTxWarp prst="textPlain">
              <a:avLst>
                <a:gd name="adj" fmla="val 50000"/>
              </a:avLst>
            </a:prstTxWarp>
          </a:bodyPr>
          <a:lstStyle/>
          <a:p>
            <a:pPr algn="ctr"/>
            <a:r>
              <a:rPr lang="en-GB" sz="4800" b="1" kern="10" dirty="0">
                <a:ln w="9525">
                  <a:solidFill>
                    <a:srgbClr val="008000"/>
                  </a:solidFill>
                  <a:round/>
                  <a:headEnd/>
                  <a:tailEnd/>
                </a:ln>
                <a:solidFill>
                  <a:srgbClr val="DC8686"/>
                </a:solidFill>
                <a:effectLst>
                  <a:outerShdw dist="563972" dir="14049741" sx="125000" sy="125000" algn="tl" rotWithShape="0">
                    <a:srgbClr val="C7DFD3">
                      <a:alpha val="79999"/>
                    </a:srgbClr>
                  </a:outerShdw>
                </a:effectLst>
                <a:latin typeface="Times New Roman"/>
                <a:cs typeface="Times New Roman"/>
              </a:rPr>
              <a:t>Thank you!</a:t>
            </a:r>
          </a:p>
          <a:p>
            <a:pPr algn="ctr"/>
            <a:r>
              <a:rPr lang="en-GB" sz="4800" b="1" kern="10" dirty="0">
                <a:ln w="9525">
                  <a:solidFill>
                    <a:srgbClr val="008000"/>
                  </a:solidFill>
                  <a:round/>
                  <a:headEnd/>
                  <a:tailEnd/>
                </a:ln>
                <a:solidFill>
                  <a:srgbClr val="DC8686"/>
                </a:solidFill>
                <a:effectLst>
                  <a:outerShdw dist="563972" dir="14049741" sx="125000" sy="125000" algn="tl" rotWithShape="0">
                    <a:srgbClr val="C7DFD3">
                      <a:alpha val="79999"/>
                    </a:srgbClr>
                  </a:outerShdw>
                </a:effectLst>
                <a:latin typeface="Times New Roman"/>
                <a:cs typeface="Times New Roman"/>
              </a:rPr>
              <a:t>Goodbye!</a:t>
            </a:r>
          </a:p>
        </p:txBody>
      </p:sp>
    </p:spTree>
    <p:extLst>
      <p:ext uri="{BB962C8B-B14F-4D97-AF65-F5344CB8AC3E}">
        <p14:creationId xmlns:p14="http://schemas.microsoft.com/office/powerpoint/2010/main" val="2220138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0"/>
          <p:cNvSpPr txBox="1"/>
          <p:nvPr/>
        </p:nvSpPr>
        <p:spPr>
          <a:xfrm>
            <a:off x="220345" y="1213802"/>
            <a:ext cx="7990205" cy="597535"/>
          </a:xfrm>
          <a:prstGeom prst="rect">
            <a:avLst/>
          </a:prstGeom>
          <a:noFill/>
        </p:spPr>
        <p:txBody>
          <a:bodyPr wrap="square">
            <a:noAutofit/>
          </a:bodyPr>
          <a:lstStyle/>
          <a:p>
            <a:pPr>
              <a:lnSpc>
                <a:spcPct val="100000"/>
              </a:lnSpc>
            </a:pPr>
            <a:r>
              <a:rPr lang="en-US" sz="3600" dirty="0"/>
              <a:t>- Work in teams</a:t>
            </a:r>
          </a:p>
        </p:txBody>
      </p:sp>
      <p:sp>
        <p:nvSpPr>
          <p:cNvPr id="4" name="TextBox 20"/>
          <p:cNvSpPr txBox="1"/>
          <p:nvPr/>
        </p:nvSpPr>
        <p:spPr>
          <a:xfrm>
            <a:off x="144145" y="1924685"/>
            <a:ext cx="12590145" cy="623570"/>
          </a:xfrm>
          <a:prstGeom prst="rect">
            <a:avLst/>
          </a:prstGeom>
          <a:noFill/>
        </p:spPr>
        <p:txBody>
          <a:bodyPr wrap="square">
            <a:noAutofit/>
          </a:bodyPr>
          <a:lstStyle/>
          <a:p>
            <a:pPr>
              <a:lnSpc>
                <a:spcPct val="100000"/>
              </a:lnSpc>
            </a:pPr>
            <a:r>
              <a:rPr lang="en-US" sz="3600" dirty="0"/>
              <a:t>- The first student from each team listen to the teacher.</a:t>
            </a:r>
          </a:p>
          <a:p>
            <a:pPr>
              <a:lnSpc>
                <a:spcPct val="100000"/>
              </a:lnSpc>
            </a:pPr>
            <a:endParaRPr lang="en-US" sz="3600" dirty="0"/>
          </a:p>
        </p:txBody>
      </p:sp>
      <p:sp>
        <p:nvSpPr>
          <p:cNvPr id="2" name="TextBox 20"/>
          <p:cNvSpPr txBox="1"/>
          <p:nvPr/>
        </p:nvSpPr>
        <p:spPr>
          <a:xfrm>
            <a:off x="349394" y="245745"/>
            <a:ext cx="10545445" cy="744855"/>
          </a:xfrm>
          <a:prstGeom prst="rect">
            <a:avLst/>
          </a:prstGeom>
          <a:noFill/>
        </p:spPr>
        <p:txBody>
          <a:bodyPr wrap="square">
            <a:noAutofit/>
          </a:bodyPr>
          <a:lstStyle/>
          <a:p>
            <a:pPr>
              <a:lnSpc>
                <a:spcPct val="100000"/>
              </a:lnSpc>
            </a:pPr>
            <a:r>
              <a:rPr lang="en-US" sz="4000" b="1" dirty="0"/>
              <a:t>Promise chain</a:t>
            </a:r>
            <a:endParaRPr lang="en-US" sz="4000" i="1" dirty="0"/>
          </a:p>
        </p:txBody>
      </p:sp>
      <p:sp>
        <p:nvSpPr>
          <p:cNvPr id="3" name="TextBox 20"/>
          <p:cNvSpPr txBox="1"/>
          <p:nvPr/>
        </p:nvSpPr>
        <p:spPr>
          <a:xfrm>
            <a:off x="144145" y="2593340"/>
            <a:ext cx="11887835" cy="623570"/>
          </a:xfrm>
          <a:prstGeom prst="rect">
            <a:avLst/>
          </a:prstGeom>
          <a:noFill/>
        </p:spPr>
        <p:txBody>
          <a:bodyPr wrap="square">
            <a:noAutofit/>
          </a:bodyPr>
          <a:lstStyle/>
          <a:p>
            <a:pPr algn="just">
              <a:lnSpc>
                <a:spcPct val="100000"/>
              </a:lnSpc>
            </a:pPr>
            <a:r>
              <a:rPr lang="en-US" sz="3600" dirty="0"/>
              <a:t>- The student must then turn to their teammate and repeat the sentence exactly as they heard it.</a:t>
            </a:r>
          </a:p>
        </p:txBody>
      </p:sp>
      <p:sp>
        <p:nvSpPr>
          <p:cNvPr id="7" name="TextBox 20"/>
          <p:cNvSpPr txBox="1"/>
          <p:nvPr/>
        </p:nvSpPr>
        <p:spPr>
          <a:xfrm>
            <a:off x="137795" y="3738880"/>
            <a:ext cx="11887835" cy="623570"/>
          </a:xfrm>
          <a:prstGeom prst="rect">
            <a:avLst/>
          </a:prstGeom>
          <a:noFill/>
        </p:spPr>
        <p:txBody>
          <a:bodyPr wrap="square">
            <a:noAutofit/>
          </a:bodyPr>
          <a:lstStyle/>
          <a:p>
            <a:pPr algn="just">
              <a:lnSpc>
                <a:spcPct val="100000"/>
              </a:lnSpc>
            </a:pPr>
            <a:r>
              <a:rPr lang="en-US" sz="3600" dirty="0"/>
              <a:t>- The next student in line must repeat the sentence to their teammate, and so on, until the sentence reaches the end of the line.</a:t>
            </a:r>
          </a:p>
        </p:txBody>
      </p:sp>
      <p:sp>
        <p:nvSpPr>
          <p:cNvPr id="8" name="TextBox 20"/>
          <p:cNvSpPr txBox="1"/>
          <p:nvPr/>
        </p:nvSpPr>
        <p:spPr>
          <a:xfrm>
            <a:off x="125095" y="5406390"/>
            <a:ext cx="11887835" cy="623570"/>
          </a:xfrm>
          <a:prstGeom prst="rect">
            <a:avLst/>
          </a:prstGeom>
          <a:noFill/>
        </p:spPr>
        <p:txBody>
          <a:bodyPr wrap="square">
            <a:noAutofit/>
          </a:bodyPr>
          <a:lstStyle/>
          <a:p>
            <a:pPr algn="just">
              <a:lnSpc>
                <a:spcPct val="100000"/>
              </a:lnSpc>
            </a:pPr>
            <a:r>
              <a:rPr lang="en-US" sz="3600" dirty="0"/>
              <a:t>- The first team to correctly repeat the entire sentence wins points</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arn(inVertical)">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0"/>
          <p:cNvSpPr txBox="1"/>
          <p:nvPr/>
        </p:nvSpPr>
        <p:spPr>
          <a:xfrm>
            <a:off x="3356897" y="998466"/>
            <a:ext cx="7881374" cy="699770"/>
          </a:xfrm>
          <a:prstGeom prst="rect">
            <a:avLst/>
          </a:prstGeom>
          <a:noFill/>
          <a:ln w="9525">
            <a:noFill/>
          </a:ln>
        </p:spPr>
        <p:txBody>
          <a:bodyPr wrap="square">
            <a:noAutofit/>
          </a:bodyPr>
          <a:lstStyle/>
          <a:p>
            <a:pPr marL="1270" indent="-1270"/>
            <a:r>
              <a:rPr lang="en-US" sz="4000" b="0" i="1" dirty="0">
                <a:latin typeface="Times New Roman" panose="02020603050405020304" pitchFamily="18" charset="0"/>
              </a:rPr>
              <a:t>I promise to be nice</a:t>
            </a:r>
          </a:p>
          <a:p>
            <a:endParaRPr lang="en-US" sz="4000" b="0" i="1" dirty="0">
              <a:latin typeface="Times New Roman" panose="02020603050405020304" pitchFamily="18" charset="0"/>
            </a:endParaRPr>
          </a:p>
        </p:txBody>
      </p:sp>
      <p:sp>
        <p:nvSpPr>
          <p:cNvPr id="12" name="Text Box 11"/>
          <p:cNvSpPr txBox="1"/>
          <p:nvPr/>
        </p:nvSpPr>
        <p:spPr>
          <a:xfrm>
            <a:off x="3356897" y="1698236"/>
            <a:ext cx="7881374" cy="699770"/>
          </a:xfrm>
          <a:prstGeom prst="rect">
            <a:avLst/>
          </a:prstGeom>
          <a:noFill/>
          <a:ln w="9525">
            <a:noFill/>
          </a:ln>
        </p:spPr>
        <p:txBody>
          <a:bodyPr wrap="square">
            <a:noAutofit/>
          </a:bodyPr>
          <a:lstStyle/>
          <a:p>
            <a:pPr marL="1270" indent="-1270"/>
            <a:r>
              <a:rPr lang="en-US" sz="4000" i="1" dirty="0">
                <a:latin typeface="Times New Roman" panose="02020603050405020304" pitchFamily="18" charset="0"/>
                <a:sym typeface="+mn-ea"/>
              </a:rPr>
              <a:t>I promise to give you </a:t>
            </a:r>
            <a:r>
              <a:rPr lang="en-US" sz="4000" i="1" dirty="0" smtClean="0">
                <a:latin typeface="Times New Roman" panose="02020603050405020304" pitchFamily="18" charset="0"/>
                <a:sym typeface="+mn-ea"/>
              </a:rPr>
              <a:t>5k</a:t>
            </a:r>
            <a:endParaRPr lang="en-US" sz="4000" i="1" dirty="0">
              <a:latin typeface="Times New Roman" panose="02020603050405020304" pitchFamily="18" charset="0"/>
              <a:sym typeface="+mn-ea"/>
            </a:endParaRPr>
          </a:p>
          <a:p>
            <a:endParaRPr lang="en-US" sz="4000" b="0" i="1" dirty="0">
              <a:latin typeface="Times New Roman" panose="02020603050405020304" pitchFamily="18" charset="0"/>
            </a:endParaRPr>
          </a:p>
        </p:txBody>
      </p:sp>
      <p:sp>
        <p:nvSpPr>
          <p:cNvPr id="13" name="Text Box 12"/>
          <p:cNvSpPr txBox="1"/>
          <p:nvPr/>
        </p:nvSpPr>
        <p:spPr>
          <a:xfrm>
            <a:off x="3356897" y="2394196"/>
            <a:ext cx="7881374" cy="699770"/>
          </a:xfrm>
          <a:prstGeom prst="rect">
            <a:avLst/>
          </a:prstGeom>
          <a:noFill/>
          <a:ln w="9525">
            <a:noFill/>
          </a:ln>
        </p:spPr>
        <p:txBody>
          <a:bodyPr wrap="square">
            <a:noAutofit/>
          </a:bodyPr>
          <a:lstStyle/>
          <a:p>
            <a:pPr marL="1270" indent="-1270"/>
            <a:r>
              <a:rPr lang="en-US" sz="4000" i="1" dirty="0">
                <a:latin typeface="Times New Roman" panose="02020603050405020304" pitchFamily="18" charset="0"/>
                <a:sym typeface="+mn-ea"/>
              </a:rPr>
              <a:t>I promise not to trick you.</a:t>
            </a:r>
          </a:p>
          <a:p>
            <a:endParaRPr lang="en-US" sz="4000" b="0" i="1" dirty="0">
              <a:latin typeface="Times New Roman" panose="02020603050405020304" pitchFamily="18" charset="0"/>
            </a:endParaRPr>
          </a:p>
        </p:txBody>
      </p:sp>
      <p:sp>
        <p:nvSpPr>
          <p:cNvPr id="18" name="Text Box 17"/>
          <p:cNvSpPr txBox="1"/>
          <p:nvPr/>
        </p:nvSpPr>
        <p:spPr>
          <a:xfrm>
            <a:off x="3248742" y="3093966"/>
            <a:ext cx="7881374" cy="699770"/>
          </a:xfrm>
          <a:prstGeom prst="rect">
            <a:avLst/>
          </a:prstGeom>
          <a:noFill/>
          <a:ln w="9525">
            <a:noFill/>
          </a:ln>
        </p:spPr>
        <p:txBody>
          <a:bodyPr wrap="square">
            <a:noAutofit/>
          </a:bodyPr>
          <a:lstStyle/>
          <a:p>
            <a:pPr marL="1270" indent="-1270"/>
            <a:r>
              <a:rPr lang="en-US" sz="4000" i="1" dirty="0">
                <a:latin typeface="Times New Roman" panose="02020603050405020304" pitchFamily="18" charset="0"/>
                <a:sym typeface="+mn-ea"/>
              </a:rPr>
              <a:t>I promise not to cheat in the test.</a:t>
            </a:r>
            <a:endParaRPr lang="en-US" sz="4000" b="0" i="1" dirty="0">
              <a:latin typeface="Times New Roman" panose="02020603050405020304" pitchFamily="18" charset="0"/>
            </a:endParaRPr>
          </a:p>
        </p:txBody>
      </p:sp>
      <p:sp>
        <p:nvSpPr>
          <p:cNvPr id="17" name="TextBox 20"/>
          <p:cNvSpPr txBox="1"/>
          <p:nvPr/>
        </p:nvSpPr>
        <p:spPr>
          <a:xfrm>
            <a:off x="561330" y="1576634"/>
            <a:ext cx="3234055" cy="935355"/>
          </a:xfrm>
          <a:prstGeom prst="rect">
            <a:avLst/>
          </a:prstGeom>
          <a:noFill/>
        </p:spPr>
        <p:txBody>
          <a:bodyPr wrap="square">
            <a:noAutofit/>
          </a:bodyPr>
          <a:lstStyle/>
          <a:p>
            <a:pPr algn="just">
              <a:lnSpc>
                <a:spcPct val="200000"/>
              </a:lnSpc>
            </a:pPr>
            <a:r>
              <a:rPr lang="en-US" sz="4500" b="1" dirty="0">
                <a:solidFill>
                  <a:srgbClr val="C00000"/>
                </a:solidFill>
              </a:rPr>
              <a:t>Promise:</a:t>
            </a:r>
          </a:p>
          <a:p>
            <a:pPr algn="just">
              <a:lnSpc>
                <a:spcPct val="200000"/>
              </a:lnSpc>
            </a:pPr>
            <a:endParaRPr lang="en-US" sz="4500" b="1" dirty="0">
              <a:solidFill>
                <a:srgbClr val="C00000"/>
              </a:solidFill>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ietnam local culture guide-7_0"/>
          <p:cNvPicPr>
            <a:picLocks noChangeAspect="1"/>
          </p:cNvPicPr>
          <p:nvPr/>
        </p:nvPicPr>
        <p:blipFill>
          <a:blip r:embed="rId2"/>
          <a:stretch>
            <a:fillRect/>
          </a:stretch>
        </p:blipFill>
        <p:spPr>
          <a:xfrm>
            <a:off x="8648065" y="2219325"/>
            <a:ext cx="4765675" cy="3178175"/>
          </a:xfrm>
          <a:prstGeom prst="roundRect">
            <a:avLst/>
          </a:prstGeom>
        </p:spPr>
      </p:pic>
      <p:pic>
        <p:nvPicPr>
          <p:cNvPr id="7" name="Picture 6" descr="dogs-7369533_1280"/>
          <p:cNvPicPr>
            <a:picLocks noChangeAspect="1"/>
          </p:cNvPicPr>
          <p:nvPr/>
        </p:nvPicPr>
        <p:blipFill>
          <a:blip r:embed="rId3"/>
          <a:stretch>
            <a:fillRect/>
          </a:stretch>
        </p:blipFill>
        <p:spPr>
          <a:xfrm>
            <a:off x="-631190" y="2184400"/>
            <a:ext cx="4175125" cy="3099435"/>
          </a:xfrm>
          <a:prstGeom prst="roundRect">
            <a:avLst/>
          </a:prstGeom>
        </p:spPr>
      </p:pic>
      <p:pic>
        <p:nvPicPr>
          <p:cNvPr id="6" name="Picture 5" descr="traditional-vietnamese-culture-1_1690617708"/>
          <p:cNvPicPr>
            <a:picLocks noChangeAspect="1"/>
          </p:cNvPicPr>
          <p:nvPr/>
        </p:nvPicPr>
        <p:blipFill>
          <a:blip r:embed="rId4"/>
          <a:stretch>
            <a:fillRect/>
          </a:stretch>
        </p:blipFill>
        <p:spPr>
          <a:xfrm>
            <a:off x="3565525" y="2083435"/>
            <a:ext cx="5040630" cy="3434080"/>
          </a:xfrm>
          <a:prstGeom prst="roundRect">
            <a:avLst/>
          </a:prstGeom>
        </p:spPr>
      </p:pic>
      <p:sp>
        <p:nvSpPr>
          <p:cNvPr id="4" name="Oval 3"/>
          <p:cNvSpPr/>
          <p:nvPr/>
        </p:nvSpPr>
        <p:spPr>
          <a:xfrm>
            <a:off x="-1094740" y="5058410"/>
            <a:ext cx="14181455" cy="4311015"/>
          </a:xfrm>
          <a:prstGeom prst="ellipse">
            <a:avLst/>
          </a:prstGeom>
          <a:solidFill>
            <a:srgbClr val="7ED7C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 name="Oval 1"/>
          <p:cNvSpPr/>
          <p:nvPr/>
        </p:nvSpPr>
        <p:spPr>
          <a:xfrm>
            <a:off x="-1495425" y="-1460500"/>
            <a:ext cx="14417040" cy="3993515"/>
          </a:xfrm>
          <a:prstGeom prst="ellipse">
            <a:avLst/>
          </a:prstGeom>
          <a:solidFill>
            <a:srgbClr val="EFD5A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nvGrpSpPr>
          <p:cNvPr id="9" name="Group 8"/>
          <p:cNvGrpSpPr/>
          <p:nvPr/>
        </p:nvGrpSpPr>
        <p:grpSpPr>
          <a:xfrm>
            <a:off x="1456372" y="212489"/>
            <a:ext cx="712319" cy="709214"/>
            <a:chOff x="2180974" y="148629"/>
            <a:chExt cx="712319" cy="709214"/>
          </a:xfrm>
        </p:grpSpPr>
        <p:sp>
          <p:nvSpPr>
            <p:cNvPr id="10" name="Oval 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hord 1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2" name="TextBox 39"/>
          <p:cNvSpPr txBox="1"/>
          <p:nvPr/>
        </p:nvSpPr>
        <p:spPr>
          <a:xfrm>
            <a:off x="-317817" y="105370"/>
            <a:ext cx="2089150" cy="861774"/>
          </a:xfrm>
          <a:prstGeom prst="rect">
            <a:avLst/>
          </a:prstGeom>
          <a:noFill/>
        </p:spPr>
        <p:txBody>
          <a:bodyPr wrap="square" rtlCol="0">
            <a:spAutoFit/>
          </a:bodyPr>
          <a:lstStyle/>
          <a:p>
            <a:pPr algn="ctr"/>
            <a:r>
              <a:rPr lang="en-US" sz="5000" b="1" dirty="0">
                <a:solidFill>
                  <a:srgbClr val="FF0000"/>
                </a:solidFill>
                <a:latin typeface="Myriad Pro" pitchFamily="34" charset="0"/>
              </a:rPr>
              <a:t>Unit</a:t>
            </a:r>
          </a:p>
        </p:txBody>
      </p:sp>
      <p:sp>
        <p:nvSpPr>
          <p:cNvPr id="13" name="TextBox 16"/>
          <p:cNvSpPr txBox="1"/>
          <p:nvPr/>
        </p:nvSpPr>
        <p:spPr>
          <a:xfrm>
            <a:off x="1469246" y="182879"/>
            <a:ext cx="730394" cy="706755"/>
          </a:xfrm>
          <a:prstGeom prst="rect">
            <a:avLst/>
          </a:prstGeom>
          <a:noFill/>
        </p:spPr>
        <p:txBody>
          <a:bodyPr wrap="square" rtlCol="0">
            <a:spAutoFit/>
          </a:bodyPr>
          <a:lstStyle/>
          <a:p>
            <a:pPr algn="ctr"/>
            <a:r>
              <a:rPr lang="en-US" sz="4000" b="1" dirty="0">
                <a:solidFill>
                  <a:schemeClr val="bg1"/>
                </a:solidFill>
                <a:latin typeface="Myriad Pro" pitchFamily="34" charset="0"/>
              </a:rPr>
              <a:t>6</a:t>
            </a:r>
          </a:p>
        </p:txBody>
      </p:sp>
      <p:sp>
        <p:nvSpPr>
          <p:cNvPr id="3" name="TextBox 40"/>
          <p:cNvSpPr txBox="1"/>
          <p:nvPr/>
        </p:nvSpPr>
        <p:spPr>
          <a:xfrm>
            <a:off x="2357716" y="131742"/>
            <a:ext cx="8328742" cy="1445260"/>
          </a:xfrm>
          <a:prstGeom prst="rect">
            <a:avLst/>
          </a:prstGeom>
          <a:noFill/>
          <a:effectLst>
            <a:outerShdw blurRad="63500" sx="102000" sy="102000" algn="ctr" rotWithShape="0">
              <a:prstClr val="black">
                <a:alpha val="40000"/>
              </a:prstClr>
            </a:outerShdw>
          </a:effectLst>
        </p:spPr>
        <p:txBody>
          <a:bodyPr wrap="square" rtlCol="0">
            <a:spAutoFit/>
          </a:bodyPr>
          <a:lstStyle/>
          <a:p>
            <a:pPr algn="ctr"/>
            <a:r>
              <a:rPr lang="en-US" sz="4400" b="1" dirty="0">
                <a:solidFill>
                  <a:srgbClr val="FF0000"/>
                </a:solidFill>
                <a:effectLst>
                  <a:outerShdw blurRad="63500" sx="102000" sy="102000" algn="ctr" rotWithShape="0">
                    <a:prstClr val="black">
                      <a:alpha val="40000"/>
                    </a:prstClr>
                  </a:outerShdw>
                </a:effectLst>
                <a:latin typeface="Myriad Pro" pitchFamily="34" charset="0"/>
              </a:rPr>
              <a:t>VIETNAMESE LIFESTYLE: THEN AND NOW</a:t>
            </a:r>
          </a:p>
        </p:txBody>
      </p:sp>
      <p:sp>
        <p:nvSpPr>
          <p:cNvPr id="14" name="Rounded Rectangle 13"/>
          <p:cNvSpPr/>
          <p:nvPr/>
        </p:nvSpPr>
        <p:spPr>
          <a:xfrm>
            <a:off x="3559076" y="5842466"/>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35"/>
          <p:cNvSpPr txBox="1"/>
          <p:nvPr/>
        </p:nvSpPr>
        <p:spPr>
          <a:xfrm>
            <a:off x="4084634" y="5878009"/>
            <a:ext cx="4712984" cy="521970"/>
          </a:xfrm>
          <a:prstGeom prst="rect">
            <a:avLst/>
          </a:prstGeom>
          <a:noFill/>
        </p:spPr>
        <p:txBody>
          <a:bodyPr wrap="square" rtlCol="0">
            <a:spAutoFit/>
          </a:bodyPr>
          <a:lstStyle/>
          <a:p>
            <a:r>
              <a:rPr lang="en-US" sz="2800" b="1" dirty="0">
                <a:solidFill>
                  <a:schemeClr val="bg1"/>
                </a:solidFill>
              </a:rPr>
              <a:t>LESSON 4: COMMUNICATION</a:t>
            </a:r>
          </a:p>
        </p:txBody>
      </p:sp>
      <p:grpSp>
        <p:nvGrpSpPr>
          <p:cNvPr id="16" name="Group 15"/>
          <p:cNvGrpSpPr/>
          <p:nvPr/>
        </p:nvGrpSpPr>
        <p:grpSpPr>
          <a:xfrm>
            <a:off x="3014608" y="5660836"/>
            <a:ext cx="990895" cy="941618"/>
            <a:chOff x="2766630" y="1746890"/>
            <a:chExt cx="990895" cy="941618"/>
          </a:xfrm>
        </p:grpSpPr>
        <p:pic>
          <p:nvPicPr>
            <p:cNvPr id="18" name="Picture 17"/>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19" name="Picture 18"/>
            <p:cNvPicPr>
              <a:picLocks noChangeAspect="1"/>
            </p:cNvPicPr>
            <p:nvPr/>
          </p:nvPicPr>
          <p:blipFill rotWithShape="1">
            <a:blip r:embed="rId7"/>
            <a:srcRect t="5582"/>
            <a:stretch>
              <a:fillRect/>
            </a:stretch>
          </p:blipFill>
          <p:spPr>
            <a:xfrm>
              <a:off x="2906617" y="1968106"/>
              <a:ext cx="710920" cy="499184"/>
            </a:xfrm>
            <a:prstGeom prst="rect">
              <a:avLst/>
            </a:prstGeom>
          </p:spPr>
        </p:pic>
      </p:gr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1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ppt_y</p:attrName>
                                        </p:attrNameLst>
                                      </p:cBhvr>
                                      <p:tavLst>
                                        <p:tav tm="0">
                                          <p:val>
                                            <p:strVal val="#ppt_y+#ppt_h*1.125000"/>
                                          </p:val>
                                        </p:tav>
                                        <p:tav tm="100000">
                                          <p:val>
                                            <p:strVal val="#ppt_y"/>
                                          </p:val>
                                        </p:tav>
                                      </p:tavLst>
                                    </p:anim>
                                    <p:animEffect transition="in" filter="wipe(up)">
                                      <p:cBhvr>
                                        <p:cTn id="23" dur="500"/>
                                        <p:tgtEl>
                                          <p:spTgt spid="9"/>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p:tgtEl>
                                          <p:spTgt spid="12"/>
                                        </p:tgtEl>
                                        <p:attrNameLst>
                                          <p:attrName>ppt_y</p:attrName>
                                        </p:attrNameLst>
                                      </p:cBhvr>
                                      <p:tavLst>
                                        <p:tav tm="0">
                                          <p:val>
                                            <p:strVal val="#ppt_y+#ppt_h*1.125000"/>
                                          </p:val>
                                        </p:tav>
                                        <p:tav tm="100000">
                                          <p:val>
                                            <p:strVal val="#ppt_y"/>
                                          </p:val>
                                        </p:tav>
                                      </p:tavLst>
                                    </p:anim>
                                    <p:animEffect transition="in" filter="wipe(up)">
                                      <p:cBhvr>
                                        <p:cTn id="27" dur="500"/>
                                        <p:tgtEl>
                                          <p:spTgt spid="12"/>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p:tgtEl>
                                          <p:spTgt spid="13"/>
                                        </p:tgtEl>
                                        <p:attrNameLst>
                                          <p:attrName>ppt_y</p:attrName>
                                        </p:attrNameLst>
                                      </p:cBhvr>
                                      <p:tavLst>
                                        <p:tav tm="0">
                                          <p:val>
                                            <p:strVal val="#ppt_y+#ppt_h*1.125000"/>
                                          </p:val>
                                        </p:tav>
                                        <p:tav tm="100000">
                                          <p:val>
                                            <p:strVal val="#ppt_y"/>
                                          </p:val>
                                        </p:tav>
                                      </p:tavLst>
                                    </p:anim>
                                    <p:animEffect transition="in" filter="wipe(up)">
                                      <p:cBhvr>
                                        <p:cTn id="31" dur="500"/>
                                        <p:tgtEl>
                                          <p:spTgt spid="13"/>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p:tgtEl>
                                          <p:spTgt spid="3"/>
                                        </p:tgtEl>
                                        <p:attrNameLst>
                                          <p:attrName>ppt_y</p:attrName>
                                        </p:attrNameLst>
                                      </p:cBhvr>
                                      <p:tavLst>
                                        <p:tav tm="0">
                                          <p:val>
                                            <p:strVal val="#ppt_y+#ppt_h*1.125000"/>
                                          </p:val>
                                        </p:tav>
                                        <p:tav tm="100000">
                                          <p:val>
                                            <p:strVal val="#ppt_y"/>
                                          </p:val>
                                        </p:tav>
                                      </p:tavLst>
                                    </p:anim>
                                    <p:animEffect transition="in" filter="wipe(up)">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3" grpId="0" bldLvl="0" animBg="1"/>
      <p:bldP spid="3" grpId="1" animBg="1"/>
      <p:bldP spid="14" grpId="0" bldLvl="0" animBg="1"/>
      <p:bldP spid="14" grpId="1" animBg="1"/>
      <p:bldP spid="15" grpId="0"/>
      <p:bldP spid="1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18736" y="5274"/>
            <a:ext cx="5245100" cy="645160"/>
          </a:xfrm>
          <a:prstGeom prst="rect">
            <a:avLst/>
          </a:prstGeom>
          <a:noFill/>
          <a:effectLst/>
        </p:spPr>
        <p:txBody>
          <a:bodyPr wrap="square" rtlCol="0">
            <a:spAutoFit/>
          </a:bodyPr>
          <a:lstStyle/>
          <a:p>
            <a:pPr marL="571500" indent="-571500" algn="ctr">
              <a:buFont typeface="Wingdings" panose="05000000000000000000" pitchFamily="2" charset="2"/>
              <a:buChar char="v"/>
            </a:pPr>
            <a:r>
              <a:rPr lang="en-US" sz="3600" b="1" dirty="0">
                <a:solidFill>
                  <a:srgbClr val="C00000"/>
                </a:solidFill>
                <a:sym typeface="+mn-ea"/>
              </a:rPr>
              <a:t>EVERYDAY ENGLISH</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12" name="TextBox 11"/>
          <p:cNvSpPr txBox="1"/>
          <p:nvPr/>
        </p:nvSpPr>
        <p:spPr>
          <a:xfrm>
            <a:off x="1111906" y="823154"/>
            <a:ext cx="10888345"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200" b="1" dirty="0">
                <a:ln>
                  <a:noFill/>
                </a:ln>
                <a:solidFill>
                  <a:schemeClr val="tx1"/>
                </a:solidFill>
                <a:effectLst>
                  <a:glow rad="88900">
                    <a:schemeClr val="bg1"/>
                  </a:glow>
                </a:effectLst>
                <a:cs typeface="Arial" panose="020B0604020202020204" pitchFamily="34" charset="0"/>
              </a:rPr>
              <a:t>Listen and read the conversations below. Pay attention to the highlighted parts.</a:t>
            </a:r>
          </a:p>
        </p:txBody>
      </p:sp>
      <p:sp>
        <p:nvSpPr>
          <p:cNvPr id="16" name="Rounded Rectangle 15"/>
          <p:cNvSpPr/>
          <p:nvPr/>
        </p:nvSpPr>
        <p:spPr>
          <a:xfrm>
            <a:off x="558439" y="85511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1224" y="752475"/>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3" name="Text Box 2"/>
          <p:cNvSpPr txBox="1"/>
          <p:nvPr/>
        </p:nvSpPr>
        <p:spPr>
          <a:xfrm>
            <a:off x="557551" y="2244919"/>
            <a:ext cx="11092180" cy="1568450"/>
          </a:xfrm>
          <a:prstGeom prst="rect">
            <a:avLst/>
          </a:prstGeom>
          <a:solidFill>
            <a:srgbClr val="FFFFFF"/>
          </a:solidFill>
          <a:ln w="38100">
            <a:solidFill>
              <a:schemeClr val="accent1"/>
            </a:solidFill>
          </a:ln>
        </p:spPr>
        <p:txBody>
          <a:bodyPr wrap="square" rtlCol="0" anchor="t">
            <a:spAutoFit/>
          </a:bodyPr>
          <a:lstStyle/>
          <a:p>
            <a:pPr algn="just"/>
            <a:r>
              <a:rPr lang="en-US" sz="3200" b="1"/>
              <a:t>Mike: </a:t>
            </a:r>
            <a:r>
              <a:rPr lang="en-US" sz="3200">
                <a:highlight>
                  <a:srgbClr val="FFFF00"/>
                </a:highlight>
              </a:rPr>
              <a:t>I will </a:t>
            </a:r>
            <a:r>
              <a:rPr lang="en-US" sz="3200"/>
              <a:t>share with you the links about the ancient village of Duong Lam.</a:t>
            </a:r>
          </a:p>
          <a:p>
            <a:r>
              <a:rPr lang="en-US" sz="3200" b="1"/>
              <a:t>Phong:</a:t>
            </a:r>
            <a:r>
              <a:rPr lang="en-US" sz="3200"/>
              <a:t> Thank you.</a:t>
            </a:r>
          </a:p>
        </p:txBody>
      </p:sp>
      <p:sp>
        <p:nvSpPr>
          <p:cNvPr id="10" name="Text Box 9"/>
          <p:cNvSpPr txBox="1"/>
          <p:nvPr/>
        </p:nvSpPr>
        <p:spPr>
          <a:xfrm>
            <a:off x="540406" y="4064194"/>
            <a:ext cx="11092180" cy="1076325"/>
          </a:xfrm>
          <a:prstGeom prst="rect">
            <a:avLst/>
          </a:prstGeom>
          <a:solidFill>
            <a:srgbClr val="FFFFFF"/>
          </a:solidFill>
          <a:ln w="38100">
            <a:solidFill>
              <a:schemeClr val="accent2"/>
            </a:solidFill>
          </a:ln>
        </p:spPr>
        <p:txBody>
          <a:bodyPr wrap="square" rtlCol="0" anchor="t">
            <a:spAutoFit/>
          </a:bodyPr>
          <a:lstStyle/>
          <a:p>
            <a:r>
              <a:rPr lang="en-US" sz="3200" b="1" dirty="0" err="1"/>
              <a:t>Mi</a:t>
            </a:r>
            <a:r>
              <a:rPr lang="en-US" sz="3200" b="1" dirty="0"/>
              <a:t>:</a:t>
            </a:r>
            <a:r>
              <a:rPr lang="en-US" sz="3200" dirty="0"/>
              <a:t> </a:t>
            </a:r>
            <a:r>
              <a:rPr lang="en-US" sz="3200" dirty="0">
                <a:highlight>
                  <a:srgbClr val="FFFF00"/>
                </a:highlight>
              </a:rPr>
              <a:t>I promise</a:t>
            </a:r>
            <a:r>
              <a:rPr lang="en-US" sz="3200" dirty="0"/>
              <a:t> not to bring my dog to the picnic.</a:t>
            </a:r>
          </a:p>
          <a:p>
            <a:r>
              <a:rPr lang="en-US" sz="3200" b="1" dirty="0"/>
              <a:t>Ann</a:t>
            </a:r>
            <a:r>
              <a:rPr lang="en-US" sz="3200" dirty="0"/>
              <a:t>: Great! I appreciate it.</a:t>
            </a:r>
          </a:p>
        </p:txBody>
      </p:sp>
      <p:pic>
        <p:nvPicPr>
          <p:cNvPr id="2" name="036">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4536461" y="1157164"/>
            <a:ext cx="1009650" cy="1009650"/>
          </a:xfrm>
          <a:prstGeom prst="rect">
            <a:avLst/>
          </a:prstGeom>
        </p:spPr>
      </p:pic>
      <p:sp>
        <p:nvSpPr>
          <p:cNvPr id="4" name="TextBox 3"/>
          <p:cNvSpPr txBox="1"/>
          <p:nvPr/>
        </p:nvSpPr>
        <p:spPr>
          <a:xfrm>
            <a:off x="2526890" y="5391344"/>
            <a:ext cx="3215149" cy="400110"/>
          </a:xfrm>
          <a:prstGeom prst="rect">
            <a:avLst/>
          </a:prstGeom>
          <a:noFill/>
        </p:spPr>
        <p:txBody>
          <a:bodyPr wrap="square" rtlCol="0">
            <a:spAutoFit/>
          </a:bodyPr>
          <a:lstStyle/>
          <a:p>
            <a:r>
              <a:rPr lang="en-US" sz="2000" b="1" i="1" dirty="0" err="1" smtClean="0">
                <a:solidFill>
                  <a:srgbClr val="C00000"/>
                </a:solidFill>
              </a:rPr>
              <a:t>Cảm</a:t>
            </a:r>
            <a:r>
              <a:rPr lang="en-US" sz="2000" b="1" i="1" dirty="0" smtClean="0">
                <a:solidFill>
                  <a:srgbClr val="C00000"/>
                </a:solidFill>
              </a:rPr>
              <a:t> </a:t>
            </a:r>
            <a:r>
              <a:rPr lang="en-US" sz="2000" b="1" i="1" dirty="0" err="1" smtClean="0">
                <a:solidFill>
                  <a:srgbClr val="C00000"/>
                </a:solidFill>
              </a:rPr>
              <a:t>kích</a:t>
            </a:r>
            <a:r>
              <a:rPr lang="en-US" sz="2000" b="1" i="1" dirty="0" smtClean="0">
                <a:solidFill>
                  <a:srgbClr val="C00000"/>
                </a:solidFill>
              </a:rPr>
              <a:t> , </a:t>
            </a:r>
            <a:r>
              <a:rPr lang="en-US" sz="2000" b="1" i="1" dirty="0" err="1" smtClean="0">
                <a:solidFill>
                  <a:srgbClr val="C00000"/>
                </a:solidFill>
              </a:rPr>
              <a:t>đánh</a:t>
            </a:r>
            <a:r>
              <a:rPr lang="en-US" sz="2000" b="1" i="1" dirty="0" smtClean="0">
                <a:solidFill>
                  <a:srgbClr val="C00000"/>
                </a:solidFill>
              </a:rPr>
              <a:t> </a:t>
            </a:r>
            <a:r>
              <a:rPr lang="en-US" sz="2000" b="1" i="1" dirty="0" err="1" smtClean="0">
                <a:solidFill>
                  <a:srgbClr val="C00000"/>
                </a:solidFill>
              </a:rPr>
              <a:t>giá</a:t>
            </a:r>
            <a:r>
              <a:rPr lang="en-US" sz="2000" b="1" i="1" dirty="0" smtClean="0">
                <a:solidFill>
                  <a:srgbClr val="C00000"/>
                </a:solidFill>
              </a:rPr>
              <a:t> </a:t>
            </a:r>
            <a:r>
              <a:rPr lang="en-US" sz="2000" b="1" i="1" dirty="0" err="1" smtClean="0">
                <a:solidFill>
                  <a:srgbClr val="C00000"/>
                </a:solidFill>
              </a:rPr>
              <a:t>cao</a:t>
            </a:r>
            <a:endParaRPr lang="en-US" sz="2000" b="1" i="1" dirty="0">
              <a:solidFill>
                <a:srgbClr val="C00000"/>
              </a:solidFill>
            </a:endParaRPr>
          </a:p>
        </p:txBody>
      </p:sp>
      <p:cxnSp>
        <p:nvCxnSpPr>
          <p:cNvPr id="6" name="Straight Connector 5"/>
          <p:cNvCxnSpPr/>
          <p:nvPr/>
        </p:nvCxnSpPr>
        <p:spPr>
          <a:xfrm flipV="1">
            <a:off x="2805984" y="5024284"/>
            <a:ext cx="1730477" cy="983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4876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1">
                  <p:stCondLst>
                    <p:cond delay="indefinite"/>
                  </p:stCondLst>
                  <p:endCondLst>
                    <p:cond evt="onStopAudio" delay="0">
                      <p:tgtEl>
                        <p:sldTgt/>
                      </p:tgtEl>
                    </p:cond>
                  </p:endCondLst>
                </p:cTn>
                <p:tgtEl>
                  <p:spTgt spid="2"/>
                </p:tgtEl>
              </p:cMediaNode>
            </p:audio>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25911" y="94082"/>
            <a:ext cx="5245100" cy="645160"/>
          </a:xfrm>
          <a:prstGeom prst="rect">
            <a:avLst/>
          </a:prstGeom>
          <a:noFill/>
          <a:effectLst/>
        </p:spPr>
        <p:txBody>
          <a:bodyPr wrap="square" rtlCol="0">
            <a:spAutoFit/>
          </a:bodyPr>
          <a:lstStyle/>
          <a:p>
            <a:pPr marL="571500" indent="-571500" algn="ctr">
              <a:buFont typeface="Wingdings" panose="05000000000000000000" pitchFamily="2" charset="2"/>
              <a:buChar char="v"/>
            </a:pPr>
            <a:r>
              <a:rPr lang="en-US" sz="3600" b="1" dirty="0">
                <a:solidFill>
                  <a:srgbClr val="C00000"/>
                </a:solidFill>
                <a:sym typeface="+mn-ea"/>
              </a:rPr>
              <a:t>EVERYDAY ENGLISH</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12" name="TextBox 11"/>
          <p:cNvSpPr txBox="1"/>
          <p:nvPr/>
        </p:nvSpPr>
        <p:spPr>
          <a:xfrm>
            <a:off x="682624" y="919132"/>
            <a:ext cx="10888345" cy="70675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pPr marL="571500" indent="-571500">
              <a:buFont typeface="Wingdings" panose="05000000000000000000" pitchFamily="2" charset="2"/>
              <a:buChar char="§"/>
            </a:pPr>
            <a:r>
              <a:rPr lang="en-US" sz="4000" b="1" dirty="0">
                <a:ln>
                  <a:noFill/>
                </a:ln>
                <a:solidFill>
                  <a:srgbClr val="0070C0"/>
                </a:solidFill>
                <a:effectLst>
                  <a:glow rad="88900">
                    <a:schemeClr val="bg1"/>
                  </a:glow>
                </a:effectLst>
                <a:cs typeface="Arial" panose="020B0604020202020204" pitchFamily="34" charset="0"/>
              </a:rPr>
              <a:t>Structures:</a:t>
            </a:r>
          </a:p>
        </p:txBody>
      </p:sp>
      <p:sp>
        <p:nvSpPr>
          <p:cNvPr id="4" name="TextBox 11"/>
          <p:cNvSpPr txBox="1"/>
          <p:nvPr/>
        </p:nvSpPr>
        <p:spPr>
          <a:xfrm>
            <a:off x="682624" y="1649987"/>
            <a:ext cx="10888345" cy="70675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pPr marL="571500" indent="-571500">
              <a:buFont typeface="Wingdings" panose="05000000000000000000" pitchFamily="2" charset="2"/>
              <a:buChar char="Ø"/>
            </a:pPr>
            <a:r>
              <a:rPr lang="en-US" sz="4000" b="1" dirty="0">
                <a:ln>
                  <a:noFill/>
                </a:ln>
                <a:solidFill>
                  <a:schemeClr val="tx1"/>
                </a:solidFill>
                <a:effectLst>
                  <a:glow rad="88900">
                    <a:schemeClr val="bg1"/>
                  </a:glow>
                </a:effectLst>
                <a:cs typeface="Arial" panose="020B0604020202020204" pitchFamily="34" charset="0"/>
              </a:rPr>
              <a:t>Making Promises:</a:t>
            </a:r>
          </a:p>
        </p:txBody>
      </p:sp>
      <p:sp>
        <p:nvSpPr>
          <p:cNvPr id="5" name="TextBox 11"/>
          <p:cNvSpPr txBox="1"/>
          <p:nvPr/>
        </p:nvSpPr>
        <p:spPr>
          <a:xfrm>
            <a:off x="1025525" y="2503170"/>
            <a:ext cx="10888345" cy="1322070"/>
          </a:xfrm>
          <a:prstGeom prst="rect">
            <a:avLst/>
          </a:prstGeom>
          <a:solidFill>
            <a:schemeClr val="accent6">
              <a:lumMod val="20000"/>
              <a:lumOff val="80000"/>
            </a:schemeClr>
          </a:solidFill>
          <a:effectLst/>
          <a:extLst/>
        </p:spPr>
        <p:txBody>
          <a:bodyPr wrap="square" rtlCol="0">
            <a:spAutoFit/>
          </a:bodyPr>
          <a:lstStyle/>
          <a:p>
            <a:r>
              <a:rPr lang="en-US" sz="4000" dirty="0">
                <a:ln>
                  <a:noFill/>
                </a:ln>
                <a:solidFill>
                  <a:schemeClr val="tx1"/>
                </a:solidFill>
                <a:effectLst/>
                <a:cs typeface="Arial" panose="020B0604020202020204" pitchFamily="34" charset="0"/>
              </a:rPr>
              <a:t>I will …</a:t>
            </a:r>
          </a:p>
          <a:p>
            <a:r>
              <a:rPr lang="en-US" sz="4000" dirty="0">
                <a:ln>
                  <a:noFill/>
                </a:ln>
                <a:solidFill>
                  <a:schemeClr val="tx1"/>
                </a:solidFill>
                <a:effectLst/>
                <a:cs typeface="Arial" panose="020B0604020202020204" pitchFamily="34" charset="0"/>
              </a:rPr>
              <a:t>I promise to / not to…</a:t>
            </a:r>
          </a:p>
        </p:txBody>
      </p:sp>
      <p:sp>
        <p:nvSpPr>
          <p:cNvPr id="6" name="TextBox 11"/>
          <p:cNvSpPr txBox="1"/>
          <p:nvPr/>
        </p:nvSpPr>
        <p:spPr>
          <a:xfrm>
            <a:off x="682625" y="3761740"/>
            <a:ext cx="10888345" cy="70675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pPr marL="571500" indent="-571500">
              <a:buFont typeface="Wingdings" panose="05000000000000000000" pitchFamily="2" charset="2"/>
              <a:buChar char="Ø"/>
            </a:pPr>
            <a:r>
              <a:rPr lang="en-US" sz="4000" b="1" dirty="0">
                <a:ln>
                  <a:noFill/>
                </a:ln>
                <a:solidFill>
                  <a:schemeClr val="tx1"/>
                </a:solidFill>
                <a:effectLst>
                  <a:glow rad="88900">
                    <a:schemeClr val="bg1"/>
                  </a:glow>
                </a:effectLst>
                <a:cs typeface="Arial" panose="020B0604020202020204" pitchFamily="34" charset="0"/>
              </a:rPr>
              <a:t>Respond:</a:t>
            </a:r>
          </a:p>
        </p:txBody>
      </p:sp>
      <p:sp>
        <p:nvSpPr>
          <p:cNvPr id="7" name="TextBox 11"/>
          <p:cNvSpPr txBox="1"/>
          <p:nvPr/>
        </p:nvSpPr>
        <p:spPr>
          <a:xfrm>
            <a:off x="902335" y="4420870"/>
            <a:ext cx="10888345" cy="1322070"/>
          </a:xfrm>
          <a:prstGeom prst="rect">
            <a:avLst/>
          </a:prstGeom>
          <a:solidFill>
            <a:srgbClr val="F0DBAF"/>
          </a:solidFill>
          <a:effectLst/>
        </p:spPr>
        <p:txBody>
          <a:bodyPr wrap="square" rtlCol="0">
            <a:spAutoFit/>
          </a:bodyPr>
          <a:lstStyle/>
          <a:p>
            <a:r>
              <a:rPr lang="en-US" sz="4000" dirty="0">
                <a:ln>
                  <a:noFill/>
                </a:ln>
                <a:solidFill>
                  <a:schemeClr val="tx1"/>
                </a:solidFill>
                <a:effectLst/>
                <a:cs typeface="Arial" panose="020B0604020202020204" pitchFamily="34" charset="0"/>
              </a:rPr>
              <a:t>Thank you.</a:t>
            </a:r>
          </a:p>
          <a:p>
            <a:r>
              <a:rPr lang="en-US" sz="4000" dirty="0">
                <a:ln>
                  <a:noFill/>
                </a:ln>
                <a:solidFill>
                  <a:schemeClr val="tx1"/>
                </a:solidFill>
                <a:effectLst/>
                <a:cs typeface="Arial" panose="020B0604020202020204" pitchFamily="34" charset="0"/>
              </a:rPr>
              <a:t>I (highly) appreciate it.</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ircle(in)">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92929" y="595767"/>
            <a:ext cx="10888345" cy="583565"/>
          </a:xfrm>
          <a:prstGeom prst="rect">
            <a:avLst/>
          </a:prstGeom>
          <a:noFill/>
          <a:effectLst/>
        </p:spPr>
        <p:txBody>
          <a:bodyPr wrap="square" rtlCol="0">
            <a:spAutoFit/>
          </a:bodyPr>
          <a:lstStyle/>
          <a:p>
            <a:pPr algn="just"/>
            <a:r>
              <a:rPr lang="en-US" sz="3200" b="1" dirty="0">
                <a:effectLst>
                  <a:glow rad="88900">
                    <a:schemeClr val="bg1"/>
                  </a:glow>
                </a:effectLst>
                <a:cs typeface="Arial" panose="020B0604020202020204" pitchFamily="34" charset="0"/>
              </a:rPr>
              <a:t>Work in pairs. Make promises for the following situations.</a:t>
            </a:r>
          </a:p>
        </p:txBody>
      </p:sp>
      <p:sp>
        <p:nvSpPr>
          <p:cNvPr id="16" name="Rounded Rectangle 15"/>
          <p:cNvSpPr/>
          <p:nvPr/>
        </p:nvSpPr>
        <p:spPr>
          <a:xfrm>
            <a:off x="452162" y="594708"/>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04947" y="492068"/>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00" name="Text Box 99"/>
          <p:cNvSpPr txBox="1"/>
          <p:nvPr/>
        </p:nvSpPr>
        <p:spPr>
          <a:xfrm>
            <a:off x="387774" y="1208542"/>
            <a:ext cx="11123295" cy="1200329"/>
          </a:xfrm>
          <a:prstGeom prst="rect">
            <a:avLst/>
          </a:prstGeom>
          <a:noFill/>
          <a:ln w="9525">
            <a:noFill/>
          </a:ln>
        </p:spPr>
        <p:txBody>
          <a:bodyPr wrap="square">
            <a:spAutoFit/>
          </a:bodyPr>
          <a:lstStyle/>
          <a:p>
            <a:pPr marL="635" indent="-635"/>
            <a:r>
              <a:rPr lang="en-US" sz="3600" b="0" dirty="0">
                <a:latin typeface="Calibri" panose="020F0502020204030204" pitchFamily="34" charset="0"/>
                <a:cs typeface="Calibri" panose="020F0502020204030204" pitchFamily="34" charset="0"/>
              </a:rPr>
              <a:t>- Work in pairs to make similar dialogues, using the language you have learnt.</a:t>
            </a:r>
          </a:p>
        </p:txBody>
      </p:sp>
      <p:sp>
        <p:nvSpPr>
          <p:cNvPr id="6" name="Text Box 5"/>
          <p:cNvSpPr txBox="1"/>
          <p:nvPr/>
        </p:nvSpPr>
        <p:spPr>
          <a:xfrm>
            <a:off x="387774" y="2519817"/>
            <a:ext cx="11123295" cy="1322070"/>
          </a:xfrm>
          <a:prstGeom prst="rect">
            <a:avLst/>
          </a:prstGeom>
          <a:solidFill>
            <a:srgbClr val="B4BDFF"/>
          </a:solidFill>
          <a:ln w="9525">
            <a:noFill/>
          </a:ln>
        </p:spPr>
        <p:txBody>
          <a:bodyPr wrap="square">
            <a:spAutoFit/>
          </a:bodyPr>
          <a:lstStyle/>
          <a:p>
            <a:pPr marL="635" indent="-635"/>
            <a:r>
              <a:rPr lang="en-US" sz="4000" b="1" dirty="0">
                <a:latin typeface="Times New Roman" panose="02020603050405020304" pitchFamily="18" charset="0"/>
              </a:rPr>
              <a:t>1. </a:t>
            </a:r>
            <a:r>
              <a:rPr lang="en-US" sz="4000" dirty="0">
                <a:latin typeface="Times New Roman" panose="02020603050405020304" pitchFamily="18" charset="0"/>
              </a:rPr>
              <a:t>You are going out with friends. Promise your parents to return before 9 p.m.</a:t>
            </a:r>
          </a:p>
        </p:txBody>
      </p:sp>
      <p:sp>
        <p:nvSpPr>
          <p:cNvPr id="7" name="Text Box 6"/>
          <p:cNvSpPr txBox="1"/>
          <p:nvPr/>
        </p:nvSpPr>
        <p:spPr>
          <a:xfrm>
            <a:off x="451909" y="4185422"/>
            <a:ext cx="11123295" cy="1322070"/>
          </a:xfrm>
          <a:prstGeom prst="rect">
            <a:avLst/>
          </a:prstGeom>
          <a:solidFill>
            <a:srgbClr val="FFE3BB"/>
          </a:solidFill>
          <a:ln w="9525">
            <a:noFill/>
          </a:ln>
        </p:spPr>
        <p:txBody>
          <a:bodyPr wrap="square">
            <a:spAutoFit/>
          </a:bodyPr>
          <a:lstStyle/>
          <a:p>
            <a:pPr marL="635" indent="-635" algn="just"/>
            <a:r>
              <a:rPr lang="en-US" sz="4000" b="1" dirty="0">
                <a:solidFill>
                  <a:srgbClr val="000000"/>
                </a:solidFill>
                <a:latin typeface="Times New Roman" panose="02020603050405020304" pitchFamily="18" charset="0"/>
              </a:rPr>
              <a:t>2. </a:t>
            </a:r>
            <a:r>
              <a:rPr lang="en-US" sz="4000" dirty="0">
                <a:solidFill>
                  <a:srgbClr val="000000"/>
                </a:solidFill>
                <a:latin typeface="Times New Roman" panose="02020603050405020304" pitchFamily="18" charset="0"/>
              </a:rPr>
              <a:t>Promise your friend that you will be on time for the performance.</a:t>
            </a:r>
          </a:p>
        </p:txBody>
      </p:sp>
      <p:sp>
        <p:nvSpPr>
          <p:cNvPr id="14" name="TextBox 13"/>
          <p:cNvSpPr txBox="1"/>
          <p:nvPr/>
        </p:nvSpPr>
        <p:spPr>
          <a:xfrm>
            <a:off x="2576052" y="0"/>
            <a:ext cx="5245100" cy="645160"/>
          </a:xfrm>
          <a:prstGeom prst="rect">
            <a:avLst/>
          </a:prstGeom>
          <a:noFill/>
          <a:effectLst/>
        </p:spPr>
        <p:txBody>
          <a:bodyPr wrap="square" rtlCol="0">
            <a:spAutoFit/>
          </a:bodyPr>
          <a:lstStyle/>
          <a:p>
            <a:pPr marL="571500" indent="-571500" algn="ctr">
              <a:buFont typeface="Wingdings" panose="05000000000000000000" pitchFamily="2" charset="2"/>
              <a:buChar char="v"/>
            </a:pPr>
            <a:r>
              <a:rPr lang="en-US" sz="3600" b="1" dirty="0">
                <a:solidFill>
                  <a:srgbClr val="C00000"/>
                </a:solidFill>
                <a:sym typeface="+mn-ea"/>
              </a:rPr>
              <a:t>EVERYDAY ENGLISH</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ircle(in)">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7" grpId="0" bldLvl="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29493" y="0"/>
            <a:ext cx="6318606" cy="646331"/>
          </a:xfrm>
          <a:prstGeom prst="rect">
            <a:avLst/>
          </a:prstGeom>
          <a:noFill/>
          <a:effectLst/>
        </p:spPr>
        <p:txBody>
          <a:bodyPr wrap="square" rtlCol="0">
            <a:spAutoFit/>
          </a:bodyPr>
          <a:lstStyle/>
          <a:p>
            <a:pPr marL="571500" indent="-571500" algn="ctr">
              <a:buFont typeface="Wingdings" panose="05000000000000000000" pitchFamily="2" charset="2"/>
              <a:buChar char="v"/>
            </a:pPr>
            <a:r>
              <a:rPr lang="en-US" sz="3600" b="1" dirty="0">
                <a:solidFill>
                  <a:srgbClr val="C00000"/>
                </a:solidFill>
                <a:sym typeface="+mn-ea"/>
              </a:rPr>
              <a:t>EVERYDAY ENGLISH</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2" name="Text Box 1"/>
          <p:cNvSpPr txBox="1"/>
          <p:nvPr/>
        </p:nvSpPr>
        <p:spPr>
          <a:xfrm>
            <a:off x="814155" y="879743"/>
            <a:ext cx="6706528" cy="707886"/>
          </a:xfrm>
          <a:prstGeom prst="rect">
            <a:avLst/>
          </a:prstGeom>
          <a:noFill/>
          <a:ln w="9525">
            <a:noFill/>
          </a:ln>
        </p:spPr>
        <p:txBody>
          <a:bodyPr wrap="square">
            <a:spAutoFit/>
          </a:bodyPr>
          <a:lstStyle/>
          <a:p>
            <a:pPr marL="571500" indent="-571500">
              <a:buFont typeface="Wingdings" panose="05000000000000000000" pitchFamily="2" charset="2"/>
              <a:buChar char="Ø"/>
            </a:pPr>
            <a:r>
              <a:rPr lang="en-US" sz="4000" b="1" i="1" dirty="0">
                <a:latin typeface="Calibri" panose="020F0502020204030204" pitchFamily="34" charset="0"/>
                <a:cs typeface="Calibri" panose="020F0502020204030204" pitchFamily="34" charset="0"/>
              </a:rPr>
              <a:t>Suggested dialogues:</a:t>
            </a:r>
          </a:p>
        </p:txBody>
      </p:sp>
      <p:sp>
        <p:nvSpPr>
          <p:cNvPr id="3" name="Cloud Callout 2"/>
          <p:cNvSpPr/>
          <p:nvPr/>
        </p:nvSpPr>
        <p:spPr>
          <a:xfrm>
            <a:off x="215265" y="1819910"/>
            <a:ext cx="8240395" cy="2232025"/>
          </a:xfrm>
          <a:prstGeom prst="cloudCallout">
            <a:avLst/>
          </a:prstGeom>
          <a:solidFill>
            <a:srgbClr val="FFC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4000" b="1" u="sng">
                <a:solidFill>
                  <a:schemeClr val="tx1"/>
                </a:solidFill>
              </a:rPr>
              <a:t>I will return / I promise to return</a:t>
            </a:r>
            <a:r>
              <a:rPr lang="en-US" sz="4000" u="sng">
                <a:solidFill>
                  <a:schemeClr val="tx1"/>
                </a:solidFill>
              </a:rPr>
              <a:t> </a:t>
            </a:r>
            <a:r>
              <a:rPr lang="en-US" sz="4000">
                <a:solidFill>
                  <a:schemeClr val="tx1"/>
                </a:solidFill>
              </a:rPr>
              <a:t>before 9p.m.</a:t>
            </a:r>
          </a:p>
        </p:txBody>
      </p:sp>
      <p:sp>
        <p:nvSpPr>
          <p:cNvPr id="4" name="Cloud Callout 3"/>
          <p:cNvSpPr/>
          <p:nvPr/>
        </p:nvSpPr>
        <p:spPr>
          <a:xfrm flipH="1">
            <a:off x="5077460" y="3931285"/>
            <a:ext cx="7073265" cy="2232025"/>
          </a:xfrm>
          <a:prstGeom prst="cloudCallout">
            <a:avLst/>
          </a:prstGeom>
          <a:solidFill>
            <a:schemeClr val="accent6">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4000">
                <a:solidFill>
                  <a:schemeClr val="tx1"/>
                </a:solidFill>
              </a:rPr>
              <a:t>I appreciate it.</a:t>
            </a:r>
          </a:p>
        </p:txBody>
      </p:sp>
      <p:sp>
        <p:nvSpPr>
          <p:cNvPr id="5" name="Cloud Callout 4"/>
          <p:cNvSpPr/>
          <p:nvPr/>
        </p:nvSpPr>
        <p:spPr>
          <a:xfrm>
            <a:off x="-3061335" y="4511675"/>
            <a:ext cx="1763395" cy="861060"/>
          </a:xfrm>
          <a:prstGeom prst="cloudCallout">
            <a:avLst/>
          </a:prstGeom>
          <a:solidFill>
            <a:srgbClr val="FFE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1600" b="1" u="sng">
                <a:solidFill>
                  <a:schemeClr val="tx1"/>
                </a:solidFill>
              </a:rPr>
              <a:t>I will be / I promise to be </a:t>
            </a:r>
            <a:r>
              <a:rPr lang="en-US" sz="1600">
                <a:solidFill>
                  <a:schemeClr val="tx1"/>
                </a:solidFill>
              </a:rPr>
              <a:t>on time for the performance.</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TotalTime>
  <Words>1361</Words>
  <Application>Microsoft Office PowerPoint</Application>
  <PresentationFormat>Widescreen</PresentationFormat>
  <Paragraphs>140</Paragraphs>
  <Slides>23</Slides>
  <Notes>17</Notes>
  <HiddenSlides>0</HiddenSlides>
  <MMClips>4</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23</vt:i4>
      </vt:variant>
    </vt:vector>
  </HeadingPairs>
  <TitlesOfParts>
    <vt:vector size="38" baseType="lpstr">
      <vt:lpstr>Algerian</vt:lpstr>
      <vt:lpstr>Arial</vt:lpstr>
      <vt:lpstr>Arial Black</vt:lpstr>
      <vt:lpstr>Arial Narrow</vt:lpstr>
      <vt:lpstr>Bahnschrift SemiBold Condensed</vt:lpstr>
      <vt:lpstr>Berlin Sans FB</vt:lpstr>
      <vt:lpstr>Berlin Sans FB Demi</vt:lpstr>
      <vt:lpstr>Calibri</vt:lpstr>
      <vt:lpstr>Calibri Light</vt:lpstr>
      <vt:lpstr>Cooper Black</vt:lpstr>
      <vt:lpstr>Mongolian Baiti</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321</cp:revision>
  <dcterms:created xsi:type="dcterms:W3CDTF">2020-12-09T02:04:00Z</dcterms:created>
  <dcterms:modified xsi:type="dcterms:W3CDTF">2024-10-04T08:45:07Z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E895415BFDEF4C42A425147BED9F47EC_13</vt:lpwstr>
  </property>
  <property fmtid="{D5CDD505-2E9C-101B-9397-08002B2CF9AE}" pid="3" name="KSOProductBuildVer">
    <vt:lpwstr>1033-12.2.0.13306</vt:lpwstr>
  </property>
</Properties>
</file>