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46" r:id="rId1"/>
  </p:sldMasterIdLst>
  <p:notesMasterIdLst>
    <p:notesMasterId r:id="rId33"/>
  </p:notesMasterIdLst>
  <p:sldIdLst>
    <p:sldId id="694" r:id="rId2"/>
    <p:sldId id="675" r:id="rId3"/>
    <p:sldId id="674" r:id="rId4"/>
    <p:sldId id="622" r:id="rId5"/>
    <p:sldId id="682" r:id="rId6"/>
    <p:sldId id="683" r:id="rId7"/>
    <p:sldId id="684" r:id="rId8"/>
    <p:sldId id="685" r:id="rId9"/>
    <p:sldId id="599" r:id="rId10"/>
    <p:sldId id="456" r:id="rId11"/>
    <p:sldId id="642" r:id="rId12"/>
    <p:sldId id="686" r:id="rId13"/>
    <p:sldId id="688" r:id="rId14"/>
    <p:sldId id="689" r:id="rId15"/>
    <p:sldId id="690" r:id="rId16"/>
    <p:sldId id="691" r:id="rId17"/>
    <p:sldId id="692" r:id="rId18"/>
    <p:sldId id="693" r:id="rId19"/>
    <p:sldId id="298" r:id="rId20"/>
    <p:sldId id="672" r:id="rId21"/>
    <p:sldId id="610" r:id="rId22"/>
    <p:sldId id="314" r:id="rId23"/>
    <p:sldId id="330" r:id="rId24"/>
    <p:sldId id="695" r:id="rId25"/>
    <p:sldId id="350" r:id="rId26"/>
    <p:sldId id="676" r:id="rId27"/>
    <p:sldId id="677" r:id="rId28"/>
    <p:sldId id="678" r:id="rId29"/>
    <p:sldId id="679" r:id="rId30"/>
    <p:sldId id="680" r:id="rId31"/>
    <p:sldId id="6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6" userDrawn="1">
          <p15:clr>
            <a:srgbClr val="A4A3A4"/>
          </p15:clr>
        </p15:guide>
        <p15:guide id="2" pos="38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EDF"/>
    <a:srgbClr val="F6F4EA"/>
    <a:srgbClr val="F7F5EB"/>
    <a:srgbClr val="ECECEC"/>
    <a:srgbClr val="A0C3D2"/>
    <a:srgbClr val="EAC7C7"/>
    <a:srgbClr val="F9F5F6"/>
    <a:srgbClr val="8AB9AD"/>
    <a:srgbClr val="C7DCA7"/>
    <a:srgbClr val="FFE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360" y="48"/>
      </p:cViewPr>
      <p:guideLst>
        <p:guide orient="horz" pos="2086"/>
        <p:guide pos="38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28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6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87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01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90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77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07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9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3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017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4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2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437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8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77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9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17" Type="http://schemas.openxmlformats.org/officeDocument/2006/relationships/slide" Target="slide17.xml"/><Relationship Id="rId2" Type="http://schemas.openxmlformats.org/officeDocument/2006/relationships/audio" Target="../media/media2.wav"/><Relationship Id="rId16" Type="http://schemas.openxmlformats.org/officeDocument/2006/relationships/image" Target="../media/image18.png"/><Relationship Id="rId20" Type="http://schemas.openxmlformats.org/officeDocument/2006/relationships/slide" Target="slide18.xml"/><Relationship Id="rId1" Type="http://schemas.microsoft.com/office/2007/relationships/media" Target="../media/media2.wav"/><Relationship Id="rId6" Type="http://schemas.openxmlformats.org/officeDocument/2006/relationships/image" Target="../media/image11.gif"/><Relationship Id="rId11" Type="http://schemas.openxmlformats.org/officeDocument/2006/relationships/slide" Target="slide15.xml"/><Relationship Id="rId5" Type="http://schemas.openxmlformats.org/officeDocument/2006/relationships/image" Target="../media/image10.gif"/><Relationship Id="rId15" Type="http://schemas.openxmlformats.org/officeDocument/2006/relationships/image" Target="../media/image17.png"/><Relationship Id="rId23" Type="http://schemas.openxmlformats.org/officeDocument/2006/relationships/image" Target="../media/image23.gif"/><Relationship Id="rId10" Type="http://schemas.openxmlformats.org/officeDocument/2006/relationships/image" Target="../media/image14.png"/><Relationship Id="rId19" Type="http://schemas.openxmlformats.org/officeDocument/2006/relationships/image" Target="../media/image2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slide" Target="slide16.xml"/><Relationship Id="rId22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28.gif"/><Relationship Id="rId5" Type="http://schemas.openxmlformats.org/officeDocument/2006/relationships/image" Target="../media/image13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13.xml"/><Relationship Id="rId5" Type="http://schemas.openxmlformats.org/officeDocument/2006/relationships/image" Target="../media/image15.png"/><Relationship Id="rId10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image" Target="../media/image27.gif"/><Relationship Id="rId14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8.gif"/><Relationship Id="rId5" Type="http://schemas.openxmlformats.org/officeDocument/2006/relationships/image" Target="../media/image17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8.gif"/><Relationship Id="rId5" Type="http://schemas.openxmlformats.org/officeDocument/2006/relationships/image" Target="../media/image19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30.gif"/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12" Type="http://schemas.openxmlformats.org/officeDocument/2006/relationships/image" Target="../media/image29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gif"/><Relationship Id="rId5" Type="http://schemas.openxmlformats.org/officeDocument/2006/relationships/image" Target="../media/image21.png"/><Relationship Id="rId10" Type="http://schemas.openxmlformats.org/officeDocument/2006/relationships/image" Target="../media/image27.gif"/><Relationship Id="rId4" Type="http://schemas.openxmlformats.org/officeDocument/2006/relationships/image" Target="../media/image24.gif"/><Relationship Id="rId9" Type="http://schemas.openxmlformats.org/officeDocument/2006/relationships/image" Target="../media/image26.gif"/><Relationship Id="rId14" Type="http://schemas.openxmlformats.org/officeDocument/2006/relationships/image" Target="../media/image3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68909" y="1"/>
            <a:ext cx="4223092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5" rIns="91427" bIns="45715">
            <a:spAutoFit/>
          </a:bodyPr>
          <a:lstStyle/>
          <a:p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Song </a:t>
            </a:r>
            <a:r>
              <a:rPr lang="en-GB" sz="3200" b="1" i="1" dirty="0" err="1">
                <a:solidFill>
                  <a:srgbClr val="7030A0"/>
                </a:solidFill>
                <a:latin typeface="Bahnschrift SemiBold Condensed" panose="020B0502040204020203" pitchFamily="34" charset="0"/>
              </a:rPr>
              <a:t>Ve</a:t>
            </a:r>
            <a:r>
              <a:rPr lang="en-GB" sz="3200" b="1" i="1" dirty="0">
                <a:solidFill>
                  <a:srgbClr val="7030A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7030A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619552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73624" y="1968092"/>
            <a:ext cx="8415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/>
                </a:solidFill>
                <a:latin typeface="Berlin Sans FB" panose="020E0602020502020306" pitchFamily="34" charset="0"/>
              </a:rPr>
              <a:t>Hello everyone !!!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8362" y="365124"/>
            <a:ext cx="4906296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/>
                </a:solidFill>
                <a:latin typeface="Cooper Black" panose="0208090404030B020404" pitchFamily="18" charset="0"/>
              </a:rPr>
              <a:t>ENGLISH 9</a:t>
            </a:r>
          </a:p>
        </p:txBody>
      </p:sp>
    </p:spTree>
    <p:extLst>
      <p:ext uri="{BB962C8B-B14F-4D97-AF65-F5344CB8AC3E}">
        <p14:creationId xmlns:p14="http://schemas.microsoft.com/office/powerpoint/2010/main" val="76834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02561" y="1987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Underline the correct verb form for each sentence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4" y="2154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9" y="1128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262164" y="968375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 dirty="0"/>
              <a:t>1.</a:t>
            </a:r>
            <a:r>
              <a:rPr lang="en-US" sz="3200" dirty="0"/>
              <a:t> I really fancy </a:t>
            </a:r>
            <a:r>
              <a:rPr lang="en-US" sz="3200" b="1" dirty="0">
                <a:solidFill>
                  <a:schemeClr val="accent2"/>
                </a:solidFill>
              </a:rPr>
              <a:t>to wear / wearing</a:t>
            </a:r>
            <a:r>
              <a:rPr lang="en-US" sz="3200" dirty="0"/>
              <a:t> this traditional cone hat at our Fashion Show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62164" y="2026920"/>
            <a:ext cx="11453495" cy="107632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</a:t>
            </a:r>
            <a:r>
              <a:rPr lang="en-US" sz="3200"/>
              <a:t> My brother has decided </a:t>
            </a:r>
            <a:r>
              <a:rPr lang="en-US" sz="3200" b="1">
                <a:solidFill>
                  <a:schemeClr val="accent2"/>
                </a:solidFill>
              </a:rPr>
              <a:t>to enter / entering </a:t>
            </a:r>
            <a:r>
              <a:rPr lang="en-US" sz="3200"/>
              <a:t>the Back to Our Past Competition.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262164" y="3089910"/>
            <a:ext cx="11453495" cy="58356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</a:t>
            </a:r>
            <a:r>
              <a:rPr lang="en-US" sz="3200"/>
              <a:t> Do you mind </a:t>
            </a:r>
            <a:r>
              <a:rPr lang="en-US" sz="3200" b="1">
                <a:solidFill>
                  <a:schemeClr val="accent2"/>
                </a:solidFill>
              </a:rPr>
              <a:t>to replay / replaying</a:t>
            </a:r>
            <a:r>
              <a:rPr lang="en-US" sz="3200"/>
              <a:t> that Folk music? It’s lovely.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62164" y="3673475"/>
            <a:ext cx="11453495" cy="583565"/>
          </a:xfrm>
          <a:prstGeom prst="rect">
            <a:avLst/>
          </a:prstGeom>
          <a:solidFill>
            <a:srgbClr val="FDCEDF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My uncle always avoids </a:t>
            </a:r>
            <a:r>
              <a:rPr lang="en-US" sz="3200" b="1">
                <a:solidFill>
                  <a:schemeClr val="accent2"/>
                </a:solidFill>
              </a:rPr>
              <a:t>to tell / telling</a:t>
            </a:r>
            <a:r>
              <a:rPr lang="en-US" sz="3200"/>
              <a:t> stories about his past.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62164" y="4257040"/>
            <a:ext cx="11453495" cy="1076325"/>
          </a:xfrm>
          <a:prstGeom prst="rect">
            <a:avLst/>
          </a:prstGeom>
          <a:solidFill>
            <a:srgbClr val="F9F5F6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</a:t>
            </a:r>
            <a:r>
              <a:rPr lang="en-US" sz="3200"/>
              <a:t> They plan </a:t>
            </a:r>
            <a:r>
              <a:rPr lang="en-US" sz="3200" b="1">
                <a:solidFill>
                  <a:schemeClr val="accent2"/>
                </a:solidFill>
              </a:rPr>
              <a:t>to do / doing </a:t>
            </a:r>
            <a:r>
              <a:rPr lang="en-US" sz="3200"/>
              <a:t>research about life in Hue in the 19th century.</a:t>
            </a:r>
          </a:p>
        </p:txBody>
      </p:sp>
      <p:sp>
        <p:nvSpPr>
          <p:cNvPr id="8" name="Oval 7"/>
          <p:cNvSpPr/>
          <p:nvPr/>
        </p:nvSpPr>
        <p:spPr>
          <a:xfrm>
            <a:off x="2004921" y="98869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61916" y="2026920"/>
            <a:ext cx="151955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2004921" y="3089910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3457801" y="3679825"/>
            <a:ext cx="113474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648686" y="4263390"/>
            <a:ext cx="8661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33211" y="1479550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81471" y="249999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833211" y="3564255"/>
            <a:ext cx="1568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959066" y="4159250"/>
            <a:ext cx="127952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629761" y="4712335"/>
            <a:ext cx="97218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bldLvl="0" animBg="1"/>
      <p:bldP spid="10" grpId="1" animBg="1"/>
      <p:bldP spid="18" grpId="0" bldLvl="0" animBg="1"/>
      <p:bldP spid="18" grpId="1" animBg="1"/>
      <p:bldP spid="19" grpId="0" bldLvl="0" animBg="1"/>
      <p:bldP spid="19" grpId="1" animBg="1"/>
      <p:bldP spid="20" grpId="0" bldLvl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91650" y="43779"/>
            <a:ext cx="108883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the correct form of a verb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6259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9044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44587" y="648457"/>
            <a:ext cx="9979741" cy="553998"/>
          </a:xfrm>
          <a:prstGeom prst="rect">
            <a:avLst/>
          </a:prstGeom>
          <a:solidFill>
            <a:srgbClr val="F6F4EA"/>
          </a:solidFill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</a:rPr>
              <a:t>make             learn            </a:t>
            </a:r>
            <a:r>
              <a:rPr lang="en-US" sz="3000" b="1" dirty="0" smtClean="0">
                <a:solidFill>
                  <a:schemeClr val="tx1"/>
                </a:solidFill>
              </a:rPr>
              <a:t>give		work            </a:t>
            </a:r>
            <a:r>
              <a:rPr lang="en-US" sz="3000" b="1" dirty="0">
                <a:solidFill>
                  <a:schemeClr val="tx1"/>
                </a:solidFill>
              </a:rPr>
              <a:t>teach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103932" y="1320062"/>
            <a:ext cx="11453495" cy="553998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1.</a:t>
            </a:r>
            <a:r>
              <a:rPr lang="en-US" sz="3000" dirty="0"/>
              <a:t> We want </a:t>
            </a:r>
            <a:r>
              <a:rPr lang="en-US" sz="3000" dirty="0" smtClean="0">
                <a:sym typeface="+mn-ea"/>
              </a:rPr>
              <a:t>______________</a:t>
            </a:r>
            <a:r>
              <a:rPr lang="en-US" sz="3000" dirty="0" smtClean="0"/>
              <a:t> </a:t>
            </a:r>
            <a:r>
              <a:rPr lang="en-US" sz="3000" dirty="0"/>
              <a:t>how to make toys from natural materials.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103932" y="1985054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2.</a:t>
            </a:r>
            <a:r>
              <a:rPr lang="en-US" sz="3000" dirty="0"/>
              <a:t> Yesterday, we finished </a:t>
            </a:r>
            <a:r>
              <a:rPr lang="en-US" sz="3000" dirty="0" smtClean="0">
                <a:sym typeface="+mn-ea"/>
              </a:rPr>
              <a:t>________________</a:t>
            </a:r>
            <a:r>
              <a:rPr lang="en-US" sz="3000" dirty="0" smtClean="0"/>
              <a:t> </a:t>
            </a:r>
            <a:r>
              <a:rPr lang="en-US" sz="3000" dirty="0"/>
              <a:t>on the poster for our Good Old Days project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2705526" y="1283913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03931" y="3111711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3.</a:t>
            </a:r>
            <a:r>
              <a:rPr lang="en-US" sz="3000" dirty="0"/>
              <a:t> </a:t>
            </a:r>
            <a:r>
              <a:rPr lang="en-US" sz="3000" dirty="0">
                <a:sym typeface="+mn-ea"/>
              </a:rPr>
              <a:t>I have promised </a:t>
            </a:r>
            <a:r>
              <a:rPr lang="en-US" sz="3000" dirty="0" smtClean="0">
                <a:sym typeface="+mn-ea"/>
              </a:rPr>
              <a:t>______________ </a:t>
            </a:r>
            <a:r>
              <a:rPr lang="en-US" sz="3000" dirty="0">
                <a:sym typeface="+mn-ea"/>
              </a:rPr>
              <a:t>my grandfather how to find news online.</a:t>
            </a:r>
            <a:endParaRPr lang="en-US" sz="3000" dirty="0"/>
          </a:p>
        </p:txBody>
      </p:sp>
      <p:sp>
        <p:nvSpPr>
          <p:cNvPr id="8" name="Oval 7"/>
          <p:cNvSpPr/>
          <p:nvPr/>
        </p:nvSpPr>
        <p:spPr>
          <a:xfrm>
            <a:off x="1130408" y="1296845"/>
            <a:ext cx="942340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6" name="Oval 5"/>
          <p:cNvSpPr/>
          <p:nvPr/>
        </p:nvSpPr>
        <p:spPr>
          <a:xfrm>
            <a:off x="2661768" y="1952272"/>
            <a:ext cx="1523297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7" name="Oval 6"/>
          <p:cNvSpPr/>
          <p:nvPr/>
        </p:nvSpPr>
        <p:spPr>
          <a:xfrm>
            <a:off x="1601577" y="3135142"/>
            <a:ext cx="1741391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10" name="Text Box 9"/>
          <p:cNvSpPr txBox="1"/>
          <p:nvPr/>
        </p:nvSpPr>
        <p:spPr>
          <a:xfrm>
            <a:off x="4559387" y="195227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272081" y="3088132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teach</a:t>
            </a:r>
          </a:p>
        </p:txBody>
      </p:sp>
      <p:sp>
        <p:nvSpPr>
          <p:cNvPr id="20" name="Text Box 21"/>
          <p:cNvSpPr txBox="1"/>
          <p:nvPr/>
        </p:nvSpPr>
        <p:spPr>
          <a:xfrm>
            <a:off x="103931" y="4160156"/>
            <a:ext cx="11453495" cy="1015663"/>
          </a:xfrm>
          <a:prstGeom prst="rect">
            <a:avLst/>
          </a:prstGeom>
          <a:solidFill>
            <a:srgbClr val="EAC7C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4.</a:t>
            </a:r>
            <a:r>
              <a:rPr lang="en-US" sz="3000" dirty="0"/>
              <a:t> My grandmother suggested </a:t>
            </a:r>
            <a:r>
              <a:rPr lang="en-US" sz="3000" dirty="0" smtClean="0">
                <a:sym typeface="+mn-ea"/>
              </a:rPr>
              <a:t>_______________</a:t>
            </a:r>
            <a:r>
              <a:rPr lang="en-US" sz="3000" dirty="0" smtClean="0"/>
              <a:t>a </a:t>
            </a:r>
            <a:r>
              <a:rPr lang="en-US" sz="3000" dirty="0"/>
              <a:t>traditional long dress for the wedding</a:t>
            </a:r>
          </a:p>
        </p:txBody>
      </p:sp>
      <p:sp>
        <p:nvSpPr>
          <p:cNvPr id="21" name="Text Box 28"/>
          <p:cNvSpPr txBox="1"/>
          <p:nvPr/>
        </p:nvSpPr>
        <p:spPr>
          <a:xfrm>
            <a:off x="103931" y="5228271"/>
            <a:ext cx="11453495" cy="1015663"/>
          </a:xfrm>
          <a:prstGeom prst="rect">
            <a:avLst/>
          </a:prstGeom>
          <a:solidFill>
            <a:srgbClr val="A0C3D2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000" b="1" dirty="0"/>
              <a:t>5.</a:t>
            </a:r>
            <a:r>
              <a:rPr lang="en-US" sz="3000" dirty="0"/>
              <a:t> Our group agreed</a:t>
            </a:r>
            <a:r>
              <a:rPr lang="en-US" sz="3000" dirty="0">
                <a:sym typeface="+mn-ea"/>
              </a:rPr>
              <a:t> </a:t>
            </a:r>
            <a:r>
              <a:rPr lang="en-US" sz="3000" dirty="0" smtClean="0">
                <a:sym typeface="+mn-ea"/>
              </a:rPr>
              <a:t>________________</a:t>
            </a:r>
            <a:r>
              <a:rPr lang="en-US" sz="3000" dirty="0" smtClean="0"/>
              <a:t> </a:t>
            </a:r>
            <a:r>
              <a:rPr lang="en-US" sz="3000" dirty="0"/>
              <a:t>a presentation about school uniforms in the 20th century.</a:t>
            </a:r>
          </a:p>
        </p:txBody>
      </p:sp>
      <p:sp>
        <p:nvSpPr>
          <p:cNvPr id="23" name="Text Box 30"/>
          <p:cNvSpPr txBox="1"/>
          <p:nvPr/>
        </p:nvSpPr>
        <p:spPr>
          <a:xfrm>
            <a:off x="5393493" y="41798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making</a:t>
            </a:r>
          </a:p>
        </p:txBody>
      </p:sp>
      <p:sp>
        <p:nvSpPr>
          <p:cNvPr id="24" name="Oval 23"/>
          <p:cNvSpPr/>
          <p:nvPr/>
        </p:nvSpPr>
        <p:spPr>
          <a:xfrm>
            <a:off x="3255452" y="4184916"/>
            <a:ext cx="1758999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25" name="Oval 24"/>
          <p:cNvSpPr/>
          <p:nvPr/>
        </p:nvSpPr>
        <p:spPr>
          <a:xfrm>
            <a:off x="2354564" y="5200579"/>
            <a:ext cx="131127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sp>
        <p:nvSpPr>
          <p:cNvPr id="30" name="Text Box 9"/>
          <p:cNvSpPr txBox="1"/>
          <p:nvPr/>
        </p:nvSpPr>
        <p:spPr>
          <a:xfrm>
            <a:off x="4185065" y="517581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4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give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9" grpId="0" animBg="1"/>
      <p:bldP spid="29" grpId="1" animBg="1"/>
      <p:bldP spid="31" grpId="0"/>
      <p:bldP spid="31" grpId="1"/>
      <p:bldP spid="5" grpId="0" animBg="1"/>
      <p:bldP spid="5" grpId="1" animBg="1"/>
      <p:bldP spid="8" grpId="0" bldLvl="0" animBg="1"/>
      <p:bldP spid="8" grpId="1" animBg="1"/>
      <p:bldP spid="6" grpId="0" bldLvl="0" animBg="1"/>
      <p:bldP spid="6" grpId="1" animBg="1"/>
      <p:bldP spid="7" grpId="0" bldLvl="0" animBg="1"/>
      <p:bldP spid="7" grpId="1" animBg="1"/>
      <p:bldP spid="10" grpId="0"/>
      <p:bldP spid="10" grpId="1"/>
      <p:bldP spid="13" grpId="0"/>
      <p:bldP spid="13" grpId="1"/>
      <p:bldP spid="20" grpId="0" animBg="1"/>
      <p:bldP spid="20" grpId="1" animBg="1"/>
      <p:bldP spid="21" grpId="0" animBg="1"/>
      <p:bldP spid="21" grpId="1" animBg="1"/>
      <p:bldP spid="23" grpId="0"/>
      <p:bldP spid="23" grpId="1"/>
      <p:bldP spid="24" grpId="0" bldLvl="0" animBg="1"/>
      <p:bldP spid="24" grpId="1" animBg="1"/>
      <p:bldP spid="25" grpId="0" bldLvl="0" animBg="1"/>
      <p:bldP spid="25" grpId="1" animBg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9096" y="1049704"/>
            <a:ext cx="1132676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1. Just </a:t>
            </a:r>
            <a:r>
              <a:rPr lang="en-US" sz="2400" b="1" u="sng" dirty="0"/>
              <a:t>a few </a:t>
            </a:r>
            <a:r>
              <a:rPr lang="en-US" sz="2400" dirty="0"/>
              <a:t>years </a:t>
            </a:r>
            <a:r>
              <a:rPr lang="en-US" sz="2400" b="1" u="sng" dirty="0"/>
              <a:t>ago</a:t>
            </a:r>
            <a:r>
              <a:rPr lang="en-US" sz="2400" dirty="0"/>
              <a:t>, I would </a:t>
            </a:r>
            <a:r>
              <a:rPr lang="en-US" sz="2400" b="1" u="sng" dirty="0"/>
              <a:t>never</a:t>
            </a:r>
            <a:r>
              <a:rPr lang="en-US" sz="2400" dirty="0"/>
              <a:t> fancy </a:t>
            </a:r>
            <a:r>
              <a:rPr lang="en-US" sz="2400" b="1" u="sng" dirty="0"/>
              <a:t>to have </a:t>
            </a:r>
            <a:r>
              <a:rPr lang="en-US" sz="2400" dirty="0"/>
              <a:t>a smart TV in </a:t>
            </a:r>
            <a:r>
              <a:rPr lang="en-US" sz="2400" dirty="0" smtClean="0"/>
              <a:t>my home.  </a:t>
            </a:r>
            <a:r>
              <a:rPr lang="en-US" sz="2400" dirty="0"/>
              <a:t>           </a:t>
            </a:r>
            <a:endParaRPr lang="en-US" sz="2400" dirty="0" smtClean="0"/>
          </a:p>
          <a:p>
            <a:r>
              <a:rPr lang="en-US" sz="2400" dirty="0" smtClean="0"/>
              <a:t> 	  A</a:t>
            </a:r>
            <a:r>
              <a:rPr lang="en-US" sz="2400" dirty="0"/>
              <a:t>               </a:t>
            </a:r>
            <a:r>
              <a:rPr lang="en-US" sz="2400" dirty="0" smtClean="0"/>
              <a:t>    B</a:t>
            </a:r>
            <a:r>
              <a:rPr lang="en-US" sz="2400" dirty="0"/>
              <a:t>                  </a:t>
            </a:r>
            <a:r>
              <a:rPr lang="en-US" sz="2400" dirty="0" smtClean="0"/>
              <a:t>     C</a:t>
            </a:r>
            <a:r>
              <a:rPr lang="en-US" sz="2400" dirty="0"/>
              <a:t>                </a:t>
            </a:r>
            <a:r>
              <a:rPr lang="en-US" sz="2400" dirty="0" smtClean="0"/>
              <a:t>  </a:t>
            </a:r>
            <a:r>
              <a:rPr lang="en-US" sz="2400" dirty="0"/>
              <a:t> 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2. Tom </a:t>
            </a:r>
            <a:r>
              <a:rPr lang="en-US" sz="2400" dirty="0"/>
              <a:t>promised </a:t>
            </a:r>
            <a:r>
              <a:rPr lang="en-US" sz="2400" b="1" u="sng" dirty="0"/>
              <a:t>adding</a:t>
            </a:r>
            <a:r>
              <a:rPr lang="en-US" sz="2400" dirty="0"/>
              <a:t> some </a:t>
            </a:r>
            <a:r>
              <a:rPr lang="en-US" sz="2400" b="1" u="sng" dirty="0"/>
              <a:t>information</a:t>
            </a:r>
            <a:r>
              <a:rPr lang="en-US" sz="2400" dirty="0"/>
              <a:t> about </a:t>
            </a:r>
            <a:r>
              <a:rPr lang="en-US" sz="2400" b="1" u="sng" dirty="0"/>
              <a:t>the past </a:t>
            </a:r>
            <a:r>
              <a:rPr lang="en-US" sz="2400" dirty="0"/>
              <a:t>to </a:t>
            </a:r>
            <a:r>
              <a:rPr lang="en-US" sz="2400" dirty="0" smtClean="0"/>
              <a:t>his </a:t>
            </a:r>
            <a:r>
              <a:rPr lang="en-US" sz="2400" b="1" u="sng" dirty="0" smtClean="0"/>
              <a:t>presentation</a:t>
            </a:r>
            <a:r>
              <a:rPr lang="en-US" sz="2400" dirty="0"/>
              <a:t>                 </a:t>
            </a:r>
            <a:endParaRPr lang="en-US" sz="2400" dirty="0" smtClean="0"/>
          </a:p>
          <a:p>
            <a:r>
              <a:rPr lang="en-US" sz="2400" dirty="0" smtClean="0"/>
              <a:t>		         A</a:t>
            </a:r>
            <a:r>
              <a:rPr lang="en-US" sz="2400" dirty="0"/>
              <a:t>                       B                     </a:t>
            </a:r>
            <a:r>
              <a:rPr lang="en-US" sz="2400" dirty="0" smtClean="0"/>
              <a:t>             </a:t>
            </a:r>
            <a:r>
              <a:rPr lang="en-US" sz="2400" dirty="0"/>
              <a:t>C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3.  </a:t>
            </a:r>
            <a:r>
              <a:rPr lang="en-US" sz="2400" b="1" u="sng" dirty="0"/>
              <a:t>I've</a:t>
            </a:r>
            <a:r>
              <a:rPr lang="en-US" sz="2400" dirty="0"/>
              <a:t> decided </a:t>
            </a:r>
            <a:r>
              <a:rPr lang="en-US" sz="2400" b="1" u="sng" dirty="0"/>
              <a:t>learning </a:t>
            </a:r>
            <a:r>
              <a:rPr lang="en-US" sz="2400" dirty="0"/>
              <a:t>how ethnic minority people </a:t>
            </a:r>
            <a:r>
              <a:rPr lang="en-US" sz="2400" b="1" u="sng" dirty="0"/>
              <a:t>use</a:t>
            </a:r>
            <a:r>
              <a:rPr lang="en-US" sz="2400" dirty="0"/>
              <a:t> natural materials </a:t>
            </a:r>
            <a:r>
              <a:rPr lang="en-US" sz="2400" b="1" u="sng" dirty="0"/>
              <a:t>to dye </a:t>
            </a:r>
            <a:r>
              <a:rPr lang="en-US" sz="2400" dirty="0"/>
              <a:t>cloth.     </a:t>
            </a:r>
            <a:endParaRPr lang="en-US" sz="2400" dirty="0" smtClean="0"/>
          </a:p>
          <a:p>
            <a:r>
              <a:rPr lang="en-US" sz="2400" dirty="0" smtClean="0"/>
              <a:t>        A</a:t>
            </a:r>
            <a:r>
              <a:rPr lang="en-US" sz="2400" dirty="0"/>
              <a:t>                   </a:t>
            </a:r>
            <a:r>
              <a:rPr lang="en-US" sz="2400" dirty="0" smtClean="0"/>
              <a:t>     B</a:t>
            </a:r>
            <a:r>
              <a:rPr lang="en-US" sz="2400" dirty="0"/>
              <a:t>                                               </a:t>
            </a:r>
            <a:r>
              <a:rPr lang="en-US" sz="2400" dirty="0" smtClean="0"/>
              <a:t>               C</a:t>
            </a:r>
            <a:r>
              <a:rPr lang="en-US" sz="2400" dirty="0"/>
              <a:t>           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4.  </a:t>
            </a:r>
            <a:r>
              <a:rPr lang="en-US" sz="2400" b="1" u="sng" dirty="0"/>
              <a:t>My </a:t>
            </a:r>
            <a:r>
              <a:rPr lang="en-US" sz="2400" dirty="0"/>
              <a:t>children plan </a:t>
            </a:r>
            <a:r>
              <a:rPr lang="en-US" sz="2400" b="1" u="sng" dirty="0"/>
              <a:t>researching</a:t>
            </a:r>
            <a:r>
              <a:rPr lang="en-US" sz="2400" dirty="0"/>
              <a:t> and make our family </a:t>
            </a:r>
            <a:r>
              <a:rPr lang="en-US" sz="2400" b="1" u="sng" dirty="0"/>
              <a:t>tree </a:t>
            </a:r>
            <a:r>
              <a:rPr lang="en-US" sz="2400" dirty="0"/>
              <a:t>for </a:t>
            </a:r>
            <a:r>
              <a:rPr lang="en-US" sz="2400" b="1" u="sng" dirty="0"/>
              <a:t>the past hundred years</a:t>
            </a:r>
            <a:r>
              <a:rPr lang="en-US" sz="2400" dirty="0"/>
              <a:t>.    </a:t>
            </a:r>
            <a:endParaRPr lang="en-US" sz="2400" dirty="0" smtClean="0"/>
          </a:p>
          <a:p>
            <a:r>
              <a:rPr lang="en-US" sz="2400" dirty="0" smtClean="0"/>
              <a:t>       A</a:t>
            </a:r>
            <a:r>
              <a:rPr lang="en-US" sz="2400" dirty="0"/>
              <a:t>                         </a:t>
            </a:r>
            <a:r>
              <a:rPr lang="en-US" sz="2400" dirty="0" smtClean="0"/>
              <a:t>          B</a:t>
            </a:r>
            <a:r>
              <a:rPr lang="en-US" sz="2400" dirty="0"/>
              <a:t>                                             </a:t>
            </a:r>
            <a:r>
              <a:rPr lang="en-US" sz="2400" dirty="0" smtClean="0"/>
              <a:t>        C</a:t>
            </a:r>
            <a:r>
              <a:rPr lang="en-US" sz="2400" dirty="0"/>
              <a:t>                       </a:t>
            </a:r>
            <a:r>
              <a:rPr lang="en-US" sz="2400" dirty="0" smtClean="0"/>
              <a:t>D</a:t>
            </a:r>
          </a:p>
          <a:p>
            <a:r>
              <a:rPr lang="en-US" sz="2400" dirty="0" smtClean="0"/>
              <a:t>5. </a:t>
            </a:r>
            <a:r>
              <a:rPr lang="en-US" sz="2400" b="1" u="sng" dirty="0" smtClean="0"/>
              <a:t>Do</a:t>
            </a:r>
            <a:r>
              <a:rPr lang="en-US" sz="2400" dirty="0" smtClean="0"/>
              <a:t> </a:t>
            </a:r>
            <a:r>
              <a:rPr lang="en-US" sz="2400" dirty="0"/>
              <a:t>you mind </a:t>
            </a:r>
            <a:r>
              <a:rPr lang="en-US" sz="2400" b="1" u="sng" dirty="0"/>
              <a:t>not</a:t>
            </a:r>
            <a:r>
              <a:rPr lang="en-US" sz="2400" dirty="0"/>
              <a:t> </a:t>
            </a:r>
            <a:r>
              <a:rPr lang="en-US" sz="2400" b="1" u="sng" dirty="0"/>
              <a:t>to talk </a:t>
            </a:r>
            <a:r>
              <a:rPr lang="en-US" sz="2400" dirty="0"/>
              <a:t>about the past in such a </a:t>
            </a:r>
            <a:r>
              <a:rPr lang="en-US" sz="2400" b="1" u="sng" dirty="0"/>
              <a:t>negative</a:t>
            </a:r>
            <a:r>
              <a:rPr lang="en-US" sz="2400" dirty="0"/>
              <a:t> way</a:t>
            </a:r>
            <a:r>
              <a:rPr lang="en-US" sz="2400" dirty="0" smtClean="0"/>
              <a:t>?</a:t>
            </a:r>
          </a:p>
          <a:p>
            <a:r>
              <a:rPr lang="en-US" sz="2400" dirty="0" smtClean="0"/>
              <a:t>       A</a:t>
            </a:r>
            <a:r>
              <a:rPr lang="en-US" sz="2400" dirty="0"/>
              <a:t>                    </a:t>
            </a:r>
            <a:r>
              <a:rPr lang="en-US" sz="2400" dirty="0" smtClean="0"/>
              <a:t>B</a:t>
            </a:r>
            <a:r>
              <a:rPr lang="en-US" sz="2400" dirty="0"/>
              <a:t>        </a:t>
            </a:r>
            <a:r>
              <a:rPr lang="en-US" sz="2400" dirty="0" smtClean="0"/>
              <a:t>C</a:t>
            </a:r>
            <a:r>
              <a:rPr lang="en-US" sz="2400" dirty="0"/>
              <a:t>                       </a:t>
            </a:r>
            <a:r>
              <a:rPr lang="en-US" sz="2400" dirty="0" smtClean="0"/>
              <a:t>                                  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4668" y="75037"/>
            <a:ext cx="11555487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incorrect underlined word or phrase in each sentence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9277" y="750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062" y="-27603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Down Arrow Callout 1"/>
          <p:cNvSpPr/>
          <p:nvPr/>
        </p:nvSpPr>
        <p:spPr>
          <a:xfrm>
            <a:off x="8809702" y="6150077"/>
            <a:ext cx="1337187" cy="707923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Game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2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497109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7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2" y="5933935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21" y="5993736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674" y="597870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1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5" y="3434314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2"/>
            <a:ext cx="958851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5" y="48770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FF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135313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534624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4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0" y="2226613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5" y="1714503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3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714503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7" y="2226611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4" y="2226610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9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270592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2" y="4270592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481308" y="6165930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1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3" y="-319653"/>
            <a:ext cx="1416811" cy="13717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336331" y="5264824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06413" y="4339732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247" y="572817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530906" y="4465038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489" y="559977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4" y="53290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352" y="37084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2901" y="393558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3247" y="895105"/>
            <a:ext cx="104941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 smtClean="0">
                <a:solidFill>
                  <a:srgbClr val="C00000"/>
                </a:solidFill>
              </a:rPr>
              <a:t>1. </a:t>
            </a:r>
            <a:r>
              <a:rPr lang="en-US" sz="3000" dirty="0" smtClean="0">
                <a:solidFill>
                  <a:prstClr val="black"/>
                </a:solidFill>
              </a:rPr>
              <a:t>Just </a:t>
            </a:r>
            <a:r>
              <a:rPr lang="en-US" sz="3000" b="1" u="sng" dirty="0">
                <a:solidFill>
                  <a:prstClr val="black"/>
                </a:solidFill>
              </a:rPr>
              <a:t>a few </a:t>
            </a:r>
            <a:r>
              <a:rPr lang="en-US" sz="3000" dirty="0">
                <a:solidFill>
                  <a:prstClr val="black"/>
                </a:solidFill>
              </a:rPr>
              <a:t>years </a:t>
            </a:r>
            <a:r>
              <a:rPr lang="en-US" sz="3000" b="1" u="sng" dirty="0">
                <a:solidFill>
                  <a:prstClr val="black"/>
                </a:solidFill>
              </a:rPr>
              <a:t>ago</a:t>
            </a:r>
            <a:r>
              <a:rPr lang="en-US" sz="3000" dirty="0">
                <a:solidFill>
                  <a:prstClr val="black"/>
                </a:solidFill>
              </a:rPr>
              <a:t>, I would </a:t>
            </a:r>
            <a:r>
              <a:rPr lang="en-US" sz="3000" b="1" u="sng" dirty="0">
                <a:solidFill>
                  <a:prstClr val="black"/>
                </a:solidFill>
              </a:rPr>
              <a:t>never</a:t>
            </a:r>
            <a:r>
              <a:rPr lang="en-US" sz="3000" dirty="0">
                <a:solidFill>
                  <a:prstClr val="black"/>
                </a:solidFill>
              </a:rPr>
              <a:t> fancy </a:t>
            </a:r>
            <a:r>
              <a:rPr lang="en-US" sz="3000" b="1" u="sng" dirty="0">
                <a:solidFill>
                  <a:prstClr val="black"/>
                </a:solidFill>
              </a:rPr>
              <a:t>to have </a:t>
            </a:r>
            <a:r>
              <a:rPr lang="en-US" sz="3000" dirty="0">
                <a:solidFill>
                  <a:prstClr val="black"/>
                </a:solidFill>
              </a:rPr>
              <a:t>a </a:t>
            </a:r>
            <a:r>
              <a:rPr lang="en-US" sz="3000" dirty="0" smtClean="0">
                <a:solidFill>
                  <a:prstClr val="black"/>
                </a:solidFill>
              </a:rPr>
              <a:t>smart </a:t>
            </a:r>
            <a:r>
              <a:rPr lang="en-US" sz="3000" dirty="0">
                <a:solidFill>
                  <a:prstClr val="black"/>
                </a:solidFill>
              </a:rPr>
              <a:t>TV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          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                  B                       C </a:t>
            </a:r>
            <a:r>
              <a:rPr lang="en-US" sz="3000" b="1" dirty="0" smtClean="0">
                <a:solidFill>
                  <a:prstClr val="black"/>
                </a:solidFill>
              </a:rPr>
              <a:t>                   D</a:t>
            </a:r>
            <a:endParaRPr lang="en-US" sz="3000" dirty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in my home</a:t>
            </a:r>
            <a:r>
              <a:rPr lang="en-US" sz="3000" dirty="0">
                <a:solidFill>
                  <a:prstClr val="black"/>
                </a:solidFill>
              </a:rPr>
              <a:t>.            </a:t>
            </a:r>
            <a:r>
              <a:rPr lang="en-US" sz="3000" b="1" dirty="0">
                <a:solidFill>
                  <a:prstClr val="black"/>
                </a:solidFill>
              </a:rPr>
              <a:t>           </a:t>
            </a:r>
          </a:p>
        </p:txBody>
      </p:sp>
      <p:sp>
        <p:nvSpPr>
          <p:cNvPr id="19" name="Oval 18"/>
          <p:cNvSpPr/>
          <p:nvPr/>
        </p:nvSpPr>
        <p:spPr>
          <a:xfrm>
            <a:off x="7343549" y="1350329"/>
            <a:ext cx="659909" cy="57204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22"/>
          <p:cNvSpPr txBox="1"/>
          <p:nvPr/>
        </p:nvSpPr>
        <p:spPr>
          <a:xfrm>
            <a:off x="7047484" y="188689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</a:t>
            </a:r>
          </a:p>
        </p:txBody>
      </p:sp>
    </p:spTree>
    <p:extLst>
      <p:ext uri="{BB962C8B-B14F-4D97-AF65-F5344CB8AC3E}">
        <p14:creationId xmlns:p14="http://schemas.microsoft.com/office/powerpoint/2010/main" val="30738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-157316"/>
            <a:ext cx="1338152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902253" y="5462889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170" y="592624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96830" y="4663103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064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6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820" y="3731724"/>
            <a:ext cx="777979" cy="768643"/>
          </a:xfrm>
          <a:prstGeom prst="rect">
            <a:avLst/>
          </a:prstGeom>
        </p:spPr>
      </p:pic>
      <p:pic>
        <p:nvPicPr>
          <p:cNvPr id="51" name="Picture 50">
            <a:hlinkClick r:id="rId11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745" y="3824954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418" y="567181"/>
            <a:ext cx="111497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2. </a:t>
            </a:r>
            <a:r>
              <a:rPr lang="en-US" sz="3000" dirty="0">
                <a:solidFill>
                  <a:prstClr val="black"/>
                </a:solidFill>
              </a:rPr>
              <a:t>Tom promised </a:t>
            </a:r>
            <a:r>
              <a:rPr lang="en-US" sz="3000" b="1" u="sng" dirty="0">
                <a:solidFill>
                  <a:prstClr val="black"/>
                </a:solidFill>
              </a:rPr>
              <a:t>adding</a:t>
            </a:r>
            <a:r>
              <a:rPr lang="en-US" sz="3000" dirty="0">
                <a:solidFill>
                  <a:prstClr val="black"/>
                </a:solidFill>
              </a:rPr>
              <a:t> some </a:t>
            </a:r>
            <a:r>
              <a:rPr lang="en-US" sz="3000" b="1" u="sng" dirty="0">
                <a:solidFill>
                  <a:prstClr val="black"/>
                </a:solidFill>
              </a:rPr>
              <a:t>information</a:t>
            </a:r>
            <a:r>
              <a:rPr lang="en-US" sz="3000" dirty="0">
                <a:solidFill>
                  <a:prstClr val="black"/>
                </a:solidFill>
              </a:rPr>
              <a:t> about </a:t>
            </a:r>
            <a:r>
              <a:rPr lang="en-US" sz="3000" b="1" u="sng" dirty="0">
                <a:solidFill>
                  <a:prstClr val="black"/>
                </a:solidFill>
              </a:rPr>
              <a:t>the past </a:t>
            </a:r>
            <a:r>
              <a:rPr lang="en-US" sz="3000" dirty="0" smtClean="0">
                <a:solidFill>
                  <a:prstClr val="black"/>
                </a:solidFill>
              </a:rPr>
              <a:t>to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			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                      B                                  C  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his </a:t>
            </a:r>
            <a:r>
              <a:rPr lang="en-US" sz="3000" b="1" u="sng" dirty="0">
                <a:solidFill>
                  <a:prstClr val="black"/>
                </a:solidFill>
              </a:rPr>
              <a:t>presentation</a:t>
            </a:r>
            <a:r>
              <a:rPr lang="en-US" sz="3000" dirty="0">
                <a:solidFill>
                  <a:prstClr val="black"/>
                </a:solidFill>
              </a:rPr>
              <a:t>       </a:t>
            </a:r>
            <a:r>
              <a:rPr lang="en-US" sz="3000" dirty="0" smtClean="0">
                <a:solidFill>
                  <a:prstClr val="black"/>
                </a:solidFill>
              </a:rPr>
              <a:t>         </a:t>
            </a:r>
            <a:r>
              <a:rPr lang="en-US" sz="3000" dirty="0">
                <a:solidFill>
                  <a:prstClr val="black"/>
                </a:solidFill>
              </a:rPr>
              <a:t> </a:t>
            </a: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	    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52152" y="1038635"/>
            <a:ext cx="562296" cy="520762"/>
          </a:xfrm>
          <a:prstGeom prst="ellipse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3104068" y="1372768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add</a:t>
            </a:r>
          </a:p>
        </p:txBody>
      </p:sp>
    </p:spTree>
    <p:extLst>
      <p:ext uri="{BB962C8B-B14F-4D97-AF65-F5344CB8AC3E}">
        <p14:creationId xmlns:p14="http://schemas.microsoft.com/office/powerpoint/2010/main" val="15657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  <p:bldP spid="20" grpId="0"/>
      <p:bldP spid="2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780" y="-188079"/>
            <a:ext cx="1190629" cy="1033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7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mark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25283" y="5475437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95365" y="4550345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199" y="5938791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19858" y="4675650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865" y="5580885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304" y="3919037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1853" y="4146203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469" y="571801"/>
            <a:ext cx="107804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b="1" dirty="0">
                <a:solidFill>
                  <a:srgbClr val="C00000"/>
                </a:solidFill>
              </a:rPr>
              <a:t>3. </a:t>
            </a:r>
            <a:r>
              <a:rPr lang="en-US" sz="3000" b="1" u="sng" dirty="0" smtClean="0">
                <a:solidFill>
                  <a:prstClr val="black"/>
                </a:solidFill>
              </a:rPr>
              <a:t>I've</a:t>
            </a:r>
            <a:r>
              <a:rPr lang="en-US" sz="3000" dirty="0" smtClean="0">
                <a:solidFill>
                  <a:prstClr val="black"/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decided </a:t>
            </a:r>
            <a:r>
              <a:rPr lang="en-US" sz="3000" b="1" u="sng" dirty="0">
                <a:solidFill>
                  <a:prstClr val="black"/>
                </a:solidFill>
              </a:rPr>
              <a:t>learning </a:t>
            </a:r>
            <a:r>
              <a:rPr lang="en-US" sz="3000" dirty="0">
                <a:solidFill>
                  <a:prstClr val="black"/>
                </a:solidFill>
              </a:rPr>
              <a:t>how ethnic minority people </a:t>
            </a:r>
            <a:r>
              <a:rPr lang="en-US" sz="3000" b="1" u="sng" dirty="0">
                <a:solidFill>
                  <a:prstClr val="black"/>
                </a:solidFill>
              </a:rPr>
              <a:t>use</a:t>
            </a:r>
            <a:r>
              <a:rPr lang="en-US" sz="3000" dirty="0">
                <a:solidFill>
                  <a:prstClr val="black"/>
                </a:solidFill>
              </a:rPr>
              <a:t> natural 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b="1" dirty="0" smtClean="0">
                <a:solidFill>
                  <a:prstClr val="black"/>
                </a:solidFill>
              </a:rPr>
              <a:t>     A</a:t>
            </a:r>
            <a:r>
              <a:rPr lang="en-US" sz="3000" b="1" dirty="0">
                <a:solidFill>
                  <a:prstClr val="black"/>
                </a:solidFill>
              </a:rPr>
              <a:t>                        B                                                              C </a:t>
            </a:r>
            <a:endParaRPr lang="en-US" sz="3000" dirty="0" smtClean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materials </a:t>
            </a:r>
            <a:r>
              <a:rPr lang="en-US" sz="3000" b="1" u="sng" dirty="0" smtClean="0">
                <a:solidFill>
                  <a:prstClr val="black"/>
                </a:solidFill>
              </a:rPr>
              <a:t>to </a:t>
            </a:r>
            <a:r>
              <a:rPr lang="en-US" sz="3000" b="1" u="sng" dirty="0">
                <a:solidFill>
                  <a:prstClr val="black"/>
                </a:solidFill>
              </a:rPr>
              <a:t>dye </a:t>
            </a:r>
            <a:r>
              <a:rPr lang="en-US" sz="3000" dirty="0">
                <a:solidFill>
                  <a:prstClr val="black"/>
                </a:solidFill>
              </a:rPr>
              <a:t>cloth.     </a:t>
            </a:r>
          </a:p>
          <a:p>
            <a:pPr lvl="0"/>
            <a:r>
              <a:rPr lang="en-US" sz="3000" b="1" dirty="0">
                <a:solidFill>
                  <a:prstClr val="black"/>
                </a:solidFill>
              </a:rPr>
              <a:t>                     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2816491" y="1059230"/>
            <a:ext cx="564895" cy="52232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2"/>
          <p:cNvSpPr txBox="1"/>
          <p:nvPr/>
        </p:nvSpPr>
        <p:spPr>
          <a:xfrm>
            <a:off x="3381386" y="1085334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  <p:extLst>
      <p:ext uri="{BB962C8B-B14F-4D97-AF65-F5344CB8AC3E}">
        <p14:creationId xmlns:p14="http://schemas.microsoft.com/office/powerpoint/2010/main" val="337591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1" grpId="0" bldLvl="0" animBg="1"/>
      <p:bldP spid="21" grpId="1" animBg="1"/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6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1" y="4605839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79353" y="5367333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49435" y="4442241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269" y="583068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373929" y="456754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97" y="558201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73" y="381093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05924" y="403809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80874" y="210921"/>
            <a:ext cx="107724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AutoNum type="arabicPeriod" startAt="4"/>
            </a:pPr>
            <a:r>
              <a:rPr lang="en-US" sz="3000" b="1" u="sng" dirty="0" smtClean="0">
                <a:solidFill>
                  <a:prstClr val="black"/>
                </a:solidFill>
              </a:rPr>
              <a:t>My </a:t>
            </a:r>
            <a:r>
              <a:rPr lang="en-US" sz="3000" dirty="0">
                <a:solidFill>
                  <a:prstClr val="black"/>
                </a:solidFill>
              </a:rPr>
              <a:t>children plan </a:t>
            </a:r>
            <a:r>
              <a:rPr lang="en-US" sz="3000" b="1" u="sng" dirty="0">
                <a:solidFill>
                  <a:prstClr val="black"/>
                </a:solidFill>
              </a:rPr>
              <a:t>researching</a:t>
            </a:r>
            <a:r>
              <a:rPr lang="en-US" sz="3000" dirty="0">
                <a:solidFill>
                  <a:prstClr val="black"/>
                </a:solidFill>
              </a:rPr>
              <a:t> and make our family </a:t>
            </a:r>
            <a:r>
              <a:rPr lang="en-US" sz="3000" b="1" u="sng" dirty="0">
                <a:solidFill>
                  <a:prstClr val="black"/>
                </a:solidFill>
              </a:rPr>
              <a:t>tree</a:t>
            </a:r>
            <a:r>
              <a:rPr lang="en-US" sz="3000" b="1" dirty="0">
                <a:solidFill>
                  <a:prstClr val="black"/>
                </a:solidFill>
              </a:rPr>
              <a:t> </a:t>
            </a:r>
            <a:r>
              <a:rPr lang="en-US" sz="3000" b="1" dirty="0" smtClean="0">
                <a:solidFill>
                  <a:prstClr val="black"/>
                </a:solidFill>
              </a:rPr>
              <a:t> </a:t>
            </a:r>
            <a:r>
              <a:rPr lang="en-US" sz="3000" dirty="0" smtClean="0">
                <a:solidFill>
                  <a:prstClr val="black"/>
                </a:solidFill>
              </a:rPr>
              <a:t>for</a:t>
            </a:r>
            <a:endParaRPr lang="en-US" sz="3000" b="1" u="sng" dirty="0">
              <a:solidFill>
                <a:prstClr val="black"/>
              </a:solidFill>
            </a:endParaRPr>
          </a:p>
          <a:p>
            <a:pPr lvl="0"/>
            <a:r>
              <a:rPr lang="en-US" sz="3000" dirty="0" smtClean="0">
                <a:solidFill>
                  <a:prstClr val="black"/>
                </a:solidFill>
              </a:rPr>
              <a:t>        </a:t>
            </a:r>
            <a:r>
              <a:rPr lang="en-US" sz="3000" b="1" dirty="0" smtClean="0">
                <a:solidFill>
                  <a:prstClr val="black"/>
                </a:solidFill>
              </a:rPr>
              <a:t>A</a:t>
            </a:r>
            <a:r>
              <a:rPr lang="en-US" sz="3000" b="1" dirty="0">
                <a:solidFill>
                  <a:prstClr val="black"/>
                </a:solidFill>
              </a:rPr>
              <a:t>                                   </a:t>
            </a:r>
            <a:r>
              <a:rPr lang="en-US" sz="3000" b="1" dirty="0" smtClean="0">
                <a:solidFill>
                  <a:prstClr val="black"/>
                </a:solidFill>
              </a:rPr>
              <a:t>B		</a:t>
            </a:r>
            <a:r>
              <a:rPr lang="en-US" sz="3000" b="1" dirty="0">
                <a:solidFill>
                  <a:prstClr val="black"/>
                </a:solidFill>
              </a:rPr>
              <a:t>   </a:t>
            </a:r>
            <a:r>
              <a:rPr lang="en-US" sz="3000" b="1" dirty="0" smtClean="0">
                <a:solidFill>
                  <a:prstClr val="black"/>
                </a:solidFill>
              </a:rPr>
              <a:t>			   C</a:t>
            </a:r>
            <a:r>
              <a:rPr lang="en-US" sz="3000" b="1" dirty="0">
                <a:solidFill>
                  <a:prstClr val="black"/>
                </a:solidFill>
              </a:rPr>
              <a:t>  </a:t>
            </a:r>
            <a:endParaRPr lang="en-US" sz="3000" b="1" dirty="0" smtClean="0">
              <a:solidFill>
                <a:prstClr val="black"/>
              </a:solidFill>
            </a:endParaRPr>
          </a:p>
          <a:p>
            <a:pPr lvl="0"/>
            <a:r>
              <a:rPr lang="en-US" sz="3000" b="1" u="sng" dirty="0" smtClean="0">
                <a:solidFill>
                  <a:prstClr val="black"/>
                </a:solidFill>
              </a:rPr>
              <a:t>the past hundred years</a:t>
            </a:r>
            <a:r>
              <a:rPr lang="en-US" sz="3000" dirty="0" smtClean="0">
                <a:solidFill>
                  <a:prstClr val="black"/>
                </a:solidFill>
              </a:rPr>
              <a:t>.    </a:t>
            </a:r>
          </a:p>
          <a:p>
            <a:pPr lvl="0"/>
            <a:r>
              <a:rPr lang="en-US" sz="3000" dirty="0">
                <a:solidFill>
                  <a:prstClr val="black"/>
                </a:solidFill>
              </a:rPr>
              <a:t>    </a:t>
            </a:r>
            <a:r>
              <a:rPr lang="en-US" sz="3000" dirty="0" smtClean="0">
                <a:solidFill>
                  <a:prstClr val="black"/>
                </a:solidFill>
              </a:rPr>
              <a:t>                     </a:t>
            </a:r>
            <a:r>
              <a:rPr lang="en-US" sz="3000" b="1" dirty="0" smtClean="0">
                <a:solidFill>
                  <a:prstClr val="black"/>
                </a:solidFill>
              </a:rPr>
              <a:t>D</a:t>
            </a:r>
            <a:endParaRPr lang="en-US" sz="3000" b="1" dirty="0">
              <a:solidFill>
                <a:prstClr val="black"/>
              </a:solidFill>
            </a:endParaRPr>
          </a:p>
        </p:txBody>
      </p:sp>
      <p:sp>
        <p:nvSpPr>
          <p:cNvPr id="20" name="Text Box 24"/>
          <p:cNvSpPr txBox="1"/>
          <p:nvPr/>
        </p:nvSpPr>
        <p:spPr>
          <a:xfrm>
            <a:off x="4365307" y="1018889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research</a:t>
            </a:r>
          </a:p>
        </p:txBody>
      </p:sp>
      <p:sp>
        <p:nvSpPr>
          <p:cNvPr id="21" name="Oval 20"/>
          <p:cNvSpPr/>
          <p:nvPr/>
        </p:nvSpPr>
        <p:spPr>
          <a:xfrm>
            <a:off x="4135352" y="691692"/>
            <a:ext cx="509038" cy="48872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78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0" grpId="0"/>
      <p:bldP spid="20" grpId="1"/>
      <p:bldP spid="21" grpId="0" bldLvl="0" animBg="1"/>
      <p:bldP spid="2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143" y="-207740"/>
            <a:ext cx="1424048" cy="1220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5k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149833" y="5346881"/>
            <a:ext cx="2438331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119915" y="4421789"/>
            <a:ext cx="2310939" cy="899515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49" y="581023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344409" y="4547094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52" y="5585423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457465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56" y="383268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6404" y="4017647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sp>
        <p:nvSpPr>
          <p:cNvPr id="20" name="Text Box 1"/>
          <p:cNvSpPr txBox="1"/>
          <p:nvPr/>
        </p:nvSpPr>
        <p:spPr>
          <a:xfrm>
            <a:off x="79845" y="191720"/>
            <a:ext cx="120072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b="1" dirty="0"/>
              <a:t>5. </a:t>
            </a:r>
            <a:r>
              <a:rPr lang="en-US" sz="3200" b="1" u="sng" dirty="0"/>
              <a:t>Do </a:t>
            </a:r>
            <a:r>
              <a:rPr lang="en-US" sz="3200" dirty="0"/>
              <a:t>you mind </a:t>
            </a:r>
            <a:r>
              <a:rPr lang="en-US" sz="3200" b="1" u="sng" dirty="0"/>
              <a:t>not</a:t>
            </a:r>
            <a:r>
              <a:rPr lang="en-US" sz="3200" b="1" dirty="0"/>
              <a:t> </a:t>
            </a:r>
            <a:r>
              <a:rPr lang="en-US" sz="3200" b="1" u="sng" dirty="0"/>
              <a:t>to talk </a:t>
            </a:r>
            <a:r>
              <a:rPr lang="en-US" sz="3200" dirty="0"/>
              <a:t>about the past in such a </a:t>
            </a:r>
            <a:r>
              <a:rPr lang="en-US" sz="3200" b="1" u="sng" dirty="0"/>
              <a:t>negative</a:t>
            </a:r>
            <a:r>
              <a:rPr lang="en-US" sz="3200" dirty="0"/>
              <a:t> way?.</a:t>
            </a:r>
          </a:p>
        </p:txBody>
      </p:sp>
      <p:sp>
        <p:nvSpPr>
          <p:cNvPr id="21" name="Text Box 4"/>
          <p:cNvSpPr txBox="1"/>
          <p:nvPr/>
        </p:nvSpPr>
        <p:spPr>
          <a:xfrm>
            <a:off x="679076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2" name="Text Box 6"/>
          <p:cNvSpPr txBox="1"/>
          <p:nvPr/>
        </p:nvSpPr>
        <p:spPr>
          <a:xfrm>
            <a:off x="301333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23" name="Text Box 10"/>
          <p:cNvSpPr txBox="1"/>
          <p:nvPr/>
        </p:nvSpPr>
        <p:spPr>
          <a:xfrm>
            <a:off x="3850266" y="102366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C</a:t>
            </a:r>
          </a:p>
        </p:txBody>
      </p:sp>
      <p:sp>
        <p:nvSpPr>
          <p:cNvPr id="24" name="Text Box 12"/>
          <p:cNvSpPr txBox="1"/>
          <p:nvPr/>
        </p:nvSpPr>
        <p:spPr>
          <a:xfrm>
            <a:off x="9211060" y="1098591"/>
            <a:ext cx="558165" cy="5353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/>
              <a:t>D</a:t>
            </a:r>
          </a:p>
        </p:txBody>
      </p:sp>
      <p:sp>
        <p:nvSpPr>
          <p:cNvPr id="25" name="Oval 24"/>
          <p:cNvSpPr/>
          <p:nvPr/>
        </p:nvSpPr>
        <p:spPr>
          <a:xfrm>
            <a:off x="3735433" y="1056681"/>
            <a:ext cx="594995" cy="577215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 Box 22"/>
          <p:cNvSpPr txBox="1"/>
          <p:nvPr/>
        </p:nvSpPr>
        <p:spPr>
          <a:xfrm>
            <a:off x="3499172" y="1681626"/>
            <a:ext cx="168465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talking</a:t>
            </a:r>
          </a:p>
        </p:txBody>
      </p:sp>
    </p:spTree>
    <p:extLst>
      <p:ext uri="{BB962C8B-B14F-4D97-AF65-F5344CB8AC3E}">
        <p14:creationId xmlns:p14="http://schemas.microsoft.com/office/powerpoint/2010/main" val="406182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bldLvl="0" animBg="1"/>
      <p:bldP spid="25" grpId="1" animBg="1"/>
      <p:bldP spid="26" grpId="0"/>
      <p:bldP spid="2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43930" y="1151551"/>
            <a:ext cx="1033824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pairs. Take turns to complete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08589" y="15651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v"/>
            </a:pPr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15925" y="121935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8710" y="109910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37038" y="1744020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ork in pairs.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15925" y="3208020"/>
            <a:ext cx="11283315" cy="2553335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1. For my future career, I want 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2. Do you mind not ____________________?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3. We all agreed _______________________.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4. I have never fancied __________________.</a:t>
            </a:r>
          </a:p>
          <a:p>
            <a:pPr marL="635" indent="-635"/>
            <a:r>
              <a:rPr lang="vi-VN" sz="320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________.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Times New Roman" panose="0202060305040502030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Take turns to complete the sentences in the way they like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83259" y="897466"/>
            <a:ext cx="8311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Put the following verbs in the correct column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25" y="176358"/>
            <a:ext cx="2983720" cy="6309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5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576206"/>
              </p:ext>
            </p:extLst>
          </p:nvPr>
        </p:nvGraphicFramePr>
        <p:xfrm>
          <a:off x="1582993" y="2982276"/>
          <a:ext cx="8252542" cy="35660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26271">
                  <a:extLst>
                    <a:ext uri="{9D8B030D-6E8A-4147-A177-3AD203B41FA5}">
                      <a16:colId xmlns:a16="http://schemas.microsoft.com/office/drawing/2014/main" val="579891431"/>
                    </a:ext>
                  </a:extLst>
                </a:gridCol>
                <a:gridCol w="4126271">
                  <a:extLst>
                    <a:ext uri="{9D8B030D-6E8A-4147-A177-3AD203B41FA5}">
                      <a16:colId xmlns:a16="http://schemas.microsoft.com/office/drawing/2014/main" val="568449394"/>
                    </a:ext>
                  </a:extLst>
                </a:gridCol>
              </a:tblGrid>
              <a:tr h="747990"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TO V</a:t>
                      </a:r>
                      <a:r>
                        <a:rPr lang="en-US" sz="3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Font typeface="Wingdings" panose="05000000000000000000" pitchFamily="2" charset="2"/>
                        <a:buChar char="ü"/>
                      </a:pPr>
                      <a:r>
                        <a:rPr lang="en-US" sz="3200" b="1" u="sng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VERBS + V-ING</a:t>
                      </a:r>
                      <a:r>
                        <a:rPr lang="en-US" sz="3200" b="1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6575898"/>
                  </a:ext>
                </a:extLst>
              </a:tr>
              <a:tr h="2818018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014157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0164097" y="130637"/>
            <a:ext cx="1686077" cy="300082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26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minutes to start</a:t>
            </a:r>
          </a:p>
        </p:txBody>
      </p:sp>
      <p:pic>
        <p:nvPicPr>
          <p:cNvPr id="9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4097" y="448873"/>
            <a:ext cx="1686077" cy="805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5088" y="215301"/>
            <a:ext cx="298163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* Work in groups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1297857" y="1572072"/>
            <a:ext cx="9714272" cy="11169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njoy   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fancy   hope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finish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     love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start     want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8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avoid   agree      decide  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practice    </a:t>
            </a:r>
            <a:r>
              <a:rPr lang="en-US" sz="2800" b="1" i="1" dirty="0" err="1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prepair</a:t>
            </a:r>
            <a:r>
              <a:rPr lang="en-US" sz="2800" b="1" i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learn</a:t>
            </a:r>
            <a:endParaRPr lang="en-US" sz="2800" b="1" i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7007" y="4041058"/>
            <a:ext cx="336263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Enjoy   fancy     like   love    start       avoid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practice     finish</a:t>
            </a:r>
          </a:p>
          <a:p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913604" y="4041058"/>
            <a:ext cx="3425312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like      love       start  hope    want     agree  decide        </a:t>
            </a:r>
            <a:r>
              <a:rPr lang="en-US" sz="2800" dirty="0" err="1" smtClean="0"/>
              <a:t>prepair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 learn        need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6484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319897" y="1166735"/>
            <a:ext cx="11283315" cy="3545840"/>
          </a:xfrm>
          <a:prstGeom prst="rect">
            <a:avLst/>
          </a:prstGeom>
          <a:solidFill>
            <a:srgbClr val="A0C3D2"/>
          </a:solidFill>
          <a:ln w="9525">
            <a:noFill/>
          </a:ln>
        </p:spPr>
        <p:txBody>
          <a:bodyPr wrap="square">
            <a:noAutofit/>
          </a:bodyPr>
          <a:lstStyle/>
          <a:p>
            <a:pPr marL="635" indent="-635">
              <a:lnSpc>
                <a:spcPct val="150000"/>
              </a:lnSpc>
            </a:pPr>
            <a:r>
              <a:rPr lang="vi-VN" sz="3000" dirty="0" smtClean="0">
                <a:solidFill>
                  <a:srgbClr val="000000"/>
                </a:solidFill>
                <a:latin typeface="Times New Roman" panose="02020603050405020304" charset="0"/>
              </a:rPr>
              <a:t>1</a:t>
            </a: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. For my future career, I want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work in fashion design.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2. Do you mind not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making noise while studying?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3. We all agreed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to visit the nursing home in our neighbourhood.</a:t>
            </a:r>
          </a:p>
          <a:p>
            <a:pPr marL="635" indent="-635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4. I have never fancied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travelling alone in the dark.</a:t>
            </a:r>
          </a:p>
          <a:p>
            <a:pPr marL="635" indent="-635" algn="just">
              <a:lnSpc>
                <a:spcPct val="150000"/>
              </a:lnSpc>
            </a:pPr>
            <a:r>
              <a:rPr lang="vi-VN" sz="3000" dirty="0">
                <a:solidFill>
                  <a:srgbClr val="000000"/>
                </a:solidFill>
                <a:latin typeface="Times New Roman" panose="02020603050405020304" charset="0"/>
              </a:rPr>
              <a:t>5. For our two-day holiday, I suggest </a:t>
            </a:r>
            <a:r>
              <a:rPr lang="vi-VN" sz="3000" b="1" u="sng" dirty="0">
                <a:solidFill>
                  <a:srgbClr val="000000"/>
                </a:solidFill>
                <a:latin typeface="Times New Roman" panose="02020603050405020304" charset="0"/>
              </a:rPr>
              <a:t>going camping at Chua Thay.</a:t>
            </a:r>
          </a:p>
        </p:txBody>
      </p:sp>
      <p:sp>
        <p:nvSpPr>
          <p:cNvPr id="2" name="Rectangle 1"/>
          <p:cNvSpPr/>
          <p:nvPr/>
        </p:nvSpPr>
        <p:spPr>
          <a:xfrm>
            <a:off x="487045" y="102829"/>
            <a:ext cx="405591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Ø"/>
            </a:pPr>
            <a:r>
              <a:rPr lang="vi-VN" sz="3200" b="1" u="sng" dirty="0">
                <a:solidFill>
                  <a:schemeClr val="tx2"/>
                </a:solidFill>
                <a:latin typeface="Times New Roman" panose="02020603050405020304" charset="0"/>
              </a:rPr>
              <a:t>Suggested answers:</a:t>
            </a:r>
            <a:endParaRPr lang="vi-VN" sz="3200" b="1" u="sng" dirty="0">
              <a:solidFill>
                <a:schemeClr val="tx2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87329" y="214609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vi-VN" alt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47955" y="1066062"/>
            <a:ext cx="1191133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 a short talk about your future, based on the cues provided below. Then share it with your class.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09220" y="2472684"/>
            <a:ext cx="11988800" cy="25533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your future (what you want / hope / plan to do / to become)</a:t>
            </a:r>
          </a:p>
          <a:p>
            <a:pPr marL="635" indent="-635" algn="just"/>
            <a:r>
              <a:rPr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three things that you enjoy doing / you want to learn that you think could help you fulfil your future plan.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 bldLvl="0" animBg="1"/>
      <p:bldP spid="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2047" y="156894"/>
            <a:ext cx="510748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191" y="2713204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>
                <a:sym typeface="+mn-ea"/>
              </a:rPr>
              <a:t>Use </a:t>
            </a:r>
            <a:r>
              <a:rPr lang="en-US" sz="3600" dirty="0">
                <a:sym typeface="+mn-ea"/>
              </a:rPr>
              <a:t>correctly to-infinitive and V-ing after a verb.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n-US" sz="3600" dirty="0"/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814" y="142895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3793" y="1339478"/>
            <a:ext cx="7649497" cy="83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prstClr val="black"/>
                </a:solidFill>
              </a:rPr>
              <a:t>What have we learnt in this lesson?</a:t>
            </a:r>
            <a:endParaRPr lang="en-US" sz="3600" b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63011" y="0"/>
            <a:ext cx="5508808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54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 Homework</a:t>
            </a:r>
            <a:endParaRPr lang="en-US" sz="5400" b="1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lgerian" panose="04020705040A02060702" pitchFamily="82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7716" y="1334463"/>
            <a:ext cx="1118425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Make 5 sentences by using to-infinitive and V-</a:t>
            </a:r>
            <a:r>
              <a:rPr lang="en-US" sz="3600" dirty="0" err="1"/>
              <a:t>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819" y="4485968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350232" y="529304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444043702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 I enjoy working in the garden with my grandma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4408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Ving?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enjoy, fancy, hate</a:t>
            </a:r>
          </a:p>
        </p:txBody>
      </p:sp>
    </p:spTree>
    <p:extLst>
      <p:ext uri="{BB962C8B-B14F-4D97-AF65-F5344CB8AC3E}">
        <p14:creationId xmlns:p14="http://schemas.microsoft.com/office/powerpoint/2010/main" val="1189478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Look at the example: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24523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My father wants to find a better job in advertising.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3650615" y="321310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TextBox 20"/>
          <p:cNvSpPr txBox="1"/>
          <p:nvPr/>
        </p:nvSpPr>
        <p:spPr>
          <a:xfrm>
            <a:off x="804545" y="409067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Which certain Verbs can go with to-V? 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2531745" y="4969510"/>
            <a:ext cx="4527550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>
                <a:solidFill>
                  <a:srgbClr val="FF0000"/>
                </a:solidFill>
              </a:rPr>
              <a:t>want, learn </a:t>
            </a:r>
          </a:p>
        </p:txBody>
      </p:sp>
    </p:spTree>
    <p:extLst>
      <p:ext uri="{BB962C8B-B14F-4D97-AF65-F5344CB8AC3E}">
        <p14:creationId xmlns:p14="http://schemas.microsoft.com/office/powerpoint/2010/main" val="32972747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2120265" y="1818640"/>
            <a:ext cx="810006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Grammar Challenge</a:t>
            </a:r>
          </a:p>
        </p:txBody>
      </p:sp>
    </p:spTree>
    <p:extLst>
      <p:ext uri="{BB962C8B-B14F-4D97-AF65-F5344CB8AC3E}">
        <p14:creationId xmlns:p14="http://schemas.microsoft.com/office/powerpoint/2010/main" val="41049337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16586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is a list a list of verbs</a:t>
            </a:r>
            <a:endParaRPr lang="en-US" sz="3600" b="1" dirty="0"/>
          </a:p>
          <a:p>
            <a:pPr algn="just">
              <a:lnSpc>
                <a:spcPct val="150000"/>
              </a:lnSpc>
            </a:pPr>
            <a:r>
              <a:rPr lang="en-US" sz="3600" dirty="0"/>
              <a:t>- You must create sentences using both the to-v and Ving forms</a:t>
            </a:r>
          </a:p>
          <a:p>
            <a:pPr algn="just">
              <a:lnSpc>
                <a:spcPct val="150000"/>
              </a:lnSpc>
            </a:pPr>
            <a:r>
              <a:rPr lang="en-US" sz="3600" b="1" dirty="0"/>
              <a:t>EX</a:t>
            </a:r>
            <a:r>
              <a:rPr lang="en-US" sz="3600" dirty="0"/>
              <a:t> “I like </a:t>
            </a:r>
            <a:r>
              <a:rPr lang="en-US" sz="3600" dirty="0">
                <a:solidFill>
                  <a:srgbClr val="FF0000"/>
                </a:solidFill>
              </a:rPr>
              <a:t>to eat</a:t>
            </a:r>
            <a:r>
              <a:rPr lang="en-US" sz="3600" dirty="0"/>
              <a:t> pho” 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“</a:t>
            </a:r>
            <a:r>
              <a:rPr lang="en-US" sz="3600" dirty="0">
                <a:solidFill>
                  <a:srgbClr val="FF0000"/>
                </a:solidFill>
              </a:rPr>
              <a:t>Eating pho</a:t>
            </a:r>
            <a:r>
              <a:rPr lang="en-US" sz="3600" dirty="0"/>
              <a:t> is my favorite thing to do.”.</a:t>
            </a:r>
          </a:p>
          <a:p>
            <a:pPr algn="just"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3847170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180775" y="627380"/>
            <a:ext cx="787400" cy="709295"/>
            <a:chOff x="2180974" y="148629"/>
            <a:chExt cx="712319" cy="709214"/>
          </a:xfrm>
        </p:grpSpPr>
        <p:sp>
          <p:nvSpPr>
            <p:cNvPr id="5" name="Oval 4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6" name="Chord 5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39"/>
          <p:cNvSpPr txBox="1"/>
          <p:nvPr/>
        </p:nvSpPr>
        <p:spPr>
          <a:xfrm>
            <a:off x="150045" y="521335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u="sng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8" name="TextBox 16"/>
          <p:cNvSpPr txBox="1"/>
          <p:nvPr/>
        </p:nvSpPr>
        <p:spPr>
          <a:xfrm>
            <a:off x="2160455" y="610870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u="sng">
                <a:solidFill>
                  <a:schemeClr val="bg1"/>
                </a:solidFill>
                <a:latin typeface="Myriad Pro" pitchFamily="34" charset="0"/>
              </a:rPr>
              <a:t>6</a:t>
            </a:r>
            <a:endParaRPr lang="en-US" altLang="vi-VN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9" name="TextBox 40"/>
          <p:cNvSpPr txBox="1"/>
          <p:nvPr/>
        </p:nvSpPr>
        <p:spPr>
          <a:xfrm>
            <a:off x="2738755" y="521335"/>
            <a:ext cx="9586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VIETNAMESE LIFESTYLE: </a:t>
            </a:r>
            <a:endParaRPr lang="en-US" sz="4500" b="1" dirty="0" smtClean="0">
              <a:ln>
                <a:noFill/>
              </a:ln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Myriad Pro" pitchFamily="34" charset="0"/>
            </a:endParaRPr>
          </a:p>
          <a:p>
            <a:pPr algn="ctr"/>
            <a:r>
              <a:rPr lang="en-US" sz="4500" b="1" dirty="0" smtClean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THEN </a:t>
            </a:r>
            <a:r>
              <a:rPr lang="en-US" sz="4500" b="1" dirty="0">
                <a:ln>
                  <a:noFill/>
                </a:ln>
                <a:solidFill>
                  <a:srgbClr val="0070C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AND NOW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004350" y="2167734"/>
            <a:ext cx="5798411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35"/>
          <p:cNvSpPr txBox="1"/>
          <p:nvPr/>
        </p:nvSpPr>
        <p:spPr>
          <a:xfrm>
            <a:off x="4411191" y="2219879"/>
            <a:ext cx="551939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chemeClr val="bg1"/>
                </a:solidFill>
                <a:latin typeface="Arial Black" panose="020B0A04020102020204" pitchFamily="34" charset="0"/>
              </a:rPr>
              <a:t>LESSON 3: A CLOSER LOOK 2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59625" y="1998663"/>
            <a:ext cx="990895" cy="941618"/>
            <a:chOff x="2766630" y="1746890"/>
            <a:chExt cx="990895" cy="9416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8859" y="3647011"/>
            <a:ext cx="2570741" cy="216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11" grpId="0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1601124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20" y="1530350"/>
            <a:ext cx="6885305" cy="3512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play Mandarin square capturing.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use modern technology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eat fast food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wear ao dai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ride cyclo.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97853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List of Verbs:</a:t>
            </a:r>
          </a:p>
        </p:txBody>
      </p:sp>
    </p:spTree>
    <p:extLst>
      <p:ext uri="{BB962C8B-B14F-4D97-AF65-F5344CB8AC3E}">
        <p14:creationId xmlns:p14="http://schemas.microsoft.com/office/powerpoint/2010/main" val="2641814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47015" y="1377418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want, promise, decide, agree, learn, plan</a:t>
            </a:r>
            <a:r>
              <a:rPr lang="en-US" sz="3500" dirty="0">
                <a:solidFill>
                  <a:srgbClr val="0070C0"/>
                </a:solidFill>
              </a:rPr>
              <a:t> </a:t>
            </a:r>
            <a:r>
              <a:rPr lang="en-US" sz="3500" dirty="0"/>
              <a:t>has the to-infinitive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We </a:t>
            </a:r>
            <a:r>
              <a:rPr lang="en-US" sz="3500" b="1" dirty="0"/>
              <a:t>decided to do</a:t>
            </a:r>
            <a:r>
              <a:rPr lang="en-US" sz="3500" dirty="0"/>
              <a:t> some research on Thai traditional dancing.</a:t>
            </a:r>
          </a:p>
          <a:p>
            <a:pPr algn="just"/>
            <a:r>
              <a:rPr lang="en-US" sz="3500" dirty="0"/>
              <a:t>– The verb after </a:t>
            </a:r>
            <a:r>
              <a:rPr lang="en-US" sz="3500" b="1" dirty="0">
                <a:solidFill>
                  <a:srgbClr val="0070C0"/>
                </a:solidFill>
              </a:rPr>
              <a:t>en</a:t>
            </a:r>
            <a:r>
              <a:rPr lang="en-US" sz="3500" dirty="0">
                <a:solidFill>
                  <a:srgbClr val="0070C0"/>
                </a:solidFill>
              </a:rPr>
              <a:t>j</a:t>
            </a:r>
            <a:r>
              <a:rPr lang="en-US" sz="3500" b="1" dirty="0">
                <a:solidFill>
                  <a:srgbClr val="0070C0"/>
                </a:solidFill>
              </a:rPr>
              <a:t>oy, fancy, finish, mind, avoid, suggest </a:t>
            </a:r>
            <a:r>
              <a:rPr lang="en-US" sz="3500" dirty="0"/>
              <a:t>has the -</a:t>
            </a:r>
            <a:r>
              <a:rPr lang="en-US" sz="3500" dirty="0" err="1"/>
              <a:t>ing</a:t>
            </a:r>
            <a:r>
              <a:rPr lang="en-US" sz="3500" dirty="0"/>
              <a:t> form. </a:t>
            </a:r>
          </a:p>
          <a:p>
            <a:pPr algn="just"/>
            <a:r>
              <a:rPr lang="en-US" sz="3500" b="1" dirty="0">
                <a:solidFill>
                  <a:srgbClr val="0070C0"/>
                </a:solidFill>
              </a:rPr>
              <a:t>Example:</a:t>
            </a:r>
          </a:p>
          <a:p>
            <a:pPr algn="just"/>
            <a:r>
              <a:rPr lang="en-US" sz="3500" dirty="0"/>
              <a:t>I </a:t>
            </a:r>
            <a:r>
              <a:rPr lang="en-US" sz="3500" b="1" dirty="0"/>
              <a:t>suggested visiting</a:t>
            </a:r>
            <a:r>
              <a:rPr lang="en-US" sz="3500" dirty="0"/>
              <a:t> the Viet Nam Museum of Ethnology.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680" y="120907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207817" y="0"/>
            <a:ext cx="398245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85" y="0"/>
            <a:ext cx="9026013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2400" b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TO V</a:t>
            </a:r>
            <a:r>
              <a:rPr lang="en-US" sz="2400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“To Verb”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“To + V”</a:t>
            </a:r>
            <a:endParaRPr lang="en-US" sz="2400" kern="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kern="100" dirty="0">
                <a:solidFill>
                  <a:prstClr val="black"/>
                </a:solidFill>
                <a:highlight>
                  <a:srgbClr val="D3D3D3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V+ to V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i="1" kern="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i="1" kern="1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7225327"/>
              </p:ext>
            </p:extLst>
          </p:nvPr>
        </p:nvGraphicFramePr>
        <p:xfrm>
          <a:off x="445268" y="1536052"/>
          <a:ext cx="5306603" cy="5047488"/>
        </p:xfrm>
        <a:graphic>
          <a:graphicData uri="http://schemas.openxmlformats.org/drawingml/2006/table">
            <a:tbl>
              <a:tblPr firstRow="1" firstCol="1" bandRow="1"/>
              <a:tblGrid>
                <a:gridCol w="1683890">
                  <a:extLst>
                    <a:ext uri="{9D8B030D-6E8A-4147-A177-3AD203B41FA5}">
                      <a16:colId xmlns:a16="http://schemas.microsoft.com/office/drawing/2014/main" val="3192686112"/>
                    </a:ext>
                  </a:extLst>
                </a:gridCol>
                <a:gridCol w="3622713">
                  <a:extLst>
                    <a:ext uri="{9D8B030D-6E8A-4147-A177-3AD203B41FA5}">
                      <a16:colId xmlns:a16="http://schemas.microsoft.com/office/drawing/2014/main" val="2775938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53413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5811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appear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xuất hiện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04667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nỗ lực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14618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xin phép ,cầu xin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03571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claim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đòi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422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demand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 cầu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5705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expect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 chờ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80147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thất bại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83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908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chờ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vọng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0458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cố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0484299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268103"/>
              </p:ext>
            </p:extLst>
          </p:nvPr>
        </p:nvGraphicFramePr>
        <p:xfrm>
          <a:off x="6049655" y="1632154"/>
          <a:ext cx="5365596" cy="4666250"/>
        </p:xfrm>
        <a:graphic>
          <a:graphicData uri="http://schemas.openxmlformats.org/drawingml/2006/table">
            <a:tbl>
              <a:tblPr firstRow="1" firstCol="1" bandRow="1"/>
              <a:tblGrid>
                <a:gridCol w="1702610">
                  <a:extLst>
                    <a:ext uri="{9D8B030D-6E8A-4147-A177-3AD203B41FA5}">
                      <a16:colId xmlns:a16="http://schemas.microsoft.com/office/drawing/2014/main" val="440804652"/>
                    </a:ext>
                  </a:extLst>
                </a:gridCol>
                <a:gridCol w="3662986">
                  <a:extLst>
                    <a:ext uri="{9D8B030D-6E8A-4147-A177-3AD203B41FA5}">
                      <a16:colId xmlns:a16="http://schemas.microsoft.com/office/drawing/2014/main" val="1997035004"/>
                    </a:ext>
                  </a:extLst>
                </a:gridCol>
              </a:tblGrid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leam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 hỏi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007229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manage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xoay xở cố gắng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89685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offer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cung cấp đề nghị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859326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plan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lên kế hoạch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123680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prepare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bị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2851347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pretend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 vờ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3750951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promise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hứa hẹn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896614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refuse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5361132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seem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vẻ như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279413"/>
                  </a:ext>
                </a:extLst>
              </a:tr>
              <a:tr h="46662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want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muốn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2376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40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595748"/>
              </p:ext>
            </p:extLst>
          </p:nvPr>
        </p:nvGraphicFramePr>
        <p:xfrm>
          <a:off x="1691148" y="751942"/>
          <a:ext cx="8544233" cy="3447542"/>
        </p:xfrm>
        <a:graphic>
          <a:graphicData uri="http://schemas.openxmlformats.org/drawingml/2006/table">
            <a:tbl>
              <a:tblPr firstRow="1" firstCol="1" bandRow="1"/>
              <a:tblGrid>
                <a:gridCol w="8544233">
                  <a:extLst>
                    <a:ext uri="{9D8B030D-6E8A-4147-A177-3AD203B41FA5}">
                      <a16:colId xmlns:a16="http://schemas.microsoft.com/office/drawing/2014/main" val="19686895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agrees to buy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house.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1597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afford to get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scholarship. (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bổng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264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failed to cook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meal.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137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3000" kern="1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hope to see</a:t>
                      </a: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you soon.</a:t>
                      </a:r>
                      <a:endParaRPr lang="en-US" sz="30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906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 must </a:t>
                      </a:r>
                      <a:r>
                        <a:rPr lang="en-US" sz="3000" kern="1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 to work</a:t>
                      </a:r>
                      <a:r>
                        <a:rPr lang="en-US" sz="3000" kern="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kern="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5921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Sorry, I did not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intend to hurt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you.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7625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They have </a:t>
                      </a:r>
                      <a:r>
                        <a:rPr lang="en-US" sz="30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decided to take 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 vacation in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Nha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30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1165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Example: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8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806" y="84000"/>
            <a:ext cx="966511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400" b="1" u="sng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VERBS + V-ING</a:t>
            </a:r>
            <a:r>
              <a:rPr lang="en-US" sz="2400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bỏi</a:t>
            </a:r>
            <a:r>
              <a:rPr lang="en-US" sz="2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V-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231360"/>
              </p:ext>
            </p:extLst>
          </p:nvPr>
        </p:nvGraphicFramePr>
        <p:xfrm>
          <a:off x="522533" y="1691803"/>
          <a:ext cx="5337493" cy="4206240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val="3448542697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val="91686393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 từ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Ý nghĩa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369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admit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thú nhận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109399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avoid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391467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delay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3822662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deny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chối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6585803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detest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ghét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20922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dislike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 thích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5377650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 thủ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7237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dam mê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33363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55744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592201"/>
              </p:ext>
            </p:extLst>
          </p:nvPr>
        </p:nvGraphicFramePr>
        <p:xfrm>
          <a:off x="6314768" y="1937610"/>
          <a:ext cx="5337493" cy="3364992"/>
        </p:xfrm>
        <a:graphic>
          <a:graphicData uri="http://schemas.openxmlformats.org/drawingml/2006/table">
            <a:tbl>
              <a:tblPr firstRow="1" firstCol="1" bandRow="1"/>
              <a:tblGrid>
                <a:gridCol w="2460827">
                  <a:extLst>
                    <a:ext uri="{9D8B030D-6E8A-4147-A177-3AD203B41FA5}">
                      <a16:colId xmlns:a16="http://schemas.microsoft.com/office/drawing/2014/main" val="1209136116"/>
                    </a:ext>
                  </a:extLst>
                </a:gridCol>
                <a:gridCol w="2876666">
                  <a:extLst>
                    <a:ext uri="{9D8B030D-6E8A-4147-A177-3AD203B41FA5}">
                      <a16:colId xmlns:a16="http://schemas.microsoft.com/office/drawing/2014/main" val="1789582792"/>
                    </a:ext>
                  </a:extLst>
                </a:gridCol>
              </a:tblGrid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like/ love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thích/ yêu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948596"/>
                  </a:ext>
                </a:extLst>
              </a:tr>
              <a:tr h="41441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tưởng tượng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8581364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keep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giữ, tiếp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1046277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mind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phiền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087771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postpone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2099298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practice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3995846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quit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bỏ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944525"/>
                  </a:ext>
                </a:extLst>
              </a:tr>
              <a:tr h="20720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suggest</a:t>
                      </a:r>
                      <a:endParaRPr lang="en-US" sz="2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</a:t>
                      </a:r>
                      <a:endParaRPr lang="en-US" sz="2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915" marR="5791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701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104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6698916"/>
              </p:ext>
            </p:extLst>
          </p:nvPr>
        </p:nvGraphicFramePr>
        <p:xfrm>
          <a:off x="1350563" y="900765"/>
          <a:ext cx="9641901" cy="2298065"/>
        </p:xfrm>
        <a:graphic>
          <a:graphicData uri="http://schemas.openxmlformats.org/drawingml/2006/table">
            <a:tbl>
              <a:tblPr firstRow="1" firstCol="1" bandRow="1"/>
              <a:tblGrid>
                <a:gridCol w="9641901">
                  <a:extLst>
                    <a:ext uri="{9D8B030D-6E8A-4147-A177-3AD203B41FA5}">
                      <a16:colId xmlns:a16="http://schemas.microsoft.com/office/drawing/2014/main" val="1538926422"/>
                    </a:ext>
                  </a:extLst>
                </a:gridCol>
              </a:tblGrid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enjoys playing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tennis after work.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28335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 you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fancy eating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ice-cream?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0598494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finished checking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this book in 2 </a:t>
                      </a:r>
                      <a:r>
                        <a:rPr lang="en-US" sz="2800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days</a:t>
                      </a:r>
                      <a:r>
                        <a:rPr lang="en-US" sz="2800" i="1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395171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love hanging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out with friends at weekend.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405090"/>
                  </a:ext>
                </a:extLst>
              </a:tr>
              <a:tr h="205105">
                <a:tc>
                  <a:txBody>
                    <a:bodyPr/>
                    <a:lstStyle/>
                    <a:p>
                      <a:pPr marL="457200" marR="0" indent="-4572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</a:t>
                      </a:r>
                      <a:r>
                        <a:rPr lang="en-US" sz="2800" kern="1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imagined </a:t>
                      </a:r>
                      <a:r>
                        <a:rPr lang="en-US" sz="2800" kern="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earning that much money</a:t>
                      </a:r>
                      <a:r>
                        <a:rPr lang="en-US" sz="2800" kern="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722911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5806" y="127819"/>
            <a:ext cx="1966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70C0"/>
                </a:solidFill>
              </a:rPr>
              <a:t>Example: 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0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5260" y="242509"/>
            <a:ext cx="10888345" cy="58356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correct form of the verbs in bracket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61793" y="27447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578" y="17183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47558" y="82734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1. </a:t>
            </a:r>
            <a:r>
              <a:rPr lang="en-US" sz="4000" dirty="0"/>
              <a:t>fancy (ride) ___________ a buffalo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8193" y="1550609"/>
            <a:ext cx="11453495" cy="706755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 dirty="0"/>
              <a:t>2.</a:t>
            </a:r>
            <a:r>
              <a:rPr lang="en-US" sz="4000" dirty="0"/>
              <a:t> learn (use)</a:t>
            </a:r>
            <a:r>
              <a:rPr lang="en-US" sz="4000" dirty="0">
                <a:sym typeface="+mn-ea"/>
              </a:rPr>
              <a:t>___________</a:t>
            </a:r>
            <a:r>
              <a:rPr lang="en-US" sz="4000" dirty="0"/>
              <a:t> traditional farming tools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48828" y="2273874"/>
            <a:ext cx="11453495" cy="706755"/>
          </a:xfrm>
          <a:prstGeom prst="rect">
            <a:avLst/>
          </a:prstGeom>
          <a:solidFill>
            <a:srgbClr val="C7DCA7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3.</a:t>
            </a:r>
            <a:r>
              <a:rPr lang="en-US" sz="4000"/>
              <a:t> mind (not touch)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the displays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3675605" y="77400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riding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249463" y="2997139"/>
            <a:ext cx="11453495" cy="706755"/>
          </a:xfrm>
          <a:prstGeom prst="rect">
            <a:avLst/>
          </a:prstGeom>
          <a:solidFill>
            <a:srgbClr val="8AB9AD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4.</a:t>
            </a:r>
            <a:r>
              <a:rPr lang="en-US" sz="4000"/>
              <a:t> decide (make)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a kite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50098" y="3720404"/>
            <a:ext cx="11453495" cy="70675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4000" b="1"/>
              <a:t>5. </a:t>
            </a:r>
            <a:r>
              <a:rPr lang="en-US" sz="4000"/>
              <a:t>avoid (play) </a:t>
            </a:r>
            <a:r>
              <a:rPr lang="en-US" sz="4000">
                <a:sym typeface="+mn-ea"/>
              </a:rPr>
              <a:t>______________ </a:t>
            </a:r>
            <a:r>
              <a:rPr lang="en-US" sz="4000"/>
              <a:t> on the streets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250733" y="4443669"/>
            <a:ext cx="11453495" cy="1200329"/>
          </a:xfrm>
          <a:prstGeom prst="rect">
            <a:avLst/>
          </a:prstGeom>
          <a:solidFill>
            <a:srgbClr val="FFEBD8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600" b="1">
                <a:solidFill>
                  <a:srgbClr val="C00000"/>
                </a:solidFill>
              </a:rPr>
              <a:t>6.</a:t>
            </a:r>
            <a:r>
              <a:rPr lang="en-US" sz="3600">
                <a:solidFill>
                  <a:srgbClr val="C00000"/>
                </a:solidFill>
              </a:rPr>
              <a:t> promise (learn) </a:t>
            </a:r>
            <a:r>
              <a:rPr lang="en-US" sz="3600">
                <a:solidFill>
                  <a:srgbClr val="C00000"/>
                </a:solidFill>
                <a:sym typeface="+mn-ea"/>
              </a:rPr>
              <a:t>______________ </a:t>
            </a:r>
            <a:r>
              <a:rPr lang="en-US" sz="3600">
                <a:solidFill>
                  <a:srgbClr val="C00000"/>
                </a:solidFill>
              </a:rPr>
              <a:t> more about the history of our village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3485105" y="149726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use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4460465" y="2339525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touching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4320765" y="3007934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make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4181065" y="366134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playing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4435065" y="4427159"/>
            <a:ext cx="260921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3600" b="1" dirty="0">
                <a:ln>
                  <a:noFill/>
                </a:ln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learn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23" grpId="0"/>
      <p:bldP spid="23" grpId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/>
      <p:bldP spid="2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649</TotalTime>
  <Words>1316</Words>
  <Application>Microsoft Office PowerPoint</Application>
  <PresentationFormat>Widescreen</PresentationFormat>
  <Paragraphs>289</Paragraphs>
  <Slides>31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Algerian</vt:lpstr>
      <vt:lpstr>Arial</vt:lpstr>
      <vt:lpstr>Arial Black</vt:lpstr>
      <vt:lpstr>Bahnschrift SemiBold Condensed</vt:lpstr>
      <vt:lpstr>Berlin Sans FB</vt:lpstr>
      <vt:lpstr>Calibri</vt:lpstr>
      <vt:lpstr>Calibri Light</vt:lpstr>
      <vt:lpstr>Cooper Black</vt:lpstr>
      <vt:lpstr>Myriad Pro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311</cp:revision>
  <dcterms:created xsi:type="dcterms:W3CDTF">2020-12-09T02:04:00Z</dcterms:created>
  <dcterms:modified xsi:type="dcterms:W3CDTF">2024-10-03T14:53:19Z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1033-12.2.0.13306</vt:lpwstr>
  </property>
</Properties>
</file>