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3.wav" ContentType="audio/x-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58" r:id="rId2"/>
    <p:sldId id="279" r:id="rId3"/>
    <p:sldId id="361" r:id="rId4"/>
    <p:sldId id="298" r:id="rId5"/>
    <p:sldId id="370" r:id="rId6"/>
    <p:sldId id="371" r:id="rId7"/>
    <p:sldId id="372" r:id="rId8"/>
    <p:sldId id="373" r:id="rId9"/>
    <p:sldId id="374" r:id="rId10"/>
    <p:sldId id="351" r:id="rId11"/>
    <p:sldId id="377" r:id="rId12"/>
    <p:sldId id="378" r:id="rId13"/>
    <p:sldId id="379" r:id="rId14"/>
    <p:sldId id="380" r:id="rId15"/>
    <p:sldId id="364" r:id="rId16"/>
    <p:sldId id="365" r:id="rId17"/>
    <p:sldId id="366" r:id="rId18"/>
    <p:sldId id="375" r:id="rId19"/>
    <p:sldId id="376" r:id="rId20"/>
    <p:sldId id="369" r:id="rId21"/>
    <p:sldId id="353" r:id="rId22"/>
    <p:sldId id="354" r:id="rId23"/>
    <p:sldId id="355" r:id="rId24"/>
    <p:sldId id="356" r:id="rId25"/>
    <p:sldId id="357" r:id="rId26"/>
    <p:sldId id="314" r:id="rId27"/>
    <p:sldId id="360" r:id="rId28"/>
    <p:sldId id="362" r:id="rId29"/>
    <p:sldId id="3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FB1"/>
    <a:srgbClr val="0087B2"/>
    <a:srgbClr val="0070C0"/>
    <a:srgbClr val="FFE3AF"/>
    <a:srgbClr val="F26648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1" autoAdjust="0"/>
    <p:restoredTop sz="94692"/>
  </p:normalViewPr>
  <p:slideViewPr>
    <p:cSldViewPr snapToGrid="0" showGuides="1">
      <p:cViewPr varScale="1">
        <p:scale>
          <a:sx n="61" d="100"/>
          <a:sy n="61" d="100"/>
        </p:scale>
        <p:origin x="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47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59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48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84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61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56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2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4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1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7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22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38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88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5.xml"/><Relationship Id="rId7" Type="http://schemas.openxmlformats.org/officeDocument/2006/relationships/slide" Target="slide19.xml"/><Relationship Id="rId12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6.xml"/><Relationship Id="rId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audio" Target="../media/audio2.wav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8323"/>
            <a:ext cx="12191999" cy="695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68909" y="1"/>
            <a:ext cx="4223092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5" rIns="91427" bIns="45715">
            <a:spAutoFit/>
          </a:bodyPr>
          <a:lstStyle/>
          <a:p>
            <a:r>
              <a:rPr lang="en-GB" sz="32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Song </a:t>
            </a:r>
            <a:r>
              <a:rPr lang="en-GB" sz="3200" b="1" i="1" dirty="0" err="1">
                <a:solidFill>
                  <a:srgbClr val="7030A0"/>
                </a:solidFill>
                <a:latin typeface="Bahnschrift SemiBold Condensed" panose="020B0502040204020203" pitchFamily="34" charset="0"/>
              </a:rPr>
              <a:t>Ve</a:t>
            </a:r>
            <a:r>
              <a:rPr lang="en-GB" sz="32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secondary school.</a:t>
            </a:r>
            <a:endParaRPr lang="en-US" sz="3200" b="1" i="1" dirty="0">
              <a:solidFill>
                <a:srgbClr val="7030A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5619552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8</a:t>
            </a:r>
          </a:p>
        </p:txBody>
      </p:sp>
    </p:spTree>
    <p:extLst>
      <p:ext uri="{BB962C8B-B14F-4D97-AF65-F5344CB8AC3E}">
        <p14:creationId xmlns:p14="http://schemas.microsoft.com/office/powerpoint/2010/main" val="10942482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1264" y="19324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205351" y="1970071"/>
            <a:ext cx="1160647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I couldn’t answer her questions because I just </a:t>
            </a:r>
            <a:r>
              <a:rPr lang="en-US" sz="3000" dirty="0" smtClean="0"/>
              <a:t>___________. </a:t>
            </a:r>
            <a:endParaRPr lang="en-US" sz="3000" dirty="0"/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My mind suddenly </a:t>
            </a:r>
            <a:r>
              <a:rPr lang="en-US" sz="3000" dirty="0" smtClean="0"/>
              <a:t>__________ </a:t>
            </a:r>
            <a:r>
              <a:rPr lang="en-US" sz="3000" dirty="0"/>
              <a:t>when she asked me about our plan.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 most memorable part of our picnic was </a:t>
            </a:r>
            <a:r>
              <a:rPr lang="en-US" sz="3000" dirty="0" smtClean="0"/>
              <a:t>_______ </a:t>
            </a:r>
            <a:r>
              <a:rPr lang="en-US" sz="3000" dirty="0"/>
              <a:t>by the mountain</a:t>
            </a:r>
            <a:r>
              <a:rPr lang="en-US" sz="3000" dirty="0" smtClean="0"/>
              <a:t>.</a:t>
            </a:r>
          </a:p>
          <a:p>
            <a:pPr lvl="0"/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>
                <a:solidFill>
                  <a:prstClr val="black"/>
                </a:solidFill>
              </a:rPr>
              <a:t>We are now more aware of environment protection after we took ______________. </a:t>
            </a:r>
          </a:p>
          <a:p>
            <a:pPr lvl="0"/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>
                <a:solidFill>
                  <a:prstClr val="black"/>
                </a:solidFill>
              </a:rPr>
              <a:t>After we joined </a:t>
            </a:r>
            <a:r>
              <a:rPr lang="en-US" sz="3000" dirty="0" smtClean="0">
                <a:solidFill>
                  <a:prstClr val="black"/>
                </a:solidFill>
              </a:rPr>
              <a:t>__________________, </a:t>
            </a:r>
            <a:r>
              <a:rPr lang="en-US" sz="3000" dirty="0">
                <a:solidFill>
                  <a:prstClr val="black"/>
                </a:solidFill>
              </a:rPr>
              <a:t>we all got closer to each other. </a:t>
            </a:r>
          </a:p>
          <a:p>
            <a:pPr>
              <a:lnSpc>
                <a:spcPct val="150000"/>
              </a:lnSpc>
            </a:pPr>
            <a:endParaRPr lang="en-US" sz="3000" dirty="0" smtClean="0"/>
          </a:p>
          <a:p>
            <a:pPr>
              <a:lnSpc>
                <a:spcPct val="150000"/>
              </a:lnSpc>
            </a:pP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32" name="Rounded Rectangle 31"/>
          <p:cNvSpPr/>
          <p:nvPr/>
        </p:nvSpPr>
        <p:spPr>
          <a:xfrm>
            <a:off x="325873" y="22116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58" y="1009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577175" y="802484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4824248" y="6111099"/>
            <a:ext cx="1429407" cy="79878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Game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86515" y="1439917"/>
            <a:ext cx="5474314" cy="4960884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pPr algn="ctr" eaLnBrk="1" hangingPunct="1"/>
            <a:endParaRPr lang="vi-VN" altLang="en-US" sz="2400"/>
          </a:p>
        </p:txBody>
      </p:sp>
      <p:sp>
        <p:nvSpPr>
          <p:cNvPr id="77827" name="Oval 3">
            <a:hlinkClick r:id="rId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890549" y="1450497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 dirty="0"/>
              <a:t>1</a:t>
            </a:r>
          </a:p>
        </p:txBody>
      </p:sp>
      <p:sp>
        <p:nvSpPr>
          <p:cNvPr id="77828" name="Oval 4">
            <a:hlinkClick r:id="rId5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429154" y="2298408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 dirty="0"/>
              <a:t>8</a:t>
            </a:r>
          </a:p>
        </p:txBody>
      </p:sp>
      <p:sp>
        <p:nvSpPr>
          <p:cNvPr id="77829" name="Oval 5">
            <a:hlinkClick r:id="rId6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986515" y="3694195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/>
              <a:t>7</a:t>
            </a:r>
          </a:p>
        </p:txBody>
      </p:sp>
      <p:sp>
        <p:nvSpPr>
          <p:cNvPr id="77830" name="Oval 6">
            <a:hlinkClick r:id="rId7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837655" y="4945207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 dirty="0"/>
              <a:t>6</a:t>
            </a:r>
          </a:p>
        </p:txBody>
      </p:sp>
      <p:sp>
        <p:nvSpPr>
          <p:cNvPr id="77832" name="Oval 8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380694" y="5326208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 dirty="0"/>
              <a:t>5</a:t>
            </a:r>
          </a:p>
        </p:txBody>
      </p:sp>
      <p:sp>
        <p:nvSpPr>
          <p:cNvPr id="77833" name="_s3086">
            <a:hlinkClick r:id="rId9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6783693" y="4564207"/>
            <a:ext cx="1107109" cy="107459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6667" dirty="0"/>
              <a:t>4</a:t>
            </a:r>
          </a:p>
        </p:txBody>
      </p:sp>
      <p:sp>
        <p:nvSpPr>
          <p:cNvPr id="77834" name="Oval 10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238105" y="3299454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/>
              <a:t>3</a:t>
            </a:r>
          </a:p>
        </p:txBody>
      </p:sp>
      <p:sp>
        <p:nvSpPr>
          <p:cNvPr id="77835" name="Oval 11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6645201" y="2034701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/>
              <a:t>2</a:t>
            </a:r>
          </a:p>
        </p:txBody>
      </p:sp>
      <p:sp>
        <p:nvSpPr>
          <p:cNvPr id="3083" name="AutoShape 1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 rot="10800000" flipH="1">
            <a:off x="10486010" y="6185338"/>
            <a:ext cx="1289998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121903" tIns="60952" rIns="121903" bIns="60952" anchor="ctr"/>
          <a:lstStyle/>
          <a:p>
            <a:pPr algn="ctr" eaLnBrk="1" hangingPunct="1"/>
            <a:r>
              <a:rPr lang="en-US" alt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Go</a:t>
            </a:r>
            <a:endParaRPr lang="en-US" altLang="en-US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518585" y="2254419"/>
            <a:ext cx="2032000" cy="6770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896972" y="3394790"/>
            <a:ext cx="1003794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896972" y="3394790"/>
            <a:ext cx="1003794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896972" y="3394790"/>
            <a:ext cx="1003794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77851" name="_s3086"/>
          <p:cNvSpPr>
            <a:spLocks noChangeArrowheads="1"/>
          </p:cNvSpPr>
          <p:nvPr/>
        </p:nvSpPr>
        <p:spPr bwMode="auto">
          <a:xfrm>
            <a:off x="896972" y="3394790"/>
            <a:ext cx="1003794" cy="9604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77856" name="Oval 32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896972" y="3394790"/>
            <a:ext cx="1003794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10</a:t>
            </a:r>
            <a:endParaRPr lang="en-US" altLang="en-US" sz="54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71" y="0"/>
            <a:ext cx="12161732" cy="914402"/>
          </a:xfrm>
          <a:prstGeom prst="rect">
            <a:avLst/>
          </a:prstGeom>
          <a:solidFill>
            <a:srgbClr val="6D9FB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chemeClr val="bg1"/>
                </a:solidFill>
              </a:rPr>
              <a:t>Lucky number Game</a:t>
            </a:r>
            <a:endParaRPr lang="en-GB" sz="5333" b="1" dirty="0">
              <a:solidFill>
                <a:schemeClr val="bg1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9605726" y="2233452"/>
            <a:ext cx="2032000" cy="6770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</a:rPr>
              <a:t>Team </a:t>
            </a:r>
            <a:r>
              <a:rPr lang="en-US" altLang="en-US" sz="3600" b="1" dirty="0" smtClean="0">
                <a:solidFill>
                  <a:srgbClr val="FF0066"/>
                </a:solidFill>
              </a:rPr>
              <a:t>B</a:t>
            </a:r>
            <a:endParaRPr lang="en-US" altLang="en-US" sz="3600" b="1" dirty="0">
              <a:solidFill>
                <a:srgbClr val="FF0066"/>
              </a:solidFill>
            </a:endParaRPr>
          </a:p>
        </p:txBody>
      </p:sp>
      <p:sp>
        <p:nvSpPr>
          <p:cNvPr id="31" name="Oval 22"/>
          <p:cNvSpPr>
            <a:spLocks noChangeArrowheads="1"/>
          </p:cNvSpPr>
          <p:nvPr/>
        </p:nvSpPr>
        <p:spPr bwMode="auto">
          <a:xfrm>
            <a:off x="9984113" y="3373823"/>
            <a:ext cx="1003794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9984113" y="3373823"/>
            <a:ext cx="1003794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9984113" y="3373823"/>
            <a:ext cx="1003794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4" name="_s3086"/>
          <p:cNvSpPr>
            <a:spLocks noChangeArrowheads="1"/>
          </p:cNvSpPr>
          <p:nvPr/>
        </p:nvSpPr>
        <p:spPr bwMode="auto">
          <a:xfrm>
            <a:off x="9984113" y="3373823"/>
            <a:ext cx="1003794" cy="9604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5" name="Oval 32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9984113" y="3373823"/>
            <a:ext cx="1003794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10</a:t>
            </a:r>
            <a:endParaRPr lang="en-US" alt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037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7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  <p:bldP spid="77830" grpId="0" animBg="1"/>
      <p:bldP spid="77832" grpId="0" animBg="1"/>
      <p:bldP spid="77834" grpId="0" animBg="1"/>
      <p:bldP spid="77835" grpId="0" animBg="1"/>
      <p:bldP spid="77843" grpId="0" animBg="1"/>
      <p:bldP spid="77846" grpId="0" animBg="1"/>
      <p:bldP spid="77846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6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330113"/>
            <a:ext cx="5462547" cy="4241507"/>
          </a:xfrm>
          <a:prstGeom prst="rect">
            <a:avLst/>
          </a:prstGeom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258953" y="6318540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0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330113"/>
            <a:ext cx="5462547" cy="4241507"/>
          </a:xfrm>
          <a:prstGeom prst="rect">
            <a:avLst/>
          </a:prstGeom>
        </p:spPr>
      </p:pic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11258953" y="6318540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330113"/>
            <a:ext cx="5462547" cy="4241507"/>
          </a:xfrm>
          <a:prstGeom prst="rect">
            <a:avLst/>
          </a:prstGeom>
        </p:spPr>
      </p:pic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11258953" y="6318540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9642" y="34038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85530" y="2887736"/>
            <a:ext cx="11606470" cy="713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I couldn’t answer her questions because I just ______________.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82568" y="36830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353" y="2480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822884" y="1141907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8223106" y="3016233"/>
            <a:ext cx="333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learnt it by rote</a:t>
            </a:r>
          </a:p>
        </p:txBody>
      </p:sp>
      <p:sp>
        <p:nvSpPr>
          <p:cNvPr id="18" name="Action Button: Home 17">
            <a:hlinkClick r:id="rId3" action="ppaction://hlinksldjump" highlightClick="1"/>
          </p:cNvPr>
          <p:cNvSpPr/>
          <p:nvPr/>
        </p:nvSpPr>
        <p:spPr>
          <a:xfrm>
            <a:off x="11258953" y="6318540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5971" y="22792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19072" y="2702788"/>
            <a:ext cx="11606470" cy="713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2</a:t>
            </a:r>
            <a:r>
              <a:rPr lang="en-US" sz="3000" b="1" dirty="0">
                <a:solidFill>
                  <a:srgbClr val="0070C0"/>
                </a:solidFill>
              </a:rPr>
              <a:t>. </a:t>
            </a:r>
            <a:r>
              <a:rPr lang="en-US" sz="3000" dirty="0"/>
              <a:t>My mind suddenly _____________ when she asked me about our plan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32" name="Rounded Rectangle 31"/>
          <p:cNvSpPr/>
          <p:nvPr/>
        </p:nvSpPr>
        <p:spPr>
          <a:xfrm>
            <a:off x="450580" y="22446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365" y="104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690896" y="998069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917D3-A09A-5183-5847-5D85A0108575}"/>
              </a:ext>
            </a:extLst>
          </p:cNvPr>
          <p:cNvSpPr txBox="1"/>
          <p:nvPr/>
        </p:nvSpPr>
        <p:spPr>
          <a:xfrm>
            <a:off x="4039446" y="2907678"/>
            <a:ext cx="333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went blank</a:t>
            </a:r>
          </a:p>
        </p:txBody>
      </p:sp>
      <p:sp>
        <p:nvSpPr>
          <p:cNvPr id="18" name="Action Button: Home 17">
            <a:hlinkClick r:id="rId3" action="ppaction://hlinksldjump" highlightClick="1"/>
          </p:cNvPr>
          <p:cNvSpPr/>
          <p:nvPr/>
        </p:nvSpPr>
        <p:spPr>
          <a:xfrm>
            <a:off x="11258953" y="6318540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3733" y="43315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71128" y="3045136"/>
            <a:ext cx="11606470" cy="1405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r>
              <a:rPr lang="en-US" sz="3000" b="1" dirty="0">
                <a:solidFill>
                  <a:srgbClr val="0070C0"/>
                </a:solidFill>
              </a:rPr>
              <a:t>. </a:t>
            </a:r>
            <a:r>
              <a:rPr lang="en-US" sz="3000" dirty="0"/>
              <a:t>The most memorable part of our picnic was _______________ by the mountain.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1128" y="39912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913" y="278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711444" y="1172730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283CD-CE28-DAF4-1073-278EDC87074F}"/>
              </a:ext>
            </a:extLst>
          </p:cNvPr>
          <p:cNvSpPr txBox="1"/>
          <p:nvPr/>
        </p:nvSpPr>
        <p:spPr>
          <a:xfrm>
            <a:off x="7784302" y="3163245"/>
            <a:ext cx="333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exploring a site</a:t>
            </a:r>
          </a:p>
        </p:txBody>
      </p:sp>
      <p:sp>
        <p:nvSpPr>
          <p:cNvPr id="18" name="Action Button: Home 17">
            <a:hlinkClick r:id="rId3" action="ppaction://hlinksldjump" highlightClick="1"/>
          </p:cNvPr>
          <p:cNvSpPr/>
          <p:nvPr/>
        </p:nvSpPr>
        <p:spPr>
          <a:xfrm>
            <a:off x="11258953" y="6318540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7600" y="33041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45311" y="2658162"/>
            <a:ext cx="11606470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4. </a:t>
            </a:r>
            <a:r>
              <a:rPr lang="en-US" sz="3200" dirty="0"/>
              <a:t>We are now more aware of environment protection after we took ______________.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4995" y="2963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780" y="176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645311" y="1069988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907600" y="356674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an eco-tour</a:t>
            </a:r>
          </a:p>
        </p:txBody>
      </p:sp>
      <p:sp>
        <p:nvSpPr>
          <p:cNvPr id="19" name="Action Button: Home 18">
            <a:hlinkClick r:id="rId3" action="ppaction://hlinksldjump" highlightClick="1"/>
          </p:cNvPr>
          <p:cNvSpPr/>
          <p:nvPr/>
        </p:nvSpPr>
        <p:spPr>
          <a:xfrm>
            <a:off x="11258953" y="6318540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7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7600" y="33041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57780" y="2807586"/>
            <a:ext cx="11606470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r>
              <a:rPr lang="en-US" sz="3200" b="1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After we joined _____________________, we all got closer to each other.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4995" y="2963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780" y="176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645311" y="1069988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AEA81-20F3-3A0A-A36D-8A2F1CC2A36B}"/>
              </a:ext>
            </a:extLst>
          </p:cNvPr>
          <p:cNvSpPr txBox="1"/>
          <p:nvPr/>
        </p:nvSpPr>
        <p:spPr>
          <a:xfrm>
            <a:off x="3528623" y="2969490"/>
            <a:ext cx="494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team building activities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1258953" y="6318540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v"/>
              </a:pPr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v"/>
              </a:pPr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v"/>
              </a:pPr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311816" y="2216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988883"/>
            <a:ext cx="65876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Work in 4 teams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Write as many adjectives describing experiences as possible in 2 minutes.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514184" y="1115446"/>
            <a:ext cx="4950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7B2"/>
                </a:solidFill>
                <a:effectLst/>
                <a:ea typeface="Times New Roman" panose="02020603050405020304" pitchFamily="18" charset="0"/>
              </a:rPr>
              <a:t>* BRAINSTORMING</a:t>
            </a:r>
            <a:r>
              <a:rPr lang="en-US" sz="4000" b="1" dirty="0">
                <a:solidFill>
                  <a:srgbClr val="0087B2"/>
                </a:solidFill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19518" y="3972735"/>
            <a:ext cx="3969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5987" y="4203567"/>
            <a:ext cx="291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Example: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0933" y="418034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- Brilliant</a:t>
            </a:r>
            <a:endParaRPr lang="en-US" sz="2400" b="1" i="1" dirty="0">
              <a:solidFill>
                <a:srgbClr val="C00000"/>
              </a:solidFill>
            </a:endParaRPr>
          </a:p>
          <a:p>
            <a:r>
              <a:rPr lang="en-US" sz="2400" b="1" i="1" dirty="0">
                <a:solidFill>
                  <a:srgbClr val="C00000"/>
                </a:solidFill>
              </a:rPr>
              <a:t>- Exhilarating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- Amazing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- Exciting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- Unpleasant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- Pleasant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- </a:t>
            </a:r>
            <a:r>
              <a:rPr lang="en-US" sz="2400" b="1" i="1" dirty="0" err="1">
                <a:solidFill>
                  <a:srgbClr val="C00000"/>
                </a:solidFill>
              </a:rPr>
              <a:t>Embarrasing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7904" y="1542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208261" y="2156206"/>
            <a:ext cx="1160647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I couldn’t answer her questions because I just ______________.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My mind suddenly _____________ when she asked me about our plan.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 most memorable part of our picnic was _______________ by the mountain. </a:t>
            </a:r>
            <a:endParaRPr lang="en-US" sz="3000" dirty="0" smtClean="0"/>
          </a:p>
          <a:p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We are now more aware of environment protection after we took ______________.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After we joined _____________________, we all got closer to each other. 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p:sp>
        <p:nvSpPr>
          <p:cNvPr id="32" name="Rounded Rectangle 31"/>
          <p:cNvSpPr/>
          <p:nvPr/>
        </p:nvSpPr>
        <p:spPr>
          <a:xfrm>
            <a:off x="205299" y="12025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084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445615" y="893853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7715702" y="2136561"/>
            <a:ext cx="333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learnt it by rote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917D3-A09A-5183-5847-5D85A0108575}"/>
              </a:ext>
            </a:extLst>
          </p:cNvPr>
          <p:cNvSpPr txBox="1"/>
          <p:nvPr/>
        </p:nvSpPr>
        <p:spPr>
          <a:xfrm>
            <a:off x="3886592" y="2577151"/>
            <a:ext cx="333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went blank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283CD-CE28-DAF4-1073-278EDC87074F}"/>
              </a:ext>
            </a:extLst>
          </p:cNvPr>
          <p:cNvSpPr txBox="1"/>
          <p:nvPr/>
        </p:nvSpPr>
        <p:spPr>
          <a:xfrm>
            <a:off x="7564923" y="3076156"/>
            <a:ext cx="333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exploring a site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445615" y="440288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an eco-tour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AAEA81-20F3-3A0A-A36D-8A2F1CC2A36B}"/>
              </a:ext>
            </a:extLst>
          </p:cNvPr>
          <p:cNvSpPr txBox="1"/>
          <p:nvPr/>
        </p:nvSpPr>
        <p:spPr>
          <a:xfrm>
            <a:off x="3138814" y="4816863"/>
            <a:ext cx="494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team building activities</a:t>
            </a:r>
          </a:p>
        </p:txBody>
      </p:sp>
    </p:spTree>
    <p:extLst>
      <p:ext uri="{BB962C8B-B14F-4D97-AF65-F5344CB8AC3E}">
        <p14:creationId xmlns:p14="http://schemas.microsoft.com/office/powerpoint/2010/main" val="428214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7744" y="62266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 the sentences with the correct present perfect forms of the verbs in brackets.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8649" y="2595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275918" y="1627635"/>
            <a:ext cx="11606470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I (invite) ____________ some of my friends to my birthday party.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______ the students (finish) ________ all their assignments yet?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Their children (never be) _______________ out of their village before.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He won’t go to the cinema tonight. He (see) ________ that film already.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 </a:t>
            </a:r>
            <a:r>
              <a:rPr lang="en-US" sz="3000" dirty="0"/>
              <a:t>She (not cook) _______________ for herself before, so she is not sure about what to do first.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42353" y="68562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138" y="5653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2116287" y="174437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invited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AEA81-20F3-3A0A-A36D-8A2F1CC2A36B}"/>
              </a:ext>
            </a:extLst>
          </p:cNvPr>
          <p:cNvSpPr txBox="1"/>
          <p:nvPr/>
        </p:nvSpPr>
        <p:spPr>
          <a:xfrm>
            <a:off x="823127" y="2403128"/>
            <a:ext cx="1059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C0036-8F01-4575-9BF3-7579154418C0}"/>
              </a:ext>
            </a:extLst>
          </p:cNvPr>
          <p:cNvSpPr txBox="1"/>
          <p:nvPr/>
        </p:nvSpPr>
        <p:spPr>
          <a:xfrm>
            <a:off x="5136929" y="2447731"/>
            <a:ext cx="158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finished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1E33A-6107-E389-CFE9-F519BE685529}"/>
              </a:ext>
            </a:extLst>
          </p:cNvPr>
          <p:cNvSpPr txBox="1"/>
          <p:nvPr/>
        </p:nvSpPr>
        <p:spPr>
          <a:xfrm>
            <a:off x="4572132" y="3096293"/>
            <a:ext cx="339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never been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00D05-DDC9-A8CF-17A7-27ADCCB65750}"/>
              </a:ext>
            </a:extLst>
          </p:cNvPr>
          <p:cNvSpPr txBox="1"/>
          <p:nvPr/>
        </p:nvSpPr>
        <p:spPr>
          <a:xfrm>
            <a:off x="7467732" y="3790655"/>
            <a:ext cx="339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has seen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EDB9D-0171-74BF-6890-0A71E70ED8AE}"/>
              </a:ext>
            </a:extLst>
          </p:cNvPr>
          <p:cNvSpPr txBox="1"/>
          <p:nvPr/>
        </p:nvSpPr>
        <p:spPr>
          <a:xfrm>
            <a:off x="2918935" y="5149697"/>
            <a:ext cx="3395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has never cooked	</a:t>
            </a:r>
          </a:p>
        </p:txBody>
      </p:sp>
    </p:spTree>
    <p:extLst>
      <p:ext uri="{BB962C8B-B14F-4D97-AF65-F5344CB8AC3E}">
        <p14:creationId xmlns:p14="http://schemas.microsoft.com/office/powerpoint/2010/main" val="3384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9952" y="290101"/>
            <a:ext cx="112820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the verbs in brackets in the present perfect to complete the letter.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32773" y="1011186"/>
            <a:ext cx="11408336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/>
              <a:t>Dear Nick, </a:t>
            </a:r>
          </a:p>
          <a:p>
            <a:pPr algn="just">
              <a:lnSpc>
                <a:spcPct val="150000"/>
              </a:lnSpc>
            </a:pPr>
            <a:r>
              <a:rPr lang="en-US" sz="3000" dirty="0"/>
              <a:t>How are you? Are you having a good time in Ha </a:t>
            </a:r>
            <a:r>
              <a:rPr lang="en-US" sz="3000" dirty="0" err="1"/>
              <a:t>Noi</a:t>
            </a:r>
            <a:r>
              <a:rPr lang="en-US" sz="3000" dirty="0"/>
              <a:t>? We’re having a great time here in London. We </a:t>
            </a:r>
            <a:r>
              <a:rPr lang="en-US" sz="3000" b="1" dirty="0">
                <a:solidFill>
                  <a:srgbClr val="0070C0"/>
                </a:solidFill>
              </a:rPr>
              <a:t>(1. be) </a:t>
            </a:r>
            <a:r>
              <a:rPr lang="en-US" sz="3000" dirty="0"/>
              <a:t>_________ here for four days and we </a:t>
            </a:r>
            <a:r>
              <a:rPr lang="en-US" sz="3000" b="1" dirty="0">
                <a:solidFill>
                  <a:srgbClr val="0070C0"/>
                </a:solidFill>
              </a:rPr>
              <a:t>(2. do) </a:t>
            </a:r>
            <a:r>
              <a:rPr lang="en-US" sz="3000" dirty="0"/>
              <a:t>__________ many interesting things. We </a:t>
            </a:r>
            <a:r>
              <a:rPr lang="en-US" sz="3000" b="1" dirty="0">
                <a:solidFill>
                  <a:srgbClr val="0070C0"/>
                </a:solidFill>
              </a:rPr>
              <a:t>(3. visit) </a:t>
            </a:r>
            <a:r>
              <a:rPr lang="en-US" sz="3000" dirty="0"/>
              <a:t>____________ the Tower of London and </a:t>
            </a:r>
            <a:r>
              <a:rPr lang="en-US" sz="3000" b="1" dirty="0">
                <a:solidFill>
                  <a:srgbClr val="0070C0"/>
                </a:solidFill>
              </a:rPr>
              <a:t>(4. watch) </a:t>
            </a:r>
            <a:r>
              <a:rPr lang="en-US" sz="3000" dirty="0"/>
              <a:t>_____________ the traditional Changing of the Guard. It was so wonderful to see it and I took a lot of pictures too….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81470" y="34749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255" y="2272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6553462" y="248970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been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AEA81-20F3-3A0A-A36D-8A2F1CC2A36B}"/>
              </a:ext>
            </a:extLst>
          </p:cNvPr>
          <p:cNvSpPr txBox="1"/>
          <p:nvPr/>
        </p:nvSpPr>
        <p:spPr>
          <a:xfrm>
            <a:off x="2771731" y="3189498"/>
            <a:ext cx="2233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C0036-8F01-4575-9BF3-7579154418C0}"/>
              </a:ext>
            </a:extLst>
          </p:cNvPr>
          <p:cNvSpPr txBox="1"/>
          <p:nvPr/>
        </p:nvSpPr>
        <p:spPr>
          <a:xfrm>
            <a:off x="532773" y="3891163"/>
            <a:ext cx="256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visited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1E33A-6107-E389-CFE9-F519BE685529}"/>
              </a:ext>
            </a:extLst>
          </p:cNvPr>
          <p:cNvSpPr txBox="1"/>
          <p:nvPr/>
        </p:nvSpPr>
        <p:spPr>
          <a:xfrm>
            <a:off x="8723308" y="3914103"/>
            <a:ext cx="339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watched</a:t>
            </a:r>
          </a:p>
        </p:txBody>
      </p:sp>
    </p:spTree>
    <p:extLst>
      <p:ext uri="{BB962C8B-B14F-4D97-AF65-F5344CB8AC3E}">
        <p14:creationId xmlns:p14="http://schemas.microsoft.com/office/powerpoint/2010/main" val="17187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4555" y="230941"/>
            <a:ext cx="111038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the verbs in brackets in the present perfect to complete the letter.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01950" y="643294"/>
            <a:ext cx="1160647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We also </a:t>
            </a:r>
            <a:r>
              <a:rPr lang="en-US" sz="3000" b="1" dirty="0">
                <a:solidFill>
                  <a:srgbClr val="0070C0"/>
                </a:solidFill>
              </a:rPr>
              <a:t>(5. have) ________</a:t>
            </a:r>
            <a:r>
              <a:rPr lang="en-US" sz="3000" dirty="0"/>
              <a:t>_____  a ride on the famous London Eye.</a:t>
            </a:r>
            <a:br>
              <a:rPr lang="en-US" sz="3000" dirty="0"/>
            </a:br>
            <a:r>
              <a:rPr lang="en-US" sz="3000" dirty="0"/>
              <a:t>We were excited to view the whole city. We haven’t checked out the Windsor Castle yet. We also </a:t>
            </a:r>
            <a:r>
              <a:rPr lang="en-US" sz="3000" b="1" dirty="0">
                <a:solidFill>
                  <a:srgbClr val="0070C0"/>
                </a:solidFill>
              </a:rPr>
              <a:t>(6. make) ___</a:t>
            </a:r>
            <a:r>
              <a:rPr lang="en-US" sz="3000" dirty="0"/>
              <a:t>____________ a plan to visit Windsor Castle and Stonehenge, so we’re going there tomorrow. We can’t wait to explore the Windsor Castle and the prehistoric monument - Stonehenge. </a:t>
            </a:r>
          </a:p>
          <a:p>
            <a:r>
              <a:rPr lang="en-US" sz="3000" dirty="0"/>
              <a:t>See you next week,  </a:t>
            </a:r>
          </a:p>
          <a:p>
            <a:r>
              <a:rPr lang="en-US" sz="3000" dirty="0"/>
              <a:t>Akiko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01950" y="25529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735" y="1350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3247567" y="767087"/>
            <a:ext cx="337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(also) had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7CBC0-8C3B-F3AC-F10D-DCDB79B06059}"/>
              </a:ext>
            </a:extLst>
          </p:cNvPr>
          <p:cNvSpPr txBox="1"/>
          <p:nvPr/>
        </p:nvSpPr>
        <p:spPr>
          <a:xfrm>
            <a:off x="6410692" y="2156983"/>
            <a:ext cx="337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(also) made </a:t>
            </a:r>
          </a:p>
        </p:txBody>
      </p:sp>
    </p:spTree>
    <p:extLst>
      <p:ext uri="{BB962C8B-B14F-4D97-AF65-F5344CB8AC3E}">
        <p14:creationId xmlns:p14="http://schemas.microsoft.com/office/powerpoint/2010/main" val="25847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4" y="1289230"/>
            <a:ext cx="1107462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Think of your most memorable experience. use the questions below. </a:t>
            </a:r>
          </a:p>
          <a:p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8519" y="21296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3117" y="2226258"/>
            <a:ext cx="11445622" cy="416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– What is the experience?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– When did it happen?</a:t>
            </a:r>
            <a:br>
              <a:rPr lang="en-US" sz="3600" dirty="0"/>
            </a:br>
            <a:r>
              <a:rPr lang="en-US" sz="3600" dirty="0"/>
              <a:t>– What did you do then?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– How did you feel?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– Why is it your most memorable experience?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679" y="2009863"/>
            <a:ext cx="2917606" cy="1967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494" y="3180365"/>
            <a:ext cx="3051315" cy="2078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161" y="4246941"/>
            <a:ext cx="3047867" cy="214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5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4" y="1289231"/>
            <a:ext cx="989518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a poster of your experience with pictures or photos and then present to the whole class. </a:t>
            </a:r>
            <a:endParaRPr lang="en-US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8543" y="134628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328" y="12436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3858" y="26045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13" name="Picture 6" descr="Presentation Clipart Images - Free Download on Freepik">
            <a:extLst>
              <a:ext uri="{FF2B5EF4-FFF2-40B4-BE49-F238E27FC236}">
                <a16:creationId xmlns:a16="http://schemas.microsoft.com/office/drawing/2014/main" id="{118E3889-6498-641D-C359-C3E19EF3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73" y="2456880"/>
            <a:ext cx="4450338" cy="416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60783" y="260450"/>
            <a:ext cx="486808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45588" y="2491726"/>
            <a:ext cx="11445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Review 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vocabulary related to experiences</a:t>
            </a: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Review the present perfect tense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75" y="109934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318" y="1458379"/>
            <a:ext cx="815602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i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What have we learned in this lesson?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book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9959" r="7861" b="7659"/>
          <a:stretch/>
        </p:blipFill>
        <p:spPr bwMode="auto">
          <a:xfrm>
            <a:off x="226142" y="0"/>
            <a:ext cx="11611897" cy="6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1461214" y="1148521"/>
            <a:ext cx="4775200" cy="104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6000" b="1" u="sng" dirty="0">
                <a:solidFill>
                  <a:srgbClr val="0070C0"/>
                </a:solidFill>
                <a:latin typeface="VNI-Thufap2" pitchFamily="2" charset="0"/>
                <a:cs typeface="Arial" pitchFamily="34" charset="0"/>
              </a:rPr>
              <a:t>Homework</a:t>
            </a:r>
            <a:endParaRPr lang="en-US" sz="6000" b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270341" name="Picture 5" descr="book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484" y="4357003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2" name="Picture 6" descr="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284" y="4052203"/>
            <a:ext cx="11176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4" name="Text Box 4"/>
          <p:cNvSpPr txBox="1">
            <a:spLocks noChangeArrowheads="1"/>
          </p:cNvSpPr>
          <p:nvPr/>
        </p:nvSpPr>
        <p:spPr bwMode="auto">
          <a:xfrm>
            <a:off x="1288836" y="2259456"/>
            <a:ext cx="5119955" cy="233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 dirty="0" smtClean="0">
                <a:solidFill>
                  <a:srgbClr val="0000CC"/>
                </a:solidFill>
                <a:latin typeface="Arial Narrow" pitchFamily="34" charset="0"/>
              </a:rPr>
              <a:t> Do </a:t>
            </a:r>
            <a:r>
              <a:rPr lang="en-US" altLang="en-US" sz="3600" b="1" dirty="0">
                <a:solidFill>
                  <a:srgbClr val="0000CC"/>
                </a:solidFill>
                <a:latin typeface="Arial Narrow" pitchFamily="34" charset="0"/>
              </a:rPr>
              <a:t>exercise in workbook</a:t>
            </a:r>
            <a:r>
              <a:rPr lang="en-US" altLang="en-US" sz="3600" b="1" dirty="0" smtClean="0">
                <a:solidFill>
                  <a:srgbClr val="0000CC"/>
                </a:solidFill>
                <a:latin typeface="Arial Narrow" pitchFamily="34" charset="0"/>
              </a:rPr>
              <a:t>.</a:t>
            </a:r>
            <a:endParaRPr lang="en-US" altLang="en-US" sz="3600" b="1" dirty="0">
              <a:solidFill>
                <a:srgbClr val="0000CC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 dirty="0">
                <a:solidFill>
                  <a:srgbClr val="0000CC"/>
                </a:solidFill>
                <a:latin typeface="Arial Narrow" pitchFamily="34" charset="0"/>
              </a:rPr>
              <a:t> Prepare : Review </a:t>
            </a:r>
            <a:r>
              <a:rPr lang="en-US" altLang="en-US" sz="3600" b="1" dirty="0" smtClean="0">
                <a:solidFill>
                  <a:srgbClr val="0000CC"/>
                </a:solidFill>
                <a:latin typeface="Arial Narrow" pitchFamily="34" charset="0"/>
              </a:rPr>
              <a:t>2.</a:t>
            </a:r>
            <a:endParaRPr lang="en-US" altLang="en-US" sz="3600" b="1" dirty="0">
              <a:solidFill>
                <a:srgbClr val="0000CC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36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5884238" y="2259456"/>
            <a:ext cx="5212993" cy="112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03" tIns="60952" rIns="121903" bIns="60952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6500" b="1" dirty="0">
                <a:solidFill>
                  <a:srgbClr val="6D9FB1"/>
                </a:solidFill>
                <a:latin typeface="VNI-Slogan" pitchFamily="2" charset="0"/>
                <a:cs typeface="Arial" pitchFamily="34" charset="0"/>
              </a:rPr>
              <a:t>Good bye !</a:t>
            </a:r>
          </a:p>
        </p:txBody>
      </p:sp>
    </p:spTree>
    <p:extLst>
      <p:ext uri="{BB962C8B-B14F-4D97-AF65-F5344CB8AC3E}">
        <p14:creationId xmlns:p14="http://schemas.microsoft.com/office/powerpoint/2010/main" val="20261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thank you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843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625936" y="247242"/>
            <a:ext cx="6438328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3" y="282785"/>
            <a:ext cx="59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3" name="Google Shape;120;p3">
            <a:extLst>
              <a:ext uri="{FF2B5EF4-FFF2-40B4-BE49-F238E27FC236}">
                <a16:creationId xmlns:a16="http://schemas.microsoft.com/office/drawing/2014/main" id="{8C38835E-ED3B-2334-6B97-2B9DD00228F0}"/>
              </a:ext>
            </a:extLst>
          </p:cNvPr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 </a:t>
            </a:r>
            <a:endParaRPr dirty="0"/>
          </a:p>
        </p:txBody>
      </p:sp>
      <p:sp>
        <p:nvSpPr>
          <p:cNvPr id="14" name="Google Shape;121;p3">
            <a:extLst>
              <a:ext uri="{FF2B5EF4-FFF2-40B4-BE49-F238E27FC236}">
                <a16:creationId xmlns:a16="http://schemas.microsoft.com/office/drawing/2014/main" id="{28F384F0-005B-D39C-48D6-92D5FD2692EF}"/>
              </a:ext>
            </a:extLst>
          </p:cNvPr>
          <p:cNvSpPr/>
          <p:nvPr/>
        </p:nvSpPr>
        <p:spPr>
          <a:xfrm>
            <a:off x="5588839" y="2020176"/>
            <a:ext cx="5740800" cy="845903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use the adjectives in the box to describe the experiences. add any other adjectives you can think of.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phrases in the box.</a:t>
            </a:r>
          </a:p>
        </p:txBody>
      </p:sp>
      <p:sp>
        <p:nvSpPr>
          <p:cNvPr id="15" name="Google Shape;122;p3">
            <a:extLst>
              <a:ext uri="{FF2B5EF4-FFF2-40B4-BE49-F238E27FC236}">
                <a16:creationId xmlns:a16="http://schemas.microsoft.com/office/drawing/2014/main" id="{607F8578-98B6-A665-975B-668747A935E6}"/>
              </a:ext>
            </a:extLst>
          </p:cNvPr>
          <p:cNvSpPr/>
          <p:nvPr/>
        </p:nvSpPr>
        <p:spPr>
          <a:xfrm>
            <a:off x="5588839" y="2965504"/>
            <a:ext cx="5740800" cy="1302098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the correct present perfect forms of the verbs in brackets.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verbs in brackets in the present perfect to complete the letter.</a:t>
            </a:r>
            <a:r>
              <a:rPr lang="en-VN" dirty="0">
                <a:effectLst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23;p3">
            <a:extLst>
              <a:ext uri="{FF2B5EF4-FFF2-40B4-BE49-F238E27FC236}">
                <a16:creationId xmlns:a16="http://schemas.microsoft.com/office/drawing/2014/main" id="{0D5D8111-3796-DAE3-908C-9D8F0203BFF9}"/>
              </a:ext>
            </a:extLst>
          </p:cNvPr>
          <p:cNvSpPr/>
          <p:nvPr/>
        </p:nvSpPr>
        <p:spPr>
          <a:xfrm>
            <a:off x="5585947" y="4610165"/>
            <a:ext cx="5743692" cy="1184367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hink of your most memorable experience. use the questions below.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 to make a poster then present it to the class.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0;p3">
            <a:extLst>
              <a:ext uri="{FF2B5EF4-FFF2-40B4-BE49-F238E27FC236}">
                <a16:creationId xmlns:a16="http://schemas.microsoft.com/office/drawing/2014/main" id="{1BB30502-F944-AF3D-4FAA-8FEA49CF44B9}"/>
              </a:ext>
            </a:extLst>
          </p:cNvPr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8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657062" y="1471663"/>
            <a:ext cx="6993487" cy="64633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182619" y="1507206"/>
            <a:ext cx="646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AND PROJECT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12594" y="1320024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026" name="Picture 2" descr="Free old person - Vector Art">
            <a:extLst>
              <a:ext uri="{FF2B5EF4-FFF2-40B4-BE49-F238E27FC236}">
                <a16:creationId xmlns:a16="http://schemas.microsoft.com/office/drawing/2014/main" id="{C702F803-AFD8-5265-72BE-162241609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0"/>
          <a:stretch/>
        </p:blipFill>
        <p:spPr bwMode="auto">
          <a:xfrm>
            <a:off x="2963501" y="2331219"/>
            <a:ext cx="6569592" cy="40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306" y="81930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adjectives in the box to describe the experiences. add any other adjectives you can think of.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4541" y="11931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293022" y="3030432"/>
            <a:ext cx="11606470" cy="3483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riding a jeep up to the mountain top 		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touring an area with mountains and villages 	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Being bullied							 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joining team building activities  			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not revising previous lessons before the exams		______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58915" y="101428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700" y="8940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530376" y="1768079"/>
            <a:ext cx="10862822" cy="131603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brilliant		exhilarating			exciting 		 helpless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special		 embarrassing		amazing 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thrilling 		unpleasant 			memorable </a:t>
            </a:r>
          </a:p>
        </p:txBody>
      </p:sp>
      <p:sp>
        <p:nvSpPr>
          <p:cNvPr id="2" name="Rectangle 1"/>
          <p:cNvSpPr/>
          <p:nvPr/>
        </p:nvSpPr>
        <p:spPr>
          <a:xfrm>
            <a:off x="9021226" y="3165042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exhilarating	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1084" y="3174545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thrilling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86221" y="3174545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special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306" y="819309"/>
            <a:ext cx="1033824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adjectives in the box to describe the experiences. add any other adjectives you can think of.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4541" y="11931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14306" y="3618311"/>
            <a:ext cx="11606470" cy="713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riding a jeep up to the mountain top 				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58915" y="101428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700" y="8940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530376" y="1768079"/>
            <a:ext cx="10862822" cy="131603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brilliant		exhilarating			exciting 		 helpless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special		 embarrassing		amazing 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thrilling 		unpleasant 			memorable </a:t>
            </a:r>
          </a:p>
        </p:txBody>
      </p:sp>
      <p:sp>
        <p:nvSpPr>
          <p:cNvPr id="2" name="Rectangle 1"/>
          <p:cNvSpPr/>
          <p:nvPr/>
        </p:nvSpPr>
        <p:spPr>
          <a:xfrm>
            <a:off x="4714851" y="4972222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exhilarating	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0325" y="4955842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thrilling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462" y="4955842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special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306" y="819309"/>
            <a:ext cx="1033824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adjectives in the box to describe the experiences. add any other adjectives you can think of.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4541" y="11931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211700" y="3442630"/>
            <a:ext cx="11606470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b="1" dirty="0" smtClean="0">
                <a:solidFill>
                  <a:srgbClr val="0070C0"/>
                </a:solidFill>
              </a:rPr>
              <a:t>2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dirty="0"/>
              <a:t>touring an area with mountains and villages 			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58915" y="101428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700" y="8940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530376" y="1768079"/>
            <a:ext cx="10862822" cy="131603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brilliant		exhilarating			exciting 		 helpless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special		 embarrassing		amazing 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thrilling 		unpleasant 			memorable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700" y="4632436"/>
            <a:ext cx="11566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exciting, amazing, memorable, brilliant, picturesque, </a:t>
            </a:r>
            <a:r>
              <a:rPr lang="en-US" sz="3200" b="1" dirty="0" smtClean="0">
                <a:solidFill>
                  <a:srgbClr val="C00000"/>
                </a:solidFill>
              </a:rPr>
              <a:t>enchanting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9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306" y="81930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adjectives in the box to describe the experiences. add any other adjectives you can think of.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4541" y="11931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10217" y="3564688"/>
            <a:ext cx="11606470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3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dirty="0"/>
              <a:t>Being bullied							 	</a:t>
            </a:r>
            <a:r>
              <a:rPr lang="en-US" sz="3200" dirty="0" smtClean="0"/>
              <a:t>______</a:t>
            </a:r>
            <a:endParaRPr lang="en-US" sz="3200" dirty="0"/>
          </a:p>
        </p:txBody>
      </p:sp>
      <p:sp>
        <p:nvSpPr>
          <p:cNvPr id="32" name="Rounded Rectangle 31"/>
          <p:cNvSpPr/>
          <p:nvPr/>
        </p:nvSpPr>
        <p:spPr>
          <a:xfrm>
            <a:off x="158915" y="101428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700" y="8940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530376" y="1768079"/>
            <a:ext cx="10862822" cy="131603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brilliant		exhilarating			exciting 		 helpless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special		 embarrassing		amazing 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thrilling 		unpleasant 			memorable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1237" y="479995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embarrassing, helpless, </a:t>
            </a:r>
            <a:r>
              <a:rPr lang="en-US" sz="3200" b="1" dirty="0" smtClean="0">
                <a:solidFill>
                  <a:srgbClr val="C00000"/>
                </a:solidFill>
              </a:rPr>
              <a:t>distressing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306" y="81930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adjectives in the box to describe the experiences. add any other adjectives you can think of.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4541" y="11931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293022" y="3567145"/>
            <a:ext cx="11606470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4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dirty="0"/>
              <a:t>joining team building activities  					</a:t>
            </a:r>
            <a:r>
              <a:rPr lang="en-US" sz="3200" dirty="0" smtClean="0"/>
              <a:t>______</a:t>
            </a:r>
            <a:endParaRPr lang="en-US" sz="32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530376" y="1768079"/>
            <a:ext cx="10862822" cy="131603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brilliant		exhilarating			exciting 		 helpless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special		 embarrassing		amazing 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thrilling 		unpleasant 			memorable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1237" y="449796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exciting, </a:t>
            </a:r>
            <a:r>
              <a:rPr lang="en-US" sz="3200" b="1" dirty="0" smtClean="0">
                <a:solidFill>
                  <a:srgbClr val="C00000"/>
                </a:solidFill>
              </a:rPr>
              <a:t>memorable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306" y="81930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adjectives in the box to describe the experiences. add any other adjectives you can think of.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4541" y="11931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293022" y="3319609"/>
            <a:ext cx="11606470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r>
              <a:rPr lang="en-US" sz="3200" b="1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not revising previous lessons before the exams		______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9735" y="8859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520" y="7656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530376" y="1768079"/>
            <a:ext cx="10862822" cy="131603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brilliant		exhilarating			exciting 		 helpless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special		 embarrassing		amazing 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thrilling 		unpleasant 			memorable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6540" y="4468520"/>
            <a:ext cx="7744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unpleasant, embarrassing, </a:t>
            </a:r>
            <a:r>
              <a:rPr lang="en-US" sz="3200" b="1" dirty="0" smtClean="0">
                <a:solidFill>
                  <a:srgbClr val="C00000"/>
                </a:solidFill>
              </a:rPr>
              <a:t>regrettable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3740</TotalTime>
  <Words>1106</Words>
  <Application>Microsoft Office PowerPoint</Application>
  <PresentationFormat>Widescreen</PresentationFormat>
  <Paragraphs>229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Adobe Gothic Std B</vt:lpstr>
      <vt:lpstr>Arial</vt:lpstr>
      <vt:lpstr>Arial Narrow</vt:lpstr>
      <vt:lpstr>Bahnschrift SemiBold Condensed</vt:lpstr>
      <vt:lpstr>Berlin Sans FB</vt:lpstr>
      <vt:lpstr>Calibri</vt:lpstr>
      <vt:lpstr>Calibri Light</vt:lpstr>
      <vt:lpstr>Cooper Black</vt:lpstr>
      <vt:lpstr>Myriad Pro</vt:lpstr>
      <vt:lpstr>Noto Sans Symbols</vt:lpstr>
      <vt:lpstr>Times New Roman</vt:lpstr>
      <vt:lpstr>VNI-Slogan</vt:lpstr>
      <vt:lpstr>VNI-Thufap2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232</cp:revision>
  <dcterms:created xsi:type="dcterms:W3CDTF">2020-12-09T02:04:09Z</dcterms:created>
  <dcterms:modified xsi:type="dcterms:W3CDTF">2024-09-03T15:19:53Z</dcterms:modified>
</cp:coreProperties>
</file>