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79" r:id="rId2"/>
    <p:sldId id="279" r:id="rId3"/>
    <p:sldId id="371" r:id="rId4"/>
    <p:sldId id="372" r:id="rId5"/>
    <p:sldId id="380" r:id="rId6"/>
    <p:sldId id="256" r:id="rId7"/>
    <p:sldId id="382" r:id="rId8"/>
    <p:sldId id="276" r:id="rId9"/>
    <p:sldId id="383" r:id="rId10"/>
    <p:sldId id="316" r:id="rId11"/>
    <p:sldId id="367" r:id="rId12"/>
    <p:sldId id="368" r:id="rId13"/>
    <p:sldId id="369" r:id="rId14"/>
    <p:sldId id="370" r:id="rId15"/>
    <p:sldId id="283" r:id="rId16"/>
    <p:sldId id="385" r:id="rId17"/>
    <p:sldId id="373" r:id="rId18"/>
    <p:sldId id="363" r:id="rId19"/>
    <p:sldId id="375" r:id="rId20"/>
    <p:sldId id="386" r:id="rId21"/>
    <p:sldId id="388" r:id="rId22"/>
    <p:sldId id="376" r:id="rId23"/>
    <p:sldId id="377" r:id="rId24"/>
    <p:sldId id="314" r:id="rId25"/>
    <p:sldId id="330" r:id="rId26"/>
    <p:sldId id="389" r:id="rId27"/>
    <p:sldId id="3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BC864"/>
    <a:srgbClr val="77ADC0"/>
    <a:srgbClr val="6D9FB1"/>
    <a:srgbClr val="F16649"/>
    <a:srgbClr val="0087B2"/>
    <a:srgbClr val="F26648"/>
    <a:srgbClr val="F7931D"/>
    <a:srgbClr val="F8B417"/>
    <a:srgbClr val="FE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7" autoAdjust="0"/>
    <p:restoredTop sz="94684"/>
  </p:normalViewPr>
  <p:slideViewPr>
    <p:cSldViewPr snapToGrid="0" showGuides="1">
      <p:cViewPr varScale="1">
        <p:scale>
          <a:sx n="65" d="100"/>
          <a:sy n="65" d="100"/>
        </p:scale>
        <p:origin x="3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0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4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8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4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7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3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9" y="63341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770376" y="6211670"/>
            <a:ext cx="28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2">
                    <a:lumMod val="50000"/>
                  </a:schemeClr>
                </a:solidFill>
              </a:rPr>
              <a:t>Mrs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Thu 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4920" y="1546040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touching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1308" y="3980018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gây</a:t>
            </a:r>
            <a:r>
              <a:rPr lang="en-US" sz="4500" b="1" dirty="0"/>
              <a:t> </a:t>
            </a:r>
            <a:r>
              <a:rPr lang="en-US" sz="4500" b="1" dirty="0" err="1"/>
              <a:t>xúc</a:t>
            </a:r>
            <a:r>
              <a:rPr lang="en-US" sz="4500" b="1" dirty="0"/>
              <a:t> </a:t>
            </a:r>
            <a:r>
              <a:rPr lang="en-US" sz="4500" b="1" dirty="0" err="1"/>
              <a:t>động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784737" y="2689407"/>
            <a:ext cx="22894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tʌtʃɪŋ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touching__gb_1">
            <a:hlinkClick r:id="" action="ppaction://media"/>
            <a:extLst>
              <a:ext uri="{FF2B5EF4-FFF2-40B4-BE49-F238E27FC236}">
                <a16:creationId xmlns:a16="http://schemas.microsoft.com/office/drawing/2014/main" id="{747329C9-EFE7-9BFF-CB46-1FF746967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57" y="2823660"/>
            <a:ext cx="721021" cy="721021"/>
          </a:xfrm>
          <a:prstGeom prst="rect">
            <a:avLst/>
          </a:prstGeom>
        </p:spPr>
      </p:pic>
      <p:pic>
        <p:nvPicPr>
          <p:cNvPr id="5" name="Picture 2" descr="6.900+ Mixed Race Family Stock İllüstrasyonlar, Royalty-Free Vektör Grafik  ve Clip Art - iStock">
            <a:extLst>
              <a:ext uri="{FF2B5EF4-FFF2-40B4-BE49-F238E27FC236}">
                <a16:creationId xmlns:a16="http://schemas.microsoft.com/office/drawing/2014/main" id="{3AEAAC02-F10A-4C6E-DA4C-AFF46FAC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71" y="1777146"/>
            <a:ext cx="3569676" cy="38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9930" y="1620101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soldier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6329" y="4098802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500" b="1" dirty="0"/>
              <a:t>người lính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349226" y="2756970"/>
            <a:ext cx="340509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səʊldʒə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3" name="soldier__gb_1">
            <a:hlinkClick r:id="" action="ppaction://media"/>
            <a:extLst>
              <a:ext uri="{FF2B5EF4-FFF2-40B4-BE49-F238E27FC236}">
                <a16:creationId xmlns:a16="http://schemas.microsoft.com/office/drawing/2014/main" id="{4FEA52CF-592D-85FB-C35C-184C6B899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784" y="2484237"/>
            <a:ext cx="721021" cy="721021"/>
          </a:xfrm>
          <a:prstGeom prst="rect">
            <a:avLst/>
          </a:prstGeom>
        </p:spPr>
      </p:pic>
      <p:pic>
        <p:nvPicPr>
          <p:cNvPr id="3074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id="{42FC0620-45E7-B0D7-DFFD-DA02E732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32" y="2233694"/>
            <a:ext cx="5136221" cy="36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8776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army-like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166" y="5165033"/>
            <a:ext cx="56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như trong quân đội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38705" y="3761138"/>
            <a:ext cx="3445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- ‘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army">
            <a:hlinkClick r:id="" action="ppaction://media"/>
            <a:extLst>
              <a:ext uri="{FF2B5EF4-FFF2-40B4-BE49-F238E27FC236}">
                <a16:creationId xmlns:a16="http://schemas.microsoft.com/office/drawing/2014/main" id="{B497DE9A-71B1-4045-BEBB-23C4B8C05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894" y="3871114"/>
            <a:ext cx="721021" cy="721021"/>
          </a:xfrm>
          <a:prstGeom prst="rect">
            <a:avLst/>
          </a:prstGeom>
        </p:spPr>
      </p:pic>
      <p:pic>
        <p:nvPicPr>
          <p:cNvPr id="4098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id="{4FF53482-647A-2E59-2AD1-9B1538F3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7" y="2883471"/>
            <a:ext cx="5600205" cy="35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4007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0712" y="1620101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strict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296" y="3901691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nghiêm</a:t>
            </a:r>
            <a:r>
              <a:rPr lang="en-US" sz="4500" b="1" dirty="0"/>
              <a:t> </a:t>
            </a:r>
            <a:r>
              <a:rPr lang="en-US" sz="4500" b="1" dirty="0" err="1"/>
              <a:t>khắc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709108" y="2749051"/>
            <a:ext cx="208986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strɪkt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strict__gb_1">
            <a:hlinkClick r:id="" action="ppaction://media"/>
            <a:extLst>
              <a:ext uri="{FF2B5EF4-FFF2-40B4-BE49-F238E27FC236}">
                <a16:creationId xmlns:a16="http://schemas.microsoft.com/office/drawing/2014/main" id="{DE15A2F4-0D10-2D42-B75C-6B044E33A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38" y="2753668"/>
            <a:ext cx="721021" cy="721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79359-BFF8-48D7-7CF1-09E39919DA7B}"/>
              </a:ext>
            </a:extLst>
          </p:cNvPr>
          <p:cNvSpPr txBox="1"/>
          <p:nvPr/>
        </p:nvSpPr>
        <p:spPr>
          <a:xfrm>
            <a:off x="9592627" y="9416971"/>
            <a:ext cx="14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</a:t>
            </a:r>
          </a:p>
        </p:txBody>
      </p:sp>
      <p:pic>
        <p:nvPicPr>
          <p:cNvPr id="5122" name="Picture 2" descr="Premium Vector | Angry teacher scolding little schoolboy. adult man  screaming on sad school kid boy. strict professor and nasty pupil. cartoon  flat illustration">
            <a:extLst>
              <a:ext uri="{FF2B5EF4-FFF2-40B4-BE49-F238E27FC236}">
                <a16:creationId xmlns:a16="http://schemas.microsoft.com/office/drawing/2014/main" id="{27AC6A52-4740-5156-2A5B-B641B4EC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35" y="1956619"/>
            <a:ext cx="3957247" cy="38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4528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5757" y="1625970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theme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4831" y="4097829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chủ</a:t>
            </a:r>
            <a:r>
              <a:rPr lang="en-US" sz="4500" b="1" dirty="0"/>
              <a:t> </a:t>
            </a:r>
            <a:r>
              <a:rPr lang="en-US" sz="4500" b="1" dirty="0" err="1"/>
              <a:t>đề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044012" y="2945189"/>
            <a:ext cx="17668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/θ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iːm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theme__gb_2">
            <a:hlinkClick r:id="" action="ppaction://media"/>
            <a:extLst>
              <a:ext uri="{FF2B5EF4-FFF2-40B4-BE49-F238E27FC236}">
                <a16:creationId xmlns:a16="http://schemas.microsoft.com/office/drawing/2014/main" id="{E4DC7AC9-F3A8-D21D-22E3-675EB1E84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14" y="3040117"/>
            <a:ext cx="721021" cy="721021"/>
          </a:xfrm>
          <a:prstGeom prst="rect">
            <a:avLst/>
          </a:prstGeom>
        </p:spPr>
      </p:pic>
      <p:pic>
        <p:nvPicPr>
          <p:cNvPr id="1030" name="Picture 6" descr="Education Clipart Images - Free Download on Freepik">
            <a:extLst>
              <a:ext uri="{FF2B5EF4-FFF2-40B4-BE49-F238E27FC236}">
                <a16:creationId xmlns:a16="http://schemas.microsoft.com/office/drawing/2014/main" id="{43179903-A163-72DA-1E69-EB9889DD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21" y="1949271"/>
            <a:ext cx="37749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7" y="95426"/>
            <a:ext cx="443926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9540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54603"/>
              </p:ext>
            </p:extLst>
          </p:nvPr>
        </p:nvGraphicFramePr>
        <p:xfrm>
          <a:off x="1063523" y="750928"/>
          <a:ext cx="10450289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touching (adj)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tʌtʃɪŋ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xúc động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soldier (n)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səʊldʒə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(r)/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lính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army-like (adj)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ɑːmi</a:t>
                      </a:r>
                      <a:r>
                        <a:rPr lang="vi-VN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‘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laɪk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như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trong quân đội</a:t>
                      </a:r>
                      <a:endParaRPr lang="en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strict </a:t>
                      </a:r>
                      <a:r>
                        <a:rPr lang="vi-VN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(adj)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strɪkt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nghiêm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khắc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theme (n)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θiːm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chủ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đề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0950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88542" y="1045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ouching__gb_1">
            <a:hlinkClick r:id="" action="ppaction://media"/>
            <a:extLst>
              <a:ext uri="{FF2B5EF4-FFF2-40B4-BE49-F238E27FC236}">
                <a16:creationId xmlns:a16="http://schemas.microsoft.com/office/drawing/2014/main" id="{254C838B-3D71-D631-887B-9AE3AB913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1672208"/>
            <a:ext cx="721021" cy="721021"/>
          </a:xfrm>
          <a:prstGeom prst="rect">
            <a:avLst/>
          </a:prstGeom>
        </p:spPr>
      </p:pic>
      <p:pic>
        <p:nvPicPr>
          <p:cNvPr id="8" name="soldier__gb_1">
            <a:hlinkClick r:id="" action="ppaction://media"/>
            <a:extLst>
              <a:ext uri="{FF2B5EF4-FFF2-40B4-BE49-F238E27FC236}">
                <a16:creationId xmlns:a16="http://schemas.microsoft.com/office/drawing/2014/main" id="{E9F4503B-306F-2408-4823-CFCBC8C5C9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2408480"/>
            <a:ext cx="721021" cy="721021"/>
          </a:xfrm>
          <a:prstGeom prst="rect">
            <a:avLst/>
          </a:prstGeom>
        </p:spPr>
      </p:pic>
      <p:pic>
        <p:nvPicPr>
          <p:cNvPr id="9" name="army">
            <a:hlinkClick r:id="" action="ppaction://media"/>
            <a:extLst>
              <a:ext uri="{FF2B5EF4-FFF2-40B4-BE49-F238E27FC236}">
                <a16:creationId xmlns:a16="http://schemas.microsoft.com/office/drawing/2014/main" id="{50C37197-A540-D271-8543-76D160C501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3144752"/>
            <a:ext cx="721021" cy="721021"/>
          </a:xfrm>
          <a:prstGeom prst="rect">
            <a:avLst/>
          </a:prstGeom>
        </p:spPr>
      </p:pic>
      <p:pic>
        <p:nvPicPr>
          <p:cNvPr id="12" name="strict__gb_1">
            <a:hlinkClick r:id="" action="ppaction://media"/>
            <a:extLst>
              <a:ext uri="{FF2B5EF4-FFF2-40B4-BE49-F238E27FC236}">
                <a16:creationId xmlns:a16="http://schemas.microsoft.com/office/drawing/2014/main" id="{65FADE26-ADA4-86AB-3F32-CCDFE8D839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3881024"/>
            <a:ext cx="721021" cy="721021"/>
          </a:xfrm>
          <a:prstGeom prst="rect">
            <a:avLst/>
          </a:prstGeom>
        </p:spPr>
      </p:pic>
      <p:pic>
        <p:nvPicPr>
          <p:cNvPr id="13" name="theme__gb_2">
            <a:hlinkClick r:id="" action="ppaction://media"/>
            <a:extLst>
              <a:ext uri="{FF2B5EF4-FFF2-40B4-BE49-F238E27FC236}">
                <a16:creationId xmlns:a16="http://schemas.microsoft.com/office/drawing/2014/main" id="{E725BD7C-B0A6-3AB5-ECB5-100FA4F2E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3289" y="4617294"/>
            <a:ext cx="721021" cy="7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048069" y="134112"/>
            <a:ext cx="5791200" cy="6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1942198" y="4163496"/>
            <a:ext cx="28448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BC864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121903" tIns="60952" rIns="121903" bIns="60952" anchor="ctr"/>
          <a:lstStyle/>
          <a:p>
            <a:pPr algn="ctr"/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touching</a:t>
            </a:r>
            <a:r>
              <a:rPr lang="en-US" sz="3733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733" b="1" dirty="0">
              <a:solidFill>
                <a:schemeClr val="accent5"/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955364" y="2715696"/>
            <a:ext cx="2844800" cy="1447800"/>
          </a:xfrm>
          <a:prstGeom prst="ellipse">
            <a:avLst/>
          </a:prstGeom>
          <a:solidFill>
            <a:srgbClr val="FBC864"/>
          </a:solidFill>
          <a:ln>
            <a:solidFill>
              <a:srgbClr val="FBC86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3733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soldier</a:t>
            </a:r>
            <a:endParaRPr lang="en-US" sz="3733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7185227" y="1215718"/>
            <a:ext cx="28448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rmy-like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942198" y="1091056"/>
            <a:ext cx="2844800" cy="1447800"/>
          </a:xfrm>
          <a:prstGeom prst="ellipse">
            <a:avLst/>
          </a:prstGeom>
          <a:solidFill>
            <a:srgbClr val="00B0F0"/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4267" b="1" dirty="0" smtClean="0">
                <a:latin typeface="Times New Roman" pitchFamily="18" charset="0"/>
                <a:cs typeface="Times New Roman" pitchFamily="18" charset="0"/>
              </a:rPr>
              <a:t>theme</a:t>
            </a:r>
            <a:endParaRPr lang="en-US" sz="4267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387210" y="4397055"/>
            <a:ext cx="28448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733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strict </a:t>
            </a:r>
            <a:endParaRPr lang="en-US" sz="3733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120" y="134112"/>
            <a:ext cx="4060067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3600" b="1" dirty="0">
                <a:solidFill>
                  <a:srgbClr val="C00000"/>
                </a:solidFill>
              </a:rPr>
              <a:t>* Checking vocab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5980" y="281079"/>
            <a:ext cx="11149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589" y="2323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374" y="1297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FECD1-B8DC-F6FF-70E9-4F7E09F3E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343" y="804299"/>
            <a:ext cx="4283416" cy="4990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76497-C58A-83C0-CCF3-F3A2B6F81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656" y="734997"/>
            <a:ext cx="4283416" cy="4990107"/>
          </a:xfrm>
          <a:prstGeom prst="rect">
            <a:avLst/>
          </a:prstGeom>
        </p:spPr>
      </p:pic>
      <p:pic>
        <p:nvPicPr>
          <p:cNvPr id="2" name="Unit 5 - Our experienc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730" y="9402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72002" y="1002153"/>
            <a:ext cx="11433186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Duong and Akiko talked about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their English summer courses	 B. experiences at summer courses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activities in summer 		 D. their army training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What didn’t Duong do during his course?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Get up early.				B. Work as a leader.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Receive letters from home. 	D. Work in teams.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980" y="33624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043209" y="1884722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5983795" y="409201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391291" y="30396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444076" y="201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482" y="38540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2504" y="874332"/>
            <a:ext cx="11433186" cy="740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>
                <a:effectLst/>
              </a:rPr>
              <a:t> The word “theme” means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Performance		B. environment		C. activity 	      D. topic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The experience at Rockefeller Centre was ______ for Akiko.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unforgettable 	B. enjoyable	C. special 	    D. touching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The word “that” refers to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to America	B. touring the Thornwood campus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visiting Rockefeller Centre	D. viewing the city below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7753601" y="172666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859676" y="32089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361793" y="3531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414578" y="2504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BE7FD6-F9B8-8C73-B4BD-93BB5B691F14}"/>
              </a:ext>
            </a:extLst>
          </p:cNvPr>
          <p:cNvSpPr/>
          <p:nvPr/>
        </p:nvSpPr>
        <p:spPr>
          <a:xfrm>
            <a:off x="447819" y="46923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63851" y="1659245"/>
            <a:ext cx="2782529" cy="2546555"/>
          </a:xfrm>
          <a:prstGeom prst="flowChartMagneticTap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624510" y="108097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3416945" y="1659245"/>
            <a:ext cx="78114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1. Play in 2 teams  </a:t>
            </a:r>
          </a:p>
          <a:p>
            <a:r>
              <a:rPr lang="en-US" sz="3200" dirty="0"/>
              <a:t>2. Each team play rock paper scissors to decide who will go first. </a:t>
            </a:r>
          </a:p>
          <a:p>
            <a:r>
              <a:rPr lang="en-US" sz="3200" dirty="0"/>
              <a:t>3. The winner say a sentence about their past experience then choose the second one in the other team. The second repeats and say their past experience and so 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172" y="2578580"/>
            <a:ext cx="3312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623422" y="745171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360536"/>
            <a:ext cx="1114954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again and tick Duong or Akiko.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4282" y="30928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7" y="2066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7F567A-2DA1-86B1-03DD-73BC110E9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23238"/>
              </p:ext>
            </p:extLst>
          </p:nvPr>
        </p:nvGraphicFramePr>
        <p:xfrm>
          <a:off x="220114" y="1017174"/>
          <a:ext cx="11149543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9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121093473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90285203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Experiences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Duong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Akiko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English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army-like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joining a performance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touring a campus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receiving letters from home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202095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62457" y="1956661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8961" y="4869460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8961" y="3387760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2457" y="4144338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8961" y="2676959"/>
            <a:ext cx="574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83489" y="372891"/>
            <a:ext cx="5368777" cy="1561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0087B2"/>
                </a:solidFill>
                <a:latin typeface="Algerian" panose="04020705040A02060702" pitchFamily="82" charset="0"/>
              </a:rPr>
              <a:t>I. </a:t>
            </a:r>
            <a:r>
              <a:rPr lang="en-US" sz="7200" b="1" dirty="0" err="1" smtClean="0">
                <a:solidFill>
                  <a:srgbClr val="0087B2"/>
                </a:solidFill>
                <a:latin typeface="Algerian" panose="04020705040A02060702" pitchFamily="82" charset="0"/>
              </a:rPr>
              <a:t>spEAkING</a:t>
            </a:r>
            <a:endParaRPr lang="en-US" sz="7200" b="1" dirty="0">
              <a:solidFill>
                <a:srgbClr val="0087B2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00" y="2342509"/>
            <a:ext cx="3470953" cy="32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651" y="-19737"/>
            <a:ext cx="1098633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Match the questions in a with the answers in B. Share your answers with a classmate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9518" y="1324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03" y="298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C1B21C-C9AA-0ACC-DB1E-12E4EAEA3245}"/>
              </a:ext>
            </a:extLst>
          </p:cNvPr>
          <p:cNvCxnSpPr>
            <a:cxnSpLocks/>
          </p:cNvCxnSpPr>
          <p:nvPr/>
        </p:nvCxnSpPr>
        <p:spPr>
          <a:xfrm flipV="1">
            <a:off x="5577311" y="1890679"/>
            <a:ext cx="403738" cy="58946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868D9C-CFFD-17B2-2612-493207DFB27C}"/>
              </a:ext>
            </a:extLst>
          </p:cNvPr>
          <p:cNvCxnSpPr>
            <a:cxnSpLocks/>
          </p:cNvCxnSpPr>
          <p:nvPr/>
        </p:nvCxnSpPr>
        <p:spPr>
          <a:xfrm>
            <a:off x="5584971" y="3213242"/>
            <a:ext cx="396078" cy="5914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2DF351-C2C7-1A2E-8ED4-EE01E9832C3B}"/>
              </a:ext>
            </a:extLst>
          </p:cNvPr>
          <p:cNvCxnSpPr>
            <a:cxnSpLocks/>
          </p:cNvCxnSpPr>
          <p:nvPr/>
        </p:nvCxnSpPr>
        <p:spPr>
          <a:xfrm>
            <a:off x="5584971" y="4205906"/>
            <a:ext cx="396078" cy="9587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874253-ABDB-53C0-F2E2-68BCA96D3427}"/>
              </a:ext>
            </a:extLst>
          </p:cNvPr>
          <p:cNvCxnSpPr>
            <a:cxnSpLocks/>
          </p:cNvCxnSpPr>
          <p:nvPr/>
        </p:nvCxnSpPr>
        <p:spPr>
          <a:xfrm flipV="1">
            <a:off x="5584971" y="2386094"/>
            <a:ext cx="396078" cy="3590666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7048F-B593-6D2A-53F1-444C88A210D5}"/>
              </a:ext>
            </a:extLst>
          </p:cNvPr>
          <p:cNvCxnSpPr>
            <a:cxnSpLocks/>
          </p:cNvCxnSpPr>
          <p:nvPr/>
        </p:nvCxnSpPr>
        <p:spPr>
          <a:xfrm>
            <a:off x="5785178" y="1949059"/>
            <a:ext cx="195871" cy="874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51023"/>
              </p:ext>
            </p:extLst>
          </p:nvPr>
        </p:nvGraphicFramePr>
        <p:xfrm>
          <a:off x="261894" y="934370"/>
          <a:ext cx="1167935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910">
                  <a:extLst>
                    <a:ext uri="{9D8B030D-6E8A-4147-A177-3AD203B41FA5}">
                      <a16:colId xmlns:a16="http://schemas.microsoft.com/office/drawing/2014/main" val="328645740"/>
                    </a:ext>
                  </a:extLst>
                </a:gridCol>
                <a:gridCol w="6814442">
                  <a:extLst>
                    <a:ext uri="{9D8B030D-6E8A-4147-A177-3AD203B41FA5}">
                      <a16:colId xmlns:a16="http://schemas.microsoft.com/office/drawing/2014/main" val="342577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  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B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88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1. What course did you attend?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a.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It was in June.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8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2. When was that?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b.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 felt that grew up a lot after that course.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3. What did you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c.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 attended a course on soft skills with a group of young trainers.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7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4. What do you remember most about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d.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We worked in groups on different projects. We also learned to solve problems. We had various experiences.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4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5. How did you feel?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e.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I remember being so embarrassed at first. But the trainers and my peers were great and they helped me a lot.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36392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339101" y="1764337"/>
            <a:ext cx="1900719" cy="4949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30628" y="1796306"/>
            <a:ext cx="900673" cy="1015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26085" y="2812077"/>
            <a:ext cx="2102759" cy="8981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74014" y="4181427"/>
            <a:ext cx="3557287" cy="8940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26085" y="2259259"/>
            <a:ext cx="2005216" cy="281617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9870" y="78625"/>
            <a:ext cx="1058336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ask and answer about a course you have experienced. use the questions in 4 as cues. then report your partner’s answers to the class.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8938" y="32434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23" y="2217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7563A5-D5BA-24A5-C34F-31E83741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23" y="1463620"/>
            <a:ext cx="1182027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4B0A4-7183-74E0-4880-4726F9B9A2FE}"/>
              </a:ext>
            </a:extLst>
          </p:cNvPr>
          <p:cNvSpPr txBox="1"/>
          <p:nvPr/>
        </p:nvSpPr>
        <p:spPr>
          <a:xfrm>
            <a:off x="1669925" y="2196080"/>
            <a:ext cx="94306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 attended a memorable summer course last year. It was a presentation skill course. He learnt how to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organise</a:t>
            </a: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talk, and how to use visual aids. He also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practised</a:t>
            </a: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gestures, and having eye contacts with the audience. He felt that the course was so impressive and memorable. 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18228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84535" y="186951"/>
            <a:ext cx="52659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2386" y="1979651"/>
            <a:ext cx="8854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Read </a:t>
            </a:r>
            <a:r>
              <a:rPr lang="en-US" sz="3600" dirty="0"/>
              <a:t>about Duong and Akiko’s experiences in their last summer.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a course you have experienced.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15" y="1182159"/>
            <a:ext cx="2936173" cy="20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505" y="1008658"/>
            <a:ext cx="829246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1123" y="118554"/>
            <a:ext cx="5437239" cy="1200329"/>
          </a:xfrm>
          <a:prstGeom prst="rect">
            <a:avLst/>
          </a:prstGeom>
          <a:solidFill>
            <a:srgbClr val="77ADC0"/>
          </a:solidFill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235" y="1794964"/>
            <a:ext cx="7811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Write down your friend’s experiences in your notebooks.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85" y="3367548"/>
            <a:ext cx="308234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0846505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760999"/>
            <a:ext cx="1637621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0544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Chain 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00915"/>
            <a:ext cx="5755112" cy="171107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Reading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an activity next to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each sentence with an adjective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C or 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860451"/>
            <a:ext cx="5743692" cy="1894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repeat the words. Pay attention to the sounds /j/ and /w/.	</a:t>
            </a:r>
            <a:r>
              <a:rPr lang="en-VN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to the sentences. Underline the words with /j/ and circle the words with /w/.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7972" y="2902123"/>
            <a:ext cx="1666434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6782" y="4061723"/>
            <a:ext cx="1431719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3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115036" y="2096124"/>
            <a:ext cx="7624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4. The team can’t repeat the prior players’ answers in 10 seconds will lose the game.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908558" y="797471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624510" y="108097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263851" y="1659245"/>
            <a:ext cx="2782529" cy="2546555"/>
          </a:xfrm>
          <a:prstGeom prst="flowChartMagneticTap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172" y="2578580"/>
            <a:ext cx="3312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265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3047748" y="1531204"/>
            <a:ext cx="1829303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962400" y="799656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4825627" y="1637988"/>
            <a:ext cx="7218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 1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from team 1: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had an unpleasant experience of a sports competition at school.</a:t>
            </a:r>
            <a:endParaRPr lang="en-VN" sz="2400" dirty="0">
              <a:effectLst/>
              <a:ea typeface="Times New Roman" panose="02020603050405020304" pitchFamily="18" charset="0"/>
            </a:endParaRPr>
          </a:p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 from team 2: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had an unpleasant experience of a sports competition at school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i accidentally felt while leaning to skate.</a:t>
            </a:r>
            <a:endParaRPr lang="en-VN" sz="2400" dirty="0">
              <a:effectLst/>
              <a:ea typeface="Times New Roman" panose="02020603050405020304" pitchFamily="18" charset="0"/>
            </a:endParaRPr>
          </a:p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 from team 1: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had an unpleasant experience of a sports competition at school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He accidentally felt while leaning to skate and i had a very good in the last summer camp…</a:t>
            </a:r>
            <a:endParaRPr lang="en-VN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624510" y="108097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263851" y="1659245"/>
            <a:ext cx="2782529" cy="2546555"/>
          </a:xfrm>
          <a:prstGeom prst="flowChartMagneticTap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172" y="2578580"/>
            <a:ext cx="3312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7458" y="108097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Option 1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51923" y="178229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Option 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280381" y="0"/>
            <a:ext cx="29463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561" y="1101213"/>
            <a:ext cx="216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</a:rPr>
              <a:t> Chatting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841" y="1880646"/>
            <a:ext cx="10474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you ever gone camping? </a:t>
            </a:r>
            <a:endParaRPr lang="en-US" sz="28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163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ever travelled to a new place without parents like this? </a:t>
            </a:r>
            <a:endParaRPr lang="en-US" sz="28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163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ever attended an army course/ joined any performances?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841" y="3460299"/>
            <a:ext cx="6709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+ How </a:t>
            </a:r>
            <a:r>
              <a:rPr lang="en-US" sz="3000" dirty="0"/>
              <a:t>do you feel about that experience?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3841" y="4007514"/>
            <a:ext cx="53294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+ What </a:t>
            </a:r>
            <a:r>
              <a:rPr lang="en-US" sz="3000" dirty="0"/>
              <a:t>was that experience like?</a:t>
            </a:r>
          </a:p>
        </p:txBody>
      </p:sp>
    </p:spTree>
    <p:extLst>
      <p:ext uri="{BB962C8B-B14F-4D97-AF65-F5344CB8AC3E}">
        <p14:creationId xmlns:p14="http://schemas.microsoft.com/office/powerpoint/2010/main" val="25874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605382" y="1511588"/>
            <a:ext cx="4692360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130939" y="154713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60913" y="135994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469547" y="2624239"/>
            <a:ext cx="579501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0087B2"/>
                </a:solidFill>
              </a:rPr>
              <a:t>  READING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>
                <a:solidFill>
                  <a:srgbClr val="0087B2"/>
                </a:solidFill>
              </a:rPr>
              <a:t> </a:t>
            </a:r>
            <a:r>
              <a:rPr lang="en-US" sz="4500" b="1" dirty="0" smtClean="0">
                <a:solidFill>
                  <a:srgbClr val="0087B2"/>
                </a:solidFill>
              </a:rPr>
              <a:t> SPEAKING</a:t>
            </a:r>
          </a:p>
          <a:p>
            <a:pPr>
              <a:lnSpc>
                <a:spcPct val="150000"/>
              </a:lnSpc>
            </a:pPr>
            <a:endParaRPr lang="en-US" sz="4500" b="1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83489" y="372891"/>
            <a:ext cx="4828566" cy="1561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0087B2"/>
                </a:solidFill>
                <a:latin typeface="Algerian" panose="04020705040A02060702" pitchFamily="82" charset="0"/>
              </a:rPr>
              <a:t>I. READING</a:t>
            </a:r>
            <a:endParaRPr lang="en-US" sz="7200" b="1" dirty="0">
              <a:solidFill>
                <a:srgbClr val="0087B2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026" y="2133600"/>
            <a:ext cx="3903406" cy="3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388745" y="1518903"/>
            <a:ext cx="11460603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Joining a performance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Attending an army course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Travelling to a new place without parents 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36" y="346868"/>
            <a:ext cx="1114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ick (</a:t>
            </a:r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√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the experiences you have had.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745" y="42903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530" y="326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9399641" y="1459909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9404556" y="264470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9409471" y="3858988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03" y="1085644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21" y="2281084"/>
            <a:ext cx="2906102" cy="2890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6256" y="775017"/>
            <a:ext cx="4439265" cy="7155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defTabSz="914267">
              <a:buFont typeface="Wingdings" panose="05000000000000000000" pitchFamily="2" charset="2"/>
              <a:buChar char="v"/>
            </a:pPr>
            <a:r>
              <a:rPr lang="en-US" sz="405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VOCABULARY</a:t>
            </a:r>
          </a:p>
        </p:txBody>
      </p:sp>
    </p:spTree>
    <p:extLst>
      <p:ext uri="{BB962C8B-B14F-4D97-AF65-F5344CB8AC3E}">
        <p14:creationId xmlns:p14="http://schemas.microsoft.com/office/powerpoint/2010/main" val="20704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3804</TotalTime>
  <Words>938</Words>
  <Application>Microsoft Office PowerPoint</Application>
  <PresentationFormat>Widescreen</PresentationFormat>
  <Paragraphs>187</Paragraphs>
  <Slides>27</Slides>
  <Notes>18</Notes>
  <HiddenSlides>0</HiddenSlides>
  <MMClips>11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Adobe Gothic Std B</vt:lpstr>
      <vt:lpstr>Algerian</vt:lpstr>
      <vt:lpstr>Arial</vt:lpstr>
      <vt:lpstr>Berlin Sans FB</vt:lpstr>
      <vt:lpstr>Calibri</vt:lpstr>
      <vt:lpstr>Calibri Light</vt:lpstr>
      <vt:lpstr>Cooper Black</vt:lpstr>
      <vt:lpstr>Myriad Pro</vt:lpstr>
      <vt:lpstr>Times New Roman</vt:lpstr>
      <vt:lpstr>Wingdings</vt:lpstr>
      <vt:lpstr>Retrospect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241</cp:revision>
  <dcterms:created xsi:type="dcterms:W3CDTF">2020-12-09T02:04:09Z</dcterms:created>
  <dcterms:modified xsi:type="dcterms:W3CDTF">2024-09-02T03:23:10Z</dcterms:modified>
</cp:coreProperties>
</file>