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66" r:id="rId2"/>
    <p:sldId id="279" r:id="rId3"/>
    <p:sldId id="369" r:id="rId4"/>
    <p:sldId id="256" r:id="rId5"/>
    <p:sldId id="316" r:id="rId6"/>
    <p:sldId id="347" r:id="rId7"/>
    <p:sldId id="352" r:id="rId8"/>
    <p:sldId id="354" r:id="rId9"/>
    <p:sldId id="353" r:id="rId10"/>
    <p:sldId id="355" r:id="rId11"/>
    <p:sldId id="357" r:id="rId12"/>
    <p:sldId id="356" r:id="rId13"/>
    <p:sldId id="358" r:id="rId14"/>
    <p:sldId id="359" r:id="rId15"/>
    <p:sldId id="283" r:id="rId16"/>
    <p:sldId id="360" r:id="rId17"/>
    <p:sldId id="370" r:id="rId18"/>
    <p:sldId id="276" r:id="rId19"/>
    <p:sldId id="298" r:id="rId20"/>
    <p:sldId id="361" r:id="rId21"/>
    <p:sldId id="362" r:id="rId22"/>
    <p:sldId id="363" r:id="rId23"/>
    <p:sldId id="364" r:id="rId24"/>
    <p:sldId id="365" r:id="rId25"/>
    <p:sldId id="314" r:id="rId26"/>
    <p:sldId id="330" r:id="rId27"/>
    <p:sldId id="371" r:id="rId28"/>
    <p:sldId id="36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86"/>
    <a:srgbClr val="6D9FB1"/>
    <a:srgbClr val="F26648"/>
    <a:srgbClr val="F7931D"/>
    <a:srgbClr val="FBC864"/>
    <a:srgbClr val="F8B417"/>
    <a:srgbClr val="FEE3AF"/>
    <a:srgbClr val="77ADC0"/>
    <a:srgbClr val="0087B2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6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07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9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96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71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6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6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2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31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084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9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6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59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1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7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340">
              <a:srgbClr val="B6D2EC"/>
            </a:gs>
            <a:gs pos="39000">
              <a:schemeClr val="accent1">
                <a:lumMod val="5000"/>
                <a:lumOff val="9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8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notesSlide" Target="../notesSlides/notesSlide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slideLayout" Target="../slideLayouts/slideLayout2.xml"/><Relationship Id="rId5" Type="http://schemas.microsoft.com/office/2007/relationships/media" Target="../media/media2.mp3"/><Relationship Id="rId10" Type="http://schemas.openxmlformats.org/officeDocument/2006/relationships/audio" Target="../media/media5.mp3"/><Relationship Id="rId4" Type="http://schemas.openxmlformats.org/officeDocument/2006/relationships/audio" Target="../media/media1.mp3"/><Relationship Id="rId9" Type="http://schemas.microsoft.com/office/2007/relationships/media" Target="../media/media5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8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notesSlide" Target="../notesSlides/notesSlide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slideLayout" Target="../slideLayouts/slideLayout2.xml"/><Relationship Id="rId5" Type="http://schemas.microsoft.com/office/2007/relationships/media" Target="../media/media8.mp3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4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8323"/>
            <a:ext cx="12191999" cy="695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68909" y="1"/>
            <a:ext cx="4223092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5" rIns="91427" bIns="45715">
            <a:spAutoFit/>
          </a:bodyPr>
          <a:lstStyle/>
          <a:p>
            <a:r>
              <a:rPr lang="en-GB" sz="3200" b="1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Song </a:t>
            </a:r>
            <a:r>
              <a:rPr lang="en-GB" sz="3200" b="1" i="1" dirty="0" err="1">
                <a:solidFill>
                  <a:srgbClr val="7030A0"/>
                </a:solidFill>
                <a:latin typeface="Bahnschrift SemiBold Condensed" panose="020B0502040204020203" pitchFamily="34" charset="0"/>
              </a:rPr>
              <a:t>Ve</a:t>
            </a:r>
            <a:r>
              <a:rPr lang="en-GB" sz="3200" b="1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secondary school.</a:t>
            </a:r>
            <a:endParaRPr lang="en-US" sz="3200" b="1" i="1" dirty="0">
              <a:solidFill>
                <a:srgbClr val="7030A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0" y="5619552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88024" y="1401673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556" y="14625"/>
            <a:ext cx="490629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ENGLISH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9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975197" y="1391862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fauna</a:t>
            </a:r>
            <a:r>
              <a:rPr lang="en-US" sz="5400" b="1" dirty="0" smtClean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7809" y="3707776"/>
            <a:ext cx="53719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tất</a:t>
            </a:r>
            <a:r>
              <a:rPr lang="en-US" sz="4500" b="1" dirty="0"/>
              <a:t> </a:t>
            </a:r>
            <a:r>
              <a:rPr lang="en-US" sz="4500" b="1" dirty="0" err="1"/>
              <a:t>cả</a:t>
            </a:r>
            <a:r>
              <a:rPr lang="en-US" sz="4500" b="1" dirty="0"/>
              <a:t> </a:t>
            </a:r>
            <a:r>
              <a:rPr lang="en-US" sz="4500" b="1" dirty="0" err="1"/>
              <a:t>động</a:t>
            </a:r>
            <a:r>
              <a:rPr lang="en-US" sz="4500" b="1" dirty="0"/>
              <a:t> </a:t>
            </a:r>
            <a:r>
              <a:rPr lang="en-US" sz="4500" b="1" dirty="0" err="1"/>
              <a:t>vật</a:t>
            </a:r>
            <a:r>
              <a:rPr lang="en-US" sz="4500" b="1" dirty="0"/>
              <a:t> </a:t>
            </a:r>
            <a:r>
              <a:rPr lang="en-US" sz="4500" b="1" dirty="0" err="1"/>
              <a:t>của</a:t>
            </a:r>
            <a:r>
              <a:rPr lang="en-US" sz="4500" b="1" dirty="0"/>
              <a:t> </a:t>
            </a:r>
            <a:r>
              <a:rPr lang="en-US" sz="4500" b="1" dirty="0" err="1"/>
              <a:t>một</a:t>
            </a:r>
            <a:r>
              <a:rPr lang="en-US" sz="4500" b="1" dirty="0"/>
              <a:t> </a:t>
            </a:r>
            <a:r>
              <a:rPr lang="en-US" sz="4500" b="1" dirty="0" err="1"/>
              <a:t>khu</a:t>
            </a:r>
            <a:r>
              <a:rPr lang="en-US" sz="4500" b="1" dirty="0"/>
              <a:t> </a:t>
            </a:r>
            <a:r>
              <a:rPr lang="en-US" sz="4500" b="1" dirty="0" err="1"/>
              <a:t>vực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2081568" y="2526735"/>
            <a:ext cx="216437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fɔːnə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fauna__gb_1">
            <a:hlinkClick r:id="" action="ppaction://media"/>
            <a:extLst>
              <a:ext uri="{FF2B5EF4-FFF2-40B4-BE49-F238E27FC236}">
                <a16:creationId xmlns:a16="http://schemas.microsoft.com/office/drawing/2014/main" id="{17747528-7621-C5F3-C3A7-05360274C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0030" y="2535834"/>
            <a:ext cx="812800" cy="812800"/>
          </a:xfrm>
          <a:prstGeom prst="rect">
            <a:avLst/>
          </a:prstGeom>
        </p:spPr>
      </p:pic>
      <p:pic>
        <p:nvPicPr>
          <p:cNvPr id="7170" name="Picture 2" descr="897,600+ Wildlife Stock Illustrations, Royalty-Free Vector Graphics &amp; Clip  Art - iStock | Wildlife icon, Uk wildlife, Nature">
            <a:extLst>
              <a:ext uri="{FF2B5EF4-FFF2-40B4-BE49-F238E27FC236}">
                <a16:creationId xmlns:a16="http://schemas.microsoft.com/office/drawing/2014/main" id="{4A7050B7-29CF-C8A4-D636-7A94353A1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1066228"/>
            <a:ext cx="4906475" cy="37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707547" y="1358454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thrilling</a:t>
            </a:r>
            <a:r>
              <a:rPr lang="en-US" sz="5400" b="1" dirty="0" smtClean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3840" y="3661231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500" b="1" dirty="0"/>
              <a:t>phấn khích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1929687" y="2579909"/>
            <a:ext cx="219643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l-GR" sz="4500" b="1" dirty="0">
                <a:solidFill>
                  <a:schemeClr val="accent5">
                    <a:lumMod val="50000"/>
                  </a:schemeClr>
                </a:solidFill>
              </a:rPr>
              <a:t>ˈθ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rɪlɪŋ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thrilling__gb_1">
            <a:hlinkClick r:id="" action="ppaction://media"/>
            <a:extLst>
              <a:ext uri="{FF2B5EF4-FFF2-40B4-BE49-F238E27FC236}">
                <a16:creationId xmlns:a16="http://schemas.microsoft.com/office/drawing/2014/main" id="{E98D63CB-0E4C-2F8B-CF5B-6B882C099E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440" y="2112730"/>
            <a:ext cx="812800" cy="812800"/>
          </a:xfrm>
          <a:prstGeom prst="rect">
            <a:avLst/>
          </a:prstGeom>
        </p:spPr>
      </p:pic>
      <p:pic>
        <p:nvPicPr>
          <p:cNvPr id="9218" name="Picture 2" descr="Thrill clipart images and royalty-free illustrations | Clipart.com">
            <a:extLst>
              <a:ext uri="{FF2B5EF4-FFF2-40B4-BE49-F238E27FC236}">
                <a16:creationId xmlns:a16="http://schemas.microsoft.com/office/drawing/2014/main" id="{934CD1F0-C5AD-5E41-13E9-DB6E2B0D1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67" y="948929"/>
            <a:ext cx="4445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678095" y="1176781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explore</a:t>
            </a:r>
            <a:r>
              <a:rPr lang="en-US" sz="5400" b="1" dirty="0" smtClean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7795" y="3644554"/>
            <a:ext cx="5371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khám</a:t>
            </a:r>
            <a:r>
              <a:rPr lang="en-US" sz="4800" b="1" dirty="0"/>
              <a:t> </a:t>
            </a:r>
            <a:r>
              <a:rPr lang="en-US" sz="4800" b="1" dirty="0" err="1"/>
              <a:t>phá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804909" y="2538906"/>
            <a:ext cx="296427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ɪkˈsplɔ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ː(r)/</a:t>
            </a:r>
          </a:p>
        </p:txBody>
      </p:sp>
      <p:pic>
        <p:nvPicPr>
          <p:cNvPr id="6" name="explore__gb_1">
            <a:hlinkClick r:id="" action="ppaction://media"/>
            <a:extLst>
              <a:ext uri="{FF2B5EF4-FFF2-40B4-BE49-F238E27FC236}">
                <a16:creationId xmlns:a16="http://schemas.microsoft.com/office/drawing/2014/main" id="{D4153920-E37F-7D1D-1D3F-D7EFB976C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562" y="2685330"/>
            <a:ext cx="812800" cy="812800"/>
          </a:xfrm>
          <a:prstGeom prst="rect">
            <a:avLst/>
          </a:prstGeom>
        </p:spPr>
      </p:pic>
      <p:pic>
        <p:nvPicPr>
          <p:cNvPr id="8194" name="Picture 2" descr="29,400+ Explorer Stock Illustrations, Royalty-Free Vector Graphics &amp; Clip  Art - iStock | Adventure, Explore, Discovery">
            <a:extLst>
              <a:ext uri="{FF2B5EF4-FFF2-40B4-BE49-F238E27FC236}">
                <a16:creationId xmlns:a16="http://schemas.microsoft.com/office/drawing/2014/main" id="{33F8E2D9-47CB-3769-1DB0-252B3F15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60" y="986420"/>
            <a:ext cx="5609557" cy="46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4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755887" y="1440654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seabed</a:t>
            </a:r>
            <a:r>
              <a:rPr lang="en-US" sz="5400" b="1" dirty="0" smtClean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505" y="3838617"/>
            <a:ext cx="53719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đáy</a:t>
            </a:r>
            <a:r>
              <a:rPr lang="en-US" sz="4500" b="1" dirty="0"/>
              <a:t> </a:t>
            </a:r>
            <a:r>
              <a:rPr lang="en-US" sz="4500" b="1" dirty="0" err="1"/>
              <a:t>biển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2132869" y="2865991"/>
            <a:ext cx="228780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si:bed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seabed">
            <a:hlinkClick r:id="" action="ppaction://media"/>
            <a:extLst>
              <a:ext uri="{FF2B5EF4-FFF2-40B4-BE49-F238E27FC236}">
                <a16:creationId xmlns:a16="http://schemas.microsoft.com/office/drawing/2014/main" id="{79527F78-0CA1-542D-B20B-BD6C928B5A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393" y="2648734"/>
            <a:ext cx="812800" cy="812800"/>
          </a:xfrm>
          <a:prstGeom prst="rect">
            <a:avLst/>
          </a:prstGeom>
        </p:spPr>
      </p:pic>
      <p:pic>
        <p:nvPicPr>
          <p:cNvPr id="11268" name="Picture 4" descr="Underwater World Plants And Animals,ocean Day,seabed,decorative Pattern PNG  Image And Clipart Image For Free Download - Lovepik | 380515138">
            <a:extLst>
              <a:ext uri="{FF2B5EF4-FFF2-40B4-BE49-F238E27FC236}">
                <a16:creationId xmlns:a16="http://schemas.microsoft.com/office/drawing/2014/main" id="{6CD3683C-C11F-554F-C23C-B37DA150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33" y="146850"/>
            <a:ext cx="6889652" cy="604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524327" y="1269821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tribal </a:t>
            </a:r>
            <a:r>
              <a:rPr lang="en-US" sz="5400" b="1" dirty="0">
                <a:solidFill>
                  <a:srgbClr val="AD4F0F"/>
                </a:solidFill>
              </a:rPr>
              <a:t>dance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9925" y="3934790"/>
            <a:ext cx="53719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điệu</a:t>
            </a:r>
            <a:r>
              <a:rPr lang="en-US" sz="4500" b="1" dirty="0"/>
              <a:t> </a:t>
            </a:r>
            <a:r>
              <a:rPr lang="en-US" sz="4500" b="1" dirty="0" err="1"/>
              <a:t>múa</a:t>
            </a:r>
            <a:r>
              <a:rPr lang="en-US" sz="4500" b="1" dirty="0"/>
              <a:t> </a:t>
            </a:r>
            <a:r>
              <a:rPr lang="en-US" sz="4500" b="1" dirty="0" err="1"/>
              <a:t>của</a:t>
            </a:r>
            <a:r>
              <a:rPr lang="en-US" sz="4500" b="1" dirty="0"/>
              <a:t> </a:t>
            </a:r>
            <a:r>
              <a:rPr lang="en-US" sz="4500" b="1" dirty="0" err="1"/>
              <a:t>bộ</a:t>
            </a:r>
            <a:r>
              <a:rPr lang="en-US" sz="4500" b="1" dirty="0"/>
              <a:t> </a:t>
            </a:r>
            <a:r>
              <a:rPr lang="en-US" sz="4500" b="1" dirty="0" err="1"/>
              <a:t>tộc</a:t>
            </a:r>
            <a:r>
              <a:rPr lang="en-US" sz="4500" b="1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3798" y="2510424"/>
            <a:ext cx="3984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traɪbl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dɑːns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2290" name="Picture 2" descr="Dancers Poland Royalty-Free Images, Stock Photos &amp; Pictures | Shutterstock">
            <a:extLst>
              <a:ext uri="{FF2B5EF4-FFF2-40B4-BE49-F238E27FC236}">
                <a16:creationId xmlns:a16="http://schemas.microsoft.com/office/drawing/2014/main" id="{1A7865C9-BEDD-9386-0D1F-58B6741F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78" y="1354202"/>
            <a:ext cx="5715563" cy="31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ibal dance">
            <a:hlinkClick r:id="" action="ppaction://media"/>
            <a:extLst>
              <a:ext uri="{FF2B5EF4-FFF2-40B4-BE49-F238E27FC236}">
                <a16:creationId xmlns:a16="http://schemas.microsoft.com/office/drawing/2014/main" id="{CB9A13D4-165A-401B-4F2D-C923A1F3DF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119" y="3121990"/>
            <a:ext cx="812800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19415"/>
              </p:ext>
            </p:extLst>
          </p:nvPr>
        </p:nvGraphicFramePr>
        <p:xfrm>
          <a:off x="1099774" y="1263771"/>
          <a:ext cx="10031203" cy="51449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58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experience (n)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/ɪkˈspɪəriəns/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sự trải nghiệm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 eco-tour (n)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/ˈ</a:t>
                      </a: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iːkə</a:t>
                      </a:r>
                      <a:r>
                        <a:rPr lang="vi-VN" sz="32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tʊə(r)</a:t>
                      </a: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du lịch sinh thái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 memorable (adj)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 ˈ</a:t>
                      </a: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memərəbl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đáng</a:t>
                      </a:r>
                      <a:r>
                        <a:rPr lang="vi-VN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nhớ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421818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 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brilliant </a:t>
                      </a:r>
                      <a:r>
                        <a:rPr lang="vi-VN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(adj) 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brɪliənt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rất ấn tượng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9185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flora (n) 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flɔːrə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tất cả thực vật của một khu vực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8057455"/>
                  </a:ext>
                </a:extLst>
              </a:tr>
            </a:tbl>
          </a:graphicData>
        </a:graphic>
      </p:graphicFrame>
      <p:pic>
        <p:nvPicPr>
          <p:cNvPr id="2" name="memorable__gb_1">
            <a:hlinkClick r:id="" action="ppaction://media"/>
            <a:extLst>
              <a:ext uri="{FF2B5EF4-FFF2-40B4-BE49-F238E27FC236}">
                <a16:creationId xmlns:a16="http://schemas.microsoft.com/office/drawing/2014/main" id="{0878826A-AD28-0140-7482-7F02D7C23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756" y="3606146"/>
            <a:ext cx="812800" cy="812800"/>
          </a:xfrm>
          <a:prstGeom prst="rect">
            <a:avLst/>
          </a:prstGeom>
        </p:spPr>
      </p:pic>
      <p:pic>
        <p:nvPicPr>
          <p:cNvPr id="5" name="experience__gb_1">
            <a:hlinkClick r:id="" action="ppaction://media"/>
            <a:extLst>
              <a:ext uri="{FF2B5EF4-FFF2-40B4-BE49-F238E27FC236}">
                <a16:creationId xmlns:a16="http://schemas.microsoft.com/office/drawing/2014/main" id="{779055F6-C343-6B7D-FC3F-81DE45AB3D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756" y="1948842"/>
            <a:ext cx="812800" cy="812800"/>
          </a:xfrm>
          <a:prstGeom prst="rect">
            <a:avLst/>
          </a:prstGeom>
        </p:spPr>
      </p:pic>
      <p:pic>
        <p:nvPicPr>
          <p:cNvPr id="7" name="ecotour">
            <a:hlinkClick r:id="" action="ppaction://media"/>
            <a:extLst>
              <a:ext uri="{FF2B5EF4-FFF2-40B4-BE49-F238E27FC236}">
                <a16:creationId xmlns:a16="http://schemas.microsoft.com/office/drawing/2014/main" id="{1642ABBC-F469-307E-C51B-D56FE512794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756" y="2721039"/>
            <a:ext cx="812800" cy="812800"/>
          </a:xfrm>
          <a:prstGeom prst="rect">
            <a:avLst/>
          </a:prstGeom>
        </p:spPr>
      </p:pic>
      <p:pic>
        <p:nvPicPr>
          <p:cNvPr id="8" name="brilliant__gb_1">
            <a:hlinkClick r:id="" action="ppaction://media"/>
            <a:extLst>
              <a:ext uri="{FF2B5EF4-FFF2-40B4-BE49-F238E27FC236}">
                <a16:creationId xmlns:a16="http://schemas.microsoft.com/office/drawing/2014/main" id="{33F5D79A-64A9-DB3C-E140-A59653CDA56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756" y="4370145"/>
            <a:ext cx="812800" cy="812800"/>
          </a:xfrm>
          <a:prstGeom prst="rect">
            <a:avLst/>
          </a:prstGeom>
        </p:spPr>
      </p:pic>
      <p:pic>
        <p:nvPicPr>
          <p:cNvPr id="9" name="flora__gb_1">
            <a:hlinkClick r:id="" action="ppaction://media"/>
            <a:extLst>
              <a:ext uri="{FF2B5EF4-FFF2-40B4-BE49-F238E27FC236}">
                <a16:creationId xmlns:a16="http://schemas.microsoft.com/office/drawing/2014/main" id="{FFCB6396-2EBC-0375-8315-1398A8806B2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1228" y="5208031"/>
            <a:ext cx="812800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279701"/>
              </p:ext>
            </p:extLst>
          </p:nvPr>
        </p:nvGraphicFramePr>
        <p:xfrm>
          <a:off x="914818" y="1010365"/>
          <a:ext cx="10933802" cy="47433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72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3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fauna (n) 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fɔːnə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tất cả động vật của một khu vực</a:t>
                      </a:r>
                      <a:endParaRPr lang="en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</a:t>
                      </a: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thrilling (adj) 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07000"/>
                        </a:lnSpc>
                        <a:tabLst>
                          <a:tab pos="817880" algn="l"/>
                        </a:tabLs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θrɪlɪŋ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phấn khích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 explore (v) </a:t>
                      </a:r>
                      <a:endParaRPr lang="en-VN" sz="3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ɪkˈsplɔ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ː(r)/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khám phá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421818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 seabed (n) </a:t>
                      </a:r>
                      <a:endParaRPr lang="en-VN" sz="3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si:bed/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đáy biển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9185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 tribal dance (n) </a:t>
                      </a:r>
                      <a:endParaRPr lang="en-VN" sz="3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traɪbl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dɑːns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điệu múa của bộ tộc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8057455"/>
                  </a:ext>
                </a:extLst>
              </a:tr>
            </a:tbl>
          </a:graphicData>
        </a:graphic>
      </p:graphicFrame>
      <p:pic>
        <p:nvPicPr>
          <p:cNvPr id="12" name="fauna__gb_1">
            <a:hlinkClick r:id="" action="ppaction://media"/>
            <a:extLst>
              <a:ext uri="{FF2B5EF4-FFF2-40B4-BE49-F238E27FC236}">
                <a16:creationId xmlns:a16="http://schemas.microsoft.com/office/drawing/2014/main" id="{C2A324AD-656B-DA39-429B-B6AFEB2EA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209" y="1877639"/>
            <a:ext cx="812800" cy="812800"/>
          </a:xfrm>
          <a:prstGeom prst="rect">
            <a:avLst/>
          </a:prstGeom>
        </p:spPr>
      </p:pic>
      <p:pic>
        <p:nvPicPr>
          <p:cNvPr id="13" name="thrilling__gb_1">
            <a:hlinkClick r:id="" action="ppaction://media"/>
            <a:extLst>
              <a:ext uri="{FF2B5EF4-FFF2-40B4-BE49-F238E27FC236}">
                <a16:creationId xmlns:a16="http://schemas.microsoft.com/office/drawing/2014/main" id="{F0C17391-DBE5-9ACE-77C2-6073DBE3CC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209" y="2655213"/>
            <a:ext cx="812800" cy="812800"/>
          </a:xfrm>
          <a:prstGeom prst="rect">
            <a:avLst/>
          </a:prstGeom>
        </p:spPr>
      </p:pic>
      <p:pic>
        <p:nvPicPr>
          <p:cNvPr id="14" name="explore__gb_1">
            <a:hlinkClick r:id="" action="ppaction://media"/>
            <a:extLst>
              <a:ext uri="{FF2B5EF4-FFF2-40B4-BE49-F238E27FC236}">
                <a16:creationId xmlns:a16="http://schemas.microsoft.com/office/drawing/2014/main" id="{69087FFF-7776-1F3D-F388-B8A521D7DA8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209" y="3432787"/>
            <a:ext cx="812800" cy="812800"/>
          </a:xfrm>
          <a:prstGeom prst="rect">
            <a:avLst/>
          </a:prstGeom>
        </p:spPr>
      </p:pic>
      <p:pic>
        <p:nvPicPr>
          <p:cNvPr id="15" name="seabed">
            <a:hlinkClick r:id="" action="ppaction://media"/>
            <a:extLst>
              <a:ext uri="{FF2B5EF4-FFF2-40B4-BE49-F238E27FC236}">
                <a16:creationId xmlns:a16="http://schemas.microsoft.com/office/drawing/2014/main" id="{B89503A5-3598-C50F-02E3-3B1EB4BDEA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209" y="4210361"/>
            <a:ext cx="812800" cy="812800"/>
          </a:xfrm>
          <a:prstGeom prst="rect">
            <a:avLst/>
          </a:prstGeom>
        </p:spPr>
      </p:pic>
      <p:pic>
        <p:nvPicPr>
          <p:cNvPr id="16" name="tribal dance">
            <a:hlinkClick r:id="" action="ppaction://media"/>
            <a:extLst>
              <a:ext uri="{FF2B5EF4-FFF2-40B4-BE49-F238E27FC236}">
                <a16:creationId xmlns:a16="http://schemas.microsoft.com/office/drawing/2014/main" id="{FCC86B08-4683-2121-508C-EDDC2093966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209" y="4987936"/>
            <a:ext cx="812800" cy="812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7803" y="37307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2412" y="37307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197" y="2704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1067" y="0"/>
            <a:ext cx="2838024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16296" y="1080956"/>
            <a:ext cx="1170756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Hi Mi, I’m back from Da Lat now. I have some local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specialities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for you.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Thanks Tom. I guess you and your family had a great time there.</a:t>
            </a:r>
          </a:p>
          <a:p>
            <a:pPr lvl="0"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Yeah. We visited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LangBiang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Mountain, and Cu Lan Village. We saw a gong show in the evening.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What did you do on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LangBiang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Mountain?</a:t>
            </a:r>
          </a:p>
          <a:p>
            <a:pPr lvl="0"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We rode a jeep to the top. It was a thrilling ride up there. Then we took an eco-tour of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LangBiang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Mountain. They said that the area is rich in flora and fauna with more than 150 plant and animal species.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Sounds amazing! What did you do then?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We took pictures of the magnificent scenery. It was really enjoyable! 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Then did you explore Cu Lan Village?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Yes. We had a brilliant tour around the village. We also rode horses and a jeep along a stream.  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That must have been exciting, Tom.  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It definitely was. In the evening we saw an interesting gong show. We danced and sang with the locals. And we tried grilled pork. It was a really memorable evening. I’ll show you some pictures I took there. </a:t>
            </a:r>
            <a:endParaRPr lang="en-US" sz="2000" dirty="0"/>
          </a:p>
        </p:txBody>
      </p:sp>
      <p:pic>
        <p:nvPicPr>
          <p:cNvPr id="2" name="027">
            <a:hlinkClick r:id="" action="ppaction://media"/>
            <a:extLst>
              <a:ext uri="{FF2B5EF4-FFF2-40B4-BE49-F238E27FC236}">
                <a16:creationId xmlns:a16="http://schemas.microsoft.com/office/drawing/2014/main" id="{84D26179-23A5-13C9-A0EF-F467BC56B0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2304" y="340929"/>
            <a:ext cx="610804" cy="6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7803" y="37307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2412" y="37307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197" y="2704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1067" y="0"/>
            <a:ext cx="2838024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16296" y="1080956"/>
            <a:ext cx="1170756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Hi Mi, I’m back from Da Lat now. I have some local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specialities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for you.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Thanks Tom. I guess you and your family had a great time there.</a:t>
            </a:r>
          </a:p>
          <a:p>
            <a:pPr lvl="0"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Yeah. We visited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LangBiang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Mountain, and Cu Lan Village. We saw a gong show in the evening.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What did you do on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LangBiang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Mountain?</a:t>
            </a:r>
          </a:p>
          <a:p>
            <a:pPr lvl="0"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We rode a jeep to the top. It was a thrilling ride up there. Then we took an eco-tour of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LangBiang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Mountain. They said that the area is rich in flora and fauna with more than 150 plant and animal species.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Sounds amazing! What did you do then?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We took pictures of the magnificent scenery. It was really enjoyable! 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Then did you explore Cu Lan Village?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Yes. We had a brilliant tour around the village. We also rode horses and a jeep along a stream.  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That must have been exciting, Tom.  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It definitely was. In the evening we saw an interesting gong show. We danced and sang with the locals. And we tried grilled pork. It was a really memorable evening. I’ll show you some pictures I took there. </a:t>
            </a:r>
            <a:endParaRPr lang="en-US" sz="2000" dirty="0"/>
          </a:p>
        </p:txBody>
      </p:sp>
      <p:pic>
        <p:nvPicPr>
          <p:cNvPr id="2" name="027">
            <a:hlinkClick r:id="" action="ppaction://media"/>
            <a:extLst>
              <a:ext uri="{FF2B5EF4-FFF2-40B4-BE49-F238E27FC236}">
                <a16:creationId xmlns:a16="http://schemas.microsoft.com/office/drawing/2014/main" id="{84D26179-23A5-13C9-A0EF-F467BC56B0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2304" y="340929"/>
            <a:ext cx="610804" cy="6108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40945" y="1173018"/>
            <a:ext cx="1293091" cy="2770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1681" y="2613891"/>
            <a:ext cx="804794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05235" y="3029527"/>
            <a:ext cx="669637" cy="2493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04661" y="4489393"/>
            <a:ext cx="943339" cy="2488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55548" y="4831658"/>
            <a:ext cx="852670" cy="257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2842" y="5953875"/>
            <a:ext cx="719390" cy="262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58691" y="5953875"/>
            <a:ext cx="1316181" cy="262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0279" y="368170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85922" y="1020008"/>
            <a:ext cx="11030192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Mi and Tom had a great time in Da Lat. 	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Tom had an eco-tour of </a:t>
            </a:r>
            <a:r>
              <a:rPr lang="en-US" sz="3000" dirty="0" err="1"/>
              <a:t>Langbiang</a:t>
            </a:r>
            <a:r>
              <a:rPr lang="en-US" sz="3000" dirty="0"/>
              <a:t> Mountain. 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are more than 150 plant and animal species 		______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    on </a:t>
            </a:r>
            <a:r>
              <a:rPr lang="en-US" sz="3000" dirty="0" err="1"/>
              <a:t>Langbiang</a:t>
            </a:r>
            <a:r>
              <a:rPr lang="en-US" sz="3000" dirty="0"/>
              <a:t> Mountain.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Tom didn’t like his experiences in Cu Lan Village. 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Tom danced and sang with the local people 			______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    at a gong show.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9932549" y="980561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2F4E57-B55C-45F2-8088-967F9E55E147}"/>
              </a:ext>
            </a:extLst>
          </p:cNvPr>
          <p:cNvSpPr txBox="1"/>
          <p:nvPr/>
        </p:nvSpPr>
        <p:spPr>
          <a:xfrm>
            <a:off x="9930216" y="1704112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0E0833-0589-4F1B-BEDE-A7ED5DCDEE61}"/>
              </a:ext>
            </a:extLst>
          </p:cNvPr>
          <p:cNvSpPr txBox="1"/>
          <p:nvPr/>
        </p:nvSpPr>
        <p:spPr>
          <a:xfrm>
            <a:off x="9930216" y="2425135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898FE7-B3ED-415E-BEB2-12F08D4EF5C0}"/>
              </a:ext>
            </a:extLst>
          </p:cNvPr>
          <p:cNvSpPr txBox="1"/>
          <p:nvPr/>
        </p:nvSpPr>
        <p:spPr>
          <a:xfrm>
            <a:off x="9930216" y="3749589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7E911B-AA6D-4629-AB8A-338814213197}"/>
              </a:ext>
            </a:extLst>
          </p:cNvPr>
          <p:cNvSpPr txBox="1"/>
          <p:nvPr/>
        </p:nvSpPr>
        <p:spPr>
          <a:xfrm>
            <a:off x="9930216" y="4399049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47674" y="3610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59" y="2407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87198" y="1199847"/>
            <a:ext cx="6503794" cy="518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Work in </a:t>
            </a:r>
            <a:r>
              <a:rPr lang="en-US" sz="3200" b="1" dirty="0"/>
              <a:t>2 teams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</a:t>
            </a:r>
            <a:r>
              <a:rPr lang="en-US" sz="3200" b="1" dirty="0"/>
              <a:t>Look</a:t>
            </a:r>
            <a:r>
              <a:rPr lang="en-US" sz="3200" dirty="0"/>
              <a:t> through the </a:t>
            </a:r>
            <a:r>
              <a:rPr lang="en-US" sz="3200" b="1" dirty="0"/>
              <a:t>conversation</a:t>
            </a:r>
            <a:r>
              <a:rPr lang="en-US" sz="3200" dirty="0"/>
              <a:t> and the </a:t>
            </a:r>
            <a:r>
              <a:rPr lang="en-US" sz="3200" b="1" dirty="0"/>
              <a:t>picture</a:t>
            </a:r>
            <a:r>
              <a:rPr lang="en-US" sz="3200" dirty="0"/>
              <a:t> in </a:t>
            </a:r>
            <a:r>
              <a:rPr lang="en-US" sz="3200" b="1" dirty="0"/>
              <a:t>page 50 </a:t>
            </a:r>
            <a:r>
              <a:rPr lang="en-US" sz="3200" dirty="0"/>
              <a:t>in </a:t>
            </a:r>
            <a:r>
              <a:rPr lang="en-US" sz="3200" b="1" dirty="0"/>
              <a:t>30 seconds </a:t>
            </a:r>
            <a:r>
              <a:rPr lang="en-US" sz="3200" dirty="0"/>
              <a:t>and try to </a:t>
            </a:r>
            <a:r>
              <a:rPr lang="en-US" sz="3200" b="1" dirty="0"/>
              <a:t>remember</a:t>
            </a:r>
            <a:r>
              <a:rPr lang="en-US" sz="3200" dirty="0"/>
              <a:t> as many </a:t>
            </a:r>
            <a:r>
              <a:rPr lang="en-US" sz="3200" b="1" dirty="0"/>
              <a:t>details</a:t>
            </a:r>
            <a:r>
              <a:rPr lang="en-US" sz="3200" dirty="0"/>
              <a:t> as possible.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</a:t>
            </a:r>
            <a:r>
              <a:rPr lang="en-US" sz="3200" b="1" dirty="0"/>
              <a:t>Answer</a:t>
            </a:r>
            <a:r>
              <a:rPr lang="en-US" sz="3200" dirty="0"/>
              <a:t> the </a:t>
            </a:r>
            <a:r>
              <a:rPr lang="en-US" sz="3200" b="1" dirty="0"/>
              <a:t>questions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</a:t>
            </a:r>
            <a:r>
              <a:rPr lang="en-US" sz="3200" b="1" dirty="0"/>
              <a:t>10 points/correct 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09582" y="3583175"/>
            <a:ext cx="3752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Memorizing game </a:t>
            </a:r>
          </a:p>
          <a:p>
            <a:pPr algn="ctr"/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9582" y="52972"/>
            <a:ext cx="314154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898726" y="-25403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Answer the questions: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2ECBD4-EFA4-C368-9201-659AA3323130}"/>
              </a:ext>
            </a:extLst>
          </p:cNvPr>
          <p:cNvSpPr txBox="1"/>
          <p:nvPr/>
        </p:nvSpPr>
        <p:spPr>
          <a:xfrm>
            <a:off x="6263544" y="4828889"/>
            <a:ext cx="4340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_______________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1516" y="158464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activities under the pictures.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6125" y="2842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910" y="1815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958731" y="4709922"/>
            <a:ext cx="4050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riding a jeep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285109" y="4733732"/>
            <a:ext cx="503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seeing a gong show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56476-1D91-5361-E47C-3B5F0CD96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814" y="726026"/>
            <a:ext cx="5724786" cy="162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2A5C39-D020-203F-3E81-FEB81E96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9287" y="2529334"/>
            <a:ext cx="3428528" cy="2180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CA2E3-BB7E-3FC2-A505-801196923A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4000"/>
                    </a14:imgEffect>
                    <a14:imgEffect>
                      <a14:brightnessContrast bright="8000" contras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9048" y="2448083"/>
            <a:ext cx="3404360" cy="23117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C5C04A-5E63-61B1-F8DA-DBBA3916BCC3}"/>
              </a:ext>
            </a:extLst>
          </p:cNvPr>
          <p:cNvSpPr txBox="1"/>
          <p:nvPr/>
        </p:nvSpPr>
        <p:spPr>
          <a:xfrm>
            <a:off x="958731" y="4828889"/>
            <a:ext cx="4050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_______________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1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C5C04A-5E63-61B1-F8DA-DBBA3916BCC3}"/>
              </a:ext>
            </a:extLst>
          </p:cNvPr>
          <p:cNvSpPr txBox="1"/>
          <p:nvPr/>
        </p:nvSpPr>
        <p:spPr>
          <a:xfrm>
            <a:off x="958731" y="5355254"/>
            <a:ext cx="4050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_______________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ECBD4-EFA4-C368-9201-659AA3323130}"/>
              </a:ext>
            </a:extLst>
          </p:cNvPr>
          <p:cNvSpPr txBox="1"/>
          <p:nvPr/>
        </p:nvSpPr>
        <p:spPr>
          <a:xfrm>
            <a:off x="5824157" y="5355254"/>
            <a:ext cx="4340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_______________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1663008" y="5236287"/>
            <a:ext cx="2877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taking photos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366449" y="5260097"/>
            <a:ext cx="5128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dancing with local people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B2CEF-810C-B727-F9A5-8793ADCB6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7532" y="2471893"/>
            <a:ext cx="3821328" cy="2645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2C0A38-0439-F56A-E898-C90F37DE1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3000"/>
                    </a14:imgEffect>
                    <a14:imgEffect>
                      <a14:brightnessContrast bright="15000" contrast="-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7372" y="2660073"/>
            <a:ext cx="3866664" cy="25762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1516" y="255149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activities under the pictures.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6125" y="2842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8910" y="1815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756476-1D91-5361-E47C-3B5F0CD96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0813" y="726025"/>
            <a:ext cx="6668215" cy="16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4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C5C04A-5E63-61B1-F8DA-DBBA3916BCC3}"/>
              </a:ext>
            </a:extLst>
          </p:cNvPr>
          <p:cNvSpPr txBox="1"/>
          <p:nvPr/>
        </p:nvSpPr>
        <p:spPr>
          <a:xfrm>
            <a:off x="1078804" y="5262999"/>
            <a:ext cx="4050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5. </a:t>
            </a:r>
            <a:r>
              <a:rPr lang="en-US" sz="3600" dirty="0"/>
              <a:t>_______________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ECBD4-EFA4-C368-9201-659AA3323130}"/>
              </a:ext>
            </a:extLst>
          </p:cNvPr>
          <p:cNvSpPr txBox="1"/>
          <p:nvPr/>
        </p:nvSpPr>
        <p:spPr>
          <a:xfrm>
            <a:off x="6383617" y="5262999"/>
            <a:ext cx="4340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6. </a:t>
            </a:r>
            <a:r>
              <a:rPr lang="en-US" sz="3600" dirty="0"/>
              <a:t>_______________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1468335" y="5144032"/>
            <a:ext cx="3660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taking an eco-tour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983457" y="5167842"/>
            <a:ext cx="33787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exploring a site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153EB3-B07A-CE6F-0C4B-695B7AA81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335" y="2770909"/>
            <a:ext cx="3660598" cy="2373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66470-EA96-EEBA-F1F5-8F9A90F35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brightnessContrast brigh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3457" y="2770909"/>
            <a:ext cx="3647324" cy="24920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8804" y="259254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activities under the pictures.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8415" y="23878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200" y="1361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756476-1D91-5361-E47C-3B5F0CD967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068" y="899489"/>
            <a:ext cx="6668215" cy="16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1516" y="401456"/>
            <a:ext cx="113810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match the activities with the adjectives.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6125" y="43066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910" y="328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D163A9-6085-6383-D9B5-B0510259C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642" y="1416782"/>
            <a:ext cx="7610467" cy="424852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6556FD-FD86-AA1A-C7FF-56FEDB31EF60}"/>
              </a:ext>
            </a:extLst>
          </p:cNvPr>
          <p:cNvCxnSpPr/>
          <p:nvPr/>
        </p:nvCxnSpPr>
        <p:spPr>
          <a:xfrm>
            <a:off x="5253192" y="1930185"/>
            <a:ext cx="1738735" cy="8591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22CB21-512F-1D4E-3721-DAA284E24143}"/>
              </a:ext>
            </a:extLst>
          </p:cNvPr>
          <p:cNvCxnSpPr>
            <a:cxnSpLocks/>
          </p:cNvCxnSpPr>
          <p:nvPr/>
        </p:nvCxnSpPr>
        <p:spPr>
          <a:xfrm>
            <a:off x="6008960" y="2799011"/>
            <a:ext cx="1176931" cy="158826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224A04-608A-1ABE-8077-C9AD3A97A4E1}"/>
              </a:ext>
            </a:extLst>
          </p:cNvPr>
          <p:cNvCxnSpPr>
            <a:cxnSpLocks/>
          </p:cNvCxnSpPr>
          <p:nvPr/>
        </p:nvCxnSpPr>
        <p:spPr>
          <a:xfrm flipV="1">
            <a:off x="5872382" y="3588864"/>
            <a:ext cx="1193436" cy="819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087A5F-9C85-7035-391F-B36845E98515}"/>
              </a:ext>
            </a:extLst>
          </p:cNvPr>
          <p:cNvCxnSpPr>
            <a:cxnSpLocks/>
          </p:cNvCxnSpPr>
          <p:nvPr/>
        </p:nvCxnSpPr>
        <p:spPr>
          <a:xfrm>
            <a:off x="5366327" y="4507345"/>
            <a:ext cx="1625600" cy="74875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D0234D-0A57-436A-AADF-755AA4CD81E3}"/>
              </a:ext>
            </a:extLst>
          </p:cNvPr>
          <p:cNvCxnSpPr>
            <a:cxnSpLocks/>
          </p:cNvCxnSpPr>
          <p:nvPr/>
        </p:nvCxnSpPr>
        <p:spPr>
          <a:xfrm flipV="1">
            <a:off x="5253192" y="1930185"/>
            <a:ext cx="1812626" cy="3317358"/>
          </a:xfrm>
          <a:prstGeom prst="straightConnector1">
            <a:avLst/>
          </a:prstGeom>
          <a:ln w="38100">
            <a:solidFill>
              <a:srgbClr val="FF7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280" y="654056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groups. Carry out a survey. Then report your group’s findings to the class. Do you like ...?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6889" y="75669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674" y="6540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8877" y="69281"/>
            <a:ext cx="354501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EE73E-D6F3-00FE-CA24-C9E122E15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345" y="1712924"/>
            <a:ext cx="5786250" cy="4586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DB602-22A8-245E-1373-8AA2AEBFBA3A}"/>
              </a:ext>
            </a:extLst>
          </p:cNvPr>
          <p:cNvSpPr txBox="1"/>
          <p:nvPr/>
        </p:nvSpPr>
        <p:spPr>
          <a:xfrm>
            <a:off x="233321" y="2096328"/>
            <a:ext cx="5622533" cy="2803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marL="228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did a survey with 3 peers. Two like climbing a mountain, 3 like taking eco-tours, nobody likes exploring the seabed…. </a:t>
            </a:r>
            <a:endParaRPr lang="en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22994" y="191569"/>
            <a:ext cx="476842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84394" y="1058743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643" y="819892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1574" y="2340091"/>
            <a:ext cx="117184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use </a:t>
            </a:r>
            <a:r>
              <a:rPr lang="en-US" sz="3600" dirty="0" err="1">
                <a:solidFill>
                  <a:prstClr val="black"/>
                </a:solidFill>
              </a:rPr>
              <a:t>lexicidentify</a:t>
            </a:r>
            <a:r>
              <a:rPr lang="en-US" sz="3600" dirty="0">
                <a:solidFill>
                  <a:prstClr val="black"/>
                </a:solidFill>
              </a:rPr>
              <a:t> the topic of the unit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al items related to experiences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740" y="1804796"/>
            <a:ext cx="9959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Do exercises in the workbook.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Make a list of adjectives to describe experience.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Start preparing for the Project of the unit 5.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524" y="4206665"/>
            <a:ext cx="3058732" cy="24522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75223" y="204324"/>
            <a:ext cx="6014958" cy="10926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  <a:endParaRPr lang="en-US" sz="65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Snap ITC" panose="04040A07060A02020202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2" y="762001"/>
            <a:ext cx="5549900" cy="1047751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268156630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1949838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690864"/>
            <a:ext cx="5755112" cy="188113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circle the correct answers.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expressions from the conversation in the correct column.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 Complete the sentences with the words from the box.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677508"/>
            <a:ext cx="5743692" cy="111702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 in pairs. Decide if the statements below are True or False about life in Viet Nam 40 years ago. Share your answers with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0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9582" y="52972"/>
            <a:ext cx="314154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898726" y="-25403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Answer the questions: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396" y="918789"/>
            <a:ext cx="5352835" cy="4218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0" y="918789"/>
            <a:ext cx="879467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 smtClean="0"/>
              <a:t>How </a:t>
            </a:r>
            <a:r>
              <a:rPr lang="en-US" sz="3200" dirty="0"/>
              <a:t>many people can you see </a:t>
            </a:r>
            <a:endParaRPr lang="en-US" sz="3200" dirty="0" smtClean="0"/>
          </a:p>
          <a:p>
            <a:pPr>
              <a:lnSpc>
                <a:spcPct val="200000"/>
              </a:lnSpc>
            </a:pPr>
            <a:r>
              <a:rPr lang="en-US" sz="3200" dirty="0" smtClean="0"/>
              <a:t>in </a:t>
            </a:r>
            <a:r>
              <a:rPr lang="en-US" sz="3200" dirty="0"/>
              <a:t>the picture?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What type of vehicle are they riding?</a:t>
            </a:r>
          </a:p>
          <a:p>
            <a:pPr>
              <a:lnSpc>
                <a:spcPct val="200000"/>
              </a:lnSpc>
            </a:pPr>
            <a:endParaRPr lang="en-US" sz="3200" dirty="0" smtClean="0"/>
          </a:p>
          <a:p>
            <a:pPr>
              <a:lnSpc>
                <a:spcPct val="200000"/>
              </a:lnSpc>
            </a:pPr>
            <a:r>
              <a:rPr lang="en-US" sz="3200" dirty="0" smtClean="0"/>
              <a:t>3</a:t>
            </a:r>
            <a:r>
              <a:rPr lang="en-US" sz="3200" dirty="0"/>
              <a:t>. Where are they?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C9ECD-9E83-CF41-18A0-F4BBEEF3D505}"/>
              </a:ext>
            </a:extLst>
          </p:cNvPr>
          <p:cNvSpPr txBox="1"/>
          <p:nvPr/>
        </p:nvSpPr>
        <p:spPr>
          <a:xfrm>
            <a:off x="3076949" y="227335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6 people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F63B8-A012-8AC5-3008-891032308D5B}"/>
              </a:ext>
            </a:extLst>
          </p:cNvPr>
          <p:cNvSpPr txBox="1"/>
          <p:nvPr/>
        </p:nvSpPr>
        <p:spPr>
          <a:xfrm>
            <a:off x="3025578" y="395774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 jeep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D6BDF-93E4-7037-83F5-605B3DDDB569}"/>
              </a:ext>
            </a:extLst>
          </p:cNvPr>
          <p:cNvSpPr txBox="1"/>
          <p:nvPr/>
        </p:nvSpPr>
        <p:spPr>
          <a:xfrm>
            <a:off x="3076949" y="5885803"/>
            <a:ext cx="537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Da Lat /</a:t>
            </a:r>
            <a:r>
              <a:rPr lang="en-US" sz="3200" b="1" dirty="0" err="1">
                <a:solidFill>
                  <a:srgbClr val="C00000"/>
                </a:solidFill>
              </a:rPr>
              <a:t>Langbiang</a:t>
            </a:r>
            <a:r>
              <a:rPr lang="en-US" sz="3200" b="1" dirty="0">
                <a:solidFill>
                  <a:srgbClr val="C00000"/>
                </a:solidFill>
              </a:rPr>
              <a:t> mountain</a:t>
            </a:r>
          </a:p>
        </p:txBody>
      </p:sp>
    </p:spTree>
    <p:extLst>
      <p:ext uri="{BB962C8B-B14F-4D97-AF65-F5344CB8AC3E}">
        <p14:creationId xmlns:p14="http://schemas.microsoft.com/office/powerpoint/2010/main" val="12248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chemeClr val="accent1">
              <a:lumMod val="75000"/>
            </a:schemeClr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974100" y="1279460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499658" y="1315003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2621" y="70175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62077" y="95637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OUR EXPERIENCES</a:t>
            </a:r>
            <a:endParaRPr lang="en-US" sz="4000" b="1" dirty="0">
              <a:solidFill>
                <a:srgbClr val="FFFF00"/>
              </a:solidFill>
              <a:latin typeface="Myriad Pro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262077" y="1915005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hronicaPro"/>
              </a:rPr>
              <a:t>E</a:t>
            </a:r>
            <a:r>
              <a:rPr lang="en-US" sz="3600" b="1" dirty="0">
                <a:solidFill>
                  <a:srgbClr val="0070C0"/>
                </a:solidFill>
                <a:effectLst/>
                <a:latin typeface="ChronicaPro"/>
              </a:rPr>
              <a:t>xperiences in Da Lat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29632" y="1127821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166" y="2677539"/>
            <a:ext cx="6992779" cy="40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3478" y="1422327"/>
            <a:ext cx="579896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experience  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6967" y="396489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sự</a:t>
            </a:r>
            <a:r>
              <a:rPr lang="en-US" sz="4800" b="1" dirty="0"/>
              <a:t> </a:t>
            </a:r>
            <a:r>
              <a:rPr lang="en-US" sz="4800" b="1" dirty="0" err="1"/>
              <a:t>trải</a:t>
            </a:r>
            <a:r>
              <a:rPr lang="en-US" sz="4800" b="1" dirty="0"/>
              <a:t> </a:t>
            </a:r>
            <a:r>
              <a:rPr lang="en-US" sz="4800" b="1" dirty="0" err="1"/>
              <a:t>nghiệm</a:t>
            </a:r>
            <a:r>
              <a:rPr lang="en-US" sz="4800" b="1" dirty="0"/>
              <a:t> 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366929" y="2760857"/>
            <a:ext cx="364074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ɪkˈspɪəriəns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ustomer experience | Toonaangevende klanttevredenheidsscore van 97% |  Workday">
            <a:extLst>
              <a:ext uri="{FF2B5EF4-FFF2-40B4-BE49-F238E27FC236}">
                <a16:creationId xmlns:a16="http://schemas.microsoft.com/office/drawing/2014/main" id="{412D6DF7-CE2A-3475-6907-A9E495ADD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43" y="507821"/>
            <a:ext cx="6419203" cy="42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xperience__gb_1.mp3">
            <a:hlinkClick r:id="" action="ppaction://media"/>
            <a:extLst>
              <a:ext uri="{FF2B5EF4-FFF2-40B4-BE49-F238E27FC236}">
                <a16:creationId xmlns:a16="http://schemas.microsoft.com/office/drawing/2014/main" id="{608CA459-EB6A-51EA-990B-C24A502D3C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93" y="28920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596246" y="1477545"/>
            <a:ext cx="6459566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eco-tour</a:t>
            </a:r>
            <a:r>
              <a:rPr lang="en-US" sz="5400" b="1" dirty="0" smtClean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8370" y="3906250"/>
            <a:ext cx="4366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/>
              <a:t>du </a:t>
            </a:r>
            <a:r>
              <a:rPr lang="en-US" sz="4800" b="1" dirty="0" err="1"/>
              <a:t>lịch</a:t>
            </a:r>
            <a:r>
              <a:rPr lang="en-US" sz="4800" b="1" dirty="0"/>
              <a:t> </a:t>
            </a:r>
            <a:r>
              <a:rPr lang="en-US" sz="4800" b="1" dirty="0" err="1"/>
              <a:t>sinh</a:t>
            </a:r>
            <a:r>
              <a:rPr lang="en-US" sz="4800" b="1" dirty="0"/>
              <a:t> </a:t>
            </a:r>
            <a:r>
              <a:rPr lang="en-US" sz="4800" b="1" dirty="0" err="1"/>
              <a:t>thái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596002" y="2714981"/>
            <a:ext cx="341471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iːkə-tʊə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(r)/ </a:t>
            </a:r>
          </a:p>
        </p:txBody>
      </p:sp>
      <p:pic>
        <p:nvPicPr>
          <p:cNvPr id="2050" name="Picture 2" descr="Best Ecotourism Royalty-Free Images, Stock Photos &amp; Pictures | Shutterstock">
            <a:extLst>
              <a:ext uri="{FF2B5EF4-FFF2-40B4-BE49-F238E27FC236}">
                <a16:creationId xmlns:a16="http://schemas.microsoft.com/office/drawing/2014/main" id="{E08E814B-D1C4-7877-546A-FA900018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23" y="556427"/>
            <a:ext cx="5778933" cy="29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cotour.mp3">
            <a:hlinkClick r:id="" action="ppaction://media"/>
            <a:extLst>
              <a:ext uri="{FF2B5EF4-FFF2-40B4-BE49-F238E27FC236}">
                <a16:creationId xmlns:a16="http://schemas.microsoft.com/office/drawing/2014/main" id="{CE929E42-6A66-218A-CEFD-14E78C5A02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5570" y="3022600"/>
            <a:ext cx="812800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51743" y="1196780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memorable</a:t>
            </a:r>
            <a:r>
              <a:rPr lang="en-US" sz="5400" b="1" dirty="0" smtClean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20322" y="351463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đáng</a:t>
            </a:r>
            <a:r>
              <a:rPr lang="en-US" sz="4800" b="1" dirty="0"/>
              <a:t> </a:t>
            </a:r>
            <a:r>
              <a:rPr lang="en-US" sz="4800" b="1" dirty="0" err="1"/>
              <a:t>nhớ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423982" y="2330387"/>
            <a:ext cx="344357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memərəbl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074" name="Picture 2" descr="Traveler Hitchhiker Stock Illustrations – 493 Traveler Hitchhiker Stock  Illustrations, Vectors &amp; Clipart - Dreamstime">
            <a:extLst>
              <a:ext uri="{FF2B5EF4-FFF2-40B4-BE49-F238E27FC236}">
                <a16:creationId xmlns:a16="http://schemas.microsoft.com/office/drawing/2014/main" id="{B8AD19E9-E8EC-81CA-61D9-62A6F108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322" y="441736"/>
            <a:ext cx="5078266" cy="42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emorable__gb_1.mp3">
            <a:hlinkClick r:id="" action="ppaction://media"/>
            <a:extLst>
              <a:ext uri="{FF2B5EF4-FFF2-40B4-BE49-F238E27FC236}">
                <a16:creationId xmlns:a16="http://schemas.microsoft.com/office/drawing/2014/main" id="{C3167304-3B3E-F28B-52E0-0BCA7CF7B4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7522" y="2152505"/>
            <a:ext cx="812800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318844" y="1134255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brilliant</a:t>
            </a:r>
            <a:r>
              <a:rPr lang="en-US" sz="6600" b="1" dirty="0" smtClean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(adj)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8272" y="374582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b="1" dirty="0"/>
              <a:t>rất ấn tượng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2152049" y="2651252"/>
            <a:ext cx="275857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brɪliənt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6146" name="Picture 2" descr="Awesome Stock Illustrations – 106,143 Awesome Stock Illustrations, Vectors  &amp; Clipart - Dreamstime">
            <a:extLst>
              <a:ext uri="{FF2B5EF4-FFF2-40B4-BE49-F238E27FC236}">
                <a16:creationId xmlns:a16="http://schemas.microsoft.com/office/drawing/2014/main" id="{096C1953-4668-E48F-C19A-F0DEC430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17" y="274638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rilliant__gb_1.mp3">
            <a:hlinkClick r:id="" action="ppaction://media"/>
            <a:extLst>
              <a:ext uri="{FF2B5EF4-FFF2-40B4-BE49-F238E27FC236}">
                <a16:creationId xmlns:a16="http://schemas.microsoft.com/office/drawing/2014/main" id="{BD93DE91-5B06-20CE-9E24-06D47DC8CA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7522" y="2268538"/>
            <a:ext cx="812800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428453" y="1312813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flora</a:t>
            </a:r>
            <a:r>
              <a:rPr lang="en-US" sz="5400" b="1" dirty="0" smtClean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2016" y="4067698"/>
            <a:ext cx="53719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tất</a:t>
            </a:r>
            <a:r>
              <a:rPr lang="en-US" sz="4500" b="1" dirty="0"/>
              <a:t> </a:t>
            </a:r>
            <a:r>
              <a:rPr lang="en-US" sz="4500" b="1" dirty="0" err="1"/>
              <a:t>cả</a:t>
            </a:r>
            <a:r>
              <a:rPr lang="en-US" sz="4500" b="1" dirty="0"/>
              <a:t> </a:t>
            </a:r>
            <a:r>
              <a:rPr lang="en-US" sz="4500" b="1" dirty="0" err="1"/>
              <a:t>thực</a:t>
            </a:r>
            <a:r>
              <a:rPr lang="en-US" sz="4500" b="1" dirty="0"/>
              <a:t> </a:t>
            </a:r>
            <a:r>
              <a:rPr lang="en-US" sz="4500" b="1" dirty="0" err="1"/>
              <a:t>vật</a:t>
            </a:r>
            <a:r>
              <a:rPr lang="en-US" sz="4500" b="1" dirty="0"/>
              <a:t> </a:t>
            </a:r>
            <a:r>
              <a:rPr lang="en-US" sz="4500" b="1" dirty="0" err="1"/>
              <a:t>của</a:t>
            </a:r>
            <a:r>
              <a:rPr lang="en-US" sz="4500" b="1" dirty="0"/>
              <a:t> </a:t>
            </a:r>
            <a:r>
              <a:rPr lang="en-US" sz="4500" b="1" dirty="0" err="1"/>
              <a:t>một</a:t>
            </a:r>
            <a:r>
              <a:rPr lang="en-US" sz="4500" b="1" dirty="0"/>
              <a:t> </a:t>
            </a:r>
            <a:r>
              <a:rPr lang="en-US" sz="4500" b="1" dirty="0" err="1"/>
              <a:t>khu</a:t>
            </a:r>
            <a:r>
              <a:rPr lang="en-US" sz="4500" b="1" dirty="0"/>
              <a:t> </a:t>
            </a:r>
            <a:r>
              <a:rPr lang="en-US" sz="4500" b="1" dirty="0" err="1"/>
              <a:t>vực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2425718" y="2863351"/>
            <a:ext cx="2339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flɔːrə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4098" name="Picture 2" descr="Spring Clip Art Images - Free Download on Clipart Library - Clip Art Library">
            <a:extLst>
              <a:ext uri="{FF2B5EF4-FFF2-40B4-BE49-F238E27FC236}">
                <a16:creationId xmlns:a16="http://schemas.microsoft.com/office/drawing/2014/main" id="{864CDA21-1E3A-6EF4-AF64-9D1C3953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11" y="1803616"/>
            <a:ext cx="4183063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lora__gb_1">
            <a:hlinkClick r:id="" action="ppaction://media"/>
            <a:extLst>
              <a:ext uri="{FF2B5EF4-FFF2-40B4-BE49-F238E27FC236}">
                <a16:creationId xmlns:a16="http://schemas.microsoft.com/office/drawing/2014/main" id="{2E95DD2E-1A6F-4A61-E55F-D1D18A0BC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016" y="2724080"/>
            <a:ext cx="812800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4302</TotalTime>
  <Words>1233</Words>
  <Application>Microsoft Office PowerPoint</Application>
  <PresentationFormat>Widescreen</PresentationFormat>
  <Paragraphs>221</Paragraphs>
  <Slides>28</Slides>
  <Notes>23</Notes>
  <HiddenSlides>0</HiddenSlides>
  <MMClips>22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Adobe Gothic Std B</vt:lpstr>
      <vt:lpstr>Arial</vt:lpstr>
      <vt:lpstr>Bahnschrift SemiBold Condensed</vt:lpstr>
      <vt:lpstr>Berlin Sans FB</vt:lpstr>
      <vt:lpstr>Calibri</vt:lpstr>
      <vt:lpstr>Calibri Light</vt:lpstr>
      <vt:lpstr>ChronicaPro</vt:lpstr>
      <vt:lpstr>ChronicaPro-Book</vt:lpstr>
      <vt:lpstr>ChronicaProMediumIt</vt:lpstr>
      <vt:lpstr>Cooper Black</vt:lpstr>
      <vt:lpstr>Myriad Pro</vt:lpstr>
      <vt:lpstr>Snap ITC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231</cp:revision>
  <dcterms:created xsi:type="dcterms:W3CDTF">2020-12-09T02:04:09Z</dcterms:created>
  <dcterms:modified xsi:type="dcterms:W3CDTF">2024-09-01T01:58:08Z</dcterms:modified>
</cp:coreProperties>
</file>