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4034" r:id="rId2"/>
  </p:sldMasterIdLst>
  <p:notesMasterIdLst>
    <p:notesMasterId r:id="rId38"/>
  </p:notesMasterIdLst>
  <p:sldIdLst>
    <p:sldId id="397" r:id="rId3"/>
    <p:sldId id="390" r:id="rId4"/>
    <p:sldId id="392" r:id="rId5"/>
    <p:sldId id="393" r:id="rId6"/>
    <p:sldId id="394" r:id="rId7"/>
    <p:sldId id="398" r:id="rId8"/>
    <p:sldId id="400" r:id="rId9"/>
    <p:sldId id="378" r:id="rId10"/>
    <p:sldId id="379" r:id="rId11"/>
    <p:sldId id="331" r:id="rId12"/>
    <p:sldId id="401" r:id="rId13"/>
    <p:sldId id="402" r:id="rId14"/>
    <p:sldId id="403" r:id="rId15"/>
    <p:sldId id="404" r:id="rId16"/>
    <p:sldId id="405" r:id="rId17"/>
    <p:sldId id="406" r:id="rId18"/>
    <p:sldId id="407" r:id="rId19"/>
    <p:sldId id="365" r:id="rId20"/>
    <p:sldId id="408" r:id="rId21"/>
    <p:sldId id="368" r:id="rId22"/>
    <p:sldId id="369" r:id="rId23"/>
    <p:sldId id="410" r:id="rId24"/>
    <p:sldId id="409" r:id="rId25"/>
    <p:sldId id="388" r:id="rId26"/>
    <p:sldId id="411" r:id="rId27"/>
    <p:sldId id="389" r:id="rId28"/>
    <p:sldId id="413" r:id="rId29"/>
    <p:sldId id="414" r:id="rId30"/>
    <p:sldId id="415" r:id="rId31"/>
    <p:sldId id="396" r:id="rId32"/>
    <p:sldId id="416" r:id="rId33"/>
    <p:sldId id="417" r:id="rId34"/>
    <p:sldId id="418" r:id="rId35"/>
    <p:sldId id="374" r:id="rId36"/>
    <p:sldId id="419" r:id="rId3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8FD"/>
    <a:srgbClr val="C9F5CA"/>
    <a:srgbClr val="93EB05"/>
    <a:srgbClr val="06AA9A"/>
    <a:srgbClr val="6E9C24"/>
    <a:srgbClr val="F5BC95"/>
    <a:srgbClr val="00FFFF"/>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autoAdjust="0"/>
    <p:restoredTop sz="94010" autoAdjust="0"/>
  </p:normalViewPr>
  <p:slideViewPr>
    <p:cSldViewPr snapToGrid="0">
      <p:cViewPr varScale="1">
        <p:scale>
          <a:sx n="63" d="100"/>
          <a:sy n="63" d="100"/>
        </p:scale>
        <p:origin x="8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16D64-3616-48E8-A163-F099D29FD315}"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A5ADA-D18C-4775-9418-B2EB3DBCF647}" type="slidenum">
              <a:rPr lang="en-US" smtClean="0"/>
              <a:t>‹#›</a:t>
            </a:fld>
            <a:endParaRPr lang="en-US"/>
          </a:p>
        </p:txBody>
      </p:sp>
    </p:spTree>
    <p:extLst>
      <p:ext uri="{BB962C8B-B14F-4D97-AF65-F5344CB8AC3E}">
        <p14:creationId xmlns:p14="http://schemas.microsoft.com/office/powerpoint/2010/main" val="420877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FA5ADA-D18C-4775-9418-B2EB3DBCF647}" type="slidenum">
              <a:rPr lang="en-US" smtClean="0"/>
              <a:t>5</a:t>
            </a:fld>
            <a:endParaRPr lang="en-US"/>
          </a:p>
        </p:txBody>
      </p:sp>
    </p:spTree>
    <p:extLst>
      <p:ext uri="{BB962C8B-B14F-4D97-AF65-F5344CB8AC3E}">
        <p14:creationId xmlns:p14="http://schemas.microsoft.com/office/powerpoint/2010/main" val="196649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A5ADA-D18C-4775-9418-B2EB3DBCF647}" type="slidenum">
              <a:rPr lang="en-US" smtClean="0"/>
              <a:t>34</a:t>
            </a:fld>
            <a:endParaRPr lang="en-US"/>
          </a:p>
        </p:txBody>
      </p:sp>
    </p:spTree>
    <p:extLst>
      <p:ext uri="{BB962C8B-B14F-4D97-AF65-F5344CB8AC3E}">
        <p14:creationId xmlns:p14="http://schemas.microsoft.com/office/powerpoint/2010/main" val="283878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229AB7-B5BE-4368-B3C5-395805770CD7}" type="slidenum">
              <a:rPr lang="en-US" altLang="en-US" smtClean="0"/>
              <a:pPr/>
              <a:t>‹#›</a:t>
            </a:fld>
            <a:endParaRPr lang="en-US" altLang="en-US"/>
          </a:p>
        </p:txBody>
      </p:sp>
    </p:spTree>
    <p:extLst>
      <p:ext uri="{BB962C8B-B14F-4D97-AF65-F5344CB8AC3E}">
        <p14:creationId xmlns:p14="http://schemas.microsoft.com/office/powerpoint/2010/main" val="259195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CA1FE19-5638-4014-83E4-06175370CBD2}" type="slidenum">
              <a:rPr lang="en-US" altLang="en-US" smtClean="0"/>
              <a:pPr/>
              <a:t>‹#›</a:t>
            </a:fld>
            <a:endParaRPr lang="en-US" altLang="en-US"/>
          </a:p>
        </p:txBody>
      </p:sp>
    </p:spTree>
    <p:extLst>
      <p:ext uri="{BB962C8B-B14F-4D97-AF65-F5344CB8AC3E}">
        <p14:creationId xmlns:p14="http://schemas.microsoft.com/office/powerpoint/2010/main" val="356863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15AE5C4-74D8-44CE-B815-9731B1D03370}" type="slidenum">
              <a:rPr lang="en-US" altLang="en-US" smtClean="0"/>
              <a:pPr/>
              <a:t>‹#›</a:t>
            </a:fld>
            <a:endParaRPr lang="en-US" altLang="en-US"/>
          </a:p>
        </p:txBody>
      </p:sp>
    </p:spTree>
    <p:extLst>
      <p:ext uri="{BB962C8B-B14F-4D97-AF65-F5344CB8AC3E}">
        <p14:creationId xmlns:p14="http://schemas.microsoft.com/office/powerpoint/2010/main" val="23128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23A233-5541-4C66-8CF9-F930758E622E}" type="slidenum">
              <a:rPr lang="en-US" altLang="en-US"/>
              <a:pPr/>
              <a:t>‹#›</a:t>
            </a:fld>
            <a:endParaRPr lang="en-US" altLang="en-US"/>
          </a:p>
        </p:txBody>
      </p:sp>
    </p:spTree>
    <p:extLst>
      <p:ext uri="{BB962C8B-B14F-4D97-AF65-F5344CB8AC3E}">
        <p14:creationId xmlns:p14="http://schemas.microsoft.com/office/powerpoint/2010/main" val="252458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8446EE4-3E18-4737-8ECF-8F920BF78D4B}" type="slidenum">
              <a:rPr lang="en-US" altLang="en-US"/>
              <a:pPr/>
              <a:t>‹#›</a:t>
            </a:fld>
            <a:endParaRPr lang="en-US" altLang="en-US"/>
          </a:p>
        </p:txBody>
      </p:sp>
    </p:spTree>
    <p:extLst>
      <p:ext uri="{BB962C8B-B14F-4D97-AF65-F5344CB8AC3E}">
        <p14:creationId xmlns:p14="http://schemas.microsoft.com/office/powerpoint/2010/main" val="10134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2891957-E64F-4978-A610-EB57A7774D6E}" type="slidenum">
              <a:rPr lang="en-US" altLang="en-US"/>
              <a:pPr/>
              <a:t>‹#›</a:t>
            </a:fld>
            <a:endParaRPr lang="en-US" altLang="en-US"/>
          </a:p>
        </p:txBody>
      </p:sp>
    </p:spTree>
    <p:extLst>
      <p:ext uri="{BB962C8B-B14F-4D97-AF65-F5344CB8AC3E}">
        <p14:creationId xmlns:p14="http://schemas.microsoft.com/office/powerpoint/2010/main" val="395420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4FE1DFA-D71C-420D-9D77-895D2C2DF880}" type="slidenum">
              <a:rPr lang="en-US" altLang="en-US"/>
              <a:pPr/>
              <a:t>‹#›</a:t>
            </a:fld>
            <a:endParaRPr lang="en-US" altLang="en-US"/>
          </a:p>
        </p:txBody>
      </p:sp>
    </p:spTree>
    <p:extLst>
      <p:ext uri="{BB962C8B-B14F-4D97-AF65-F5344CB8AC3E}">
        <p14:creationId xmlns:p14="http://schemas.microsoft.com/office/powerpoint/2010/main" val="2033521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E94E9196-775F-47BD-92D7-22F6A79D84D8}" type="slidenum">
              <a:rPr lang="en-US" altLang="en-US"/>
              <a:pPr/>
              <a:t>‹#›</a:t>
            </a:fld>
            <a:endParaRPr lang="en-US" altLang="en-US"/>
          </a:p>
        </p:txBody>
      </p:sp>
    </p:spTree>
    <p:extLst>
      <p:ext uri="{BB962C8B-B14F-4D97-AF65-F5344CB8AC3E}">
        <p14:creationId xmlns:p14="http://schemas.microsoft.com/office/powerpoint/2010/main" val="241504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E6BD920A-B281-4657-A53E-16C6D9ED9D1E}" type="slidenum">
              <a:rPr lang="en-US" altLang="en-US"/>
              <a:pPr/>
              <a:t>‹#›</a:t>
            </a:fld>
            <a:endParaRPr lang="en-US" altLang="en-US"/>
          </a:p>
        </p:txBody>
      </p:sp>
    </p:spTree>
    <p:extLst>
      <p:ext uri="{BB962C8B-B14F-4D97-AF65-F5344CB8AC3E}">
        <p14:creationId xmlns:p14="http://schemas.microsoft.com/office/powerpoint/2010/main" val="316145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93CFBE2-2958-4C09-9F4E-6ADF2D7EBEDA}" type="slidenum">
              <a:rPr lang="en-US" altLang="en-US"/>
              <a:pPr/>
              <a:t>‹#›</a:t>
            </a:fld>
            <a:endParaRPr lang="en-US" altLang="en-US"/>
          </a:p>
        </p:txBody>
      </p:sp>
    </p:spTree>
    <p:extLst>
      <p:ext uri="{BB962C8B-B14F-4D97-AF65-F5344CB8AC3E}">
        <p14:creationId xmlns:p14="http://schemas.microsoft.com/office/powerpoint/2010/main" val="244305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458D8AF0-8623-4FA5-88BE-32B0FE5CE0C0}" type="slidenum">
              <a:rPr lang="en-US" altLang="en-US"/>
              <a:pPr/>
              <a:t>‹#›</a:t>
            </a:fld>
            <a:endParaRPr lang="en-US" altLang="en-US"/>
          </a:p>
        </p:txBody>
      </p:sp>
    </p:spTree>
    <p:extLst>
      <p:ext uri="{BB962C8B-B14F-4D97-AF65-F5344CB8AC3E}">
        <p14:creationId xmlns:p14="http://schemas.microsoft.com/office/powerpoint/2010/main" val="14057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CCB173E-2912-4802-B5CD-CCFA0E0FDF1C}" type="slidenum">
              <a:rPr lang="en-US" altLang="en-US" smtClean="0"/>
              <a:pPr/>
              <a:t>‹#›</a:t>
            </a:fld>
            <a:endParaRPr lang="en-US" altLang="en-US"/>
          </a:p>
        </p:txBody>
      </p:sp>
    </p:spTree>
    <p:extLst>
      <p:ext uri="{BB962C8B-B14F-4D97-AF65-F5344CB8AC3E}">
        <p14:creationId xmlns:p14="http://schemas.microsoft.com/office/powerpoint/2010/main" val="10976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6DB7014-AE0A-4503-9B8B-15B81EB7362A}" type="slidenum">
              <a:rPr lang="en-US" altLang="en-US"/>
              <a:pPr/>
              <a:t>‹#›</a:t>
            </a:fld>
            <a:endParaRPr lang="en-US" altLang="en-US"/>
          </a:p>
        </p:txBody>
      </p:sp>
    </p:spTree>
    <p:extLst>
      <p:ext uri="{BB962C8B-B14F-4D97-AF65-F5344CB8AC3E}">
        <p14:creationId xmlns:p14="http://schemas.microsoft.com/office/powerpoint/2010/main" val="544181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E42113-C717-4091-86E2-DD8CA3378C65}" type="slidenum">
              <a:rPr lang="en-US" altLang="en-US"/>
              <a:pPr/>
              <a:t>‹#›</a:t>
            </a:fld>
            <a:endParaRPr lang="en-US" altLang="en-US"/>
          </a:p>
        </p:txBody>
      </p:sp>
    </p:spTree>
    <p:extLst>
      <p:ext uri="{BB962C8B-B14F-4D97-AF65-F5344CB8AC3E}">
        <p14:creationId xmlns:p14="http://schemas.microsoft.com/office/powerpoint/2010/main" val="3364520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9A7C143-5819-4CC8-A692-0EA58DD5F5B3}" type="slidenum">
              <a:rPr lang="en-US" altLang="en-US"/>
              <a:pPr/>
              <a:t>‹#›</a:t>
            </a:fld>
            <a:endParaRPr lang="en-US" altLang="en-US"/>
          </a:p>
        </p:txBody>
      </p:sp>
    </p:spTree>
    <p:extLst>
      <p:ext uri="{BB962C8B-B14F-4D97-AF65-F5344CB8AC3E}">
        <p14:creationId xmlns:p14="http://schemas.microsoft.com/office/powerpoint/2010/main" val="3590162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AC13DC2-E2D4-48E7-B89C-F6101BC58589}" type="slidenum">
              <a:rPr lang="en-US" altLang="en-US"/>
              <a:pPr/>
              <a:t>‹#›</a:t>
            </a:fld>
            <a:endParaRPr lang="en-US" altLang="en-US"/>
          </a:p>
        </p:txBody>
      </p:sp>
    </p:spTree>
    <p:extLst>
      <p:ext uri="{BB962C8B-B14F-4D97-AF65-F5344CB8AC3E}">
        <p14:creationId xmlns:p14="http://schemas.microsoft.com/office/powerpoint/2010/main" val="190354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5CC688EC-EBB0-4092-910F-05A443BAB296}" type="slidenum">
              <a:rPr lang="en-US" altLang="en-US"/>
              <a:pPr/>
              <a:t>‹#›</a:t>
            </a:fld>
            <a:endParaRPr lang="en-US" altLang="en-US"/>
          </a:p>
        </p:txBody>
      </p:sp>
    </p:spTree>
    <p:extLst>
      <p:ext uri="{BB962C8B-B14F-4D97-AF65-F5344CB8AC3E}">
        <p14:creationId xmlns:p14="http://schemas.microsoft.com/office/powerpoint/2010/main" val="427083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233B0BF-C83E-4F39-B0F1-BFFAAC3D5924}" type="slidenum">
              <a:rPr lang="en-US" altLang="en-US" smtClean="0"/>
              <a:pPr/>
              <a:t>‹#›</a:t>
            </a:fld>
            <a:endParaRPr lang="en-US" altLang="en-US"/>
          </a:p>
        </p:txBody>
      </p:sp>
    </p:spTree>
    <p:extLst>
      <p:ext uri="{BB962C8B-B14F-4D97-AF65-F5344CB8AC3E}">
        <p14:creationId xmlns:p14="http://schemas.microsoft.com/office/powerpoint/2010/main" val="16507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66F061A-E78C-4A2C-8530-AC2F84967D01}" type="slidenum">
              <a:rPr lang="en-US" altLang="en-US" smtClean="0"/>
              <a:pPr/>
              <a:t>‹#›</a:t>
            </a:fld>
            <a:endParaRPr lang="en-US" altLang="en-US"/>
          </a:p>
        </p:txBody>
      </p:sp>
    </p:spTree>
    <p:extLst>
      <p:ext uri="{BB962C8B-B14F-4D97-AF65-F5344CB8AC3E}">
        <p14:creationId xmlns:p14="http://schemas.microsoft.com/office/powerpoint/2010/main" val="52331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E18E68E-0ABC-4214-B21E-12C3C56B5DB5}" type="slidenum">
              <a:rPr lang="en-US" altLang="en-US" smtClean="0"/>
              <a:pPr/>
              <a:t>‹#›</a:t>
            </a:fld>
            <a:endParaRPr lang="en-US" altLang="en-US"/>
          </a:p>
        </p:txBody>
      </p:sp>
    </p:spTree>
    <p:extLst>
      <p:ext uri="{BB962C8B-B14F-4D97-AF65-F5344CB8AC3E}">
        <p14:creationId xmlns:p14="http://schemas.microsoft.com/office/powerpoint/2010/main" val="139123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839678A-7112-438B-B310-73084F15D7E5}" type="slidenum">
              <a:rPr lang="en-US" altLang="en-US" smtClean="0"/>
              <a:pPr/>
              <a:t>‹#›</a:t>
            </a:fld>
            <a:endParaRPr lang="en-US" altLang="en-US"/>
          </a:p>
        </p:txBody>
      </p:sp>
    </p:spTree>
    <p:extLst>
      <p:ext uri="{BB962C8B-B14F-4D97-AF65-F5344CB8AC3E}">
        <p14:creationId xmlns:p14="http://schemas.microsoft.com/office/powerpoint/2010/main" val="1651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D7A019FC-3091-42AB-86EB-1CD674C7AA09}" type="slidenum">
              <a:rPr lang="en-US" altLang="en-US" smtClean="0"/>
              <a:pPr/>
              <a:t>‹#›</a:t>
            </a:fld>
            <a:endParaRPr lang="en-US" altLang="en-US"/>
          </a:p>
        </p:txBody>
      </p:sp>
    </p:spTree>
    <p:extLst>
      <p:ext uri="{BB962C8B-B14F-4D97-AF65-F5344CB8AC3E}">
        <p14:creationId xmlns:p14="http://schemas.microsoft.com/office/powerpoint/2010/main" val="167135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4970DEE-446D-4DBA-8614-08C0D85F0BCB}" type="slidenum">
              <a:rPr lang="en-US" altLang="en-US" smtClean="0"/>
              <a:pPr/>
              <a:t>‹#›</a:t>
            </a:fld>
            <a:endParaRPr lang="en-US" altLang="en-US"/>
          </a:p>
        </p:txBody>
      </p:sp>
    </p:spTree>
    <p:extLst>
      <p:ext uri="{BB962C8B-B14F-4D97-AF65-F5344CB8AC3E}">
        <p14:creationId xmlns:p14="http://schemas.microsoft.com/office/powerpoint/2010/main" val="337752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A89A597-26FF-45EC-81F5-067708090875}" type="slidenum">
              <a:rPr lang="en-US" altLang="en-US" smtClean="0"/>
              <a:pPr/>
              <a:t>‹#›</a:t>
            </a:fld>
            <a:endParaRPr lang="en-US" altLang="en-US"/>
          </a:p>
        </p:txBody>
      </p:sp>
    </p:spTree>
    <p:extLst>
      <p:ext uri="{BB962C8B-B14F-4D97-AF65-F5344CB8AC3E}">
        <p14:creationId xmlns:p14="http://schemas.microsoft.com/office/powerpoint/2010/main" val="296039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293056-5339-4CEC-846E-4513A9EFEFB3}" type="slidenum">
              <a:rPr lang="en-US" altLang="en-US" smtClean="0"/>
              <a:pPr>
                <a:defRPr/>
              </a:pPr>
              <a:t>‹#›</a:t>
            </a:fld>
            <a:endParaRPr lang="en-US" altLang="en-US"/>
          </a:p>
        </p:txBody>
      </p:sp>
    </p:spTree>
    <p:extLst>
      <p:ext uri="{BB962C8B-B14F-4D97-AF65-F5344CB8AC3E}">
        <p14:creationId xmlns:p14="http://schemas.microsoft.com/office/powerpoint/2010/main" val="133551818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41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D51C1087-CB07-49B2-89C4-F94D3729EDA0}"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330519212"/>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audio" Target="file:///D:\BAI%20DU%20THI%20GVG%20_SINH%208\Nh&#7899;%20&#416;n%20Th&#7847;y%20C&#244;.mp3" TargetMode="External"/><Relationship Id="rId7" Type="http://schemas.openxmlformats.org/officeDocument/2006/relationships/image" Target="../media/image4.png"/><Relationship Id="rId2" Type="http://schemas.openxmlformats.org/officeDocument/2006/relationships/audio" Target="file:///H:\Proud%20of%20you%20-%20%20Fiona%20Fung.MP3" TargetMode="External"/><Relationship Id="rId1" Type="http://schemas.openxmlformats.org/officeDocument/2006/relationships/vmlDrawing" Target="../drawings/vmlDrawing1.v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slideLayout" Target="../slideLayouts/slideLayout1.xml"/><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8" name="Picture 10" descr="fairy_flyi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565607" y="0"/>
            <a:ext cx="1523097" cy="114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7" name="Picture 9" descr="fairy_flyi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3297" y="0"/>
            <a:ext cx="1523097" cy="114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flowe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83196" y="3809930"/>
            <a:ext cx="6507381" cy="287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roud of you -  Fiona Fung.MP3">
            <a:hlinkClick r:id="" action="ppaction://media"/>
          </p:cNvPr>
          <p:cNvPicPr>
            <a:picLocks noRot="1" noChangeAspect="1" noChangeArrowheads="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10819977" y="8153601"/>
            <a:ext cx="304370" cy="30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4" name="Object 4"/>
          <p:cNvGraphicFramePr>
            <a:graphicFrameLocks noChangeAspect="1"/>
          </p:cNvGraphicFramePr>
          <p:nvPr/>
        </p:nvGraphicFramePr>
        <p:xfrm>
          <a:off x="306419" y="2133711"/>
          <a:ext cx="5078657" cy="3657433"/>
        </p:xfrm>
        <a:graphic>
          <a:graphicData uri="http://schemas.openxmlformats.org/presentationml/2006/ole">
            <mc:AlternateContent xmlns:mc="http://schemas.openxmlformats.org/markup-compatibility/2006">
              <mc:Choice xmlns:v="urn:schemas-microsoft-com:vml" Requires="v">
                <p:oleObj spid="_x0000_s1058" name="Clip" r:id="rId8" imgW="1060704" imgH="1335024" progId="MS_ClipArt_Gallery.2">
                  <p:embed/>
                </p:oleObj>
              </mc:Choice>
              <mc:Fallback>
                <p:oleObj name="Clip" r:id="rId8" imgW="1060704" imgH="1335024"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419" y="2133711"/>
                        <a:ext cx="5078657" cy="3657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9336" name="Nhớ Ơn Thầy Cô.mp3">
            <a:hlinkClick r:id="" action="ppaction://media"/>
          </p:cNvPr>
          <p:cNvPicPr>
            <a:picLocks noRot="1" noChangeAspect="1" noChangeArrowheads="1"/>
          </p:cNvPicPr>
          <p:nvPr>
            <a:audioFile r:link="rId3"/>
          </p:nvPr>
        </p:nvPicPr>
        <p:blipFill>
          <a:blip r:embed="rId7">
            <a:extLst>
              <a:ext uri="{28A0092B-C50C-407E-A947-70E740481C1C}">
                <a14:useLocalDpi xmlns:a14="http://schemas.microsoft.com/office/drawing/2010/main" val="0"/>
              </a:ext>
            </a:extLst>
          </a:blip>
          <a:srcRect/>
          <a:stretch>
            <a:fillRect/>
          </a:stretch>
        </p:blipFill>
        <p:spPr bwMode="auto">
          <a:xfrm>
            <a:off x="52048" y="6553006"/>
            <a:ext cx="304994" cy="3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2"/>
          <p:cNvSpPr txBox="1">
            <a:spLocks noChangeArrowheads="1"/>
          </p:cNvSpPr>
          <p:nvPr/>
        </p:nvSpPr>
        <p:spPr bwMode="auto">
          <a:xfrm>
            <a:off x="509540" y="287495"/>
            <a:ext cx="10969800" cy="118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626" tIns="54319" rIns="108626" bIns="54319">
            <a:spAutoFit/>
          </a:bodyPr>
          <a:lstStyle>
            <a:lvl1pPr defTabSz="2763838">
              <a:defRPr>
                <a:solidFill>
                  <a:schemeClr val="tx1"/>
                </a:solidFill>
                <a:latin typeface="Arial" panose="020B0604020202020204" pitchFamily="34" charset="0"/>
              </a:defRPr>
            </a:lvl1pPr>
            <a:lvl2pPr marL="2246313" indent="-863600" defTabSz="2763838">
              <a:defRPr>
                <a:solidFill>
                  <a:schemeClr val="tx1"/>
                </a:solidFill>
                <a:latin typeface="Arial" panose="020B0604020202020204" pitchFamily="34" charset="0"/>
              </a:defRPr>
            </a:lvl2pPr>
            <a:lvl3pPr marL="3455988" indent="-692150" defTabSz="2763838">
              <a:defRPr>
                <a:solidFill>
                  <a:schemeClr val="tx1"/>
                </a:solidFill>
                <a:latin typeface="Arial" panose="020B0604020202020204" pitchFamily="34" charset="0"/>
              </a:defRPr>
            </a:lvl3pPr>
            <a:lvl4pPr marL="4838700" indent="-692150" defTabSz="2763838">
              <a:defRPr>
                <a:solidFill>
                  <a:schemeClr val="tx1"/>
                </a:solidFill>
                <a:latin typeface="Arial" panose="020B0604020202020204" pitchFamily="34" charset="0"/>
              </a:defRPr>
            </a:lvl4pPr>
            <a:lvl5pPr marL="6219825" indent="-690563" defTabSz="2763838">
              <a:defRPr>
                <a:solidFill>
                  <a:schemeClr val="tx1"/>
                </a:solidFill>
                <a:latin typeface="Arial" panose="020B0604020202020204" pitchFamily="34" charset="0"/>
              </a:defRPr>
            </a:lvl5pPr>
            <a:lvl6pPr marL="6677025" indent="-690563" defTabSz="2763838" eaLnBrk="0" fontAlgn="base" hangingPunct="0">
              <a:spcBef>
                <a:spcPct val="0"/>
              </a:spcBef>
              <a:spcAft>
                <a:spcPct val="0"/>
              </a:spcAft>
              <a:defRPr>
                <a:solidFill>
                  <a:schemeClr val="tx1"/>
                </a:solidFill>
                <a:latin typeface="Arial" panose="020B0604020202020204" pitchFamily="34" charset="0"/>
              </a:defRPr>
            </a:lvl6pPr>
            <a:lvl7pPr marL="7134225" indent="-690563" defTabSz="2763838" eaLnBrk="0" fontAlgn="base" hangingPunct="0">
              <a:spcBef>
                <a:spcPct val="0"/>
              </a:spcBef>
              <a:spcAft>
                <a:spcPct val="0"/>
              </a:spcAft>
              <a:defRPr>
                <a:solidFill>
                  <a:schemeClr val="tx1"/>
                </a:solidFill>
                <a:latin typeface="Arial" panose="020B0604020202020204" pitchFamily="34" charset="0"/>
              </a:defRPr>
            </a:lvl7pPr>
            <a:lvl8pPr marL="7591425" indent="-690563" defTabSz="2763838" eaLnBrk="0" fontAlgn="base" hangingPunct="0">
              <a:spcBef>
                <a:spcPct val="0"/>
              </a:spcBef>
              <a:spcAft>
                <a:spcPct val="0"/>
              </a:spcAft>
              <a:defRPr>
                <a:solidFill>
                  <a:schemeClr val="tx1"/>
                </a:solidFill>
                <a:latin typeface="Arial" panose="020B0604020202020204" pitchFamily="34" charset="0"/>
              </a:defRPr>
            </a:lvl8pPr>
            <a:lvl9pPr marL="8048625" indent="-690563" defTabSz="2763838"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819" b="1">
                <a:solidFill>
                  <a:schemeClr val="accent2"/>
                </a:solidFill>
                <a:latin typeface="Tahoma" panose="020B0604030504040204" pitchFamily="34" charset="0"/>
                <a:cs typeface="Tahoma" panose="020B0604030504040204" pitchFamily="34" charset="0"/>
              </a:rPr>
              <a:t>TRƯỜNG THCS AN HẢI</a:t>
            </a:r>
          </a:p>
          <a:p>
            <a:pPr>
              <a:spcBef>
                <a:spcPct val="50000"/>
              </a:spcBef>
            </a:pPr>
            <a:r>
              <a:rPr lang="en-US" altLang="en-US" sz="2126"/>
              <a:t>                                            </a:t>
            </a:r>
          </a:p>
        </p:txBody>
      </p:sp>
      <p:sp>
        <p:nvSpPr>
          <p:cNvPr id="13" name="Text Box 9"/>
          <p:cNvSpPr txBox="1">
            <a:spLocks noChangeArrowheads="1"/>
          </p:cNvSpPr>
          <p:nvPr/>
        </p:nvSpPr>
        <p:spPr bwMode="auto">
          <a:xfrm>
            <a:off x="2928246" y="3076819"/>
            <a:ext cx="9141708" cy="697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626" tIns="54319" rIns="108626" bIns="54319">
            <a:spAutoFit/>
          </a:bodyPr>
          <a:lstStyle>
            <a:lvl1pPr defTabSz="2763838">
              <a:defRPr>
                <a:solidFill>
                  <a:schemeClr val="tx1"/>
                </a:solidFill>
                <a:latin typeface="Arial" panose="020B0604020202020204" pitchFamily="34" charset="0"/>
              </a:defRPr>
            </a:lvl1pPr>
            <a:lvl2pPr marL="2246313" indent="-863600" defTabSz="2763838">
              <a:defRPr>
                <a:solidFill>
                  <a:schemeClr val="tx1"/>
                </a:solidFill>
                <a:latin typeface="Arial" panose="020B0604020202020204" pitchFamily="34" charset="0"/>
              </a:defRPr>
            </a:lvl2pPr>
            <a:lvl3pPr marL="3455988" indent="-692150" defTabSz="2763838">
              <a:defRPr>
                <a:solidFill>
                  <a:schemeClr val="tx1"/>
                </a:solidFill>
                <a:latin typeface="Arial" panose="020B0604020202020204" pitchFamily="34" charset="0"/>
              </a:defRPr>
            </a:lvl3pPr>
            <a:lvl4pPr marL="4838700" indent="-692150" defTabSz="2763838">
              <a:defRPr>
                <a:solidFill>
                  <a:schemeClr val="tx1"/>
                </a:solidFill>
                <a:latin typeface="Arial" panose="020B0604020202020204" pitchFamily="34" charset="0"/>
              </a:defRPr>
            </a:lvl4pPr>
            <a:lvl5pPr marL="6219825" indent="-690563" defTabSz="2763838">
              <a:defRPr>
                <a:solidFill>
                  <a:schemeClr val="tx1"/>
                </a:solidFill>
                <a:latin typeface="Arial" panose="020B0604020202020204" pitchFamily="34" charset="0"/>
              </a:defRPr>
            </a:lvl5pPr>
            <a:lvl6pPr marL="6677025" indent="-690563" defTabSz="2763838" eaLnBrk="0" fontAlgn="base" hangingPunct="0">
              <a:spcBef>
                <a:spcPct val="0"/>
              </a:spcBef>
              <a:spcAft>
                <a:spcPct val="0"/>
              </a:spcAft>
              <a:defRPr>
                <a:solidFill>
                  <a:schemeClr val="tx1"/>
                </a:solidFill>
                <a:latin typeface="Arial" panose="020B0604020202020204" pitchFamily="34" charset="0"/>
              </a:defRPr>
            </a:lvl6pPr>
            <a:lvl7pPr marL="7134225" indent="-690563" defTabSz="2763838" eaLnBrk="0" fontAlgn="base" hangingPunct="0">
              <a:spcBef>
                <a:spcPct val="0"/>
              </a:spcBef>
              <a:spcAft>
                <a:spcPct val="0"/>
              </a:spcAft>
              <a:defRPr>
                <a:solidFill>
                  <a:schemeClr val="tx1"/>
                </a:solidFill>
                <a:latin typeface="Arial" panose="020B0604020202020204" pitchFamily="34" charset="0"/>
              </a:defRPr>
            </a:lvl7pPr>
            <a:lvl8pPr marL="7591425" indent="-690563" defTabSz="2763838" eaLnBrk="0" fontAlgn="base" hangingPunct="0">
              <a:spcBef>
                <a:spcPct val="0"/>
              </a:spcBef>
              <a:spcAft>
                <a:spcPct val="0"/>
              </a:spcAft>
              <a:defRPr>
                <a:solidFill>
                  <a:schemeClr val="tx1"/>
                </a:solidFill>
                <a:latin typeface="Arial" panose="020B0604020202020204" pitchFamily="34" charset="0"/>
              </a:defRPr>
            </a:lvl8pPr>
            <a:lvl9pPr marL="8048625" indent="-690563" defTabSz="2763838"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819" b="1">
                <a:solidFill>
                  <a:srgbClr val="FF9900"/>
                </a:solidFill>
                <a:latin typeface="Tahoma" panose="020B0604030504040204" pitchFamily="34" charset="0"/>
                <a:cs typeface="Tahoma" panose="020B0604030504040204" pitchFamily="34" charset="0"/>
              </a:rPr>
              <a:t>BỘ MÔN KHTN LỚP 7</a:t>
            </a:r>
            <a:endParaRPr lang="en-US" altLang="en-US" sz="4291" b="1">
              <a:solidFill>
                <a:srgbClr val="FF9900"/>
              </a:solidFill>
              <a:latin typeface="Tahoma" panose="020B0604030504040204" pitchFamily="34" charset="0"/>
              <a:cs typeface="Tahoma" panose="020B0604030504040204" pitchFamily="34" charset="0"/>
            </a:endParaRPr>
          </a:p>
        </p:txBody>
      </p:sp>
      <p:sp>
        <p:nvSpPr>
          <p:cNvPr id="14" name="Text Box 9"/>
          <p:cNvSpPr txBox="1">
            <a:spLocks noChangeArrowheads="1"/>
          </p:cNvSpPr>
          <p:nvPr/>
        </p:nvSpPr>
        <p:spPr bwMode="auto">
          <a:xfrm>
            <a:off x="1931389" y="6169262"/>
            <a:ext cx="6094264" cy="47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626" tIns="54319" rIns="108626" bIns="54319">
            <a:spAutoFit/>
          </a:bodyPr>
          <a:lstStyle>
            <a:lvl1pPr defTabSz="2763838">
              <a:defRPr>
                <a:solidFill>
                  <a:schemeClr val="tx1"/>
                </a:solidFill>
                <a:latin typeface="Arial" panose="020B0604020202020204" pitchFamily="34" charset="0"/>
              </a:defRPr>
            </a:lvl1pPr>
            <a:lvl2pPr marL="2246313" indent="-863600" defTabSz="2763838">
              <a:defRPr>
                <a:solidFill>
                  <a:schemeClr val="tx1"/>
                </a:solidFill>
                <a:latin typeface="Arial" panose="020B0604020202020204" pitchFamily="34" charset="0"/>
              </a:defRPr>
            </a:lvl2pPr>
            <a:lvl3pPr marL="3455988" indent="-692150" defTabSz="2763838">
              <a:defRPr>
                <a:solidFill>
                  <a:schemeClr val="tx1"/>
                </a:solidFill>
                <a:latin typeface="Arial" panose="020B0604020202020204" pitchFamily="34" charset="0"/>
              </a:defRPr>
            </a:lvl3pPr>
            <a:lvl4pPr marL="4838700" indent="-692150" defTabSz="2763838">
              <a:defRPr>
                <a:solidFill>
                  <a:schemeClr val="tx1"/>
                </a:solidFill>
                <a:latin typeface="Arial" panose="020B0604020202020204" pitchFamily="34" charset="0"/>
              </a:defRPr>
            </a:lvl4pPr>
            <a:lvl5pPr marL="6219825" indent="-690563" defTabSz="2763838">
              <a:defRPr>
                <a:solidFill>
                  <a:schemeClr val="tx1"/>
                </a:solidFill>
                <a:latin typeface="Arial" panose="020B0604020202020204" pitchFamily="34" charset="0"/>
              </a:defRPr>
            </a:lvl5pPr>
            <a:lvl6pPr marL="6677025" indent="-690563" defTabSz="2763838" eaLnBrk="0" fontAlgn="base" hangingPunct="0">
              <a:spcBef>
                <a:spcPct val="0"/>
              </a:spcBef>
              <a:spcAft>
                <a:spcPct val="0"/>
              </a:spcAft>
              <a:defRPr>
                <a:solidFill>
                  <a:schemeClr val="tx1"/>
                </a:solidFill>
                <a:latin typeface="Arial" panose="020B0604020202020204" pitchFamily="34" charset="0"/>
              </a:defRPr>
            </a:lvl6pPr>
            <a:lvl7pPr marL="7134225" indent="-690563" defTabSz="2763838" eaLnBrk="0" fontAlgn="base" hangingPunct="0">
              <a:spcBef>
                <a:spcPct val="0"/>
              </a:spcBef>
              <a:spcAft>
                <a:spcPct val="0"/>
              </a:spcAft>
              <a:defRPr>
                <a:solidFill>
                  <a:schemeClr val="tx1"/>
                </a:solidFill>
                <a:latin typeface="Arial" panose="020B0604020202020204" pitchFamily="34" charset="0"/>
              </a:defRPr>
            </a:lvl7pPr>
            <a:lvl8pPr marL="7591425" indent="-690563" defTabSz="2763838" eaLnBrk="0" fontAlgn="base" hangingPunct="0">
              <a:spcBef>
                <a:spcPct val="0"/>
              </a:spcBef>
              <a:spcAft>
                <a:spcPct val="0"/>
              </a:spcAft>
              <a:defRPr>
                <a:solidFill>
                  <a:schemeClr val="tx1"/>
                </a:solidFill>
                <a:latin typeface="Arial" panose="020B0604020202020204" pitchFamily="34" charset="0"/>
              </a:defRPr>
            </a:lvl8pPr>
            <a:lvl9pPr marL="8048625" indent="-690563" defTabSz="2763838"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362" b="1">
                <a:solidFill>
                  <a:srgbClr val="0000FF"/>
                </a:solidFill>
                <a:latin typeface="Tahoma" panose="020B0604030504040204" pitchFamily="34" charset="0"/>
                <a:cs typeface="Tahoma" panose="020B0604030504040204" pitchFamily="34" charset="0"/>
              </a:rPr>
              <a:t>Giáo viên : Dương Mỹ Đại</a:t>
            </a:r>
          </a:p>
        </p:txBody>
      </p:sp>
    </p:spTree>
    <p:extLst>
      <p:ext uri="{BB962C8B-B14F-4D97-AF65-F5344CB8AC3E}">
        <p14:creationId xmlns:p14="http://schemas.microsoft.com/office/powerpoint/2010/main" val="36323545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1168" fill="hold"/>
                                        <p:tgtEl>
                                          <p:spTgt spid="99336"/>
                                        </p:tgtEl>
                                      </p:cBhvr>
                                    </p:cmd>
                                  </p:childTnLst>
                                </p:cTn>
                              </p:par>
                              <p:par>
                                <p:cTn id="7" presetID="23" presetClass="entr" presetSubtype="16" fill="hold" nodeType="withEffect">
                                  <p:stCondLst>
                                    <p:cond delay="0"/>
                                  </p:stCondLst>
                                  <p:childTnLst>
                                    <p:set>
                                      <p:cBhvr>
                                        <p:cTn id="8" dur="1" fill="hold">
                                          <p:stCondLst>
                                            <p:cond delay="0"/>
                                          </p:stCondLst>
                                        </p:cTn>
                                        <p:tgtEl>
                                          <p:spTgt spid="99337"/>
                                        </p:tgtEl>
                                        <p:attrNameLst>
                                          <p:attrName>style.visibility</p:attrName>
                                        </p:attrNameLst>
                                      </p:cBhvr>
                                      <p:to>
                                        <p:strVal val="visible"/>
                                      </p:to>
                                    </p:set>
                                    <p:anim calcmode="lin" valueType="num">
                                      <p:cBhvr>
                                        <p:cTn id="9" dur="1000" fill="hold"/>
                                        <p:tgtEl>
                                          <p:spTgt spid="99337"/>
                                        </p:tgtEl>
                                        <p:attrNameLst>
                                          <p:attrName>ppt_w</p:attrName>
                                        </p:attrNameLst>
                                      </p:cBhvr>
                                      <p:tavLst>
                                        <p:tav tm="0">
                                          <p:val>
                                            <p:fltVal val="0"/>
                                          </p:val>
                                        </p:tav>
                                        <p:tav tm="100000">
                                          <p:val>
                                            <p:strVal val="#ppt_w"/>
                                          </p:val>
                                        </p:tav>
                                      </p:tavLst>
                                    </p:anim>
                                    <p:anim calcmode="lin" valueType="num">
                                      <p:cBhvr>
                                        <p:cTn id="10" dur="1000" fill="hold"/>
                                        <p:tgtEl>
                                          <p:spTgt spid="99337"/>
                                        </p:tgtEl>
                                        <p:attrNameLst>
                                          <p:attrName>ppt_h</p:attrName>
                                        </p:attrNameLst>
                                      </p:cBhvr>
                                      <p:tavLst>
                                        <p:tav tm="0">
                                          <p:val>
                                            <p:fltVal val="0"/>
                                          </p:val>
                                        </p:tav>
                                        <p:tav tm="100000">
                                          <p:val>
                                            <p:strVal val="#ppt_h"/>
                                          </p:val>
                                        </p:tav>
                                      </p:tavLst>
                                    </p:anim>
                                  </p:childTnLst>
                                </p:cTn>
                              </p:par>
                              <p:par>
                                <p:cTn id="11" presetID="23" presetClass="entr" presetSubtype="16" fill="hold" nodeType="withEffect">
                                  <p:stCondLst>
                                    <p:cond delay="0"/>
                                  </p:stCondLst>
                                  <p:childTnLst>
                                    <p:set>
                                      <p:cBhvr>
                                        <p:cTn id="12" dur="1" fill="hold">
                                          <p:stCondLst>
                                            <p:cond delay="0"/>
                                          </p:stCondLst>
                                        </p:cTn>
                                        <p:tgtEl>
                                          <p:spTgt spid="99338"/>
                                        </p:tgtEl>
                                        <p:attrNameLst>
                                          <p:attrName>style.visibility</p:attrName>
                                        </p:attrNameLst>
                                      </p:cBhvr>
                                      <p:to>
                                        <p:strVal val="visible"/>
                                      </p:to>
                                    </p:set>
                                    <p:anim calcmode="lin" valueType="num">
                                      <p:cBhvr>
                                        <p:cTn id="13" dur="1000" fill="hold"/>
                                        <p:tgtEl>
                                          <p:spTgt spid="99338"/>
                                        </p:tgtEl>
                                        <p:attrNameLst>
                                          <p:attrName>ppt_w</p:attrName>
                                        </p:attrNameLst>
                                      </p:cBhvr>
                                      <p:tavLst>
                                        <p:tav tm="0">
                                          <p:val>
                                            <p:fltVal val="0"/>
                                          </p:val>
                                        </p:tav>
                                        <p:tav tm="100000">
                                          <p:val>
                                            <p:strVal val="#ppt_w"/>
                                          </p:val>
                                        </p:tav>
                                      </p:tavLst>
                                    </p:anim>
                                    <p:anim calcmode="lin" valueType="num">
                                      <p:cBhvr>
                                        <p:cTn id="14" dur="1000" fill="hold"/>
                                        <p:tgtEl>
                                          <p:spTgt spid="99338"/>
                                        </p:tgtEl>
                                        <p:attrNameLst>
                                          <p:attrName>ppt_h</p:attrName>
                                        </p:attrNameLst>
                                      </p:cBhvr>
                                      <p:tavLst>
                                        <p:tav tm="0">
                                          <p:val>
                                            <p:fltVal val="0"/>
                                          </p:val>
                                        </p:tav>
                                        <p:tav tm="100000">
                                          <p:val>
                                            <p:strVal val="#ppt_h"/>
                                          </p:val>
                                        </p:tav>
                                      </p:tavLst>
                                    </p:anim>
                                  </p:childTnLst>
                                </p:cTn>
                              </p:par>
                              <p:par>
                                <p:cTn id="15" presetID="34" presetClass="entr" presetSubtype="0" fill="hold"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from="(-#ppt_w/2)" to="(#ppt_x)" calcmode="lin" valueType="num">
                                      <p:cBhvr>
                                        <p:cTn id="17" dur="3000" fill="hold">
                                          <p:stCondLst>
                                            <p:cond delay="0"/>
                                          </p:stCondLst>
                                        </p:cTn>
                                        <p:tgtEl>
                                          <p:spTgt spid="13">
                                            <p:txEl>
                                              <p:pRg st="0" end="0"/>
                                            </p:txEl>
                                          </p:spTgt>
                                        </p:tgtEl>
                                        <p:attrNameLst>
                                          <p:attrName>ppt_x</p:attrName>
                                        </p:attrNameLst>
                                      </p:cBhvr>
                                    </p:anim>
                                    <p:anim from="0" to="-1.0" calcmode="lin" valueType="num">
                                      <p:cBhvr>
                                        <p:cTn id="18" dur="1000" decel="50000" autoRev="1" fill="hold">
                                          <p:stCondLst>
                                            <p:cond delay="3000"/>
                                          </p:stCondLst>
                                        </p:cTn>
                                        <p:tgtEl>
                                          <p:spTgt spid="13">
                                            <p:txEl>
                                              <p:pRg st="0" end="0"/>
                                            </p:txEl>
                                          </p:spTgt>
                                        </p:tgtEl>
                                        <p:attrNameLst>
                                          <p:attrName>xshear</p:attrName>
                                        </p:attrNameLst>
                                      </p:cBhvr>
                                    </p:anim>
                                    <p:animScale>
                                      <p:cBhvr>
                                        <p:cTn id="19" dur="1000" decel="100000" autoRev="1" fill="hold">
                                          <p:stCondLst>
                                            <p:cond delay="3000"/>
                                          </p:stCondLst>
                                        </p:cTn>
                                        <p:tgtEl>
                                          <p:spTgt spid="13">
                                            <p:txEl>
                                              <p:pRg st="0" end="0"/>
                                            </p:txEl>
                                          </p:spTgt>
                                        </p:tgtEl>
                                      </p:cBhvr>
                                      <p:from x="100000" y="100000"/>
                                      <p:to x="80000" y="100000"/>
                                    </p:animScale>
                                    <p:anim by="(#ppt_h/3+#ppt_w*0.1)" calcmode="lin" valueType="num">
                                      <p:cBhvr additive="sum">
                                        <p:cTn id="20" dur="1000" decel="100000" autoRev="1" fill="hold">
                                          <p:stCondLst>
                                            <p:cond delay="3000"/>
                                          </p:stCondLst>
                                        </p:cTn>
                                        <p:tgtEl>
                                          <p:spTgt spid="13">
                                            <p:txEl>
                                              <p:pRg st="0" end="0"/>
                                            </p:txEl>
                                          </p:spTgt>
                                        </p:tgtEl>
                                        <p:attrNameLst>
                                          <p:attrName>ppt_x</p:attrName>
                                        </p:attrNameLst>
                                      </p:cBhvr>
                                    </p:anim>
                                  </p:childTnLst>
                                </p:cTn>
                              </p:par>
                              <p:par>
                                <p:cTn id="21" presetID="34" presetClass="entr" presetSubtype="0" fill="hold"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from="(-#ppt_w/2)" to="(#ppt_x)" calcmode="lin" valueType="num">
                                      <p:cBhvr>
                                        <p:cTn id="23" dur="3000" fill="hold">
                                          <p:stCondLst>
                                            <p:cond delay="0"/>
                                          </p:stCondLst>
                                        </p:cTn>
                                        <p:tgtEl>
                                          <p:spTgt spid="14">
                                            <p:txEl>
                                              <p:pRg st="0" end="0"/>
                                            </p:txEl>
                                          </p:spTgt>
                                        </p:tgtEl>
                                        <p:attrNameLst>
                                          <p:attrName>ppt_x</p:attrName>
                                        </p:attrNameLst>
                                      </p:cBhvr>
                                    </p:anim>
                                    <p:anim from="0" to="-1.0" calcmode="lin" valueType="num">
                                      <p:cBhvr>
                                        <p:cTn id="24" dur="1000" decel="50000" autoRev="1" fill="hold">
                                          <p:stCondLst>
                                            <p:cond delay="3000"/>
                                          </p:stCondLst>
                                        </p:cTn>
                                        <p:tgtEl>
                                          <p:spTgt spid="14">
                                            <p:txEl>
                                              <p:pRg st="0" end="0"/>
                                            </p:txEl>
                                          </p:spTgt>
                                        </p:tgtEl>
                                        <p:attrNameLst>
                                          <p:attrName>xshear</p:attrName>
                                        </p:attrNameLst>
                                      </p:cBhvr>
                                    </p:anim>
                                    <p:animScale>
                                      <p:cBhvr>
                                        <p:cTn id="25" dur="1000" decel="100000" autoRev="1" fill="hold">
                                          <p:stCondLst>
                                            <p:cond delay="3000"/>
                                          </p:stCondLst>
                                        </p:cTn>
                                        <p:tgtEl>
                                          <p:spTgt spid="14">
                                            <p:txEl>
                                              <p:pRg st="0" end="0"/>
                                            </p:txEl>
                                          </p:spTgt>
                                        </p:tgtEl>
                                      </p:cBhvr>
                                      <p:from x="100000" y="100000"/>
                                      <p:to x="80000" y="100000"/>
                                    </p:animScale>
                                    <p:anim by="(#ppt_h/3+#ppt_w*0.1)" calcmode="lin" valueType="num">
                                      <p:cBhvr additive="sum">
                                        <p:cTn id="26" dur="1000" decel="100000" autoRev="1" fill="hold">
                                          <p:stCondLst>
                                            <p:cond delay="3000"/>
                                          </p:stCondLst>
                                        </p:cTn>
                                        <p:tgtEl>
                                          <p:spTgt spid="1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99331"/>
                </p:tgtEl>
              </p:cMediaNode>
            </p:audio>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9933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9"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278956"/>
            <a:ext cx="12192000" cy="6777589"/>
          </a:xfrm>
          <a:prstGeom prst="rect">
            <a:avLst/>
          </a:prstGeom>
          <a:noFill/>
          <a:ln w="19050">
            <a:solidFill>
              <a:srgbClr val="1818FD"/>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06958" y="2937019"/>
            <a:ext cx="1334824" cy="1015663"/>
          </a:xfrm>
          <a:prstGeom prst="rect">
            <a:avLst/>
          </a:prstGeom>
          <a:noFill/>
          <a:ln w="19050">
            <a:solidFill>
              <a:srgbClr val="1818FD"/>
            </a:solidFill>
          </a:ln>
        </p:spPr>
        <p:txBody>
          <a:bodyPr wrap="square" rtlCol="0">
            <a:spAutoFit/>
          </a:bodyPr>
          <a:lstStyle/>
          <a:p>
            <a:pPr algn="ctr"/>
            <a:r>
              <a:rPr lang="en-US" sz="2000" b="1" dirty="0" smtClean="0">
                <a:solidFill>
                  <a:srgbClr val="FF0000"/>
                </a:solidFill>
                <a:latin typeface="Times New Roman" pitchFamily="18" charset="0"/>
                <a:cs typeface="Times New Roman" pitchFamily="18" charset="0"/>
              </a:rPr>
              <a:t>100 </a:t>
            </a:r>
            <a:r>
              <a:rPr lang="en-US" sz="2000" b="1" dirty="0">
                <a:solidFill>
                  <a:srgbClr val="FF0000"/>
                </a:solidFill>
                <a:latin typeface="Times New Roman" pitchFamily="18" charset="0"/>
                <a:cs typeface="Times New Roman" pitchFamily="18" charset="0"/>
              </a:rPr>
              <a: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nước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hút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vào</a:t>
            </a:r>
            <a:r>
              <a:rPr lang="en-US" sz="2000" b="1" dirty="0" smtClean="0">
                <a:solidFill>
                  <a:srgbClr val="FF0000"/>
                </a:solidFill>
                <a:latin typeface="Times New Roman" pitchFamily="18" charset="0"/>
                <a:cs typeface="Times New Roman" pitchFamily="18" charset="0"/>
              </a:rPr>
              <a:t> qua </a:t>
            </a:r>
            <a:r>
              <a:rPr lang="en-US" sz="2000" b="1" dirty="0" err="1" smtClean="0">
                <a:solidFill>
                  <a:srgbClr val="FF0000"/>
                </a:solidFill>
                <a:latin typeface="Times New Roman" pitchFamily="18" charset="0"/>
                <a:cs typeface="Times New Roman" pitchFamily="18" charset="0"/>
              </a:rPr>
              <a:t>rễ</a:t>
            </a:r>
            <a:endParaRPr lang="vi-VN" sz="2000" b="1" dirty="0">
              <a:solidFill>
                <a:srgbClr val="FF0000"/>
              </a:solidFill>
              <a:latin typeface="Times New Roman" pitchFamily="18" charset="0"/>
              <a:cs typeface="Times New Roman" pitchFamily="18" charset="0"/>
            </a:endParaRPr>
          </a:p>
        </p:txBody>
      </p:sp>
      <p:sp>
        <p:nvSpPr>
          <p:cNvPr id="11" name="TextBox 10"/>
          <p:cNvSpPr txBox="1"/>
          <p:nvPr/>
        </p:nvSpPr>
        <p:spPr>
          <a:xfrm>
            <a:off x="246303" y="0"/>
            <a:ext cx="2140238" cy="1015663"/>
          </a:xfrm>
          <a:prstGeom prst="rect">
            <a:avLst/>
          </a:prstGeom>
          <a:noFill/>
          <a:ln w="19050">
            <a:solidFill>
              <a:srgbClr val="1818FD"/>
            </a:solidFill>
          </a:ln>
        </p:spPr>
        <p:txBody>
          <a:bodyPr wrap="square" rtlCol="0">
            <a:spAutoFit/>
          </a:bodyPr>
          <a:lstStyle/>
          <a:p>
            <a:pPr algn="ctr"/>
            <a:r>
              <a:rPr lang="en-US" sz="2000" b="1" dirty="0" err="1" smtClean="0">
                <a:solidFill>
                  <a:srgbClr val="FF0000"/>
                </a:solidFill>
                <a:latin typeface="Times New Roman" pitchFamily="18" charset="0"/>
                <a:cs typeface="Times New Roman" pitchFamily="18" charset="0"/>
              </a:rPr>
              <a:t>Khoảng</a:t>
            </a:r>
            <a:r>
              <a:rPr lang="en-US" sz="2000" b="1" dirty="0" smtClean="0">
                <a:solidFill>
                  <a:srgbClr val="FF0000"/>
                </a:solidFill>
                <a:latin typeface="Times New Roman" pitchFamily="18" charset="0"/>
                <a:cs typeface="Times New Roman" pitchFamily="18" charset="0"/>
              </a:rPr>
              <a:t> 98 </a:t>
            </a:r>
            <a:r>
              <a:rPr lang="en-US" sz="2000" b="1" dirty="0">
                <a:solidFill>
                  <a:srgbClr val="FF0000"/>
                </a:solidFill>
                <a:latin typeface="Times New Roman" pitchFamily="18" charset="0"/>
                <a:cs typeface="Times New Roman" pitchFamily="18" charset="0"/>
              </a:rPr>
              <a: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nước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thoát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ra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ngoài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môi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trường</a:t>
            </a:r>
            <a:r>
              <a:rPr lang="en-US" sz="2000" b="1" dirty="0" smtClean="0">
                <a:solidFill>
                  <a:srgbClr val="FF0000"/>
                </a:solidFill>
                <a:latin typeface="Times New Roman" pitchFamily="18" charset="0"/>
                <a:cs typeface="Times New Roman" pitchFamily="18" charset="0"/>
              </a:rPr>
              <a:t> </a:t>
            </a:r>
            <a:endParaRPr lang="vi-VN" sz="2000" b="1" dirty="0">
              <a:solidFill>
                <a:srgbClr val="FF0000"/>
              </a:solidFill>
              <a:latin typeface="Times New Roman" pitchFamily="18" charset="0"/>
              <a:cs typeface="Times New Roman" pitchFamily="18" charset="0"/>
            </a:endParaRPr>
          </a:p>
        </p:txBody>
      </p:sp>
      <p:sp>
        <p:nvSpPr>
          <p:cNvPr id="13" name="TextBox 12"/>
          <p:cNvSpPr txBox="1"/>
          <p:nvPr/>
        </p:nvSpPr>
        <p:spPr>
          <a:xfrm>
            <a:off x="5658556" y="1224503"/>
            <a:ext cx="2180290" cy="707886"/>
          </a:xfrm>
          <a:prstGeom prst="rect">
            <a:avLst/>
          </a:prstGeom>
          <a:noFill/>
          <a:ln w="19050">
            <a:solidFill>
              <a:srgbClr val="1818FD"/>
            </a:solidFill>
          </a:ln>
        </p:spPr>
        <p:txBody>
          <a:bodyPr wrap="square" rtlCol="0">
            <a:spAutoFit/>
          </a:bodyPr>
          <a:lstStyle/>
          <a:p>
            <a:pPr algn="ctr"/>
            <a:r>
              <a:rPr lang="en-US" sz="2000" b="1" dirty="0" err="1" smtClean="0">
                <a:solidFill>
                  <a:srgbClr val="FF0000"/>
                </a:solidFill>
                <a:latin typeface="Times New Roman" pitchFamily="18" charset="0"/>
                <a:cs typeface="Times New Roman" pitchFamily="18" charset="0"/>
              </a:rPr>
              <a:t>Khoảng</a:t>
            </a:r>
            <a:r>
              <a:rPr lang="en-US" sz="2000" b="1" dirty="0" smtClean="0">
                <a:solidFill>
                  <a:srgbClr val="FF0000"/>
                </a:solidFill>
                <a:latin typeface="Times New Roman" pitchFamily="18" charset="0"/>
                <a:cs typeface="Times New Roman" pitchFamily="18" charset="0"/>
              </a:rPr>
              <a:t> 2% </a:t>
            </a:r>
            <a:r>
              <a:rPr lang="en-US" sz="2000" b="1" dirty="0" err="1" smtClean="0">
                <a:solidFill>
                  <a:srgbClr val="FF0000"/>
                </a:solidFill>
                <a:latin typeface="Times New Roman" pitchFamily="18" charset="0"/>
                <a:cs typeface="Times New Roman" pitchFamily="18" charset="0"/>
              </a:rPr>
              <a:t>nước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được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giữ</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lại</a:t>
            </a:r>
            <a:endParaRPr lang="vi-VN" sz="2000" b="1" dirty="0">
              <a:solidFill>
                <a:srgbClr val="FF0000"/>
              </a:solidFill>
              <a:latin typeface="Times New Roman" pitchFamily="18" charset="0"/>
              <a:cs typeface="Times New Roman" pitchFamily="18" charset="0"/>
            </a:endParaRPr>
          </a:p>
        </p:txBody>
      </p:sp>
      <p:cxnSp>
        <p:nvCxnSpPr>
          <p:cNvPr id="14" name="Straight Arrow Connector 13"/>
          <p:cNvCxnSpPr>
            <a:stCxn id="10" idx="0"/>
          </p:cNvCxnSpPr>
          <p:nvPr/>
        </p:nvCxnSpPr>
        <p:spPr>
          <a:xfrm flipH="1" flipV="1">
            <a:off x="1741714" y="1015663"/>
            <a:ext cx="2732656" cy="1921356"/>
          </a:xfrm>
          <a:prstGeom prst="straightConnector1">
            <a:avLst/>
          </a:prstGeom>
          <a:ln w="28575">
            <a:solidFill>
              <a:srgbClr val="1818FD"/>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4498837" y="1932389"/>
            <a:ext cx="1257579" cy="1004630"/>
          </a:xfrm>
          <a:prstGeom prst="straightConnector1">
            <a:avLst/>
          </a:prstGeom>
          <a:ln w="28575">
            <a:solidFill>
              <a:srgbClr val="1818FD"/>
            </a:solidFill>
            <a:tailEnd type="arrow"/>
          </a:ln>
        </p:spPr>
        <p:style>
          <a:lnRef idx="1">
            <a:schemeClr val="dk1"/>
          </a:lnRef>
          <a:fillRef idx="0">
            <a:schemeClr val="dk1"/>
          </a:fillRef>
          <a:effectRef idx="0">
            <a:schemeClr val="dk1"/>
          </a:effectRef>
          <a:fontRef idx="minor">
            <a:schemeClr val="tx1"/>
          </a:fontRef>
        </p:style>
      </p:cxnSp>
      <p:grpSp>
        <p:nvGrpSpPr>
          <p:cNvPr id="17" name="Group 5"/>
          <p:cNvGrpSpPr>
            <a:grpSpLocks/>
          </p:cNvGrpSpPr>
          <p:nvPr/>
        </p:nvGrpSpPr>
        <p:grpSpPr bwMode="auto">
          <a:xfrm>
            <a:off x="10113517" y="2523757"/>
            <a:ext cx="2133600" cy="1676400"/>
            <a:chOff x="381000" y="304800"/>
            <a:chExt cx="2286000" cy="1600200"/>
          </a:xfrm>
        </p:grpSpPr>
        <p:grpSp>
          <p:nvGrpSpPr>
            <p:cNvPr id="18" name="Group 11"/>
            <p:cNvGrpSpPr>
              <a:grpSpLocks/>
            </p:cNvGrpSpPr>
            <p:nvPr/>
          </p:nvGrpSpPr>
          <p:grpSpPr bwMode="auto">
            <a:xfrm>
              <a:off x="380995" y="533412"/>
              <a:ext cx="1752599" cy="1371604"/>
              <a:chOff x="4224" y="3216"/>
              <a:chExt cx="1536" cy="1136"/>
            </a:xfrm>
          </p:grpSpPr>
          <p:sp>
            <p:nvSpPr>
              <p:cNvPr id="20"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5" name="Picture 24"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20" descr="Cau h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34"/>
          <p:cNvSpPr>
            <a:spLocks noChangeArrowheads="1"/>
          </p:cNvSpPr>
          <p:nvPr/>
        </p:nvSpPr>
        <p:spPr bwMode="auto">
          <a:xfrm>
            <a:off x="9489278" y="2786312"/>
            <a:ext cx="135516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dirty="0" err="1" smtClean="0">
                <a:solidFill>
                  <a:srgbClr val="FF0000"/>
                </a:solidFill>
              </a:rPr>
              <a:t>Em</a:t>
            </a:r>
            <a:r>
              <a:rPr lang="en-US" altLang="en-US" sz="1800" b="1" dirty="0" smtClean="0">
                <a:solidFill>
                  <a:srgbClr val="FF0000"/>
                </a:solidFill>
              </a:rPr>
              <a:t> </a:t>
            </a:r>
            <a:r>
              <a:rPr lang="en-US" altLang="en-US" sz="1800" b="1" dirty="0" err="1" smtClean="0">
                <a:solidFill>
                  <a:srgbClr val="FF0000"/>
                </a:solidFill>
              </a:rPr>
              <a:t>có</a:t>
            </a:r>
            <a:r>
              <a:rPr lang="en-US" altLang="en-US" sz="1800" b="1" dirty="0" smtClean="0">
                <a:solidFill>
                  <a:srgbClr val="FF0000"/>
                </a:solidFill>
              </a:rPr>
              <a:t> </a:t>
            </a:r>
            <a:r>
              <a:rPr lang="en-US" altLang="en-US" sz="1800" b="1" dirty="0" err="1" smtClean="0">
                <a:solidFill>
                  <a:srgbClr val="FF0000"/>
                </a:solidFill>
              </a:rPr>
              <a:t>biết</a:t>
            </a:r>
            <a:endParaRPr lang="en-US" altLang="en-US" sz="1800" b="1" dirty="0" smtClean="0">
              <a:solidFill>
                <a:srgbClr val="FF0000"/>
              </a:solidFill>
            </a:endParaRPr>
          </a:p>
        </p:txBody>
      </p:sp>
    </p:spTree>
    <p:extLst>
      <p:ext uri="{BB962C8B-B14F-4D97-AF65-F5344CB8AC3E}">
        <p14:creationId xmlns:p14="http://schemas.microsoft.com/office/powerpoint/2010/main" val="4212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96" y="826920"/>
            <a:ext cx="11855609" cy="1325563"/>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hấp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thụ</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khoáng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rễ</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68196" y="1829317"/>
            <a:ext cx="7442935" cy="646331"/>
          </a:xfrm>
          <a:prstGeom prst="rect">
            <a:avLst/>
          </a:prstGeom>
        </p:spPr>
        <p:txBody>
          <a:bodyPr wrap="non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II.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cây</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8196" y="2357098"/>
            <a:ext cx="6766596" cy="685124"/>
          </a:xfrm>
          <a:prstGeom prst="rect">
            <a:avLst/>
          </a:prstGeom>
        </p:spPr>
        <p:txBody>
          <a:bodyPr wrap="none">
            <a:spAutoFit/>
          </a:bodyPr>
          <a:lstStyle/>
          <a:p>
            <a:pPr algn="just">
              <a:lnSpc>
                <a:spcPct val="107000"/>
              </a:lnSpc>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lá</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21593" y="2928392"/>
            <a:ext cx="6736139" cy="655885"/>
          </a:xfrm>
          <a:prstGeom prst="rect">
            <a:avLst/>
          </a:prstGeom>
        </p:spPr>
        <p:txBody>
          <a:bodyPr wrap="none">
            <a:spAutoFit/>
          </a:bodyPr>
          <a:lstStyle/>
          <a:p>
            <a:pPr algn="just">
              <a:lnSpc>
                <a:spcPct val="107000"/>
              </a:lnSpc>
            </a:pP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Ý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639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2711" y="975175"/>
            <a:ext cx="6766596" cy="685124"/>
          </a:xfrm>
          <a:prstGeom prst="rect">
            <a:avLst/>
          </a:prstGeom>
        </p:spPr>
        <p:txBody>
          <a:bodyPr wrap="none">
            <a:spAutoFit/>
          </a:bodyPr>
          <a:lstStyle/>
          <a:p>
            <a:pPr algn="just">
              <a:lnSpc>
                <a:spcPct val="107000"/>
              </a:lnSpc>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lá</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77672" y="1585344"/>
            <a:ext cx="6736139" cy="655885"/>
          </a:xfrm>
          <a:prstGeom prst="rect">
            <a:avLst/>
          </a:prstGeom>
        </p:spPr>
        <p:txBody>
          <a:bodyPr wrap="none">
            <a:spAutoFit/>
          </a:bodyPr>
          <a:lstStyle/>
          <a:p>
            <a:pPr algn="just">
              <a:lnSpc>
                <a:spcPct val="107000"/>
              </a:lnSpc>
            </a:pP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Ý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72" y="2241229"/>
            <a:ext cx="6736139" cy="3744340"/>
          </a:xfrm>
          <a:prstGeom prst="rect">
            <a:avLst/>
          </a:prstGeom>
          <a:ln w="28575">
            <a:solidFill>
              <a:schemeClr val="tx1"/>
            </a:solidFill>
          </a:ln>
        </p:spPr>
      </p:pic>
      <p:sp>
        <p:nvSpPr>
          <p:cNvPr id="12" name="TextBox 11"/>
          <p:cNvSpPr txBox="1"/>
          <p:nvPr/>
        </p:nvSpPr>
        <p:spPr>
          <a:xfrm>
            <a:off x="7797800" y="2241229"/>
            <a:ext cx="3973286" cy="2954655"/>
          </a:xfrm>
          <a:prstGeom prst="rect">
            <a:avLst/>
          </a:prstGeom>
          <a:solidFill>
            <a:schemeClr val="accent6">
              <a:lumMod val="20000"/>
              <a:lumOff val="80000"/>
            </a:schemeClr>
          </a:solidFill>
          <a:ln w="28575">
            <a:solidFill>
              <a:schemeClr val="tx1"/>
            </a:solidFill>
          </a:ln>
        </p:spPr>
        <p:txBody>
          <a:bodyPr wrap="square" rtlCol="0">
            <a:spAutoFit/>
          </a:bodyPr>
          <a:lstStyle/>
          <a:p>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a:t>
            </a:r>
            <a:r>
              <a:rPr lang="en-US" sz="2800" dirty="0" err="1" smtClean="0">
                <a:latin typeface="Times New Roman" pitchFamily="18" charset="0"/>
                <a:cs typeface="Times New Roman" pitchFamily="18" charset="0"/>
              </a:rPr>
              <a:t>ình</a:t>
            </a:r>
            <a:r>
              <a:rPr lang="en-US" sz="2800" dirty="0" smtClean="0">
                <a:latin typeface="Times New Roman" pitchFamily="18" charset="0"/>
                <a:cs typeface="Times New Roman" pitchFamily="18" charset="0"/>
              </a:rPr>
              <a:t> 30.3, </a:t>
            </a:r>
            <a:r>
              <a:rPr lang="en-US" sz="2800" dirty="0" err="1" smtClean="0">
                <a:latin typeface="Times New Roman" pitchFamily="18" charset="0"/>
                <a:cs typeface="Times New Roman" pitchFamily="18" charset="0"/>
              </a:rPr>
              <a:t>mô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qua </a:t>
            </a:r>
            <a:r>
              <a:rPr lang="en-US" sz="2800" dirty="0" err="1" smtClean="0">
                <a:latin typeface="Times New Roman" pitchFamily="18" charset="0"/>
                <a:cs typeface="Times New Roman" pitchFamily="18" charset="0"/>
              </a:rPr>
              <a:t>khí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0435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28551" y="887244"/>
            <a:ext cx="6766596" cy="685124"/>
          </a:xfrm>
          <a:prstGeom prst="rect">
            <a:avLst/>
          </a:prstGeom>
        </p:spPr>
        <p:txBody>
          <a:bodyPr wrap="none">
            <a:spAutoFit/>
          </a:bodyPr>
          <a:lstStyle/>
          <a:p>
            <a:pPr algn="just">
              <a:lnSpc>
                <a:spcPct val="107000"/>
              </a:lnSpc>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lá</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40828" y="1406354"/>
            <a:ext cx="6736139" cy="655885"/>
          </a:xfrm>
          <a:prstGeom prst="rect">
            <a:avLst/>
          </a:prstGeom>
        </p:spPr>
        <p:txBody>
          <a:bodyPr wrap="none">
            <a:spAutoFit/>
          </a:bodyPr>
          <a:lstStyle/>
          <a:p>
            <a:pPr algn="just">
              <a:lnSpc>
                <a:spcPct val="107000"/>
              </a:lnSpc>
            </a:pP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Ý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551" y="2062240"/>
            <a:ext cx="4007241" cy="2395210"/>
          </a:xfrm>
          <a:prstGeom prst="rect">
            <a:avLst/>
          </a:prstGeom>
          <a:ln w="28575">
            <a:solidFill>
              <a:schemeClr val="tx1"/>
            </a:solid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7604" y="2052037"/>
            <a:ext cx="3947885" cy="2314721"/>
          </a:xfrm>
          <a:prstGeom prst="rect">
            <a:avLst/>
          </a:prstGeom>
          <a:ln w="28575">
            <a:solidFill>
              <a:schemeClr val="tx1"/>
            </a:solidFill>
          </a:ln>
        </p:spPr>
      </p:pic>
      <p:sp>
        <p:nvSpPr>
          <p:cNvPr id="12" name="TextBox 11"/>
          <p:cNvSpPr txBox="1"/>
          <p:nvPr/>
        </p:nvSpPr>
        <p:spPr>
          <a:xfrm>
            <a:off x="163539" y="4521674"/>
            <a:ext cx="5361220" cy="1384995"/>
          </a:xfrm>
          <a:prstGeom prst="rect">
            <a:avLst/>
          </a:prstGeom>
          <a:solidFill>
            <a:schemeClr val="accent6">
              <a:lumMod val="20000"/>
              <a:lumOff val="80000"/>
            </a:schemeClr>
          </a:solidFill>
          <a:ln w="28575">
            <a:solidFill>
              <a:schemeClr val="tx1"/>
            </a:solidFill>
          </a:ln>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3" name="Rectangle 12"/>
          <p:cNvSpPr/>
          <p:nvPr/>
        </p:nvSpPr>
        <p:spPr>
          <a:xfrm>
            <a:off x="7124175" y="4423979"/>
            <a:ext cx="4934856" cy="1384995"/>
          </a:xfrm>
          <a:prstGeom prst="rect">
            <a:avLst/>
          </a:prstGeom>
          <a:solidFill>
            <a:schemeClr val="accent6">
              <a:lumMod val="20000"/>
              <a:lumOff val="80000"/>
            </a:schemeClr>
          </a:solidFill>
          <a:ln w="28575">
            <a:solidFill>
              <a:schemeClr val="tx1"/>
            </a:solidFill>
          </a:ln>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p>
        </p:txBody>
      </p:sp>
      <p:sp>
        <p:nvSpPr>
          <p:cNvPr id="14" name="TextBox 13"/>
          <p:cNvSpPr txBox="1"/>
          <p:nvPr/>
        </p:nvSpPr>
        <p:spPr>
          <a:xfrm>
            <a:off x="554358" y="6057781"/>
            <a:ext cx="11245755" cy="800219"/>
          </a:xfrm>
          <a:prstGeom prst="rect">
            <a:avLst/>
          </a:prstGeom>
          <a:solidFill>
            <a:schemeClr val="accent6">
              <a:lumMod val="20000"/>
              <a:lumOff val="80000"/>
            </a:schemeClr>
          </a:solidFill>
          <a:ln w="28575">
            <a:solidFill>
              <a:schemeClr val="tx1"/>
            </a:solidFill>
          </a:ln>
        </p:spPr>
        <p:txBody>
          <a:bodyPr wrap="square" rtlCol="0">
            <a:spAutoFit/>
          </a:bodyPr>
          <a:lstStyle/>
          <a:p>
            <a:r>
              <a:rPr lang="vi-VN" sz="2800" dirty="0">
                <a:solidFill>
                  <a:srgbClr val="FF0000"/>
                </a:solidFill>
                <a:latin typeface="Times New Roman" pitchFamily="18" charset="0"/>
                <a:cs typeface="Times New Roman" pitchFamily="18" charset="0"/>
              </a:rPr>
              <a:t>Độ mở của khí khổng phụ thuộc vào lượng nước có trong tế bào khí khổng.</a:t>
            </a:r>
            <a:endParaRPr lang="en-US" sz="2800" dirty="0">
              <a:solidFill>
                <a:srgbClr val="FF0000"/>
              </a:solidFill>
              <a:latin typeface="Times New Roman" pitchFamily="18" charset="0"/>
              <a:cs typeface="Times New Roman" pitchFamily="18" charset="0"/>
            </a:endParaRPr>
          </a:p>
          <a:p>
            <a:endParaRPr lang="en-US" dirty="0">
              <a:solidFill>
                <a:srgbClr val="FF0000"/>
              </a:solidFill>
            </a:endParaRPr>
          </a:p>
        </p:txBody>
      </p:sp>
      <p:sp>
        <p:nvSpPr>
          <p:cNvPr id="15" name="TextBox 14"/>
          <p:cNvSpPr txBox="1"/>
          <p:nvPr/>
        </p:nvSpPr>
        <p:spPr>
          <a:xfrm>
            <a:off x="4499036" y="2062239"/>
            <a:ext cx="3251593" cy="2308324"/>
          </a:xfrm>
          <a:prstGeom prst="rect">
            <a:avLst/>
          </a:prstGeom>
          <a:solidFill>
            <a:schemeClr val="accent6">
              <a:lumMod val="20000"/>
              <a:lumOff val="80000"/>
            </a:schemeClr>
          </a:solidFill>
          <a:ln w="28575">
            <a:solidFill>
              <a:schemeClr val="tx1"/>
            </a:solidFill>
          </a:ln>
        </p:spPr>
        <p:txBody>
          <a:bodyPr wrap="square" rtlCol="0">
            <a:spAutoFit/>
          </a:bodyPr>
          <a:lstStyle/>
          <a:p>
            <a:r>
              <a:rPr lang="en-US" sz="2400" dirty="0" err="1" smtClean="0">
                <a:solidFill>
                  <a:srgbClr val="1818FD"/>
                </a:solidFill>
                <a:latin typeface="Times New Roman" pitchFamily="18" charset="0"/>
                <a:cs typeface="Times New Roman" pitchFamily="18" charset="0"/>
              </a:rPr>
              <a:t>Quan</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sát</a:t>
            </a:r>
            <a:r>
              <a:rPr lang="en-US" sz="2400" dirty="0" smtClean="0">
                <a:solidFill>
                  <a:srgbClr val="1818FD"/>
                </a:solidFill>
                <a:latin typeface="Times New Roman" pitchFamily="18" charset="0"/>
                <a:cs typeface="Times New Roman" pitchFamily="18" charset="0"/>
              </a:rPr>
              <a:t> </a:t>
            </a:r>
            <a:r>
              <a:rPr lang="en-US" sz="2400" dirty="0" err="1">
                <a:solidFill>
                  <a:srgbClr val="1818FD"/>
                </a:solidFill>
                <a:latin typeface="Times New Roman" pitchFamily="18" charset="0"/>
                <a:cs typeface="Times New Roman" pitchFamily="18" charset="0"/>
              </a:rPr>
              <a:t>H</a:t>
            </a:r>
            <a:r>
              <a:rPr lang="en-US" sz="2400" dirty="0" err="1" smtClean="0">
                <a:solidFill>
                  <a:srgbClr val="1818FD"/>
                </a:solidFill>
                <a:latin typeface="Times New Roman" pitchFamily="18" charset="0"/>
                <a:cs typeface="Times New Roman" pitchFamily="18" charset="0"/>
              </a:rPr>
              <a:t>ình</a:t>
            </a:r>
            <a:r>
              <a:rPr lang="en-US" sz="2400" dirty="0" smtClean="0">
                <a:solidFill>
                  <a:srgbClr val="1818FD"/>
                </a:solidFill>
                <a:latin typeface="Times New Roman" pitchFamily="18" charset="0"/>
                <a:cs typeface="Times New Roman" pitchFamily="18" charset="0"/>
              </a:rPr>
              <a:t> 30.3, </a:t>
            </a:r>
            <a:r>
              <a:rPr lang="en-US" sz="2400" dirty="0" err="1" smtClean="0">
                <a:solidFill>
                  <a:srgbClr val="1818FD"/>
                </a:solidFill>
                <a:latin typeface="Times New Roman" pitchFamily="18" charset="0"/>
                <a:cs typeface="Times New Roman" pitchFamily="18" charset="0"/>
              </a:rPr>
              <a:t>mô</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tả</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quá</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trình</a:t>
            </a:r>
            <a:r>
              <a:rPr lang="en-US" sz="2400" dirty="0" smtClean="0">
                <a:solidFill>
                  <a:srgbClr val="1818FD"/>
                </a:solidFill>
                <a:latin typeface="Times New Roman" pitchFamily="18" charset="0"/>
                <a:cs typeface="Times New Roman" pitchFamily="18" charset="0"/>
              </a:rPr>
              <a:t> </a:t>
            </a:r>
            <a:r>
              <a:rPr lang="en-US" sz="2400" dirty="0" err="1">
                <a:solidFill>
                  <a:srgbClr val="1818FD"/>
                </a:solidFill>
                <a:latin typeface="Times New Roman" pitchFamily="18" charset="0"/>
                <a:cs typeface="Times New Roman" pitchFamily="18" charset="0"/>
              </a:rPr>
              <a:t>thoát</a:t>
            </a:r>
            <a:r>
              <a:rPr lang="en-US" sz="2400" dirty="0">
                <a:solidFill>
                  <a:srgbClr val="1818FD"/>
                </a:solidFill>
                <a:latin typeface="Times New Roman" pitchFamily="18" charset="0"/>
                <a:cs typeface="Times New Roman" pitchFamily="18" charset="0"/>
              </a:rPr>
              <a:t> </a:t>
            </a:r>
            <a:r>
              <a:rPr lang="en-US" sz="2400" dirty="0" err="1">
                <a:solidFill>
                  <a:srgbClr val="1818FD"/>
                </a:solidFill>
                <a:latin typeface="Times New Roman" pitchFamily="18" charset="0"/>
                <a:cs typeface="Times New Roman" pitchFamily="18" charset="0"/>
              </a:rPr>
              <a:t>hơi</a:t>
            </a:r>
            <a:r>
              <a:rPr lang="en-US" sz="2400" dirty="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nước</a:t>
            </a:r>
            <a:r>
              <a:rPr lang="en-US" sz="2400" dirty="0">
                <a:solidFill>
                  <a:srgbClr val="1818FD"/>
                </a:solidFill>
                <a:latin typeface="Times New Roman" pitchFamily="18" charset="0"/>
                <a:cs typeface="Times New Roman" pitchFamily="18" charset="0"/>
              </a:rPr>
              <a:t> </a:t>
            </a:r>
            <a:r>
              <a:rPr lang="en-US" sz="2400" dirty="0" smtClean="0">
                <a:solidFill>
                  <a:srgbClr val="1818FD"/>
                </a:solidFill>
                <a:latin typeface="Times New Roman" pitchFamily="18" charset="0"/>
                <a:cs typeface="Times New Roman" pitchFamily="18" charset="0"/>
              </a:rPr>
              <a:t>qua </a:t>
            </a:r>
            <a:r>
              <a:rPr lang="en-US" sz="2400" dirty="0" err="1" smtClean="0">
                <a:solidFill>
                  <a:srgbClr val="1818FD"/>
                </a:solidFill>
                <a:latin typeface="Times New Roman" pitchFamily="18" charset="0"/>
                <a:cs typeface="Times New Roman" pitchFamily="18" charset="0"/>
              </a:rPr>
              <a:t>khí</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khổng</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và</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cho</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biết</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độ</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mở</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của</a:t>
            </a:r>
            <a:r>
              <a:rPr lang="en-US" sz="2400" smtClean="0">
                <a:solidFill>
                  <a:srgbClr val="1818FD"/>
                </a:solidFill>
                <a:latin typeface="Times New Roman" pitchFamily="18" charset="0"/>
                <a:cs typeface="Times New Roman" pitchFamily="18" charset="0"/>
              </a:rPr>
              <a:t> khí</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khổng</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phụ</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thuộc</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chủ</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yếu</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vào</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yếu</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tố</a:t>
            </a:r>
            <a:r>
              <a:rPr lang="en-US" sz="2400" dirty="0" smtClean="0">
                <a:solidFill>
                  <a:srgbClr val="1818FD"/>
                </a:solidFill>
                <a:latin typeface="Times New Roman" pitchFamily="18" charset="0"/>
                <a:cs typeface="Times New Roman" pitchFamily="18" charset="0"/>
              </a:rPr>
              <a:t> </a:t>
            </a:r>
            <a:r>
              <a:rPr lang="en-US" sz="2400" dirty="0" err="1" smtClean="0">
                <a:solidFill>
                  <a:srgbClr val="1818FD"/>
                </a:solidFill>
                <a:latin typeface="Times New Roman" pitchFamily="18" charset="0"/>
                <a:cs typeface="Times New Roman" pitchFamily="18" charset="0"/>
              </a:rPr>
              <a:t>nào</a:t>
            </a:r>
            <a:r>
              <a:rPr lang="en-US" sz="2400" dirty="0" smtClean="0">
                <a:solidFill>
                  <a:srgbClr val="1818FD"/>
                </a:solidFill>
                <a:latin typeface="Times New Roman" pitchFamily="18" charset="0"/>
                <a:cs typeface="Times New Roman" pitchFamily="18" charset="0"/>
              </a:rPr>
              <a:t>?</a:t>
            </a:r>
            <a:endParaRPr lang="en-US" sz="2400" dirty="0">
              <a:solidFill>
                <a:srgbClr val="1818FD"/>
              </a:solidFill>
              <a:latin typeface="Times New Roman" pitchFamily="18" charset="0"/>
              <a:cs typeface="Times New Roman" pitchFamily="18" charset="0"/>
            </a:endParaRPr>
          </a:p>
        </p:txBody>
      </p:sp>
    </p:spTree>
    <p:extLst>
      <p:ext uri="{BB962C8B-B14F-4D97-AF65-F5344CB8AC3E}">
        <p14:creationId xmlns:p14="http://schemas.microsoft.com/office/powerpoint/2010/main" val="170606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4653" y="959756"/>
            <a:ext cx="6766596" cy="685124"/>
          </a:xfrm>
          <a:prstGeom prst="rect">
            <a:avLst/>
          </a:prstGeom>
        </p:spPr>
        <p:txBody>
          <a:bodyPr wrap="none">
            <a:spAutoFit/>
          </a:bodyPr>
          <a:lstStyle/>
          <a:p>
            <a:pPr algn="just">
              <a:lnSpc>
                <a:spcPct val="107000"/>
              </a:lnSpc>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lá</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28551" y="2103820"/>
            <a:ext cx="11747335" cy="3416320"/>
          </a:xfrm>
          <a:prstGeom prst="rect">
            <a:avLst/>
          </a:prstGeom>
        </p:spPr>
        <p:txBody>
          <a:bodyPr wrap="square">
            <a:spAutoFit/>
          </a:bodyPr>
          <a:lstStyle/>
          <a:p>
            <a:r>
              <a:rPr lang="en-US" sz="3600" dirty="0" err="1">
                <a:latin typeface="Times New Roman" pitchFamily="18" charset="0"/>
                <a:cs typeface="Times New Roman" pitchFamily="18" charset="0"/>
              </a:rPr>
              <a:t>Quá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thoát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lá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khổng</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khổng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khổng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thoát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khổng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xẹp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xuống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khổng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thoát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a:t>
            </a:r>
          </a:p>
        </p:txBody>
      </p:sp>
      <p:sp>
        <p:nvSpPr>
          <p:cNvPr id="11" name="Rectangle 10"/>
          <p:cNvSpPr/>
          <p:nvPr/>
        </p:nvSpPr>
        <p:spPr>
          <a:xfrm>
            <a:off x="328551" y="1457489"/>
            <a:ext cx="6774611" cy="646331"/>
          </a:xfrm>
          <a:prstGeom prst="rect">
            <a:avLst/>
          </a:prstGeom>
        </p:spPr>
        <p:txBody>
          <a:bodyPr wrap="none">
            <a:spAutoFit/>
          </a:bodyPr>
          <a:lstStyle/>
          <a:p>
            <a:r>
              <a:rPr lang="en-US" sz="3600" b="1" dirty="0" smtClean="0">
                <a:solidFill>
                  <a:srgbClr val="FF0000"/>
                </a:solidFill>
                <a:latin typeface="Times New Roman" panose="02020603050405020304" pitchFamily="18" charset="0"/>
                <a:ea typeface="Calibri" panose="020F0502020204030204" pitchFamily="34" charset="0"/>
              </a:rPr>
              <a:t>1. </a:t>
            </a:r>
            <a:r>
              <a:rPr lang="en-US" sz="3600" b="1" dirty="0" err="1">
                <a:solidFill>
                  <a:srgbClr val="FF0000"/>
                </a:solidFill>
                <a:latin typeface="Times New Roman" panose="02020603050405020304" pitchFamily="18" charset="0"/>
                <a:ea typeface="Calibri" panose="020F0502020204030204" pitchFamily="34" charset="0"/>
              </a:rPr>
              <a:t>Hoạt</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động</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đóng</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mở</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khí</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khổng</a:t>
            </a:r>
            <a:r>
              <a:rPr lang="en-US" sz="3600" b="1" dirty="0">
                <a:solidFill>
                  <a:srgbClr val="FF0000"/>
                </a:solidFill>
                <a:latin typeface="Times New Roman" panose="02020603050405020304" pitchFamily="18" charset="0"/>
                <a:ea typeface="Calibri" panose="020F0502020204030204" pitchFamily="34" charset="0"/>
              </a:rPr>
              <a:t>.</a:t>
            </a:r>
            <a:endParaRPr lang="en-US" sz="3600" dirty="0">
              <a:solidFill>
                <a:srgbClr val="FF0000"/>
              </a:solidFill>
            </a:endParaRPr>
          </a:p>
        </p:txBody>
      </p:sp>
    </p:spTree>
    <p:extLst>
      <p:ext uri="{BB962C8B-B14F-4D97-AF65-F5344CB8AC3E}">
        <p14:creationId xmlns:p14="http://schemas.microsoft.com/office/powerpoint/2010/main" val="343892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4379" y="959756"/>
            <a:ext cx="6766596" cy="685124"/>
          </a:xfrm>
          <a:prstGeom prst="rect">
            <a:avLst/>
          </a:prstGeom>
        </p:spPr>
        <p:txBody>
          <a:bodyPr wrap="none">
            <a:spAutoFit/>
          </a:bodyPr>
          <a:lstStyle/>
          <a:p>
            <a:pPr algn="just">
              <a:lnSpc>
                <a:spcPct val="107000"/>
              </a:lnSpc>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lá</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28551" y="1447571"/>
            <a:ext cx="6774611" cy="646331"/>
          </a:xfrm>
          <a:prstGeom prst="rect">
            <a:avLst/>
          </a:prstGeom>
        </p:spPr>
        <p:txBody>
          <a:bodyPr wrap="none">
            <a:spAutoFit/>
          </a:bodyPr>
          <a:lstStyle/>
          <a:p>
            <a:r>
              <a:rPr lang="en-US" sz="3600" b="1" dirty="0" smtClean="0">
                <a:solidFill>
                  <a:srgbClr val="FF0000"/>
                </a:solidFill>
                <a:latin typeface="Times New Roman" panose="02020603050405020304" pitchFamily="18" charset="0"/>
                <a:ea typeface="Calibri" panose="020F0502020204030204" pitchFamily="34" charset="0"/>
              </a:rPr>
              <a:t>1. </a:t>
            </a:r>
            <a:r>
              <a:rPr lang="en-US" sz="3600" b="1" dirty="0" err="1">
                <a:solidFill>
                  <a:srgbClr val="FF0000"/>
                </a:solidFill>
                <a:latin typeface="Times New Roman" panose="02020603050405020304" pitchFamily="18" charset="0"/>
                <a:ea typeface="Calibri" panose="020F0502020204030204" pitchFamily="34" charset="0"/>
              </a:rPr>
              <a:t>Hoạt</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động</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đóng</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mở</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khí</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khổng</a:t>
            </a:r>
            <a:r>
              <a:rPr lang="en-US" sz="3600" b="1" dirty="0">
                <a:solidFill>
                  <a:srgbClr val="FF0000"/>
                </a:solidFill>
                <a:latin typeface="Times New Roman" panose="02020603050405020304" pitchFamily="18" charset="0"/>
                <a:ea typeface="Calibri" panose="020F0502020204030204" pitchFamily="34" charset="0"/>
              </a:rPr>
              <a:t>.</a:t>
            </a:r>
            <a:endParaRPr lang="en-US" sz="3600" dirty="0">
              <a:solidFill>
                <a:srgbClr val="FF0000"/>
              </a:solidFill>
            </a:endParaRPr>
          </a:p>
        </p:txBody>
      </p:sp>
      <p:sp>
        <p:nvSpPr>
          <p:cNvPr id="7" name="Rectangle 6"/>
          <p:cNvSpPr/>
          <p:nvPr/>
        </p:nvSpPr>
        <p:spPr>
          <a:xfrm>
            <a:off x="328551" y="1932628"/>
            <a:ext cx="6736139" cy="685124"/>
          </a:xfrm>
          <a:prstGeom prst="rect">
            <a:avLst/>
          </a:prstGeom>
        </p:spPr>
        <p:txBody>
          <a:bodyPr wrap="none">
            <a:spAutoFit/>
          </a:bodyPr>
          <a:lstStyle/>
          <a:p>
            <a:pPr algn="just">
              <a:lnSpc>
                <a:spcPct val="107000"/>
              </a:lnSpc>
            </a:pP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Ý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162" y="1843110"/>
            <a:ext cx="4862286" cy="4816662"/>
          </a:xfrm>
          <a:prstGeom prst="rect">
            <a:avLst/>
          </a:prstGeom>
          <a:ln w="28575">
            <a:solidFill>
              <a:schemeClr val="tx1"/>
            </a:solidFill>
          </a:ln>
        </p:spPr>
      </p:pic>
      <p:sp>
        <p:nvSpPr>
          <p:cNvPr id="8" name="Rectangle 7"/>
          <p:cNvSpPr/>
          <p:nvPr/>
        </p:nvSpPr>
        <p:spPr>
          <a:xfrm>
            <a:off x="328551" y="4276205"/>
            <a:ext cx="6096000" cy="2246769"/>
          </a:xfrm>
          <a:prstGeom prst="rect">
            <a:avLst/>
          </a:prstGeom>
        </p:spPr>
        <p:txBody>
          <a:bodyPr>
            <a:spAutoFit/>
          </a:bodyPr>
          <a:lstStyle/>
          <a:p>
            <a:r>
              <a:rPr lang="en-US" sz="2800" dirty="0">
                <a:solidFill>
                  <a:srgbClr val="FF0000"/>
                </a:solidFill>
                <a:latin typeface="Times New Roman" pitchFamily="18" charset="0"/>
                <a:cs typeface="Times New Roman" pitchFamily="18" charset="0"/>
              </a:rPr>
              <a:t>1. </a:t>
            </a:r>
            <a:r>
              <a:rPr lang="en-US" sz="2800" dirty="0" err="1">
                <a:solidFill>
                  <a:srgbClr val="FF0000"/>
                </a:solidFill>
                <a:latin typeface="Times New Roman" pitchFamily="18" charset="0"/>
                <a:cs typeface="Times New Roman" pitchFamily="18" charset="0"/>
              </a:rPr>
              <a:t>Thoát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nước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môi </a:t>
            </a:r>
            <a:r>
              <a:rPr lang="en-US" sz="2800" dirty="0" err="1">
                <a:solidFill>
                  <a:srgbClr val="FF0000"/>
                </a:solidFill>
                <a:latin typeface="Times New Roman" pitchFamily="18" charset="0"/>
                <a:cs typeface="Times New Roman" pitchFamily="18" charset="0"/>
              </a:rPr>
              <a:t>trường</a:t>
            </a:r>
            <a:r>
              <a:rPr lang="en-US" sz="2800" dirty="0">
                <a:solidFill>
                  <a:srgbClr val="FF0000"/>
                </a:solidFill>
                <a:latin typeface="Times New Roman" pitchFamily="18" charset="0"/>
                <a:cs typeface="Times New Roman" pitchFamily="18" charset="0"/>
              </a:rPr>
              <a:t>?</a:t>
            </a:r>
          </a:p>
          <a:p>
            <a:r>
              <a:rPr lang="en-US" sz="2800" dirty="0">
                <a:solidFill>
                  <a:srgbClr val="FF0000"/>
                </a:solidFill>
                <a:latin typeface="Times New Roman" pitchFamily="18" charset="0"/>
                <a:cs typeface="Times New Roman" pitchFamily="18" charset="0"/>
              </a:rPr>
              <a:t>2. </a:t>
            </a:r>
            <a:r>
              <a:rPr lang="en-US" sz="2800" dirty="0" err="1">
                <a:solidFill>
                  <a:srgbClr val="FF0000"/>
                </a:solidFill>
                <a:latin typeface="Times New Roman" pitchFamily="18" charset="0"/>
                <a:cs typeface="Times New Roman" pitchFamily="18" charset="0"/>
              </a:rPr>
              <a:t>Tại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ngày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hè</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đứng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dưới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bóng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chúng</a:t>
            </a:r>
            <a:r>
              <a:rPr lang="en-US" sz="2800" dirty="0">
                <a:solidFill>
                  <a:srgbClr val="FF0000"/>
                </a:solidFill>
                <a:latin typeface="Times New Roman" pitchFamily="18" charset="0"/>
                <a:cs typeface="Times New Roman" pitchFamily="18" charset="0"/>
              </a:rPr>
              <a:t> ta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cảm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mẻ</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dễ</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chịu</a:t>
            </a:r>
            <a:r>
              <a:rPr lang="en-US" sz="2800" dirty="0">
                <a:solidFill>
                  <a:srgbClr val="FF0000"/>
                </a:solidFill>
                <a:latin typeface="Times New Roman" pitchFamily="18" charset="0"/>
                <a:cs typeface="Times New Roman" pitchFamily="18" charset="0"/>
              </a:rPr>
              <a:t>?</a:t>
            </a:r>
          </a:p>
        </p:txBody>
      </p:sp>
      <p:sp>
        <p:nvSpPr>
          <p:cNvPr id="12" name="Rectangle 11"/>
          <p:cNvSpPr/>
          <p:nvPr/>
        </p:nvSpPr>
        <p:spPr>
          <a:xfrm>
            <a:off x="328551" y="2560879"/>
            <a:ext cx="6096000" cy="1815882"/>
          </a:xfrm>
          <a:prstGeom prst="rect">
            <a:avLst/>
          </a:prstGeom>
        </p:spPr>
        <p:txBody>
          <a:bodyPr>
            <a:spAutoFit/>
          </a:bodyPr>
          <a:lstStyle/>
          <a:p>
            <a:pPr algn="just"/>
            <a:r>
              <a:rPr lang="en-US" sz="2800" dirty="0">
                <a:latin typeface="Times New Roman" pitchFamily="18" charset="0"/>
                <a:cs typeface="Times New Roman" pitchFamily="18" charset="0"/>
              </a:rPr>
              <a:t>GV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HS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sgk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30.4 </a:t>
            </a:r>
            <a:r>
              <a:rPr lang="en-US" sz="2800" dirty="0" err="1">
                <a:latin typeface="Times New Roman" pitchFamily="18" charset="0"/>
                <a:cs typeface="Times New Roman" pitchFamily="18" charset="0"/>
              </a:rPr>
              <a:t>sgk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sgk</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31497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4042" y="1172780"/>
            <a:ext cx="3619734" cy="4647449"/>
          </a:xfrm>
          <a:prstGeom prst="rect">
            <a:avLst/>
          </a:prstGeom>
          <a:ln w="28575">
            <a:solidFill>
              <a:schemeClr val="tx1"/>
            </a:solidFill>
          </a:ln>
        </p:spPr>
      </p:pic>
      <p:sp>
        <p:nvSpPr>
          <p:cNvPr id="8" name="Rectangle 7"/>
          <p:cNvSpPr/>
          <p:nvPr/>
        </p:nvSpPr>
        <p:spPr>
          <a:xfrm>
            <a:off x="225023" y="5154434"/>
            <a:ext cx="8017163" cy="954107"/>
          </a:xfrm>
          <a:prstGeom prst="rect">
            <a:avLst/>
          </a:prstGeom>
        </p:spPr>
        <p:txBody>
          <a:bodyPr wrap="square">
            <a:spAutoFit/>
          </a:bodyPr>
          <a:lstStyle/>
          <a:p>
            <a:r>
              <a:rPr lang="en-US" sz="2800" dirty="0" smtClean="0">
                <a:solidFill>
                  <a:srgbClr val="1818FD"/>
                </a:solidFill>
                <a:latin typeface="Times New Roman" pitchFamily="18" charset="0"/>
                <a:cs typeface="Times New Roman" pitchFamily="18" charset="0"/>
              </a:rPr>
              <a:t>2</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Tại</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sao</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vào</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những</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ngày</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hè</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nắng</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nóng</a:t>
            </a:r>
            <a:r>
              <a:rPr lang="en-US" sz="2800" dirty="0">
                <a:solidFill>
                  <a:srgbClr val="1818FD"/>
                </a:solidFill>
                <a:latin typeface="Times New Roman" pitchFamily="18" charset="0"/>
                <a:cs typeface="Times New Roman" pitchFamily="18" charset="0"/>
              </a:rPr>
              <a:t>, </a:t>
            </a:r>
            <a:r>
              <a:rPr lang="en-US" sz="2800" dirty="0" err="1" smtClean="0">
                <a:solidFill>
                  <a:srgbClr val="1818FD"/>
                </a:solidFill>
                <a:latin typeface="Times New Roman" pitchFamily="18" charset="0"/>
                <a:cs typeface="Times New Roman" pitchFamily="18" charset="0"/>
              </a:rPr>
              <a:t>khi</a:t>
            </a:r>
            <a:r>
              <a:rPr lang="en-US" sz="2800" dirty="0" smtClean="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đứng</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dưới</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bóng</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cây</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chúng</a:t>
            </a:r>
            <a:r>
              <a:rPr lang="en-US" sz="2800" dirty="0">
                <a:solidFill>
                  <a:srgbClr val="1818FD"/>
                </a:solidFill>
                <a:latin typeface="Times New Roman" pitchFamily="18" charset="0"/>
                <a:cs typeface="Times New Roman" pitchFamily="18" charset="0"/>
              </a:rPr>
              <a:t> ta </a:t>
            </a:r>
            <a:r>
              <a:rPr lang="en-US" sz="2800" dirty="0" err="1">
                <a:solidFill>
                  <a:srgbClr val="1818FD"/>
                </a:solidFill>
                <a:latin typeface="Times New Roman" pitchFamily="18" charset="0"/>
                <a:cs typeface="Times New Roman" pitchFamily="18" charset="0"/>
              </a:rPr>
              <a:t>có</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cảm</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giác</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mát</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mẻ</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dễ</a:t>
            </a:r>
            <a:r>
              <a:rPr lang="en-US" sz="2800" dirty="0">
                <a:solidFill>
                  <a:srgbClr val="1818FD"/>
                </a:solidFill>
                <a:latin typeface="Times New Roman" pitchFamily="18" charset="0"/>
                <a:cs typeface="Times New Roman" pitchFamily="18" charset="0"/>
              </a:rPr>
              <a:t> </a:t>
            </a:r>
            <a:r>
              <a:rPr lang="en-US" sz="2800" dirty="0" err="1">
                <a:solidFill>
                  <a:srgbClr val="1818FD"/>
                </a:solidFill>
                <a:latin typeface="Times New Roman" pitchFamily="18" charset="0"/>
                <a:cs typeface="Times New Roman" pitchFamily="18" charset="0"/>
              </a:rPr>
              <a:t>chịu</a:t>
            </a:r>
            <a:r>
              <a:rPr lang="en-US" sz="2800" dirty="0">
                <a:solidFill>
                  <a:srgbClr val="1818FD"/>
                </a:solidFill>
                <a:latin typeface="Times New Roman" pitchFamily="18" charset="0"/>
                <a:cs typeface="Times New Roman" pitchFamily="18" charset="0"/>
              </a:rPr>
              <a:t>?</a:t>
            </a:r>
          </a:p>
        </p:txBody>
      </p:sp>
      <p:sp>
        <p:nvSpPr>
          <p:cNvPr id="11" name="Rectangle 10"/>
          <p:cNvSpPr/>
          <p:nvPr/>
        </p:nvSpPr>
        <p:spPr>
          <a:xfrm>
            <a:off x="263154" y="1393710"/>
            <a:ext cx="8112663" cy="954107"/>
          </a:xfrm>
          <a:prstGeom prst="rect">
            <a:avLst/>
          </a:prstGeom>
        </p:spPr>
        <p:txBody>
          <a:bodyPr wrap="square">
            <a:spAutoFit/>
          </a:bodyPr>
          <a:lstStyle/>
          <a:p>
            <a:r>
              <a:rPr lang="en-US" sz="2800" dirty="0" smtClean="0">
                <a:solidFill>
                  <a:srgbClr val="1818FD"/>
                </a:solidFill>
                <a:latin typeface="Times New Roman" pitchFamily="18" charset="0"/>
                <a:cs typeface="Times New Roman" pitchFamily="18" charset="0"/>
              </a:rPr>
              <a:t>1. </a:t>
            </a:r>
            <a:r>
              <a:rPr lang="en-US" sz="2800" dirty="0" err="1" smtClean="0">
                <a:solidFill>
                  <a:srgbClr val="1818FD"/>
                </a:solidFill>
                <a:latin typeface="Times New Roman" pitchFamily="18" charset="0"/>
                <a:cs typeface="Times New Roman" pitchFamily="18" charset="0"/>
              </a:rPr>
              <a:t>Thoát</a:t>
            </a:r>
            <a:r>
              <a:rPr lang="en-US" sz="2800" dirty="0" smtClean="0">
                <a:solidFill>
                  <a:srgbClr val="1818FD"/>
                </a:solidFill>
                <a:latin typeface="Times New Roman" pitchFamily="18" charset="0"/>
                <a:cs typeface="Times New Roman" pitchFamily="18" charset="0"/>
              </a:rPr>
              <a:t> </a:t>
            </a:r>
            <a:r>
              <a:rPr lang="en-US" sz="2800" dirty="0" err="1" smtClean="0">
                <a:solidFill>
                  <a:srgbClr val="1818FD"/>
                </a:solidFill>
                <a:latin typeface="Times New Roman" pitchFamily="18" charset="0"/>
                <a:cs typeface="Times New Roman" pitchFamily="18" charset="0"/>
              </a:rPr>
              <a:t>hơi</a:t>
            </a:r>
            <a:r>
              <a:rPr lang="en-US" sz="2800" dirty="0" smtClean="0">
                <a:solidFill>
                  <a:srgbClr val="1818FD"/>
                </a:solidFill>
                <a:latin typeface="Times New Roman" pitchFamily="18" charset="0"/>
                <a:cs typeface="Times New Roman" pitchFamily="18" charset="0"/>
              </a:rPr>
              <a:t> </a:t>
            </a:r>
            <a:r>
              <a:rPr lang="en-US" sz="2800" dirty="0" err="1" smtClean="0">
                <a:solidFill>
                  <a:srgbClr val="1818FD"/>
                </a:solidFill>
                <a:latin typeface="Times New Roman" pitchFamily="18" charset="0"/>
                <a:cs typeface="Times New Roman" pitchFamily="18" charset="0"/>
              </a:rPr>
              <a:t>nước</a:t>
            </a:r>
            <a:r>
              <a:rPr lang="en-US" sz="2800" dirty="0" smtClean="0">
                <a:solidFill>
                  <a:srgbClr val="1818FD"/>
                </a:solidFill>
                <a:latin typeface="Times New Roman" pitchFamily="18" charset="0"/>
                <a:cs typeface="Times New Roman" pitchFamily="18" charset="0"/>
              </a:rPr>
              <a:t> </a:t>
            </a:r>
            <a:r>
              <a:rPr lang="en-US" sz="2800" dirty="0" err="1" smtClean="0">
                <a:solidFill>
                  <a:srgbClr val="1818FD"/>
                </a:solidFill>
                <a:latin typeface="Times New Roman" pitchFamily="18" charset="0"/>
                <a:cs typeface="Times New Roman" pitchFamily="18" charset="0"/>
              </a:rPr>
              <a:t>có</a:t>
            </a:r>
            <a:r>
              <a:rPr lang="en-US" sz="2800" dirty="0" smtClean="0">
                <a:solidFill>
                  <a:srgbClr val="1818FD"/>
                </a:solidFill>
                <a:latin typeface="Times New Roman" pitchFamily="18" charset="0"/>
                <a:cs typeface="Times New Roman" pitchFamily="18" charset="0"/>
              </a:rPr>
              <a:t> </a:t>
            </a:r>
            <a:r>
              <a:rPr lang="en-US" sz="2800" dirty="0" err="1" smtClean="0">
                <a:solidFill>
                  <a:srgbClr val="1818FD"/>
                </a:solidFill>
                <a:latin typeface="Times New Roman" pitchFamily="18" charset="0"/>
                <a:cs typeface="Times New Roman" pitchFamily="18" charset="0"/>
              </a:rPr>
              <a:t>vai</a:t>
            </a:r>
            <a:r>
              <a:rPr lang="en-US" sz="2800" dirty="0" smtClean="0">
                <a:solidFill>
                  <a:srgbClr val="1818FD"/>
                </a:solidFill>
                <a:latin typeface="Times New Roman" pitchFamily="18" charset="0"/>
                <a:cs typeface="Times New Roman" pitchFamily="18" charset="0"/>
              </a:rPr>
              <a:t> </a:t>
            </a:r>
            <a:r>
              <a:rPr lang="en-US" sz="2800" dirty="0" err="1" smtClean="0">
                <a:solidFill>
                  <a:srgbClr val="1818FD"/>
                </a:solidFill>
                <a:latin typeface="Times New Roman" pitchFamily="18" charset="0"/>
                <a:cs typeface="Times New Roman" pitchFamily="18" charset="0"/>
              </a:rPr>
              <a:t>trò</a:t>
            </a:r>
            <a:r>
              <a:rPr lang="en-US" sz="2800" dirty="0" smtClean="0">
                <a:solidFill>
                  <a:srgbClr val="1818FD"/>
                </a:solidFill>
                <a:latin typeface="Times New Roman" pitchFamily="18" charset="0"/>
                <a:cs typeface="Times New Roman" pitchFamily="18" charset="0"/>
              </a:rPr>
              <a:t> </a:t>
            </a:r>
            <a:r>
              <a:rPr lang="en-US" sz="2800" dirty="0" err="1" smtClean="0">
                <a:solidFill>
                  <a:srgbClr val="1818FD"/>
                </a:solidFill>
                <a:latin typeface="Times New Roman" pitchFamily="18" charset="0"/>
                <a:cs typeface="Times New Roman" pitchFamily="18" charset="0"/>
              </a:rPr>
              <a:t>gì</a:t>
            </a:r>
            <a:r>
              <a:rPr lang="en-US" sz="2800" dirty="0" smtClean="0">
                <a:solidFill>
                  <a:srgbClr val="1818FD"/>
                </a:solidFill>
                <a:latin typeface="Times New Roman" pitchFamily="18" charset="0"/>
                <a:cs typeface="Times New Roman" pitchFamily="18" charset="0"/>
              </a:rPr>
              <a:t> </a:t>
            </a:r>
            <a:r>
              <a:rPr lang="en-US" sz="2800" dirty="0" err="1" smtClean="0">
                <a:solidFill>
                  <a:srgbClr val="1818FD"/>
                </a:solidFill>
                <a:latin typeface="Times New Roman" pitchFamily="18" charset="0"/>
                <a:cs typeface="Times New Roman" pitchFamily="18" charset="0"/>
              </a:rPr>
              <a:t>đối</a:t>
            </a:r>
            <a:r>
              <a:rPr lang="en-US" sz="2800" dirty="0" smtClean="0">
                <a:solidFill>
                  <a:srgbClr val="1818FD"/>
                </a:solidFill>
                <a:latin typeface="Times New Roman" pitchFamily="18" charset="0"/>
                <a:cs typeface="Times New Roman" pitchFamily="18" charset="0"/>
              </a:rPr>
              <a:t> </a:t>
            </a:r>
            <a:r>
              <a:rPr lang="en-US" sz="2800" dirty="0" err="1" smtClean="0">
                <a:solidFill>
                  <a:srgbClr val="1818FD"/>
                </a:solidFill>
                <a:latin typeface="Times New Roman" pitchFamily="18" charset="0"/>
                <a:cs typeface="Times New Roman" pitchFamily="18" charset="0"/>
              </a:rPr>
              <a:t>với</a:t>
            </a:r>
            <a:r>
              <a:rPr lang="en-US" sz="2800" dirty="0" smtClean="0">
                <a:solidFill>
                  <a:srgbClr val="1818FD"/>
                </a:solidFill>
                <a:latin typeface="Times New Roman" pitchFamily="18" charset="0"/>
                <a:cs typeface="Times New Roman" pitchFamily="18" charset="0"/>
              </a:rPr>
              <a:t> </a:t>
            </a:r>
            <a:r>
              <a:rPr lang="en-US" sz="2800" dirty="0" err="1" smtClean="0">
                <a:solidFill>
                  <a:srgbClr val="1818FD"/>
                </a:solidFill>
                <a:latin typeface="Times New Roman" pitchFamily="18" charset="0"/>
                <a:cs typeface="Times New Roman" pitchFamily="18" charset="0"/>
              </a:rPr>
              <a:t>thực</a:t>
            </a:r>
            <a:r>
              <a:rPr lang="en-US" sz="2800" dirty="0" smtClean="0">
                <a:solidFill>
                  <a:srgbClr val="1818FD"/>
                </a:solidFill>
                <a:latin typeface="Times New Roman" pitchFamily="18" charset="0"/>
                <a:cs typeface="Times New Roman" pitchFamily="18" charset="0"/>
              </a:rPr>
              <a:t> </a:t>
            </a:r>
            <a:r>
              <a:rPr lang="en-US" sz="2800" dirty="0" err="1" smtClean="0">
                <a:solidFill>
                  <a:srgbClr val="1818FD"/>
                </a:solidFill>
                <a:latin typeface="Times New Roman" pitchFamily="18" charset="0"/>
                <a:cs typeface="Times New Roman" pitchFamily="18" charset="0"/>
              </a:rPr>
              <a:t>vật</a:t>
            </a:r>
            <a:r>
              <a:rPr lang="en-US" sz="2800" dirty="0" smtClean="0">
                <a:solidFill>
                  <a:srgbClr val="1818FD"/>
                </a:solidFill>
                <a:latin typeface="Times New Roman" pitchFamily="18" charset="0"/>
                <a:cs typeface="Times New Roman" pitchFamily="18" charset="0"/>
              </a:rPr>
              <a:t> </a:t>
            </a:r>
            <a:r>
              <a:rPr lang="en-US" sz="2800" dirty="0" err="1" smtClean="0">
                <a:solidFill>
                  <a:srgbClr val="1818FD"/>
                </a:solidFill>
                <a:latin typeface="Times New Roman" pitchFamily="18" charset="0"/>
                <a:cs typeface="Times New Roman" pitchFamily="18" charset="0"/>
              </a:rPr>
              <a:t>và</a:t>
            </a:r>
            <a:r>
              <a:rPr lang="en-US" sz="2800" dirty="0" smtClean="0">
                <a:solidFill>
                  <a:srgbClr val="1818FD"/>
                </a:solidFill>
                <a:latin typeface="Times New Roman" pitchFamily="18" charset="0"/>
                <a:cs typeface="Times New Roman" pitchFamily="18" charset="0"/>
              </a:rPr>
              <a:t> </a:t>
            </a:r>
            <a:r>
              <a:rPr lang="en-US" sz="2800" dirty="0" err="1" smtClean="0">
                <a:solidFill>
                  <a:srgbClr val="1818FD"/>
                </a:solidFill>
                <a:latin typeface="Times New Roman" pitchFamily="18" charset="0"/>
                <a:cs typeface="Times New Roman" pitchFamily="18" charset="0"/>
              </a:rPr>
              <a:t>đối</a:t>
            </a:r>
            <a:r>
              <a:rPr lang="en-US" sz="2800" dirty="0" smtClean="0">
                <a:solidFill>
                  <a:srgbClr val="1818FD"/>
                </a:solidFill>
                <a:latin typeface="Times New Roman" pitchFamily="18" charset="0"/>
                <a:cs typeface="Times New Roman" pitchFamily="18" charset="0"/>
              </a:rPr>
              <a:t> </a:t>
            </a:r>
            <a:r>
              <a:rPr lang="en-US" sz="2800" dirty="0" err="1" smtClean="0">
                <a:solidFill>
                  <a:srgbClr val="1818FD"/>
                </a:solidFill>
                <a:latin typeface="Times New Roman" pitchFamily="18" charset="0"/>
                <a:cs typeface="Times New Roman" pitchFamily="18" charset="0"/>
              </a:rPr>
              <a:t>với</a:t>
            </a:r>
            <a:r>
              <a:rPr lang="en-US" sz="2800" dirty="0" smtClean="0">
                <a:solidFill>
                  <a:srgbClr val="1818FD"/>
                </a:solidFill>
                <a:latin typeface="Times New Roman" pitchFamily="18" charset="0"/>
                <a:cs typeface="Times New Roman" pitchFamily="18" charset="0"/>
              </a:rPr>
              <a:t> môi </a:t>
            </a:r>
            <a:r>
              <a:rPr lang="en-US" sz="2800" dirty="0" err="1" smtClean="0">
                <a:solidFill>
                  <a:srgbClr val="1818FD"/>
                </a:solidFill>
                <a:latin typeface="Times New Roman" pitchFamily="18" charset="0"/>
                <a:cs typeface="Times New Roman" pitchFamily="18" charset="0"/>
              </a:rPr>
              <a:t>trường</a:t>
            </a:r>
            <a:r>
              <a:rPr lang="en-US" sz="2800" dirty="0" smtClean="0">
                <a:solidFill>
                  <a:srgbClr val="1818FD"/>
                </a:solidFill>
                <a:latin typeface="Times New Roman" pitchFamily="18" charset="0"/>
                <a:cs typeface="Times New Roman" pitchFamily="18" charset="0"/>
              </a:rPr>
              <a:t>?</a:t>
            </a:r>
          </a:p>
        </p:txBody>
      </p:sp>
      <p:sp>
        <p:nvSpPr>
          <p:cNvPr id="2" name="Rectangle 1"/>
          <p:cNvSpPr/>
          <p:nvPr/>
        </p:nvSpPr>
        <p:spPr>
          <a:xfrm>
            <a:off x="263154" y="2255801"/>
            <a:ext cx="7747176" cy="1200329"/>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Thoát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a:t>
            </a:r>
          </a:p>
        </p:txBody>
      </p:sp>
      <p:sp>
        <p:nvSpPr>
          <p:cNvPr id="3" name="Rectangle 2"/>
          <p:cNvSpPr/>
          <p:nvPr/>
        </p:nvSpPr>
        <p:spPr>
          <a:xfrm>
            <a:off x="205178" y="3343480"/>
            <a:ext cx="7940245" cy="1200329"/>
          </a:xfrm>
          <a:prstGeom prst="rect">
            <a:avLst/>
          </a:prstGeom>
        </p:spPr>
        <p:txBody>
          <a:bodyPr wrap="square">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khổng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CO</a:t>
            </a:r>
            <a:r>
              <a:rPr lang="en-US"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 đi vào lá cung cấp nguyên liệu cho quá trình quang hợp và giải phóng </a:t>
            </a:r>
            <a:r>
              <a:rPr lang="en-US" sz="2400" dirty="0">
                <a:latin typeface="Times New Roman" pitchFamily="18" charset="0"/>
                <a:cs typeface="Times New Roman" pitchFamily="18" charset="0"/>
              </a:rPr>
              <a:t>O­</a:t>
            </a:r>
            <a:r>
              <a:rPr lang="en-US"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 ra ngoài</a:t>
            </a:r>
            <a:r>
              <a:rPr lang="en-US" sz="2400" dirty="0">
                <a:latin typeface="Times New Roman" pitchFamily="18" charset="0"/>
                <a:cs typeface="Times New Roman" pitchFamily="18" charset="0"/>
              </a:rPr>
              <a:t>.</a:t>
            </a:r>
          </a:p>
        </p:txBody>
      </p:sp>
      <p:sp>
        <p:nvSpPr>
          <p:cNvPr id="5" name="Rectangle 4"/>
          <p:cNvSpPr/>
          <p:nvPr/>
        </p:nvSpPr>
        <p:spPr>
          <a:xfrm>
            <a:off x="205178" y="5985431"/>
            <a:ext cx="11616706" cy="830997"/>
          </a:xfrm>
          <a:prstGeom prst="rect">
            <a:avLst/>
          </a:prstGeom>
        </p:spPr>
        <p:txBody>
          <a:bodyPr wrap="square">
            <a:spAutoFit/>
          </a:bodyPr>
          <a:lstStyle/>
          <a:p>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t</a:t>
            </a:r>
            <a:r>
              <a:rPr lang="vi-VN" sz="2400" dirty="0" smtClean="0">
                <a:latin typeface="Times New Roman" pitchFamily="18" charset="0"/>
                <a:cs typeface="Times New Roman" pitchFamily="18" charset="0"/>
              </a:rPr>
              <a:t>hoát </a:t>
            </a:r>
            <a:r>
              <a:rPr lang="vi-VN" sz="2400" dirty="0">
                <a:latin typeface="Times New Roman" pitchFamily="18" charset="0"/>
                <a:cs typeface="Times New Roman" pitchFamily="18" charset="0"/>
              </a:rPr>
              <a:t>hơi nước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a:t>
            </a:r>
            <a:r>
              <a:rPr lang="en-US"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nhiệt 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khí</a:t>
            </a:r>
            <a:r>
              <a:rPr lang="en-US" sz="2400" dirty="0" smtClean="0">
                <a:latin typeface="Times New Roman" pitchFamily="18" charset="0"/>
                <a:cs typeface="Times New Roman" pitchFamily="18" charset="0"/>
              </a:rPr>
              <a:t> oxygen</a:t>
            </a:r>
            <a:r>
              <a:rPr lang="vi-VN"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giúp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smtClean="0">
                <a:latin typeface="Times New Roman" pitchFamily="18" charset="0"/>
                <a:cs typeface="Times New Roman" pitchFamily="18" charset="0"/>
              </a:rPr>
              <a:t>thuận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3" name="Rectangle 12"/>
          <p:cNvSpPr/>
          <p:nvPr/>
        </p:nvSpPr>
        <p:spPr>
          <a:xfrm>
            <a:off x="340172" y="858786"/>
            <a:ext cx="6736139" cy="685124"/>
          </a:xfrm>
          <a:prstGeom prst="rect">
            <a:avLst/>
          </a:prstGeom>
        </p:spPr>
        <p:txBody>
          <a:bodyPr wrap="none">
            <a:spAutoFit/>
          </a:bodyPr>
          <a:lstStyle/>
          <a:p>
            <a:pPr algn="just">
              <a:lnSpc>
                <a:spcPct val="107000"/>
              </a:lnSpc>
            </a:pP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Ý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263154" y="4484718"/>
            <a:ext cx="8210888" cy="830997"/>
          </a:xfrm>
          <a:prstGeom prst="rect">
            <a:avLst/>
          </a:prstGeom>
        </p:spPr>
        <p:txBody>
          <a:bodyPr wrap="square">
            <a:spAutoFit/>
          </a:bodyPr>
          <a:lstStyle/>
          <a:p>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Thoát hơi nước giúp điều hòa nhiệt độ cho cây, làm mát không khí xung quanh.</a:t>
            </a:r>
            <a:endParaRPr lang="en-US" sz="2400" dirty="0"/>
          </a:p>
        </p:txBody>
      </p:sp>
    </p:spTree>
    <p:extLst>
      <p:ext uri="{BB962C8B-B14F-4D97-AF65-F5344CB8AC3E}">
        <p14:creationId xmlns:p14="http://schemas.microsoft.com/office/powerpoint/2010/main" val="277934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96" y="826920"/>
            <a:ext cx="11855609" cy="1325563"/>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hấp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thụ</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khoáng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rễ</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68196" y="1829317"/>
            <a:ext cx="7442935" cy="646331"/>
          </a:xfrm>
          <a:prstGeom prst="rect">
            <a:avLst/>
          </a:prstGeom>
        </p:spPr>
        <p:txBody>
          <a:bodyPr wrap="non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II.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cây</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8196" y="2357098"/>
            <a:ext cx="6766596" cy="685124"/>
          </a:xfrm>
          <a:prstGeom prst="rect">
            <a:avLst/>
          </a:prstGeom>
        </p:spPr>
        <p:txBody>
          <a:bodyPr wrap="none">
            <a:spAutoFit/>
          </a:bodyPr>
          <a:lstStyle/>
          <a:p>
            <a:pPr algn="just">
              <a:lnSpc>
                <a:spcPct val="107000"/>
              </a:lnSpc>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lá</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98350" y="2831714"/>
            <a:ext cx="6774611" cy="646331"/>
          </a:xfrm>
          <a:prstGeom prst="rect">
            <a:avLst/>
          </a:prstGeom>
        </p:spPr>
        <p:txBody>
          <a:bodyPr wrap="none">
            <a:spAutoFit/>
          </a:bodyPr>
          <a:lstStyle/>
          <a:p>
            <a:r>
              <a:rPr lang="en-US" sz="3600" b="1" dirty="0" smtClean="0">
                <a:solidFill>
                  <a:srgbClr val="FF0000"/>
                </a:solidFill>
                <a:latin typeface="Times New Roman" panose="02020603050405020304" pitchFamily="18" charset="0"/>
                <a:ea typeface="Calibri" panose="020F0502020204030204" pitchFamily="34" charset="0"/>
              </a:rPr>
              <a:t>1. </a:t>
            </a:r>
            <a:r>
              <a:rPr lang="en-US" sz="3600" b="1" dirty="0" err="1">
                <a:solidFill>
                  <a:srgbClr val="FF0000"/>
                </a:solidFill>
                <a:latin typeface="Times New Roman" panose="02020603050405020304" pitchFamily="18" charset="0"/>
                <a:ea typeface="Calibri" panose="020F0502020204030204" pitchFamily="34" charset="0"/>
              </a:rPr>
              <a:t>Hoạt</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động</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đóng</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mở</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khí</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khổng</a:t>
            </a:r>
            <a:r>
              <a:rPr lang="en-US" sz="3600" b="1" dirty="0">
                <a:solidFill>
                  <a:srgbClr val="FF0000"/>
                </a:solidFill>
                <a:latin typeface="Times New Roman" panose="02020603050405020304" pitchFamily="18" charset="0"/>
                <a:ea typeface="Calibri" panose="020F0502020204030204" pitchFamily="34" charset="0"/>
              </a:rPr>
              <a:t>.</a:t>
            </a:r>
            <a:endParaRPr lang="en-US" sz="3600" dirty="0">
              <a:solidFill>
                <a:srgbClr val="FF0000"/>
              </a:solidFill>
            </a:endParaRPr>
          </a:p>
        </p:txBody>
      </p:sp>
      <p:sp>
        <p:nvSpPr>
          <p:cNvPr id="7" name="Rectangle 6"/>
          <p:cNvSpPr/>
          <p:nvPr/>
        </p:nvSpPr>
        <p:spPr>
          <a:xfrm>
            <a:off x="94394" y="3398288"/>
            <a:ext cx="7544053" cy="685124"/>
          </a:xfrm>
          <a:prstGeom prst="rect">
            <a:avLst/>
          </a:prstGeom>
        </p:spPr>
        <p:txBody>
          <a:bodyPr wrap="none">
            <a:spAutoFit/>
          </a:bodyPr>
          <a:lstStyle/>
          <a:p>
            <a:pPr algn="just">
              <a:lnSpc>
                <a:spcPct val="107000"/>
              </a:lnSpc>
            </a:pP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Ý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28551" y="3952687"/>
            <a:ext cx="11587677" cy="2677656"/>
          </a:xfrm>
          <a:prstGeom prst="rect">
            <a:avLst/>
          </a:prstGeom>
        </p:spPr>
        <p:txBody>
          <a:bodyPr wrap="square">
            <a:spAutoFit/>
          </a:bodyPr>
          <a:lstStyle/>
          <a:p>
            <a:pPr algn="just"/>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CO</a:t>
            </a:r>
            <a:r>
              <a:rPr lang="en-US"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đi vào lá cung cấp nguyên liệu cho quá trình quang hợp và giải phóng </a:t>
            </a:r>
            <a:r>
              <a:rPr lang="en-US" sz="2800" dirty="0">
                <a:latin typeface="Times New Roman" pitchFamily="18" charset="0"/>
                <a:cs typeface="Times New Roman" pitchFamily="18" charset="0"/>
              </a:rPr>
              <a:t>O­</a:t>
            </a:r>
            <a:r>
              <a:rPr lang="en-US"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ra ngoài</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Thoát hơi nước giúp điều hòa nhiệt độ cho </a:t>
            </a:r>
            <a:r>
              <a:rPr lang="vi-VN" sz="2800" dirty="0"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làm </a:t>
            </a:r>
            <a:r>
              <a:rPr lang="vi-VN" sz="2800" dirty="0">
                <a:latin typeface="Times New Roman" pitchFamily="18" charset="0"/>
                <a:cs typeface="Times New Roman" pitchFamily="18" charset="0"/>
              </a:rPr>
              <a:t>mát không khí xung quanh.</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131130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9"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710047" y="86287"/>
            <a:ext cx="8763989" cy="1077218"/>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3200" b="1" i="1" dirty="0" smtClean="0">
                <a:solidFill>
                  <a:schemeClr val="tx1"/>
                </a:solidFill>
                <a:latin typeface="Times New Roman" panose="02020603050405020304" pitchFamily="18" charset="0"/>
                <a:cs typeface="Times New Roman" panose="02020603050405020304" pitchFamily="18" charset="0"/>
              </a:rPr>
              <a:t>IV. </a:t>
            </a:r>
            <a:r>
              <a:rPr lang="en-US" sz="3200" b="1" i="1" dirty="0" err="1" smtClean="0">
                <a:solidFill>
                  <a:schemeClr val="tx1"/>
                </a:solidFill>
                <a:latin typeface="Times New Roman" panose="02020603050405020304" pitchFamily="18" charset="0"/>
                <a:cs typeface="Times New Roman" panose="02020603050405020304" pitchFamily="18" charset="0"/>
              </a:rPr>
              <a:t>Một</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số</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y</a:t>
            </a:r>
            <a:r>
              <a:rPr lang="en-US" sz="3200" b="1" i="1" dirty="0" err="1" smtClean="0">
                <a:solidFill>
                  <a:schemeClr val="tx1"/>
                </a:solidFill>
                <a:latin typeface="Times New Roman" panose="02020603050405020304" pitchFamily="18" charset="0"/>
                <a:cs typeface="Times New Roman" panose="02020603050405020304" pitchFamily="18" charset="0"/>
              </a:rPr>
              <a:t>ếu</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tố</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ảnh</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hưởng</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đến</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trao</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đổi</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nước</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và</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chất</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dinh</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dưỡng</a:t>
            </a:r>
            <a:r>
              <a:rPr lang="en-US" sz="3200" b="1" i="1" dirty="0" smtClean="0">
                <a:solidFill>
                  <a:schemeClr val="tx1"/>
                </a:solidFill>
                <a:latin typeface="Times New Roman" panose="02020603050405020304" pitchFamily="18" charset="0"/>
                <a:cs typeface="Times New Roman" panose="02020603050405020304" pitchFamily="18" charset="0"/>
              </a:rPr>
              <a:t> ở </a:t>
            </a:r>
            <a:r>
              <a:rPr lang="en-US" sz="3200" b="1" i="1" dirty="0" err="1" smtClean="0">
                <a:solidFill>
                  <a:schemeClr val="tx1"/>
                </a:solidFill>
                <a:latin typeface="Times New Roman" panose="02020603050405020304" pitchFamily="18" charset="0"/>
                <a:cs typeface="Times New Roman" panose="02020603050405020304" pitchFamily="18" charset="0"/>
              </a:rPr>
              <a:t>thực</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vật</a:t>
            </a:r>
            <a:r>
              <a:rPr lang="en-US" sz="3200" b="1" i="1" dirty="0" smtClean="0">
                <a:solidFill>
                  <a:schemeClr val="tx1"/>
                </a:solidFill>
                <a:latin typeface="Times New Roman" panose="02020603050405020304" pitchFamily="18" charset="0"/>
                <a:cs typeface="Times New Roman" panose="02020603050405020304" pitchFamily="18" charset="0"/>
              </a:rPr>
              <a:t>.</a:t>
            </a:r>
            <a:endParaRPr lang="vi-VN" sz="3200" b="1" i="1" dirty="0">
              <a:solidFill>
                <a:schemeClr val="tx1"/>
              </a:solidFill>
              <a:latin typeface="Times New Roman" panose="02020603050405020304" pitchFamily="18" charset="0"/>
              <a:cs typeface="Times New Roman" panose="02020603050405020304" pitchFamily="18" charset="0"/>
            </a:endParaRPr>
          </a:p>
        </p:txBody>
      </p:sp>
      <p:sp>
        <p:nvSpPr>
          <p:cNvPr id="10" name="AutoShape 18"/>
          <p:cNvSpPr>
            <a:spLocks noChangeArrowheads="1"/>
          </p:cNvSpPr>
          <p:nvPr/>
        </p:nvSpPr>
        <p:spPr bwMode="auto">
          <a:xfrm>
            <a:off x="2527444" y="2419174"/>
            <a:ext cx="6871998" cy="2183647"/>
          </a:xfrm>
          <a:prstGeom prst="cloudCallout">
            <a:avLst>
              <a:gd name="adj1" fmla="val -25451"/>
              <a:gd name="adj2" fmla="val -118954"/>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dirty="0" err="1" smtClean="0">
                <a:solidFill>
                  <a:srgbClr val="FF0000"/>
                </a:solidFill>
              </a:rPr>
              <a:t>Quan</a:t>
            </a:r>
            <a:r>
              <a:rPr lang="en-US" altLang="en-US" sz="2400" b="1" dirty="0" smtClean="0">
                <a:solidFill>
                  <a:srgbClr val="FF0000"/>
                </a:solidFill>
              </a:rPr>
              <a:t> </a:t>
            </a:r>
            <a:r>
              <a:rPr lang="en-US" altLang="en-US" sz="2400" b="1" dirty="0" err="1" smtClean="0">
                <a:solidFill>
                  <a:srgbClr val="FF0000"/>
                </a:solidFill>
              </a:rPr>
              <a:t>sát</a:t>
            </a:r>
            <a:r>
              <a:rPr lang="en-US" altLang="en-US" sz="2400" b="1" dirty="0" smtClean="0">
                <a:solidFill>
                  <a:srgbClr val="FF0000"/>
                </a:solidFill>
              </a:rPr>
              <a:t> </a:t>
            </a:r>
            <a:r>
              <a:rPr lang="en-US" altLang="en-US" sz="2400" b="1" dirty="0" err="1" smtClean="0">
                <a:solidFill>
                  <a:srgbClr val="FF0000"/>
                </a:solidFill>
              </a:rPr>
              <a:t>những</a:t>
            </a:r>
            <a:r>
              <a:rPr lang="en-US" altLang="en-US" sz="2400" b="1" dirty="0" smtClean="0">
                <a:solidFill>
                  <a:srgbClr val="FF0000"/>
                </a:solidFill>
              </a:rPr>
              <a:t> </a:t>
            </a:r>
            <a:r>
              <a:rPr lang="en-US" altLang="en-US" sz="2400" b="1" dirty="0" err="1" smtClean="0">
                <a:solidFill>
                  <a:srgbClr val="FF0000"/>
                </a:solidFill>
              </a:rPr>
              <a:t>hình</a:t>
            </a:r>
            <a:r>
              <a:rPr lang="en-US" altLang="en-US" sz="2400" b="1" dirty="0" smtClean="0">
                <a:solidFill>
                  <a:srgbClr val="FF0000"/>
                </a:solidFill>
              </a:rPr>
              <a:t> </a:t>
            </a:r>
            <a:r>
              <a:rPr lang="en-US" altLang="en-US" sz="2400" b="1" dirty="0" err="1" smtClean="0">
                <a:solidFill>
                  <a:srgbClr val="FF0000"/>
                </a:solidFill>
              </a:rPr>
              <a:t>ảnh</a:t>
            </a:r>
            <a:r>
              <a:rPr lang="en-US" altLang="en-US" sz="2400" b="1" dirty="0" smtClean="0">
                <a:solidFill>
                  <a:srgbClr val="FF0000"/>
                </a:solidFill>
              </a:rPr>
              <a:t> </a:t>
            </a:r>
            <a:r>
              <a:rPr lang="en-US" altLang="en-US" sz="2400" b="1" dirty="0" err="1" smtClean="0">
                <a:solidFill>
                  <a:srgbClr val="FF0000"/>
                </a:solidFill>
              </a:rPr>
              <a:t>sau</a:t>
            </a:r>
            <a:r>
              <a:rPr lang="en-US" altLang="en-US" sz="2400" b="1" dirty="0" smtClean="0">
                <a:solidFill>
                  <a:srgbClr val="FF0000"/>
                </a:solidFill>
              </a:rPr>
              <a:t>, </a:t>
            </a:r>
            <a:r>
              <a:rPr lang="en-US" altLang="en-US" sz="2400" b="1" dirty="0" err="1" smtClean="0">
                <a:solidFill>
                  <a:srgbClr val="FF0000"/>
                </a:solidFill>
              </a:rPr>
              <a:t>nêu</a:t>
            </a:r>
            <a:r>
              <a:rPr lang="en-US" altLang="en-US" sz="2400" b="1" dirty="0" smtClean="0">
                <a:solidFill>
                  <a:srgbClr val="FF0000"/>
                </a:solidFill>
              </a:rPr>
              <a:t> </a:t>
            </a:r>
            <a:r>
              <a:rPr lang="en-US" altLang="en-US" sz="2400" b="1" dirty="0" err="1" smtClean="0">
                <a:solidFill>
                  <a:srgbClr val="FF0000"/>
                </a:solidFill>
              </a:rPr>
              <a:t>được</a:t>
            </a:r>
            <a:r>
              <a:rPr lang="en-US" altLang="en-US" sz="2400" b="1" dirty="0" smtClean="0">
                <a:solidFill>
                  <a:srgbClr val="FF0000"/>
                </a:solidFill>
              </a:rPr>
              <a:t> </a:t>
            </a:r>
            <a:r>
              <a:rPr lang="en-US" altLang="en-US" sz="2400" b="1" dirty="0" err="1" smtClean="0">
                <a:solidFill>
                  <a:srgbClr val="FF0000"/>
                </a:solidFill>
              </a:rPr>
              <a:t>các</a:t>
            </a:r>
            <a:r>
              <a:rPr lang="en-US" altLang="en-US" sz="2400" b="1" dirty="0" smtClean="0">
                <a:solidFill>
                  <a:srgbClr val="FF0000"/>
                </a:solidFill>
              </a:rPr>
              <a:t> </a:t>
            </a:r>
            <a:r>
              <a:rPr lang="en-US" altLang="en-US" sz="2400" b="1" dirty="0" err="1" smtClean="0">
                <a:solidFill>
                  <a:srgbClr val="FF0000"/>
                </a:solidFill>
              </a:rPr>
              <a:t>yếu</a:t>
            </a:r>
            <a:r>
              <a:rPr lang="en-US" altLang="en-US" sz="2400" b="1" dirty="0" smtClean="0">
                <a:solidFill>
                  <a:srgbClr val="FF0000"/>
                </a:solidFill>
              </a:rPr>
              <a:t> </a:t>
            </a:r>
            <a:r>
              <a:rPr lang="en-US" altLang="en-US" sz="2400" b="1" dirty="0" err="1" smtClean="0">
                <a:solidFill>
                  <a:srgbClr val="FF0000"/>
                </a:solidFill>
              </a:rPr>
              <a:t>tố</a:t>
            </a:r>
            <a:r>
              <a:rPr lang="en-US" altLang="en-US" sz="2400" b="1" dirty="0" smtClean="0">
                <a:solidFill>
                  <a:srgbClr val="FF0000"/>
                </a:solidFill>
              </a:rPr>
              <a:t> </a:t>
            </a:r>
            <a:r>
              <a:rPr lang="en-US" altLang="en-US" sz="2400" b="1" dirty="0" err="1" smtClean="0">
                <a:solidFill>
                  <a:srgbClr val="FF0000"/>
                </a:solidFill>
              </a:rPr>
              <a:t>ảnh</a:t>
            </a:r>
            <a:r>
              <a:rPr lang="en-US" altLang="en-US" sz="2400" b="1" dirty="0" smtClean="0">
                <a:solidFill>
                  <a:srgbClr val="FF0000"/>
                </a:solidFill>
              </a:rPr>
              <a:t> </a:t>
            </a:r>
            <a:r>
              <a:rPr lang="en-US" altLang="en-US" sz="2400" b="1" dirty="0" err="1" smtClean="0">
                <a:solidFill>
                  <a:srgbClr val="FF0000"/>
                </a:solidFill>
              </a:rPr>
              <a:t>hưởng</a:t>
            </a:r>
            <a:r>
              <a:rPr lang="en-US" altLang="en-US" sz="2400" b="1" dirty="0" smtClean="0">
                <a:solidFill>
                  <a:srgbClr val="FF0000"/>
                </a:solidFill>
              </a:rPr>
              <a:t> </a:t>
            </a:r>
            <a:r>
              <a:rPr lang="en-US" altLang="en-US" sz="2400" b="1" dirty="0" err="1" smtClean="0">
                <a:solidFill>
                  <a:srgbClr val="FF0000"/>
                </a:solidFill>
              </a:rPr>
              <a:t>đến</a:t>
            </a:r>
            <a:r>
              <a:rPr lang="en-US" altLang="en-US" sz="2400" b="1" dirty="0" smtClean="0">
                <a:solidFill>
                  <a:srgbClr val="FF0000"/>
                </a:solidFill>
              </a:rPr>
              <a:t> </a:t>
            </a:r>
            <a:r>
              <a:rPr lang="en-US" altLang="en-US" sz="2400" b="1" dirty="0" err="1" smtClean="0">
                <a:solidFill>
                  <a:srgbClr val="FF0000"/>
                </a:solidFill>
              </a:rPr>
              <a:t>sự</a:t>
            </a:r>
            <a:r>
              <a:rPr lang="en-US" altLang="en-US" sz="2400" b="1" dirty="0" smtClean="0">
                <a:solidFill>
                  <a:srgbClr val="FF0000"/>
                </a:solidFill>
              </a:rPr>
              <a:t> </a:t>
            </a:r>
            <a:r>
              <a:rPr lang="en-US" altLang="en-US" sz="2400" b="1" dirty="0" err="1" smtClean="0">
                <a:solidFill>
                  <a:srgbClr val="FF0000"/>
                </a:solidFill>
              </a:rPr>
              <a:t>trao</a:t>
            </a:r>
            <a:r>
              <a:rPr lang="en-US" altLang="en-US" sz="2400" b="1" dirty="0" smtClean="0">
                <a:solidFill>
                  <a:srgbClr val="FF0000"/>
                </a:solidFill>
              </a:rPr>
              <a:t> </a:t>
            </a:r>
            <a:r>
              <a:rPr lang="en-US" altLang="en-US" sz="2400" b="1" dirty="0" err="1" smtClean="0">
                <a:solidFill>
                  <a:srgbClr val="FF0000"/>
                </a:solidFill>
              </a:rPr>
              <a:t>đổi</a:t>
            </a:r>
            <a:r>
              <a:rPr lang="en-US" altLang="en-US" sz="2400" b="1" dirty="0" smtClean="0">
                <a:solidFill>
                  <a:srgbClr val="FF0000"/>
                </a:solidFill>
              </a:rPr>
              <a:t> </a:t>
            </a:r>
            <a:r>
              <a:rPr lang="en-US" altLang="en-US" sz="2400" b="1" dirty="0" err="1" smtClean="0">
                <a:solidFill>
                  <a:srgbClr val="FF0000"/>
                </a:solidFill>
              </a:rPr>
              <a:t>nước</a:t>
            </a:r>
            <a:r>
              <a:rPr lang="en-US" altLang="en-US" sz="2400" b="1" dirty="0" smtClean="0">
                <a:solidFill>
                  <a:srgbClr val="FF0000"/>
                </a:solidFill>
              </a:rPr>
              <a:t> </a:t>
            </a:r>
            <a:r>
              <a:rPr lang="en-US" altLang="en-US" sz="2400" b="1" dirty="0" err="1" smtClean="0">
                <a:solidFill>
                  <a:srgbClr val="FF0000"/>
                </a:solidFill>
              </a:rPr>
              <a:t>và</a:t>
            </a:r>
            <a:r>
              <a:rPr lang="en-US" altLang="en-US" sz="2400" b="1" dirty="0" smtClean="0">
                <a:solidFill>
                  <a:srgbClr val="FF0000"/>
                </a:solidFill>
              </a:rPr>
              <a:t> </a:t>
            </a:r>
            <a:r>
              <a:rPr lang="en-US" altLang="en-US" sz="2400" b="1" dirty="0" err="1" smtClean="0">
                <a:solidFill>
                  <a:srgbClr val="FF0000"/>
                </a:solidFill>
              </a:rPr>
              <a:t>chất</a:t>
            </a:r>
            <a:r>
              <a:rPr lang="en-US" altLang="en-US" sz="2400" b="1" dirty="0" smtClean="0">
                <a:solidFill>
                  <a:srgbClr val="FF0000"/>
                </a:solidFill>
              </a:rPr>
              <a:t> </a:t>
            </a:r>
            <a:r>
              <a:rPr lang="en-US" altLang="en-US" sz="2400" b="1" dirty="0" err="1" smtClean="0">
                <a:solidFill>
                  <a:srgbClr val="FF0000"/>
                </a:solidFill>
              </a:rPr>
              <a:t>dinh</a:t>
            </a:r>
            <a:r>
              <a:rPr lang="en-US" altLang="en-US" sz="2400" b="1" dirty="0" smtClean="0">
                <a:solidFill>
                  <a:srgbClr val="FF0000"/>
                </a:solidFill>
              </a:rPr>
              <a:t> </a:t>
            </a:r>
            <a:r>
              <a:rPr lang="en-US" altLang="en-US" sz="2400" b="1" dirty="0" err="1" smtClean="0">
                <a:solidFill>
                  <a:srgbClr val="FF0000"/>
                </a:solidFill>
              </a:rPr>
              <a:t>dưỡng</a:t>
            </a:r>
            <a:r>
              <a:rPr lang="en-US" altLang="en-US" sz="2400" b="1" dirty="0" smtClean="0">
                <a:solidFill>
                  <a:srgbClr val="FF0000"/>
                </a:solidFill>
              </a:rPr>
              <a:t> ở </a:t>
            </a:r>
            <a:r>
              <a:rPr lang="en-US" altLang="en-US" sz="2400" b="1" dirty="0" err="1" smtClean="0">
                <a:solidFill>
                  <a:srgbClr val="FF0000"/>
                </a:solidFill>
              </a:rPr>
              <a:t>thực</a:t>
            </a:r>
            <a:r>
              <a:rPr lang="en-US" altLang="en-US" sz="2400" b="1" dirty="0" smtClean="0">
                <a:solidFill>
                  <a:srgbClr val="FF0000"/>
                </a:solidFill>
              </a:rPr>
              <a:t> </a:t>
            </a:r>
            <a:r>
              <a:rPr lang="en-US" altLang="en-US" sz="2400" b="1" dirty="0" err="1" smtClean="0">
                <a:solidFill>
                  <a:srgbClr val="FF0000"/>
                </a:solidFill>
              </a:rPr>
              <a:t>vật</a:t>
            </a:r>
            <a:r>
              <a:rPr lang="en-US" altLang="en-US" sz="2400" b="1" dirty="0" smtClean="0">
                <a:solidFill>
                  <a:srgbClr val="FF0000"/>
                </a:solidFill>
              </a:rPr>
              <a:t>? </a:t>
            </a:r>
            <a:endParaRPr lang="en-US" altLang="en-US" sz="2400" b="1" dirty="0">
              <a:solidFill>
                <a:srgbClr val="FF0000"/>
              </a:solidFill>
            </a:endParaRPr>
          </a:p>
        </p:txBody>
      </p:sp>
    </p:spTree>
    <p:extLst>
      <p:ext uri="{BB962C8B-B14F-4D97-AF65-F5344CB8AC3E}">
        <p14:creationId xmlns:p14="http://schemas.microsoft.com/office/powerpoint/2010/main" val="52586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96" y="826920"/>
            <a:ext cx="11855609" cy="1325563"/>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hấp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thụ</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khoáng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rễ</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68196" y="1829317"/>
            <a:ext cx="7442935" cy="646331"/>
          </a:xfrm>
          <a:prstGeom prst="rect">
            <a:avLst/>
          </a:prstGeom>
        </p:spPr>
        <p:txBody>
          <a:bodyPr wrap="non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II.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cây</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8196" y="2357098"/>
            <a:ext cx="6766596" cy="685124"/>
          </a:xfrm>
          <a:prstGeom prst="rect">
            <a:avLst/>
          </a:prstGeom>
        </p:spPr>
        <p:txBody>
          <a:bodyPr wrap="none">
            <a:spAutoFit/>
          </a:bodyPr>
          <a:lstStyle/>
          <a:p>
            <a:pPr algn="just">
              <a:lnSpc>
                <a:spcPct val="107000"/>
              </a:lnSpc>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lá</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68196" y="2938812"/>
            <a:ext cx="11855609" cy="120032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IV.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yếu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dưỡng</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67126" y="4139141"/>
            <a:ext cx="11457747" cy="523220"/>
          </a:xfrm>
          <a:prstGeom prst="rect">
            <a:avLst/>
          </a:prstGeom>
        </p:spPr>
        <p:txBody>
          <a:bodyPr wrap="square">
            <a:spAutoFit/>
          </a:bodyPr>
          <a:lstStyle/>
          <a:p>
            <a:pPr algn="ctr"/>
            <a:r>
              <a:rPr lang="en-US" altLang="en-US" sz="2800" dirty="0" err="1">
                <a:latin typeface="Times New Roman" panose="02020603050405020304" pitchFamily="18" charset="0"/>
                <a:cs typeface="Times New Roman" panose="02020603050405020304" pitchFamily="18" charset="0"/>
              </a:rPr>
              <a:t>Quan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ảnh</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đọc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thông</a:t>
            </a:r>
            <a:r>
              <a:rPr lang="en-US" altLang="en-US" sz="2800" dirty="0" smtClean="0">
                <a:latin typeface="Times New Roman" panose="02020603050405020304" pitchFamily="18" charset="0"/>
                <a:cs typeface="Times New Roman" panose="02020603050405020304" pitchFamily="18" charset="0"/>
              </a:rPr>
              <a:t> tin </a:t>
            </a:r>
            <a:r>
              <a:rPr lang="en-US" altLang="en-US" sz="2800" dirty="0" err="1" smtClean="0">
                <a:latin typeface="Times New Roman" panose="02020603050405020304" pitchFamily="18" charset="0"/>
                <a:cs typeface="Times New Roman" panose="02020603050405020304" pitchFamily="18" charset="0"/>
              </a:rPr>
              <a:t>mục</a:t>
            </a:r>
            <a:r>
              <a:rPr lang="en-US" altLang="en-US" sz="2800" dirty="0" smtClean="0">
                <a:latin typeface="Times New Roman" panose="02020603050405020304" pitchFamily="18" charset="0"/>
                <a:cs typeface="Times New Roman" panose="02020603050405020304" pitchFamily="18" charset="0"/>
              </a:rPr>
              <a:t> IV </a:t>
            </a:r>
            <a:r>
              <a:rPr lang="en-US" altLang="en-US" sz="2800" dirty="0" err="1" smtClean="0">
                <a:latin typeface="Times New Roman" panose="02020603050405020304" pitchFamily="18" charset="0"/>
                <a:cs typeface="Times New Roman" panose="02020603050405020304" pitchFamily="18" charset="0"/>
              </a:rPr>
              <a:t>trả</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lời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câu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hỏi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sau</a:t>
            </a:r>
            <a:endParaRPr lang="en-US" altLang="en-US"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168196" y="4700577"/>
            <a:ext cx="11855609" cy="1936428"/>
          </a:xfrm>
          <a:prstGeom prst="rect">
            <a:avLst/>
          </a:prstGeom>
        </p:spPr>
        <p:txBody>
          <a:bodyPr wrap="square">
            <a:spAutoFit/>
          </a:bodyPr>
          <a:lstStyle/>
          <a:p>
            <a:pPr indent="450215" algn="just">
              <a:lnSpc>
                <a:spcPct val="107000"/>
              </a:lnSpc>
            </a:pP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Kể</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8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trao</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chát</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dinh</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07000"/>
              </a:lnSpc>
            </a:pPr>
            <a:r>
              <a:rPr lang="en-US" sz="28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Vì</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gieo</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hạt</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cày</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bừa</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kĩ</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bón</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lót</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1818F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4195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51" y="0"/>
            <a:ext cx="11863449" cy="1449387"/>
          </a:xfrm>
        </p:spPr>
        <p:txBody>
          <a:bodyPr>
            <a:no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BÀI 30</a:t>
            </a:r>
            <a:r>
              <a:rPr lang="en-US" sz="3200" b="1" dirty="0" smtClean="0">
                <a:solidFill>
                  <a:srgbClr val="002060"/>
                </a:solidFill>
                <a:latin typeface="Times New Roman" panose="02020603050405020304" pitchFamily="18" charset="0"/>
                <a:cs typeface="Times New Roman" panose="02020603050405020304" pitchFamily="18" charset="0"/>
              </a:rPr>
              <a:t>: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470" b="15655"/>
          <a:stretch/>
        </p:blipFill>
        <p:spPr>
          <a:xfrm>
            <a:off x="3608551" y="2998923"/>
            <a:ext cx="4427866" cy="3328510"/>
          </a:xfrm>
          <a:prstGeom prst="rect">
            <a:avLst/>
          </a:prstGeom>
        </p:spPr>
      </p:pic>
    </p:spTree>
    <p:extLst>
      <p:ext uri="{BB962C8B-B14F-4D97-AF65-F5344CB8AC3E}">
        <p14:creationId xmlns:p14="http://schemas.microsoft.com/office/powerpoint/2010/main" val="1933791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đất đ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64" y="3143893"/>
            <a:ext cx="6790352" cy="391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379340"/>
            <a:ext cx="6030912" cy="370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204" y="3328825"/>
            <a:ext cx="6150796" cy="363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n691896588_1601473_82071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49" y="-379340"/>
            <a:ext cx="6700237" cy="370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2"/>
          <p:cNvSpPr txBox="1">
            <a:spLocks noChangeArrowheads="1"/>
          </p:cNvSpPr>
          <p:nvPr/>
        </p:nvSpPr>
        <p:spPr bwMode="auto">
          <a:xfrm>
            <a:off x="3281095" y="2912912"/>
            <a:ext cx="490740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latin typeface="Times New Roman" panose="02020603050405020304" pitchFamily="18" charset="0"/>
                <a:cs typeface="Times New Roman" panose="02020603050405020304" pitchFamily="18" charset="0"/>
              </a:rPr>
              <a:t>Vùng đồi trọc (Hòa Bình, Nghệ An)</a:t>
            </a:r>
          </a:p>
        </p:txBody>
      </p:sp>
      <p:sp>
        <p:nvSpPr>
          <p:cNvPr id="78853" name="Text Box 5"/>
          <p:cNvSpPr txBox="1">
            <a:spLocks noChangeArrowheads="1"/>
          </p:cNvSpPr>
          <p:nvPr/>
        </p:nvSpPr>
        <p:spPr bwMode="auto">
          <a:xfrm>
            <a:off x="3710651" y="6241739"/>
            <a:ext cx="466110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latin typeface="Times New Roman" panose="02020603050405020304" pitchFamily="18" charset="0"/>
                <a:cs typeface="Times New Roman" panose="02020603050405020304" pitchFamily="18" charset="0"/>
              </a:rPr>
              <a:t>Đất đỏ Bazan vùng Tây Nguyên</a:t>
            </a:r>
          </a:p>
        </p:txBody>
      </p:sp>
    </p:spTree>
    <p:extLst>
      <p:ext uri="{BB962C8B-B14F-4D97-AF65-F5344CB8AC3E}">
        <p14:creationId xmlns:p14="http://schemas.microsoft.com/office/powerpoint/2010/main" val="225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heel(1)">
                                      <p:cBhvr>
                                        <p:cTn id="7" dur="2000"/>
                                        <p:tgtEl>
                                          <p:spTgt spid="14339"/>
                                        </p:tgtEl>
                                      </p:cBhvr>
                                    </p:animEffect>
                                  </p:childTnLst>
                                </p:cTn>
                              </p:par>
                              <p:par>
                                <p:cTn id="8" presetID="21" presetClass="entr" presetSubtype="1"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wheel(1)">
                                      <p:cBhvr>
                                        <p:cTn id="10" dur="2000"/>
                                        <p:tgtEl>
                                          <p:spTgt spid="1434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heel(1)">
                                      <p:cBhvr>
                                        <p:cTn id="13" dur="2000"/>
                                        <p:tgtEl>
                                          <p:spTgt spid="14338"/>
                                        </p:tgtEl>
                                      </p:cBhvr>
                                    </p:animEffect>
                                  </p:childTnLst>
                                </p:cTn>
                              </p:par>
                              <p:par>
                                <p:cTn id="14" presetID="21" presetClass="entr" presetSubtype="1" fill="hold" nodeType="withEffect">
                                  <p:stCondLst>
                                    <p:cond delay="0"/>
                                  </p:stCondLst>
                                  <p:childTnLst>
                                    <p:set>
                                      <p:cBhvr>
                                        <p:cTn id="15" dur="1" fill="hold">
                                          <p:stCondLst>
                                            <p:cond delay="0"/>
                                          </p:stCondLst>
                                        </p:cTn>
                                        <p:tgtEl>
                                          <p:spTgt spid="78852"/>
                                        </p:tgtEl>
                                        <p:attrNameLst>
                                          <p:attrName>style.visibility</p:attrName>
                                        </p:attrNameLst>
                                      </p:cBhvr>
                                      <p:to>
                                        <p:strVal val="visible"/>
                                      </p:to>
                                    </p:set>
                                    <p:animEffect transition="in" filter="wheel(1)">
                                      <p:cBhvr>
                                        <p:cTn id="16" dur="2000"/>
                                        <p:tgtEl>
                                          <p:spTgt spid="78852"/>
                                        </p:tgtEl>
                                      </p:cBhvr>
                                    </p:animEffect>
                                  </p:childTnLst>
                                </p:cTn>
                              </p:par>
                              <p:par>
                                <p:cTn id="17" presetID="21" presetClass="entr" presetSubtype="1" fill="hold" nodeType="with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wheel(1)">
                                      <p:cBhvr>
                                        <p:cTn id="19" dur="2000"/>
                                        <p:tgtEl>
                                          <p:spTgt spid="1434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8853"/>
                                        </p:tgtEl>
                                        <p:attrNameLst>
                                          <p:attrName>style.visibility</p:attrName>
                                        </p:attrNameLst>
                                      </p:cBhvr>
                                      <p:to>
                                        <p:strVal val="visible"/>
                                      </p:to>
                                    </p:set>
                                    <p:animEffect transition="in" filter="wheel(1)">
                                      <p:cBhvr>
                                        <p:cTn id="22" dur="20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788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vietnam7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736" y="-16599"/>
            <a:ext cx="6243263" cy="301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66"/>
            <a:ext cx="5948737" cy="298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lũ l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00054"/>
            <a:ext cx="5948735" cy="385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734" y="3000055"/>
            <a:ext cx="6243265" cy="387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7"/>
          <p:cNvSpPr txBox="1">
            <a:spLocks noChangeArrowheads="1"/>
          </p:cNvSpPr>
          <p:nvPr/>
        </p:nvSpPr>
        <p:spPr bwMode="auto">
          <a:xfrm>
            <a:off x="1746914" y="188117"/>
            <a:ext cx="93214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Đất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phù</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sa</a:t>
            </a:r>
            <a:r>
              <a:rPr lang="en-US" altLang="en-US" b="1" dirty="0">
                <a:solidFill>
                  <a:srgbClr val="FF0000"/>
                </a:solidFill>
                <a:latin typeface="Times New Roman" panose="02020603050405020304" pitchFamily="18" charset="0"/>
                <a:cs typeface="Times New Roman" panose="02020603050405020304" pitchFamily="18" charset="0"/>
              </a:rPr>
              <a:t> ở </a:t>
            </a:r>
            <a:r>
              <a:rPr lang="en-US" altLang="en-US" b="1" dirty="0" err="1">
                <a:solidFill>
                  <a:srgbClr val="FF0000"/>
                </a:solidFill>
                <a:latin typeface="Times New Roman" panose="02020603050405020304" pitchFamily="18" charset="0"/>
                <a:cs typeface="Times New Roman" panose="02020603050405020304" pitchFamily="18" charset="0"/>
              </a:rPr>
              <a:t>đồng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bằng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Hồng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Cửu</a:t>
            </a:r>
            <a:r>
              <a:rPr lang="en-US" altLang="en-US" b="1" dirty="0">
                <a:solidFill>
                  <a:srgbClr val="FF0000"/>
                </a:solidFill>
                <a:latin typeface="Times New Roman" panose="02020603050405020304" pitchFamily="18" charset="0"/>
                <a:cs typeface="Times New Roman" panose="02020603050405020304" pitchFamily="18" charset="0"/>
              </a:rPr>
              <a:t> Long</a:t>
            </a:r>
          </a:p>
        </p:txBody>
      </p:sp>
      <p:sp>
        <p:nvSpPr>
          <p:cNvPr id="7" name="Text Box 14"/>
          <p:cNvSpPr txBox="1">
            <a:spLocks noChangeArrowheads="1"/>
          </p:cNvSpPr>
          <p:nvPr/>
        </p:nvSpPr>
        <p:spPr bwMode="auto">
          <a:xfrm>
            <a:off x="1152935" y="6339156"/>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Mưa lớn</a:t>
            </a:r>
            <a:r>
              <a:rPr lang="en-US" altLang="en-US" sz="2400" b="1" smtClean="0">
                <a:solidFill>
                  <a:srgbClr val="FF0000"/>
                </a:solidFill>
                <a:latin typeface="Times New Roman" panose="02020603050405020304" pitchFamily="18" charset="0"/>
                <a:cs typeface="Times New Roman" panose="02020603050405020304" pitchFamily="18" charset="0"/>
              </a:rPr>
              <a:t>, ngập </a:t>
            </a:r>
            <a:r>
              <a:rPr lang="en-US" altLang="en-US" sz="2400" b="1">
                <a:solidFill>
                  <a:srgbClr val="FF0000"/>
                </a:solidFill>
                <a:latin typeface="Times New Roman" panose="02020603050405020304" pitchFamily="18" charset="0"/>
                <a:cs typeface="Times New Roman" panose="02020603050405020304" pitchFamily="18" charset="0"/>
              </a:rPr>
              <a:t>lụt</a:t>
            </a:r>
          </a:p>
        </p:txBody>
      </p:sp>
      <p:sp>
        <p:nvSpPr>
          <p:cNvPr id="8" name="Text Box 14"/>
          <p:cNvSpPr txBox="1">
            <a:spLocks noChangeArrowheads="1"/>
          </p:cNvSpPr>
          <p:nvPr/>
        </p:nvSpPr>
        <p:spPr bwMode="auto">
          <a:xfrm>
            <a:off x="7345163" y="6339156"/>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Nắng nóng, khô hạn</a:t>
            </a:r>
          </a:p>
        </p:txBody>
      </p:sp>
    </p:spTree>
    <p:extLst>
      <p:ext uri="{BB962C8B-B14F-4D97-AF65-F5344CB8AC3E}">
        <p14:creationId xmlns:p14="http://schemas.microsoft.com/office/powerpoint/2010/main" val="16345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wheel(1)">
                                      <p:cBhvr>
                                        <p:cTn id="7" dur="2000"/>
                                        <p:tgtEl>
                                          <p:spTgt spid="12298"/>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5899" y="1021699"/>
            <a:ext cx="11598729" cy="884420"/>
          </a:xfrm>
        </p:spPr>
        <p:txBody>
          <a:bodyPr>
            <a:normAutofit/>
          </a:bodyPr>
          <a:lstStyle/>
          <a:p>
            <a:pPr lvl="0" algn="just"/>
            <a:r>
              <a:rPr lang="en-US" b="1" dirty="0">
                <a:solidFill>
                  <a:srgbClr val="FF0000"/>
                </a:solidFill>
                <a:latin typeface="Times New Roman" panose="02020603050405020304" pitchFamily="18" charset="0"/>
                <a:cs typeface="Times New Roman" panose="02020603050405020304" pitchFamily="18" charset="0"/>
              </a:rPr>
              <a:t>IV. MỘT SỐ YẾU TỐ CHỦ YẾU ẢNH HƯỞNG ĐẾN TRAO ĐỔI NƯỚC VÀ CHẤT DINH DƯỠNG Ở THỰC VẬT.</a:t>
            </a:r>
          </a:p>
          <a:p>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AutoShape 2" descr="Tả một cây non mới trồng, mới mọc - Văn lớp 5 | VFO.V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085137344"/>
              </p:ext>
            </p:extLst>
          </p:nvPr>
        </p:nvGraphicFramePr>
        <p:xfrm>
          <a:off x="368300" y="1879839"/>
          <a:ext cx="11446329" cy="4637859"/>
        </p:xfrm>
        <a:graphic>
          <a:graphicData uri="http://schemas.openxmlformats.org/drawingml/2006/table">
            <a:tbl>
              <a:tblPr firstRow="1" firstCol="1" bandRow="1"/>
              <a:tblGrid>
                <a:gridCol w="2531501">
                  <a:extLst>
                    <a:ext uri="{9D8B030D-6E8A-4147-A177-3AD203B41FA5}">
                      <a16:colId xmlns:a16="http://schemas.microsoft.com/office/drawing/2014/main" xmlns="" val="690939919"/>
                    </a:ext>
                  </a:extLst>
                </a:gridCol>
                <a:gridCol w="8914828">
                  <a:extLst>
                    <a:ext uri="{9D8B030D-6E8A-4147-A177-3AD203B41FA5}">
                      <a16:colId xmlns:a16="http://schemas.microsoft.com/office/drawing/2014/main" xmlns="" val="3538506174"/>
                    </a:ext>
                  </a:extLst>
                </a:gridCol>
              </a:tblGrid>
              <a:tr h="484422">
                <a:tc>
                  <a:txBody>
                    <a:bodyPr/>
                    <a:lstStyle/>
                    <a:p>
                      <a:pPr algn="l">
                        <a:lnSpc>
                          <a:spcPct val="107000"/>
                        </a:lnSpc>
                        <a:spcBef>
                          <a:spcPts val="600"/>
                        </a:spcBef>
                        <a:spcAft>
                          <a:spcPts val="600"/>
                        </a:spcAft>
                      </a:pPr>
                      <a:r>
                        <a:rPr lang="en-US" sz="24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hưởng</a:t>
                      </a:r>
                      <a:endParaRPr lang="en-US"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4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4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họa</a:t>
                      </a:r>
                      <a:endParaRPr lang="en-US"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4118946"/>
                  </a:ext>
                </a:extLst>
              </a:tr>
              <a:tr h="1023649">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Ánh</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sáng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709086"/>
                  </a:ext>
                </a:extLst>
              </a:tr>
              <a:tr h="1082490">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độ</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9809430"/>
                  </a:ext>
                </a:extLst>
              </a:tr>
              <a:tr h="1023649">
                <a:tc>
                  <a:txBody>
                    <a:bodyPr/>
                    <a:lstStyle/>
                    <a:p>
                      <a:pPr algn="l">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ẩm</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khí</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5348828"/>
                  </a:ext>
                </a:extLst>
              </a:tr>
              <a:tr h="1023649">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tơi</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xốp</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đất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4153557"/>
                  </a:ext>
                </a:extLst>
              </a:tr>
            </a:tbl>
          </a:graphicData>
        </a:graphic>
      </p:graphicFrame>
      <p:sp>
        <p:nvSpPr>
          <p:cNvPr id="5" name="Rectangle 4"/>
          <p:cNvSpPr/>
          <p:nvPr/>
        </p:nvSpPr>
        <p:spPr>
          <a:xfrm>
            <a:off x="2885844" y="2348765"/>
            <a:ext cx="8223652" cy="882678"/>
          </a:xfrm>
          <a:prstGeom prst="rect">
            <a:avLst/>
          </a:prstGeom>
        </p:spPr>
        <p:txBody>
          <a:bodyPr wrap="square">
            <a:spAutoFit/>
          </a:bodyPr>
          <a:lstStyle/>
          <a:p>
            <a:pPr algn="just">
              <a:lnSpc>
                <a:spcPct val="107000"/>
              </a:lnSpc>
              <a:spcBef>
                <a:spcPts val="600"/>
              </a:spcBef>
              <a:spcAft>
                <a:spcPts val="600"/>
              </a:spcAft>
            </a:pP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khí</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hơi</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trao</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dinh</a:t>
            </a:r>
            <a:r>
              <a:rPr lang="en-US" sz="24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4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1818F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885845" y="3438139"/>
            <a:ext cx="8694057" cy="882678"/>
          </a:xfrm>
          <a:prstGeom prst="rect">
            <a:avLst/>
          </a:prstGeom>
        </p:spPr>
        <p:txBody>
          <a:bodyPr wrap="square">
            <a:spAutoFit/>
          </a:bodyPr>
          <a:lstStyle/>
          <a:p>
            <a:pPr algn="just">
              <a:lnSpc>
                <a:spcPct val="107000"/>
              </a:lnSpc>
              <a:spcBef>
                <a:spcPts val="600"/>
              </a:spcBef>
              <a:spcAft>
                <a:spcPts val="600"/>
              </a:spcAft>
            </a:pP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hạn</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hơi</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hút</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dinh</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1818F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885844" y="4527513"/>
            <a:ext cx="8694057" cy="882678"/>
          </a:xfrm>
          <a:prstGeom prst="rect">
            <a:avLst/>
          </a:prstGeom>
        </p:spPr>
        <p:txBody>
          <a:bodyPr wrap="square">
            <a:spAutoFit/>
          </a:bodyPr>
          <a:lstStyle/>
          <a:p>
            <a:pPr algn="just">
              <a:lnSpc>
                <a:spcPct val="107000"/>
              </a:lnSpc>
              <a:spcBef>
                <a:spcPts val="600"/>
              </a:spcBef>
              <a:spcAft>
                <a:spcPts val="600"/>
              </a:spcAft>
            </a:pP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ẩm</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cao</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hạn</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rễ</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tốt</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hút</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dinh</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4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1818F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885845" y="5616887"/>
            <a:ext cx="8694056" cy="882678"/>
          </a:xfrm>
          <a:prstGeom prst="rect">
            <a:avLst/>
          </a:prstGeom>
        </p:spPr>
        <p:txBody>
          <a:bodyPr wrap="square">
            <a:spAutoFit/>
          </a:bodyPr>
          <a:lstStyle/>
          <a:p>
            <a:pPr algn="just">
              <a:lnSpc>
                <a:spcPct val="107000"/>
              </a:lnSpc>
              <a:spcBef>
                <a:spcPts val="600"/>
              </a:spcBef>
              <a:spcAft>
                <a:spcPts val="600"/>
              </a:spcAft>
            </a:pP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tơi</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xốp</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thoáng</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khí</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hấp</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thu</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dinh</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lợi</a:t>
            </a:r>
            <a:endParaRPr lang="en-US" sz="2400" dirty="0">
              <a:solidFill>
                <a:srgbClr val="1818F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1"/>
          <p:cNvSpPr txBox="1">
            <a:spLocks/>
          </p:cNvSpPr>
          <p:nvPr/>
        </p:nvSpPr>
        <p:spPr>
          <a:xfrm>
            <a:off x="63500" y="-190867"/>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713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2658630" y="227707"/>
            <a:ext cx="79119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Thảo</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luận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nhóm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hoàn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thành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bảng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sau</a:t>
            </a:r>
            <a:r>
              <a:rPr lang="en-US" altLang="en-US"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7" name="Group 102"/>
          <p:cNvGraphicFramePr>
            <a:graphicFrameLocks noGrp="1"/>
          </p:cNvGraphicFramePr>
          <p:nvPr>
            <p:ph idx="1"/>
            <p:extLst>
              <p:ext uri="{D42A27DB-BD31-4B8C-83A1-F6EECF244321}">
                <p14:modId xmlns:p14="http://schemas.microsoft.com/office/powerpoint/2010/main" val="1944138173"/>
              </p:ext>
            </p:extLst>
          </p:nvPr>
        </p:nvGraphicFramePr>
        <p:xfrm>
          <a:off x="518620" y="1014867"/>
          <a:ext cx="11113747" cy="5138596"/>
        </p:xfrm>
        <a:graphic>
          <a:graphicData uri="http://schemas.openxmlformats.org/drawingml/2006/table">
            <a:tbl>
              <a:tblPr/>
              <a:tblGrid>
                <a:gridCol w="3556004">
                  <a:extLst>
                    <a:ext uri="{9D8B030D-6E8A-4147-A177-3AD203B41FA5}">
                      <a16:colId xmlns:a16="http://schemas.microsoft.com/office/drawing/2014/main" xmlns="" val="20000"/>
                    </a:ext>
                  </a:extLst>
                </a:gridCol>
                <a:gridCol w="5309219">
                  <a:extLst>
                    <a:ext uri="{9D8B030D-6E8A-4147-A177-3AD203B41FA5}">
                      <a16:colId xmlns:a16="http://schemas.microsoft.com/office/drawing/2014/main" xmlns="" val="20001"/>
                    </a:ext>
                  </a:extLst>
                </a:gridCol>
                <a:gridCol w="2248524">
                  <a:extLst>
                    <a:ext uri="{9D8B030D-6E8A-4147-A177-3AD203B41FA5}">
                      <a16:colId xmlns:a16="http://schemas.microsoft.com/office/drawing/2014/main" xmlns="" val="20002"/>
                    </a:ext>
                  </a:extLst>
                </a:gridCol>
              </a:tblGrid>
              <a:tr h="1014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kiện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ngoài</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hưởng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hấp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thụ</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muối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khoáng</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977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 Đất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đồi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núi</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smtClean="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smtClean="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6592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 Đất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đỏ</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bazan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smtClean="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smtClean="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76542">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 Đất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85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4.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thấp</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21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5.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cao</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765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6.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Mưa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nhiều</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91389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02"/>
          <p:cNvGraphicFramePr>
            <a:graphicFrameLocks noGrp="1"/>
          </p:cNvGraphicFramePr>
          <p:nvPr>
            <p:ph idx="1"/>
            <p:extLst>
              <p:ext uri="{D42A27DB-BD31-4B8C-83A1-F6EECF244321}">
                <p14:modId xmlns:p14="http://schemas.microsoft.com/office/powerpoint/2010/main" val="57213217"/>
              </p:ext>
            </p:extLst>
          </p:nvPr>
        </p:nvGraphicFramePr>
        <p:xfrm>
          <a:off x="395785" y="177421"/>
          <a:ext cx="11464119" cy="6447787"/>
        </p:xfrm>
        <a:graphic>
          <a:graphicData uri="http://schemas.openxmlformats.org/drawingml/2006/table">
            <a:tbl>
              <a:tblPr/>
              <a:tblGrid>
                <a:gridCol w="2163514">
                  <a:extLst>
                    <a:ext uri="{9D8B030D-6E8A-4147-A177-3AD203B41FA5}">
                      <a16:colId xmlns:a16="http://schemas.microsoft.com/office/drawing/2014/main" xmlns="" val="20000"/>
                    </a:ext>
                  </a:extLst>
                </a:gridCol>
                <a:gridCol w="6155319">
                  <a:extLst>
                    <a:ext uri="{9D8B030D-6E8A-4147-A177-3AD203B41FA5}">
                      <a16:colId xmlns:a16="http://schemas.microsoft.com/office/drawing/2014/main" xmlns="" val="20001"/>
                    </a:ext>
                  </a:extLst>
                </a:gridCol>
                <a:gridCol w="3145286">
                  <a:extLst>
                    <a:ext uri="{9D8B030D-6E8A-4147-A177-3AD203B41FA5}">
                      <a16:colId xmlns:a16="http://schemas.microsoft.com/office/drawing/2014/main" xmlns="" val="20002"/>
                    </a:ext>
                  </a:extLst>
                </a:gridCol>
              </a:tblGrid>
              <a:tr h="8869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kiện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bên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ngoài</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hưởng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hấp</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thụ</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muối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khoáng</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48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Đất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đồi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núi</a:t>
                      </a:r>
                      <a:endParaRPr kumimoji="0" lang="vi-VN"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40506">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Đất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đỏ</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bazan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2255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3.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Đất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47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thấp</a:t>
                      </a:r>
                      <a:endParaRPr kumimoji="0" lang="vi-VN"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9138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cao</a:t>
                      </a:r>
                      <a:endParaRPr kumimoji="0" lang="vi-VN"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87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Mưa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endParaRPr kumimoji="0" lang="vi-VN"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5" name="Rectangle 4"/>
          <p:cNvSpPr/>
          <p:nvPr/>
        </p:nvSpPr>
        <p:spPr>
          <a:xfrm>
            <a:off x="2694692" y="1087987"/>
            <a:ext cx="5548556" cy="830997"/>
          </a:xfrm>
          <a:prstGeom prst="rect">
            <a:avLst/>
          </a:prstGeom>
        </p:spPr>
        <p:txBody>
          <a:bodyPr wrap="square">
            <a:spAutoFit/>
          </a:bodyPr>
          <a:lstStyle/>
          <a:p>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endParaRPr lang="vi-VN" sz="2400" dirty="0">
              <a:latin typeface="Times New Roman" pitchFamily="18" charset="0"/>
              <a:cs typeface="Times New Roman" pitchFamily="18" charset="0"/>
            </a:endParaRPr>
          </a:p>
        </p:txBody>
      </p:sp>
      <p:sp>
        <p:nvSpPr>
          <p:cNvPr id="6" name="Rectangle 5"/>
          <p:cNvSpPr/>
          <p:nvPr/>
        </p:nvSpPr>
        <p:spPr>
          <a:xfrm>
            <a:off x="8788621" y="1134153"/>
            <a:ext cx="2593612" cy="830997"/>
          </a:xfrm>
          <a:prstGeom prst="rect">
            <a:avLst/>
          </a:prstGeom>
        </p:spPr>
        <p:txBody>
          <a:bodyPr wrap="square">
            <a:spAutoFit/>
          </a:bodyPr>
          <a:lstStyle/>
          <a:p>
            <a:r>
              <a:rPr lang="en-US" sz="2400" dirty="0" err="1">
                <a:latin typeface="Times New Roman" pitchFamily="18" charset="0"/>
                <a:cs typeface="Times New Roman" pitchFamily="18" charset="0"/>
              </a:rPr>
              <a:t>Đồi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núi</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An…</a:t>
            </a:r>
            <a:endParaRPr lang="vi-VN" sz="2400" dirty="0">
              <a:latin typeface="Times New Roman" pitchFamily="18" charset="0"/>
              <a:cs typeface="Times New Roman" pitchFamily="18" charset="0"/>
            </a:endParaRPr>
          </a:p>
        </p:txBody>
      </p:sp>
      <p:sp>
        <p:nvSpPr>
          <p:cNvPr id="7" name="Rectangle 6"/>
          <p:cNvSpPr/>
          <p:nvPr/>
        </p:nvSpPr>
        <p:spPr>
          <a:xfrm>
            <a:off x="2694692" y="1965150"/>
            <a:ext cx="5548556" cy="830997"/>
          </a:xfrm>
          <a:prstGeom prst="rect">
            <a:avLst/>
          </a:prstGeom>
        </p:spPr>
        <p:txBody>
          <a:bodyPr wrap="square">
            <a:spAutoFit/>
          </a:bodyPr>
          <a:lstStyle/>
          <a:p>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hút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8" name="Rectangle 7"/>
          <p:cNvSpPr/>
          <p:nvPr/>
        </p:nvSpPr>
        <p:spPr>
          <a:xfrm>
            <a:off x="8859318" y="2078570"/>
            <a:ext cx="2767937" cy="461665"/>
          </a:xfrm>
          <a:prstGeom prst="rect">
            <a:avLst/>
          </a:prstGeom>
        </p:spPr>
        <p:txBody>
          <a:bodyPr wrap="none">
            <a:spAutoFit/>
          </a:bodyPr>
          <a:lstStyle/>
          <a:p>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2692621" y="2842313"/>
            <a:ext cx="6096000" cy="830997"/>
          </a:xfrm>
          <a:prstGeom prst="rect">
            <a:avLst/>
          </a:prstGeom>
        </p:spPr>
        <p:txBody>
          <a:bodyPr>
            <a:spAutoFit/>
          </a:bodyPr>
          <a:lstStyle/>
          <a:p>
            <a:pPr lvl="0" fontAlgn="base">
              <a:spcBef>
                <a:spcPct val="20000"/>
              </a:spcBef>
              <a:spcAft>
                <a:spcPct val="0"/>
              </a:spcAft>
            </a:pP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endParaRPr lang="en-US" sz="2400" dirty="0">
              <a:latin typeface="Times New Roman" pitchFamily="18" charset="0"/>
              <a:cs typeface="Times New Roman" pitchFamily="18" charset="0"/>
            </a:endParaRPr>
          </a:p>
        </p:txBody>
      </p:sp>
      <p:sp>
        <p:nvSpPr>
          <p:cNvPr id="10" name="Rectangle 9"/>
          <p:cNvSpPr/>
          <p:nvPr/>
        </p:nvSpPr>
        <p:spPr>
          <a:xfrm>
            <a:off x="8788621" y="2888479"/>
            <a:ext cx="2798328" cy="830997"/>
          </a:xfrm>
          <a:prstGeom prst="rect">
            <a:avLst/>
          </a:prstGeom>
        </p:spPr>
        <p:txBody>
          <a:bodyPr wrap="square">
            <a:spAutoFit/>
          </a:bodyPr>
          <a:lstStyle/>
          <a:p>
            <a:pPr lvl="0" fontAlgn="base">
              <a:spcBef>
                <a:spcPct val="20000"/>
              </a:spcBef>
              <a:spcAft>
                <a:spcPct val="0"/>
              </a:spcAft>
            </a:pP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Cửu</a:t>
            </a:r>
            <a:r>
              <a:rPr lang="en-US" sz="2400" dirty="0">
                <a:latin typeface="Times New Roman" pitchFamily="18" charset="0"/>
                <a:cs typeface="Times New Roman" pitchFamily="18" charset="0"/>
              </a:rPr>
              <a:t> Long,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Hồng</a:t>
            </a:r>
            <a:r>
              <a:rPr lang="en-US" sz="2400" dirty="0">
                <a:latin typeface="Times New Roman" pitchFamily="18" charset="0"/>
                <a:cs typeface="Times New Roman" pitchFamily="18" charset="0"/>
              </a:rPr>
              <a:t>, …</a:t>
            </a:r>
          </a:p>
        </p:txBody>
      </p:sp>
      <p:sp>
        <p:nvSpPr>
          <p:cNvPr id="11" name="Rectangle 10"/>
          <p:cNvSpPr/>
          <p:nvPr/>
        </p:nvSpPr>
        <p:spPr>
          <a:xfrm>
            <a:off x="2692621" y="3945085"/>
            <a:ext cx="6096000" cy="830997"/>
          </a:xfrm>
          <a:prstGeom prst="rect">
            <a:avLst/>
          </a:prstGeom>
        </p:spPr>
        <p:txBody>
          <a:bodyPr>
            <a:spAutoFit/>
          </a:bodyPr>
          <a:lstStyle/>
          <a:p>
            <a:pPr lvl="0" fontAlgn="base">
              <a:spcBef>
                <a:spcPct val="20000"/>
              </a:spcBef>
              <a:spcAft>
                <a:spcPct val="0"/>
              </a:spcAft>
            </a:pP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trệ</a:t>
            </a:r>
            <a:endParaRPr lang="en-US" sz="2400" dirty="0">
              <a:latin typeface="Times New Roman" pitchFamily="18" charset="0"/>
              <a:cs typeface="Times New Roman" pitchFamily="18" charset="0"/>
            </a:endParaRPr>
          </a:p>
        </p:txBody>
      </p:sp>
      <p:sp>
        <p:nvSpPr>
          <p:cNvPr id="12" name="Rectangle 11"/>
          <p:cNvSpPr/>
          <p:nvPr/>
        </p:nvSpPr>
        <p:spPr>
          <a:xfrm>
            <a:off x="8788621" y="3953211"/>
            <a:ext cx="2909333" cy="830997"/>
          </a:xfrm>
          <a:prstGeom prst="rect">
            <a:avLst/>
          </a:prstGeom>
        </p:spPr>
        <p:txBody>
          <a:bodyPr wrap="square">
            <a:spAutoFit/>
          </a:bodyPr>
          <a:lstStyle/>
          <a:p>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vùng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a:t>
            </a:r>
            <a:r>
              <a:rPr lang="en-US" sz="2400" dirty="0">
                <a:latin typeface="Times New Roman" pitchFamily="18" charset="0"/>
                <a:cs typeface="Times New Roman" pitchFamily="18" charset="0"/>
              </a:rPr>
              <a:t> </a:t>
            </a:r>
            <a:r>
              <a:rPr lang="en-US" sz="2400" dirty="0" err="1" smtClean="0">
                <a:latin typeface="Times New Roman" panose="02020603050405020304" pitchFamily="18" charset="0"/>
                <a:cs typeface="Times New Roman" pitchFamily="18" charset="0"/>
              </a:rPr>
              <a:t>đới</a:t>
            </a:r>
            <a:r>
              <a:rPr lang="en-US" dirty="0" smtClean="0">
                <a:latin typeface="Times New Roman" pitchFamily="18" charset="0"/>
                <a:cs typeface="Times New Roman" pitchFamily="18" charset="0"/>
              </a:rPr>
              <a:t>…</a:t>
            </a:r>
            <a:endParaRPr lang="en-US" dirty="0">
              <a:latin typeface="Times New Roman" panose="02020603050405020304" pitchFamily="18" charset="0"/>
              <a:cs typeface="Times New Roman" panose="02020603050405020304" pitchFamily="18" charset="0"/>
            </a:endParaRPr>
          </a:p>
        </p:txBody>
      </p:sp>
      <p:sp>
        <p:nvSpPr>
          <p:cNvPr id="13" name="Rectangle 12"/>
          <p:cNvSpPr/>
          <p:nvPr/>
        </p:nvSpPr>
        <p:spPr>
          <a:xfrm>
            <a:off x="2583976" y="4870734"/>
            <a:ext cx="6096000" cy="830997"/>
          </a:xfrm>
          <a:prstGeom prst="rect">
            <a:avLst/>
          </a:prstGeom>
        </p:spPr>
        <p:txBody>
          <a:bodyPr>
            <a:spAutoFit/>
          </a:bodyPr>
          <a:lstStyle/>
          <a:p>
            <a:pPr lvl="0" fontAlgn="base">
              <a:spcBef>
                <a:spcPct val="20000"/>
              </a:spcBef>
              <a:spcAft>
                <a:spcPct val="0"/>
              </a:spcAft>
            </a:pP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héo</a:t>
            </a:r>
            <a:r>
              <a:rPr lang="en-US" sz="2400" dirty="0">
                <a:latin typeface="Times New Roman" pitchFamily="18" charset="0"/>
                <a:cs typeface="Times New Roman" pitchFamily="18" charset="0"/>
              </a:rPr>
              <a:t>)</a:t>
            </a:r>
          </a:p>
        </p:txBody>
      </p:sp>
      <p:sp>
        <p:nvSpPr>
          <p:cNvPr id="14" name="Rectangle 13"/>
          <p:cNvSpPr/>
          <p:nvPr/>
        </p:nvSpPr>
        <p:spPr>
          <a:xfrm>
            <a:off x="8788621" y="5019032"/>
            <a:ext cx="2193229" cy="461665"/>
          </a:xfrm>
          <a:prstGeom prst="rect">
            <a:avLst/>
          </a:prstGeom>
        </p:spPr>
        <p:txBody>
          <a:bodyPr wrap="none">
            <a:spAutoFit/>
          </a:bodyPr>
          <a:lstStyle/>
          <a:p>
            <a:pPr lvl="0" fontAlgn="base">
              <a:spcBef>
                <a:spcPct val="20000"/>
              </a:spcBef>
              <a:spcAft>
                <a:spcPct val="0"/>
              </a:spcAft>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Mùa</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khô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a:t>
            </a:r>
          </a:p>
        </p:txBody>
      </p:sp>
      <p:sp>
        <p:nvSpPr>
          <p:cNvPr id="15" name="Rectangle 14"/>
          <p:cNvSpPr/>
          <p:nvPr/>
        </p:nvSpPr>
        <p:spPr>
          <a:xfrm>
            <a:off x="2692621" y="5747897"/>
            <a:ext cx="6096000" cy="830997"/>
          </a:xfrm>
          <a:prstGeom prst="rect">
            <a:avLst/>
          </a:prstGeom>
        </p:spPr>
        <p:txBody>
          <a:bodyPr>
            <a:spAutoFit/>
          </a:bodyPr>
          <a:lstStyle/>
          <a:p>
            <a:pPr lvl="0" fontAlgn="base">
              <a:spcBef>
                <a:spcPct val="20000"/>
              </a:spcBef>
              <a:spcAft>
                <a:spcPct val="0"/>
              </a:spcAft>
            </a:pP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khoáng</a:t>
            </a:r>
            <a:endParaRPr lang="en-US" sz="2400" dirty="0">
              <a:latin typeface="Times New Roman" pitchFamily="18" charset="0"/>
              <a:cs typeface="Times New Roman" pitchFamily="18" charset="0"/>
            </a:endParaRPr>
          </a:p>
        </p:txBody>
      </p:sp>
      <p:sp>
        <p:nvSpPr>
          <p:cNvPr id="16" name="Rectangle 15"/>
          <p:cNvSpPr/>
          <p:nvPr/>
        </p:nvSpPr>
        <p:spPr>
          <a:xfrm>
            <a:off x="8905456" y="5848939"/>
            <a:ext cx="2359941" cy="461665"/>
          </a:xfrm>
          <a:prstGeom prst="rect">
            <a:avLst/>
          </a:prstGeom>
        </p:spPr>
        <p:txBody>
          <a:bodyPr wrap="none">
            <a:spAutoFit/>
          </a:bodyPr>
          <a:lstStyle/>
          <a:p>
            <a:pPr lvl="0" fontAlgn="base">
              <a:spcBef>
                <a:spcPct val="20000"/>
              </a:spcBef>
              <a:spcAft>
                <a:spcPct val="0"/>
              </a:spcAft>
            </a:pPr>
            <a:r>
              <a:rPr lang="en-US" dirty="0">
                <a:latin typeface="Times New Roman" pitchFamily="18" charset="0"/>
                <a:cs typeface="Times New Roman" pitchFamily="18" charset="0"/>
              </a:rPr>
              <a:t> </a:t>
            </a:r>
            <a:r>
              <a:rPr lang="en-US" sz="2400" dirty="0" err="1">
                <a:latin typeface="Times New Roman" pitchFamily="18" charset="0"/>
                <a:cs typeface="Times New Roman" pitchFamily="18" charset="0"/>
              </a:rPr>
              <a:t>Lũ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bão</a:t>
            </a:r>
            <a:r>
              <a:rPr lang="en-US" sz="2400" dirty="0">
                <a:latin typeface="Times New Roman" pitchFamily="18" charset="0"/>
                <a:cs typeface="Times New Roman" pitchFamily="18" charset="0"/>
              </a:rPr>
              <a:t> </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31621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8196" y="1200954"/>
            <a:ext cx="11855609" cy="120032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IV.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yếu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dưỡng</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68196" y="2478227"/>
            <a:ext cx="11457747" cy="523220"/>
          </a:xfrm>
          <a:prstGeom prst="rect">
            <a:avLst/>
          </a:prstGeom>
        </p:spPr>
        <p:txBody>
          <a:bodyPr wrap="square">
            <a:spAutoFit/>
          </a:bodyPr>
          <a:lstStyle/>
          <a:p>
            <a:pPr algn="ctr"/>
            <a:r>
              <a:rPr lang="en-US" altLang="en-US" sz="2800" dirty="0" err="1">
                <a:latin typeface="Times New Roman" panose="02020603050405020304" pitchFamily="18" charset="0"/>
                <a:cs typeface="Times New Roman" panose="02020603050405020304" pitchFamily="18" charset="0"/>
              </a:rPr>
              <a:t>Quan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ảnh</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đọc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thông</a:t>
            </a:r>
            <a:r>
              <a:rPr lang="en-US" altLang="en-US" sz="2800" dirty="0" smtClean="0">
                <a:latin typeface="Times New Roman" panose="02020603050405020304" pitchFamily="18" charset="0"/>
                <a:cs typeface="Times New Roman" panose="02020603050405020304" pitchFamily="18" charset="0"/>
              </a:rPr>
              <a:t> tin </a:t>
            </a:r>
            <a:r>
              <a:rPr lang="en-US" altLang="en-US" sz="2800" dirty="0" err="1" smtClean="0">
                <a:latin typeface="Times New Roman" panose="02020603050405020304" pitchFamily="18" charset="0"/>
                <a:cs typeface="Times New Roman" panose="02020603050405020304" pitchFamily="18" charset="0"/>
              </a:rPr>
              <a:t>mục</a:t>
            </a:r>
            <a:r>
              <a:rPr lang="en-US" altLang="en-US" sz="2800" dirty="0" smtClean="0">
                <a:latin typeface="Times New Roman" panose="02020603050405020304" pitchFamily="18" charset="0"/>
                <a:cs typeface="Times New Roman" panose="02020603050405020304" pitchFamily="18" charset="0"/>
              </a:rPr>
              <a:t> IV </a:t>
            </a:r>
            <a:r>
              <a:rPr lang="en-US" altLang="en-US" sz="2800" dirty="0" err="1" smtClean="0">
                <a:latin typeface="Times New Roman" panose="02020603050405020304" pitchFamily="18" charset="0"/>
                <a:cs typeface="Times New Roman" panose="02020603050405020304" pitchFamily="18" charset="0"/>
              </a:rPr>
              <a:t>trả</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lời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câu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hỏi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sau</a:t>
            </a:r>
            <a:endParaRPr lang="en-US" altLang="en-US"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168195" y="3078391"/>
            <a:ext cx="11855609" cy="1014380"/>
          </a:xfrm>
          <a:prstGeom prst="rect">
            <a:avLst/>
          </a:prstGeom>
        </p:spPr>
        <p:txBody>
          <a:bodyPr wrap="square">
            <a:spAutoFit/>
          </a:bodyPr>
          <a:lstStyle/>
          <a:p>
            <a:pPr indent="450215">
              <a:lnSpc>
                <a:spcPct val="107000"/>
              </a:lnSpc>
            </a:pPr>
            <a:r>
              <a:rPr lang="en-US" sz="28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Vì</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gieo</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hạt</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tơi</a:t>
            </a:r>
            <a:r>
              <a:rPr lang="en-US" sz="28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xốp</a:t>
            </a:r>
            <a:r>
              <a:rPr lang="en-US" sz="28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bón</a:t>
            </a:r>
            <a:r>
              <a:rPr lang="en-US" sz="2800" dirty="0" smtClean="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lót</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818FD"/>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1818FD"/>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1818F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168195" y="4113020"/>
            <a:ext cx="11855609" cy="1815882"/>
          </a:xfrm>
          <a:prstGeom prst="rect">
            <a:avLst/>
          </a:prstGeom>
        </p:spPr>
        <p:txBody>
          <a:bodyPr wrap="square">
            <a:spAutoFit/>
          </a:bodyPr>
          <a:lstStyle/>
          <a:p>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xốp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bón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lót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để</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giúp</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thoáng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khí</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tăng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hàm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dinh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đó</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làm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tăng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khả</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năng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hấp</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thụ</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dinh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cây</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giúp</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cây</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sinh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phát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tốt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năng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suất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cao</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817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75" y="1960729"/>
            <a:ext cx="11258266" cy="1799870"/>
          </a:xfrm>
        </p:spPr>
        <p:txBody>
          <a:bodyPr>
            <a:noAutofit/>
          </a:bodyPr>
          <a:lstStyle/>
          <a:p>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ẩm</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hưởng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trao</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đổi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dưỡng</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254758" y="883511"/>
            <a:ext cx="12192000" cy="1077218"/>
          </a:xfrm>
          <a:prstGeom prst="rect">
            <a:avLst/>
          </a:prstGeom>
        </p:spPr>
        <p:txBody>
          <a:bodyPr wrap="square">
            <a:spAutoFit/>
          </a:bodyPr>
          <a:lstStyle/>
          <a:p>
            <a:r>
              <a:rPr lang="en-US" sz="3200" b="1" i="1" dirty="0">
                <a:solidFill>
                  <a:srgbClr val="FF0000"/>
                </a:solidFill>
                <a:latin typeface="Times New Roman" panose="02020603050405020304" pitchFamily="18" charset="0"/>
                <a:cs typeface="Times New Roman" panose="02020603050405020304" pitchFamily="18" charset="0"/>
              </a:rPr>
              <a:t>IV. </a:t>
            </a:r>
            <a:r>
              <a:rPr lang="en-US" sz="3200" b="1" i="1" dirty="0" err="1">
                <a:solidFill>
                  <a:srgbClr val="FF0000"/>
                </a:solidFill>
                <a:latin typeface="Times New Roman" panose="02020603050405020304" pitchFamily="18" charset="0"/>
                <a:cs typeface="Times New Roman" panose="02020603050405020304" pitchFamily="18" charset="0"/>
              </a:rPr>
              <a:t>Một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số</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yếu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tố</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ảnh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hưởng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đến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trao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đổi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nước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chất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dinh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dưỡng</a:t>
            </a:r>
            <a:r>
              <a:rPr lang="en-US" sz="3200" b="1" i="1" dirty="0">
                <a:solidFill>
                  <a:srgbClr val="FF0000"/>
                </a:solidFill>
                <a:latin typeface="Times New Roman" panose="02020603050405020304" pitchFamily="18" charset="0"/>
                <a:cs typeface="Times New Roman" panose="02020603050405020304" pitchFamily="18" charset="0"/>
              </a:rPr>
              <a:t> ở </a:t>
            </a:r>
            <a:r>
              <a:rPr lang="en-US" sz="3200" b="1" i="1" dirty="0" err="1">
                <a:solidFill>
                  <a:srgbClr val="FF0000"/>
                </a:solidFill>
                <a:latin typeface="Times New Roman" panose="02020603050405020304" pitchFamily="18" charset="0"/>
                <a:cs typeface="Times New Roman" panose="02020603050405020304" pitchFamily="18" charset="0"/>
              </a:rPr>
              <a:t>thực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vật</a:t>
            </a:r>
            <a:r>
              <a:rPr lang="en-US" sz="3200" b="1" i="1" dirty="0">
                <a:solidFill>
                  <a:srgbClr val="FF0000"/>
                </a:solidFill>
                <a:latin typeface="Times New Roman" panose="02020603050405020304" pitchFamily="18" charset="0"/>
                <a:cs typeface="Times New Roman" panose="02020603050405020304" pitchFamily="18" charset="0"/>
              </a:rPr>
              <a:t>.</a:t>
            </a:r>
            <a:endParaRPr lang="vi-VN" sz="3200" b="1" i="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64374" y="3377871"/>
            <a:ext cx="11624425" cy="1277914"/>
          </a:xfrm>
          <a:prstGeom prst="rect">
            <a:avLst/>
          </a:prstGeom>
        </p:spPr>
        <p:txBody>
          <a:bodyPr wrap="square">
            <a:spAutoFit/>
          </a:bodyPr>
          <a:lstStyle/>
          <a:p>
            <a:pPr>
              <a:lnSpc>
                <a:spcPct val="107000"/>
              </a:lnSpc>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trồng</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tốt</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suất</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bón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tưới</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p:cNvSpPr txBox="1">
            <a:spLocks/>
          </p:cNvSpPr>
          <p:nvPr/>
        </p:nvSpPr>
        <p:spPr>
          <a:xfrm>
            <a:off x="63500" y="-190867"/>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900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96" y="826920"/>
            <a:ext cx="11855609" cy="1325563"/>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hấp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thụ</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khoáng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rễ</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68196" y="1829317"/>
            <a:ext cx="7442935" cy="646331"/>
          </a:xfrm>
          <a:prstGeom prst="rect">
            <a:avLst/>
          </a:prstGeom>
        </p:spPr>
        <p:txBody>
          <a:bodyPr wrap="non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II.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cây</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8196" y="2357098"/>
            <a:ext cx="6766596" cy="685124"/>
          </a:xfrm>
          <a:prstGeom prst="rect">
            <a:avLst/>
          </a:prstGeom>
        </p:spPr>
        <p:txBody>
          <a:bodyPr wrap="none">
            <a:spAutoFit/>
          </a:bodyPr>
          <a:lstStyle/>
          <a:p>
            <a:pPr algn="just">
              <a:lnSpc>
                <a:spcPct val="107000"/>
              </a:lnSpc>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lá</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68196" y="2938812"/>
            <a:ext cx="11855609" cy="120032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IV.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yếu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dưỡng</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68196" y="4002140"/>
            <a:ext cx="11695254"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V. </a:t>
            </a:r>
            <a:r>
              <a:rPr lang="en-US" sz="3600" b="1" dirty="0" err="1">
                <a:solidFill>
                  <a:srgbClr val="FF0000"/>
                </a:solidFill>
                <a:latin typeface="Times New Roman" panose="02020603050405020304" pitchFamily="18" charset="0"/>
                <a:cs typeface="Times New Roman" panose="02020603050405020304" pitchFamily="18" charset="0"/>
              </a:rPr>
              <a:t>Vận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dụng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hóa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lượng</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tiễn</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88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2034" y="840333"/>
            <a:ext cx="11695254"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V. </a:t>
            </a:r>
            <a:r>
              <a:rPr lang="en-US" sz="3600" b="1" dirty="0" err="1">
                <a:solidFill>
                  <a:srgbClr val="FF0000"/>
                </a:solidFill>
                <a:latin typeface="Times New Roman" panose="02020603050405020304" pitchFamily="18" charset="0"/>
                <a:cs typeface="Times New Roman" panose="02020603050405020304" pitchFamily="18" charset="0"/>
              </a:rPr>
              <a:t>Vận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dụng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hóa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lượng</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tiễn</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77198" y="2318237"/>
            <a:ext cx="11849633" cy="523220"/>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cành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a:t>
            </a:r>
          </a:p>
        </p:txBody>
      </p:sp>
      <p:sp>
        <p:nvSpPr>
          <p:cNvPr id="10" name="Rectangle 9"/>
          <p:cNvSpPr/>
          <p:nvPr/>
        </p:nvSpPr>
        <p:spPr>
          <a:xfrm>
            <a:off x="232034" y="2719694"/>
            <a:ext cx="11502221" cy="2092881"/>
          </a:xfrm>
          <a:prstGeom prst="rect">
            <a:avLst/>
          </a:prstGeom>
        </p:spPr>
        <p:txBody>
          <a:bodyPr wrap="square">
            <a:spAutoFit/>
          </a:bodyPr>
          <a:lstStyle/>
          <a:p>
            <a:pPr algn="just"/>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di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cắt</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bớt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một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phần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cành</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lá</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vì</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k</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rễ</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đứt</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gãy</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dinh</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thụ</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FF0000"/>
                </a:solidFill>
                <a:latin typeface="Times New Roman" panose="02020603050405020304" pitchFamily="18" charset="0"/>
                <a:cs typeface="Times New Roman" panose="02020603050405020304" pitchFamily="18" charset="0"/>
              </a:rPr>
              <a:t>cắt bớt một số lá và cành vừa phải để giảm bớt sự thoát hơi </a:t>
            </a:r>
            <a:r>
              <a:rPr lang="vi-VN" sz="2600" dirty="0" smtClean="0">
                <a:solidFill>
                  <a:srgbClr val="FF0000"/>
                </a:solidFill>
                <a:latin typeface="Times New Roman" panose="02020603050405020304" pitchFamily="18" charset="0"/>
                <a:cs typeface="Times New Roman" panose="02020603050405020304" pitchFamily="18" charset="0"/>
              </a:rPr>
              <a:t>nước,</a:t>
            </a:r>
            <a:r>
              <a:rPr lang="en-US" sz="2600" dirty="0" smtClean="0">
                <a:solidFill>
                  <a:srgbClr val="FF0000"/>
                </a:solidFill>
                <a:latin typeface="Times New Roman" panose="02020603050405020304" pitchFamily="18" charset="0"/>
                <a:cs typeface="Times New Roman" panose="02020603050405020304" pitchFamily="18" charset="0"/>
              </a:rPr>
              <a:t> </a:t>
            </a:r>
            <a:r>
              <a:rPr lang="vi-VN" sz="2600" dirty="0" smtClean="0">
                <a:solidFill>
                  <a:srgbClr val="FF0000"/>
                </a:solidFill>
                <a:latin typeface="Times New Roman" panose="02020603050405020304" pitchFamily="18" charset="0"/>
                <a:cs typeface="Times New Roman" panose="02020603050405020304" pitchFamily="18" charset="0"/>
              </a:rPr>
              <a:t>đảm </a:t>
            </a:r>
            <a:r>
              <a:rPr lang="vi-VN" sz="2600" dirty="0">
                <a:solidFill>
                  <a:srgbClr val="FF0000"/>
                </a:solidFill>
                <a:latin typeface="Times New Roman" panose="02020603050405020304" pitchFamily="18" charset="0"/>
                <a:cs typeface="Times New Roman" panose="02020603050405020304" pitchFamily="18" charset="0"/>
              </a:rPr>
              <a:t>bảo cân bằng </a:t>
            </a:r>
            <a:r>
              <a:rPr lang="en-US" sz="2600" dirty="0" err="1" smtClean="0">
                <a:solidFill>
                  <a:srgbClr val="FF0000"/>
                </a:solidFill>
                <a:latin typeface="Times New Roman" panose="02020603050405020304" pitchFamily="18" charset="0"/>
                <a:cs typeface="Times New Roman" panose="02020603050405020304" pitchFamily="18" charset="0"/>
              </a:rPr>
              <a:t>về</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lượng</a:t>
            </a:r>
            <a:r>
              <a:rPr lang="vi-VN" sz="2600" dirty="0" smtClean="0">
                <a:solidFill>
                  <a:srgbClr val="FF0000"/>
                </a:solidFill>
                <a:latin typeface="Times New Roman" panose="02020603050405020304" pitchFamily="18" charset="0"/>
                <a:cs typeface="Times New Roman" panose="02020603050405020304" pitchFamily="18" charset="0"/>
              </a:rPr>
              <a:t> nước</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rễ</a:t>
            </a:r>
            <a:r>
              <a:rPr lang="vi-VN" sz="2600" dirty="0" smtClean="0">
                <a:solidFill>
                  <a:srgbClr val="FF0000"/>
                </a:solidFill>
                <a:latin typeface="Times New Roman" panose="02020603050405020304" pitchFamily="18" charset="0"/>
                <a:cs typeface="Times New Roman" panose="02020603050405020304" pitchFamily="18" charset="0"/>
              </a:rPr>
              <a:t> </a:t>
            </a:r>
            <a:r>
              <a:rPr lang="vi-VN" sz="2600" dirty="0">
                <a:solidFill>
                  <a:srgbClr val="FF0000"/>
                </a:solidFill>
                <a:latin typeface="Times New Roman" panose="02020603050405020304" pitchFamily="18" charset="0"/>
                <a:cs typeface="Times New Roman" panose="02020603050405020304" pitchFamily="18" charset="0"/>
              </a:rPr>
              <a:t>hút vào và </a:t>
            </a:r>
            <a:r>
              <a:rPr lang="en-US" sz="2600" dirty="0" err="1" smtClean="0">
                <a:solidFill>
                  <a:srgbClr val="FF0000"/>
                </a:solidFill>
                <a:latin typeface="Times New Roman" panose="02020603050405020304" pitchFamily="18" charset="0"/>
                <a:cs typeface="Times New Roman" panose="02020603050405020304" pitchFamily="18" charset="0"/>
              </a:rPr>
              <a:t>lá</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thoát</a:t>
            </a:r>
            <a:r>
              <a:rPr lang="en-US" sz="2600" dirty="0" smtClean="0">
                <a:solidFill>
                  <a:srgbClr val="FF0000"/>
                </a:solidFill>
                <a:latin typeface="Times New Roman" panose="02020603050405020304" pitchFamily="18" charset="0"/>
                <a:cs typeface="Times New Roman" panose="02020603050405020304" pitchFamily="18" charset="0"/>
              </a:rPr>
              <a:t> </a:t>
            </a:r>
            <a:r>
              <a:rPr lang="vi-VN" sz="2600" dirty="0" smtClean="0">
                <a:solidFill>
                  <a:srgbClr val="FF0000"/>
                </a:solidFill>
                <a:latin typeface="Times New Roman" panose="02020603050405020304" pitchFamily="18" charset="0"/>
                <a:cs typeface="Times New Roman" panose="02020603050405020304" pitchFamily="18" charset="0"/>
              </a:rPr>
              <a:t>đi</a:t>
            </a:r>
            <a:r>
              <a:rPr lang="vi-VN" sz="2600" dirty="0">
                <a:solidFill>
                  <a:srgbClr val="FF0000"/>
                </a:solidFill>
                <a:latin typeface="Times New Roman" panose="02020603050405020304" pitchFamily="18" charset="0"/>
                <a:cs typeface="Times New Roman" panose="02020603050405020304" pitchFamily="18" charset="0"/>
              </a:rPr>
              <a:t>, có thế mới nâng cao được tỷ lệ cây sống.</a:t>
            </a: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06197" y="1939387"/>
            <a:ext cx="11908156" cy="492443"/>
          </a:xfrm>
          <a:prstGeom prst="rect">
            <a:avLst/>
          </a:prstGeom>
        </p:spPr>
        <p:txBody>
          <a:bodyPr wrap="square">
            <a:spAutoFit/>
          </a:bodyPr>
          <a:lstStyle/>
          <a:p>
            <a:r>
              <a:rPr lang="en-US" altLang="en-US" sz="2600" dirty="0" err="1" smtClean="0">
                <a:solidFill>
                  <a:srgbClr val="1818FD"/>
                </a:solidFill>
                <a:latin typeface="Times New Roman" panose="02020603050405020304" pitchFamily="18" charset="0"/>
                <a:cs typeface="Times New Roman" panose="02020603050405020304" pitchFamily="18" charset="0"/>
              </a:rPr>
              <a:t>Đọc</a:t>
            </a:r>
            <a:r>
              <a:rPr lang="en-US" altLang="en-US" sz="2600" dirty="0">
                <a:solidFill>
                  <a:srgbClr val="1818FD"/>
                </a:solidFill>
                <a:latin typeface="Times New Roman" panose="02020603050405020304" pitchFamily="18" charset="0"/>
                <a:cs typeface="Times New Roman" panose="02020603050405020304" pitchFamily="18" charset="0"/>
              </a:rPr>
              <a:t> </a:t>
            </a:r>
            <a:r>
              <a:rPr lang="en-US" altLang="en-US" sz="2600" dirty="0" err="1" smtClean="0">
                <a:solidFill>
                  <a:srgbClr val="1818FD"/>
                </a:solidFill>
                <a:latin typeface="Times New Roman" panose="02020603050405020304" pitchFamily="18" charset="0"/>
                <a:cs typeface="Times New Roman" panose="02020603050405020304" pitchFamily="18" charset="0"/>
              </a:rPr>
              <a:t>thông</a:t>
            </a:r>
            <a:r>
              <a:rPr lang="en-US" altLang="en-US" sz="2600" dirty="0" smtClean="0">
                <a:solidFill>
                  <a:srgbClr val="1818FD"/>
                </a:solidFill>
                <a:latin typeface="Times New Roman" panose="02020603050405020304" pitchFamily="18" charset="0"/>
                <a:cs typeface="Times New Roman" panose="02020603050405020304" pitchFamily="18" charset="0"/>
              </a:rPr>
              <a:t> </a:t>
            </a:r>
            <a:r>
              <a:rPr lang="en-US" altLang="en-US" sz="2600" dirty="0">
                <a:solidFill>
                  <a:srgbClr val="1818FD"/>
                </a:solidFill>
                <a:latin typeface="Times New Roman" panose="02020603050405020304" pitchFamily="18" charset="0"/>
                <a:cs typeface="Times New Roman" panose="02020603050405020304" pitchFamily="18" charset="0"/>
              </a:rPr>
              <a:t>tin </a:t>
            </a:r>
            <a:r>
              <a:rPr lang="en-US" altLang="en-US" sz="2600" dirty="0" err="1">
                <a:solidFill>
                  <a:srgbClr val="1818FD"/>
                </a:solidFill>
                <a:latin typeface="Times New Roman" panose="02020603050405020304" pitchFamily="18" charset="0"/>
                <a:cs typeface="Times New Roman" panose="02020603050405020304" pitchFamily="18" charset="0"/>
              </a:rPr>
              <a:t>phần</a:t>
            </a:r>
            <a:r>
              <a:rPr lang="en-US" altLang="en-US" sz="2600" dirty="0">
                <a:solidFill>
                  <a:srgbClr val="1818FD"/>
                </a:solidFill>
                <a:latin typeface="Times New Roman" panose="02020603050405020304" pitchFamily="18" charset="0"/>
                <a:cs typeface="Times New Roman" panose="02020603050405020304" pitchFamily="18" charset="0"/>
              </a:rPr>
              <a:t> </a:t>
            </a:r>
            <a:r>
              <a:rPr lang="en-US" altLang="en-US" sz="2600" dirty="0" smtClean="0">
                <a:solidFill>
                  <a:srgbClr val="1818FD"/>
                </a:solidFill>
                <a:latin typeface="Times New Roman" panose="02020603050405020304" pitchFamily="18" charset="0"/>
                <a:cs typeface="Times New Roman" panose="02020603050405020304" pitchFamily="18" charset="0"/>
              </a:rPr>
              <a:t>V, </a:t>
            </a:r>
            <a:r>
              <a:rPr lang="en-US" altLang="en-US" sz="2600" dirty="0">
                <a:solidFill>
                  <a:srgbClr val="1818FD"/>
                </a:solidFill>
                <a:latin typeface="Times New Roman" panose="02020603050405020304" pitchFamily="18" charset="0"/>
                <a:cs typeface="Times New Roman" panose="02020603050405020304" pitchFamily="18" charset="0"/>
              </a:rPr>
              <a:t>SGK/tr130; </a:t>
            </a:r>
            <a:r>
              <a:rPr lang="en-US" altLang="en-US" sz="2600" dirty="0" err="1">
                <a:solidFill>
                  <a:srgbClr val="1818FD"/>
                </a:solidFill>
                <a:latin typeface="Times New Roman" panose="02020603050405020304" pitchFamily="18" charset="0"/>
                <a:cs typeface="Times New Roman" panose="02020603050405020304" pitchFamily="18" charset="0"/>
              </a:rPr>
              <a:t>vận</a:t>
            </a:r>
            <a:r>
              <a:rPr lang="en-US" altLang="en-US" sz="2600" dirty="0">
                <a:solidFill>
                  <a:srgbClr val="1818FD"/>
                </a:solidFill>
                <a:latin typeface="Times New Roman" panose="02020603050405020304" pitchFamily="18" charset="0"/>
                <a:cs typeface="Times New Roman" panose="02020603050405020304" pitchFamily="18" charset="0"/>
              </a:rPr>
              <a:t> </a:t>
            </a:r>
            <a:r>
              <a:rPr lang="en-US" altLang="en-US" sz="2600" dirty="0" err="1">
                <a:solidFill>
                  <a:srgbClr val="1818FD"/>
                </a:solidFill>
                <a:latin typeface="Times New Roman" panose="02020603050405020304" pitchFamily="18" charset="0"/>
                <a:cs typeface="Times New Roman" panose="02020603050405020304" pitchFamily="18" charset="0"/>
              </a:rPr>
              <a:t>dụng</a:t>
            </a:r>
            <a:r>
              <a:rPr lang="en-US" altLang="en-US" sz="2600" dirty="0">
                <a:solidFill>
                  <a:srgbClr val="1818FD"/>
                </a:solidFill>
                <a:latin typeface="Times New Roman" panose="02020603050405020304" pitchFamily="18" charset="0"/>
                <a:cs typeface="Times New Roman" panose="02020603050405020304" pitchFamily="18" charset="0"/>
              </a:rPr>
              <a:t> </a:t>
            </a:r>
            <a:r>
              <a:rPr lang="en-US" altLang="en-US" sz="2600" dirty="0" err="1">
                <a:solidFill>
                  <a:srgbClr val="1818FD"/>
                </a:solidFill>
                <a:latin typeface="Times New Roman" panose="02020603050405020304" pitchFamily="18" charset="0"/>
                <a:cs typeface="Times New Roman" panose="02020603050405020304" pitchFamily="18" charset="0"/>
              </a:rPr>
              <a:t>kiến</a:t>
            </a:r>
            <a:r>
              <a:rPr lang="en-US" altLang="en-US" sz="2600" dirty="0">
                <a:solidFill>
                  <a:srgbClr val="1818FD"/>
                </a:solidFill>
                <a:latin typeface="Times New Roman" panose="02020603050405020304" pitchFamily="18" charset="0"/>
                <a:cs typeface="Times New Roman" panose="02020603050405020304" pitchFamily="18" charset="0"/>
              </a:rPr>
              <a:t> </a:t>
            </a:r>
            <a:r>
              <a:rPr lang="en-US" altLang="en-US" sz="2600" dirty="0" err="1">
                <a:solidFill>
                  <a:srgbClr val="1818FD"/>
                </a:solidFill>
                <a:latin typeface="Times New Roman" panose="02020603050405020304" pitchFamily="18" charset="0"/>
                <a:cs typeface="Times New Roman" panose="02020603050405020304" pitchFamily="18" charset="0"/>
              </a:rPr>
              <a:t>thức</a:t>
            </a:r>
            <a:r>
              <a:rPr lang="en-US" altLang="en-US" sz="2600" dirty="0">
                <a:solidFill>
                  <a:srgbClr val="1818FD"/>
                </a:solidFill>
                <a:latin typeface="Times New Roman" panose="02020603050405020304" pitchFamily="18" charset="0"/>
                <a:cs typeface="Times New Roman" panose="02020603050405020304" pitchFamily="18" charset="0"/>
              </a:rPr>
              <a:t> </a:t>
            </a:r>
            <a:r>
              <a:rPr lang="en-US" altLang="en-US" sz="2600" dirty="0" err="1">
                <a:solidFill>
                  <a:srgbClr val="1818FD"/>
                </a:solidFill>
                <a:latin typeface="Times New Roman" panose="02020603050405020304" pitchFamily="18" charset="0"/>
                <a:cs typeface="Times New Roman" panose="02020603050405020304" pitchFamily="18" charset="0"/>
              </a:rPr>
              <a:t>vừa</a:t>
            </a:r>
            <a:r>
              <a:rPr lang="en-US" altLang="en-US" sz="2600" dirty="0">
                <a:solidFill>
                  <a:srgbClr val="1818FD"/>
                </a:solidFill>
                <a:latin typeface="Times New Roman" panose="02020603050405020304" pitchFamily="18" charset="0"/>
                <a:cs typeface="Times New Roman" panose="02020603050405020304" pitchFamily="18" charset="0"/>
              </a:rPr>
              <a:t> </a:t>
            </a:r>
            <a:r>
              <a:rPr lang="en-US" altLang="en-US" sz="2600" dirty="0" err="1">
                <a:solidFill>
                  <a:srgbClr val="1818FD"/>
                </a:solidFill>
                <a:latin typeface="Times New Roman" panose="02020603050405020304" pitchFamily="18" charset="0"/>
                <a:cs typeface="Times New Roman" panose="02020603050405020304" pitchFamily="18" charset="0"/>
              </a:rPr>
              <a:t>học</a:t>
            </a:r>
            <a:r>
              <a:rPr lang="en-US" altLang="en-US" sz="2600" dirty="0">
                <a:solidFill>
                  <a:srgbClr val="1818FD"/>
                </a:solidFill>
                <a:latin typeface="Times New Roman" panose="02020603050405020304" pitchFamily="18" charset="0"/>
                <a:cs typeface="Times New Roman" panose="02020603050405020304" pitchFamily="18" charset="0"/>
              </a:rPr>
              <a:t> </a:t>
            </a:r>
            <a:r>
              <a:rPr lang="en-US" altLang="en-US" sz="2600" dirty="0" err="1">
                <a:solidFill>
                  <a:srgbClr val="1818FD"/>
                </a:solidFill>
                <a:latin typeface="Times New Roman" panose="02020603050405020304" pitchFamily="18" charset="0"/>
                <a:cs typeface="Times New Roman" panose="02020603050405020304" pitchFamily="18" charset="0"/>
              </a:rPr>
              <a:t>trả</a:t>
            </a:r>
            <a:r>
              <a:rPr lang="en-US" altLang="en-US" sz="2600" dirty="0">
                <a:solidFill>
                  <a:srgbClr val="1818FD"/>
                </a:solidFill>
                <a:latin typeface="Times New Roman" panose="02020603050405020304" pitchFamily="18" charset="0"/>
                <a:cs typeface="Times New Roman" panose="02020603050405020304" pitchFamily="18" charset="0"/>
              </a:rPr>
              <a:t> </a:t>
            </a:r>
            <a:r>
              <a:rPr lang="en-US" altLang="en-US" sz="2600" dirty="0" err="1">
                <a:solidFill>
                  <a:srgbClr val="1818FD"/>
                </a:solidFill>
                <a:latin typeface="Times New Roman" panose="02020603050405020304" pitchFamily="18" charset="0"/>
                <a:cs typeface="Times New Roman" panose="02020603050405020304" pitchFamily="18" charset="0"/>
              </a:rPr>
              <a:t>lời</a:t>
            </a:r>
            <a:r>
              <a:rPr lang="en-US" altLang="en-US" sz="2600" dirty="0">
                <a:solidFill>
                  <a:srgbClr val="1818FD"/>
                </a:solidFill>
                <a:latin typeface="Times New Roman" panose="02020603050405020304" pitchFamily="18" charset="0"/>
                <a:cs typeface="Times New Roman" panose="02020603050405020304" pitchFamily="18" charset="0"/>
              </a:rPr>
              <a:t> </a:t>
            </a:r>
            <a:r>
              <a:rPr lang="en-US" altLang="en-US" sz="2600" dirty="0" err="1">
                <a:solidFill>
                  <a:srgbClr val="1818FD"/>
                </a:solidFill>
                <a:latin typeface="Times New Roman" panose="02020603050405020304" pitchFamily="18" charset="0"/>
                <a:cs typeface="Times New Roman" panose="02020603050405020304" pitchFamily="18" charset="0"/>
              </a:rPr>
              <a:t>câu</a:t>
            </a:r>
            <a:r>
              <a:rPr lang="en-US" altLang="en-US" sz="2600" dirty="0">
                <a:solidFill>
                  <a:srgbClr val="1818FD"/>
                </a:solidFill>
                <a:latin typeface="Times New Roman" panose="02020603050405020304" pitchFamily="18" charset="0"/>
                <a:cs typeface="Times New Roman" panose="02020603050405020304" pitchFamily="18" charset="0"/>
              </a:rPr>
              <a:t> </a:t>
            </a:r>
            <a:r>
              <a:rPr lang="en-US" altLang="en-US" sz="2600" dirty="0" err="1">
                <a:solidFill>
                  <a:srgbClr val="1818FD"/>
                </a:solidFill>
                <a:latin typeface="Times New Roman" panose="02020603050405020304" pitchFamily="18" charset="0"/>
                <a:cs typeface="Times New Roman" panose="02020603050405020304" pitchFamily="18" charset="0"/>
              </a:rPr>
              <a:t>hỏi</a:t>
            </a:r>
            <a:r>
              <a:rPr lang="en-US" altLang="en-US" sz="2600" dirty="0">
                <a:solidFill>
                  <a:srgbClr val="1818FD"/>
                </a:solidFill>
                <a:latin typeface="Times New Roman" panose="02020603050405020304" pitchFamily="18" charset="0"/>
                <a:cs typeface="Times New Roman" panose="02020603050405020304" pitchFamily="18" charset="0"/>
              </a:rPr>
              <a:t> </a:t>
            </a:r>
            <a:r>
              <a:rPr lang="en-US" altLang="en-US" sz="2600" dirty="0" err="1">
                <a:solidFill>
                  <a:srgbClr val="1818FD"/>
                </a:solidFill>
                <a:latin typeface="Times New Roman" panose="02020603050405020304" pitchFamily="18" charset="0"/>
                <a:cs typeface="Times New Roman" panose="02020603050405020304" pitchFamily="18" charset="0"/>
              </a:rPr>
              <a:t>sau</a:t>
            </a:r>
            <a:r>
              <a:rPr lang="en-US" altLang="en-US" sz="2600" dirty="0">
                <a:solidFill>
                  <a:srgbClr val="1818FD"/>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82273" y="4690811"/>
            <a:ext cx="11703792" cy="954107"/>
          </a:xfrm>
          <a:prstGeom prst="rect">
            <a:avLst/>
          </a:prstGeom>
        </p:spPr>
        <p:txBody>
          <a:bodyPr wrap="square">
            <a:spAutoFit/>
          </a:bodyPr>
          <a:lstStyle/>
          <a:p>
            <a:pPr algn="just"/>
            <a:r>
              <a:rPr lang="en-US" sz="2800" dirty="0" smtClean="0">
                <a:solidFill>
                  <a:srgbClr val="333333"/>
                </a:solidFill>
                <a:latin typeface="Times New Roman" panose="02020603050405020304" pitchFamily="18" charset="0"/>
                <a:cs typeface="Times New Roman" panose="02020603050405020304" pitchFamily="18" charset="0"/>
              </a:rPr>
              <a:t>2. </a:t>
            </a:r>
            <a:r>
              <a:rPr lang="vi-VN" sz="2800" dirty="0" smtClean="0">
                <a:solidFill>
                  <a:srgbClr val="333333"/>
                </a:solidFill>
                <a:latin typeface="Times New Roman" panose="02020603050405020304" pitchFamily="18" charset="0"/>
                <a:cs typeface="Times New Roman" panose="02020603050405020304" pitchFamily="18" charset="0"/>
              </a:rPr>
              <a:t>Vì </a:t>
            </a:r>
            <a:r>
              <a:rPr lang="vi-VN" sz="2800" dirty="0">
                <a:solidFill>
                  <a:srgbClr val="333333"/>
                </a:solidFill>
                <a:latin typeface="Times New Roman" panose="02020603050405020304" pitchFamily="18" charset="0"/>
                <a:cs typeface="Times New Roman" panose="02020603050405020304" pitchFamily="18" charset="0"/>
              </a:rPr>
              <a:t>sao vào những ngày khô hanh, độ ẩm không khí thấp hoặc những ngày nắng nóng cần phải tưới nhiều nước cho cây?</a:t>
            </a:r>
            <a:endParaRPr lang="en-US"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177198" y="5493331"/>
            <a:ext cx="11804926" cy="1292662"/>
          </a:xfrm>
          <a:prstGeom prst="rect">
            <a:avLst/>
          </a:prstGeom>
        </p:spPr>
        <p:txBody>
          <a:bodyPr wrap="square">
            <a:spAutoFit/>
          </a:bodyPr>
          <a:lstStyle/>
          <a:p>
            <a:pPr algn="just"/>
            <a:r>
              <a:rPr lang="vi-VN" sz="2600" dirty="0">
                <a:solidFill>
                  <a:srgbClr val="FF0000"/>
                </a:solidFill>
                <a:latin typeface="Times New Roman" panose="02020603050405020304" pitchFamily="18" charset="0"/>
                <a:cs typeface="Times New Roman" panose="02020603050405020304" pitchFamily="18" charset="0"/>
              </a:rPr>
              <a:t>Vào những ngày khô hanh, độ ẩm không khí thấp hoặc những ngày nắng nóng, quá trình thoát hơi nước của cây diễn ra mạnh mẽ → Cây mất nước → Cần phải tưới nhiều nước cho cây để bù đắp lại lượng nước đã mất đi, đảm bảo sự cân bằng nước của cây.</a:t>
            </a:r>
            <a:endParaRPr lang="en-US" sz="2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5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26253" y="968654"/>
            <a:ext cx="11695254"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V. </a:t>
            </a:r>
            <a:r>
              <a:rPr lang="en-US" sz="3600" b="1" dirty="0" err="1">
                <a:solidFill>
                  <a:srgbClr val="FF0000"/>
                </a:solidFill>
                <a:latin typeface="Times New Roman" panose="02020603050405020304" pitchFamily="18" charset="0"/>
                <a:cs typeface="Times New Roman" panose="02020603050405020304" pitchFamily="18" charset="0"/>
              </a:rPr>
              <a:t>Vận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dụng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hóa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lượng</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tiễn</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0" name="Content Placeholder 2"/>
          <p:cNvSpPr>
            <a:spLocks noGrp="1"/>
          </p:cNvSpPr>
          <p:nvPr>
            <p:ph idx="1"/>
          </p:nvPr>
        </p:nvSpPr>
        <p:spPr>
          <a:xfrm>
            <a:off x="460829" y="2346947"/>
            <a:ext cx="11460678" cy="1875518"/>
          </a:xfrm>
        </p:spPr>
        <p:txBody>
          <a:bodyPr>
            <a:normAutofit/>
          </a:bodyPr>
          <a:lstStyle/>
          <a:p>
            <a:pPr marL="0" indent="0">
              <a:buNone/>
            </a:pPr>
            <a:r>
              <a:rPr lang="en-US" sz="3200" dirty="0" err="1" smtClean="0">
                <a:latin typeface="Times New Roman" panose="02020603050405020304" pitchFamily="18" charset="0"/>
                <a:cs typeface="Times New Roman" panose="02020603050405020304" pitchFamily="18" charset="0"/>
              </a:rPr>
              <a:t>Mỗi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dinh</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dưỡng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trồng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tưới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327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839278"/>
            <a:ext cx="11109101" cy="1449387"/>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I. </a:t>
            </a:r>
            <a:r>
              <a:rPr lang="en-US" sz="4000" b="1" dirty="0" err="1" smtClean="0">
                <a:solidFill>
                  <a:srgbClr val="FF0000"/>
                </a:solidFill>
                <a:latin typeface="Times New Roman" panose="02020603050405020304" pitchFamily="18" charset="0"/>
                <a:cs typeface="Times New Roman" panose="02020603050405020304" pitchFamily="18" charset="0"/>
              </a:rPr>
              <a:t>Sự</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hấp</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thụ</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nước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và</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chất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khoáng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từ</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môi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trường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ngoài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vào</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rễ</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87771" y="1898196"/>
            <a:ext cx="4488543" cy="2209346"/>
          </a:xfrm>
        </p:spPr>
        <p:txBody>
          <a:bodyPr>
            <a:noAutofit/>
          </a:bodyPr>
          <a:lstStyle/>
          <a:p>
            <a:pPr marL="0" indent="0" algn="ctr">
              <a:buNone/>
            </a:pPr>
            <a:r>
              <a:rPr lang="en-US" dirty="0" smtClean="0">
                <a:latin typeface="Times New Roman" panose="02020603050405020304" pitchFamily="18" charset="0"/>
                <a:cs typeface="Times New Roman" panose="02020603050405020304" pitchFamily="18" charset="0"/>
              </a:rPr>
              <a:t>THẢO LUẬN:</a:t>
            </a:r>
          </a:p>
          <a:p>
            <a:pPr marL="0" indent="0" algn="just">
              <a:buNone/>
            </a:pPr>
            <a:r>
              <a:rPr lang="en-US" dirty="0" smtClean="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Rễ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đâu</a:t>
            </a:r>
            <a:r>
              <a:rPr lang="en-US" dirty="0">
                <a:latin typeface="Times New Roman" panose="02020603050405020304" pitchFamily="18" charset="0"/>
                <a:cs typeface="Times New Roman" panose="02020603050405020304" pitchFamily="18" charset="0"/>
              </a:rPr>
              <a:t>? </a:t>
            </a:r>
          </a:p>
          <a:p>
            <a:pPr marL="0" indent="0" algn="just">
              <a:buNone/>
            </a:pPr>
            <a:r>
              <a:rPr lang="en-US" dirty="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tả</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đường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cây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rời</a:t>
            </a:r>
            <a:r>
              <a:rPr lang="en-US" dirty="0">
                <a:latin typeface="Times New Roman" panose="02020603050405020304" pitchFamily="18" charset="0"/>
                <a:cs typeface="Times New Roman" panose="02020603050405020304" pitchFamily="18" charset="0"/>
              </a:rPr>
              <a:t>?</a:t>
            </a:r>
          </a:p>
          <a:p>
            <a:pPr algn="just"/>
            <a:endParaRPr lang="en-US" dirty="0"/>
          </a:p>
        </p:txBody>
      </p:sp>
      <p:sp>
        <p:nvSpPr>
          <p:cNvPr id="4"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929" y="2288665"/>
            <a:ext cx="6185130" cy="4499429"/>
          </a:xfrm>
          <a:prstGeom prst="rect">
            <a:avLst/>
          </a:prstGeom>
        </p:spPr>
      </p:pic>
    </p:spTree>
    <p:extLst>
      <p:ext uri="{BB962C8B-B14F-4D97-AF65-F5344CB8AC3E}">
        <p14:creationId xmlns:p14="http://schemas.microsoft.com/office/powerpoint/2010/main" val="1559144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052" y="168275"/>
            <a:ext cx="10897850" cy="648035"/>
          </a:xfrm>
        </p:spPr>
        <p:txBody>
          <a:bodyPr>
            <a:no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BÀI 30. TRAO ĐỔI NƯỚC VÀ CÁC CHẤT DINH DƯỠNG</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64498" y="734721"/>
            <a:ext cx="10732958" cy="884420"/>
          </a:xfrm>
        </p:spPr>
        <p:txBody>
          <a:bodyPr>
            <a:normAutofit/>
          </a:bodyPr>
          <a:lstStyle/>
          <a:p>
            <a:pPr lvl="0" algn="just"/>
            <a:r>
              <a:rPr lang="en-US" b="1" dirty="0" smtClean="0">
                <a:solidFill>
                  <a:srgbClr val="ED7D31">
                    <a:lumMod val="75000"/>
                  </a:srgbClr>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endParaRPr lang="en-US" b="1" dirty="0">
              <a:solidFill>
                <a:srgbClr val="ED7D31">
                  <a:lumMod val="75000"/>
                </a:srgbClr>
              </a:solidFill>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4" name="AutoShape 2" descr="Tả một cây non mới trồng, mới mọc - Văn lớp 5 | VFO.V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594904214"/>
              </p:ext>
            </p:extLst>
          </p:nvPr>
        </p:nvGraphicFramePr>
        <p:xfrm>
          <a:off x="380763" y="1619141"/>
          <a:ext cx="11500427" cy="5108871"/>
        </p:xfrm>
        <a:graphic>
          <a:graphicData uri="http://schemas.openxmlformats.org/drawingml/2006/table">
            <a:tbl>
              <a:tblPr firstRow="1" firstCol="1" bandRow="1"/>
              <a:tblGrid>
                <a:gridCol w="3474027">
                  <a:extLst>
                    <a:ext uri="{9D8B030D-6E8A-4147-A177-3AD203B41FA5}">
                      <a16:colId xmlns:a16="http://schemas.microsoft.com/office/drawing/2014/main" xmlns="" val="2851328146"/>
                    </a:ext>
                  </a:extLst>
                </a:gridCol>
                <a:gridCol w="560192">
                  <a:extLst>
                    <a:ext uri="{9D8B030D-6E8A-4147-A177-3AD203B41FA5}">
                      <a16:colId xmlns:a16="http://schemas.microsoft.com/office/drawing/2014/main" xmlns="" val="3624857313"/>
                    </a:ext>
                  </a:extLst>
                </a:gridCol>
                <a:gridCol w="7466208">
                  <a:extLst>
                    <a:ext uri="{9D8B030D-6E8A-4147-A177-3AD203B41FA5}">
                      <a16:colId xmlns:a16="http://schemas.microsoft.com/office/drawing/2014/main" xmlns="" val="3610847412"/>
                    </a:ext>
                  </a:extLst>
                </a:gridCol>
              </a:tblGrid>
              <a:tr h="410525">
                <a:tc>
                  <a:txBody>
                    <a:bodyPr/>
                    <a:lstStyle/>
                    <a:p>
                      <a:pPr algn="ctr">
                        <a:lnSpc>
                          <a:spcPct val="107000"/>
                        </a:lnSpc>
                        <a:spcBef>
                          <a:spcPts val="600"/>
                        </a:spcBef>
                        <a:spcAft>
                          <a:spcPts val="60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TL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8704139"/>
                  </a:ext>
                </a:extLst>
              </a:tr>
              <a:tr h="1104116">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trồng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bón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mùn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0647677"/>
                  </a:ext>
                </a:extLst>
              </a:tr>
              <a:tr h="833937">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ngập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5036200"/>
                  </a:ext>
                </a:extLst>
              </a:tr>
              <a:tr h="1104116">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mưa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bón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kali,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đậu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mẩy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5550696"/>
                  </a:ext>
                </a:extLst>
              </a:tr>
              <a:tr h="552059">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bón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0371126"/>
                  </a:ext>
                </a:extLst>
              </a:tr>
              <a:tr h="552059">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ngắt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6518696"/>
                  </a:ext>
                </a:extLst>
              </a:tr>
              <a:tr h="552059">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lúa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rễ</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tổn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5395362"/>
                  </a:ext>
                </a:extLst>
              </a:tr>
            </a:tbl>
          </a:graphicData>
        </a:graphic>
      </p:graphicFrame>
      <p:sp>
        <p:nvSpPr>
          <p:cNvPr id="10" name="TextBox 9"/>
          <p:cNvSpPr txBox="1"/>
          <p:nvPr/>
        </p:nvSpPr>
        <p:spPr>
          <a:xfrm>
            <a:off x="682052" y="1378197"/>
            <a:ext cx="10732958" cy="830997"/>
          </a:xfrm>
          <a:prstGeom prst="rect">
            <a:avLst/>
          </a:prstGeom>
          <a:noFill/>
        </p:spPr>
        <p:txBody>
          <a:bodyPr wrap="square" rtlCol="0">
            <a:spAutoFit/>
          </a:bodyPr>
          <a:lstStyle/>
          <a:p>
            <a:r>
              <a:rPr lang="en-US" sz="2400" dirty="0" err="1" smtClean="0">
                <a:latin typeface="Times New Roman" panose="02020603050405020304" pitchFamily="18" charset="0"/>
                <a:ea typeface="Calibri" panose="020F0502020204030204" pitchFamily="34" charset="0"/>
              </a:rPr>
              <a:t>Ghép</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tương</a:t>
            </a:r>
            <a:r>
              <a:rPr lang="en-US" sz="2400" dirty="0" smtClean="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ứng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thông</a:t>
            </a:r>
            <a:r>
              <a:rPr lang="en-US" sz="2400" dirty="0">
                <a:latin typeface="Times New Roman" panose="02020603050405020304" pitchFamily="18" charset="0"/>
                <a:ea typeface="Calibri" panose="020F0502020204030204" pitchFamily="34" charset="0"/>
              </a:rPr>
              <a:t> tin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cột</a:t>
            </a:r>
            <a:r>
              <a:rPr lang="en-US" sz="2400" dirty="0">
                <a:latin typeface="Times New Roman" panose="02020603050405020304" pitchFamily="18" charset="0"/>
                <a:ea typeface="Calibri" panose="020F0502020204030204" pitchFamily="34" charset="0"/>
              </a:rPr>
              <a:t> A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smtClean="0">
                <a:latin typeface="Times New Roman" panose="02020603050405020304" pitchFamily="18" charset="0"/>
                <a:ea typeface="Calibri" panose="020F0502020204030204" pitchFamily="34" charset="0"/>
              </a:rPr>
              <a:t>1 </a:t>
            </a:r>
            <a:r>
              <a:rPr lang="en-US" sz="2400" dirty="0" err="1" smtClean="0">
                <a:latin typeface="Times New Roman" panose="02020603050405020304" pitchFamily="18" charset="0"/>
                <a:ea typeface="Calibri" panose="020F0502020204030204" pitchFamily="34" charset="0"/>
              </a:rPr>
              <a:t>đến</a:t>
            </a:r>
            <a:r>
              <a:rPr lang="en-US" sz="2400" dirty="0" smtClean="0">
                <a:latin typeface="Times New Roman" panose="02020603050405020304" pitchFamily="18" charset="0"/>
                <a:ea typeface="Calibri" panose="020F0502020204030204" pitchFamily="34" charset="0"/>
              </a:rPr>
              <a:t> 2 </a:t>
            </a:r>
            <a:r>
              <a:rPr lang="en-US" sz="2400" dirty="0" err="1" smtClean="0">
                <a:latin typeface="Times New Roman" panose="02020603050405020304" pitchFamily="18" charset="0"/>
                <a:ea typeface="Calibri" panose="020F0502020204030204" pitchFamily="34" charset="0"/>
              </a:rPr>
              <a:t>thông</a:t>
            </a:r>
            <a:r>
              <a:rPr lang="en-US" sz="2400" dirty="0" smtClean="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tin </a:t>
            </a:r>
            <a:r>
              <a:rPr lang="en-US" sz="2400" dirty="0" err="1" smtClean="0">
                <a:latin typeface="Times New Roman" panose="02020603050405020304" pitchFamily="18" charset="0"/>
                <a:ea typeface="Calibri" panose="020F0502020204030204" pitchFamily="34" charset="0"/>
              </a:rPr>
              <a:t>phù</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hợp</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nhất</a:t>
            </a:r>
            <a:r>
              <a:rPr lang="en-US" sz="2400" dirty="0" smtClean="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cột</a:t>
            </a:r>
            <a:r>
              <a:rPr lang="en-US" sz="2400" dirty="0">
                <a:latin typeface="Times New Roman" panose="02020603050405020304" pitchFamily="18" charset="0"/>
                <a:ea typeface="Calibri" panose="020F0502020204030204" pitchFamily="34" charset="0"/>
              </a:rPr>
              <a:t> B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giải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thích</a:t>
            </a:r>
            <a:endParaRPr lang="en-US" sz="2400" dirty="0"/>
          </a:p>
        </p:txBody>
      </p:sp>
      <p:sp>
        <p:nvSpPr>
          <p:cNvPr id="11" name="TextBox 10"/>
          <p:cNvSpPr txBox="1"/>
          <p:nvPr/>
        </p:nvSpPr>
        <p:spPr>
          <a:xfrm>
            <a:off x="3897745" y="1982450"/>
            <a:ext cx="508000"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b</a:t>
            </a:r>
          </a:p>
          <a:p>
            <a:r>
              <a:rPr lang="en-US" sz="2400" b="1" dirty="0" smtClean="0">
                <a:solidFill>
                  <a:srgbClr val="FF0000"/>
                </a:solidFill>
                <a:latin typeface="Times New Roman" panose="02020603050405020304" pitchFamily="18" charset="0"/>
                <a:cs typeface="Times New Roman" panose="02020603050405020304" pitchFamily="18" charset="0"/>
              </a:rPr>
              <a:t>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897745" y="3064874"/>
            <a:ext cx="508000"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d</a:t>
            </a:r>
          </a:p>
          <a:p>
            <a:r>
              <a:rPr lang="en-US" sz="2400" b="1" dirty="0">
                <a:solidFill>
                  <a:srgbClr val="FF0000"/>
                </a:solidFill>
                <a:latin typeface="Times New Roman" panose="02020603050405020304" pitchFamily="18" charset="0"/>
                <a:cs typeface="Times New Roman" panose="02020603050405020304" pitchFamily="18" charset="0"/>
              </a:rPr>
              <a:t>f</a:t>
            </a:r>
          </a:p>
        </p:txBody>
      </p:sp>
      <p:sp>
        <p:nvSpPr>
          <p:cNvPr id="13" name="TextBox 12"/>
          <p:cNvSpPr txBox="1"/>
          <p:nvPr/>
        </p:nvSpPr>
        <p:spPr>
          <a:xfrm>
            <a:off x="3897745" y="3895871"/>
            <a:ext cx="508000"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b</a:t>
            </a:r>
          </a:p>
          <a:p>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897745" y="5087512"/>
            <a:ext cx="508000"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b</a:t>
            </a:r>
          </a:p>
        </p:txBody>
      </p:sp>
      <p:sp>
        <p:nvSpPr>
          <p:cNvPr id="15" name="TextBox 14"/>
          <p:cNvSpPr txBox="1"/>
          <p:nvPr/>
        </p:nvSpPr>
        <p:spPr>
          <a:xfrm>
            <a:off x="3916217" y="5607230"/>
            <a:ext cx="508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a</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985491" y="6167216"/>
            <a:ext cx="508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87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 calcmode="lin" valueType="num">
                                      <p:cBhvr>
                                        <p:cTn id="46" dur="1000" fill="hold"/>
                                        <p:tgtEl>
                                          <p:spTgt spid="13"/>
                                        </p:tgtEl>
                                        <p:attrNameLst>
                                          <p:attrName>style.rotation</p:attrName>
                                        </p:attrNameLst>
                                      </p:cBhvr>
                                      <p:tavLst>
                                        <p:tav tm="0">
                                          <p:val>
                                            <p:fltVal val="90"/>
                                          </p:val>
                                        </p:tav>
                                        <p:tav tm="100000">
                                          <p:val>
                                            <p:fltVal val="0"/>
                                          </p:val>
                                        </p:tav>
                                      </p:tavLst>
                                    </p:anim>
                                    <p:animEffect transition="in" filter="fade">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P spid="10" grpId="1"/>
      <p:bldP spid="11"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75771" y="879376"/>
            <a:ext cx="11916229" cy="677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1: </a:t>
            </a:r>
            <a:r>
              <a:rPr lang="en-US" altLang="en-US" sz="2800" dirty="0">
                <a:solidFill>
                  <a:srgbClr val="0000FF"/>
                </a:solidFill>
                <a:latin typeface="Times New Roman" panose="02020603050405020304" pitchFamily="18" charset="0"/>
              </a:rPr>
              <a:t>“Ô </a:t>
            </a:r>
            <a:r>
              <a:rPr lang="en-US" altLang="en-US" sz="2800" dirty="0" err="1">
                <a:solidFill>
                  <a:srgbClr val="0000FF"/>
                </a:solidFill>
                <a:latin typeface="Times New Roman" panose="02020603050405020304" pitchFamily="18" charset="0"/>
              </a:rPr>
              <a:t>nhiễm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môi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trường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là</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nhân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tố</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ảnh</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hưởng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đến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đời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sống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của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cây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trồng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lời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phát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biểu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này</a:t>
            </a:r>
            <a:r>
              <a:rPr lang="en-US" altLang="en-US" sz="2800" dirty="0">
                <a:solidFill>
                  <a:srgbClr val="0000FF"/>
                </a:solidFill>
                <a:latin typeface="Times New Roman" panose="02020603050405020304" pitchFamily="18" charset="0"/>
              </a:rPr>
              <a:t>:</a:t>
            </a:r>
          </a:p>
          <a:p>
            <a:pPr eaLnBrk="1" hangingPunct="1">
              <a:spcBef>
                <a:spcPct val="0"/>
              </a:spcBef>
              <a:buFontTx/>
              <a:buNone/>
            </a:pPr>
            <a:r>
              <a:rPr lang="en-US" altLang="en-US" sz="2800" dirty="0">
                <a:solidFill>
                  <a:srgbClr val="0000FF"/>
                </a:solidFill>
                <a:latin typeface="Times New Roman" panose="02020603050405020304" pitchFamily="18" charset="0"/>
              </a:rPr>
              <a:t>		a. </a:t>
            </a:r>
            <a:r>
              <a:rPr lang="en-US" altLang="en-US" sz="2800" dirty="0" err="1">
                <a:solidFill>
                  <a:srgbClr val="0000FF"/>
                </a:solidFill>
                <a:latin typeface="Times New Roman" panose="02020603050405020304" pitchFamily="18" charset="0"/>
              </a:rPr>
              <a:t>đúng</a:t>
            </a:r>
            <a:r>
              <a:rPr lang="en-US" altLang="en-US" sz="2800" dirty="0">
                <a:solidFill>
                  <a:srgbClr val="0000FF"/>
                </a:solidFill>
                <a:latin typeface="Times New Roman" panose="02020603050405020304" pitchFamily="18" charset="0"/>
              </a:rPr>
              <a:t>                            b. </a:t>
            </a:r>
            <a:r>
              <a:rPr lang="en-US" altLang="en-US" sz="2800" dirty="0" err="1">
                <a:solidFill>
                  <a:srgbClr val="0000FF"/>
                </a:solidFill>
                <a:latin typeface="Times New Roman" panose="02020603050405020304" pitchFamily="18" charset="0"/>
              </a:rPr>
              <a:t>sai</a:t>
            </a:r>
            <a:endParaRPr lang="en-US" altLang="en-US" sz="2800" dirty="0">
              <a:solidFill>
                <a:srgbClr val="0000FF"/>
              </a:solidFill>
              <a:latin typeface="Times New Roman" panose="02020603050405020304" pitchFamily="18" charset="0"/>
            </a:endParaRPr>
          </a:p>
          <a:p>
            <a:pPr eaLnBrk="1" hangingPunct="1">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2: </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Để</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cây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trồng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phát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triển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tốt</a:t>
            </a:r>
            <a:r>
              <a:rPr lang="en-US" altLang="en-US" sz="2800" dirty="0">
                <a:solidFill>
                  <a:srgbClr val="0000FF"/>
                </a:solidFill>
                <a:latin typeface="Times New Roman" panose="02020603050405020304" pitchFamily="18" charset="0"/>
              </a:rPr>
              <a:t> ta </a:t>
            </a:r>
            <a:r>
              <a:rPr lang="en-US" altLang="en-US" sz="2800" dirty="0" err="1">
                <a:solidFill>
                  <a:srgbClr val="0000FF"/>
                </a:solidFill>
                <a:latin typeface="Times New Roman" panose="02020603050405020304" pitchFamily="18" charset="0"/>
              </a:rPr>
              <a:t>nên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bón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phân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thật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nhiều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liên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tục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cho</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cây</a:t>
            </a:r>
            <a:r>
              <a:rPr lang="en-US" altLang="en-US" sz="2800" dirty="0">
                <a:solidFill>
                  <a:srgbClr val="0000FF"/>
                </a:solidFill>
                <a:latin typeface="Times New Roman" panose="02020603050405020304" pitchFamily="18" charset="0"/>
              </a:rPr>
              <a:t> ”, ý </a:t>
            </a:r>
            <a:r>
              <a:rPr lang="en-US" altLang="en-US" sz="2800" dirty="0" err="1">
                <a:solidFill>
                  <a:srgbClr val="0000FF"/>
                </a:solidFill>
                <a:latin typeface="Times New Roman" panose="02020603050405020304" pitchFamily="18" charset="0"/>
              </a:rPr>
              <a:t>kiến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này</a:t>
            </a:r>
            <a:r>
              <a:rPr lang="en-US" altLang="en-US" sz="2800" dirty="0">
                <a:solidFill>
                  <a:srgbClr val="0000FF"/>
                </a:solidFill>
                <a:latin typeface="Times New Roman" panose="02020603050405020304" pitchFamily="18" charset="0"/>
              </a:rPr>
              <a:t>:</a:t>
            </a:r>
          </a:p>
          <a:p>
            <a:pPr eaLnBrk="1" hangingPunct="1">
              <a:spcBef>
                <a:spcPct val="0"/>
              </a:spcBef>
              <a:buFontTx/>
              <a:buNone/>
            </a:pPr>
            <a:r>
              <a:rPr lang="en-US" altLang="en-US" sz="2800" dirty="0">
                <a:latin typeface="Times New Roman" panose="02020603050405020304" pitchFamily="18" charset="0"/>
              </a:rPr>
              <a:t>		</a:t>
            </a:r>
            <a:r>
              <a:rPr lang="en-US" altLang="en-US" sz="2800" dirty="0">
                <a:solidFill>
                  <a:srgbClr val="0000FF"/>
                </a:solidFill>
                <a:latin typeface="Times New Roman" panose="02020603050405020304" pitchFamily="18" charset="0"/>
              </a:rPr>
              <a:t>a. </a:t>
            </a:r>
            <a:r>
              <a:rPr lang="en-US" altLang="en-US" sz="2800" dirty="0" err="1">
                <a:solidFill>
                  <a:srgbClr val="0000FF"/>
                </a:solidFill>
                <a:latin typeface="Times New Roman" panose="02020603050405020304" pitchFamily="18" charset="0"/>
              </a:rPr>
              <a:t>đúng</a:t>
            </a:r>
            <a:r>
              <a:rPr lang="en-US" altLang="en-US" sz="2800" dirty="0">
                <a:solidFill>
                  <a:srgbClr val="0000FF"/>
                </a:solidFill>
                <a:latin typeface="Times New Roman" panose="02020603050405020304" pitchFamily="18" charset="0"/>
              </a:rPr>
              <a:t>                           b. </a:t>
            </a:r>
            <a:r>
              <a:rPr lang="en-US" altLang="en-US" sz="2800" dirty="0" err="1">
                <a:solidFill>
                  <a:srgbClr val="0000FF"/>
                </a:solidFill>
                <a:latin typeface="Times New Roman" panose="02020603050405020304" pitchFamily="18" charset="0"/>
              </a:rPr>
              <a:t>sai</a:t>
            </a:r>
            <a:endParaRPr lang="en-US" altLang="en-US" sz="2800" dirty="0">
              <a:solidFill>
                <a:srgbClr val="0000FF"/>
              </a:solidFill>
              <a:latin typeface="Times New Roman" panose="02020603050405020304" pitchFamily="18" charset="0"/>
            </a:endParaRPr>
          </a:p>
          <a:p>
            <a:pPr eaLnBrk="1" hangingPunct="1">
              <a:spcBef>
                <a:spcPct val="0"/>
              </a:spcBef>
              <a:buFontTx/>
              <a:buNone/>
            </a:pP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3: </a:t>
            </a:r>
            <a:r>
              <a:rPr lang="en-US" altLang="en-US" sz="2800" dirty="0" err="1">
                <a:solidFill>
                  <a:srgbClr val="0000FF"/>
                </a:solidFill>
                <a:latin typeface="Times New Roman" panose="02020603050405020304" pitchFamily="18" charset="0"/>
              </a:rPr>
              <a:t>Bộ</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phận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của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rễ</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chủ</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yếu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hút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nước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muối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khoáng</a:t>
            </a:r>
            <a:r>
              <a:rPr lang="en-US" altLang="en-US" sz="2800" dirty="0">
                <a:solidFill>
                  <a:srgbClr val="0000FF"/>
                </a:solidFill>
                <a:latin typeface="Times New Roman" panose="02020603050405020304" pitchFamily="18" charset="0"/>
              </a:rPr>
              <a:t>:</a:t>
            </a:r>
          </a:p>
          <a:p>
            <a:pPr eaLnBrk="1" hangingPunct="1">
              <a:spcBef>
                <a:spcPct val="0"/>
              </a:spcBef>
              <a:buFontTx/>
              <a:buNone/>
            </a:pPr>
            <a:r>
              <a:rPr lang="en-US" altLang="en-US" sz="2800" dirty="0">
                <a:latin typeface="Times New Roman" panose="02020603050405020304" pitchFamily="18" charset="0"/>
              </a:rPr>
              <a:t>	    </a:t>
            </a:r>
            <a:r>
              <a:rPr lang="en-US" altLang="en-US" sz="2800" dirty="0">
                <a:solidFill>
                  <a:srgbClr val="0000FF"/>
                </a:solidFill>
                <a:latin typeface="Times New Roman" panose="02020603050405020304" pitchFamily="18" charset="0"/>
              </a:rPr>
              <a:t>a. </a:t>
            </a:r>
            <a:r>
              <a:rPr lang="en-US" altLang="en-US" sz="2800" dirty="0" err="1">
                <a:solidFill>
                  <a:srgbClr val="0000FF"/>
                </a:solidFill>
                <a:latin typeface="Times New Roman" panose="02020603050405020304" pitchFamily="18" charset="0"/>
              </a:rPr>
              <a:t>thân</a:t>
            </a:r>
            <a:r>
              <a:rPr lang="en-US" altLang="en-US" sz="2800" dirty="0">
                <a:solidFill>
                  <a:srgbClr val="0000FF"/>
                </a:solidFill>
                <a:latin typeface="Times New Roman" panose="02020603050405020304" pitchFamily="18" charset="0"/>
              </a:rPr>
              <a:t>              b. </a:t>
            </a:r>
            <a:r>
              <a:rPr lang="en-US" altLang="en-US" sz="2800" dirty="0" err="1">
                <a:solidFill>
                  <a:srgbClr val="0000FF"/>
                </a:solidFill>
                <a:latin typeface="Times New Roman" panose="02020603050405020304" pitchFamily="18" charset="0"/>
              </a:rPr>
              <a:t>lá</a:t>
            </a:r>
            <a:r>
              <a:rPr lang="en-US" altLang="en-US" sz="2800" dirty="0">
                <a:solidFill>
                  <a:srgbClr val="0000FF"/>
                </a:solidFill>
                <a:latin typeface="Times New Roman" panose="02020603050405020304" pitchFamily="18" charset="0"/>
              </a:rPr>
              <a:t>              c. </a:t>
            </a:r>
            <a:r>
              <a:rPr lang="en-US" altLang="en-US" sz="2800" dirty="0" err="1">
                <a:solidFill>
                  <a:srgbClr val="0000FF"/>
                </a:solidFill>
                <a:latin typeface="Times New Roman" panose="02020603050405020304" pitchFamily="18" charset="0"/>
              </a:rPr>
              <a:t>mạch</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gỗ</a:t>
            </a:r>
            <a:r>
              <a:rPr lang="en-US" altLang="en-US" sz="2800" dirty="0">
                <a:solidFill>
                  <a:srgbClr val="0000FF"/>
                </a:solidFill>
                <a:latin typeface="Times New Roman" panose="02020603050405020304" pitchFamily="18" charset="0"/>
              </a:rPr>
              <a:t>           d. </a:t>
            </a:r>
            <a:r>
              <a:rPr lang="en-US" altLang="en-US" sz="2800" dirty="0" err="1">
                <a:solidFill>
                  <a:srgbClr val="0000FF"/>
                </a:solidFill>
                <a:latin typeface="Times New Roman" panose="02020603050405020304" pitchFamily="18" charset="0"/>
              </a:rPr>
              <a:t>lông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hút</a:t>
            </a:r>
            <a:endParaRPr lang="en-US" altLang="en-US" sz="2800" dirty="0">
              <a:solidFill>
                <a:srgbClr val="0000FF"/>
              </a:solidFill>
              <a:latin typeface="Times New Roman" panose="02020603050405020304" pitchFamily="18" charset="0"/>
            </a:endParaRPr>
          </a:p>
          <a:p>
            <a:pPr eaLnBrk="1" hangingPunct="1">
              <a:spcBef>
                <a:spcPct val="0"/>
              </a:spcBef>
              <a:buFontTx/>
              <a:buNone/>
            </a:pP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4: </a:t>
            </a:r>
            <a:r>
              <a:rPr lang="en-US" altLang="en-US" sz="2800" dirty="0" err="1">
                <a:solidFill>
                  <a:srgbClr val="0000FF"/>
                </a:solidFill>
                <a:latin typeface="Times New Roman" panose="02020603050405020304" pitchFamily="18" charset="0"/>
              </a:rPr>
              <a:t>Sơ</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đồ</a:t>
            </a:r>
            <a:r>
              <a:rPr lang="en-US" altLang="en-US" sz="2800" dirty="0">
                <a:solidFill>
                  <a:srgbClr val="0000FF"/>
                </a:solidFill>
                <a:latin typeface="Times New Roman" panose="02020603050405020304" pitchFamily="18" charset="0"/>
              </a:rPr>
              <a:t> con </a:t>
            </a:r>
            <a:r>
              <a:rPr lang="en-US" altLang="en-US" sz="2800" dirty="0" err="1">
                <a:solidFill>
                  <a:srgbClr val="0000FF"/>
                </a:solidFill>
                <a:latin typeface="Times New Roman" panose="02020603050405020304" pitchFamily="18" charset="0"/>
              </a:rPr>
              <a:t>đường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của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nước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muối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khoáng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hòa</a:t>
            </a:r>
            <a:r>
              <a:rPr lang="en-US" altLang="en-US" sz="2800" dirty="0">
                <a:solidFill>
                  <a:srgbClr val="0000FF"/>
                </a:solidFill>
                <a:latin typeface="Times New Roman" panose="02020603050405020304" pitchFamily="18" charset="0"/>
              </a:rPr>
              <a:t> tan </a:t>
            </a:r>
            <a:r>
              <a:rPr lang="en-US" altLang="en-US" sz="2800" dirty="0" err="1">
                <a:solidFill>
                  <a:srgbClr val="0000FF"/>
                </a:solidFill>
                <a:latin typeface="Times New Roman" panose="02020603050405020304" pitchFamily="18" charset="0"/>
              </a:rPr>
              <a:t>từ</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đất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vào</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cây</a:t>
            </a:r>
            <a:endParaRPr lang="en-US" altLang="en-US" sz="2800" dirty="0">
              <a:solidFill>
                <a:srgbClr val="0000FF"/>
              </a:solidFill>
              <a:latin typeface="Times New Roman" panose="02020603050405020304" pitchFamily="18" charset="0"/>
            </a:endParaRPr>
          </a:p>
          <a:p>
            <a:pPr eaLnBrk="1" hangingPunct="1">
              <a:spcBef>
                <a:spcPct val="0"/>
              </a:spcBef>
              <a:buFontTx/>
              <a:buNone/>
            </a:pPr>
            <a:r>
              <a:rPr lang="en-US" altLang="en-US" sz="2800" dirty="0">
                <a:solidFill>
                  <a:srgbClr val="0000FF"/>
                </a:solidFill>
                <a:latin typeface="Times New Roman" panose="02020603050405020304" pitchFamily="18" charset="0"/>
              </a:rPr>
              <a:t>    a. </a:t>
            </a:r>
            <a:r>
              <a:rPr lang="en-US" altLang="en-US" sz="2800" dirty="0" err="1">
                <a:solidFill>
                  <a:srgbClr val="0000FF"/>
                </a:solidFill>
                <a:latin typeface="Times New Roman" panose="02020603050405020304" pitchFamily="18" charset="0"/>
              </a:rPr>
              <a:t>rễ</a:t>
            </a:r>
            <a:r>
              <a:rPr lang="en-US" altLang="en-US" sz="2800" dirty="0" err="1">
                <a:solidFill>
                  <a:srgbClr val="0000FF"/>
                </a:solidFill>
                <a:latin typeface="Times New Roman" panose="02020603050405020304" pitchFamily="18" charset="0"/>
                <a:sym typeface="Wingdings 3" panose="05040102010807070707" pitchFamily="18" charset="2"/>
              </a:rPr>
              <a:t>thânlá</a:t>
            </a:r>
            <a:r>
              <a:rPr lang="en-US" altLang="en-US" sz="2800" dirty="0">
                <a:solidFill>
                  <a:srgbClr val="0000FF"/>
                </a:solidFill>
                <a:latin typeface="Times New Roman" panose="02020603050405020304" pitchFamily="18" charset="0"/>
              </a:rPr>
              <a:t>            </a:t>
            </a:r>
          </a:p>
          <a:p>
            <a:pPr eaLnBrk="1" hangingPunct="1">
              <a:spcBef>
                <a:spcPct val="0"/>
              </a:spcBef>
              <a:buFontTx/>
              <a:buNone/>
            </a:pPr>
            <a:r>
              <a:rPr lang="en-US" altLang="en-US" sz="2800" dirty="0">
                <a:solidFill>
                  <a:srgbClr val="0000FF"/>
                </a:solidFill>
                <a:latin typeface="Times New Roman" panose="02020603050405020304" pitchFamily="18" charset="0"/>
              </a:rPr>
              <a:t>    b. </a:t>
            </a:r>
            <a:r>
              <a:rPr lang="en-US" altLang="en-US" sz="2800" dirty="0" err="1">
                <a:solidFill>
                  <a:srgbClr val="0000FF"/>
                </a:solidFill>
                <a:latin typeface="Times New Roman" panose="02020603050405020304" pitchFamily="18" charset="0"/>
              </a:rPr>
              <a:t>lông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hút</a:t>
            </a:r>
            <a:r>
              <a:rPr lang="en-US" altLang="en-US" sz="2800" dirty="0">
                <a:solidFill>
                  <a:srgbClr val="0000FF"/>
                </a:solidFill>
                <a:latin typeface="Times New Roman" panose="02020603050405020304" pitchFamily="18" charset="0"/>
              </a:rPr>
              <a:t> </a:t>
            </a:r>
            <a:r>
              <a:rPr lang="en-US" altLang="en-US" sz="2800" dirty="0">
                <a:solidFill>
                  <a:srgbClr val="0000FF"/>
                </a:solidFill>
                <a:latin typeface="Times New Roman" panose="02020603050405020304" pitchFamily="18" charset="0"/>
                <a:sym typeface="Wingdings 3" panose="05040102010807070707" pitchFamily="18" charset="2"/>
              </a:rPr>
              <a:t></a:t>
            </a:r>
            <a:r>
              <a:rPr lang="en-US" altLang="en-US" sz="2800" dirty="0" err="1">
                <a:solidFill>
                  <a:srgbClr val="0000FF"/>
                </a:solidFill>
                <a:latin typeface="Times New Roman" panose="02020603050405020304" pitchFamily="18" charset="0"/>
                <a:sym typeface="Wingdings 3" panose="05040102010807070707" pitchFamily="18" charset="2"/>
              </a:rPr>
              <a:t>vỏmạch</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rây</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của</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rễ</a:t>
            </a:r>
            <a:r>
              <a:rPr lang="en-US" altLang="en-US" sz="2800" dirty="0">
                <a:solidFill>
                  <a:srgbClr val="0000FF"/>
                </a:solidFill>
                <a:latin typeface="Times New Roman" panose="02020603050405020304" pitchFamily="18" charset="0"/>
                <a:sym typeface="Wingdings 3" panose="05040102010807070707" pitchFamily="18" charset="2"/>
              </a:rPr>
              <a: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sym typeface="Wingdings 3" panose="05040102010807070707" pitchFamily="18" charset="2"/>
              </a:rPr>
              <a:t>mạch</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rây</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của</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thân</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lá</a:t>
            </a:r>
            <a:r>
              <a:rPr lang="en-US" altLang="en-US" sz="2800" dirty="0">
                <a:solidFill>
                  <a:srgbClr val="0000FF"/>
                </a:solidFill>
                <a:latin typeface="Times New Roman" panose="02020603050405020304" pitchFamily="18" charset="0"/>
              </a:rPr>
              <a:t>        </a:t>
            </a:r>
          </a:p>
          <a:p>
            <a:pPr eaLnBrk="1" hangingPunct="1">
              <a:spcBef>
                <a:spcPct val="0"/>
              </a:spcBef>
              <a:buFontTx/>
              <a:buNone/>
            </a:pPr>
            <a:r>
              <a:rPr lang="en-US" altLang="en-US" sz="2800" dirty="0">
                <a:solidFill>
                  <a:srgbClr val="0000FF"/>
                </a:solidFill>
                <a:latin typeface="Times New Roman" panose="02020603050405020304" pitchFamily="18" charset="0"/>
              </a:rPr>
              <a:t>    c. </a:t>
            </a:r>
            <a:r>
              <a:rPr lang="en-US" altLang="en-US" sz="2800" dirty="0" err="1">
                <a:solidFill>
                  <a:srgbClr val="0000FF"/>
                </a:solidFill>
                <a:latin typeface="Times New Roman" panose="02020603050405020304" pitchFamily="18" charset="0"/>
              </a:rPr>
              <a:t>lông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hút</a:t>
            </a:r>
            <a:r>
              <a:rPr lang="en-US" altLang="en-US" sz="2800" dirty="0">
                <a:solidFill>
                  <a:srgbClr val="0000FF"/>
                </a:solidFill>
                <a:latin typeface="Times New Roman" panose="02020603050405020304" pitchFamily="18" charset="0"/>
              </a:rPr>
              <a:t> </a:t>
            </a:r>
            <a:r>
              <a:rPr lang="en-US" altLang="en-US" sz="2800" dirty="0">
                <a:solidFill>
                  <a:srgbClr val="0000FF"/>
                </a:solidFill>
                <a:latin typeface="Times New Roman" panose="02020603050405020304" pitchFamily="18" charset="0"/>
                <a:sym typeface="Wingdings 3" panose="05040102010807070707" pitchFamily="18" charset="2"/>
              </a:rPr>
              <a:t></a:t>
            </a:r>
            <a:r>
              <a:rPr lang="en-US" altLang="en-US" sz="2800" dirty="0" err="1">
                <a:solidFill>
                  <a:srgbClr val="0000FF"/>
                </a:solidFill>
                <a:latin typeface="Times New Roman" panose="02020603050405020304" pitchFamily="18" charset="0"/>
                <a:sym typeface="Wingdings 3" panose="05040102010807070707" pitchFamily="18" charset="2"/>
              </a:rPr>
              <a:t>vỏmạch</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gỗ</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của</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rễ</a:t>
            </a:r>
            <a:r>
              <a:rPr lang="en-US" altLang="en-US" sz="2800" dirty="0">
                <a:solidFill>
                  <a:srgbClr val="0000FF"/>
                </a:solidFill>
                <a:latin typeface="Times New Roman" panose="02020603050405020304" pitchFamily="18" charset="0"/>
                <a:sym typeface="Wingdings 3" panose="05040102010807070707" pitchFamily="18" charset="2"/>
              </a:rPr>
              <a: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sym typeface="Wingdings 3" panose="05040102010807070707" pitchFamily="18" charset="2"/>
              </a:rPr>
              <a:t>mạch</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gỗ</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của</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thân</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lá</a:t>
            </a:r>
            <a:r>
              <a:rPr lang="en-US" altLang="en-US" sz="2800" dirty="0">
                <a:solidFill>
                  <a:srgbClr val="0000FF"/>
                </a:solidFill>
                <a:latin typeface="Times New Roman" panose="02020603050405020304" pitchFamily="18" charset="0"/>
              </a:rPr>
              <a:t>       </a:t>
            </a:r>
          </a:p>
          <a:p>
            <a:pPr eaLnBrk="1" hangingPunct="1">
              <a:spcBef>
                <a:spcPct val="0"/>
              </a:spcBef>
              <a:buFontTx/>
              <a:buNone/>
            </a:pPr>
            <a:r>
              <a:rPr lang="en-US" altLang="en-US" sz="2800" dirty="0">
                <a:solidFill>
                  <a:srgbClr val="0000FF"/>
                </a:solidFill>
                <a:latin typeface="Times New Roman" panose="02020603050405020304" pitchFamily="18" charset="0"/>
              </a:rPr>
              <a:t>    d. </a:t>
            </a:r>
            <a:r>
              <a:rPr lang="en-US" altLang="en-US" sz="2800" dirty="0" err="1">
                <a:solidFill>
                  <a:srgbClr val="0000FF"/>
                </a:solidFill>
                <a:latin typeface="Times New Roman" panose="02020603050405020304" pitchFamily="18" charset="0"/>
              </a:rPr>
              <a:t>lông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hút</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vỏtrụ</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giữa</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của</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rễ</a:t>
            </a:r>
            <a:r>
              <a:rPr lang="en-US" altLang="en-US" sz="2800" dirty="0">
                <a:solidFill>
                  <a:srgbClr val="0000FF"/>
                </a:solidFill>
                <a:latin typeface="Times New Roman" panose="02020603050405020304" pitchFamily="18" charset="0"/>
                <a:sym typeface="Wingdings 3" panose="05040102010807070707" pitchFamily="18" charset="2"/>
              </a:rPr>
              <a: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sym typeface="Wingdings 3" panose="05040102010807070707" pitchFamily="18" charset="2"/>
              </a:rPr>
              <a:t>trụ</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giữa</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của</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thân</a:t>
            </a:r>
            <a:r>
              <a:rPr lang="en-US" altLang="en-US" sz="2800" dirty="0">
                <a:solidFill>
                  <a:srgbClr val="0000FF"/>
                </a:solidFill>
                <a:latin typeface="Times New Roman" panose="02020603050405020304" pitchFamily="18" charset="0"/>
                <a:sym typeface="Wingdings 3" panose="05040102010807070707" pitchFamily="18" charset="2"/>
              </a:rPr>
              <a:t>, </a:t>
            </a:r>
            <a:r>
              <a:rPr lang="en-US" altLang="en-US" sz="2800" dirty="0" err="1">
                <a:solidFill>
                  <a:srgbClr val="0000FF"/>
                </a:solidFill>
                <a:latin typeface="Times New Roman" panose="02020603050405020304" pitchFamily="18" charset="0"/>
                <a:sym typeface="Wingdings 3" panose="05040102010807070707" pitchFamily="18" charset="2"/>
              </a:rPr>
              <a:t>lá</a:t>
            </a:r>
            <a:endParaRPr lang="en-US" altLang="en-US" sz="2800" dirty="0">
              <a:solidFill>
                <a:srgbClr val="0000FF"/>
              </a:solidFill>
              <a:latin typeface="Times New Roman" panose="02020603050405020304" pitchFamily="18" charset="0"/>
            </a:endParaRPr>
          </a:p>
          <a:p>
            <a:pPr eaLnBrk="1" hangingPunct="1">
              <a:spcBef>
                <a:spcPct val="0"/>
              </a:spcBef>
              <a:buFontTx/>
              <a:buNone/>
            </a:pPr>
            <a:endParaRPr lang="en-US" altLang="en-US" sz="2800" dirty="0">
              <a:solidFill>
                <a:srgbClr val="0000FF"/>
              </a:solidFill>
              <a:latin typeface="Times New Roman" panose="02020603050405020304" pitchFamily="18" charset="0"/>
            </a:endParaRPr>
          </a:p>
          <a:p>
            <a:pPr eaLnBrk="1" hangingPunct="1">
              <a:spcBef>
                <a:spcPct val="50000"/>
              </a:spcBef>
              <a:buFontTx/>
              <a:buAutoNum type="alphaLcPeriod"/>
            </a:pPr>
            <a:endParaRPr lang="en-US" altLang="en-US" sz="2800" dirty="0">
              <a:latin typeface="Times New Roman" panose="02020603050405020304" pitchFamily="18" charset="0"/>
              <a:sym typeface="Wingdings" panose="05000000000000000000" pitchFamily="2" charset="2"/>
            </a:endParaRPr>
          </a:p>
        </p:txBody>
      </p:sp>
      <p:sp>
        <p:nvSpPr>
          <p:cNvPr id="5" name="Rectangle 7"/>
          <p:cNvSpPr>
            <a:spLocks noChangeArrowheads="1"/>
          </p:cNvSpPr>
          <p:nvPr/>
        </p:nvSpPr>
        <p:spPr bwMode="auto">
          <a:xfrm>
            <a:off x="3578002" y="135519"/>
            <a:ext cx="4248595" cy="685800"/>
          </a:xfrm>
          <a:prstGeom prst="rect">
            <a:avLst/>
          </a:prstGeom>
          <a:solidFill>
            <a:schemeClr val="accent1">
              <a:lumMod val="60000"/>
              <a:lumOff val="40000"/>
            </a:schemeClr>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dirty="0" smtClean="0">
                <a:solidFill>
                  <a:srgbClr val="FF0000"/>
                </a:solidFill>
              </a:rPr>
              <a:t>CHỌN </a:t>
            </a:r>
            <a:r>
              <a:rPr lang="en-US" altLang="en-US" sz="2400" dirty="0">
                <a:solidFill>
                  <a:srgbClr val="FF0000"/>
                </a:solidFill>
              </a:rPr>
              <a:t>ĐÁP ÁN ĐÚNG NHẤT</a:t>
            </a:r>
          </a:p>
        </p:txBody>
      </p:sp>
      <p:sp>
        <p:nvSpPr>
          <p:cNvPr id="6" name="Oval 4"/>
          <p:cNvSpPr>
            <a:spLocks noChangeArrowheads="1"/>
          </p:cNvSpPr>
          <p:nvPr/>
        </p:nvSpPr>
        <p:spPr bwMode="auto">
          <a:xfrm>
            <a:off x="1190169" y="1836255"/>
            <a:ext cx="426584" cy="44248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7" name="Oval 4"/>
          <p:cNvSpPr>
            <a:spLocks noChangeArrowheads="1"/>
          </p:cNvSpPr>
          <p:nvPr/>
        </p:nvSpPr>
        <p:spPr bwMode="auto">
          <a:xfrm>
            <a:off x="4615541" y="3069969"/>
            <a:ext cx="426584" cy="44248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8" name="Oval 4"/>
          <p:cNvSpPr>
            <a:spLocks noChangeArrowheads="1"/>
          </p:cNvSpPr>
          <p:nvPr/>
        </p:nvSpPr>
        <p:spPr bwMode="auto">
          <a:xfrm>
            <a:off x="7547427" y="3897283"/>
            <a:ext cx="426584" cy="44248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9" name="Oval 4"/>
          <p:cNvSpPr>
            <a:spLocks noChangeArrowheads="1"/>
          </p:cNvSpPr>
          <p:nvPr/>
        </p:nvSpPr>
        <p:spPr bwMode="auto">
          <a:xfrm>
            <a:off x="602342" y="5660769"/>
            <a:ext cx="426584" cy="44248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181172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trips(downLeft)">
                                      <p:cBhvr>
                                        <p:cTn id="11" dur="500"/>
                                        <p:tgtEl>
                                          <p:spTgt spid="4">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trips(downLeft)">
                                      <p:cBhvr>
                                        <p:cTn id="15" dur="1000"/>
                                        <p:tgtEl>
                                          <p:spTgt spid="4">
                                            <p:txEl>
                                              <p:pRg st="2" end="2"/>
                                            </p:txEl>
                                          </p:spTgt>
                                        </p:tgtEl>
                                      </p:cBhvr>
                                    </p:animEffect>
                                  </p:childTnLst>
                                </p:cTn>
                              </p:par>
                            </p:childTnLst>
                          </p:cTn>
                        </p:par>
                        <p:par>
                          <p:cTn id="16" fill="hold">
                            <p:stCondLst>
                              <p:cond delay="2000"/>
                            </p:stCondLst>
                            <p:childTnLst>
                              <p:par>
                                <p:cTn id="17" presetID="3" presetClass="entr" presetSubtype="1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linds(horizontal)">
                                      <p:cBhvr>
                                        <p:cTn id="19" dur="500"/>
                                        <p:tgtEl>
                                          <p:spTgt spid="4">
                                            <p:txEl>
                                              <p:pRg st="3" end="3"/>
                                            </p:txEl>
                                          </p:spTgt>
                                        </p:tgtEl>
                                      </p:cBhvr>
                                    </p:animEffect>
                                  </p:childTnLst>
                                </p:cTn>
                              </p:par>
                            </p:childTnLst>
                          </p:cTn>
                        </p:par>
                        <p:par>
                          <p:cTn id="20" fill="hold">
                            <p:stCondLst>
                              <p:cond delay="2500"/>
                            </p:stCondLst>
                            <p:childTnLst>
                              <p:par>
                                <p:cTn id="21" presetID="3" presetClass="entr" presetSubtype="1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childTnLst>
                          </p:cTn>
                        </p:par>
                        <p:par>
                          <p:cTn id="24" fill="hold">
                            <p:stCondLst>
                              <p:cond delay="3000"/>
                            </p:stCondLst>
                            <p:childTnLst>
                              <p:par>
                                <p:cTn id="25" presetID="3" presetClass="entr" presetSubtype="1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par>
                          <p:cTn id="28" fill="hold">
                            <p:stCondLst>
                              <p:cond delay="3500"/>
                            </p:stCondLst>
                            <p:childTnLst>
                              <p:par>
                                <p:cTn id="29" presetID="3" presetClass="entr" presetSubtype="1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linds(horizontal)">
                                      <p:cBhvr>
                                        <p:cTn id="31" dur="500"/>
                                        <p:tgtEl>
                                          <p:spTgt spid="4">
                                            <p:txEl>
                                              <p:pRg st="6" end="6"/>
                                            </p:txEl>
                                          </p:spTgt>
                                        </p:tgtEl>
                                      </p:cBhvr>
                                    </p:animEffect>
                                  </p:childTnLst>
                                </p:cTn>
                              </p:par>
                            </p:childTnLst>
                          </p:cTn>
                        </p:par>
                        <p:par>
                          <p:cTn id="32" fill="hold">
                            <p:stCondLst>
                              <p:cond delay="4000"/>
                            </p:stCondLst>
                            <p:childTnLst>
                              <p:par>
                                <p:cTn id="33" presetID="3" presetClass="entr" presetSubtype="1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blinds(horizontal)">
                                      <p:cBhvr>
                                        <p:cTn id="35" dur="500"/>
                                        <p:tgtEl>
                                          <p:spTgt spid="4">
                                            <p:txEl>
                                              <p:pRg st="7" end="7"/>
                                            </p:txEl>
                                          </p:spTgt>
                                        </p:tgtEl>
                                      </p:cBhvr>
                                    </p:animEffect>
                                  </p:childTnLst>
                                </p:cTn>
                              </p:par>
                            </p:childTnLst>
                          </p:cTn>
                        </p:par>
                        <p:par>
                          <p:cTn id="36" fill="hold">
                            <p:stCondLst>
                              <p:cond delay="4500"/>
                            </p:stCondLst>
                            <p:childTnLst>
                              <p:par>
                                <p:cTn id="37" presetID="3" presetClass="entr" presetSubtype="10"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blinds(horizontal)">
                                      <p:cBhvr>
                                        <p:cTn id="39" dur="500"/>
                                        <p:tgtEl>
                                          <p:spTgt spid="4">
                                            <p:txEl>
                                              <p:pRg st="8" end="8"/>
                                            </p:txEl>
                                          </p:spTgt>
                                        </p:tgtEl>
                                      </p:cBhvr>
                                    </p:animEffect>
                                  </p:childTnLst>
                                </p:cTn>
                              </p:par>
                            </p:childTnLst>
                          </p:cTn>
                        </p:par>
                        <p:par>
                          <p:cTn id="40" fill="hold">
                            <p:stCondLst>
                              <p:cond delay="5000"/>
                            </p:stCondLst>
                            <p:childTnLst>
                              <p:par>
                                <p:cTn id="41" presetID="3" presetClass="entr" presetSubtype="10" fill="hold"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blinds(horizontal)">
                                      <p:cBhvr>
                                        <p:cTn id="43" dur="500"/>
                                        <p:tgtEl>
                                          <p:spTgt spid="4">
                                            <p:txEl>
                                              <p:pRg st="9" end="9"/>
                                            </p:txEl>
                                          </p:spTgt>
                                        </p:tgtEl>
                                      </p:cBhvr>
                                    </p:animEffect>
                                  </p:childTnLst>
                                </p:cTn>
                              </p:par>
                            </p:childTnLst>
                          </p:cTn>
                        </p:par>
                        <p:par>
                          <p:cTn id="44" fill="hold">
                            <p:stCondLst>
                              <p:cond delay="5500"/>
                            </p:stCondLst>
                            <p:childTnLst>
                              <p:par>
                                <p:cTn id="45" presetID="3" presetClass="entr" presetSubtype="10" fill="hold" nodeType="after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blinds(horizontal)">
                                      <p:cBhvr>
                                        <p:cTn id="47" dur="500"/>
                                        <p:tgtEl>
                                          <p:spTgt spid="4">
                                            <p:txEl>
                                              <p:pRg st="10" end="10"/>
                                            </p:txEl>
                                          </p:spTgt>
                                        </p:tgtEl>
                                      </p:cBhvr>
                                    </p:animEffect>
                                  </p:childTnLst>
                                </p:cTn>
                              </p:par>
                            </p:childTnLst>
                          </p:cTn>
                        </p:par>
                        <p:par>
                          <p:cTn id="48" fill="hold">
                            <p:stCondLst>
                              <p:cond delay="6000"/>
                            </p:stCondLst>
                            <p:childTnLst>
                              <p:par>
                                <p:cTn id="49" presetID="4" presetClass="entr" presetSubtype="16"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ox(in)">
                                      <p:cBhvr>
                                        <p:cTn id="51" dur="500"/>
                                        <p:tgtEl>
                                          <p:spTgt spid="6"/>
                                        </p:tgtEl>
                                      </p:cBhvr>
                                    </p:animEffect>
                                  </p:childTnLst>
                                </p:cTn>
                              </p:par>
                            </p:childTnLst>
                          </p:cTn>
                        </p:par>
                        <p:par>
                          <p:cTn id="52" fill="hold">
                            <p:stCondLst>
                              <p:cond delay="6500"/>
                            </p:stCondLst>
                            <p:childTnLst>
                              <p:par>
                                <p:cTn id="53" presetID="4" presetClass="entr" presetSubtype="16"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ox(in)">
                                      <p:cBhvr>
                                        <p:cTn id="55" dur="500"/>
                                        <p:tgtEl>
                                          <p:spTgt spid="7"/>
                                        </p:tgtEl>
                                      </p:cBhvr>
                                    </p:animEffect>
                                  </p:childTnLst>
                                </p:cTn>
                              </p:par>
                            </p:childTnLst>
                          </p:cTn>
                        </p:par>
                        <p:par>
                          <p:cTn id="56" fill="hold">
                            <p:stCondLst>
                              <p:cond delay="7000"/>
                            </p:stCondLst>
                            <p:childTnLst>
                              <p:par>
                                <p:cTn id="57" presetID="4" presetClass="entr" presetSubtype="16"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ox(in)">
                                      <p:cBhvr>
                                        <p:cTn id="59" dur="500"/>
                                        <p:tgtEl>
                                          <p:spTgt spid="8"/>
                                        </p:tgtEl>
                                      </p:cBhvr>
                                    </p:animEffect>
                                  </p:childTnLst>
                                </p:cTn>
                              </p:par>
                            </p:childTnLst>
                          </p:cTn>
                        </p:par>
                        <p:par>
                          <p:cTn id="60" fill="hold">
                            <p:stCondLst>
                              <p:cond delay="7500"/>
                            </p:stCondLst>
                            <p:childTnLst>
                              <p:par>
                                <p:cTn id="61" presetID="4" presetClass="entr" presetSubtype="16"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ox(in)">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086" y="159435"/>
            <a:ext cx="11350172" cy="954107"/>
          </a:xfrm>
          <a:prstGeom prst="rect">
            <a:avLst/>
          </a:prstGeom>
        </p:spPr>
        <p:txBody>
          <a:bodyPr wrap="square">
            <a:spAutoFit/>
          </a:bodyPr>
          <a:lstStyle/>
          <a:p>
            <a:pPr algn="just">
              <a:spcBef>
                <a:spcPct val="50000"/>
              </a:spcBef>
            </a:pPr>
            <a:r>
              <a:rPr lang="en-US" sz="2800" dirty="0">
                <a:latin typeface="Times New Roman" pitchFamily="18" charset="0"/>
                <a:cs typeface="Arial" charset="0"/>
              </a:rPr>
              <a:t>?</a:t>
            </a:r>
            <a:r>
              <a:rPr lang="en-US" sz="2800" dirty="0" err="1">
                <a:latin typeface="Times New Roman" pitchFamily="18" charset="0"/>
                <a:cs typeface="Arial" charset="0"/>
              </a:rPr>
              <a:t>Thời</a:t>
            </a:r>
            <a:r>
              <a:rPr lang="en-US" sz="2800" dirty="0">
                <a:latin typeface="Times New Roman" pitchFamily="18" charset="0"/>
                <a:cs typeface="Arial" charset="0"/>
              </a:rPr>
              <a:t> </a:t>
            </a:r>
            <a:r>
              <a:rPr lang="en-US" sz="2800" dirty="0" err="1">
                <a:latin typeface="Times New Roman" pitchFamily="18" charset="0"/>
                <a:cs typeface="Arial" charset="0"/>
              </a:rPr>
              <a:t>tiết</a:t>
            </a:r>
            <a:r>
              <a:rPr lang="en-US" sz="2800" dirty="0">
                <a:latin typeface="Times New Roman" pitchFamily="18" charset="0"/>
                <a:cs typeface="Arial" charset="0"/>
              </a:rPr>
              <a:t>, </a:t>
            </a:r>
            <a:r>
              <a:rPr lang="en-US" sz="2800" dirty="0" err="1">
                <a:latin typeface="Times New Roman" pitchFamily="18" charset="0"/>
                <a:cs typeface="Arial" charset="0"/>
              </a:rPr>
              <a:t>khí</a:t>
            </a:r>
            <a:r>
              <a:rPr lang="en-US" sz="2800" dirty="0">
                <a:latin typeface="Times New Roman" pitchFamily="18" charset="0"/>
                <a:cs typeface="Arial" charset="0"/>
              </a:rPr>
              <a:t> </a:t>
            </a:r>
            <a:r>
              <a:rPr lang="en-US" sz="2800" dirty="0" err="1">
                <a:latin typeface="Times New Roman" pitchFamily="18" charset="0"/>
                <a:cs typeface="Arial" charset="0"/>
              </a:rPr>
              <a:t>hậu</a:t>
            </a:r>
            <a:r>
              <a:rPr lang="en-US" sz="2800" dirty="0">
                <a:latin typeface="Times New Roman" pitchFamily="18" charset="0"/>
                <a:cs typeface="Arial" charset="0"/>
              </a:rPr>
              <a:t> </a:t>
            </a:r>
            <a:r>
              <a:rPr lang="en-US" sz="2800" dirty="0" err="1">
                <a:latin typeface="Times New Roman" pitchFamily="18" charset="0"/>
                <a:cs typeface="Arial" charset="0"/>
              </a:rPr>
              <a:t>ảnh</a:t>
            </a:r>
            <a:r>
              <a:rPr lang="en-US" sz="2800" dirty="0">
                <a:latin typeface="Times New Roman" pitchFamily="18" charset="0"/>
                <a:cs typeface="Arial" charset="0"/>
              </a:rPr>
              <a:t> </a:t>
            </a:r>
            <a:r>
              <a:rPr lang="en-US" sz="2800" dirty="0" err="1">
                <a:latin typeface="Times New Roman" pitchFamily="18" charset="0"/>
                <a:cs typeface="Arial" charset="0"/>
              </a:rPr>
              <a:t>hưởng</a:t>
            </a:r>
            <a:r>
              <a:rPr lang="en-US" sz="2800" dirty="0">
                <a:latin typeface="Times New Roman" pitchFamily="18" charset="0"/>
                <a:cs typeface="Arial" charset="0"/>
              </a:rPr>
              <a:t> </a:t>
            </a:r>
            <a:r>
              <a:rPr lang="en-US" sz="2800" dirty="0" err="1">
                <a:latin typeface="Times New Roman" pitchFamily="18" charset="0"/>
                <a:cs typeface="Arial" charset="0"/>
              </a:rPr>
              <a:t>như</a:t>
            </a:r>
            <a:r>
              <a:rPr lang="en-US" sz="2800" dirty="0">
                <a:latin typeface="Times New Roman" pitchFamily="18" charset="0"/>
                <a:cs typeface="Arial" charset="0"/>
              </a:rPr>
              <a:t> </a:t>
            </a:r>
            <a:r>
              <a:rPr lang="en-US" sz="2800" dirty="0" err="1">
                <a:latin typeface="Times New Roman" pitchFamily="18" charset="0"/>
                <a:cs typeface="Arial" charset="0"/>
              </a:rPr>
              <a:t>thế</a:t>
            </a:r>
            <a:r>
              <a:rPr lang="en-US" sz="2800" dirty="0">
                <a:latin typeface="Times New Roman" pitchFamily="18" charset="0"/>
                <a:cs typeface="Arial" charset="0"/>
              </a:rPr>
              <a:t> </a:t>
            </a:r>
            <a:r>
              <a:rPr lang="en-US" sz="2800" dirty="0" err="1">
                <a:latin typeface="Times New Roman" pitchFamily="18" charset="0"/>
                <a:cs typeface="Arial" charset="0"/>
              </a:rPr>
              <a:t>nào</a:t>
            </a:r>
            <a:r>
              <a:rPr lang="en-US" sz="2800" dirty="0">
                <a:latin typeface="Times New Roman" pitchFamily="18" charset="0"/>
                <a:cs typeface="Arial" charset="0"/>
              </a:rPr>
              <a:t> </a:t>
            </a:r>
            <a:r>
              <a:rPr lang="en-US" sz="2800" dirty="0" err="1">
                <a:latin typeface="Times New Roman" pitchFamily="18" charset="0"/>
                <a:cs typeface="Arial" charset="0"/>
              </a:rPr>
              <a:t>đến</a:t>
            </a:r>
            <a:r>
              <a:rPr lang="en-US" sz="2800" dirty="0">
                <a:latin typeface="Times New Roman" pitchFamily="18" charset="0"/>
                <a:cs typeface="Arial" charset="0"/>
              </a:rPr>
              <a:t> </a:t>
            </a:r>
            <a:r>
              <a:rPr lang="en-US" sz="2800" dirty="0" err="1">
                <a:latin typeface="Times New Roman" pitchFamily="18" charset="0"/>
                <a:cs typeface="Arial" charset="0"/>
              </a:rPr>
              <a:t>sự</a:t>
            </a:r>
            <a:r>
              <a:rPr lang="en-US" sz="2800" dirty="0">
                <a:latin typeface="Times New Roman" pitchFamily="18" charset="0"/>
                <a:cs typeface="Arial" charset="0"/>
              </a:rPr>
              <a:t> </a:t>
            </a:r>
            <a:r>
              <a:rPr lang="en-US" sz="2800" dirty="0" err="1">
                <a:latin typeface="Times New Roman" pitchFamily="18" charset="0"/>
                <a:cs typeface="Arial" charset="0"/>
              </a:rPr>
              <a:t>hút</a:t>
            </a:r>
            <a:r>
              <a:rPr lang="en-US" sz="2800" dirty="0">
                <a:latin typeface="Times New Roman" pitchFamily="18" charset="0"/>
                <a:cs typeface="Arial" charset="0"/>
              </a:rPr>
              <a:t> </a:t>
            </a:r>
            <a:r>
              <a:rPr lang="en-US" sz="2800" dirty="0" err="1">
                <a:latin typeface="Times New Roman" pitchFamily="18" charset="0"/>
                <a:cs typeface="Arial" charset="0"/>
              </a:rPr>
              <a:t>nước</a:t>
            </a:r>
            <a:r>
              <a:rPr lang="en-US" sz="2800" dirty="0">
                <a:latin typeface="Times New Roman" pitchFamily="18" charset="0"/>
                <a:cs typeface="Arial" charset="0"/>
              </a:rPr>
              <a:t> </a:t>
            </a:r>
            <a:r>
              <a:rPr lang="en-US" sz="2800" dirty="0" err="1">
                <a:latin typeface="Times New Roman" pitchFamily="18" charset="0"/>
                <a:cs typeface="Arial" charset="0"/>
              </a:rPr>
              <a:t>và</a:t>
            </a:r>
            <a:r>
              <a:rPr lang="en-US" sz="2800" dirty="0">
                <a:latin typeface="Times New Roman" pitchFamily="18" charset="0"/>
                <a:cs typeface="Arial" charset="0"/>
              </a:rPr>
              <a:t> </a:t>
            </a:r>
            <a:r>
              <a:rPr lang="en-US" sz="2800" dirty="0" err="1">
                <a:latin typeface="Times New Roman" pitchFamily="18" charset="0"/>
                <a:cs typeface="Arial" charset="0"/>
              </a:rPr>
              <a:t>muối</a:t>
            </a:r>
            <a:r>
              <a:rPr lang="en-US" sz="2800" dirty="0">
                <a:latin typeface="Times New Roman" pitchFamily="18" charset="0"/>
                <a:cs typeface="Arial" charset="0"/>
              </a:rPr>
              <a:t> </a:t>
            </a:r>
            <a:r>
              <a:rPr lang="en-US" sz="2800" dirty="0" err="1">
                <a:latin typeface="Times New Roman" pitchFamily="18" charset="0"/>
                <a:cs typeface="Arial" charset="0"/>
              </a:rPr>
              <a:t>khoáng</a:t>
            </a:r>
            <a:r>
              <a:rPr lang="en-US" sz="2800" dirty="0">
                <a:latin typeface="Times New Roman" pitchFamily="18" charset="0"/>
                <a:cs typeface="Arial" charset="0"/>
              </a:rPr>
              <a:t> </a:t>
            </a:r>
            <a:r>
              <a:rPr lang="en-US" sz="2800" dirty="0" err="1">
                <a:latin typeface="Times New Roman" pitchFamily="18" charset="0"/>
                <a:cs typeface="Arial" charset="0"/>
              </a:rPr>
              <a:t>của</a:t>
            </a:r>
            <a:r>
              <a:rPr lang="en-US" sz="2800" dirty="0">
                <a:latin typeface="Times New Roman" pitchFamily="18" charset="0"/>
                <a:cs typeface="Arial" charset="0"/>
              </a:rPr>
              <a:t> </a:t>
            </a:r>
            <a:r>
              <a:rPr lang="en-US" sz="2800" dirty="0" err="1">
                <a:latin typeface="Times New Roman" pitchFamily="18" charset="0"/>
                <a:cs typeface="Arial" charset="0"/>
              </a:rPr>
              <a:t>cây</a:t>
            </a:r>
            <a:r>
              <a:rPr lang="en-US" sz="2800" dirty="0">
                <a:latin typeface="Times New Roman" pitchFamily="18" charset="0"/>
                <a:cs typeface="Arial" charset="0"/>
              </a:rPr>
              <a:t>? Cho </a:t>
            </a:r>
            <a:r>
              <a:rPr lang="en-US" sz="2800" dirty="0" err="1">
                <a:latin typeface="Times New Roman" pitchFamily="18" charset="0"/>
                <a:cs typeface="Arial" charset="0"/>
              </a:rPr>
              <a:t>ví</a:t>
            </a:r>
            <a:r>
              <a:rPr lang="en-US" sz="2800" dirty="0">
                <a:latin typeface="Times New Roman" pitchFamily="18" charset="0"/>
                <a:cs typeface="Arial" charset="0"/>
              </a:rPr>
              <a:t> </a:t>
            </a:r>
            <a:r>
              <a:rPr lang="en-US" sz="2800" dirty="0" err="1">
                <a:latin typeface="Times New Roman" pitchFamily="18" charset="0"/>
                <a:cs typeface="Arial" charset="0"/>
              </a:rPr>
              <a:t>dụ</a:t>
            </a:r>
            <a:r>
              <a:rPr lang="en-US" sz="2800" dirty="0">
                <a:latin typeface="Times New Roman" pitchFamily="18" charset="0"/>
                <a:cs typeface="Arial" charset="0"/>
              </a:rPr>
              <a:t> </a:t>
            </a:r>
            <a:r>
              <a:rPr lang="en-US" sz="2800" dirty="0" err="1">
                <a:latin typeface="Times New Roman" pitchFamily="18" charset="0"/>
                <a:cs typeface="Arial" charset="0"/>
              </a:rPr>
              <a:t>để</a:t>
            </a:r>
            <a:r>
              <a:rPr lang="en-US" sz="2800" dirty="0">
                <a:latin typeface="Times New Roman" pitchFamily="18" charset="0"/>
                <a:cs typeface="Arial" charset="0"/>
              </a:rPr>
              <a:t> minh </a:t>
            </a:r>
            <a:r>
              <a:rPr lang="en-US" sz="2800" dirty="0" err="1">
                <a:latin typeface="Times New Roman" pitchFamily="18" charset="0"/>
                <a:cs typeface="Arial" charset="0"/>
              </a:rPr>
              <a:t>họa</a:t>
            </a:r>
            <a:r>
              <a:rPr lang="en-US" sz="2800" dirty="0">
                <a:latin typeface="Times New Roman" pitchFamily="18" charset="0"/>
                <a:cs typeface="Arial" charset="0"/>
              </a:rPr>
              <a:t>?</a:t>
            </a:r>
          </a:p>
        </p:txBody>
      </p:sp>
      <p:sp>
        <p:nvSpPr>
          <p:cNvPr id="3" name="Rectangle 2"/>
          <p:cNvSpPr/>
          <p:nvPr/>
        </p:nvSpPr>
        <p:spPr>
          <a:xfrm>
            <a:off x="595086" y="1113542"/>
            <a:ext cx="11234057" cy="954107"/>
          </a:xfrm>
          <a:prstGeom prst="rect">
            <a:avLst/>
          </a:prstGeom>
        </p:spPr>
        <p:txBody>
          <a:bodyPr wrap="square">
            <a:spAutoFit/>
          </a:bodyPr>
          <a:lstStyle/>
          <a:p>
            <a:pPr algn="just">
              <a:spcBef>
                <a:spcPct val="50000"/>
              </a:spcBef>
            </a:pP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Thời</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tiết</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khí</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hậu</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làm</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ảnh</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hưởng</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đến</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khả</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năng</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hút</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nước</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và</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muối</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khoáng</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của</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cây</a:t>
            </a:r>
            <a:r>
              <a:rPr lang="en-US" sz="2800" dirty="0">
                <a:solidFill>
                  <a:srgbClr val="FF0000"/>
                </a:solidFill>
                <a:latin typeface="Times New Roman" pitchFamily="18" charset="0"/>
                <a:cs typeface="Arial" charset="0"/>
                <a:sym typeface="Wingdings" pitchFamily="2" charset="2"/>
              </a:rPr>
              <a:t>.</a:t>
            </a:r>
            <a:endParaRPr lang="en-US" sz="2800" dirty="0">
              <a:solidFill>
                <a:srgbClr val="FF0000"/>
              </a:solidFill>
              <a:latin typeface="Times New Roman" pitchFamily="18" charset="0"/>
              <a:cs typeface="Arial" charset="0"/>
            </a:endParaRPr>
          </a:p>
        </p:txBody>
      </p:sp>
      <p:sp>
        <p:nvSpPr>
          <p:cNvPr id="4" name="Rectangle 3"/>
          <p:cNvSpPr/>
          <p:nvPr/>
        </p:nvSpPr>
        <p:spPr>
          <a:xfrm>
            <a:off x="478971" y="1995485"/>
            <a:ext cx="992579" cy="523220"/>
          </a:xfrm>
          <a:prstGeom prst="rect">
            <a:avLst/>
          </a:prstGeom>
        </p:spPr>
        <p:txBody>
          <a:bodyPr wrap="none">
            <a:spAutoFit/>
          </a:bodyPr>
          <a:lstStyle/>
          <a:p>
            <a:pPr algn="just">
              <a:spcBef>
                <a:spcPct val="50000"/>
              </a:spcBef>
            </a:pPr>
            <a:r>
              <a:rPr lang="en-US" sz="2800" dirty="0" err="1">
                <a:solidFill>
                  <a:srgbClr val="FF0000"/>
                </a:solidFill>
                <a:latin typeface="Times New Roman" pitchFamily="18" charset="0"/>
                <a:cs typeface="Arial" charset="0"/>
              </a:rPr>
              <a:t>Ví</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dụ</a:t>
            </a:r>
            <a:endParaRPr lang="en-US" sz="2800" dirty="0">
              <a:solidFill>
                <a:srgbClr val="FF0000"/>
              </a:solidFill>
              <a:latin typeface="Times New Roman" pitchFamily="18" charset="0"/>
              <a:cs typeface="Arial" charset="0"/>
            </a:endParaRPr>
          </a:p>
        </p:txBody>
      </p:sp>
      <p:sp>
        <p:nvSpPr>
          <p:cNvPr id="5" name="Rectangle 4"/>
          <p:cNvSpPr/>
          <p:nvPr/>
        </p:nvSpPr>
        <p:spPr>
          <a:xfrm>
            <a:off x="1088571" y="2375425"/>
            <a:ext cx="10740572" cy="954107"/>
          </a:xfrm>
          <a:prstGeom prst="rect">
            <a:avLst/>
          </a:prstGeom>
        </p:spPr>
        <p:txBody>
          <a:bodyPr wrap="square">
            <a:spAutoFit/>
          </a:bodyPr>
          <a:lstStyle/>
          <a:p>
            <a:pPr algn="just">
              <a:spcBef>
                <a:spcPct val="50000"/>
              </a:spcBef>
            </a:pPr>
            <a:r>
              <a:rPr lang="en-US" sz="2800" dirty="0">
                <a:solidFill>
                  <a:srgbClr val="FF0000"/>
                </a:solidFill>
                <a:latin typeface="Times New Roman" pitchFamily="18" charset="0"/>
                <a:cs typeface="Arial" charset="0"/>
              </a:rPr>
              <a:t>a. </a:t>
            </a:r>
            <a:r>
              <a:rPr lang="en-US" sz="2800" dirty="0" err="1">
                <a:solidFill>
                  <a:srgbClr val="FF0000"/>
                </a:solidFill>
                <a:latin typeface="Times New Roman" pitchFamily="18" charset="0"/>
                <a:cs typeface="Arial" charset="0"/>
              </a:rPr>
              <a:t>Khi</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nhiệt</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độ</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xuống</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thấp</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dưới</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O</a:t>
            </a:r>
            <a:r>
              <a:rPr lang="en-US" sz="2800" baseline="30000" dirty="0" err="1">
                <a:solidFill>
                  <a:srgbClr val="FF0000"/>
                </a:solidFill>
                <a:latin typeface="Times New Roman" pitchFamily="18" charset="0"/>
                <a:cs typeface="Arial" charset="0"/>
              </a:rPr>
              <a:t>o</a:t>
            </a:r>
            <a:r>
              <a:rPr lang="en-US" sz="2800" dirty="0" err="1">
                <a:solidFill>
                  <a:srgbClr val="FF0000"/>
                </a:solidFill>
                <a:latin typeface="Times New Roman" pitchFamily="18" charset="0"/>
                <a:cs typeface="Arial" charset="0"/>
              </a:rPr>
              <a:t>C</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nước</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đóng</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băng</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muối</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khoáng</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không</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hòa</a:t>
            </a:r>
            <a:r>
              <a:rPr lang="en-US" sz="2800" dirty="0">
                <a:solidFill>
                  <a:srgbClr val="FF0000"/>
                </a:solidFill>
                <a:latin typeface="Times New Roman" pitchFamily="18" charset="0"/>
                <a:cs typeface="Arial" charset="0"/>
              </a:rPr>
              <a:t> tan </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Rễ</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cây</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không</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hút</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được</a:t>
            </a:r>
            <a:r>
              <a:rPr lang="en-US" sz="2800" dirty="0">
                <a:solidFill>
                  <a:srgbClr val="FF0000"/>
                </a:solidFill>
                <a:latin typeface="Times New Roman" pitchFamily="18" charset="0"/>
                <a:cs typeface="Arial" charset="0"/>
                <a:sym typeface="Wingdings" pitchFamily="2" charset="2"/>
              </a:rPr>
              <a:t>.</a:t>
            </a:r>
            <a:endParaRPr lang="en-US" sz="2800" dirty="0">
              <a:solidFill>
                <a:srgbClr val="FF0000"/>
              </a:solidFill>
              <a:latin typeface="Times New Roman" pitchFamily="18" charset="0"/>
              <a:cs typeface="Arial" charset="0"/>
            </a:endParaRPr>
          </a:p>
        </p:txBody>
      </p:sp>
      <p:sp>
        <p:nvSpPr>
          <p:cNvPr id="6" name="Rectangle 5"/>
          <p:cNvSpPr/>
          <p:nvPr/>
        </p:nvSpPr>
        <p:spPr>
          <a:xfrm>
            <a:off x="1088571" y="3413688"/>
            <a:ext cx="10740572" cy="954107"/>
          </a:xfrm>
          <a:prstGeom prst="rect">
            <a:avLst/>
          </a:prstGeom>
        </p:spPr>
        <p:txBody>
          <a:bodyPr wrap="square">
            <a:spAutoFit/>
          </a:bodyPr>
          <a:lstStyle/>
          <a:p>
            <a:pPr algn="just">
              <a:spcBef>
                <a:spcPct val="50000"/>
              </a:spcBef>
            </a:pPr>
            <a:r>
              <a:rPr lang="en-US" sz="2800" dirty="0">
                <a:solidFill>
                  <a:srgbClr val="FF0000"/>
                </a:solidFill>
                <a:latin typeface="Times New Roman" pitchFamily="18" charset="0"/>
                <a:cs typeface="Arial" charset="0"/>
              </a:rPr>
              <a:t>b. </a:t>
            </a:r>
            <a:r>
              <a:rPr lang="en-US" sz="2800" dirty="0" err="1">
                <a:solidFill>
                  <a:srgbClr val="FF0000"/>
                </a:solidFill>
                <a:latin typeface="Times New Roman" pitchFamily="18" charset="0"/>
                <a:cs typeface="Arial" charset="0"/>
              </a:rPr>
              <a:t>Khi</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trời</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nắng</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nhiệt</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độ</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cao</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cây</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thoát</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nước</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nhiều</a:t>
            </a:r>
            <a:r>
              <a:rPr lang="en-US" sz="2800" dirty="0">
                <a:solidFill>
                  <a:srgbClr val="FF0000"/>
                </a:solidFill>
                <a:latin typeface="Times New Roman" pitchFamily="18" charset="0"/>
                <a:cs typeface="Arial" charset="0"/>
              </a:rPr>
              <a:t> </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nhu</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cầu</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nước</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của</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cây</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tăng</a:t>
            </a:r>
            <a:r>
              <a:rPr lang="en-US" sz="2800" dirty="0">
                <a:solidFill>
                  <a:srgbClr val="FF0000"/>
                </a:solidFill>
                <a:latin typeface="Times New Roman" pitchFamily="18" charset="0"/>
                <a:cs typeface="Arial" charset="0"/>
                <a:sym typeface="Wingdings" pitchFamily="2" charset="2"/>
              </a:rPr>
              <a:t> </a:t>
            </a:r>
            <a:r>
              <a:rPr lang="en-US" sz="2800" dirty="0" err="1">
                <a:solidFill>
                  <a:srgbClr val="FF0000"/>
                </a:solidFill>
                <a:latin typeface="Times New Roman" pitchFamily="18" charset="0"/>
                <a:cs typeface="Arial" charset="0"/>
                <a:sym typeface="Wingdings" pitchFamily="2" charset="2"/>
              </a:rPr>
              <a:t>cao</a:t>
            </a:r>
            <a:r>
              <a:rPr lang="en-US" sz="2800" dirty="0">
                <a:solidFill>
                  <a:srgbClr val="FF0000"/>
                </a:solidFill>
                <a:latin typeface="Times New Roman" pitchFamily="18" charset="0"/>
                <a:cs typeface="Arial" charset="0"/>
                <a:sym typeface="Wingdings" pitchFamily="2" charset="2"/>
              </a:rPr>
              <a:t>.</a:t>
            </a:r>
            <a:endParaRPr lang="en-US" sz="2800" dirty="0">
              <a:solidFill>
                <a:srgbClr val="FF0000"/>
              </a:solidFill>
              <a:latin typeface="Times New Roman" pitchFamily="18" charset="0"/>
              <a:cs typeface="Arial" charset="0"/>
            </a:endParaRPr>
          </a:p>
        </p:txBody>
      </p:sp>
      <p:sp>
        <p:nvSpPr>
          <p:cNvPr id="7" name="Rectangle 6"/>
          <p:cNvSpPr/>
          <p:nvPr/>
        </p:nvSpPr>
        <p:spPr>
          <a:xfrm>
            <a:off x="1088571" y="4451951"/>
            <a:ext cx="10740572" cy="954107"/>
          </a:xfrm>
          <a:prstGeom prst="rect">
            <a:avLst/>
          </a:prstGeom>
        </p:spPr>
        <p:txBody>
          <a:bodyPr wrap="square">
            <a:spAutoFit/>
          </a:bodyPr>
          <a:lstStyle/>
          <a:p>
            <a:pPr algn="just">
              <a:spcBef>
                <a:spcPct val="50000"/>
              </a:spcBef>
            </a:pPr>
            <a:r>
              <a:rPr lang="en-US" sz="2800" dirty="0">
                <a:solidFill>
                  <a:srgbClr val="FF0000"/>
                </a:solidFill>
                <a:latin typeface="Times New Roman" pitchFamily="18" charset="0"/>
                <a:cs typeface="Arial" charset="0"/>
              </a:rPr>
              <a:t>c. </a:t>
            </a:r>
            <a:r>
              <a:rPr lang="en-US" sz="2800" dirty="0" err="1">
                <a:solidFill>
                  <a:srgbClr val="FF0000"/>
                </a:solidFill>
                <a:latin typeface="Times New Roman" pitchFamily="18" charset="0"/>
                <a:cs typeface="Arial" charset="0"/>
              </a:rPr>
              <a:t>Khi</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mưa</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nhiều</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đất</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ngập</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nước</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lâu</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ngày</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rễ</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bị</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chết</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cây</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mất</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khả</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năng</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hút</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nước</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và</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muối</a:t>
            </a:r>
            <a:r>
              <a:rPr lang="en-US" sz="2800" dirty="0">
                <a:solidFill>
                  <a:srgbClr val="FF0000"/>
                </a:solidFill>
                <a:latin typeface="Times New Roman" pitchFamily="18" charset="0"/>
                <a:cs typeface="Arial" charset="0"/>
              </a:rPr>
              <a:t> </a:t>
            </a:r>
            <a:r>
              <a:rPr lang="en-US" sz="2800" dirty="0" err="1">
                <a:solidFill>
                  <a:srgbClr val="FF0000"/>
                </a:solidFill>
                <a:latin typeface="Times New Roman" pitchFamily="18" charset="0"/>
                <a:cs typeface="Arial" charset="0"/>
              </a:rPr>
              <a:t>khoáng</a:t>
            </a:r>
            <a:r>
              <a:rPr lang="en-US" sz="2800" dirty="0">
                <a:solidFill>
                  <a:srgbClr val="FF0000"/>
                </a:solidFill>
                <a:latin typeface="Times New Roman" pitchFamily="18" charset="0"/>
                <a:cs typeface="Arial" charset="0"/>
              </a:rPr>
              <a:t>.</a:t>
            </a:r>
          </a:p>
        </p:txBody>
      </p:sp>
    </p:spTree>
    <p:extLst>
      <p:ext uri="{BB962C8B-B14F-4D97-AF65-F5344CB8AC3E}">
        <p14:creationId xmlns:p14="http://schemas.microsoft.com/office/powerpoint/2010/main" val="75960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78971" y="434246"/>
            <a:ext cx="10711542" cy="4401205"/>
          </a:xfrm>
          <a:prstGeom prst="rect">
            <a:avLst/>
          </a:prstGeom>
          <a:no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2800" b="1" i="1" u="sng" dirty="0" err="1">
                <a:solidFill>
                  <a:srgbClr val="FF0000"/>
                </a:solidFill>
                <a:latin typeface="Times New Roman" pitchFamily="18" charset="0"/>
              </a:rPr>
              <a:t>Hướng</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dẫn</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học</a:t>
            </a:r>
            <a:r>
              <a:rPr lang="en-US" sz="2800" b="1" i="1" u="sng" dirty="0">
                <a:solidFill>
                  <a:srgbClr val="FF0000"/>
                </a:solidFill>
                <a:latin typeface="Times New Roman" pitchFamily="18" charset="0"/>
              </a:rPr>
              <a:t> ở </a:t>
            </a:r>
            <a:r>
              <a:rPr lang="en-US" sz="2800" b="1" i="1" u="sng" dirty="0" err="1">
                <a:solidFill>
                  <a:srgbClr val="FF0000"/>
                </a:solidFill>
                <a:latin typeface="Times New Roman" pitchFamily="18" charset="0"/>
              </a:rPr>
              <a:t>nhà</a:t>
            </a:r>
            <a:r>
              <a:rPr lang="en-US" sz="2800" b="1" i="1" u="sng" dirty="0">
                <a:solidFill>
                  <a:srgbClr val="FF0000"/>
                </a:solidFill>
                <a:latin typeface="Times New Roman" pitchFamily="18" charset="0"/>
              </a:rPr>
              <a:t>:</a:t>
            </a:r>
          </a:p>
          <a:p>
            <a:pPr marL="285750" indent="-285750">
              <a:defRPr/>
            </a:pPr>
            <a:r>
              <a:rPr lang="nl-NL" sz="2800" dirty="0" smtClean="0">
                <a:latin typeface="Times New Roman" pitchFamily="18" charset="0"/>
                <a:cs typeface="Times New Roman" pitchFamily="18" charset="0"/>
              </a:rPr>
              <a:t>* Học </a:t>
            </a:r>
            <a:r>
              <a:rPr lang="nl-NL" sz="2800" dirty="0">
                <a:latin typeface="Times New Roman" pitchFamily="18" charset="0"/>
                <a:cs typeface="Times New Roman" pitchFamily="18" charset="0"/>
              </a:rPr>
              <a:t>bài cũ và trả lời câu hỏi </a:t>
            </a:r>
            <a:r>
              <a:rPr lang="nl-NL" sz="2800" dirty="0" smtClean="0">
                <a:latin typeface="Times New Roman" pitchFamily="18" charset="0"/>
                <a:cs typeface="Times New Roman" pitchFamily="18" charset="0"/>
              </a:rPr>
              <a:t>SGK; SBT.</a:t>
            </a:r>
            <a:endParaRPr lang="nl-NL" sz="2800" dirty="0">
              <a:latin typeface="Times New Roman" pitchFamily="18" charset="0"/>
              <a:cs typeface="Times New Roman" pitchFamily="18" charset="0"/>
            </a:endParaRPr>
          </a:p>
          <a:p>
            <a:pPr marL="285750" indent="-285750">
              <a:defRPr/>
            </a:pPr>
            <a:r>
              <a:rPr lang="nl-NL" sz="2800" i="1" dirty="0" smtClean="0">
                <a:latin typeface="Times New Roman" pitchFamily="18" charset="0"/>
                <a:cs typeface="Times New Roman" pitchFamily="18" charset="0"/>
              </a:rPr>
              <a:t>*</a:t>
            </a:r>
            <a:r>
              <a:rPr lang="nl-NL" sz="2800" dirty="0" smtClean="0">
                <a:latin typeface="Times New Roman" pitchFamily="18" charset="0"/>
                <a:cs typeface="Times New Roman" pitchFamily="18" charset="0"/>
              </a:rPr>
              <a:t> Nghiên </a:t>
            </a:r>
            <a:r>
              <a:rPr lang="nl-NL" sz="2800" dirty="0">
                <a:latin typeface="Times New Roman" pitchFamily="18" charset="0"/>
                <a:cs typeface="Times New Roman" pitchFamily="18" charset="0"/>
              </a:rPr>
              <a:t>cứu trước </a:t>
            </a:r>
            <a:r>
              <a:rPr lang="nl-NL" sz="2800" dirty="0" smtClean="0">
                <a:latin typeface="Times New Roman" pitchFamily="18" charset="0"/>
                <a:cs typeface="Times New Roman" pitchFamily="18" charset="0"/>
              </a:rPr>
              <a:t>bài</a:t>
            </a:r>
            <a:r>
              <a:rPr lang="nl-NL" sz="2800" dirty="0">
                <a:latin typeface="Times New Roman" pitchFamily="18" charset="0"/>
                <a:cs typeface="Times New Roman" pitchFamily="18" charset="0"/>
              </a:rPr>
              <a:t> </a:t>
            </a:r>
            <a:r>
              <a:rPr lang="nl-NL" sz="2800" dirty="0" smtClean="0">
                <a:latin typeface="Times New Roman" pitchFamily="18" charset="0"/>
                <a:cs typeface="Times New Roman" pitchFamily="18" charset="0"/>
              </a:rPr>
              <a:t>31</a:t>
            </a:r>
            <a:r>
              <a:rPr lang="nl-NL" sz="2800" b="1" dirty="0" smtClean="0">
                <a:latin typeface="Times New Roman" pitchFamily="18" charset="0"/>
                <a:cs typeface="Times New Roman" pitchFamily="18" charset="0"/>
              </a:rPr>
              <a:t>“Trao đổi nước và chất dinh dưỡng ở động vật”.</a:t>
            </a:r>
          </a:p>
          <a:p>
            <a:pPr algn="just"/>
            <a:r>
              <a:rPr lang="en-US" sz="2800" b="1" dirty="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GV </a:t>
            </a:r>
            <a:r>
              <a:rPr lang="en-US" sz="2800" b="1" dirty="0" err="1">
                <a:latin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TN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quay video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nilong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buộc</a:t>
            </a:r>
            <a:r>
              <a:rPr lang="en-US" sz="2800" dirty="0">
                <a:latin typeface="Times New Roman" panose="02020603050405020304" pitchFamily="18" charset="0"/>
                <a:cs typeface="Times New Roman" panose="02020603050405020304" pitchFamily="18" charset="0"/>
              </a:rPr>
              <a:t>.</a:t>
            </a:r>
          </a:p>
          <a:p>
            <a:pPr algn="just"/>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Tiến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nilong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trùm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miệng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77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31482432"/>
              </p:ext>
            </p:extLst>
          </p:nvPr>
        </p:nvGraphicFramePr>
        <p:xfrm>
          <a:off x="682171" y="261257"/>
          <a:ext cx="11016343" cy="4931728"/>
        </p:xfrm>
        <a:graphic>
          <a:graphicData uri="http://schemas.openxmlformats.org/drawingml/2006/table">
            <a:tbl>
              <a:tblPr firstRow="1" firstCol="1" bandRow="1">
                <a:tableStyleId>{5C22544A-7EE6-4342-B048-85BDC9FD1C3A}</a:tableStyleId>
              </a:tblPr>
              <a:tblGrid>
                <a:gridCol w="11016343">
                  <a:extLst>
                    <a:ext uri="{9D8B030D-6E8A-4147-A177-3AD203B41FA5}">
                      <a16:colId xmlns:a16="http://schemas.microsoft.com/office/drawing/2014/main" xmlns="" val="20000"/>
                    </a:ext>
                  </a:extLst>
                </a:gridCol>
              </a:tblGrid>
              <a:tr h="4380913">
                <a:tc>
                  <a:txBody>
                    <a:bodyPr/>
                    <a:lstStyle/>
                    <a:p>
                      <a:pPr algn="ctr">
                        <a:lnSpc>
                          <a:spcPct val="107000"/>
                        </a:lnSpc>
                        <a:spcAft>
                          <a:spcPts val="0"/>
                        </a:spcAft>
                      </a:pPr>
                      <a:r>
                        <a:rPr lang="en-US" sz="2800" dirty="0" smtClean="0">
                          <a:solidFill>
                            <a:schemeClr val="tx1"/>
                          </a:solidFill>
                          <a:effectLst/>
                          <a:latin typeface="Times New Roman" panose="02020603050405020304" pitchFamily="18" charset="0"/>
                          <a:cs typeface="Times New Roman" panose="02020603050405020304" pitchFamily="18" charset="0"/>
                        </a:rPr>
                        <a:t>BÁO </a:t>
                      </a:r>
                      <a:r>
                        <a:rPr lang="en-US" sz="2800" dirty="0">
                          <a:solidFill>
                            <a:schemeClr val="tx1"/>
                          </a:solidFill>
                          <a:effectLst/>
                          <a:latin typeface="Times New Roman" panose="02020603050405020304" pitchFamily="18" charset="0"/>
                          <a:cs typeface="Times New Roman" panose="02020603050405020304" pitchFamily="18" charset="0"/>
                        </a:rPr>
                        <a:t>CÁO KẾT QUẢ THÍ NGHIỆM</a:t>
                      </a: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Ngày</a:t>
                      </a:r>
                      <a:r>
                        <a:rPr lang="en-US" sz="2800" dirty="0">
                          <a:solidFill>
                            <a:schemeClr val="tx1"/>
                          </a:solidFill>
                          <a:effectLst/>
                          <a:latin typeface="Times New Roman" panose="02020603050405020304" pitchFamily="18" charset="0"/>
                          <a:cs typeface="Times New Roman" panose="02020603050405020304" pitchFamily="18" charset="0"/>
                        </a:rPr>
                        <a:t> … </a:t>
                      </a:r>
                      <a:r>
                        <a:rPr lang="en-US" sz="2800" dirty="0" err="1">
                          <a:solidFill>
                            <a:schemeClr val="tx1"/>
                          </a:solidFill>
                          <a:effectLst/>
                          <a:latin typeface="Times New Roman" panose="02020603050405020304" pitchFamily="18" charset="0"/>
                          <a:cs typeface="Times New Roman" panose="02020603050405020304" pitchFamily="18" charset="0"/>
                        </a:rPr>
                        <a:t>tháng</a:t>
                      </a:r>
                      <a:r>
                        <a:rPr lang="en-US" sz="2800" dirty="0">
                          <a:solidFill>
                            <a:schemeClr val="tx1"/>
                          </a:solidFill>
                          <a:effectLst/>
                          <a:latin typeface="Times New Roman" panose="02020603050405020304" pitchFamily="18" charset="0"/>
                          <a:cs typeface="Times New Roman" panose="02020603050405020304" pitchFamily="18" charset="0"/>
                        </a:rPr>
                        <a:t> … </a:t>
                      </a:r>
                      <a:r>
                        <a:rPr lang="en-US" sz="2800" dirty="0" err="1">
                          <a:solidFill>
                            <a:schemeClr val="tx1"/>
                          </a:solidFill>
                          <a:effectLst/>
                          <a:latin typeface="Times New Roman" panose="02020603050405020304" pitchFamily="18" charset="0"/>
                          <a:cs typeface="Times New Roman" panose="02020603050405020304" pitchFamily="18" charset="0"/>
                        </a:rPr>
                        <a:t>năm</a:t>
                      </a:r>
                      <a:r>
                        <a:rPr lang="en-US" sz="2800" dirty="0">
                          <a:solidFill>
                            <a:schemeClr val="tx1"/>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thí</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nghiệm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chứng</a:t>
                      </a:r>
                      <a:r>
                        <a:rPr lang="en-US" sz="2800" dirty="0">
                          <a:solidFill>
                            <a:schemeClr val="tx1"/>
                          </a:solidFill>
                          <a:effectLst/>
                          <a:latin typeface="Times New Roman" panose="02020603050405020304" pitchFamily="18" charset="0"/>
                          <a:cs typeface="Times New Roman" panose="02020603050405020304" pitchFamily="18" charset="0"/>
                        </a:rPr>
                        <a:t> minh </a:t>
                      </a:r>
                      <a:r>
                        <a:rPr lang="en-US" sz="2800" dirty="0" err="1">
                          <a:solidFill>
                            <a:schemeClr val="tx1"/>
                          </a:solidFill>
                          <a:effectLst/>
                          <a:latin typeface="Times New Roman" panose="02020603050405020304" pitchFamily="18" charset="0"/>
                          <a:cs typeface="Times New Roman" panose="02020603050405020304" pitchFamily="18" charset="0"/>
                        </a:rPr>
                        <a:t>cây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thoát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nước</a:t>
                      </a:r>
                      <a:r>
                        <a:rPr lang="en-US" sz="2800" dirty="0">
                          <a:solidFill>
                            <a:schemeClr val="tx1"/>
                          </a:solidFill>
                          <a:effectLst/>
                          <a:latin typeface="Times New Roman" panose="02020603050405020304" pitchFamily="18" charset="0"/>
                          <a:cs typeface="Times New Roman" panose="02020603050405020304" pitchFamily="18" charset="0"/>
                        </a:rPr>
                        <a:t> qua </a:t>
                      </a:r>
                      <a:r>
                        <a:rPr lang="en-US" sz="2800" dirty="0" err="1">
                          <a:solidFill>
                            <a:schemeClr val="tx1"/>
                          </a:solidFill>
                          <a:effectLst/>
                          <a:latin typeface="Times New Roman" panose="02020603050405020304" pitchFamily="18" charset="0"/>
                          <a:cs typeface="Times New Roman" panose="02020603050405020304" pitchFamily="18" charset="0"/>
                        </a:rPr>
                        <a:t>lá</a:t>
                      </a:r>
                      <a:r>
                        <a:rPr lang="en-US" sz="2800" dirty="0">
                          <a:solidFill>
                            <a:schemeClr val="tx1"/>
                          </a:solidFill>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nhóm</a:t>
                      </a:r>
                      <a:r>
                        <a:rPr lang="en-US" sz="2800" dirty="0">
                          <a:solidFill>
                            <a:schemeClr val="tx1"/>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1. </a:t>
                      </a:r>
                      <a:r>
                        <a:rPr lang="en-US" sz="2800" dirty="0" err="1">
                          <a:solidFill>
                            <a:schemeClr val="tx1"/>
                          </a:solidFill>
                          <a:effectLst/>
                          <a:latin typeface="Times New Roman" panose="02020603050405020304" pitchFamily="18" charset="0"/>
                          <a:cs typeface="Times New Roman" panose="02020603050405020304" pitchFamily="18" charset="0"/>
                        </a:rPr>
                        <a:t>Mục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đích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thí</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nghiệm</a:t>
                      </a:r>
                      <a:r>
                        <a:rPr lang="en-US" sz="2800" dirty="0">
                          <a:solidFill>
                            <a:schemeClr val="tx1"/>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2. </a:t>
                      </a:r>
                      <a:r>
                        <a:rPr lang="en-US" sz="2800" dirty="0" err="1">
                          <a:solidFill>
                            <a:schemeClr val="tx1"/>
                          </a:solidFill>
                          <a:effectLst/>
                          <a:latin typeface="Times New Roman" panose="02020603050405020304" pitchFamily="18" charset="0"/>
                          <a:cs typeface="Times New Roman" panose="02020603050405020304" pitchFamily="18" charset="0"/>
                        </a:rPr>
                        <a:t>Chuẩn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thí</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nghiệm</a:t>
                      </a:r>
                      <a:r>
                        <a:rPr lang="en-US" sz="2800" dirty="0">
                          <a:solidFill>
                            <a:schemeClr val="tx1"/>
                          </a:solidFill>
                          <a:effectLst/>
                          <a:latin typeface="Times New Roman" panose="02020603050405020304" pitchFamily="18" charset="0"/>
                          <a:cs typeface="Times New Roman" panose="02020603050405020304" pitchFamily="18" charset="0"/>
                        </a:rPr>
                        <a:t>: </a:t>
                      </a:r>
                    </a:p>
                    <a:p>
                      <a:pPr marL="0" lvl="0" indent="0" algn="just">
                        <a:spcAft>
                          <a:spcPts val="0"/>
                        </a:spcAft>
                        <a:buFont typeface="Symbol" panose="05050102010706020507" pitchFamily="18" charset="2"/>
                        <a:buNone/>
                      </a:pPr>
                      <a:r>
                        <a:rPr lang="en-US" sz="2800" dirty="0" smtClean="0">
                          <a:solidFill>
                            <a:schemeClr val="tx1"/>
                          </a:solidFill>
                          <a:effectLst/>
                          <a:latin typeface="Times New Roman" panose="02020603050405020304" pitchFamily="18" charset="0"/>
                          <a:cs typeface="Times New Roman" panose="02020603050405020304" pitchFamily="18" charset="0"/>
                        </a:rPr>
                        <a:t>  a. </a:t>
                      </a:r>
                      <a:r>
                        <a:rPr lang="en-US" sz="2800" dirty="0" err="1" smtClean="0">
                          <a:solidFill>
                            <a:schemeClr val="tx1"/>
                          </a:solidFill>
                          <a:effectLst/>
                          <a:latin typeface="Times New Roman" panose="02020603050405020304" pitchFamily="18" charset="0"/>
                          <a:cs typeface="Times New Roman" panose="02020603050405020304" pitchFamily="18" charset="0"/>
                        </a:rPr>
                        <a:t>Mẫu</a:t>
                      </a:r>
                      <a:r>
                        <a:rPr lang="en-US" sz="2800" dirty="0" smtClean="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vật</a:t>
                      </a:r>
                      <a:r>
                        <a:rPr lang="en-US" sz="2800" dirty="0">
                          <a:solidFill>
                            <a:schemeClr val="tx1"/>
                          </a:solidFill>
                          <a:effectLst/>
                          <a:latin typeface="Times New Roman" panose="02020603050405020304" pitchFamily="18" charset="0"/>
                          <a:cs typeface="Times New Roman" panose="02020603050405020304" pitchFamily="18" charset="0"/>
                        </a:rPr>
                        <a:t>: ……………………..</a:t>
                      </a:r>
                    </a:p>
                    <a:p>
                      <a:pPr marL="0" lvl="0" indent="0" algn="just">
                        <a:spcAft>
                          <a:spcPts val="0"/>
                        </a:spcAft>
                        <a:buFont typeface="Symbol" panose="05050102010706020507" pitchFamily="18" charset="2"/>
                        <a:buNone/>
                      </a:pPr>
                      <a:r>
                        <a:rPr lang="en-US" sz="2800" dirty="0" smtClean="0">
                          <a:solidFill>
                            <a:schemeClr val="tx1"/>
                          </a:solidFill>
                          <a:effectLst/>
                          <a:latin typeface="Times New Roman" panose="02020603050405020304" pitchFamily="18" charset="0"/>
                          <a:cs typeface="Times New Roman" panose="02020603050405020304" pitchFamily="18" charset="0"/>
                        </a:rPr>
                        <a:t>  b. </a:t>
                      </a:r>
                      <a:r>
                        <a:rPr lang="en-US" sz="2800" dirty="0" err="1" smtClean="0">
                          <a:solidFill>
                            <a:schemeClr val="tx1"/>
                          </a:solidFill>
                          <a:effectLst/>
                          <a:latin typeface="Times New Roman" panose="02020603050405020304" pitchFamily="18" charset="0"/>
                          <a:cs typeface="Times New Roman" panose="02020603050405020304" pitchFamily="18" charset="0"/>
                        </a:rPr>
                        <a:t>Dụng</a:t>
                      </a:r>
                      <a:r>
                        <a:rPr lang="en-US" sz="2800" dirty="0" smtClean="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cụ</a:t>
                      </a:r>
                      <a:r>
                        <a:rPr lang="en-US" sz="2800" dirty="0">
                          <a:solidFill>
                            <a:schemeClr val="tx1"/>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3. </a:t>
                      </a:r>
                      <a:r>
                        <a:rPr lang="en-US" sz="2800" dirty="0" err="1">
                          <a:solidFill>
                            <a:schemeClr val="tx1"/>
                          </a:solidFill>
                          <a:effectLst/>
                          <a:latin typeface="Times New Roman" panose="02020603050405020304" pitchFamily="18" charset="0"/>
                          <a:cs typeface="Times New Roman" panose="02020603050405020304" pitchFamily="18" charset="0"/>
                        </a:rPr>
                        <a:t>Các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bước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tiến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hành</a:t>
                      </a:r>
                      <a:r>
                        <a:rPr lang="en-US" sz="2800" dirty="0">
                          <a:solidFill>
                            <a:schemeClr val="tx1"/>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4. </a:t>
                      </a:r>
                      <a:r>
                        <a:rPr lang="en-US" sz="2800" dirty="0" err="1">
                          <a:solidFill>
                            <a:schemeClr val="tx1"/>
                          </a:solidFill>
                          <a:effectLst/>
                          <a:latin typeface="Times New Roman" panose="02020603050405020304" pitchFamily="18" charset="0"/>
                          <a:cs typeface="Times New Roman" panose="02020603050405020304" pitchFamily="18" charset="0"/>
                        </a:rPr>
                        <a:t>Giải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thích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thí</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nghiệm</a:t>
                      </a:r>
                      <a:r>
                        <a:rPr lang="en-US" sz="2800" dirty="0">
                          <a:solidFill>
                            <a:schemeClr val="tx1"/>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5. </a:t>
                      </a:r>
                      <a:r>
                        <a:rPr lang="en-US" sz="2800" dirty="0" err="1">
                          <a:solidFill>
                            <a:schemeClr val="tx1"/>
                          </a:solidFill>
                          <a:effectLst/>
                          <a:latin typeface="Times New Roman" panose="02020603050405020304" pitchFamily="18" charset="0"/>
                          <a:cs typeface="Times New Roman" panose="02020603050405020304" pitchFamily="18" charset="0"/>
                        </a:rPr>
                        <a:t>Kết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luận</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9F5CA"/>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47628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424" y="525616"/>
            <a:ext cx="12189153" cy="41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22" tIns="60865" rIns="121722" bIns="60865">
            <a:spAutoFit/>
          </a:bodyPr>
          <a:lstStyle>
            <a:lvl1pPr marL="1162050" indent="-1162050" defTabSz="3095625">
              <a:defRPr sz="5400">
                <a:solidFill>
                  <a:schemeClr val="tx1"/>
                </a:solidFill>
                <a:latin typeface="Arial" panose="020B0604020202020204" pitchFamily="34" charset="0"/>
              </a:defRPr>
            </a:lvl1pPr>
            <a:lvl2pPr marL="2514600" indent="-968375" defTabSz="3095625">
              <a:defRPr sz="5400">
                <a:solidFill>
                  <a:schemeClr val="tx1"/>
                </a:solidFill>
                <a:latin typeface="Arial" panose="020B0604020202020204" pitchFamily="34" charset="0"/>
              </a:defRPr>
            </a:lvl2pPr>
            <a:lvl3pPr marL="3868738" indent="-773113" defTabSz="3095625">
              <a:defRPr sz="5400">
                <a:solidFill>
                  <a:schemeClr val="tx1"/>
                </a:solidFill>
                <a:latin typeface="Arial" panose="020B0604020202020204" pitchFamily="34" charset="0"/>
              </a:defRPr>
            </a:lvl3pPr>
            <a:lvl4pPr marL="5418138" indent="-771525" defTabSz="3095625">
              <a:defRPr sz="5400">
                <a:solidFill>
                  <a:schemeClr val="tx1"/>
                </a:solidFill>
                <a:latin typeface="Arial" panose="020B0604020202020204" pitchFamily="34" charset="0"/>
              </a:defRPr>
            </a:lvl4pPr>
            <a:lvl5pPr marL="6964363" indent="-773113" defTabSz="3095625">
              <a:defRPr sz="5400">
                <a:solidFill>
                  <a:schemeClr val="tx1"/>
                </a:solidFill>
                <a:latin typeface="Arial" panose="020B0604020202020204" pitchFamily="34" charset="0"/>
              </a:defRPr>
            </a:lvl5pPr>
            <a:lvl6pPr marL="7421563" indent="-773113" defTabSz="3095625" eaLnBrk="0" fontAlgn="base" hangingPunct="0">
              <a:spcBef>
                <a:spcPct val="0"/>
              </a:spcBef>
              <a:spcAft>
                <a:spcPct val="0"/>
              </a:spcAft>
              <a:defRPr sz="5400">
                <a:solidFill>
                  <a:schemeClr val="tx1"/>
                </a:solidFill>
                <a:latin typeface="Arial" panose="020B0604020202020204" pitchFamily="34" charset="0"/>
              </a:defRPr>
            </a:lvl6pPr>
            <a:lvl7pPr marL="7878763" indent="-773113" defTabSz="3095625" eaLnBrk="0" fontAlgn="base" hangingPunct="0">
              <a:spcBef>
                <a:spcPct val="0"/>
              </a:spcBef>
              <a:spcAft>
                <a:spcPct val="0"/>
              </a:spcAft>
              <a:defRPr sz="5400">
                <a:solidFill>
                  <a:schemeClr val="tx1"/>
                </a:solidFill>
                <a:latin typeface="Arial" panose="020B0604020202020204" pitchFamily="34" charset="0"/>
              </a:defRPr>
            </a:lvl7pPr>
            <a:lvl8pPr marL="8335963" indent="-773113" defTabSz="3095625" eaLnBrk="0" fontAlgn="base" hangingPunct="0">
              <a:spcBef>
                <a:spcPct val="0"/>
              </a:spcBef>
              <a:spcAft>
                <a:spcPct val="0"/>
              </a:spcAft>
              <a:defRPr sz="5400">
                <a:solidFill>
                  <a:schemeClr val="tx1"/>
                </a:solidFill>
                <a:latin typeface="Arial" panose="020B0604020202020204" pitchFamily="34" charset="0"/>
              </a:defRPr>
            </a:lvl8pPr>
            <a:lvl9pPr marL="8793163" indent="-773113" defTabSz="3095625" eaLnBrk="0" fontAlgn="base" hangingPunct="0">
              <a:spcBef>
                <a:spcPct val="0"/>
              </a:spcBef>
              <a:spcAft>
                <a:spcPct val="0"/>
              </a:spcAft>
              <a:defRPr sz="5400">
                <a:solidFill>
                  <a:schemeClr val="tx1"/>
                </a:solidFill>
                <a:latin typeface="Arial" panose="020B0604020202020204" pitchFamily="34" charset="0"/>
              </a:defRPr>
            </a:lvl9pPr>
          </a:lstStyle>
          <a:p>
            <a:pPr algn="just" eaLnBrk="1" hangingPunct="1">
              <a:lnSpc>
                <a:spcPct val="80000"/>
              </a:lnSpc>
              <a:spcBef>
                <a:spcPct val="50000"/>
              </a:spcBef>
              <a:buClr>
                <a:schemeClr val="hlink"/>
              </a:buClr>
              <a:buSzPct val="80000"/>
              <a:buFont typeface="Wingdings" panose="05000000000000000000" pitchFamily="2" charset="2"/>
              <a:buNone/>
            </a:pPr>
            <a:endParaRPr lang="vi-VN" altLang="en-US" sz="2362">
              <a:solidFill>
                <a:srgbClr val="0000FF"/>
              </a:solidFill>
              <a:latin typeface=".VnArial Narrow" panose="020B7200000000000000" pitchFamily="34" charset="0"/>
              <a:cs typeface="Arial" panose="020B0604020202020204" pitchFamily="34" charset="0"/>
            </a:endParaRPr>
          </a:p>
        </p:txBody>
      </p:sp>
      <p:sp>
        <p:nvSpPr>
          <p:cNvPr id="28675" name="Text Box 3"/>
          <p:cNvSpPr txBox="1">
            <a:spLocks noChangeArrowheads="1"/>
          </p:cNvSpPr>
          <p:nvPr/>
        </p:nvSpPr>
        <p:spPr bwMode="auto">
          <a:xfrm>
            <a:off x="1118903" y="2430581"/>
            <a:ext cx="2640577" cy="41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22" tIns="60865" rIns="121722" bIns="60865">
            <a:spAutoFit/>
          </a:bodyPr>
          <a:lstStyle>
            <a:lvl1pPr marL="1162050" indent="-1162050" defTabSz="3095625">
              <a:defRPr sz="5400">
                <a:solidFill>
                  <a:schemeClr val="tx1"/>
                </a:solidFill>
                <a:latin typeface="Arial" panose="020B0604020202020204" pitchFamily="34" charset="0"/>
              </a:defRPr>
            </a:lvl1pPr>
            <a:lvl2pPr marL="2514600" indent="-968375" defTabSz="3095625">
              <a:defRPr sz="5400">
                <a:solidFill>
                  <a:schemeClr val="tx1"/>
                </a:solidFill>
                <a:latin typeface="Arial" panose="020B0604020202020204" pitchFamily="34" charset="0"/>
              </a:defRPr>
            </a:lvl2pPr>
            <a:lvl3pPr marL="3868738" indent="-773113" defTabSz="3095625">
              <a:defRPr sz="5400">
                <a:solidFill>
                  <a:schemeClr val="tx1"/>
                </a:solidFill>
                <a:latin typeface="Arial" panose="020B0604020202020204" pitchFamily="34" charset="0"/>
              </a:defRPr>
            </a:lvl3pPr>
            <a:lvl4pPr marL="5418138" indent="-771525" defTabSz="3095625">
              <a:defRPr sz="5400">
                <a:solidFill>
                  <a:schemeClr val="tx1"/>
                </a:solidFill>
                <a:latin typeface="Arial" panose="020B0604020202020204" pitchFamily="34" charset="0"/>
              </a:defRPr>
            </a:lvl4pPr>
            <a:lvl5pPr marL="6964363" indent="-773113" defTabSz="3095625">
              <a:defRPr sz="5400">
                <a:solidFill>
                  <a:schemeClr val="tx1"/>
                </a:solidFill>
                <a:latin typeface="Arial" panose="020B0604020202020204" pitchFamily="34" charset="0"/>
              </a:defRPr>
            </a:lvl5pPr>
            <a:lvl6pPr marL="7421563" indent="-773113" defTabSz="3095625" eaLnBrk="0" fontAlgn="base" hangingPunct="0">
              <a:spcBef>
                <a:spcPct val="0"/>
              </a:spcBef>
              <a:spcAft>
                <a:spcPct val="0"/>
              </a:spcAft>
              <a:defRPr sz="5400">
                <a:solidFill>
                  <a:schemeClr val="tx1"/>
                </a:solidFill>
                <a:latin typeface="Arial" panose="020B0604020202020204" pitchFamily="34" charset="0"/>
              </a:defRPr>
            </a:lvl6pPr>
            <a:lvl7pPr marL="7878763" indent="-773113" defTabSz="3095625" eaLnBrk="0" fontAlgn="base" hangingPunct="0">
              <a:spcBef>
                <a:spcPct val="0"/>
              </a:spcBef>
              <a:spcAft>
                <a:spcPct val="0"/>
              </a:spcAft>
              <a:defRPr sz="5400">
                <a:solidFill>
                  <a:schemeClr val="tx1"/>
                </a:solidFill>
                <a:latin typeface="Arial" panose="020B0604020202020204" pitchFamily="34" charset="0"/>
              </a:defRPr>
            </a:lvl7pPr>
            <a:lvl8pPr marL="8335963" indent="-773113" defTabSz="3095625" eaLnBrk="0" fontAlgn="base" hangingPunct="0">
              <a:spcBef>
                <a:spcPct val="0"/>
              </a:spcBef>
              <a:spcAft>
                <a:spcPct val="0"/>
              </a:spcAft>
              <a:defRPr sz="5400">
                <a:solidFill>
                  <a:schemeClr val="tx1"/>
                </a:solidFill>
                <a:latin typeface="Arial" panose="020B0604020202020204" pitchFamily="34" charset="0"/>
              </a:defRPr>
            </a:lvl8pPr>
            <a:lvl9pPr marL="8793163" indent="-773113" defTabSz="3095625" eaLnBrk="0" fontAlgn="base" hangingPunct="0">
              <a:spcBef>
                <a:spcPct val="0"/>
              </a:spcBef>
              <a:spcAft>
                <a:spcPct val="0"/>
              </a:spcAft>
              <a:defRPr sz="5400">
                <a:solidFill>
                  <a:schemeClr val="tx1"/>
                </a:solidFill>
                <a:latin typeface="Arial" panose="020B0604020202020204" pitchFamily="34" charset="0"/>
              </a:defRPr>
            </a:lvl9pPr>
          </a:lstStyle>
          <a:p>
            <a:pPr algn="just" eaLnBrk="1" hangingPunct="1">
              <a:lnSpc>
                <a:spcPct val="80000"/>
              </a:lnSpc>
              <a:spcBef>
                <a:spcPct val="50000"/>
              </a:spcBef>
              <a:buClr>
                <a:schemeClr val="hlink"/>
              </a:buClr>
              <a:buSzPct val="80000"/>
              <a:buFont typeface="Wingdings" panose="05000000000000000000" pitchFamily="2" charset="2"/>
              <a:buNone/>
            </a:pPr>
            <a:endParaRPr lang="vi-VN" altLang="en-US" sz="2362">
              <a:solidFill>
                <a:srgbClr val="0000FF"/>
              </a:solidFill>
              <a:latin typeface=".VnArial Narrow" panose="020B7200000000000000" pitchFamily="34" charset="0"/>
              <a:cs typeface="Arial" panose="020B0604020202020204" pitchFamily="34" charset="0"/>
            </a:endParaRPr>
          </a:p>
        </p:txBody>
      </p:sp>
      <p:pic>
        <p:nvPicPr>
          <p:cNvPr id="28676" name="Picture 4"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94440" y="5181781"/>
            <a:ext cx="5688021" cy="91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rot="8020409">
            <a:off x="1523584" y="1194373"/>
            <a:ext cx="541240" cy="41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22" tIns="60865" rIns="121722" bIns="60865">
            <a:spAutoFit/>
          </a:bodyPr>
          <a:lstStyle>
            <a:lvl1pPr marL="1162050" indent="-1162050" defTabSz="3095625">
              <a:defRPr sz="5400">
                <a:solidFill>
                  <a:schemeClr val="tx1"/>
                </a:solidFill>
                <a:latin typeface="Arial" panose="020B0604020202020204" pitchFamily="34" charset="0"/>
              </a:defRPr>
            </a:lvl1pPr>
            <a:lvl2pPr marL="2514600" indent="-968375" defTabSz="3095625">
              <a:defRPr sz="5400">
                <a:solidFill>
                  <a:schemeClr val="tx1"/>
                </a:solidFill>
                <a:latin typeface="Arial" panose="020B0604020202020204" pitchFamily="34" charset="0"/>
              </a:defRPr>
            </a:lvl2pPr>
            <a:lvl3pPr marL="3868738" indent="-773113" defTabSz="3095625">
              <a:defRPr sz="5400">
                <a:solidFill>
                  <a:schemeClr val="tx1"/>
                </a:solidFill>
                <a:latin typeface="Arial" panose="020B0604020202020204" pitchFamily="34" charset="0"/>
              </a:defRPr>
            </a:lvl3pPr>
            <a:lvl4pPr marL="5418138" indent="-771525" defTabSz="3095625">
              <a:defRPr sz="5400">
                <a:solidFill>
                  <a:schemeClr val="tx1"/>
                </a:solidFill>
                <a:latin typeface="Arial" panose="020B0604020202020204" pitchFamily="34" charset="0"/>
              </a:defRPr>
            </a:lvl4pPr>
            <a:lvl5pPr marL="6964363" indent="-773113" defTabSz="3095625">
              <a:defRPr sz="5400">
                <a:solidFill>
                  <a:schemeClr val="tx1"/>
                </a:solidFill>
                <a:latin typeface="Arial" panose="020B0604020202020204" pitchFamily="34" charset="0"/>
              </a:defRPr>
            </a:lvl5pPr>
            <a:lvl6pPr marL="7421563" indent="-773113" defTabSz="3095625" eaLnBrk="0" fontAlgn="base" hangingPunct="0">
              <a:spcBef>
                <a:spcPct val="0"/>
              </a:spcBef>
              <a:spcAft>
                <a:spcPct val="0"/>
              </a:spcAft>
              <a:defRPr sz="5400">
                <a:solidFill>
                  <a:schemeClr val="tx1"/>
                </a:solidFill>
                <a:latin typeface="Arial" panose="020B0604020202020204" pitchFamily="34" charset="0"/>
              </a:defRPr>
            </a:lvl6pPr>
            <a:lvl7pPr marL="7878763" indent="-773113" defTabSz="3095625" eaLnBrk="0" fontAlgn="base" hangingPunct="0">
              <a:spcBef>
                <a:spcPct val="0"/>
              </a:spcBef>
              <a:spcAft>
                <a:spcPct val="0"/>
              </a:spcAft>
              <a:defRPr sz="5400">
                <a:solidFill>
                  <a:schemeClr val="tx1"/>
                </a:solidFill>
                <a:latin typeface="Arial" panose="020B0604020202020204" pitchFamily="34" charset="0"/>
              </a:defRPr>
            </a:lvl7pPr>
            <a:lvl8pPr marL="8335963" indent="-773113" defTabSz="3095625" eaLnBrk="0" fontAlgn="base" hangingPunct="0">
              <a:spcBef>
                <a:spcPct val="0"/>
              </a:spcBef>
              <a:spcAft>
                <a:spcPct val="0"/>
              </a:spcAft>
              <a:defRPr sz="5400">
                <a:solidFill>
                  <a:schemeClr val="tx1"/>
                </a:solidFill>
                <a:latin typeface="Arial" panose="020B0604020202020204" pitchFamily="34" charset="0"/>
              </a:defRPr>
            </a:lvl8pPr>
            <a:lvl9pPr marL="8793163" indent="-773113" defTabSz="3095625" eaLnBrk="0" fontAlgn="base" hangingPunct="0">
              <a:spcBef>
                <a:spcPct val="0"/>
              </a:spcBef>
              <a:spcAft>
                <a:spcPct val="0"/>
              </a:spcAft>
              <a:defRPr sz="5400">
                <a:solidFill>
                  <a:schemeClr val="tx1"/>
                </a:solidFill>
                <a:latin typeface="Arial" panose="020B0604020202020204" pitchFamily="34" charset="0"/>
              </a:defRPr>
            </a:lvl9pPr>
          </a:lstStyle>
          <a:p>
            <a:pPr algn="just" eaLnBrk="1" hangingPunct="1">
              <a:lnSpc>
                <a:spcPct val="80000"/>
              </a:lnSpc>
              <a:spcBef>
                <a:spcPct val="50000"/>
              </a:spcBef>
              <a:buClr>
                <a:schemeClr val="hlink"/>
              </a:buClr>
              <a:buSzPct val="80000"/>
              <a:buFont typeface="Wingdings" panose="05000000000000000000" pitchFamily="2" charset="2"/>
              <a:buNone/>
            </a:pPr>
            <a:endParaRPr lang="vi-VN" altLang="en-US" sz="2362">
              <a:solidFill>
                <a:srgbClr val="0000FF"/>
              </a:solidFill>
              <a:latin typeface=".VnArial Narrow" panose="020B7200000000000000" pitchFamily="34" charset="0"/>
              <a:cs typeface="Arial" panose="020B0604020202020204" pitchFamily="34" charset="0"/>
            </a:endParaRPr>
          </a:p>
        </p:txBody>
      </p:sp>
      <p:pic>
        <p:nvPicPr>
          <p:cNvPr id="28678" name="Picture 6"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5790" y="5408652"/>
            <a:ext cx="5688021" cy="6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AutoShape 13"/>
          <p:cNvSpPr>
            <a:spLocks noChangeArrowheads="1"/>
          </p:cNvSpPr>
          <p:nvPr/>
        </p:nvSpPr>
        <p:spPr bwMode="auto">
          <a:xfrm>
            <a:off x="185796" y="1389350"/>
            <a:ext cx="12004781" cy="3809931"/>
          </a:xfrm>
          <a:prstGeom prst="star32">
            <a:avLst>
              <a:gd name="adj" fmla="val 37500"/>
            </a:avLst>
          </a:prstGeom>
          <a:gradFill rotWithShape="1">
            <a:gsLst>
              <a:gs pos="0">
                <a:schemeClr val="bg1"/>
              </a:gs>
              <a:gs pos="100000">
                <a:srgbClr val="3399FF"/>
              </a:gs>
            </a:gsLst>
            <a:path path="shape">
              <a:fillToRect l="50000" t="50000" r="50000" b="50000"/>
            </a:path>
          </a:gradFill>
          <a:ln w="9525">
            <a:solidFill>
              <a:schemeClr val="tx1"/>
            </a:solidFill>
            <a:miter lim="800000"/>
            <a:headEnd/>
            <a:tailEnd/>
          </a:ln>
        </p:spPr>
        <p:txBody>
          <a:bodyPr wrap="none" lIns="121722" tIns="60865" rIns="121722" bIns="60865" anchor="ctr"/>
          <a:lstStyle>
            <a:lvl1pPr defTabSz="3095625">
              <a:defRPr sz="5400">
                <a:solidFill>
                  <a:schemeClr val="tx1"/>
                </a:solidFill>
                <a:latin typeface="Arial" panose="020B0604020202020204" pitchFamily="34" charset="0"/>
              </a:defRPr>
            </a:lvl1pPr>
            <a:lvl2pPr marL="2514600" indent="-968375" defTabSz="3095625">
              <a:defRPr sz="5400">
                <a:solidFill>
                  <a:schemeClr val="tx1"/>
                </a:solidFill>
                <a:latin typeface="Arial" panose="020B0604020202020204" pitchFamily="34" charset="0"/>
              </a:defRPr>
            </a:lvl2pPr>
            <a:lvl3pPr marL="3868738" indent="-773113" defTabSz="3095625">
              <a:defRPr sz="5400">
                <a:solidFill>
                  <a:schemeClr val="tx1"/>
                </a:solidFill>
                <a:latin typeface="Arial" panose="020B0604020202020204" pitchFamily="34" charset="0"/>
              </a:defRPr>
            </a:lvl3pPr>
            <a:lvl4pPr marL="5418138" indent="-771525" defTabSz="3095625">
              <a:defRPr sz="5400">
                <a:solidFill>
                  <a:schemeClr val="tx1"/>
                </a:solidFill>
                <a:latin typeface="Arial" panose="020B0604020202020204" pitchFamily="34" charset="0"/>
              </a:defRPr>
            </a:lvl4pPr>
            <a:lvl5pPr marL="6964363" indent="-773113" defTabSz="3095625">
              <a:defRPr sz="5400">
                <a:solidFill>
                  <a:schemeClr val="tx1"/>
                </a:solidFill>
                <a:latin typeface="Arial" panose="020B0604020202020204" pitchFamily="34" charset="0"/>
              </a:defRPr>
            </a:lvl5pPr>
            <a:lvl6pPr marL="7421563" indent="-773113" defTabSz="3095625" eaLnBrk="0" fontAlgn="base" hangingPunct="0">
              <a:spcBef>
                <a:spcPct val="0"/>
              </a:spcBef>
              <a:spcAft>
                <a:spcPct val="0"/>
              </a:spcAft>
              <a:defRPr sz="5400">
                <a:solidFill>
                  <a:schemeClr val="tx1"/>
                </a:solidFill>
                <a:latin typeface="Arial" panose="020B0604020202020204" pitchFamily="34" charset="0"/>
              </a:defRPr>
            </a:lvl6pPr>
            <a:lvl7pPr marL="7878763" indent="-773113" defTabSz="3095625" eaLnBrk="0" fontAlgn="base" hangingPunct="0">
              <a:spcBef>
                <a:spcPct val="0"/>
              </a:spcBef>
              <a:spcAft>
                <a:spcPct val="0"/>
              </a:spcAft>
              <a:defRPr sz="5400">
                <a:solidFill>
                  <a:schemeClr val="tx1"/>
                </a:solidFill>
                <a:latin typeface="Arial" panose="020B0604020202020204" pitchFamily="34" charset="0"/>
              </a:defRPr>
            </a:lvl7pPr>
            <a:lvl8pPr marL="8335963" indent="-773113" defTabSz="3095625" eaLnBrk="0" fontAlgn="base" hangingPunct="0">
              <a:spcBef>
                <a:spcPct val="0"/>
              </a:spcBef>
              <a:spcAft>
                <a:spcPct val="0"/>
              </a:spcAft>
              <a:defRPr sz="5400">
                <a:solidFill>
                  <a:schemeClr val="tx1"/>
                </a:solidFill>
                <a:latin typeface="Arial" panose="020B0604020202020204" pitchFamily="34" charset="0"/>
              </a:defRPr>
            </a:lvl8pPr>
            <a:lvl9pPr marL="8793163" indent="-773113" defTabSz="3095625" eaLnBrk="0" fontAlgn="base" hangingPunct="0">
              <a:spcBef>
                <a:spcPct val="0"/>
              </a:spcBef>
              <a:spcAft>
                <a:spcPct val="0"/>
              </a:spcAft>
              <a:defRPr sz="5400">
                <a:solidFill>
                  <a:schemeClr val="tx1"/>
                </a:solidFill>
                <a:latin typeface="Arial" panose="020B0604020202020204" pitchFamily="34" charset="0"/>
              </a:defRPr>
            </a:lvl9pPr>
          </a:lstStyle>
          <a:p>
            <a:pPr algn="ctr"/>
            <a:r>
              <a:rPr lang="en-US" altLang="en-US" sz="4764" b="1">
                <a:solidFill>
                  <a:srgbClr val="FF0000"/>
                </a:solidFill>
                <a:latin typeface="Times New Roman" panose="02020603050405020304" pitchFamily="18" charset="0"/>
                <a:cs typeface="Times New Roman" panose="02020603050405020304" pitchFamily="18" charset="0"/>
              </a:rPr>
              <a:t>Chúc các em học tốt</a:t>
            </a:r>
          </a:p>
        </p:txBody>
      </p:sp>
      <p:pic>
        <p:nvPicPr>
          <p:cNvPr id="62472" name="Picture 8" descr="Copy of 276_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5005" y="4648040"/>
            <a:ext cx="2945572" cy="220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9" descr="Copy of 276_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24" y="4648040"/>
            <a:ext cx="3250566" cy="220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WordArt 10"/>
          <p:cNvSpPr>
            <a:spLocks noChangeArrowheads="1" noChangeShapeType="1" noTextEdit="1"/>
          </p:cNvSpPr>
          <p:nvPr/>
        </p:nvSpPr>
        <p:spPr bwMode="auto">
          <a:xfrm>
            <a:off x="2868871" y="-176247"/>
            <a:ext cx="6602380" cy="2133711"/>
          </a:xfrm>
          <a:prstGeom prst="rect">
            <a:avLst/>
          </a:prstGeom>
        </p:spPr>
        <p:txBody>
          <a:bodyPr wrap="none" fromWordArt="1">
            <a:prstTxWarp prst="textDeflate">
              <a:avLst>
                <a:gd name="adj" fmla="val 18153"/>
              </a:avLst>
            </a:prstTxWarp>
          </a:bodyPr>
          <a:lstStyle/>
          <a:p>
            <a:pPr algn="ctr"/>
            <a:r>
              <a:rPr lang="en-US" sz="1417"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Bài học kết thúc</a:t>
            </a:r>
          </a:p>
        </p:txBody>
      </p:sp>
    </p:spTree>
    <p:extLst>
      <p:ext uri="{BB962C8B-B14F-4D97-AF65-F5344CB8AC3E}">
        <p14:creationId xmlns:p14="http://schemas.microsoft.com/office/powerpoint/2010/main" val="217574727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2474"/>
                                        </p:tgtEl>
                                        <p:attrNameLst>
                                          <p:attrName>style.visibility</p:attrName>
                                        </p:attrNameLst>
                                      </p:cBhvr>
                                      <p:to>
                                        <p:strVal val="visible"/>
                                      </p:to>
                                    </p:set>
                                    <p:animEffect transition="in" filter="wheel(4)">
                                      <p:cBhvr>
                                        <p:cTn id="7" dur="500"/>
                                        <p:tgtEl>
                                          <p:spTgt spid="6247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9165"/>
                                        </p:tgtEl>
                                        <p:attrNameLst>
                                          <p:attrName>style.visibility</p:attrName>
                                        </p:attrNameLst>
                                      </p:cBhvr>
                                      <p:to>
                                        <p:strVal val="visible"/>
                                      </p:to>
                                    </p:set>
                                    <p:animEffect transition="in" filter="wheel(4)">
                                      <p:cBhvr>
                                        <p:cTn id="10" dur="500"/>
                                        <p:tgtEl>
                                          <p:spTgt spid="49165"/>
                                        </p:tgtEl>
                                      </p:cBhvr>
                                    </p:animEffect>
                                  </p:childTnLst>
                                </p:cTn>
                              </p:par>
                              <p:par>
                                <p:cTn id="11" presetID="21" presetClass="entr" presetSubtype="4" fill="hold" nodeType="withEffect">
                                  <p:stCondLst>
                                    <p:cond delay="0"/>
                                  </p:stCondLst>
                                  <p:childTnLst>
                                    <p:set>
                                      <p:cBhvr>
                                        <p:cTn id="12" dur="1" fill="hold">
                                          <p:stCondLst>
                                            <p:cond delay="0"/>
                                          </p:stCondLst>
                                        </p:cTn>
                                        <p:tgtEl>
                                          <p:spTgt spid="62473"/>
                                        </p:tgtEl>
                                        <p:attrNameLst>
                                          <p:attrName>style.visibility</p:attrName>
                                        </p:attrNameLst>
                                      </p:cBhvr>
                                      <p:to>
                                        <p:strVal val="visible"/>
                                      </p:to>
                                    </p:set>
                                    <p:animEffect transition="in" filter="wheel(4)">
                                      <p:cBhvr>
                                        <p:cTn id="13" dur="500"/>
                                        <p:tgtEl>
                                          <p:spTgt spid="62473"/>
                                        </p:tgtEl>
                                      </p:cBhvr>
                                    </p:animEffect>
                                  </p:childTnLst>
                                </p:cTn>
                              </p:par>
                              <p:par>
                                <p:cTn id="14" presetID="21" presetClass="entr" presetSubtype="4" fill="hold" nodeType="withEffect">
                                  <p:stCondLst>
                                    <p:cond delay="0"/>
                                  </p:stCondLst>
                                  <p:childTnLst>
                                    <p:set>
                                      <p:cBhvr>
                                        <p:cTn id="15" dur="1" fill="hold">
                                          <p:stCondLst>
                                            <p:cond delay="0"/>
                                          </p:stCondLst>
                                        </p:cTn>
                                        <p:tgtEl>
                                          <p:spTgt spid="62472"/>
                                        </p:tgtEl>
                                        <p:attrNameLst>
                                          <p:attrName>style.visibility</p:attrName>
                                        </p:attrNameLst>
                                      </p:cBhvr>
                                      <p:to>
                                        <p:strVal val="visible"/>
                                      </p:to>
                                    </p:set>
                                    <p:animEffect transition="in" filter="wheel(4)">
                                      <p:cBhvr>
                                        <p:cTn id="16" dur="500"/>
                                        <p:tgtEl>
                                          <p:spTgt spid="6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5" grpId="0" animBg="1"/>
      <p:bldP spid="624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841434"/>
            <a:ext cx="11855609" cy="1325563"/>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hấp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thụ</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khoáng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rễ</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720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21" y="836955"/>
            <a:ext cx="11900079" cy="1569302"/>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Sự</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hấp</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thụ</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nước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chất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khoáng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từ</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môi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trường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ngoài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vào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rễ</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0712" y="2406257"/>
            <a:ext cx="11771288" cy="4022725"/>
          </a:xfrm>
        </p:spPr>
        <p:txBody>
          <a:bodyPr>
            <a:normAutofit/>
          </a:bodyPr>
          <a:lstStyle/>
          <a:p>
            <a:pPr marL="0" indent="0" algn="just">
              <a:buNone/>
            </a:pP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Nước và chất khoáng hoà tan trong đất được các tế bào </a:t>
            </a:r>
            <a:r>
              <a:rPr lang="vi-VN" sz="3600" dirty="0" smtClean="0">
                <a:latin typeface="Times New Roman" panose="02020603050405020304" pitchFamily="18" charset="0"/>
                <a:cs typeface="Times New Roman" panose="02020603050405020304" pitchFamily="18" charset="0"/>
              </a:rPr>
              <a:t>l</a:t>
            </a:r>
            <a:r>
              <a:rPr lang="en-US" sz="3600" dirty="0">
                <a:latin typeface="Times New Roman" panose="02020603050405020304" pitchFamily="18" charset="0"/>
                <a:cs typeface="Times New Roman" panose="02020603050405020304" pitchFamily="18" charset="0"/>
              </a:rPr>
              <a:t>ô</a:t>
            </a:r>
            <a:r>
              <a:rPr lang="vi-VN" sz="3600" dirty="0" smtClean="0">
                <a:latin typeface="Times New Roman" panose="02020603050405020304" pitchFamily="18" charset="0"/>
                <a:cs typeface="Times New Roman" panose="02020603050405020304" pitchFamily="18" charset="0"/>
              </a:rPr>
              <a:t>ng </a:t>
            </a:r>
            <a:r>
              <a:rPr lang="vi-VN" sz="3600" dirty="0">
                <a:latin typeface="Times New Roman" panose="02020603050405020304" pitchFamily="18" charset="0"/>
                <a:cs typeface="Times New Roman" panose="02020603050405020304" pitchFamily="18" charset="0"/>
              </a:rPr>
              <a:t>hút hấp thụ vào </a:t>
            </a:r>
            <a:r>
              <a:rPr lang="vi-VN" sz="3600" dirty="0" smtClean="0">
                <a:latin typeface="Times New Roman" panose="02020603050405020304" pitchFamily="18" charset="0"/>
                <a:cs typeface="Times New Roman" panose="02020603050405020304" pitchFamily="18" charset="0"/>
              </a:rPr>
              <a:t>r</a:t>
            </a:r>
            <a:r>
              <a:rPr lang="en-US" sz="3600" dirty="0" smtClean="0">
                <a:latin typeface="Times New Roman" panose="02020603050405020304" pitchFamily="18" charset="0"/>
                <a:cs typeface="Times New Roman" panose="02020603050405020304" pitchFamily="18" charset="0"/>
              </a:rPr>
              <a:t>ễ</a:t>
            </a:r>
            <a:r>
              <a:rPr lang="vi-VN" sz="3600" dirty="0" smtClean="0">
                <a:latin typeface="Times New Roman" panose="02020603050405020304" pitchFamily="18" charset="0"/>
                <a:cs typeface="Times New Roman" panose="02020603050405020304" pitchFamily="18" charset="0"/>
              </a:rPr>
              <a:t> r</a:t>
            </a:r>
            <a:r>
              <a:rPr lang="en-US" sz="3600" dirty="0" smtClean="0">
                <a:latin typeface="Times New Roman" panose="02020603050405020304" pitchFamily="18" charset="0"/>
                <a:cs typeface="Times New Roman" panose="02020603050405020304" pitchFamily="18" charset="0"/>
              </a:rPr>
              <a:t>ồ</a:t>
            </a:r>
            <a:r>
              <a:rPr lang="vi-VN" sz="3600" dirty="0" smtClean="0">
                <a:latin typeface="Times New Roman" panose="02020603050405020304" pitchFamily="18" charset="0"/>
                <a:cs typeface="Times New Roman" panose="02020603050405020304" pitchFamily="18" charset="0"/>
              </a:rPr>
              <a:t>i </a:t>
            </a:r>
            <a:r>
              <a:rPr lang="vi-VN" sz="3600" dirty="0">
                <a:latin typeface="Times New Roman" panose="02020603050405020304" pitchFamily="18" charset="0"/>
                <a:cs typeface="Times New Roman" panose="02020603050405020304" pitchFamily="18" charset="0"/>
              </a:rPr>
              <a:t>vận </a:t>
            </a:r>
            <a:r>
              <a:rPr lang="vi-VN" sz="3600" dirty="0" smtClean="0">
                <a:latin typeface="Times New Roman" panose="02020603050405020304" pitchFamily="18" charset="0"/>
                <a:cs typeface="Times New Roman" panose="02020603050405020304" pitchFamily="18" charset="0"/>
              </a:rPr>
              <a:t>chuyển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theo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gỗ</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từ </a:t>
            </a:r>
            <a:r>
              <a:rPr lang="vi-VN" sz="3600" dirty="0" smtClean="0">
                <a:latin typeface="Times New Roman" panose="02020603050405020304" pitchFamily="18" charset="0"/>
                <a:cs typeface="Times New Roman" panose="02020603050405020304" pitchFamily="18" charset="0"/>
              </a:rPr>
              <a:t>r</a:t>
            </a:r>
            <a:r>
              <a:rPr lang="en-US" sz="3600" dirty="0" smtClean="0">
                <a:latin typeface="Times New Roman" panose="02020603050405020304" pitchFamily="18" charset="0"/>
                <a:cs typeface="Times New Roman" panose="02020603050405020304" pitchFamily="18" charset="0"/>
              </a:rPr>
              <a:t>ễ</a:t>
            </a:r>
            <a:r>
              <a:rPr lang="vi-VN" sz="3600" dirty="0" smtClean="0">
                <a:latin typeface="Times New Roman" panose="02020603050405020304" pitchFamily="18" charset="0"/>
                <a:cs typeface="Times New Roman" panose="02020603050405020304" pitchFamily="18" charset="0"/>
              </a:rPr>
              <a:t> lên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bộ</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cây</a:t>
            </a:r>
            <a:r>
              <a:rPr lang="en-US" sz="3600" dirty="0" smtClean="0">
                <a:latin typeface="Times New Roman" panose="02020603050405020304" pitchFamily="18" charset="0"/>
                <a:cs typeface="Times New Roman" panose="02020603050405020304" pitchFamily="18" charset="0"/>
              </a:rPr>
              <a:t>.</a:t>
            </a:r>
          </a:p>
          <a:p>
            <a:pPr marL="0" indent="0" algn="just">
              <a:buNone/>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đồ</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đường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nước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gỗ</a:t>
            </a:r>
            <a:r>
              <a:rPr lang="en-US" sz="3600" dirty="0" smtClean="0">
                <a:latin typeface="Times New Roman" panose="02020603050405020304" pitchFamily="18" charset="0"/>
                <a:cs typeface="Times New Roman" panose="02020603050405020304" pitchFamily="18" charset="0"/>
              </a:rPr>
              <a:t>:</a:t>
            </a:r>
          </a:p>
          <a:p>
            <a:pPr marL="0" indent="0">
              <a:buNone/>
            </a:pPr>
            <a:r>
              <a:rPr lang="en-US" sz="3200" dirty="0" err="1" smtClean="0">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t>
            </a:r>
            <a:r>
              <a:rPr lang="en-US" sz="3200" dirty="0" err="1" smtClean="0">
                <a:latin typeface="Times New Roman" panose="02020603050405020304" pitchFamily="18" charset="0"/>
                <a:cs typeface="Times New Roman" panose="02020603050405020304" pitchFamily="18" charset="0"/>
              </a:rPr>
              <a:t>hất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khoáng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hòa</a:t>
            </a:r>
            <a:r>
              <a:rPr lang="en-US" sz="3200" dirty="0" smtClean="0">
                <a:latin typeface="Times New Roman" panose="02020603050405020304" pitchFamily="18" charset="0"/>
                <a:cs typeface="Times New Roman" panose="02020603050405020304" pitchFamily="18" charset="0"/>
              </a:rPr>
              <a:t> tan      </a:t>
            </a:r>
            <a:r>
              <a:rPr lang="en-US" sz="3200" dirty="0" err="1" smtClean="0">
                <a:latin typeface="Times New Roman" panose="02020603050405020304" pitchFamily="18" charset="0"/>
                <a:cs typeface="Times New Roman" panose="02020603050405020304" pitchFamily="18" charset="0"/>
              </a:rPr>
              <a:t>Lông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hút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bào</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t>
            </a:r>
            <a:r>
              <a:rPr lang="en-US" sz="3200" dirty="0" err="1" smtClean="0">
                <a:latin typeface="Times New Roman" panose="02020603050405020304" pitchFamily="18" charset="0"/>
                <a:cs typeface="Times New Roman" panose="02020603050405020304" pitchFamily="18" charset="0"/>
              </a:rPr>
              <a:t>ỏ</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rễ</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gỗ</a:t>
            </a:r>
            <a:endParaRPr lang="en-US" sz="320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V="1">
            <a:off x="5428342" y="4925620"/>
            <a:ext cx="34438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460341" y="4925620"/>
            <a:ext cx="3338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029371" y="4925620"/>
            <a:ext cx="333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90395" y="-132555"/>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300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96" y="826920"/>
            <a:ext cx="11855609" cy="1325563"/>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hấp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thụ</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khoáng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rễ</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28551" y="-147069"/>
            <a:ext cx="11863449" cy="1449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BÀI 30: TRAO ĐỔI NƯỚC VÀ  CÁC CHẤT DINH DƯỠNG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Ở THỰC VẬT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68196" y="1829317"/>
            <a:ext cx="7442935" cy="646331"/>
          </a:xfrm>
          <a:prstGeom prst="rect">
            <a:avLst/>
          </a:prstGeom>
        </p:spPr>
        <p:txBody>
          <a:bodyPr wrap="non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II.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cây</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5" name="Picture 2" descr="Vanchuyen-khongchu"/>
          <p:cNvPicPr>
            <a:picLocks noChangeAspect="1" noChangeArrowheads="1"/>
          </p:cNvPicPr>
          <p:nvPr/>
        </p:nvPicPr>
        <p:blipFill rotWithShape="1">
          <a:blip r:embed="rId2">
            <a:extLst>
              <a:ext uri="{28A0092B-C50C-407E-A947-70E740481C1C}">
                <a14:useLocalDpi xmlns:a14="http://schemas.microsoft.com/office/drawing/2010/main" val="0"/>
              </a:ext>
            </a:extLst>
          </a:blip>
          <a:srcRect l="2276" t="1511" r="465" b="3642"/>
          <a:stretch/>
        </p:blipFill>
        <p:spPr bwMode="auto">
          <a:xfrm>
            <a:off x="564999" y="2475648"/>
            <a:ext cx="5414887" cy="4323238"/>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AutoShape 18"/>
          <p:cNvSpPr>
            <a:spLocks noChangeArrowheads="1"/>
          </p:cNvSpPr>
          <p:nvPr/>
        </p:nvSpPr>
        <p:spPr bwMode="auto">
          <a:xfrm>
            <a:off x="7076548" y="2685383"/>
            <a:ext cx="4038600" cy="2514600"/>
          </a:xfrm>
          <a:prstGeom prst="cloudCallout">
            <a:avLst>
              <a:gd name="adj1" fmla="val 38273"/>
              <a:gd name="adj2" fmla="val -87829"/>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dirty="0" err="1" smtClean="0">
                <a:solidFill>
                  <a:srgbClr val="0000FF"/>
                </a:solidFill>
              </a:rPr>
              <a:t>Các</a:t>
            </a:r>
            <a:r>
              <a:rPr lang="en-US" altLang="en-US" b="1" dirty="0" smtClean="0">
                <a:solidFill>
                  <a:srgbClr val="0000FF"/>
                </a:solidFill>
              </a:rPr>
              <a:t> </a:t>
            </a:r>
            <a:r>
              <a:rPr lang="en-US" altLang="en-US" b="1" dirty="0" err="1" smtClean="0">
                <a:solidFill>
                  <a:srgbClr val="0000FF"/>
                </a:solidFill>
              </a:rPr>
              <a:t>chất</a:t>
            </a:r>
            <a:r>
              <a:rPr lang="en-US" altLang="en-US" b="1" dirty="0" smtClean="0">
                <a:solidFill>
                  <a:srgbClr val="0000FF"/>
                </a:solidFill>
              </a:rPr>
              <a:t> </a:t>
            </a:r>
            <a:r>
              <a:rPr lang="en-US" altLang="en-US" b="1" dirty="0" err="1" smtClean="0">
                <a:solidFill>
                  <a:srgbClr val="0000FF"/>
                </a:solidFill>
              </a:rPr>
              <a:t>trong</a:t>
            </a:r>
            <a:r>
              <a:rPr lang="en-US" altLang="en-US" b="1" dirty="0" smtClean="0">
                <a:solidFill>
                  <a:srgbClr val="0000FF"/>
                </a:solidFill>
              </a:rPr>
              <a:t> </a:t>
            </a:r>
            <a:r>
              <a:rPr lang="en-US" altLang="en-US" b="1" dirty="0" err="1" smtClean="0">
                <a:solidFill>
                  <a:srgbClr val="0000FF"/>
                </a:solidFill>
              </a:rPr>
              <a:t>thân</a:t>
            </a:r>
            <a:r>
              <a:rPr lang="en-US" altLang="en-US" dirty="0" smtClean="0">
                <a:solidFill>
                  <a:srgbClr val="0000FF"/>
                </a:solidFill>
              </a:rPr>
              <a:t> </a:t>
            </a:r>
            <a:r>
              <a:rPr lang="en-US" altLang="en-US" b="1" dirty="0" err="1" smtClean="0">
                <a:solidFill>
                  <a:srgbClr val="0000FF"/>
                </a:solidFill>
              </a:rPr>
              <a:t>vận</a:t>
            </a:r>
            <a:r>
              <a:rPr lang="en-US" altLang="en-US" b="1" dirty="0" smtClean="0">
                <a:solidFill>
                  <a:srgbClr val="0000FF"/>
                </a:solidFill>
              </a:rPr>
              <a:t> </a:t>
            </a:r>
            <a:r>
              <a:rPr lang="en-US" altLang="en-US" b="1" dirty="0" err="1" smtClean="0">
                <a:solidFill>
                  <a:srgbClr val="0000FF"/>
                </a:solidFill>
              </a:rPr>
              <a:t>chuyển</a:t>
            </a:r>
            <a:r>
              <a:rPr lang="en-US" altLang="en-US" b="1" dirty="0" smtClean="0">
                <a:solidFill>
                  <a:srgbClr val="0000FF"/>
                </a:solidFill>
              </a:rPr>
              <a:t> </a:t>
            </a:r>
            <a:r>
              <a:rPr lang="en-US" altLang="en-US" b="1" dirty="0" err="1" smtClean="0">
                <a:solidFill>
                  <a:srgbClr val="0000FF"/>
                </a:solidFill>
              </a:rPr>
              <a:t>theo</a:t>
            </a:r>
            <a:r>
              <a:rPr lang="en-US" altLang="en-US" b="1" dirty="0" smtClean="0">
                <a:solidFill>
                  <a:srgbClr val="0000FF"/>
                </a:solidFill>
              </a:rPr>
              <a:t> c</a:t>
            </a:r>
            <a:r>
              <a:rPr lang="en-US" altLang="en-US" b="1" dirty="0" smtClean="0">
                <a:solidFill>
                  <a:srgbClr val="0000FF"/>
                </a:solidFill>
                <a:cs typeface="Times New Roman" panose="02020603050405020304" pitchFamily="18" charset="0"/>
              </a:rPr>
              <a:t>on </a:t>
            </a:r>
            <a:r>
              <a:rPr lang="en-US" altLang="en-US" b="1" dirty="0" err="1" smtClean="0">
                <a:solidFill>
                  <a:srgbClr val="0000FF"/>
                </a:solidFill>
                <a:cs typeface="Times New Roman" panose="02020603050405020304" pitchFamily="18" charset="0"/>
              </a:rPr>
              <a:t>đường</a:t>
            </a:r>
            <a:r>
              <a:rPr lang="en-US" altLang="en-US" b="1" dirty="0" smtClean="0">
                <a:solidFill>
                  <a:srgbClr val="0000FF"/>
                </a:solidFill>
                <a:cs typeface="Times New Roman" panose="02020603050405020304" pitchFamily="18" charset="0"/>
              </a:rPr>
              <a:t> </a:t>
            </a:r>
            <a:r>
              <a:rPr lang="en-US" altLang="en-US" b="1" dirty="0" err="1" smtClean="0">
                <a:solidFill>
                  <a:srgbClr val="0000FF"/>
                </a:solidFill>
                <a:cs typeface="Times New Roman" panose="02020603050405020304" pitchFamily="18" charset="0"/>
              </a:rPr>
              <a:t>nào</a:t>
            </a:r>
            <a:r>
              <a:rPr lang="en-US" altLang="en-US" b="1" dirty="0" smtClean="0">
                <a:solidFill>
                  <a:srgbClr val="0000FF"/>
                </a:solidFill>
                <a:cs typeface="Times New Roman" panose="02020603050405020304" pitchFamily="18" charset="0"/>
              </a:rPr>
              <a:t>?</a:t>
            </a:r>
            <a:endParaRPr lang="en-US" altLang="en-US" b="1"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665616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AutoShape 18"/>
          <p:cNvSpPr>
            <a:spLocks noChangeArrowheads="1"/>
          </p:cNvSpPr>
          <p:nvPr/>
        </p:nvSpPr>
        <p:spPr bwMode="auto">
          <a:xfrm>
            <a:off x="6615645" y="880384"/>
            <a:ext cx="5328171" cy="1941218"/>
          </a:xfrm>
          <a:prstGeom prst="cloudCallout">
            <a:avLst>
              <a:gd name="adj1" fmla="val 29226"/>
              <a:gd name="adj2" fmla="val -100135"/>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1818FD"/>
                </a:solidFill>
              </a:rPr>
              <a:t>Mô tả Con đường vận chuyển </a:t>
            </a:r>
            <a:r>
              <a:rPr lang="en-US" altLang="en-US" sz="2400" b="1" smtClean="0">
                <a:solidFill>
                  <a:srgbClr val="1818FD"/>
                </a:solidFill>
              </a:rPr>
              <a:t>nước, muối khoáng và chất hữu cơ? </a:t>
            </a:r>
            <a:endParaRPr lang="en-US" altLang="en-US" sz="2400" b="1">
              <a:solidFill>
                <a:srgbClr val="1818FD"/>
              </a:solidFill>
            </a:endParaRPr>
          </a:p>
        </p:txBody>
      </p:sp>
      <p:pic>
        <p:nvPicPr>
          <p:cNvPr id="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252" y="45858"/>
            <a:ext cx="4251326" cy="6319838"/>
          </a:xfrm>
          <a:prstGeom prst="rect">
            <a:avLst/>
          </a:prstGeom>
          <a:solidFill>
            <a:srgbClr val="C9F5CA"/>
          </a:solidFill>
          <a:ln>
            <a:noFill/>
          </a:ln>
        </p:spPr>
      </p:pic>
      <p:cxnSp>
        <p:nvCxnSpPr>
          <p:cNvPr id="22" name="AutoShape 6"/>
          <p:cNvCxnSpPr>
            <a:cxnSpLocks noChangeShapeType="1"/>
          </p:cNvCxnSpPr>
          <p:nvPr/>
        </p:nvCxnSpPr>
        <p:spPr bwMode="auto">
          <a:xfrm rot="5400000">
            <a:off x="4335647" y="1036457"/>
            <a:ext cx="361950" cy="144463"/>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3" name="AutoShape 7"/>
          <p:cNvCxnSpPr>
            <a:cxnSpLocks noChangeShapeType="1"/>
          </p:cNvCxnSpPr>
          <p:nvPr/>
        </p:nvCxnSpPr>
        <p:spPr bwMode="auto">
          <a:xfrm>
            <a:off x="4503128" y="5047277"/>
            <a:ext cx="287337" cy="73025"/>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24" name="Line 8"/>
          <p:cNvSpPr>
            <a:spLocks noChangeShapeType="1"/>
          </p:cNvSpPr>
          <p:nvPr/>
        </p:nvSpPr>
        <p:spPr bwMode="auto">
          <a:xfrm>
            <a:off x="4293525" y="1907202"/>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9"/>
          <p:cNvSpPr>
            <a:spLocks noChangeShapeType="1"/>
          </p:cNvSpPr>
          <p:nvPr/>
        </p:nvSpPr>
        <p:spPr bwMode="auto">
          <a:xfrm>
            <a:off x="4307813" y="2527914"/>
            <a:ext cx="1587"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10"/>
          <p:cNvSpPr>
            <a:spLocks noChangeShapeType="1"/>
          </p:cNvSpPr>
          <p:nvPr/>
        </p:nvSpPr>
        <p:spPr bwMode="auto">
          <a:xfrm>
            <a:off x="4322100" y="3205777"/>
            <a:ext cx="1588" cy="5032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11"/>
          <p:cNvSpPr>
            <a:spLocks noChangeShapeType="1"/>
          </p:cNvSpPr>
          <p:nvPr/>
        </p:nvSpPr>
        <p:spPr bwMode="auto">
          <a:xfrm>
            <a:off x="4322100" y="3839189"/>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12"/>
          <p:cNvSpPr>
            <a:spLocks noChangeShapeType="1"/>
          </p:cNvSpPr>
          <p:nvPr/>
        </p:nvSpPr>
        <p:spPr bwMode="auto">
          <a:xfrm>
            <a:off x="4322100" y="4472602"/>
            <a:ext cx="1588" cy="431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9" name="AutoShape 13"/>
          <p:cNvCxnSpPr>
            <a:cxnSpLocks noChangeShapeType="1"/>
          </p:cNvCxnSpPr>
          <p:nvPr/>
        </p:nvCxnSpPr>
        <p:spPr bwMode="auto">
          <a:xfrm>
            <a:off x="5049228" y="5191739"/>
            <a:ext cx="287337" cy="69850"/>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0" name="Line 14"/>
          <p:cNvSpPr>
            <a:spLocks noChangeShapeType="1"/>
          </p:cNvSpPr>
          <p:nvPr/>
        </p:nvSpPr>
        <p:spPr bwMode="auto">
          <a:xfrm>
            <a:off x="4437988" y="5463868"/>
            <a:ext cx="287337" cy="714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1" name="AutoShape 15"/>
          <p:cNvCxnSpPr>
            <a:cxnSpLocks noChangeShapeType="1"/>
          </p:cNvCxnSpPr>
          <p:nvPr/>
        </p:nvCxnSpPr>
        <p:spPr bwMode="auto">
          <a:xfrm rot="10800000" flipV="1">
            <a:off x="3723665" y="5306039"/>
            <a:ext cx="288925" cy="73025"/>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2" name="AutoShape 16"/>
          <p:cNvCxnSpPr>
            <a:cxnSpLocks noChangeShapeType="1"/>
          </p:cNvCxnSpPr>
          <p:nvPr/>
        </p:nvCxnSpPr>
        <p:spPr bwMode="auto">
          <a:xfrm rot="5400000">
            <a:off x="4178431" y="5205233"/>
            <a:ext cx="288925" cy="15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3" name="Line 17"/>
          <p:cNvSpPr>
            <a:spLocks noChangeShapeType="1"/>
          </p:cNvSpPr>
          <p:nvPr/>
        </p:nvSpPr>
        <p:spPr bwMode="auto">
          <a:xfrm flipH="1">
            <a:off x="4531703" y="2153264"/>
            <a:ext cx="173037" cy="3603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4" name="AutoShape 18"/>
          <p:cNvCxnSpPr>
            <a:cxnSpLocks noChangeShapeType="1"/>
          </p:cNvCxnSpPr>
          <p:nvPr/>
        </p:nvCxnSpPr>
        <p:spPr bwMode="auto">
          <a:xfrm>
            <a:off x="5454040" y="5417164"/>
            <a:ext cx="431800" cy="215900"/>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5" name="Text Box 19"/>
          <p:cNvSpPr txBox="1">
            <a:spLocks noChangeArrowheads="1"/>
          </p:cNvSpPr>
          <p:nvPr/>
        </p:nvSpPr>
        <p:spPr bwMode="auto">
          <a:xfrm>
            <a:off x="5433403" y="159364"/>
            <a:ext cx="539750"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Lá</a:t>
            </a:r>
          </a:p>
        </p:txBody>
      </p:sp>
      <p:sp>
        <p:nvSpPr>
          <p:cNvPr id="36" name="Text Box 20"/>
          <p:cNvSpPr txBox="1">
            <a:spLocks noChangeArrowheads="1"/>
          </p:cNvSpPr>
          <p:nvPr/>
        </p:nvSpPr>
        <p:spPr bwMode="auto">
          <a:xfrm>
            <a:off x="4720615" y="3512164"/>
            <a:ext cx="733425"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0000"/>
                </a:solidFill>
                <a:cs typeface="Arial" panose="020B0604020202020204" pitchFamily="34" charset="0"/>
              </a:rPr>
              <a:t>T</a:t>
            </a:r>
            <a:r>
              <a:rPr lang="en-US" altLang="en-US" sz="1800" b="1">
                <a:solidFill>
                  <a:srgbClr val="FF0000"/>
                </a:solidFill>
              </a:rPr>
              <a:t>hân</a:t>
            </a:r>
          </a:p>
        </p:txBody>
      </p:sp>
      <p:sp>
        <p:nvSpPr>
          <p:cNvPr id="37" name="Line 21"/>
          <p:cNvSpPr>
            <a:spLocks noChangeShapeType="1"/>
          </p:cNvSpPr>
          <p:nvPr/>
        </p:nvSpPr>
        <p:spPr bwMode="auto">
          <a:xfrm flipH="1">
            <a:off x="4928578" y="524489"/>
            <a:ext cx="504825"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Text Box 23"/>
          <p:cNvSpPr txBox="1">
            <a:spLocks noChangeArrowheads="1"/>
          </p:cNvSpPr>
          <p:nvPr/>
        </p:nvSpPr>
        <p:spPr bwMode="auto">
          <a:xfrm>
            <a:off x="5706453" y="5831502"/>
            <a:ext cx="45397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rPr>
              <a:t>Rễ</a:t>
            </a:r>
          </a:p>
        </p:txBody>
      </p:sp>
      <p:sp>
        <p:nvSpPr>
          <p:cNvPr id="39" name="Line 24"/>
          <p:cNvSpPr>
            <a:spLocks noChangeShapeType="1"/>
          </p:cNvSpPr>
          <p:nvPr/>
        </p:nvSpPr>
        <p:spPr bwMode="auto">
          <a:xfrm flipH="1" flipV="1">
            <a:off x="5215915" y="5853727"/>
            <a:ext cx="504825" cy="3603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25"/>
          <p:cNvSpPr>
            <a:spLocks noChangeShapeType="1"/>
          </p:cNvSpPr>
          <p:nvPr/>
        </p:nvSpPr>
        <p:spPr bwMode="auto">
          <a:xfrm>
            <a:off x="3561740" y="2713652"/>
            <a:ext cx="358775" cy="2159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26"/>
          <p:cNvSpPr>
            <a:spLocks noChangeShapeType="1"/>
          </p:cNvSpPr>
          <p:nvPr/>
        </p:nvSpPr>
        <p:spPr bwMode="auto">
          <a:xfrm>
            <a:off x="3014053" y="1792902"/>
            <a:ext cx="215900" cy="2873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27"/>
          <p:cNvSpPr>
            <a:spLocks noChangeShapeType="1"/>
          </p:cNvSpPr>
          <p:nvPr/>
        </p:nvSpPr>
        <p:spPr bwMode="auto">
          <a:xfrm>
            <a:off x="3718903" y="1302364"/>
            <a:ext cx="288925"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28"/>
          <p:cNvSpPr>
            <a:spLocks noChangeShapeType="1"/>
          </p:cNvSpPr>
          <p:nvPr/>
        </p:nvSpPr>
        <p:spPr bwMode="auto">
          <a:xfrm flipH="1" flipV="1">
            <a:off x="4221922" y="5615961"/>
            <a:ext cx="10717" cy="285749"/>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29"/>
          <p:cNvSpPr>
            <a:spLocks noChangeShapeType="1"/>
          </p:cNvSpPr>
          <p:nvPr/>
        </p:nvSpPr>
        <p:spPr bwMode="auto">
          <a:xfrm flipH="1">
            <a:off x="3661753" y="4975839"/>
            <a:ext cx="330200" cy="157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30"/>
          <p:cNvSpPr>
            <a:spLocks noChangeShapeType="1"/>
          </p:cNvSpPr>
          <p:nvPr/>
        </p:nvSpPr>
        <p:spPr bwMode="auto">
          <a:xfrm flipH="1" flipV="1">
            <a:off x="2941028" y="5206027"/>
            <a:ext cx="2159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31"/>
          <p:cNvSpPr>
            <a:spLocks noChangeShapeType="1"/>
          </p:cNvSpPr>
          <p:nvPr/>
        </p:nvSpPr>
        <p:spPr bwMode="auto">
          <a:xfrm flipH="1">
            <a:off x="3344253" y="5507652"/>
            <a:ext cx="128587" cy="101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Rectangle 32"/>
          <p:cNvSpPr>
            <a:spLocks noChangeArrowheads="1"/>
          </p:cNvSpPr>
          <p:nvPr/>
        </p:nvSpPr>
        <p:spPr bwMode="auto">
          <a:xfrm>
            <a:off x="2266340" y="19664"/>
            <a:ext cx="533400" cy="381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CO</a:t>
            </a:r>
            <a:r>
              <a:rPr lang="en-US" altLang="en-US" sz="1800" b="1" baseline="-25000">
                <a:solidFill>
                  <a:srgbClr val="FF0000"/>
                </a:solidFill>
              </a:rPr>
              <a:t>2</a:t>
            </a:r>
            <a:endParaRPr lang="en-US" altLang="en-US" sz="1800" b="1">
              <a:solidFill>
                <a:srgbClr val="FF0000"/>
              </a:solidFill>
            </a:endParaRPr>
          </a:p>
        </p:txBody>
      </p:sp>
      <p:sp>
        <p:nvSpPr>
          <p:cNvPr id="48" name="Line 33"/>
          <p:cNvSpPr>
            <a:spLocks noChangeShapeType="1"/>
          </p:cNvSpPr>
          <p:nvPr/>
        </p:nvSpPr>
        <p:spPr bwMode="auto">
          <a:xfrm>
            <a:off x="2571140" y="400664"/>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Rectangle 34"/>
          <p:cNvSpPr>
            <a:spLocks noChangeArrowheads="1"/>
          </p:cNvSpPr>
          <p:nvPr/>
        </p:nvSpPr>
        <p:spPr bwMode="auto">
          <a:xfrm>
            <a:off x="3344253" y="407412"/>
            <a:ext cx="1295400" cy="37068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1818FD"/>
                </a:solidFill>
              </a:rPr>
              <a:t>Chất hữu cơ</a:t>
            </a:r>
          </a:p>
        </p:txBody>
      </p:sp>
      <p:sp>
        <p:nvSpPr>
          <p:cNvPr id="50" name="Line 35"/>
          <p:cNvSpPr>
            <a:spLocks noChangeShapeType="1"/>
          </p:cNvSpPr>
          <p:nvPr/>
        </p:nvSpPr>
        <p:spPr bwMode="auto">
          <a:xfrm>
            <a:off x="4007827" y="754676"/>
            <a:ext cx="523875" cy="37465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Rectangle 9"/>
          <p:cNvSpPr>
            <a:spLocks noChangeArrowheads="1"/>
          </p:cNvSpPr>
          <p:nvPr/>
        </p:nvSpPr>
        <p:spPr bwMode="auto">
          <a:xfrm>
            <a:off x="6505505" y="5090702"/>
            <a:ext cx="5751201" cy="171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b="1" dirty="0" smtClean="0"/>
              <a:t>- </a:t>
            </a:r>
            <a:r>
              <a:rPr lang="en-US" altLang="en-US" b="1" dirty="0" err="1" smtClean="0"/>
              <a:t>Chất</a:t>
            </a:r>
            <a:r>
              <a:rPr lang="en-US" altLang="en-US" b="1" dirty="0" smtClean="0"/>
              <a:t> </a:t>
            </a:r>
            <a:r>
              <a:rPr lang="en-US" altLang="en-US" b="1" dirty="0" err="1" smtClean="0"/>
              <a:t>hữu</a:t>
            </a:r>
            <a:r>
              <a:rPr lang="en-US" altLang="en-US" b="1" dirty="0" smtClean="0"/>
              <a:t> </a:t>
            </a:r>
            <a:r>
              <a:rPr lang="en-US" altLang="en-US" b="1" dirty="0" err="1" smtClean="0"/>
              <a:t>cơ</a:t>
            </a:r>
            <a:r>
              <a:rPr lang="en-US" altLang="en-US" b="1" dirty="0" smtClean="0"/>
              <a:t> </a:t>
            </a:r>
            <a:r>
              <a:rPr lang="en-US" altLang="en-US" b="1" dirty="0" err="1" smtClean="0"/>
              <a:t>tổng</a:t>
            </a:r>
            <a:r>
              <a:rPr lang="en-US" altLang="en-US" b="1" dirty="0" smtClean="0"/>
              <a:t> </a:t>
            </a:r>
            <a:r>
              <a:rPr lang="en-US" altLang="en-US" b="1" dirty="0" err="1" smtClean="0"/>
              <a:t>hợp</a:t>
            </a:r>
            <a:r>
              <a:rPr lang="en-US" altLang="en-US" b="1" dirty="0" smtClean="0"/>
              <a:t> ở </a:t>
            </a:r>
            <a:r>
              <a:rPr lang="en-US" altLang="en-US" b="1" dirty="0" err="1" smtClean="0"/>
              <a:t>lá</a:t>
            </a:r>
            <a:r>
              <a:rPr lang="en-US" altLang="en-US" b="1" dirty="0" smtClean="0"/>
              <a:t> </a:t>
            </a:r>
            <a:r>
              <a:rPr lang="en-US" altLang="en-US" b="1" dirty="0" err="1" smtClean="0"/>
              <a:t>được</a:t>
            </a:r>
            <a:r>
              <a:rPr lang="en-US" altLang="en-US" b="1" dirty="0" smtClean="0"/>
              <a:t> </a:t>
            </a:r>
            <a:r>
              <a:rPr lang="en-US" altLang="en-US" b="1" dirty="0" err="1" smtClean="0"/>
              <a:t>vận</a:t>
            </a:r>
            <a:r>
              <a:rPr lang="en-US" altLang="en-US" b="1" dirty="0" smtClean="0"/>
              <a:t> </a:t>
            </a:r>
            <a:r>
              <a:rPr lang="en-US" altLang="en-US" b="1" dirty="0" err="1" smtClean="0"/>
              <a:t>chuyển</a:t>
            </a:r>
            <a:r>
              <a:rPr lang="en-US" altLang="en-US" b="1" dirty="0" smtClean="0"/>
              <a:t> </a:t>
            </a:r>
            <a:r>
              <a:rPr lang="en-US" altLang="en-US" b="1" dirty="0" err="1" smtClean="0"/>
              <a:t>theo</a:t>
            </a:r>
            <a:r>
              <a:rPr lang="en-US" altLang="en-US" b="1" dirty="0" smtClean="0"/>
              <a:t> </a:t>
            </a:r>
            <a:r>
              <a:rPr lang="en-US" altLang="en-US" b="1" dirty="0" err="1" smtClean="0"/>
              <a:t>mạch</a:t>
            </a:r>
            <a:r>
              <a:rPr lang="en-US" altLang="en-US" b="1" dirty="0" smtClean="0"/>
              <a:t> </a:t>
            </a:r>
            <a:r>
              <a:rPr lang="en-US" altLang="en-US" b="1" dirty="0" err="1" smtClean="0"/>
              <a:t>rây</a:t>
            </a:r>
            <a:r>
              <a:rPr lang="en-US" altLang="en-US" b="1" dirty="0" smtClean="0"/>
              <a:t> </a:t>
            </a:r>
            <a:r>
              <a:rPr lang="en-US" altLang="en-US" b="1" dirty="0" err="1" smtClean="0"/>
              <a:t>đến</a:t>
            </a:r>
            <a:r>
              <a:rPr lang="en-US" altLang="en-US" b="1" dirty="0" smtClean="0"/>
              <a:t> </a:t>
            </a:r>
            <a:r>
              <a:rPr lang="en-US" altLang="en-US" b="1" dirty="0" err="1" smtClean="0"/>
              <a:t>các</a:t>
            </a:r>
            <a:r>
              <a:rPr lang="en-US" altLang="en-US" b="1" dirty="0" smtClean="0"/>
              <a:t> </a:t>
            </a:r>
            <a:r>
              <a:rPr lang="en-US" altLang="en-US" b="1" dirty="0" err="1" smtClean="0"/>
              <a:t>bộ</a:t>
            </a:r>
            <a:r>
              <a:rPr lang="en-US" altLang="en-US" b="1" dirty="0" smtClean="0"/>
              <a:t> </a:t>
            </a:r>
            <a:r>
              <a:rPr lang="en-US" altLang="en-US" b="1" dirty="0" err="1" smtClean="0"/>
              <a:t>phận</a:t>
            </a:r>
            <a:r>
              <a:rPr lang="en-US" altLang="en-US" b="1" dirty="0" smtClean="0"/>
              <a:t> </a:t>
            </a:r>
            <a:r>
              <a:rPr lang="en-US" altLang="en-US" b="1" dirty="0" err="1" smtClean="0"/>
              <a:t>của</a:t>
            </a:r>
            <a:r>
              <a:rPr lang="en-US" altLang="en-US" b="1" dirty="0" smtClean="0"/>
              <a:t> </a:t>
            </a:r>
            <a:r>
              <a:rPr lang="en-US" altLang="en-US" b="1" dirty="0" err="1" smtClean="0"/>
              <a:t>cây</a:t>
            </a:r>
            <a:r>
              <a:rPr lang="en-US" altLang="en-US" b="1" dirty="0" smtClean="0"/>
              <a:t> </a:t>
            </a:r>
            <a:r>
              <a:rPr lang="en-US" b="1" dirty="0">
                <a:cs typeface="Times New Roman" panose="02020603050405020304" pitchFamily="18" charset="0"/>
              </a:rPr>
              <a:t>(</a:t>
            </a:r>
            <a:r>
              <a:rPr lang="en-US" b="1" dirty="0" err="1">
                <a:cs typeface="Times New Roman" panose="02020603050405020304" pitchFamily="18" charset="0"/>
              </a:rPr>
              <a:t>dòng</a:t>
            </a:r>
            <a:r>
              <a:rPr lang="en-US" b="1" dirty="0">
                <a:cs typeface="Times New Roman" panose="02020603050405020304" pitchFamily="18" charset="0"/>
              </a:rPr>
              <a:t> </a:t>
            </a:r>
            <a:r>
              <a:rPr lang="en-US" b="1" dirty="0" err="1">
                <a:cs typeface="Times New Roman" panose="02020603050405020304" pitchFamily="18" charset="0"/>
              </a:rPr>
              <a:t>đi</a:t>
            </a:r>
            <a:r>
              <a:rPr lang="en-US" b="1" dirty="0">
                <a:cs typeface="Times New Roman" panose="02020603050405020304" pitchFamily="18" charset="0"/>
              </a:rPr>
              <a:t> </a:t>
            </a:r>
            <a:r>
              <a:rPr lang="en-US" b="1" dirty="0" err="1">
                <a:cs typeface="Times New Roman" panose="02020603050405020304" pitchFamily="18" charset="0"/>
              </a:rPr>
              <a:t>xuống</a:t>
            </a:r>
            <a:r>
              <a:rPr lang="en-US" b="1" dirty="0">
                <a:cs typeface="Times New Roman" panose="02020603050405020304" pitchFamily="18" charset="0"/>
              </a:rPr>
              <a:t>).</a:t>
            </a:r>
          </a:p>
          <a:p>
            <a:pPr eaLnBrk="1" hangingPunct="1"/>
            <a:endParaRPr lang="en-US" altLang="en-US" b="1" dirty="0">
              <a:cs typeface="Times New Roman" panose="02020603050405020304" pitchFamily="18" charset="0"/>
            </a:endParaRPr>
          </a:p>
        </p:txBody>
      </p:sp>
      <p:sp>
        <p:nvSpPr>
          <p:cNvPr id="52" name="Line 24"/>
          <p:cNvSpPr>
            <a:spLocks noChangeShapeType="1"/>
          </p:cNvSpPr>
          <p:nvPr/>
        </p:nvSpPr>
        <p:spPr bwMode="auto">
          <a:xfrm flipH="1" flipV="1">
            <a:off x="4413607" y="3724178"/>
            <a:ext cx="262558" cy="793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Line 9"/>
          <p:cNvSpPr>
            <a:spLocks noChangeShapeType="1"/>
          </p:cNvSpPr>
          <p:nvPr/>
        </p:nvSpPr>
        <p:spPr bwMode="auto">
          <a:xfrm flipH="1" flipV="1">
            <a:off x="4199195" y="2555158"/>
            <a:ext cx="0" cy="43456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 name="Line 10"/>
          <p:cNvSpPr>
            <a:spLocks noChangeShapeType="1"/>
          </p:cNvSpPr>
          <p:nvPr/>
        </p:nvSpPr>
        <p:spPr bwMode="auto">
          <a:xfrm flipH="1" flipV="1">
            <a:off x="4199195" y="3182522"/>
            <a:ext cx="9011" cy="443941"/>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 name="Line 11"/>
          <p:cNvSpPr>
            <a:spLocks noChangeShapeType="1"/>
          </p:cNvSpPr>
          <p:nvPr/>
        </p:nvSpPr>
        <p:spPr bwMode="auto">
          <a:xfrm flipH="1" flipV="1">
            <a:off x="4199195" y="3907451"/>
            <a:ext cx="2" cy="379105"/>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12"/>
          <p:cNvSpPr>
            <a:spLocks noChangeShapeType="1"/>
          </p:cNvSpPr>
          <p:nvPr/>
        </p:nvSpPr>
        <p:spPr bwMode="auto">
          <a:xfrm flipV="1">
            <a:off x="4199196" y="4472601"/>
            <a:ext cx="3639" cy="40804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57" name="AutoShape 16"/>
          <p:cNvCxnSpPr>
            <a:cxnSpLocks noChangeShapeType="1"/>
          </p:cNvCxnSpPr>
          <p:nvPr/>
        </p:nvCxnSpPr>
        <p:spPr bwMode="auto">
          <a:xfrm flipH="1" flipV="1">
            <a:off x="4168878" y="5073445"/>
            <a:ext cx="14294" cy="419920"/>
          </a:xfrm>
          <a:prstGeom prst="straightConnector1">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cxnSp>
      <p:sp>
        <p:nvSpPr>
          <p:cNvPr id="70" name="Line 8"/>
          <p:cNvSpPr>
            <a:spLocks noChangeShapeType="1"/>
          </p:cNvSpPr>
          <p:nvPr/>
        </p:nvSpPr>
        <p:spPr bwMode="auto">
          <a:xfrm flipH="1" flipV="1">
            <a:off x="4188752" y="1898697"/>
            <a:ext cx="1535" cy="396876"/>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 name="Line 29"/>
          <p:cNvSpPr>
            <a:spLocks noChangeShapeType="1"/>
          </p:cNvSpPr>
          <p:nvPr/>
        </p:nvSpPr>
        <p:spPr bwMode="auto">
          <a:xfrm flipV="1">
            <a:off x="3661753" y="4904401"/>
            <a:ext cx="304685" cy="16904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72" name="AutoShape 13"/>
          <p:cNvCxnSpPr>
            <a:cxnSpLocks noChangeShapeType="1"/>
          </p:cNvCxnSpPr>
          <p:nvPr/>
        </p:nvCxnSpPr>
        <p:spPr bwMode="auto">
          <a:xfrm rot="16200000" flipV="1">
            <a:off x="4729162" y="5037975"/>
            <a:ext cx="350197" cy="258957"/>
          </a:xfrm>
          <a:prstGeom prst="curvedConnector3">
            <a:avLst>
              <a:gd name="adj1" fmla="val 50000"/>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cxnSp>
      <p:sp>
        <p:nvSpPr>
          <p:cNvPr id="76" name="Rectangle 34"/>
          <p:cNvSpPr>
            <a:spLocks noChangeArrowheads="1"/>
          </p:cNvSpPr>
          <p:nvPr/>
        </p:nvSpPr>
        <p:spPr bwMode="auto">
          <a:xfrm>
            <a:off x="2134562" y="3872950"/>
            <a:ext cx="1444126" cy="50423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smtClean="0">
                <a:solidFill>
                  <a:srgbClr val="FF0000"/>
                </a:solidFill>
              </a:rPr>
              <a:t>Nước và </a:t>
            </a:r>
          </a:p>
          <a:p>
            <a:pPr algn="ctr"/>
            <a:r>
              <a:rPr lang="en-US" altLang="en-US" sz="1800" b="1" smtClean="0">
                <a:solidFill>
                  <a:srgbClr val="FF0000"/>
                </a:solidFill>
              </a:rPr>
              <a:t>chất khoáng</a:t>
            </a:r>
            <a:endParaRPr lang="en-US" altLang="en-US" sz="1800" b="1">
              <a:solidFill>
                <a:srgbClr val="FF0000"/>
              </a:solidFill>
            </a:endParaRPr>
          </a:p>
        </p:txBody>
      </p:sp>
      <p:sp>
        <p:nvSpPr>
          <p:cNvPr id="77" name="Line 35"/>
          <p:cNvSpPr>
            <a:spLocks noChangeShapeType="1"/>
          </p:cNvSpPr>
          <p:nvPr/>
        </p:nvSpPr>
        <p:spPr bwMode="auto">
          <a:xfrm flipV="1">
            <a:off x="3661754" y="4102048"/>
            <a:ext cx="529908" cy="1096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714017594"/>
              </p:ext>
            </p:extLst>
          </p:nvPr>
        </p:nvGraphicFramePr>
        <p:xfrm>
          <a:off x="6424279" y="524489"/>
          <a:ext cx="5705601" cy="2755740"/>
        </p:xfrm>
        <a:graphic>
          <a:graphicData uri="http://schemas.openxmlformats.org/drawingml/2006/table">
            <a:tbl>
              <a:tblPr firstRow="1" firstCol="1" bandRow="1">
                <a:tableStyleId>{5C22544A-7EE6-4342-B048-85BDC9FD1C3A}</a:tableStyleId>
              </a:tblPr>
              <a:tblGrid>
                <a:gridCol w="746947">
                  <a:extLst>
                    <a:ext uri="{9D8B030D-6E8A-4147-A177-3AD203B41FA5}">
                      <a16:colId xmlns:a16="http://schemas.microsoft.com/office/drawing/2014/main" xmlns="" val="20000"/>
                    </a:ext>
                  </a:extLst>
                </a:gridCol>
                <a:gridCol w="1397285">
                  <a:extLst>
                    <a:ext uri="{9D8B030D-6E8A-4147-A177-3AD203B41FA5}">
                      <a16:colId xmlns:a16="http://schemas.microsoft.com/office/drawing/2014/main" xmlns="" val="20001"/>
                    </a:ext>
                  </a:extLst>
                </a:gridCol>
                <a:gridCol w="1613043">
                  <a:extLst>
                    <a:ext uri="{9D8B030D-6E8A-4147-A177-3AD203B41FA5}">
                      <a16:colId xmlns:a16="http://schemas.microsoft.com/office/drawing/2014/main" xmlns="" val="20002"/>
                    </a:ext>
                  </a:extLst>
                </a:gridCol>
                <a:gridCol w="1948326">
                  <a:extLst>
                    <a:ext uri="{9D8B030D-6E8A-4147-A177-3AD203B41FA5}">
                      <a16:colId xmlns:a16="http://schemas.microsoft.com/office/drawing/2014/main" xmlns="" val="20003"/>
                    </a:ext>
                  </a:extLst>
                </a:gridCol>
              </a:tblGrid>
              <a:tr h="783952">
                <a:tc>
                  <a:txBody>
                    <a:bodyPr/>
                    <a:lstStyle/>
                    <a:p>
                      <a:pPr indent="457200" algn="l">
                        <a:lnSpc>
                          <a:spcPct val="115000"/>
                        </a:lnSpc>
                        <a:spcAft>
                          <a:spcPts val="0"/>
                        </a:spcAft>
                      </a:pPr>
                      <a:r>
                        <a:rPr lang="en-US" sz="1600" baseline="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0"/>
                  </a:ext>
                </a:extLst>
              </a:tr>
              <a:tr h="885763">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1"/>
                  </a:ext>
                </a:extLst>
              </a:tr>
              <a:tr h="1086025">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2"/>
                  </a:ext>
                </a:extLst>
              </a:tr>
            </a:tbl>
          </a:graphicData>
        </a:graphic>
      </p:graphicFrame>
      <p:sp>
        <p:nvSpPr>
          <p:cNvPr id="80" name="Rectangle 34"/>
          <p:cNvSpPr>
            <a:spLocks noChangeArrowheads="1"/>
          </p:cNvSpPr>
          <p:nvPr/>
        </p:nvSpPr>
        <p:spPr bwMode="auto">
          <a:xfrm>
            <a:off x="6380415" y="651155"/>
            <a:ext cx="88410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dirty="0" err="1" smtClean="0"/>
              <a:t>Loại</a:t>
            </a:r>
            <a:r>
              <a:rPr lang="en-US" altLang="en-US" sz="2000" b="1" dirty="0" smtClean="0"/>
              <a:t> </a:t>
            </a:r>
          </a:p>
          <a:p>
            <a:pPr algn="ctr"/>
            <a:r>
              <a:rPr lang="en-US" altLang="en-US" sz="2000" b="1" dirty="0" err="1" smtClean="0"/>
              <a:t>mạch</a:t>
            </a:r>
            <a:endParaRPr lang="en-US" altLang="en-US" sz="2000" b="1" dirty="0" smtClean="0"/>
          </a:p>
        </p:txBody>
      </p:sp>
      <p:sp>
        <p:nvSpPr>
          <p:cNvPr id="81" name="Rectangle 34"/>
          <p:cNvSpPr>
            <a:spLocks noChangeArrowheads="1"/>
          </p:cNvSpPr>
          <p:nvPr/>
        </p:nvSpPr>
        <p:spPr bwMode="auto">
          <a:xfrm>
            <a:off x="7159035" y="634074"/>
            <a:ext cx="135516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dirty="0" err="1" smtClean="0"/>
              <a:t>Hướng</a:t>
            </a:r>
            <a:r>
              <a:rPr lang="en-US" altLang="en-US" sz="1800" b="1" dirty="0" smtClean="0"/>
              <a:t> v/c </a:t>
            </a:r>
          </a:p>
          <a:p>
            <a:pPr algn="ctr"/>
            <a:r>
              <a:rPr lang="en-US" altLang="en-US" sz="1800" b="1" dirty="0" err="1" smtClean="0"/>
              <a:t>chủ</a:t>
            </a:r>
            <a:r>
              <a:rPr lang="en-US" altLang="en-US" sz="1800" b="1" dirty="0" smtClean="0"/>
              <a:t> </a:t>
            </a:r>
            <a:r>
              <a:rPr lang="en-US" altLang="en-US" sz="1800" b="1" dirty="0" err="1" smtClean="0"/>
              <a:t>yếu</a:t>
            </a:r>
            <a:endParaRPr lang="en-US" altLang="en-US" sz="1800" b="1" dirty="0" smtClean="0"/>
          </a:p>
        </p:txBody>
      </p:sp>
      <p:sp>
        <p:nvSpPr>
          <p:cNvPr id="82" name="Rectangle 34"/>
          <p:cNvSpPr>
            <a:spLocks noChangeArrowheads="1"/>
          </p:cNvSpPr>
          <p:nvPr/>
        </p:nvSpPr>
        <p:spPr bwMode="auto">
          <a:xfrm>
            <a:off x="8573730" y="651155"/>
            <a:ext cx="1438173"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dirty="0" err="1" smtClean="0"/>
              <a:t>Chất</a:t>
            </a:r>
            <a:r>
              <a:rPr lang="en-US" altLang="en-US" sz="1800" b="1" dirty="0" smtClean="0"/>
              <a:t> </a:t>
            </a:r>
            <a:r>
              <a:rPr lang="en-US" altLang="en-US" sz="1800" b="1" dirty="0" err="1" smtClean="0"/>
              <a:t>được</a:t>
            </a:r>
            <a:endParaRPr lang="en-US" altLang="en-US" sz="1800" b="1" dirty="0" smtClean="0"/>
          </a:p>
          <a:p>
            <a:pPr algn="ctr"/>
            <a:r>
              <a:rPr lang="en-US" altLang="en-US" sz="1800" b="1" dirty="0" err="1" smtClean="0"/>
              <a:t>Vận</a:t>
            </a:r>
            <a:r>
              <a:rPr lang="en-US" altLang="en-US" sz="1800" b="1" dirty="0" smtClean="0"/>
              <a:t> </a:t>
            </a:r>
            <a:r>
              <a:rPr lang="en-US" altLang="en-US" sz="1800" b="1" dirty="0" err="1" smtClean="0"/>
              <a:t>chuyển</a:t>
            </a:r>
            <a:endParaRPr lang="en-US" altLang="en-US" sz="1800" b="1" dirty="0" smtClean="0"/>
          </a:p>
        </p:txBody>
      </p:sp>
      <p:sp>
        <p:nvSpPr>
          <p:cNvPr id="83" name="Rectangle 34"/>
          <p:cNvSpPr>
            <a:spLocks noChangeArrowheads="1"/>
          </p:cNvSpPr>
          <p:nvPr/>
        </p:nvSpPr>
        <p:spPr bwMode="auto">
          <a:xfrm>
            <a:off x="10319578" y="649954"/>
            <a:ext cx="1568713" cy="53119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dirty="0" err="1" smtClean="0"/>
              <a:t>Nguồn</a:t>
            </a:r>
            <a:r>
              <a:rPr lang="en-US" altLang="en-US" sz="1800" b="1" dirty="0" smtClean="0"/>
              <a:t> </a:t>
            </a:r>
            <a:r>
              <a:rPr lang="en-US" altLang="en-US" sz="1800" b="1" dirty="0" err="1" smtClean="0"/>
              <a:t>gốc</a:t>
            </a:r>
            <a:r>
              <a:rPr lang="en-US" altLang="en-US" sz="1800" b="1" dirty="0" smtClean="0"/>
              <a:t> </a:t>
            </a:r>
            <a:r>
              <a:rPr lang="en-US" altLang="en-US" sz="1800" b="1" dirty="0" err="1" smtClean="0"/>
              <a:t>của</a:t>
            </a:r>
            <a:endParaRPr lang="en-US" altLang="en-US" sz="1800" b="1" dirty="0" smtClean="0"/>
          </a:p>
          <a:p>
            <a:pPr algn="ctr"/>
            <a:r>
              <a:rPr lang="en-US" altLang="en-US" sz="1800" b="1" dirty="0" err="1" smtClean="0"/>
              <a:t>Chất</a:t>
            </a:r>
            <a:r>
              <a:rPr lang="en-US" altLang="en-US" sz="1800" b="1" dirty="0" smtClean="0"/>
              <a:t> </a:t>
            </a:r>
            <a:r>
              <a:rPr lang="en-US" altLang="en-US" sz="1800" b="1" dirty="0" err="1" smtClean="0"/>
              <a:t>được</a:t>
            </a:r>
            <a:r>
              <a:rPr lang="en-US" altLang="en-US" sz="1800" b="1" dirty="0" smtClean="0"/>
              <a:t> v/c</a:t>
            </a:r>
          </a:p>
        </p:txBody>
      </p:sp>
      <p:sp>
        <p:nvSpPr>
          <p:cNvPr id="84" name="Rectangle 34"/>
          <p:cNvSpPr>
            <a:spLocks noChangeArrowheads="1"/>
          </p:cNvSpPr>
          <p:nvPr/>
        </p:nvSpPr>
        <p:spPr bwMode="auto">
          <a:xfrm>
            <a:off x="6311739" y="1573042"/>
            <a:ext cx="876737"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dirty="0" err="1" smtClean="0"/>
              <a:t>Mạch</a:t>
            </a:r>
            <a:endParaRPr lang="en-US" altLang="en-US" sz="2000" b="1" dirty="0" smtClean="0"/>
          </a:p>
          <a:p>
            <a:pPr algn="ctr"/>
            <a:r>
              <a:rPr lang="en-US" altLang="en-US" sz="2000" b="1" dirty="0" err="1" smtClean="0"/>
              <a:t>Gỗ</a:t>
            </a:r>
            <a:endParaRPr lang="en-US" altLang="en-US" sz="2000" b="1" dirty="0" smtClean="0"/>
          </a:p>
        </p:txBody>
      </p:sp>
      <p:sp>
        <p:nvSpPr>
          <p:cNvPr id="85" name="Rectangle 34"/>
          <p:cNvSpPr>
            <a:spLocks noChangeArrowheads="1"/>
          </p:cNvSpPr>
          <p:nvPr/>
        </p:nvSpPr>
        <p:spPr bwMode="auto">
          <a:xfrm>
            <a:off x="6373978" y="2430456"/>
            <a:ext cx="861698"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dirty="0" err="1" smtClean="0"/>
              <a:t>Mạch</a:t>
            </a:r>
            <a:endParaRPr lang="en-US" altLang="en-US" sz="2000" b="1" dirty="0" smtClean="0"/>
          </a:p>
          <a:p>
            <a:pPr algn="ctr"/>
            <a:r>
              <a:rPr lang="en-US" altLang="en-US" sz="2000" b="1" dirty="0" err="1" smtClean="0"/>
              <a:t>rây</a:t>
            </a:r>
            <a:endParaRPr lang="en-US" altLang="en-US" sz="2000" b="1" dirty="0" smtClean="0"/>
          </a:p>
        </p:txBody>
      </p:sp>
      <p:sp>
        <p:nvSpPr>
          <p:cNvPr id="86" name="Rectangle 34"/>
          <p:cNvSpPr>
            <a:spLocks noChangeArrowheads="1"/>
          </p:cNvSpPr>
          <p:nvPr/>
        </p:nvSpPr>
        <p:spPr bwMode="auto">
          <a:xfrm>
            <a:off x="6847850" y="1484260"/>
            <a:ext cx="1647338"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dirty="0" smtClean="0">
                <a:solidFill>
                  <a:srgbClr val="00B050"/>
                </a:solidFill>
              </a:rPr>
              <a:t>       </a:t>
            </a:r>
            <a:r>
              <a:rPr lang="en-US" altLang="en-US" sz="2000" b="1" dirty="0" err="1" smtClean="0">
                <a:solidFill>
                  <a:srgbClr val="00B050"/>
                </a:solidFill>
              </a:rPr>
              <a:t>Từ</a:t>
            </a:r>
            <a:r>
              <a:rPr lang="en-US" altLang="en-US" sz="2000" b="1" dirty="0" smtClean="0">
                <a:solidFill>
                  <a:srgbClr val="00B050"/>
                </a:solidFill>
              </a:rPr>
              <a:t> </a:t>
            </a:r>
            <a:r>
              <a:rPr lang="en-US" altLang="en-US" sz="2000" b="1" dirty="0" err="1" smtClean="0">
                <a:solidFill>
                  <a:srgbClr val="00B050"/>
                </a:solidFill>
              </a:rPr>
              <a:t>rễ</a:t>
            </a:r>
            <a:r>
              <a:rPr lang="en-US" altLang="en-US" sz="2000" b="1" dirty="0" smtClean="0">
                <a:solidFill>
                  <a:srgbClr val="00B050"/>
                </a:solidFill>
              </a:rPr>
              <a:t> </a:t>
            </a:r>
            <a:r>
              <a:rPr lang="en-US" altLang="en-US" sz="2000" b="1" dirty="0">
                <a:solidFill>
                  <a:srgbClr val="00B050"/>
                </a:solidFill>
              </a:rPr>
              <a:t> </a:t>
            </a:r>
            <a:r>
              <a:rPr lang="en-US" altLang="en-US" sz="2000" b="1" dirty="0" smtClean="0">
                <a:solidFill>
                  <a:srgbClr val="00B050"/>
                </a:solidFill>
              </a:rPr>
              <a:t>     </a:t>
            </a:r>
            <a:r>
              <a:rPr lang="en-US" altLang="en-US" sz="2000" b="1" dirty="0" err="1" smtClean="0">
                <a:solidFill>
                  <a:srgbClr val="00B050"/>
                </a:solidFill>
              </a:rPr>
              <a:t>lá</a:t>
            </a:r>
            <a:endParaRPr lang="en-US" altLang="en-US" sz="2000" b="1" dirty="0" smtClean="0">
              <a:solidFill>
                <a:srgbClr val="00B050"/>
              </a:solidFill>
            </a:endParaRPr>
          </a:p>
        </p:txBody>
      </p:sp>
      <p:sp>
        <p:nvSpPr>
          <p:cNvPr id="87" name="Rectangle 34"/>
          <p:cNvSpPr>
            <a:spLocks noChangeArrowheads="1"/>
          </p:cNvSpPr>
          <p:nvPr/>
        </p:nvSpPr>
        <p:spPr bwMode="auto">
          <a:xfrm>
            <a:off x="8605779" y="1466731"/>
            <a:ext cx="1626986" cy="5371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dirty="0" err="1" smtClean="0">
                <a:solidFill>
                  <a:srgbClr val="00B050"/>
                </a:solidFill>
              </a:rPr>
              <a:t>Nước</a:t>
            </a:r>
            <a:r>
              <a:rPr lang="en-US" altLang="en-US" sz="2000" b="1" dirty="0" smtClean="0">
                <a:solidFill>
                  <a:srgbClr val="00B050"/>
                </a:solidFill>
              </a:rPr>
              <a:t> </a:t>
            </a:r>
            <a:r>
              <a:rPr lang="en-US" altLang="en-US" sz="2000" b="1" dirty="0" err="1" smtClean="0">
                <a:solidFill>
                  <a:srgbClr val="00B050"/>
                </a:solidFill>
              </a:rPr>
              <a:t>và</a:t>
            </a:r>
            <a:endParaRPr lang="en-US" altLang="en-US" sz="2000" b="1" dirty="0" smtClean="0">
              <a:solidFill>
                <a:srgbClr val="00B050"/>
              </a:solidFill>
            </a:endParaRPr>
          </a:p>
          <a:p>
            <a:pPr algn="ctr"/>
            <a:r>
              <a:rPr lang="en-US" altLang="en-US" sz="2000" b="1" dirty="0" err="1" smtClean="0">
                <a:solidFill>
                  <a:srgbClr val="00B050"/>
                </a:solidFill>
              </a:rPr>
              <a:t>Muối</a:t>
            </a:r>
            <a:r>
              <a:rPr lang="en-US" altLang="en-US" sz="2000" b="1" dirty="0" smtClean="0">
                <a:solidFill>
                  <a:srgbClr val="00B050"/>
                </a:solidFill>
              </a:rPr>
              <a:t> </a:t>
            </a:r>
            <a:r>
              <a:rPr lang="en-US" altLang="en-US" sz="2000" b="1" dirty="0" err="1" smtClean="0">
                <a:solidFill>
                  <a:srgbClr val="00B050"/>
                </a:solidFill>
              </a:rPr>
              <a:t>khoáng</a:t>
            </a:r>
            <a:endParaRPr lang="en-US" altLang="en-US" sz="2000" b="1" dirty="0" smtClean="0">
              <a:solidFill>
                <a:srgbClr val="00B050"/>
              </a:solidFill>
            </a:endParaRPr>
          </a:p>
        </p:txBody>
      </p:sp>
      <p:sp>
        <p:nvSpPr>
          <p:cNvPr id="88" name="Rectangle 34"/>
          <p:cNvSpPr>
            <a:spLocks noChangeArrowheads="1"/>
          </p:cNvSpPr>
          <p:nvPr/>
        </p:nvSpPr>
        <p:spPr bwMode="auto">
          <a:xfrm>
            <a:off x="10306293" y="1527104"/>
            <a:ext cx="166203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dirty="0" smtClean="0">
                <a:solidFill>
                  <a:srgbClr val="00B050"/>
                </a:solidFill>
              </a:rPr>
              <a:t>Do </a:t>
            </a:r>
            <a:r>
              <a:rPr lang="en-US" altLang="en-US" sz="2000" b="1" dirty="0" err="1" smtClean="0">
                <a:solidFill>
                  <a:srgbClr val="00B050"/>
                </a:solidFill>
              </a:rPr>
              <a:t>rễ</a:t>
            </a:r>
            <a:r>
              <a:rPr lang="en-US" altLang="en-US" sz="2000" b="1" dirty="0" smtClean="0">
                <a:solidFill>
                  <a:srgbClr val="00B050"/>
                </a:solidFill>
              </a:rPr>
              <a:t> </a:t>
            </a:r>
            <a:r>
              <a:rPr lang="en-US" altLang="en-US" sz="2000" b="1" dirty="0" err="1" smtClean="0">
                <a:solidFill>
                  <a:srgbClr val="00B050"/>
                </a:solidFill>
              </a:rPr>
              <a:t>hút</a:t>
            </a:r>
            <a:r>
              <a:rPr lang="en-US" altLang="en-US" sz="2000" b="1" dirty="0" smtClean="0">
                <a:solidFill>
                  <a:srgbClr val="00B050"/>
                </a:solidFill>
              </a:rPr>
              <a:t> </a:t>
            </a:r>
            <a:r>
              <a:rPr lang="en-US" altLang="en-US" sz="2000" b="1" dirty="0" err="1" smtClean="0">
                <a:solidFill>
                  <a:srgbClr val="00B050"/>
                </a:solidFill>
              </a:rPr>
              <a:t>từ</a:t>
            </a:r>
            <a:endParaRPr lang="en-US" altLang="en-US" sz="2000" b="1" dirty="0" smtClean="0">
              <a:solidFill>
                <a:srgbClr val="00B050"/>
              </a:solidFill>
            </a:endParaRPr>
          </a:p>
          <a:p>
            <a:pPr algn="ctr"/>
            <a:r>
              <a:rPr lang="en-US" altLang="en-US" sz="2000" b="1" dirty="0" err="1" smtClean="0">
                <a:solidFill>
                  <a:srgbClr val="00B050"/>
                </a:solidFill>
              </a:rPr>
              <a:t>Ngoài</a:t>
            </a:r>
            <a:r>
              <a:rPr lang="en-US" altLang="en-US" sz="2000" b="1" dirty="0" smtClean="0">
                <a:solidFill>
                  <a:srgbClr val="00B050"/>
                </a:solidFill>
              </a:rPr>
              <a:t> </a:t>
            </a:r>
            <a:r>
              <a:rPr lang="en-US" altLang="en-US" sz="2000" b="1" dirty="0" err="1" smtClean="0">
                <a:solidFill>
                  <a:srgbClr val="00B050"/>
                </a:solidFill>
              </a:rPr>
              <a:t>m.trường</a:t>
            </a:r>
            <a:endParaRPr lang="en-US" altLang="en-US" sz="2000" b="1" dirty="0" smtClean="0">
              <a:solidFill>
                <a:srgbClr val="00B050"/>
              </a:solidFill>
            </a:endParaRPr>
          </a:p>
        </p:txBody>
      </p:sp>
      <p:sp>
        <p:nvSpPr>
          <p:cNvPr id="89" name="Rectangle 34"/>
          <p:cNvSpPr>
            <a:spLocks noChangeArrowheads="1"/>
          </p:cNvSpPr>
          <p:nvPr/>
        </p:nvSpPr>
        <p:spPr bwMode="auto">
          <a:xfrm>
            <a:off x="7189688" y="2259884"/>
            <a:ext cx="1355163" cy="74707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dirty="0" smtClean="0">
                <a:solidFill>
                  <a:srgbClr val="1818FD"/>
                </a:solidFill>
              </a:rPr>
              <a:t> </a:t>
            </a:r>
            <a:r>
              <a:rPr lang="en-US" altLang="en-US" sz="2000" b="1" dirty="0" err="1" smtClean="0">
                <a:solidFill>
                  <a:srgbClr val="1818FD"/>
                </a:solidFill>
              </a:rPr>
              <a:t>Từ</a:t>
            </a:r>
            <a:r>
              <a:rPr lang="en-US" altLang="en-US" sz="2000" b="1" dirty="0" smtClean="0">
                <a:solidFill>
                  <a:srgbClr val="1818FD"/>
                </a:solidFill>
              </a:rPr>
              <a:t> </a:t>
            </a:r>
            <a:r>
              <a:rPr lang="en-US" altLang="en-US" sz="2000" b="1" dirty="0" err="1" smtClean="0">
                <a:solidFill>
                  <a:srgbClr val="1818FD"/>
                </a:solidFill>
              </a:rPr>
              <a:t>lá</a:t>
            </a:r>
            <a:r>
              <a:rPr lang="en-US" altLang="en-US" sz="2000" b="1" dirty="0" smtClean="0">
                <a:solidFill>
                  <a:srgbClr val="1818FD"/>
                </a:solidFill>
              </a:rPr>
              <a:t>     CQ </a:t>
            </a:r>
          </a:p>
          <a:p>
            <a:r>
              <a:rPr lang="en-US" altLang="en-US" sz="2000" b="1" dirty="0" err="1" smtClean="0">
                <a:solidFill>
                  <a:srgbClr val="1818FD"/>
                </a:solidFill>
              </a:rPr>
              <a:t>tích</a:t>
            </a:r>
            <a:r>
              <a:rPr lang="en-US" altLang="en-US" sz="2000" b="1" dirty="0" smtClean="0">
                <a:solidFill>
                  <a:srgbClr val="1818FD"/>
                </a:solidFill>
              </a:rPr>
              <a:t> </a:t>
            </a:r>
            <a:r>
              <a:rPr lang="en-US" altLang="en-US" sz="2000" b="1" dirty="0" err="1" smtClean="0">
                <a:solidFill>
                  <a:srgbClr val="1818FD"/>
                </a:solidFill>
              </a:rPr>
              <a:t>lũy</a:t>
            </a:r>
            <a:r>
              <a:rPr lang="en-US" altLang="en-US" sz="2000" b="1" dirty="0" smtClean="0">
                <a:solidFill>
                  <a:srgbClr val="1818FD"/>
                </a:solidFill>
              </a:rPr>
              <a:t>,</a:t>
            </a:r>
          </a:p>
          <a:p>
            <a:pPr algn="ctr"/>
            <a:r>
              <a:rPr lang="en-US" altLang="en-US" sz="2000" b="1" dirty="0" smtClean="0">
                <a:solidFill>
                  <a:srgbClr val="1818FD"/>
                </a:solidFill>
              </a:rPr>
              <a:t> CQ </a:t>
            </a:r>
            <a:r>
              <a:rPr lang="en-US" altLang="en-US" sz="2000" b="1" dirty="0" err="1" smtClean="0">
                <a:solidFill>
                  <a:srgbClr val="1818FD"/>
                </a:solidFill>
              </a:rPr>
              <a:t>cần</a:t>
            </a:r>
            <a:r>
              <a:rPr lang="en-US" altLang="en-US" sz="2000" b="1" dirty="0" smtClean="0">
                <a:solidFill>
                  <a:srgbClr val="1818FD"/>
                </a:solidFill>
              </a:rPr>
              <a:t> </a:t>
            </a:r>
            <a:r>
              <a:rPr lang="en-US" altLang="en-US" sz="2000" b="1" dirty="0" err="1" smtClean="0">
                <a:solidFill>
                  <a:srgbClr val="1818FD"/>
                </a:solidFill>
              </a:rPr>
              <a:t>dùng</a:t>
            </a:r>
            <a:endParaRPr lang="en-US" altLang="en-US" sz="2000" b="1" dirty="0" smtClean="0">
              <a:solidFill>
                <a:srgbClr val="1818FD"/>
              </a:solidFill>
            </a:endParaRPr>
          </a:p>
        </p:txBody>
      </p:sp>
      <p:sp>
        <p:nvSpPr>
          <p:cNvPr id="90" name="Rectangle 34"/>
          <p:cNvSpPr>
            <a:spLocks noChangeArrowheads="1"/>
          </p:cNvSpPr>
          <p:nvPr/>
        </p:nvSpPr>
        <p:spPr bwMode="auto">
          <a:xfrm>
            <a:off x="8563344" y="2381305"/>
            <a:ext cx="1609233"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dirty="0" err="1" smtClean="0">
                <a:solidFill>
                  <a:srgbClr val="1818FD"/>
                </a:solidFill>
              </a:rPr>
              <a:t>Chất</a:t>
            </a:r>
            <a:r>
              <a:rPr lang="en-US" altLang="en-US" sz="2000" b="1" dirty="0" smtClean="0">
                <a:solidFill>
                  <a:srgbClr val="1818FD"/>
                </a:solidFill>
              </a:rPr>
              <a:t> </a:t>
            </a:r>
            <a:r>
              <a:rPr lang="en-US" altLang="en-US" sz="2000" b="1" dirty="0" err="1" smtClean="0">
                <a:solidFill>
                  <a:srgbClr val="1818FD"/>
                </a:solidFill>
              </a:rPr>
              <a:t>hữu</a:t>
            </a:r>
            <a:r>
              <a:rPr lang="en-US" altLang="en-US" sz="2000" b="1" dirty="0" smtClean="0">
                <a:solidFill>
                  <a:srgbClr val="1818FD"/>
                </a:solidFill>
              </a:rPr>
              <a:t> </a:t>
            </a:r>
            <a:r>
              <a:rPr lang="en-US" altLang="en-US" sz="2000" b="1" dirty="0" err="1" smtClean="0">
                <a:solidFill>
                  <a:srgbClr val="1818FD"/>
                </a:solidFill>
              </a:rPr>
              <a:t>cơ</a:t>
            </a:r>
            <a:endParaRPr lang="en-US" altLang="en-US" sz="2000" b="1" dirty="0" smtClean="0">
              <a:solidFill>
                <a:srgbClr val="1818FD"/>
              </a:solidFill>
            </a:endParaRPr>
          </a:p>
        </p:txBody>
      </p:sp>
      <p:sp>
        <p:nvSpPr>
          <p:cNvPr id="92" name="Rectangle 34"/>
          <p:cNvSpPr>
            <a:spLocks noChangeArrowheads="1"/>
          </p:cNvSpPr>
          <p:nvPr/>
        </p:nvSpPr>
        <p:spPr bwMode="auto">
          <a:xfrm>
            <a:off x="10232765" y="2280944"/>
            <a:ext cx="1835273" cy="7049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dirty="0" smtClean="0">
                <a:solidFill>
                  <a:srgbClr val="1818FD"/>
                </a:solidFill>
              </a:rPr>
              <a:t>Do </a:t>
            </a:r>
            <a:r>
              <a:rPr lang="en-US" altLang="en-US" sz="2000" b="1" dirty="0" err="1" smtClean="0">
                <a:solidFill>
                  <a:srgbClr val="1818FD"/>
                </a:solidFill>
              </a:rPr>
              <a:t>lá</a:t>
            </a:r>
            <a:r>
              <a:rPr lang="en-US" altLang="en-US" sz="2000" b="1" dirty="0" smtClean="0">
                <a:solidFill>
                  <a:srgbClr val="1818FD"/>
                </a:solidFill>
              </a:rPr>
              <a:t> </a:t>
            </a:r>
            <a:r>
              <a:rPr lang="en-US" altLang="en-US" sz="2000" b="1" dirty="0" err="1" smtClean="0">
                <a:solidFill>
                  <a:srgbClr val="1818FD"/>
                </a:solidFill>
              </a:rPr>
              <a:t>quang</a:t>
            </a:r>
            <a:r>
              <a:rPr lang="en-US" altLang="en-US" sz="2000" b="1" dirty="0" smtClean="0">
                <a:solidFill>
                  <a:srgbClr val="1818FD"/>
                </a:solidFill>
              </a:rPr>
              <a:t> </a:t>
            </a:r>
            <a:r>
              <a:rPr lang="en-US" altLang="en-US" sz="2000" b="1" dirty="0" err="1" smtClean="0">
                <a:solidFill>
                  <a:srgbClr val="1818FD"/>
                </a:solidFill>
              </a:rPr>
              <a:t>hợp</a:t>
            </a:r>
            <a:endParaRPr lang="en-US" altLang="en-US" sz="2000" b="1" dirty="0" smtClean="0">
              <a:solidFill>
                <a:srgbClr val="1818FD"/>
              </a:solidFill>
            </a:endParaRPr>
          </a:p>
          <a:p>
            <a:pPr algn="ctr"/>
            <a:r>
              <a:rPr lang="en-US" altLang="en-US" sz="2000" b="1" dirty="0" err="1" smtClean="0">
                <a:solidFill>
                  <a:srgbClr val="1818FD"/>
                </a:solidFill>
              </a:rPr>
              <a:t>Tạo</a:t>
            </a:r>
            <a:r>
              <a:rPr lang="en-US" altLang="en-US" sz="2000" b="1" dirty="0" smtClean="0">
                <a:solidFill>
                  <a:srgbClr val="1818FD"/>
                </a:solidFill>
              </a:rPr>
              <a:t> </a:t>
            </a:r>
            <a:r>
              <a:rPr lang="en-US" altLang="en-US" sz="2000" b="1" dirty="0" err="1" smtClean="0">
                <a:solidFill>
                  <a:srgbClr val="1818FD"/>
                </a:solidFill>
              </a:rPr>
              <a:t>ra</a:t>
            </a:r>
            <a:endParaRPr lang="en-US" altLang="en-US" sz="2000" b="1" dirty="0" smtClean="0">
              <a:solidFill>
                <a:srgbClr val="1818FD"/>
              </a:solidFill>
            </a:endParaRPr>
          </a:p>
        </p:txBody>
      </p:sp>
      <p:sp>
        <p:nvSpPr>
          <p:cNvPr id="74" name="Line 35"/>
          <p:cNvSpPr>
            <a:spLocks noChangeShapeType="1"/>
          </p:cNvSpPr>
          <p:nvPr/>
        </p:nvSpPr>
        <p:spPr bwMode="auto">
          <a:xfrm>
            <a:off x="7836616" y="2381305"/>
            <a:ext cx="261989"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 name="Line 35"/>
          <p:cNvSpPr>
            <a:spLocks noChangeShapeType="1"/>
          </p:cNvSpPr>
          <p:nvPr/>
        </p:nvSpPr>
        <p:spPr bwMode="auto">
          <a:xfrm>
            <a:off x="7973593" y="1781043"/>
            <a:ext cx="261989"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6489481" y="3278855"/>
            <a:ext cx="5518870" cy="1815882"/>
          </a:xfrm>
          <a:prstGeom prst="rect">
            <a:avLst/>
          </a:prstGeom>
        </p:spPr>
        <p:txBody>
          <a:bodyPr wrap="square">
            <a:spAutoFit/>
          </a:bodyPr>
          <a:lstStyle/>
          <a:p>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muối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khoáng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hấp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rễ</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vận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chuyển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theo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gỗ</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phận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cây</a:t>
            </a:r>
            <a:r>
              <a:rPr lang="en-US" alt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808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grpId="0" nodeType="clickEffect">
                                  <p:stCondLst>
                                    <p:cond delay="0"/>
                                  </p:stCondLst>
                                  <p:endCondLst>
                                    <p:cond evt="onNext" delay="0">
                                      <p:tgtEl>
                                        <p:sldTgt/>
                                      </p:tgtEl>
                                    </p:cond>
                                  </p:endCondLst>
                                  <p:childTnLst>
                                    <p:animMotion origin="layout" path="M -0.00312 -0.07986 L 0.00157 0.022 " pathEditMode="relative" rAng="0" ptsTypes="AA">
                                      <p:cBhvr>
                                        <p:cTn id="6" dur="500" fill="hold"/>
                                        <p:tgtEl>
                                          <p:spTgt spid="24"/>
                                        </p:tgtEl>
                                        <p:attrNameLst>
                                          <p:attrName>ppt_x</p:attrName>
                                          <p:attrName>ppt_y</p:attrName>
                                        </p:attrNameLst>
                                      </p:cBhvr>
                                      <p:rCtr x="234" y="5093"/>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6435 L 4.58333E-6 0.02801 " pathEditMode="relative" rAng="0" ptsTypes="AA">
                                      <p:cBhvr>
                                        <p:cTn id="8" dur="500" fill="hold"/>
                                        <p:tgtEl>
                                          <p:spTgt spid="25"/>
                                        </p:tgtEl>
                                        <p:attrNameLst>
                                          <p:attrName>ppt_x</p:attrName>
                                          <p:attrName>ppt_y</p:attrName>
                                        </p:attrNameLst>
                                      </p:cBhvr>
                                      <p:rCtr x="78" y="4606"/>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7061 L -0.00157 0.03449 " pathEditMode="relative" rAng="0" ptsTypes="AA">
                                      <p:cBhvr>
                                        <p:cTn id="10" dur="500" fill="hold"/>
                                        <p:tgtEl>
                                          <p:spTgt spid="26"/>
                                        </p:tgtEl>
                                        <p:attrNameLst>
                                          <p:attrName>ppt_x</p:attrName>
                                          <p:attrName>ppt_y</p:attrName>
                                        </p:attrNameLst>
                                      </p:cBhvr>
                                      <p:rCtr x="0" y="5255"/>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581 L -0.00157 0.02592 " pathEditMode="relative" rAng="0" ptsTypes="AA">
                                      <p:cBhvr>
                                        <p:cTn id="12" dur="500" fill="hold"/>
                                        <p:tgtEl>
                                          <p:spTgt spid="27"/>
                                        </p:tgtEl>
                                        <p:attrNameLst>
                                          <p:attrName>ppt_x</p:attrName>
                                          <p:attrName>ppt_y</p:attrName>
                                        </p:attrNameLst>
                                      </p:cBhvr>
                                      <p:rCtr x="0" y="4190"/>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6111 L -0.00157 0.02292 " pathEditMode="relative" rAng="0" ptsTypes="AA">
                                      <p:cBhvr>
                                        <p:cTn id="14" dur="500" fill="hold"/>
                                        <p:tgtEl>
                                          <p:spTgt spid="28"/>
                                        </p:tgtEl>
                                        <p:attrNameLst>
                                          <p:attrName>ppt_x</p:attrName>
                                          <p:attrName>ppt_y</p:attrName>
                                        </p:attrNameLst>
                                      </p:cBhvr>
                                      <p:rCtr x="0" y="4190"/>
                                    </p:animMotion>
                                  </p:childTnLst>
                                </p:cTn>
                              </p:par>
                              <p:par>
                                <p:cTn id="15" presetID="42" presetClass="path" presetSubtype="0" repeatCount="indefinite" accel="50000" decel="50000" fill="hold" nodeType="withEffect">
                                  <p:stCondLst>
                                    <p:cond delay="0"/>
                                  </p:stCondLst>
                                  <p:endCondLst>
                                    <p:cond evt="onNext" delay="0">
                                      <p:tgtEl>
                                        <p:sldTgt/>
                                      </p:tgtEl>
                                    </p:cond>
                                  </p:endCondLst>
                                  <p:childTnLst>
                                    <p:animMotion origin="layout" path="M 0.01654 -0.04097 L -0.00716 0.0169 " pathEditMode="relative" rAng="0" ptsTypes="AA">
                                      <p:cBhvr>
                                        <p:cTn id="16" dur="500" fill="hold"/>
                                        <p:tgtEl>
                                          <p:spTgt spid="22"/>
                                        </p:tgtEl>
                                        <p:attrNameLst>
                                          <p:attrName>ppt_x</p:attrName>
                                          <p:attrName>ppt_y</p:attrName>
                                        </p:attrNameLst>
                                      </p:cBhvr>
                                      <p:rCtr x="-1185" y="2894"/>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0.01406 -0.0375 L -0.01302 0.03287 " pathEditMode="relative" rAng="0" ptsTypes="AA">
                                      <p:cBhvr>
                                        <p:cTn id="18" dur="500" fill="hold"/>
                                        <p:tgtEl>
                                          <p:spTgt spid="33"/>
                                        </p:tgtEl>
                                        <p:attrNameLst>
                                          <p:attrName>ppt_x</p:attrName>
                                          <p:attrName>ppt_y</p:attrName>
                                        </p:attrNameLst>
                                      </p:cBhvr>
                                      <p:rCtr x="-1354" y="3519"/>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0.01406 -3.7037E-6 L 0.02344 0.00533 " pathEditMode="relative" rAng="0" ptsTypes="AA">
                                      <p:cBhvr>
                                        <p:cTn id="20" dur="500" fill="hold"/>
                                        <p:tgtEl>
                                          <p:spTgt spid="23"/>
                                        </p:tgtEl>
                                        <p:attrNameLst>
                                          <p:attrName>ppt_x</p:attrName>
                                          <p:attrName>ppt_y</p:attrName>
                                        </p:attrNameLst>
                                      </p:cBhvr>
                                      <p:rCtr x="1875" y="255"/>
                                    </p:animMotion>
                                  </p:childTnLst>
                                </p:cTn>
                              </p:par>
                              <p:par>
                                <p:cTn id="21" presetID="42" presetClass="path" presetSubtype="0" repeatCount="indefinite" accel="50000" decel="50000" fill="hold" nodeType="withEffect">
                                  <p:stCondLst>
                                    <p:cond delay="0"/>
                                  </p:stCondLst>
                                  <p:endCondLst>
                                    <p:cond evt="onNext" delay="0">
                                      <p:tgtEl>
                                        <p:sldTgt/>
                                      </p:tgtEl>
                                    </p:cond>
                                  </p:endCondLst>
                                  <p:childTnLst>
                                    <p:animMotion origin="layout" path="M -0.02812 -0.0125 L 0.00195 -0.00209 " pathEditMode="relative" rAng="0" ptsTypes="AA">
                                      <p:cBhvr>
                                        <p:cTn id="22" dur="500" fill="hold"/>
                                        <p:tgtEl>
                                          <p:spTgt spid="29"/>
                                        </p:tgtEl>
                                        <p:attrNameLst>
                                          <p:attrName>ppt_x</p:attrName>
                                          <p:attrName>ppt_y</p:attrName>
                                        </p:attrNameLst>
                                      </p:cBhvr>
                                      <p:rCtr x="1497" y="509"/>
                                    </p:animMotion>
                                  </p:childTnLst>
                                </p:cTn>
                              </p:par>
                              <p:par>
                                <p:cTn id="23" presetID="42" presetClass="path" presetSubtype="0" repeatCount="indefinite" accel="50000" decel="50000" fill="hold" nodeType="withEffect">
                                  <p:stCondLst>
                                    <p:cond delay="0"/>
                                  </p:stCondLst>
                                  <p:endCondLst>
                                    <p:cond evt="onNext" delay="0">
                                      <p:tgtEl>
                                        <p:sldTgt/>
                                      </p:tgtEl>
                                    </p:cond>
                                  </p:endCondLst>
                                  <p:childTnLst>
                                    <p:animMotion origin="layout" path="M -0.01666 -0.01829 L 0.00691 0.00833 " pathEditMode="relative" rAng="0" ptsTypes="AA">
                                      <p:cBhvr>
                                        <p:cTn id="24" dur="500" fill="hold"/>
                                        <p:tgtEl>
                                          <p:spTgt spid="34"/>
                                        </p:tgtEl>
                                        <p:attrNameLst>
                                          <p:attrName>ppt_x</p:attrName>
                                          <p:attrName>ppt_y</p:attrName>
                                        </p:attrNameLst>
                                      </p:cBhvr>
                                      <p:rCtr x="1172" y="1319"/>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00157 -0.0125 L -0.00157 0.0294 " pathEditMode="relative" rAng="0" ptsTypes="AA">
                                      <p:cBhvr>
                                        <p:cTn id="26" dur="500" fill="hold"/>
                                        <p:tgtEl>
                                          <p:spTgt spid="32"/>
                                        </p:tgtEl>
                                        <p:attrNameLst>
                                          <p:attrName>ppt_x</p:attrName>
                                          <p:attrName>ppt_y</p:attrName>
                                        </p:attrNameLst>
                                      </p:cBhvr>
                                      <p:rCtr x="0" y="2083"/>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1875 -0.00417 L -0.01263 0.00347 " pathEditMode="relative" rAng="0" ptsTypes="AA">
                                      <p:cBhvr>
                                        <p:cTn id="28" dur="500" fill="hold"/>
                                        <p:tgtEl>
                                          <p:spTgt spid="31"/>
                                        </p:tgtEl>
                                        <p:attrNameLst>
                                          <p:attrName>ppt_x</p:attrName>
                                          <p:attrName>ppt_y</p:attrName>
                                        </p:attrNameLst>
                                      </p:cBhvr>
                                      <p:rCtr x="-1576" y="370"/>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0.01419 -0.00231 L 0.01875 0.00301 " pathEditMode="relative" rAng="0" ptsTypes="AA">
                                      <p:cBhvr>
                                        <p:cTn id="30" dur="500" fill="hold"/>
                                        <p:tgtEl>
                                          <p:spTgt spid="30"/>
                                        </p:tgtEl>
                                        <p:attrNameLst>
                                          <p:attrName>ppt_x</p:attrName>
                                          <p:attrName>ppt_y</p:attrName>
                                        </p:attrNameLst>
                                      </p:cBhvr>
                                      <p:rCtr x="1641" y="255"/>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0.01667 -0.01597 L 0.01406 0.0125 " pathEditMode="relative" rAng="0" ptsTypes="AA">
                                      <p:cBhvr>
                                        <p:cTn id="32" dur="500" fill="hold"/>
                                        <p:tgtEl>
                                          <p:spTgt spid="40"/>
                                        </p:tgtEl>
                                        <p:attrNameLst>
                                          <p:attrName>ppt_x</p:attrName>
                                          <p:attrName>ppt_y</p:attrName>
                                        </p:attrNameLst>
                                      </p:cBhvr>
                                      <p:rCtr x="1536" y="1412"/>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0.00716 -0.02338 L 0.00469 0.00833 " pathEditMode="relative" rAng="0" ptsTypes="AA">
                                      <p:cBhvr>
                                        <p:cTn id="34" dur="500" fill="hold"/>
                                        <p:tgtEl>
                                          <p:spTgt spid="41"/>
                                        </p:tgtEl>
                                        <p:attrNameLst>
                                          <p:attrName>ppt_x</p:attrName>
                                          <p:attrName>ppt_y</p:attrName>
                                        </p:attrNameLst>
                                      </p:cBhvr>
                                      <p:rCtr x="586" y="1574"/>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0.00638 -0.01482 L 0.01093 0.01458 " pathEditMode="relative" rAng="0" ptsTypes="AA">
                                      <p:cBhvr>
                                        <p:cTn id="36" dur="500" fill="hold"/>
                                        <p:tgtEl>
                                          <p:spTgt spid="42"/>
                                        </p:tgtEl>
                                        <p:attrNameLst>
                                          <p:attrName>ppt_x</p:attrName>
                                          <p:attrName>ppt_y</p:attrName>
                                        </p:attrNameLst>
                                      </p:cBhvr>
                                      <p:rCtr x="859" y="1458"/>
                                    </p:animMotion>
                                  </p:childTnLst>
                                </p:cTn>
                              </p:par>
                              <p:par>
                                <p:cTn id="37" presetID="42" presetClass="path" presetSubtype="0" repeatCount="indefinite" accel="50000" decel="50000" fill="hold" grpId="0" nodeType="withEffect">
                                  <p:stCondLst>
                                    <p:cond delay="0"/>
                                  </p:stCondLst>
                                  <p:endCondLst>
                                    <p:cond evt="onNext" delay="0">
                                      <p:tgtEl>
                                        <p:sldTgt/>
                                      </p:tgtEl>
                                    </p:cond>
                                  </p:endCondLst>
                                  <p:childTnLst>
                                    <p:animMotion origin="layout" path="M 0.01094 -0.00834 L -0.01302 0.00578 " pathEditMode="relative" rAng="0" ptsTypes="AA">
                                      <p:cBhvr>
                                        <p:cTn id="38" dur="500" fill="hold"/>
                                        <p:tgtEl>
                                          <p:spTgt spid="44"/>
                                        </p:tgtEl>
                                        <p:attrNameLst>
                                          <p:attrName>ppt_x</p:attrName>
                                          <p:attrName>ppt_y</p:attrName>
                                        </p:attrNameLst>
                                      </p:cBhvr>
                                      <p:rCtr x="-1198" y="694"/>
                                    </p:animMotion>
                                  </p:childTnLst>
                                </p:cTn>
                              </p:par>
                              <p:par>
                                <p:cTn id="39" presetID="42" presetClass="path" presetSubtype="0" repeatCount="indefinite" accel="50000" decel="50000" fill="hold" grpId="0" nodeType="withEffect">
                                  <p:stCondLst>
                                    <p:cond delay="0"/>
                                  </p:stCondLst>
                                  <p:endCondLst>
                                    <p:cond evt="onNext" delay="0">
                                      <p:tgtEl>
                                        <p:sldTgt/>
                                      </p:tgtEl>
                                    </p:cond>
                                  </p:endCondLst>
                                  <p:childTnLst>
                                    <p:animMotion origin="layout" path="M 0.02135 -0.00625 L -0.00625 2.22222E-6 " pathEditMode="relative" rAng="0" ptsTypes="AA">
                                      <p:cBhvr>
                                        <p:cTn id="40" dur="500" fill="hold"/>
                                        <p:tgtEl>
                                          <p:spTgt spid="45"/>
                                        </p:tgtEl>
                                        <p:attrNameLst>
                                          <p:attrName>ppt_x</p:attrName>
                                          <p:attrName>ppt_y</p:attrName>
                                        </p:attrNameLst>
                                      </p:cBhvr>
                                      <p:rCtr x="-1380" y="301"/>
                                    </p:animMotion>
                                  </p:childTnLst>
                                </p:cTn>
                              </p:par>
                              <p:par>
                                <p:cTn id="41" presetID="42" presetClass="path" presetSubtype="0" repeatCount="indefinite" accel="50000" decel="50000" fill="hold" grpId="0" nodeType="withEffect">
                                  <p:stCondLst>
                                    <p:cond delay="0"/>
                                  </p:stCondLst>
                                  <p:endCondLst>
                                    <p:cond evt="onNext" delay="0">
                                      <p:tgtEl>
                                        <p:sldTgt/>
                                      </p:tgtEl>
                                    </p:cond>
                                  </p:endCondLst>
                                  <p:childTnLst>
                                    <p:animMotion origin="layout" path="M 0.00312 -0.01042 L -0.01198 0.01458 " pathEditMode="relative" rAng="0" ptsTypes="AA">
                                      <p:cBhvr>
                                        <p:cTn id="42" dur="500" fill="hold"/>
                                        <p:tgtEl>
                                          <p:spTgt spid="46"/>
                                        </p:tgtEl>
                                        <p:attrNameLst>
                                          <p:attrName>ppt_x</p:attrName>
                                          <p:attrName>ppt_y</p:attrName>
                                        </p:attrNameLst>
                                      </p:cBhvr>
                                      <p:rCtr x="-755" y="1250"/>
                                    </p:animMotion>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heel(1)">
                                      <p:cBhvr>
                                        <p:cTn id="51" dur="2000"/>
                                        <p:tgtEl>
                                          <p:spTgt spid="80"/>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wheel(1)">
                                      <p:cBhvr>
                                        <p:cTn id="54" dur="2000"/>
                                        <p:tgtEl>
                                          <p:spTgt spid="81"/>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wheel(1)">
                                      <p:cBhvr>
                                        <p:cTn id="57" dur="2000"/>
                                        <p:tgtEl>
                                          <p:spTgt spid="82"/>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wheel(1)">
                                      <p:cBhvr>
                                        <p:cTn id="60" dur="2000"/>
                                        <p:tgtEl>
                                          <p:spTgt spid="83"/>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heel(1)">
                                      <p:cBhvr>
                                        <p:cTn id="63" dur="2000"/>
                                        <p:tgtEl>
                                          <p:spTgt spid="84"/>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heel(1)">
                                      <p:cBhvr>
                                        <p:cTn id="66" dur="2000"/>
                                        <p:tgtEl>
                                          <p:spTgt spid="85"/>
                                        </p:tgtEl>
                                      </p:cBhvr>
                                    </p:animEffect>
                                  </p:childTnLst>
                                </p:cTn>
                              </p:par>
                              <p:par>
                                <p:cTn id="67" presetID="21" presetClass="entr" presetSubtype="1"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heel(1)">
                                      <p:cBhvr>
                                        <p:cTn id="69" dur="20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1000"/>
                                        <p:tgtEl>
                                          <p:spTgt spid="86"/>
                                        </p:tgtEl>
                                      </p:cBhvr>
                                    </p:animEffect>
                                    <p:anim calcmode="lin" valueType="num">
                                      <p:cBhvr>
                                        <p:cTn id="75" dur="1000" fill="hold"/>
                                        <p:tgtEl>
                                          <p:spTgt spid="86"/>
                                        </p:tgtEl>
                                        <p:attrNameLst>
                                          <p:attrName>ppt_x</p:attrName>
                                        </p:attrNameLst>
                                      </p:cBhvr>
                                      <p:tavLst>
                                        <p:tav tm="0">
                                          <p:val>
                                            <p:strVal val="#ppt_x"/>
                                          </p:val>
                                        </p:tav>
                                        <p:tav tm="100000">
                                          <p:val>
                                            <p:strVal val="#ppt_x"/>
                                          </p:val>
                                        </p:tav>
                                      </p:tavLst>
                                    </p:anim>
                                    <p:anim calcmode="lin" valueType="num">
                                      <p:cBhvr>
                                        <p:cTn id="7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barn(inVertical)">
                                      <p:cBhvr>
                                        <p:cTn id="81" dur="500"/>
                                        <p:tgtEl>
                                          <p:spTgt spid="87"/>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circle(in)">
                                      <p:cBhvr>
                                        <p:cTn id="86" dur="20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randombar(horizontal)">
                                      <p:cBhvr>
                                        <p:cTn id="91" dur="500"/>
                                        <p:tgtEl>
                                          <p:spTgt spid="89"/>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90"/>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9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24" grpId="0" animBg="1"/>
      <p:bldP spid="25" grpId="0" animBg="1"/>
      <p:bldP spid="26" grpId="0" animBg="1"/>
      <p:bldP spid="27" grpId="0" animBg="1"/>
      <p:bldP spid="28" grpId="0" animBg="1"/>
      <p:bldP spid="30" grpId="0" animBg="1"/>
      <p:bldP spid="33" grpId="0" animBg="1"/>
      <p:bldP spid="40" grpId="0" animBg="1"/>
      <p:bldP spid="41" grpId="0" animBg="1"/>
      <p:bldP spid="42" grpId="0" animBg="1"/>
      <p:bldP spid="44" grpId="0" animBg="1"/>
      <p:bldP spid="45" grpId="0" animBg="1"/>
      <p:bldP spid="46" grpId="0" animBg="1"/>
      <p:bldP spid="51" grpId="0"/>
      <p:bldP spid="80" grpId="0"/>
      <p:bldP spid="81" grpId="0"/>
      <p:bldP spid="82" grpId="0"/>
      <p:bldP spid="83" grpId="0"/>
      <p:bldP spid="84" grpId="0"/>
      <p:bldP spid="85" grpId="0"/>
      <p:bldP spid="86" grpId="0"/>
      <p:bldP spid="87" grpId="0"/>
      <p:bldP spid="88" grpId="0"/>
      <p:bldP spid="89" grpId="0"/>
      <p:bldP spid="90" grpId="0"/>
      <p:bldP spid="9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Bài 17. Vận chuyển các chất trong thân - Hoc2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1588"/>
            <a:ext cx="11996382" cy="318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6"/>
          <p:cNvSpPr>
            <a:spLocks noChangeArrowheads="1"/>
          </p:cNvSpPr>
          <p:nvPr/>
        </p:nvSpPr>
        <p:spPr bwMode="auto">
          <a:xfrm>
            <a:off x="1171172" y="3305768"/>
            <a:ext cx="9102725" cy="1082675"/>
          </a:xfrm>
          <a:prstGeom prst="roundRect">
            <a:avLst>
              <a:gd name="adj" fmla="val 16667"/>
            </a:avLst>
          </a:prstGeom>
          <a:solidFill>
            <a:srgbClr val="FFFF00"/>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ts val="750"/>
              </a:spcBef>
              <a:spcAft>
                <a:spcPct val="0"/>
              </a:spcAft>
              <a:buClrTx/>
              <a:buSzTx/>
              <a:buFontTx/>
              <a:buNone/>
              <a:tabLst/>
            </a:pP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Quan</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sát</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sự</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thay</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đổi</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của</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mép</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phía</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trên</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và</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phía</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dưới</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của</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vỏ</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cây</a:t>
            </a:r>
            <a:endParaRPr kumimoji="0" lang="en-US" altLang="en-US" sz="2500" b="0" i="0" u="none" strike="noStrike" cap="none" normalizeH="0" baseline="0" dirty="0" smtClean="0">
              <a:ln>
                <a:noFill/>
              </a:ln>
              <a:solidFill>
                <a:srgbClr val="404040"/>
              </a:solidFill>
              <a:effectLst/>
              <a:latin typeface="Times New Roman" panose="02020603050405020304" pitchFamily="18" charset="0"/>
            </a:endParaRPr>
          </a:p>
          <a:p>
            <a:pPr marL="0" marR="0" lvl="0" indent="0" algn="ctr" defTabSz="914400" rtl="0" eaLnBrk="0" fontAlgn="base" latinLnBrk="0" hangingPunct="0">
              <a:lnSpc>
                <a:spcPct val="100000"/>
              </a:lnSpc>
              <a:spcBef>
                <a:spcPts val="750"/>
              </a:spcBef>
              <a:spcAft>
                <a:spcPct val="0"/>
              </a:spcAft>
              <a:buClrTx/>
              <a:buSzTx/>
              <a:buFontTx/>
              <a:buNone/>
              <a:tabLst/>
            </a:pP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khi</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bị</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khoanh</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vỏ</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sau</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1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tháng</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Giải</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thích</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hiện</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404040"/>
                </a:solidFill>
                <a:effectLst/>
                <a:latin typeface="Times New Roman" panose="02020603050405020304" pitchFamily="18" charset="0"/>
              </a:rPr>
              <a:t>tượng</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r>
              <a:rPr lang="en-US" altLang="en-US" sz="2500" dirty="0" err="1" smtClean="0">
                <a:solidFill>
                  <a:srgbClr val="404040"/>
                </a:solidFill>
                <a:latin typeface="Times New Roman" panose="02020603050405020304" pitchFamily="18" charset="0"/>
              </a:rPr>
              <a:t>đó</a:t>
            </a:r>
            <a:r>
              <a:rPr kumimoji="0" lang="en-US" altLang="en-US" sz="2500" b="0" i="0" u="none" strike="noStrike" cap="none" normalizeH="0" baseline="0" dirty="0" smtClean="0">
                <a:ln>
                  <a:noFill/>
                </a:ln>
                <a:solidFill>
                  <a:srgbClr val="404040"/>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ounded Rectangle 6"/>
          <p:cNvSpPr/>
          <p:nvPr/>
        </p:nvSpPr>
        <p:spPr>
          <a:xfrm>
            <a:off x="464024" y="4388443"/>
            <a:ext cx="11313994"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err="1" smtClean="0">
                <a:ln>
                  <a:noFill/>
                </a:ln>
                <a:solidFill>
                  <a:srgbClr val="FFFFFF"/>
                </a:solidFill>
                <a:effectLst/>
                <a:latin typeface="Times New Roman" panose="02020603050405020304" pitchFamily="18" charset="0"/>
              </a:rPr>
              <a:t>Hiện</a:t>
            </a:r>
            <a:r>
              <a:rPr kumimoji="0" lang="en-US" altLang="en-US" sz="2500" b="0" i="0" u="none" strike="noStrike" cap="none" normalizeH="0" baseline="0" dirty="0" smtClean="0">
                <a:ln>
                  <a:noFill/>
                </a:ln>
                <a:solidFill>
                  <a:srgbClr val="FFFFFF"/>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FFFFFF"/>
                </a:solidFill>
                <a:effectLst/>
                <a:latin typeface="Times New Roman" panose="02020603050405020304" pitchFamily="18" charset="0"/>
              </a:rPr>
              <a:t>tượng</a:t>
            </a:r>
            <a:r>
              <a:rPr kumimoji="0" lang="en-US" altLang="en-US" sz="2500" b="0" i="0" u="none" strike="noStrike" cap="none" normalizeH="0" baseline="0" dirty="0" smtClean="0">
                <a:ln>
                  <a:noFill/>
                </a:ln>
                <a:solidFill>
                  <a:srgbClr val="FFFFFF"/>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FFFFFF"/>
                </a:solidFill>
                <a:effectLst/>
                <a:latin typeface="Times New Roman" panose="02020603050405020304" pitchFamily="18" charset="0"/>
              </a:rPr>
              <a:t>Phần</a:t>
            </a:r>
            <a:r>
              <a:rPr kumimoji="0" lang="en-US" altLang="en-US" sz="2500" b="0" i="0" u="none" strike="noStrike" cap="none" normalizeH="0" baseline="0" dirty="0" smtClean="0">
                <a:ln>
                  <a:noFill/>
                </a:ln>
                <a:solidFill>
                  <a:srgbClr val="FFFFFF"/>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FFFFFF"/>
                </a:solidFill>
                <a:effectLst/>
                <a:latin typeface="Times New Roman" panose="02020603050405020304" pitchFamily="18" charset="0"/>
              </a:rPr>
              <a:t>vỏ</a:t>
            </a:r>
            <a:r>
              <a:rPr kumimoji="0" lang="en-US" altLang="en-US" sz="2500" b="0" i="0" u="none" strike="noStrike" cap="none" normalizeH="0" baseline="0" dirty="0" smtClean="0">
                <a:ln>
                  <a:noFill/>
                </a:ln>
                <a:solidFill>
                  <a:srgbClr val="FFFFFF"/>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FFFFFF"/>
                </a:solidFill>
                <a:effectLst/>
                <a:latin typeface="Times New Roman" panose="02020603050405020304" pitchFamily="18" charset="0"/>
              </a:rPr>
              <a:t>cây</a:t>
            </a:r>
            <a:r>
              <a:rPr kumimoji="0" lang="en-US" altLang="en-US" sz="2500" b="0" i="0" u="none" strike="noStrike" cap="none" normalizeH="0" baseline="0" dirty="0" smtClean="0">
                <a:ln>
                  <a:noFill/>
                </a:ln>
                <a:solidFill>
                  <a:srgbClr val="FFFFFF"/>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FFFFFF"/>
                </a:solidFill>
                <a:effectLst/>
                <a:latin typeface="Times New Roman" panose="02020603050405020304" pitchFamily="18" charset="0"/>
              </a:rPr>
              <a:t>mép</a:t>
            </a:r>
            <a:r>
              <a:rPr kumimoji="0" lang="en-US" altLang="en-US" sz="2500" b="0" i="0" u="none" strike="noStrike" cap="none" normalizeH="0" baseline="0" dirty="0" smtClean="0">
                <a:ln>
                  <a:noFill/>
                </a:ln>
                <a:solidFill>
                  <a:srgbClr val="FFFFFF"/>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FFFFFF"/>
                </a:solidFill>
                <a:effectLst/>
                <a:latin typeface="Times New Roman" panose="02020603050405020304" pitchFamily="18" charset="0"/>
              </a:rPr>
              <a:t>phía</a:t>
            </a:r>
            <a:r>
              <a:rPr kumimoji="0" lang="en-US" altLang="en-US" sz="2500" b="0" i="0" u="none" strike="noStrike" cap="none" normalizeH="0" baseline="0" dirty="0" smtClean="0">
                <a:ln>
                  <a:noFill/>
                </a:ln>
                <a:solidFill>
                  <a:srgbClr val="FFFFFF"/>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FFFFFF"/>
                </a:solidFill>
                <a:effectLst/>
                <a:latin typeface="Times New Roman" panose="02020603050405020304" pitchFamily="18" charset="0"/>
              </a:rPr>
              <a:t>trên</a:t>
            </a:r>
            <a:r>
              <a:rPr kumimoji="0" lang="en-US" altLang="en-US" sz="2500" b="0" i="0" u="none" strike="noStrike" cap="none" normalizeH="0" baseline="0" dirty="0" smtClean="0">
                <a:ln>
                  <a:noFill/>
                </a:ln>
                <a:solidFill>
                  <a:srgbClr val="FFFFFF"/>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FFFFFF"/>
                </a:solidFill>
                <a:effectLst/>
                <a:latin typeface="Times New Roman" panose="02020603050405020304" pitchFamily="18" charset="0"/>
              </a:rPr>
              <a:t>bị</a:t>
            </a:r>
            <a:r>
              <a:rPr kumimoji="0" lang="en-US" altLang="en-US" sz="2500" b="0" i="0" u="none" strike="noStrike" cap="none" normalizeH="0" baseline="0" dirty="0" smtClean="0">
                <a:ln>
                  <a:noFill/>
                </a:ln>
                <a:solidFill>
                  <a:srgbClr val="FFFFFF"/>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FFFFFF"/>
                </a:solidFill>
                <a:effectLst/>
                <a:latin typeface="Times New Roman" panose="02020603050405020304" pitchFamily="18" charset="0"/>
              </a:rPr>
              <a:t>phình</a:t>
            </a:r>
            <a:r>
              <a:rPr kumimoji="0" lang="en-US" altLang="en-US" sz="2500" b="0" i="0" u="none" strike="noStrike" cap="none" normalizeH="0" baseline="0" dirty="0" smtClean="0">
                <a:ln>
                  <a:noFill/>
                </a:ln>
                <a:solidFill>
                  <a:srgbClr val="FFFFFF"/>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FFFFFF"/>
                </a:solidFill>
                <a:effectLst/>
                <a:latin typeface="Times New Roman" panose="02020603050405020304" pitchFamily="18" charset="0"/>
              </a:rPr>
              <a:t>ra.</a:t>
            </a:r>
            <a:endParaRPr kumimoji="0" lang="en-US" altLang="en-US" sz="2500" b="0" i="0" u="none" strike="noStrike" cap="none" normalizeH="0" baseline="0" dirty="0" smtClean="0">
              <a:ln>
                <a:noFill/>
              </a:ln>
              <a:solidFill>
                <a:srgbClr val="FFFFFF"/>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err="1" smtClean="0">
                <a:ln>
                  <a:noFill/>
                </a:ln>
                <a:solidFill>
                  <a:srgbClr val="FFFFFF"/>
                </a:solidFill>
                <a:effectLst/>
                <a:latin typeface="Times New Roman" panose="02020603050405020304" pitchFamily="18" charset="0"/>
              </a:rPr>
              <a:t>Kết</a:t>
            </a:r>
            <a:r>
              <a:rPr kumimoji="0" lang="en-US" altLang="en-US" sz="2500" b="0" i="0" u="none" strike="noStrike" cap="none" normalizeH="0" baseline="0" dirty="0" smtClean="0">
                <a:ln>
                  <a:noFill/>
                </a:ln>
                <a:solidFill>
                  <a:srgbClr val="FFFFFF"/>
                </a:solidFill>
                <a:effectLst/>
                <a:latin typeface="Times New Roman" panose="02020603050405020304" pitchFamily="18" charset="0"/>
              </a:rPr>
              <a:t> </a:t>
            </a:r>
            <a:r>
              <a:rPr kumimoji="0" lang="en-US" altLang="en-US" sz="2500" b="0" i="0" u="none" strike="noStrike" cap="none" normalizeH="0" baseline="0" dirty="0" err="1" smtClean="0">
                <a:ln>
                  <a:noFill/>
                </a:ln>
                <a:solidFill>
                  <a:srgbClr val="FFFFFF"/>
                </a:solidFill>
                <a:effectLst/>
                <a:latin typeface="Times New Roman" panose="02020603050405020304" pitchFamily="18" charset="0"/>
              </a:rPr>
              <a:t>luận</a:t>
            </a:r>
            <a:r>
              <a:rPr kumimoji="0" lang="en-US" altLang="en-US" sz="2500" b="0" i="0" u="none" strike="noStrike" cap="none" normalizeH="0" baseline="0" dirty="0" smtClean="0">
                <a:ln>
                  <a:noFill/>
                </a:ln>
                <a:solidFill>
                  <a:srgbClr val="FFFFFF"/>
                </a:solidFill>
                <a:effectLst/>
                <a:latin typeface="Times New Roman" panose="02020603050405020304" pitchFamily="18" charset="0"/>
              </a:rPr>
              <a:t>: </a:t>
            </a:r>
            <a:r>
              <a:rPr kumimoji="0" lang="vi-VN" altLang="en-US" sz="2500" b="0" i="0" u="none" strike="noStrike" cap="none" normalizeH="0" baseline="0" dirty="0" smtClean="0">
                <a:ln>
                  <a:noFill/>
                </a:ln>
                <a:solidFill>
                  <a:srgbClr val="FFFFFF"/>
                </a:solidFill>
                <a:effectLst/>
                <a:latin typeface="Times New Roman" panose="02020603050405020304" pitchFamily="18" charset="0"/>
              </a:rPr>
              <a:t>Thân cây gồm có mạch rây và mạch gỗ. Trong đó mạch rây ở sát lớp vỏ cây nhất, có chức năng vận chuyển chất hữu cơ từ lá cây xuống rễ cây. Khi bạn bóc vỏ cây, đồng thời cũng bóc cả phần mạch rây ra. Chất hữu cơ từ lá cây chuyển xuống thân bị tích lại ở phần mép vỏ trên. Cứ thế mép vỏ trên cứ phình t</a:t>
            </a:r>
            <a:r>
              <a:rPr kumimoji="0" lang="vi-VN" altLang="en-US" sz="1800" b="0" i="0" u="none" strike="noStrike" cap="none" normalizeH="0" baseline="0" dirty="0" smtClean="0">
                <a:ln>
                  <a:noFill/>
                </a:ln>
                <a:solidFill>
                  <a:srgbClr val="FFFFFF"/>
                </a:solidFill>
                <a:effectLst/>
                <a:latin typeface="Arial" panose="020B0604020202020204" pitchFamily="34" charset="0"/>
              </a:rPr>
              <a:t>o ra.</a:t>
            </a:r>
            <a:endParaRPr kumimoji="0" lang="en-US" altLang="en-US" sz="1800" b="0" i="0" u="none" strike="noStrike" cap="none" normalizeH="0" baseline="0" dirty="0" smtClean="0">
              <a:ln>
                <a:noFill/>
              </a:ln>
              <a:solidFill>
                <a:srgbClr val="FFFFFF"/>
              </a:solidFill>
              <a:effectLst/>
              <a:latin typeface="Trebuchet MS" panose="020B0603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139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05583" y="101600"/>
            <a:ext cx="7443446" cy="66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idx="4294967295"/>
          </p:nvPr>
        </p:nvSpPr>
        <p:spPr bwMode="auto">
          <a:xfrm>
            <a:off x="7852229" y="252932"/>
            <a:ext cx="4122058" cy="289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dirty="0" err="1" smtClean="0">
                <a:ln>
                  <a:noFill/>
                </a:ln>
                <a:solidFill>
                  <a:srgbClr val="1818FD"/>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dirty="0" err="1" smtClean="0">
                <a:ln>
                  <a:noFill/>
                </a:ln>
                <a:solidFill>
                  <a:srgbClr val="1818FD"/>
                </a:solidFill>
                <a:effectLst/>
                <a:latin typeface="Times New Roman" panose="02020603050405020304" pitchFamily="18" charset="0"/>
                <a:cs typeface="Times New Roman" panose="02020603050405020304" pitchFamily="18" charset="0"/>
              </a:rPr>
              <a:t>hãy</a:t>
            </a:r>
            <a:r>
              <a:rPr lang="en-US" altLang="en-US" sz="2800" dirty="0">
                <a:solidFill>
                  <a:srgbClr val="1818FD"/>
                </a:solidFill>
                <a:latin typeface="Times New Roman" panose="02020603050405020304" pitchFamily="18" charset="0"/>
                <a:cs typeface="Times New Roman" panose="02020603050405020304" pitchFamily="18" charset="0"/>
              </a:rPr>
              <a:t> </a:t>
            </a:r>
            <a:r>
              <a:rPr lang="en-US" altLang="en-US" sz="2800" dirty="0" err="1" smtClean="0">
                <a:solidFill>
                  <a:srgbClr val="1818FD"/>
                </a:solidFill>
                <a:latin typeface="Times New Roman" panose="02020603050405020304" pitchFamily="18" charset="0"/>
                <a:cs typeface="Times New Roman" panose="02020603050405020304" pitchFamily="18" charset="0"/>
              </a:rPr>
              <a:t>thiết</a:t>
            </a:r>
            <a:r>
              <a:rPr lang="en-US" altLang="en-US" sz="2800" dirty="0" smtClean="0">
                <a:solidFill>
                  <a:srgbClr val="1818FD"/>
                </a:solidFill>
                <a:latin typeface="Times New Roman" panose="02020603050405020304" pitchFamily="18" charset="0"/>
                <a:cs typeface="Times New Roman" panose="02020603050405020304" pitchFamily="18" charset="0"/>
              </a:rPr>
              <a:t> </a:t>
            </a:r>
            <a:r>
              <a:rPr lang="en-US" altLang="en-US" sz="2800" dirty="0" err="1" smtClean="0">
                <a:solidFill>
                  <a:srgbClr val="1818FD"/>
                </a:solidFill>
                <a:latin typeface="Times New Roman" panose="02020603050405020304" pitchFamily="18" charset="0"/>
                <a:cs typeface="Times New Roman" panose="02020603050405020304" pitchFamily="18" charset="0"/>
              </a:rPr>
              <a:t>kế</a:t>
            </a:r>
            <a:r>
              <a:rPr lang="en-US" altLang="en-US" sz="2800" dirty="0" smtClean="0">
                <a:solidFill>
                  <a:srgbClr val="1818FD"/>
                </a:solidFill>
                <a:latin typeface="Times New Roman" panose="02020603050405020304" pitchFamily="18" charset="0"/>
                <a:cs typeface="Times New Roman" panose="02020603050405020304" pitchFamily="18" charset="0"/>
              </a:rPr>
              <a:t> </a:t>
            </a:r>
            <a:r>
              <a:rPr lang="en-US" altLang="en-US" sz="2800" dirty="0" err="1" smtClean="0">
                <a:solidFill>
                  <a:srgbClr val="1818FD"/>
                </a:solidFill>
                <a:latin typeface="Times New Roman" panose="02020603050405020304" pitchFamily="18" charset="0"/>
                <a:cs typeface="Times New Roman" panose="02020603050405020304" pitchFamily="18" charset="0"/>
              </a:rPr>
              <a:t>thí</a:t>
            </a:r>
            <a:r>
              <a:rPr lang="en-US" altLang="en-US" sz="2800" dirty="0" smtClean="0">
                <a:solidFill>
                  <a:srgbClr val="1818FD"/>
                </a:solidFill>
                <a:latin typeface="Times New Roman" panose="02020603050405020304" pitchFamily="18" charset="0"/>
                <a:cs typeface="Times New Roman" panose="02020603050405020304" pitchFamily="18" charset="0"/>
              </a:rPr>
              <a:t> </a:t>
            </a:r>
            <a:r>
              <a:rPr lang="en-US" altLang="en-US" sz="2800" dirty="0" err="1" smtClean="0">
                <a:solidFill>
                  <a:srgbClr val="1818FD"/>
                </a:solidFill>
                <a:latin typeface="Times New Roman" panose="02020603050405020304" pitchFamily="18" charset="0"/>
                <a:cs typeface="Times New Roman" panose="02020603050405020304" pitchFamily="18" charset="0"/>
              </a:rPr>
              <a:t>nghiệm</a:t>
            </a:r>
            <a:r>
              <a:rPr lang="en-US" altLang="en-US" sz="2800" dirty="0" smtClean="0">
                <a:solidFill>
                  <a:srgbClr val="1818FD"/>
                </a:solidFill>
                <a:latin typeface="Times New Roman" panose="02020603050405020304" pitchFamily="18" charset="0"/>
                <a:cs typeface="Times New Roman" panose="02020603050405020304" pitchFamily="18" charset="0"/>
              </a:rPr>
              <a:t> </a:t>
            </a:r>
            <a:r>
              <a:rPr lang="en-US" altLang="en-US" sz="2800" dirty="0" err="1" smtClean="0">
                <a:solidFill>
                  <a:srgbClr val="1818FD"/>
                </a:solidFill>
                <a:latin typeface="Times New Roman" panose="02020603050405020304" pitchFamily="18" charset="0"/>
                <a:cs typeface="Times New Roman" panose="02020603050405020304" pitchFamily="18" charset="0"/>
              </a:rPr>
              <a:t>chúng</a:t>
            </a:r>
            <a:r>
              <a:rPr lang="en-US" altLang="en-US" sz="2800" dirty="0" smtClean="0">
                <a:solidFill>
                  <a:srgbClr val="1818FD"/>
                </a:solidFill>
                <a:latin typeface="Times New Roman" panose="02020603050405020304" pitchFamily="18" charset="0"/>
                <a:cs typeface="Times New Roman" panose="02020603050405020304" pitchFamily="18" charset="0"/>
              </a:rPr>
              <a:t> minh </a:t>
            </a:r>
            <a:r>
              <a:rPr lang="en-US" altLang="en-US" sz="2800" dirty="0" err="1">
                <a:solidFill>
                  <a:srgbClr val="1818FD"/>
                </a:solidFill>
                <a:latin typeface="Times New Roman" panose="02020603050405020304" pitchFamily="18" charset="0"/>
                <a:cs typeface="Times New Roman" panose="02020603050405020304" pitchFamily="18" charset="0"/>
              </a:rPr>
              <a:t>n</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ước</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chất</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khoáng</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hoà</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tan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vận</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chuyển</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cây</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theo</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mạch</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gỗ</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rễ</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lên</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bộ</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phận</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khác</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8FD"/>
                </a:solidFill>
                <a:effectLst/>
                <a:latin typeface="Times New Roman" panose="02020603050405020304" pitchFamily="18" charset="0"/>
                <a:cs typeface="Times New Roman" panose="02020603050405020304" pitchFamily="18" charset="0"/>
              </a:rPr>
              <a:t>cây</a:t>
            </a:r>
            <a:r>
              <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rPr>
              <a:t> </a:t>
            </a:r>
            <a:r>
              <a:rPr lang="en-US" altLang="en-US" sz="2800" dirty="0" smtClean="0">
                <a:solidFill>
                  <a:srgbClr val="1818FD"/>
                </a:solidFill>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rgbClr val="1818F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84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4432</TotalTime>
  <Words>3192</Words>
  <Application>Microsoft Office PowerPoint</Application>
  <PresentationFormat>Widescreen</PresentationFormat>
  <Paragraphs>274</Paragraphs>
  <Slides>35</Slides>
  <Notes>2</Notes>
  <HiddenSlides>0</HiddenSlides>
  <MMClips>2</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8" baseType="lpstr">
      <vt:lpstr>.VnArial Narrow</vt:lpstr>
      <vt:lpstr>Arial</vt:lpstr>
      <vt:lpstr>Calibri</vt:lpstr>
      <vt:lpstr>Calibri Light</vt:lpstr>
      <vt:lpstr>Symbol</vt:lpstr>
      <vt:lpstr>Tahoma</vt:lpstr>
      <vt:lpstr>Times New Roman</vt:lpstr>
      <vt:lpstr>Trebuchet MS</vt:lpstr>
      <vt:lpstr>Wingdings</vt:lpstr>
      <vt:lpstr>Wingdings 3</vt:lpstr>
      <vt:lpstr>Office Theme</vt:lpstr>
      <vt:lpstr>12_Default Design</vt:lpstr>
      <vt:lpstr>Clip</vt:lpstr>
      <vt:lpstr>PowerPoint Presentation</vt:lpstr>
      <vt:lpstr>BÀI 30: TRAO ĐỔI NƯỚC VÀ  CÁC CHẤT DINH DƯỠNG  Ở THỰC VẬT </vt:lpstr>
      <vt:lpstr>I. Sự hấp thụ nước và chất khoáng từ môi trường ngoài vào rễ.</vt:lpstr>
      <vt:lpstr>I. Sự hấp thụ nước và chất khoáng từ môi trường ngoài vào rễ</vt:lpstr>
      <vt:lpstr>I. Sự hấp thụ nước và chất khoáng từ môi trường ngoài vào rễ</vt:lpstr>
      <vt:lpstr>I. Sự hấp thụ nước và chất khoáng từ môi trường ngoài vào rễ</vt:lpstr>
      <vt:lpstr>PowerPoint Presentation</vt:lpstr>
      <vt:lpstr>PowerPoint Presentation</vt:lpstr>
      <vt:lpstr> Các em hãy thiết kế thí nghiệm chúng minh nước và chất khoáng hoà tan được vận chuyển trong cây  theo mạch gỗ từ rễ lên các bộ phận khác của cây ?</vt:lpstr>
      <vt:lpstr>PowerPoint Presentation</vt:lpstr>
      <vt:lpstr>I. Sự hấp thụ nước và chất khoáng từ môi trường ngoài vào rễ</vt:lpstr>
      <vt:lpstr>PowerPoint Presentation</vt:lpstr>
      <vt:lpstr>PowerPoint Presentation</vt:lpstr>
      <vt:lpstr>PowerPoint Presentation</vt:lpstr>
      <vt:lpstr>PowerPoint Presentation</vt:lpstr>
      <vt:lpstr>PowerPoint Presentation</vt:lpstr>
      <vt:lpstr>I. Sự hấp thụ nước và chất khoáng từ môi trường ngoài vào rễ</vt:lpstr>
      <vt:lpstr>PowerPoint Presentation</vt:lpstr>
      <vt:lpstr>I. Sự hấp thụ nước và chất khoáng từ môi trường ngoài vào rễ</vt:lpstr>
      <vt:lpstr>PowerPoint Presentation</vt:lpstr>
      <vt:lpstr>PowerPoint Presentation</vt:lpstr>
      <vt:lpstr>PowerPoint Presentation</vt:lpstr>
      <vt:lpstr>PowerPoint Presentation</vt:lpstr>
      <vt:lpstr>PowerPoint Presentation</vt:lpstr>
      <vt:lpstr>PowerPoint Presentation</vt:lpstr>
      <vt:lpstr>- Các yếu tố bên ngoài như ánh sáng, nhiệt độ, độ ẩm đất và không khí, ... có ảnh hưởng đến sự trao đổi nước và chất dinh dưỡng ở thực vật.  </vt:lpstr>
      <vt:lpstr>I. Sự hấp thụ nước và chất khoáng từ môi trường ngoài vào rễ</vt:lpstr>
      <vt:lpstr>PowerPoint Presentation</vt:lpstr>
      <vt:lpstr>PowerPoint Presentation</vt:lpstr>
      <vt:lpstr>BÀI 30. TRAO ĐỔI NƯỚC VÀ CÁC CHẤT DINH DƯỠNG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Kiên</dc:creator>
  <cp:lastModifiedBy>DELL</cp:lastModifiedBy>
  <cp:revision>820</cp:revision>
  <dcterms:created xsi:type="dcterms:W3CDTF">2022-01-28T09:33:14Z</dcterms:created>
  <dcterms:modified xsi:type="dcterms:W3CDTF">2024-12-01T09:04:04Z</dcterms:modified>
</cp:coreProperties>
</file>