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mbria Math" panose="020405030504060302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37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11/25/2024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11/25/2024</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9.png"/><Relationship Id="rId5" Type="http://schemas.openxmlformats.org/officeDocument/2006/relationships/image" Target="../media/image6.svg"/><Relationship Id="rId10" Type="http://schemas.openxmlformats.org/officeDocument/2006/relationships/image" Target="../media/image38.png"/><Relationship Id="rId4" Type="http://schemas.openxmlformats.org/officeDocument/2006/relationships/image" Target="../media/image5.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46.png"/><Relationship Id="rId5" Type="http://schemas.openxmlformats.org/officeDocument/2006/relationships/image" Target="../media/image5.png"/><Relationship Id="rId10" Type="http://schemas.openxmlformats.org/officeDocument/2006/relationships/image" Target="../media/image45.png"/><Relationship Id="rId4" Type="http://schemas.openxmlformats.org/officeDocument/2006/relationships/image" Target="../media/image4.sv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6.svg"/><Relationship Id="rId10" Type="http://schemas.openxmlformats.org/officeDocument/2006/relationships/image" Target="../media/image48.png"/><Relationship Id="rId4" Type="http://schemas.openxmlformats.org/officeDocument/2006/relationships/image" Target="../media/image5.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6.svg"/><Relationship Id="rId10" Type="http://schemas.openxmlformats.org/officeDocument/2006/relationships/image" Target="../media/image47.png"/><Relationship Id="rId4" Type="http://schemas.openxmlformats.org/officeDocument/2006/relationships/image" Target="../media/image5.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0.png"/><Relationship Id="rId5" Type="http://schemas.openxmlformats.org/officeDocument/2006/relationships/image" Target="../media/image6.svg"/><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svg"/><Relationship Id="rId7"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50.png"/><Relationship Id="rId5" Type="http://schemas.openxmlformats.org/officeDocument/2006/relationships/audio" Target="../media/audio2.wav"/><Relationship Id="rId10" Type="http://schemas.openxmlformats.org/officeDocument/2006/relationships/image" Target="../media/image15.png"/><Relationship Id="rId4" Type="http://schemas.openxmlformats.org/officeDocument/2006/relationships/audio" Target="../media/audio4.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1.PNG"/><Relationship Id="rId11" Type="http://schemas.openxmlformats.org/officeDocument/2006/relationships/image" Target="../media/image160.png"/><Relationship Id="rId5" Type="http://schemas.openxmlformats.org/officeDocument/2006/relationships/audio" Target="../media/audio4.wav"/><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sv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a:srcRect r="227"/>
          <a:stretch>
            <a:fillRect/>
          </a:stretch>
        </p:blipFill>
        <p:spPr>
          <a:xfrm>
            <a:off x="14173200" y="7044036"/>
            <a:ext cx="4433292" cy="45631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3291927"/>
          </a:xfrm>
          <a:prstGeom prst="rect">
            <a:avLst/>
          </a:prstGeom>
        </p:spPr>
        <p:txBody>
          <a:bodyPr wrap="square" lIns="0" tIns="0" rIns="0" bIns="0" rtlCol="0" anchor="t">
            <a:spAutoFit/>
          </a:bodyPr>
          <a:lstStyle/>
          <a:p>
            <a:pPr algn="ctr">
              <a:lnSpc>
                <a:spcPct val="150000"/>
              </a:lnSpc>
            </a:pPr>
            <a:r>
              <a:rPr lang="en-US" sz="7400" b="1" dirty="0">
                <a:solidFill>
                  <a:srgbClr val="3A3031"/>
                </a:solidFill>
                <a:latin typeface="Arial" panose="020B0604020202020204" pitchFamily="34" charset="0"/>
                <a:cs typeface="Arial" panose="020B0604020202020204" pitchFamily="34" charset="0"/>
              </a:rPr>
              <a:t>CHÀO MỪNG CÁC EM </a:t>
            </a:r>
          </a:p>
          <a:p>
            <a:pPr algn="ctr">
              <a:lnSpc>
                <a:spcPct val="150000"/>
              </a:lnSpc>
            </a:pPr>
            <a:r>
              <a:rPr lang="en-US" sz="7400" b="1" dirty="0">
                <a:solidFill>
                  <a:srgbClr val="3A3031"/>
                </a:solidFill>
                <a:latin typeface="Arial" panose="020B0604020202020204" pitchFamily="34" charset="0"/>
                <a:cs typeface="Arial" panose="020B0604020202020204" pitchFamily="34" charset="0"/>
              </a:rPr>
              <a:t>ĐẾN VỚI TIẾT HỌC HÔM NAY!</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5233" y="952500"/>
            <a:ext cx="2403906" cy="2442429"/>
          </a:xfrm>
          <a:prstGeom prst="rect">
            <a:avLst/>
          </a:prstGeom>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2.30 (SGK - tr39)</a:t>
            </a: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 = -1,25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-2,3.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trong</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hai</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âm</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nào</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có</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giá</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trị</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tuyệt</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đối</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lớn</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hơn</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là</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bé</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-12,7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-7,12.</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1794420"/>
            <a:ext cx="14478000" cy="6397080"/>
          </a:xfrm>
          <a:prstGeom prst="rect">
            <a:avLst/>
          </a:prstGeom>
        </p:spPr>
      </p:pic>
      <p:sp>
        <p:nvSpPr>
          <p:cNvPr id="13" name="Rectangle 12"/>
          <p:cNvSpPr/>
          <p:nvPr/>
        </p:nvSpPr>
        <p:spPr>
          <a:xfrm rot="21327358">
            <a:off x="3432435" y="3318797"/>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a:latin typeface="Arial" panose="020B0604020202020204" pitchFamily="34" charset="0"/>
                <a:cs typeface="Arial" panose="020B0604020202020204" pitchFamily="34" charset="0"/>
              </a:rPr>
              <a:t>&gt; </a:t>
            </a:r>
            <a:r>
              <a:rPr lang="vi-VN" sz="4400" dirty="0">
                <a:latin typeface="Arial" panose="020B0604020202020204" pitchFamily="34" charset="0"/>
                <a:cs typeface="Arial" panose="020B0604020202020204" pitchFamily="34" charset="0"/>
              </a:rPr>
              <a:t>b nhưng |a|</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1,25</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&lt;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2,3</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 nên</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&lt;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8814" y="6393045"/>
            <a:ext cx="2284453" cy="32680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4173200" y="7312049"/>
            <a:ext cx="3210153" cy="2507932"/>
          </a:xfrm>
          <a:prstGeom prst="rect">
            <a:avLst/>
          </a:prstGeom>
        </p:spPr>
      </p:pic>
      <p:pic>
        <p:nvPicPr>
          <p:cNvPr id="7" name="Picture 7"/>
          <p:cNvPicPr>
            <a:picLocks noChangeAspect="1"/>
          </p:cNvPicPr>
          <p:nvPr/>
        </p:nvPicPr>
        <p:blipFill>
          <a:blip r:embed="rId3"/>
          <a:srcRect/>
          <a:stretch>
            <a:fillRect/>
          </a:stretch>
        </p:blipFill>
        <p:spPr>
          <a:xfrm rot="398479">
            <a:off x="14674714" y="772428"/>
            <a:ext cx="2726337" cy="1765303"/>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2.31 (SGK - tr39)</a:t>
            </a: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 = 2,1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 b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Muốn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nhân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dấu</a:t>
            </a:r>
            <a:r>
              <a:rPr lang="en-US" sz="4000" i="1" dirty="0">
                <a:latin typeface="Arial" panose="020B0604020202020204" pitchFamily="34" charset="0"/>
                <a:cs typeface="Arial" panose="020B0604020202020204" pitchFamily="34" charset="0"/>
              </a:rPr>
              <a:t> ta </a:t>
            </a:r>
            <a:r>
              <a:rPr lang="en-US" sz="4000" i="1" dirty="0" err="1">
                <a:latin typeface="Arial" panose="020B0604020202020204" pitchFamily="34" charset="0"/>
                <a:cs typeface="Arial" panose="020B0604020202020204" pitchFamily="34" charset="0"/>
              </a:rPr>
              <a:t>nhân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giá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trị</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tuyệt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đối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của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chúng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rồi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đặt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dấu</a:t>
            </a:r>
            <a:r>
              <a:rPr lang="en-US" sz="4000" i="1" dirty="0">
                <a:latin typeface="Arial" panose="020B0604020202020204" pitchFamily="34" charset="0"/>
                <a:cs typeface="Arial" panose="020B0604020202020204" pitchFamily="34" charset="0"/>
              </a:rPr>
              <a:t> “-” </a:t>
            </a:r>
            <a:r>
              <a:rPr lang="en-US" sz="4000" i="1" dirty="0" err="1">
                <a:latin typeface="Arial" panose="020B0604020202020204" pitchFamily="34" charset="0"/>
                <a:cs typeface="Arial" panose="020B0604020202020204" pitchFamily="34" charset="0"/>
              </a:rPr>
              <a:t>trước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kết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quả</a:t>
            </a:r>
            <a:r>
              <a:rPr lang="en-US" sz="4000" i="1"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(-2,5). 3.</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91300"/>
            <a:ext cx="1840699" cy="4333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a:srcRect/>
          <a:stretch>
            <a:fillRect/>
          </a:stretch>
        </p:blipFill>
        <p:spPr>
          <a:xfrm>
            <a:off x="457200" y="2705100"/>
            <a:ext cx="1974904" cy="1626827"/>
          </a:xfrm>
          <a:prstGeom prst="rect">
            <a:avLst/>
          </a:prstGeom>
        </p:spPr>
      </p:pic>
      <p:sp>
        <p:nvSpPr>
          <p:cNvPr id="15" name="Rectangle 14"/>
          <p:cNvSpPr/>
          <p:nvPr/>
        </p:nvSpPr>
        <p:spPr>
          <a:xfrm>
            <a:off x="3926018" y="30172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a.b</a:t>
            </a:r>
            <a:r>
              <a:rPr lang="en-US" sz="4000" dirty="0">
                <a:latin typeface="Arial" panose="020B0604020202020204" pitchFamily="34" charset="0"/>
                <a:cs typeface="Arial" panose="020B0604020202020204" pitchFamily="34" charset="0"/>
              </a:rPr>
              <a:t> = 2,1⋅(-5,2) = -2,1⋅ 5,2 </a:t>
            </a:r>
          </a:p>
          <a:p>
            <a:pPr algn="just">
              <a:lnSpc>
                <a:spcPct val="150000"/>
              </a:lnSpc>
            </a:pPr>
            <a:r>
              <a:rPr lang="en-US" sz="4000" dirty="0">
                <a:latin typeface="Arial" panose="020B0604020202020204" pitchFamily="34" charset="0"/>
                <a:cs typeface="Arial" panose="020B0604020202020204" pitchFamily="34" charset="0"/>
              </a:rPr>
              <a:t>|a|. |b| = 2,1⋅ 5,2 </a:t>
            </a: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a.b</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|b|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|-2,5|. |3|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 3 = -7,5.</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2.28 (SGK - tr39)</a:t>
            </a: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với kết quả của Bài tập 2.27.</a:t>
            </a:r>
            <a:endParaRPr lang="en-US" sz="4000" dirty="0"/>
          </a:p>
        </p:txBody>
      </p:sp>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691255">
            <a:off x="285537" y="7018951"/>
            <a:ext cx="3343591" cy="324746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tretch>
            <a:fillRect/>
          </a:stretch>
        </p:blipFill>
        <p:spPr>
          <a:xfrm>
            <a:off x="5638800" y="868680"/>
            <a:ext cx="6288670" cy="2860007"/>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1,4 (cm)</a:t>
                </a:r>
              </a:p>
              <a:p>
                <a:pPr>
                  <a:lnSpc>
                    <a:spcPct val="150000"/>
                  </a:lnSpc>
                </a:pP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khúc</a:t>
                </a:r>
                <a:r>
                  <a:rPr lang="en-US" sz="4000" dirty="0">
                    <a:latin typeface="Arial" panose="020B0604020202020204" pitchFamily="34" charset="0"/>
                    <a:cs typeface="Arial" panose="020B0604020202020204" pitchFamily="34" charset="0"/>
                  </a:rPr>
                  <a:t> ABC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2,2 + 1,4 = 3,6 (cm)</a:t>
                </a:r>
              </a:p>
            </p:txBody>
          </p:sp>
        </mc:Choice>
        <mc:Fallback xmlns="">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a:solidFill>
                  <a:srgbClr val="C00000"/>
                </a:solidFill>
                <a:latin typeface="Arial" panose="020B0604020202020204" pitchFamily="34" charset="0"/>
                <a:cs typeface="Arial" panose="020B0604020202020204" pitchFamily="34" charset="0"/>
              </a:rPr>
              <a:t>Cùng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478000" y="412314"/>
            <a:ext cx="2971800" cy="2321718"/>
          </a:xfrm>
          <a:prstGeom prst="rect">
            <a:avLst/>
          </a:prstGeom>
        </p:spPr>
      </p:pic>
      <p:grpSp>
        <p:nvGrpSpPr>
          <p:cNvPr id="4" name="Group 4"/>
          <p:cNvGrpSpPr/>
          <p:nvPr/>
        </p:nvGrpSpPr>
        <p:grpSpPr>
          <a:xfrm>
            <a:off x="7439811" y="8403069"/>
            <a:ext cx="3636977" cy="1231235"/>
            <a:chOff x="0" y="0"/>
            <a:chExt cx="4849303" cy="1641646"/>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1498600" y="8721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104900"/>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2.29 (SGK - tr39)</a:t>
            </a:r>
          </a:p>
        </p:txBody>
      </p:sp>
      <p:sp>
        <p:nvSpPr>
          <p:cNvPr id="11" name="Rectangle 10"/>
          <p:cNvSpPr/>
          <p:nvPr/>
        </p:nvSpPr>
        <p:spPr>
          <a:xfrm>
            <a:off x="1752600" y="2271642"/>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914771" y="1468600"/>
                <a:ext cx="10883107" cy="1268681"/>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 1,(428571) (m)</a:t>
                </a:r>
              </a:p>
            </p:txBody>
          </p:sp>
        </mc:Choice>
        <mc:Fallback xmlns="">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Cách 1:</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a:latin typeface="Arial" panose="020B0604020202020204" pitchFamily="34" charset="0"/>
                    <a:cs typeface="Arial" panose="020B0604020202020204" pitchFamily="34" charset="0"/>
                  </a:rPr>
                  <a:t>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5,(714285) ≈ 5,71 (m).</a:t>
                </a:r>
              </a:p>
              <a:p>
                <a:pPr algn="just">
                  <a:lnSpc>
                    <a:spcPct val="150000"/>
                  </a:lnSpc>
                </a:pP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p>
            </p:txBody>
          </p:sp>
        </mc:Choice>
        <mc:Fallback xmlns="">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a:solidFill>
                  <a:srgbClr val="1D2226"/>
                </a:solidFill>
                <a:latin typeface="Arial" panose="020B0604020202020204" pitchFamily="34" charset="0"/>
                <a:cs typeface="Arial" panose="020B0604020202020204" pitchFamily="34" charset="0"/>
              </a:rPr>
              <a:t>HƯỚNG DẪN VỀ NHÀ</a:t>
            </a: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1</a:t>
            </a: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II</a:t>
            </a: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3</a:t>
            </a: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8: </a:t>
            </a:r>
            <a:r>
              <a:rPr lang="en-US" sz="4000" b="1" dirty="0" err="1">
                <a:latin typeface="Arial" panose="020B0604020202020204" pitchFamily="34" charset="0"/>
                <a:cs typeface="Arial" panose="020B0604020202020204" pitchFamily="34" charset="0"/>
              </a:rPr>
              <a:t>Góc</a:t>
            </a:r>
            <a:r>
              <a:rPr lang="en-US" sz="4000" b="1" dirty="0">
                <a:latin typeface="Arial" panose="020B0604020202020204" pitchFamily="34" charset="0"/>
                <a:cs typeface="Arial" panose="020B0604020202020204" pitchFamily="34" charset="0"/>
              </a:rPr>
              <a:t> 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3276537"/>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a:solidFill>
                  <a:srgbClr val="3A3031"/>
                </a:solidFill>
                <a:latin typeface="Arial" panose="020B0604020202020204" pitchFamily="34" charset="0"/>
                <a:cs typeface="Arial" panose="020B0604020202020204" pitchFamily="34" charset="0"/>
              </a:rPr>
              <a:t>CẢM ƠN CÁC EM ĐÃ THEO DÕI BÀI GIẢNG NGÀY HÔM NAY!</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a:solidFill>
                  <a:prstClr val="black"/>
                </a:solidFill>
                <a:latin typeface="Arial" panose="020B0604020202020204" pitchFamily="34" charset="0"/>
                <a:cs typeface="Arial" panose="020B0604020202020204" pitchFamily="34" charset="0"/>
              </a:rPr>
              <a:t>1: </a:t>
            </a:r>
            <a:r>
              <a:rPr lang="vi-VN" sz="4400" b="1" noProof="1">
                <a:solidFill>
                  <a:prstClr val="black"/>
                </a:solidFill>
                <a:latin typeface="Arial" panose="020B0604020202020204" pitchFamily="34" charset="0"/>
                <a:cs typeface="Arial" panose="020B0604020202020204" pitchFamily="34" charset="0"/>
              </a:rPr>
              <a:t> </a:t>
            </a:r>
            <a:r>
              <a:rPr lang="en-US" sz="4400" noProof="1">
                <a:solidFill>
                  <a:prstClr val="black"/>
                </a:solidFill>
                <a:latin typeface="Arial" panose="020B0604020202020204" pitchFamily="34" charset="0"/>
                <a:cs typeface="Arial" panose="020B0604020202020204" pitchFamily="34" charset="0"/>
              </a:rPr>
              <a:t>Tìm x sao cho |x| = 2</a:t>
            </a:r>
            <a:r>
              <a:rPr lang="vi-VN" sz="4400" noProof="1">
                <a:solidFill>
                  <a:prstClr val="black"/>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28456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a:solidFill>
                  <a:schemeClr val="tx1"/>
                </a:solidFill>
                <a:latin typeface="Arial" panose="020B0604020202020204" pitchFamily="34" charset="0"/>
                <a:cs typeface="Arial" panose="020B0604020202020204" pitchFamily="34" charset="0"/>
              </a:rPr>
              <a:t>Câu</a:t>
            </a:r>
            <a:r>
              <a:rPr lang="en-US" sz="4000" b="1" noProof="1">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A.</a:t>
            </a:r>
            <a:r>
              <a:rPr lang="en-US" sz="4400" noProof="1">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1508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 </a:t>
                </a:r>
                <a:r>
                  <a:rPr lang="vi-VN" sz="4200" b="1" noProof="1">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sSup>
                          <m:sSupPr>
                            <m:ctrlPr>
                              <a:rPr lang="en-US" sz="4400" i="1">
                                <a:solidFill>
                                  <a:schemeClr val="tx1"/>
                                </a:solidFill>
                                <a:effectLst/>
                                <a:latin typeface="Cambria Math" panose="02040503050406030204" pitchFamily="18" charset="0"/>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7023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a:t>
            </a:r>
            <a:r>
              <a:rPr lang="en-US" sz="4400" b="1" noProof="1">
                <a:solidFill>
                  <a:prstClr val="black"/>
                </a:solidFill>
                <a:latin typeface="Arial" panose="020B0604020202020204" pitchFamily="34" charset="0"/>
                <a:cs typeface="Arial" panose="020B0604020202020204" pitchFamily="34" charset="0"/>
              </a:rPr>
              <a:t> 4: </a:t>
            </a:r>
            <a:r>
              <a:rPr lang="en-US" sz="4400" noProof="1">
                <a:solidFill>
                  <a:prstClr val="black"/>
                </a:solidFill>
                <a:latin typeface="Arial" panose="020B0604020202020204" pitchFamily="34" charset="0"/>
                <a:cs typeface="Arial" panose="020B0604020202020204" pitchFamily="34" charset="0"/>
              </a:rPr>
              <a:t>Chọn khẳng định </a:t>
            </a:r>
            <a:r>
              <a:rPr lang="en-US" sz="4400" b="1" noProof="1">
                <a:solidFill>
                  <a:prstClr val="black"/>
                </a:solidFill>
                <a:latin typeface="Arial" panose="020B0604020202020204" pitchFamily="34" charset="0"/>
                <a:cs typeface="Arial" panose="020B0604020202020204" pitchFamily="34" charset="0"/>
              </a:rPr>
              <a:t>sai</a:t>
            </a:r>
            <a:r>
              <a:rPr lang="vi-VN" sz="4400" noProof="1">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14:m>
                  <m:oMath xmlns:m="http://schemas.openxmlformats.org/officeDocument/2006/math">
                    <m:rad>
                      <m:radPr>
                        <m:degHide m:val="on"/>
                        <m:ctrlPr>
                          <a:rPr lang="vi-VN" sz="4400" i="1" noProof="1" smtClean="0">
                            <a:solidFill>
                              <a:prstClr val="white"/>
                            </a:solidFill>
                            <a:latin typeface="Cambria Math" panose="02040503050406030204" pitchFamily="18" charset="0"/>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14:m>
                  <m:oMath xmlns:m="http://schemas.openxmlformats.org/officeDocument/2006/math">
                    <m:f>
                      <m:fPr>
                        <m:ctrlPr>
                          <a:rPr lang="vi-VN" sz="4400" i="1" noProof="1" smtClean="0">
                            <a:solidFill>
                              <a:prstClr val="white"/>
                            </a:solidFill>
                            <a:latin typeface="Cambria Math" panose="02040503050406030204" pitchFamily="18" charset="0"/>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a:t>
                </a:r>
                <a:r>
                  <a:rPr lang="en-US" sz="4400" noProof="1">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a:solidFill>
                      <a:prstClr val="white"/>
                    </a:solidFill>
                    <a:latin typeface="Arial" panose="020B0604020202020204" pitchFamily="34" charset="0"/>
                    <a:cs typeface="Arial" panose="020B0604020202020204" pitchFamily="34" charset="0"/>
                  </a:rPr>
                  <a:t> </a:t>
                </a: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32511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5" name="Picture 5"/>
          <p:cNvPicPr>
            <a:picLocks noChangeAspect="1"/>
          </p:cNvPicPr>
          <p:nvPr/>
        </p:nvPicPr>
        <p:blipFill>
          <a:blip r:embed="rId3"/>
          <a:srcRect/>
          <a:stretch>
            <a:fillRect/>
          </a:stretch>
        </p:blipFill>
        <p:spPr>
          <a:xfrm>
            <a:off x="304800" y="5524500"/>
            <a:ext cx="3251593" cy="7673377"/>
          </a:xfrm>
          <a:prstGeom prst="rect">
            <a:avLst/>
          </a:prstGeom>
        </p:spPr>
      </p:pic>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BÀI TẬP CUỐI CHƯƠNG II</a:t>
            </a:r>
          </a:p>
          <a:p>
            <a:pPr algn="ctr">
              <a:lnSpc>
                <a:spcPct val="150000"/>
              </a:lnSpc>
            </a:pPr>
            <a:r>
              <a:rPr lang="en-US" sz="8000" b="1" dirty="0">
                <a:latin typeface="Arial" panose="020B0604020202020204" pitchFamily="34" charset="0"/>
                <a:cs typeface="Arial" panose="020B0604020202020204" pitchFamily="34" charset="0"/>
              </a:rPr>
              <a:t>(2 </a:t>
            </a:r>
            <a:r>
              <a:rPr lang="en-US" sz="8000" b="1" dirty="0" err="1">
                <a:latin typeface="Arial" panose="020B0604020202020204" pitchFamily="34" charset="0"/>
                <a:cs typeface="Arial" panose="020B0604020202020204" pitchFamily="34" charset="0"/>
              </a:rPr>
              <a:t>Tiết</a:t>
            </a:r>
            <a:r>
              <a:rPr lang="en-US" sz="8000" b="1"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8600" y="2171700"/>
            <a:ext cx="8115300" cy="81153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932446">
            <a:off x="16013198" y="558916"/>
            <a:ext cx="1675527" cy="160546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33455">
            <a:off x="77259" y="8776409"/>
            <a:ext cx="1422739" cy="136324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977" y="952500"/>
            <a:ext cx="1749704" cy="1249788"/>
          </a:xfrm>
          <a:prstGeom prst="rect">
            <a:avLst/>
          </a:prstGeom>
        </p:spPr>
      </p:pic>
      <p:pic>
        <p:nvPicPr>
          <p:cNvPr id="10" name="Picture 9"/>
          <p:cNvPicPr/>
          <p:nvPr/>
        </p:nvPicPr>
        <p:blipFill>
          <a:blip r:embed="rId7"/>
          <a:stretch>
            <a:fillRect/>
          </a:stretch>
        </p:blipFill>
        <p:spPr>
          <a:xfrm>
            <a:off x="3276600" y="1658240"/>
            <a:ext cx="10778473" cy="7200384"/>
          </a:xfrm>
          <a:prstGeom prst="rect">
            <a:avLst/>
          </a:prstGeom>
        </p:spPr>
      </p:pic>
      <p:pic>
        <p:nvPicPr>
          <p:cNvPr id="11" name="Picture 2"/>
          <p:cNvPicPr>
            <a:picLocks noChangeAspect="1"/>
          </p:cNvPicPr>
          <p:nvPr/>
        </p:nvPicPr>
        <p:blipFill>
          <a:blip r:embed="rId8"/>
          <a:srcRect/>
          <a:stretch>
            <a:fillRect/>
          </a:stretch>
        </p:blipFill>
        <p:spPr>
          <a:xfrm rot="20360123">
            <a:off x="14499610" y="7928643"/>
            <a:ext cx="3272882" cy="1480979"/>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2.27 (SGK - tr39)</a:t>
            </a: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92" y="-333401"/>
            <a:ext cx="3789651" cy="3321349"/>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953791" y="4479558"/>
                <a:ext cx="12268417" cy="295869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Sử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2953791" y="4479558"/>
                <a:ext cx="12268417" cy="2958695"/>
              </a:xfrm>
              <a:prstGeom prst="rect">
                <a:avLst/>
              </a:prstGeom>
              <a:blipFill rotWithShape="0">
                <a:blip r:embed="rId11"/>
                <a:stretch>
                  <a:fillRect l="-1789" r="-1740" b="-41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4259164" y="7646423"/>
                <a:ext cx="13286397" cy="1921295"/>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a</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1,4142…≈</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1,4 và b</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2,2360679</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2,2.</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a:solidFill>
                      <a:srgbClr val="002060"/>
                    </a:solidFill>
                    <a:latin typeface="Arial" panose="020B0604020202020204" pitchFamily="34" charset="0"/>
                    <a:cs typeface="Arial" panose="020B0604020202020204" pitchFamily="34" charset="0"/>
                  </a:rPr>
                  <a:t>1,4 + 2,2 = 3,6</a:t>
                </a:r>
                <a:r>
                  <a:rPr lang="vi-VN" sz="4000" dirty="0">
                    <a:solidFill>
                      <a:srgbClr val="002060"/>
                    </a:solidFill>
                    <a:latin typeface="Arial" panose="020B0604020202020204" pitchFamily="34" charset="0"/>
                    <a:cs typeface="Arial" panose="020B0604020202020204" pitchFamily="34" charset="0"/>
                  </a:rPr>
                  <a:t>.</a:t>
                </a:r>
              </a:p>
            </p:txBody>
          </p:sp>
        </mc:Choice>
        <mc:Fallback>
          <p:sp>
            <p:nvSpPr>
              <p:cNvPr id="15" name="Rectangle 14"/>
              <p:cNvSpPr>
                <a:spLocks noRot="1" noChangeAspect="1" noMove="1" noResize="1" noEditPoints="1" noAdjustHandles="1" noChangeArrowheads="1" noChangeShapeType="1" noTextEdit="1"/>
              </p:cNvSpPr>
              <p:nvPr/>
            </p:nvSpPr>
            <p:spPr>
              <a:xfrm>
                <a:off x="4259164" y="7646423"/>
                <a:ext cx="13286397" cy="1921295"/>
              </a:xfrm>
              <a:prstGeom prst="rect">
                <a:avLst/>
              </a:prstGeom>
              <a:blipFill>
                <a:blip r:embed="rId12"/>
                <a:stretch>
                  <a:fillRect l="-1652" b="-12342"/>
                </a:stretch>
              </a:blipFill>
            </p:spPr>
            <p:txBody>
              <a:bodyPr/>
              <a:lstStyle/>
              <a:p>
                <a:r>
                  <a:rPr lang="en-US">
                    <a:noFill/>
                  </a:rPr>
                  <a:t> </a:t>
                </a:r>
              </a:p>
            </p:txBody>
          </p:sp>
        </mc:Fallback>
      </mc:AlternateContent>
      <p:sp>
        <p:nvSpPr>
          <p:cNvPr id="16" name="Oval Callout 15"/>
          <p:cNvSpPr/>
          <p:nvPr/>
        </p:nvSpPr>
        <p:spPr>
          <a:xfrm>
            <a:off x="1676400" y="7621579"/>
            <a:ext cx="1981200" cy="1378239"/>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876</Words>
  <Application>Microsoft Office PowerPoint</Application>
  <PresentationFormat>Custom</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 Light</vt:lpstr>
      <vt:lpstr>Cambria Math</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dc:title>
  <dc:creator>Tấn Phát Bùi</dc:creator>
  <cp:lastModifiedBy>Tấn Phát Bùi</cp:lastModifiedBy>
  <cp:revision>1</cp:revision>
  <dcterms:created xsi:type="dcterms:W3CDTF">2006-08-16T00:00:00Z</dcterms:created>
  <dcterms:modified xsi:type="dcterms:W3CDTF">2024-11-25T01:43:04Z</dcterms:modified>
  <dc:identifier>DAFARKD_w7U</dc:identifier>
</cp:coreProperties>
</file>