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3"/>
  </p:notesMasterIdLst>
  <p:sldIdLst>
    <p:sldId id="279" r:id="rId2"/>
    <p:sldId id="305" r:id="rId3"/>
    <p:sldId id="306" r:id="rId4"/>
    <p:sldId id="297" r:id="rId5"/>
    <p:sldId id="347" r:id="rId6"/>
    <p:sldId id="386" r:id="rId7"/>
    <p:sldId id="387" r:id="rId8"/>
    <p:sldId id="258" r:id="rId9"/>
    <p:sldId id="260" r:id="rId10"/>
    <p:sldId id="388" r:id="rId11"/>
    <p:sldId id="307" r:id="rId12"/>
    <p:sldId id="298" r:id="rId13"/>
    <p:sldId id="299" r:id="rId14"/>
    <p:sldId id="300" r:id="rId15"/>
    <p:sldId id="301" r:id="rId16"/>
    <p:sldId id="302" r:id="rId17"/>
    <p:sldId id="262" r:id="rId18"/>
    <p:sldId id="294" r:id="rId19"/>
    <p:sldId id="303" r:id="rId20"/>
    <p:sldId id="304" r:id="rId21"/>
    <p:sldId id="38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3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7A69"/>
    <a:srgbClr val="EF008D"/>
    <a:srgbClr val="A3E7FF"/>
    <a:srgbClr val="F16649"/>
    <a:srgbClr val="005AAB"/>
    <a:srgbClr val="0088EE"/>
    <a:srgbClr val="75DBFF"/>
    <a:srgbClr val="0FB7BD"/>
    <a:srgbClr val="008000"/>
    <a:srgbClr val="EDE4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5" autoAdjust="0"/>
    <p:restoredTop sz="91208" autoAdjust="0"/>
  </p:normalViewPr>
  <p:slideViewPr>
    <p:cSldViewPr snapToGrid="0" showGuides="1">
      <p:cViewPr>
        <p:scale>
          <a:sx n="50" d="100"/>
          <a:sy n="50" d="100"/>
        </p:scale>
        <p:origin x="480" y="1254"/>
      </p:cViewPr>
      <p:guideLst>
        <p:guide orient="horz" pos="223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05BF53-5F32-4AA5-8DA5-43948390A2E4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9E7E53-DEFC-456D-9974-F5F6E7BAD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7443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-1270" rtl="0">
              <a:spcBef>
                <a:spcPts val="0"/>
              </a:spcBef>
              <a:spcAft>
                <a:spcPts val="0"/>
              </a:spcAft>
            </a:pPr>
            <a:r>
              <a:rPr lang="en-US" sz="1800" b="1" i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Link video:</a:t>
            </a:r>
            <a:endParaRPr lang="en-US" b="0" dirty="0">
              <a:effectLst/>
            </a:endParaRPr>
          </a:p>
          <a:p>
            <a:pPr indent="-1270" rtl="0">
              <a:spcBef>
                <a:spcPts val="0"/>
              </a:spcBef>
              <a:spcAft>
                <a:spcPts val="0"/>
              </a:spcAft>
            </a:pPr>
            <a:r>
              <a:rPr lang="en-US" sz="1800" b="0" i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Mui Ne: https://youtu.be/kTOtS_q0CIY?si=MlsTf56qurqdW88N</a:t>
            </a:r>
            <a:endParaRPr lang="en-US" b="0" dirty="0">
              <a:effectLst/>
            </a:endParaRPr>
          </a:p>
          <a:p>
            <a:pPr indent="-1270" rtl="0">
              <a:spcBef>
                <a:spcPts val="0"/>
              </a:spcBef>
              <a:spcAft>
                <a:spcPts val="0"/>
              </a:spcAft>
            </a:pPr>
            <a:r>
              <a:rPr lang="en-US" sz="1800" b="0" i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Ha Long Bay: https://youtu.be/SpOWgms2uto?si=eyQ2YKriSw4MR_Bl</a:t>
            </a:r>
            <a:endParaRPr lang="en-US" b="0" dirty="0">
              <a:effectLst/>
            </a:endParaRPr>
          </a:p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9E7E53-DEFC-456D-9974-F5F6E7BAD9B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2010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1083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7710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4532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5734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7879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490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734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050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008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8838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569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4321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4142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062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7515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369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285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mp4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7897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E3286FB-B72C-E2BC-4AC2-8908663B21FE}"/>
              </a:ext>
            </a:extLst>
          </p:cNvPr>
          <p:cNvSpPr txBox="1"/>
          <p:nvPr/>
        </p:nvSpPr>
        <p:spPr>
          <a:xfrm>
            <a:off x="359997" y="3501960"/>
            <a:ext cx="11749453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i="0" dirty="0">
                <a:solidFill>
                  <a:srgbClr val="3077B4"/>
                </a:solidFill>
                <a:effectLst/>
              </a:rPr>
              <a:t>3. </a:t>
            </a:r>
            <a:r>
              <a:rPr lang="en-US" sz="4000" b="0" i="0" dirty="0">
                <a:solidFill>
                  <a:srgbClr val="242021"/>
                </a:solidFill>
                <a:effectLst/>
              </a:rPr>
              <a:t>A </a:t>
            </a:r>
            <a:r>
              <a:rPr lang="en-US" sz="4000" b="0" i="0" dirty="0">
                <a:solidFill>
                  <a:srgbClr val="949599"/>
                </a:solidFill>
                <a:effectLst/>
              </a:rPr>
              <a:t>_______ </a:t>
            </a:r>
            <a:r>
              <a:rPr lang="en-US" sz="4000" b="0" i="0" dirty="0">
                <a:solidFill>
                  <a:srgbClr val="242021"/>
                </a:solidFill>
                <a:effectLst/>
              </a:rPr>
              <a:t>is a large area of land with very little water.</a:t>
            </a:r>
          </a:p>
          <a:p>
            <a:r>
              <a:rPr lang="en-US" sz="4000" b="1" i="0" dirty="0">
                <a:solidFill>
                  <a:srgbClr val="3077B4"/>
                </a:solidFill>
                <a:effectLst/>
              </a:rPr>
              <a:t>4. </a:t>
            </a:r>
            <a:r>
              <a:rPr lang="en-US" sz="4000" b="0" i="0" dirty="0">
                <a:solidFill>
                  <a:srgbClr val="949599"/>
                </a:solidFill>
                <a:effectLst/>
              </a:rPr>
              <a:t>__________ </a:t>
            </a:r>
            <a:r>
              <a:rPr lang="en-US" sz="4000" b="0" i="0" dirty="0">
                <a:solidFill>
                  <a:srgbClr val="242021"/>
                </a:solidFill>
                <a:effectLst/>
              </a:rPr>
              <a:t>to bring an umbrella, as it often rains there.</a:t>
            </a:r>
          </a:p>
          <a:p>
            <a:r>
              <a:rPr lang="en-US" sz="4000" b="1" i="0" dirty="0">
                <a:solidFill>
                  <a:srgbClr val="3077B4"/>
                </a:solidFill>
                <a:effectLst/>
              </a:rPr>
              <a:t>5. </a:t>
            </a:r>
            <a:r>
              <a:rPr lang="en-US" sz="4000" b="0" i="0" dirty="0">
                <a:solidFill>
                  <a:srgbClr val="242021"/>
                </a:solidFill>
                <a:effectLst/>
              </a:rPr>
              <a:t>A lot of people </a:t>
            </a:r>
            <a:r>
              <a:rPr lang="en-US" sz="4000" b="0" i="0" dirty="0">
                <a:solidFill>
                  <a:srgbClr val="949599"/>
                </a:solidFill>
                <a:effectLst/>
              </a:rPr>
              <a:t>_______ </a:t>
            </a:r>
            <a:r>
              <a:rPr lang="en-US" sz="4000" b="0" i="0" dirty="0">
                <a:solidFill>
                  <a:srgbClr val="242021"/>
                </a:solidFill>
                <a:effectLst/>
              </a:rPr>
              <a:t>Ly Son Island in the summer.</a:t>
            </a:r>
            <a:r>
              <a:rPr lang="en-US" sz="4000" dirty="0"/>
              <a:t> 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0" y="-223366"/>
            <a:ext cx="12192000" cy="1083309"/>
            <a:chOff x="7620" y="-7620"/>
            <a:chExt cx="12192000" cy="1083309"/>
          </a:xfrm>
        </p:grpSpPr>
        <p:sp>
          <p:nvSpPr>
            <p:cNvPr id="45" name="Round Single Corner Rectangle 4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Round Single Corner Rectangle 4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Round Single Corner Rectangle 4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0" y="-196989"/>
            <a:ext cx="12192000" cy="1083309"/>
            <a:chOff x="7620" y="-7620"/>
            <a:chExt cx="12192000" cy="1083309"/>
          </a:xfrm>
        </p:grpSpPr>
        <p:sp>
          <p:nvSpPr>
            <p:cNvPr id="40" name="Round Single Corner Rectangle 3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Round Single Corner Rectangle 4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Round Single Corner Rectangle 4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51" y="885897"/>
            <a:ext cx="798249" cy="76361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17700" y="1023129"/>
            <a:ext cx="10081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sentences, using the words from the box.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6712B5-FCCB-A5D1-F32C-B98C8FA9CF33}"/>
              </a:ext>
            </a:extLst>
          </p:cNvPr>
          <p:cNvSpPr txBox="1"/>
          <p:nvPr/>
        </p:nvSpPr>
        <p:spPr>
          <a:xfrm>
            <a:off x="2338699" y="1862435"/>
            <a:ext cx="8039100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r>
              <a:rPr lang="en-US" sz="4000" b="0" i="0" dirty="0">
                <a:solidFill>
                  <a:srgbClr val="242021"/>
                </a:solidFill>
                <a:effectLst/>
              </a:rPr>
              <a:t>desert 		wonder</a:t>
            </a:r>
          </a:p>
          <a:p>
            <a:r>
              <a:rPr lang="en-US" sz="4000" b="0" i="0" dirty="0">
                <a:solidFill>
                  <a:srgbClr val="242021"/>
                </a:solidFill>
                <a:effectLst/>
              </a:rPr>
              <a:t>visit 		islands 		remember</a:t>
            </a:r>
            <a:r>
              <a:rPr lang="en-US" sz="4000" dirty="0"/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520A9E-7DDE-126A-F21D-955BAFD962F2}"/>
              </a:ext>
            </a:extLst>
          </p:cNvPr>
          <p:cNvSpPr txBox="1"/>
          <p:nvPr/>
        </p:nvSpPr>
        <p:spPr>
          <a:xfrm>
            <a:off x="1464653" y="3521742"/>
            <a:ext cx="1923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B050"/>
                </a:solidFill>
              </a:rPr>
              <a:t>desert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AF61C6-CFFD-447E-4179-0601D160FBB4}"/>
              </a:ext>
            </a:extLst>
          </p:cNvPr>
          <p:cNvSpPr txBox="1"/>
          <p:nvPr/>
        </p:nvSpPr>
        <p:spPr>
          <a:xfrm>
            <a:off x="1010962" y="4742957"/>
            <a:ext cx="28716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B050"/>
                </a:solidFill>
              </a:rPr>
              <a:t>Remember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5A8534-06F9-3EE1-90D2-A6BA03456D36}"/>
              </a:ext>
            </a:extLst>
          </p:cNvPr>
          <p:cNvSpPr txBox="1"/>
          <p:nvPr/>
        </p:nvSpPr>
        <p:spPr>
          <a:xfrm>
            <a:off x="4469824" y="5964173"/>
            <a:ext cx="1923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B050"/>
                </a:solidFill>
              </a:rPr>
              <a:t>visit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FEA845-3055-49B9-8225-A19ECCA2FF53}"/>
              </a:ext>
            </a:extLst>
          </p:cNvPr>
          <p:cNvSpPr txBox="1"/>
          <p:nvPr/>
        </p:nvSpPr>
        <p:spPr>
          <a:xfrm>
            <a:off x="272351" y="-6295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</a:p>
        </p:txBody>
      </p:sp>
    </p:spTree>
    <p:extLst>
      <p:ext uri="{BB962C8B-B14F-4D97-AF65-F5344CB8AC3E}">
        <p14:creationId xmlns:p14="http://schemas.microsoft.com/office/powerpoint/2010/main" val="298156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/>
        </p:nvGrpSpPr>
        <p:grpSpPr>
          <a:xfrm>
            <a:off x="879232" y="1381603"/>
            <a:ext cx="10401300" cy="5505678"/>
            <a:chOff x="193701" y="1590291"/>
            <a:chExt cx="8653859" cy="5137079"/>
          </a:xfrm>
        </p:grpSpPr>
        <p:sp>
          <p:nvSpPr>
            <p:cNvPr id="47" name="Rounded Rectangle 46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1343725" y="1676879"/>
            <a:ext cx="5879999" cy="593428"/>
            <a:chOff x="274885" y="1262747"/>
            <a:chExt cx="5817305" cy="593428"/>
          </a:xfrm>
        </p:grpSpPr>
        <p:sp>
          <p:nvSpPr>
            <p:cNvPr id="46" name="TextBox 45"/>
            <p:cNvSpPr txBox="1"/>
            <p:nvPr/>
          </p:nvSpPr>
          <p:spPr>
            <a:xfrm>
              <a:off x="274885" y="1262747"/>
              <a:ext cx="5633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70C0"/>
                  </a:solidFill>
                </a:rPr>
                <a:t>1.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827314" y="1271400"/>
              <a:ext cx="52648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Where is Ha Long Bay?</a:t>
              </a:r>
              <a:endParaRPr lang="en-US" sz="3200" i="1"/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1343725" y="2673899"/>
            <a:ext cx="7716903" cy="584775"/>
            <a:chOff x="218720" y="2142097"/>
            <a:chExt cx="7716903" cy="584775"/>
          </a:xfrm>
        </p:grpSpPr>
        <p:sp>
          <p:nvSpPr>
            <p:cNvPr id="61" name="TextBox 60"/>
            <p:cNvSpPr txBox="1"/>
            <p:nvPr/>
          </p:nvSpPr>
          <p:spPr>
            <a:xfrm>
              <a:off x="218720" y="2142097"/>
              <a:ext cx="6260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70C0"/>
                  </a:solidFill>
                </a:rPr>
                <a:t>2.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844732" y="2142097"/>
              <a:ext cx="709089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What can you do at Ha Long Bay?</a:t>
              </a:r>
              <a:endParaRPr lang="en-US" sz="3200" dirty="0"/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1343725" y="3662264"/>
            <a:ext cx="7065451" cy="593428"/>
            <a:chOff x="212191" y="4026312"/>
            <a:chExt cx="7065451" cy="593428"/>
          </a:xfrm>
        </p:grpSpPr>
        <p:sp>
          <p:nvSpPr>
            <p:cNvPr id="64" name="TextBox 63"/>
            <p:cNvSpPr txBox="1"/>
            <p:nvPr/>
          </p:nvSpPr>
          <p:spPr>
            <a:xfrm>
              <a:off x="212191" y="4034965"/>
              <a:ext cx="6260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70C0"/>
                  </a:solidFill>
                </a:rPr>
                <a:t>3.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838203" y="4026312"/>
              <a:ext cx="643943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Is there a desert in Mui Ne?</a:t>
              </a: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1343725" y="4650630"/>
            <a:ext cx="7633221" cy="593428"/>
            <a:chOff x="212191" y="3312302"/>
            <a:chExt cx="7633221" cy="593428"/>
          </a:xfrm>
        </p:grpSpPr>
        <p:sp>
          <p:nvSpPr>
            <p:cNvPr id="73" name="TextBox 72"/>
            <p:cNvSpPr txBox="1"/>
            <p:nvPr/>
          </p:nvSpPr>
          <p:spPr>
            <a:xfrm>
              <a:off x="212191" y="3320955"/>
              <a:ext cx="6260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70C0"/>
                  </a:solidFill>
                </a:rPr>
                <a:t>4.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838204" y="3312302"/>
              <a:ext cx="70072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Where can you have a picnic in </a:t>
              </a:r>
              <a:r>
                <a:rPr lang="en-US" sz="3200" dirty="0" err="1"/>
                <a:t>Mui</a:t>
              </a:r>
              <a:r>
                <a:rPr lang="en-US" sz="3200" dirty="0"/>
                <a:t> Ne?</a:t>
              </a:r>
            </a:p>
          </p:txBody>
        </p:sp>
      </p:grpSp>
      <p:cxnSp>
        <p:nvCxnSpPr>
          <p:cNvPr id="75" name="Straight Connector 74"/>
          <p:cNvCxnSpPr/>
          <p:nvPr/>
        </p:nvCxnSpPr>
        <p:spPr>
          <a:xfrm flipV="1">
            <a:off x="2056091" y="2515083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flipV="1">
            <a:off x="2056091" y="3581883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flipV="1">
            <a:off x="2060216" y="4589502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V="1">
            <a:off x="2060216" y="5490046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>
            <a:off x="1676066" y="2380492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>
            <a:off x="1676066" y="3481582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>
            <a:off x="1657594" y="4430272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>
            <a:off x="1666830" y="5365106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/>
          <p:cNvGrpSpPr/>
          <p:nvPr/>
        </p:nvGrpSpPr>
        <p:grpSpPr>
          <a:xfrm>
            <a:off x="1343725" y="5734438"/>
            <a:ext cx="10033521" cy="593428"/>
            <a:chOff x="273931" y="3312302"/>
            <a:chExt cx="10033521" cy="593428"/>
          </a:xfrm>
        </p:grpSpPr>
        <p:sp>
          <p:nvSpPr>
            <p:cNvPr id="30" name="TextBox 29"/>
            <p:cNvSpPr txBox="1"/>
            <p:nvPr/>
          </p:nvSpPr>
          <p:spPr>
            <a:xfrm>
              <a:off x="273931" y="3320955"/>
              <a:ext cx="5642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70C0"/>
                  </a:solidFill>
                </a:rPr>
                <a:t>5.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38203" y="3312302"/>
              <a:ext cx="94692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What is the best time to visit the </a:t>
              </a:r>
              <a:r>
                <a:rPr lang="en-US" sz="3200" dirty="0" err="1"/>
                <a:t>Mui</a:t>
              </a:r>
              <a:r>
                <a:rPr lang="en-US" sz="3200" dirty="0"/>
                <a:t> Ne Sand Dunes?</a:t>
              </a:r>
            </a:p>
          </p:txBody>
        </p:sp>
      </p:grpSp>
      <p:cxnSp>
        <p:nvCxnSpPr>
          <p:cNvPr id="32" name="Straight Connector 31"/>
          <p:cNvCxnSpPr/>
          <p:nvPr/>
        </p:nvCxnSpPr>
        <p:spPr>
          <a:xfrm flipV="1">
            <a:off x="2060022" y="6592649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1666636" y="6467709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40"/>
          <p:cNvGrpSpPr/>
          <p:nvPr/>
        </p:nvGrpSpPr>
        <p:grpSpPr>
          <a:xfrm>
            <a:off x="0" y="-223366"/>
            <a:ext cx="12192000" cy="1083309"/>
            <a:chOff x="7620" y="-7620"/>
            <a:chExt cx="12192000" cy="1083309"/>
          </a:xfrm>
        </p:grpSpPr>
        <p:sp>
          <p:nvSpPr>
            <p:cNvPr id="42" name="Round Single Corner Rectangle 4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Round Single Corner Rectangle 4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Round Single Corner Rectangle 4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52" name="Picture 5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95" y="832594"/>
            <a:ext cx="587409" cy="621628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1074780" y="884770"/>
            <a:ext cx="94408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the text again. Answer the following questions.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CDCAA0-E9E2-C663-BA34-9397A7CC7910}"/>
              </a:ext>
            </a:extLst>
          </p:cNvPr>
          <p:cNvSpPr txBox="1"/>
          <p:nvPr/>
        </p:nvSpPr>
        <p:spPr>
          <a:xfrm>
            <a:off x="272351" y="-6295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</a:p>
        </p:txBody>
      </p:sp>
    </p:spTree>
    <p:extLst>
      <p:ext uri="{BB962C8B-B14F-4D97-AF65-F5344CB8AC3E}">
        <p14:creationId xmlns:p14="http://schemas.microsoft.com/office/powerpoint/2010/main" val="41039470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223366"/>
            <a:ext cx="12192000" cy="1083309"/>
            <a:chOff x="7620" y="-7620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1584663" y="1210407"/>
            <a:ext cx="9022673" cy="4965971"/>
            <a:chOff x="193701" y="1590291"/>
            <a:chExt cx="8653859" cy="5137079"/>
          </a:xfrm>
        </p:grpSpPr>
        <p:sp>
          <p:nvSpPr>
            <p:cNvPr id="47" name="Rounded Rectangle 46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2186704" y="1619832"/>
            <a:ext cx="5926918" cy="654984"/>
            <a:chOff x="165272" y="1262747"/>
            <a:chExt cx="5926918" cy="654984"/>
          </a:xfrm>
        </p:grpSpPr>
        <p:sp>
          <p:nvSpPr>
            <p:cNvPr id="46" name="TextBox 45"/>
            <p:cNvSpPr txBox="1"/>
            <p:nvPr/>
          </p:nvSpPr>
          <p:spPr>
            <a:xfrm>
              <a:off x="165272" y="1262747"/>
              <a:ext cx="6729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70C0"/>
                  </a:solidFill>
                </a:rPr>
                <a:t>1.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827314" y="1271400"/>
              <a:ext cx="52648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Where is Ha Long Bay?</a:t>
              </a:r>
              <a:endParaRPr lang="en-US" sz="3600" b="1" i="1" dirty="0"/>
            </a:p>
          </p:txBody>
        </p:sp>
      </p:grpSp>
      <p:cxnSp>
        <p:nvCxnSpPr>
          <p:cNvPr id="75" name="Straight Connector 74"/>
          <p:cNvCxnSpPr/>
          <p:nvPr/>
        </p:nvCxnSpPr>
        <p:spPr>
          <a:xfrm flipV="1">
            <a:off x="3070240" y="2781646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>
            <a:off x="2642260" y="2610196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B708DE5E-9DEF-46F7-B7D2-2A3509A86416}"/>
              </a:ext>
            </a:extLst>
          </p:cNvPr>
          <p:cNvSpPr txBox="1"/>
          <p:nvPr/>
        </p:nvSpPr>
        <p:spPr>
          <a:xfrm>
            <a:off x="3152790" y="2239635"/>
            <a:ext cx="38459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</a:rPr>
              <a:t>It is in Quang </a:t>
            </a:r>
            <a:r>
              <a:rPr lang="en-US" sz="3600" b="1" dirty="0" err="1">
                <a:solidFill>
                  <a:srgbClr val="00B050"/>
                </a:solidFill>
              </a:rPr>
              <a:t>Ninh</a:t>
            </a:r>
            <a:r>
              <a:rPr lang="en-US" sz="3600" b="1" dirty="0">
                <a:solidFill>
                  <a:srgbClr val="00B050"/>
                </a:solidFill>
              </a:rPr>
              <a:t>.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446131" y="3237779"/>
            <a:ext cx="7553767" cy="1200329"/>
          </a:xfrm>
          <a:prstGeom prst="rect">
            <a:avLst/>
          </a:prstGeom>
          <a:solidFill>
            <a:srgbClr val="A3E7FF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47A69"/>
                </a:solidFill>
              </a:rPr>
              <a:t>Ha Long Bay is in </a:t>
            </a:r>
            <a:r>
              <a:rPr lang="en-US" sz="3600" b="1" dirty="0" err="1">
                <a:solidFill>
                  <a:srgbClr val="F47A69"/>
                </a:solidFill>
              </a:rPr>
              <a:t>Quang</a:t>
            </a:r>
            <a:r>
              <a:rPr lang="en-US" sz="3600" b="1" dirty="0">
                <a:solidFill>
                  <a:srgbClr val="F47A69"/>
                </a:solidFill>
              </a:rPr>
              <a:t> </a:t>
            </a:r>
            <a:r>
              <a:rPr lang="en-US" sz="3600" b="1" dirty="0" err="1">
                <a:solidFill>
                  <a:srgbClr val="F47A69"/>
                </a:solidFill>
              </a:rPr>
              <a:t>Ninh</a:t>
            </a:r>
            <a:r>
              <a:rPr lang="en-US" sz="3600" b="1" dirty="0">
                <a:solidFill>
                  <a:srgbClr val="F47A69"/>
                </a:solidFill>
              </a:rPr>
              <a:t>. </a:t>
            </a:r>
            <a:r>
              <a:rPr lang="en-US" sz="3600" dirty="0"/>
              <a:t>It has many islands and caves.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1FA887-2BCD-1749-B456-8A10B033EB21}"/>
              </a:ext>
            </a:extLst>
          </p:cNvPr>
          <p:cNvSpPr txBox="1"/>
          <p:nvPr/>
        </p:nvSpPr>
        <p:spPr>
          <a:xfrm>
            <a:off x="272351" y="-6295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</a:p>
        </p:txBody>
      </p:sp>
    </p:spTree>
    <p:extLst>
      <p:ext uri="{BB962C8B-B14F-4D97-AF65-F5344CB8AC3E}">
        <p14:creationId xmlns:p14="http://schemas.microsoft.com/office/powerpoint/2010/main" val="2188019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/>
        </p:nvGrpSpPr>
        <p:grpSpPr>
          <a:xfrm>
            <a:off x="1584663" y="1348154"/>
            <a:ext cx="9022673" cy="4872632"/>
            <a:chOff x="193701" y="1590291"/>
            <a:chExt cx="8653859" cy="5137079"/>
          </a:xfrm>
        </p:grpSpPr>
        <p:sp>
          <p:nvSpPr>
            <p:cNvPr id="47" name="Rounded Rectangle 46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1933712" y="1769711"/>
            <a:ext cx="7641056" cy="646331"/>
            <a:chOff x="294567" y="2142097"/>
            <a:chExt cx="7641056" cy="646331"/>
          </a:xfrm>
        </p:grpSpPr>
        <p:sp>
          <p:nvSpPr>
            <p:cNvPr id="61" name="TextBox 60"/>
            <p:cNvSpPr txBox="1"/>
            <p:nvPr/>
          </p:nvSpPr>
          <p:spPr>
            <a:xfrm>
              <a:off x="294567" y="2142097"/>
              <a:ext cx="55016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70C0"/>
                  </a:solidFill>
                </a:rPr>
                <a:t>2.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844732" y="2142097"/>
              <a:ext cx="709089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What can you do at Ha Long Bay?</a:t>
              </a:r>
            </a:p>
          </p:txBody>
        </p:sp>
      </p:grpSp>
      <p:cxnSp>
        <p:nvCxnSpPr>
          <p:cNvPr id="76" name="Straight Connector 75"/>
          <p:cNvCxnSpPr/>
          <p:nvPr/>
        </p:nvCxnSpPr>
        <p:spPr>
          <a:xfrm>
            <a:off x="2464735" y="2822016"/>
            <a:ext cx="5795440" cy="6264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>
            <a:off x="1850336" y="2725542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D1C7D5D1-8E22-40FD-AD60-D54B1ED539A2}"/>
              </a:ext>
            </a:extLst>
          </p:cNvPr>
          <p:cNvSpPr txBox="1"/>
          <p:nvPr/>
        </p:nvSpPr>
        <p:spPr>
          <a:xfrm>
            <a:off x="2244925" y="2290068"/>
            <a:ext cx="80244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</a:rPr>
              <a:t>We can enjoy (great) seafood and join in exciting activities.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310669" y="3629384"/>
            <a:ext cx="7570659" cy="2308324"/>
          </a:xfrm>
          <a:prstGeom prst="rect">
            <a:avLst/>
          </a:prstGeom>
          <a:solidFill>
            <a:srgbClr val="A3E7FF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dirty="0"/>
              <a:t>There you can </a:t>
            </a:r>
            <a:r>
              <a:rPr lang="en-US" sz="3600" b="1" dirty="0">
                <a:solidFill>
                  <a:srgbClr val="F47A69"/>
                </a:solidFill>
              </a:rPr>
              <a:t>enjoy great seafood</a:t>
            </a:r>
            <a:r>
              <a:rPr lang="en-US" sz="3600" dirty="0"/>
              <a:t>. And you can </a:t>
            </a:r>
            <a:r>
              <a:rPr lang="en-US" sz="3600" b="1" dirty="0">
                <a:solidFill>
                  <a:srgbClr val="F47A69"/>
                </a:solidFill>
              </a:rPr>
              <a:t>join in exciting activities</a:t>
            </a:r>
            <a:r>
              <a:rPr lang="en-US" sz="3600" dirty="0"/>
              <a:t>. Ha Long Bay is Viet Nam’s best natural wonder.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0" y="-223366"/>
            <a:ext cx="12192000" cy="1083309"/>
            <a:chOff x="7620" y="-7620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DA11073-442F-B78F-5E10-DE58BD04A602}"/>
              </a:ext>
            </a:extLst>
          </p:cNvPr>
          <p:cNvSpPr txBox="1"/>
          <p:nvPr/>
        </p:nvSpPr>
        <p:spPr>
          <a:xfrm>
            <a:off x="272351" y="-6295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</a:p>
        </p:txBody>
      </p:sp>
    </p:spTree>
    <p:extLst>
      <p:ext uri="{BB962C8B-B14F-4D97-AF65-F5344CB8AC3E}">
        <p14:creationId xmlns:p14="http://schemas.microsoft.com/office/powerpoint/2010/main" val="3428986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4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/>
        </p:nvGrpSpPr>
        <p:grpSpPr>
          <a:xfrm>
            <a:off x="1428750" y="1345223"/>
            <a:ext cx="9022673" cy="5057910"/>
            <a:chOff x="193701" y="1590291"/>
            <a:chExt cx="8653859" cy="5137079"/>
          </a:xfrm>
        </p:grpSpPr>
        <p:sp>
          <p:nvSpPr>
            <p:cNvPr id="47" name="Rounded Rectangle 46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2119293" y="1525356"/>
            <a:ext cx="6927811" cy="652442"/>
            <a:chOff x="349831" y="4026312"/>
            <a:chExt cx="6927811" cy="652442"/>
          </a:xfrm>
        </p:grpSpPr>
        <p:sp>
          <p:nvSpPr>
            <p:cNvPr id="64" name="TextBox 63"/>
            <p:cNvSpPr txBox="1"/>
            <p:nvPr/>
          </p:nvSpPr>
          <p:spPr>
            <a:xfrm>
              <a:off x="349831" y="4032423"/>
              <a:ext cx="9056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70C0"/>
                  </a:solidFill>
                </a:rPr>
                <a:t>3.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838203" y="4026312"/>
              <a:ext cx="643943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Is there a desert in </a:t>
              </a:r>
              <a:r>
                <a:rPr lang="en-US" sz="3600" b="1" dirty="0" err="1"/>
                <a:t>Mui</a:t>
              </a:r>
              <a:r>
                <a:rPr lang="en-US" sz="3600" b="1" dirty="0"/>
                <a:t> Ne?</a:t>
              </a:r>
            </a:p>
          </p:txBody>
        </p:sp>
      </p:grpSp>
      <p:cxnSp>
        <p:nvCxnSpPr>
          <p:cNvPr id="77" name="Straight Connector 76"/>
          <p:cNvCxnSpPr/>
          <p:nvPr/>
        </p:nvCxnSpPr>
        <p:spPr>
          <a:xfrm flipV="1">
            <a:off x="2800040" y="2491333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>
            <a:off x="2397418" y="2332103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C2148C34-E531-41FC-97E5-C3B2B7403F8A}"/>
              </a:ext>
            </a:extLst>
          </p:cNvPr>
          <p:cNvSpPr txBox="1"/>
          <p:nvPr/>
        </p:nvSpPr>
        <p:spPr>
          <a:xfrm>
            <a:off x="3036846" y="2032813"/>
            <a:ext cx="30389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</a:rPr>
              <a:t>No, there isn’t.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119293" y="3035193"/>
            <a:ext cx="7635765" cy="2862322"/>
          </a:xfrm>
          <a:prstGeom prst="rect">
            <a:avLst/>
          </a:prstGeom>
          <a:solidFill>
            <a:srgbClr val="A3E7FF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/>
              <a:t>Mui</a:t>
            </a:r>
            <a:r>
              <a:rPr lang="en-US" sz="3600" dirty="0"/>
              <a:t> Ne is popular for its amazing landscapes. The sand has different </a:t>
            </a:r>
            <a:r>
              <a:rPr lang="en-US" sz="3600" dirty="0" err="1"/>
              <a:t>colours</a:t>
            </a:r>
            <a:r>
              <a:rPr lang="en-US" sz="3600" dirty="0"/>
              <a:t>: white, yellow, red ... </a:t>
            </a:r>
            <a:r>
              <a:rPr lang="en-US" sz="3600" b="1" dirty="0">
                <a:solidFill>
                  <a:srgbClr val="F47A69"/>
                </a:solidFill>
              </a:rPr>
              <a:t>It’s like a desert here</a:t>
            </a:r>
            <a:r>
              <a:rPr lang="en-US" sz="3600" dirty="0"/>
              <a:t>. You can ride a bike down the slopes. 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0" y="-223366"/>
            <a:ext cx="12192000" cy="1083309"/>
            <a:chOff x="7620" y="-7620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9087C31-F2BA-6A7B-826B-14C51AF1C0AC}"/>
              </a:ext>
            </a:extLst>
          </p:cNvPr>
          <p:cNvSpPr txBox="1"/>
          <p:nvPr/>
        </p:nvSpPr>
        <p:spPr>
          <a:xfrm>
            <a:off x="272351" y="-6295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</a:p>
        </p:txBody>
      </p:sp>
    </p:spTree>
    <p:extLst>
      <p:ext uri="{BB962C8B-B14F-4D97-AF65-F5344CB8AC3E}">
        <p14:creationId xmlns:p14="http://schemas.microsoft.com/office/powerpoint/2010/main" val="2278022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/>
        </p:nvGrpSpPr>
        <p:grpSpPr>
          <a:xfrm>
            <a:off x="1584663" y="1304191"/>
            <a:ext cx="9022673" cy="5242011"/>
            <a:chOff x="193701" y="1590291"/>
            <a:chExt cx="8653859" cy="5137079"/>
          </a:xfrm>
        </p:grpSpPr>
        <p:sp>
          <p:nvSpPr>
            <p:cNvPr id="47" name="Rounded Rectangle 46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1886713" y="1717524"/>
            <a:ext cx="8418572" cy="1200329"/>
            <a:chOff x="363373" y="3312302"/>
            <a:chExt cx="6471767" cy="1200329"/>
          </a:xfrm>
        </p:grpSpPr>
        <p:sp>
          <p:nvSpPr>
            <p:cNvPr id="73" name="TextBox 72"/>
            <p:cNvSpPr txBox="1"/>
            <p:nvPr/>
          </p:nvSpPr>
          <p:spPr>
            <a:xfrm>
              <a:off x="363373" y="3320955"/>
              <a:ext cx="47483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70C0"/>
                  </a:solidFill>
                </a:rPr>
                <a:t>4.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838204" y="3312302"/>
              <a:ext cx="599693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Where can you have a picnic in </a:t>
              </a:r>
              <a:r>
                <a:rPr lang="en-US" sz="3600" b="1" dirty="0" err="1"/>
                <a:t>Mui</a:t>
              </a:r>
              <a:r>
                <a:rPr lang="en-US" sz="3600" b="1" dirty="0"/>
                <a:t> Ne?</a:t>
              </a:r>
            </a:p>
          </p:txBody>
        </p:sp>
      </p:grpSp>
      <p:cxnSp>
        <p:nvCxnSpPr>
          <p:cNvPr id="78" name="Straight Connector 77"/>
          <p:cNvCxnSpPr/>
          <p:nvPr/>
        </p:nvCxnSpPr>
        <p:spPr>
          <a:xfrm flipV="1">
            <a:off x="2848115" y="2786521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>
            <a:off x="2419077" y="2602288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9EF5A3F5-6BC2-4D98-985C-6D190A046CEB}"/>
              </a:ext>
            </a:extLst>
          </p:cNvPr>
          <p:cNvSpPr txBox="1"/>
          <p:nvPr/>
        </p:nvSpPr>
        <p:spPr>
          <a:xfrm>
            <a:off x="2859903" y="2271522"/>
            <a:ext cx="27802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</a:rPr>
              <a:t>By the beach.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338699" y="3301521"/>
            <a:ext cx="7635765" cy="2862322"/>
          </a:xfrm>
          <a:prstGeom prst="rect">
            <a:avLst/>
          </a:prstGeom>
          <a:solidFill>
            <a:srgbClr val="A3E7FF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dirty="0"/>
              <a:t>You can also fly kites, or </a:t>
            </a:r>
            <a:r>
              <a:rPr lang="en-US" sz="3600" b="1" dirty="0">
                <a:solidFill>
                  <a:srgbClr val="F47A69"/>
                </a:solidFill>
              </a:rPr>
              <a:t>have a picnic by the beach.</a:t>
            </a:r>
            <a:r>
              <a:rPr lang="en-US" sz="3600" dirty="0"/>
              <a:t> The best time to visit the </a:t>
            </a:r>
            <a:r>
              <a:rPr lang="en-US" sz="3600" dirty="0" err="1"/>
              <a:t>Mui</a:t>
            </a:r>
            <a:r>
              <a:rPr lang="en-US" sz="3600" dirty="0"/>
              <a:t> Ne Sand Dunes is early morning or late afternoon. Remember to wear sun cream and bring water.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0" y="-223366"/>
            <a:ext cx="12192000" cy="1083309"/>
            <a:chOff x="7620" y="-7620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8FAA4C4-AE45-A197-AA12-2B74D9E72728}"/>
              </a:ext>
            </a:extLst>
          </p:cNvPr>
          <p:cNvSpPr txBox="1"/>
          <p:nvPr/>
        </p:nvSpPr>
        <p:spPr>
          <a:xfrm>
            <a:off x="272351" y="-6295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</a:p>
        </p:txBody>
      </p:sp>
    </p:spTree>
    <p:extLst>
      <p:ext uri="{BB962C8B-B14F-4D97-AF65-F5344CB8AC3E}">
        <p14:creationId xmlns:p14="http://schemas.microsoft.com/office/powerpoint/2010/main" val="361643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/>
        </p:nvGrpSpPr>
        <p:grpSpPr>
          <a:xfrm>
            <a:off x="1079074" y="1547446"/>
            <a:ext cx="10418333" cy="4967654"/>
            <a:chOff x="193701" y="1590291"/>
            <a:chExt cx="8653859" cy="5137079"/>
          </a:xfrm>
        </p:grpSpPr>
        <p:sp>
          <p:nvSpPr>
            <p:cNvPr id="47" name="Rounded Rectangle 46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469180" y="1940242"/>
            <a:ext cx="9945990" cy="1210338"/>
            <a:chOff x="363373" y="3320955"/>
            <a:chExt cx="7222202" cy="1210338"/>
          </a:xfrm>
        </p:grpSpPr>
        <p:sp>
          <p:nvSpPr>
            <p:cNvPr id="30" name="TextBox 29"/>
            <p:cNvSpPr txBox="1"/>
            <p:nvPr/>
          </p:nvSpPr>
          <p:spPr>
            <a:xfrm>
              <a:off x="363373" y="3320955"/>
              <a:ext cx="47483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0070C0"/>
                  </a:solidFill>
                </a:rPr>
                <a:t>5.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30305" y="3330964"/>
              <a:ext cx="685527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What is the best time to visit the Mui Ne Sand Dunes?</a:t>
              </a:r>
            </a:p>
          </p:txBody>
        </p:sp>
      </p:grpSp>
      <p:cxnSp>
        <p:nvCxnSpPr>
          <p:cNvPr id="32" name="Straight Connector 31"/>
          <p:cNvCxnSpPr/>
          <p:nvPr/>
        </p:nvCxnSpPr>
        <p:spPr>
          <a:xfrm>
            <a:off x="2031600" y="3537051"/>
            <a:ext cx="9119426" cy="18311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1469180" y="3373759"/>
            <a:ext cx="507685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73268D3B-D545-484F-91FB-4486CE840D4E}"/>
              </a:ext>
            </a:extLst>
          </p:cNvPr>
          <p:cNvSpPr txBox="1"/>
          <p:nvPr/>
        </p:nvSpPr>
        <p:spPr>
          <a:xfrm>
            <a:off x="2122742" y="3020650"/>
            <a:ext cx="7099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</a:rPr>
              <a:t>Early morning or late afternoon.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703196" y="3890160"/>
            <a:ext cx="9119426" cy="2308324"/>
          </a:xfrm>
          <a:prstGeom prst="rect">
            <a:avLst/>
          </a:prstGeom>
          <a:solidFill>
            <a:srgbClr val="A3E7FF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dirty="0"/>
              <a:t>You can also fly kites, or have a picnic by the beach. </a:t>
            </a:r>
            <a:r>
              <a:rPr lang="en-US" sz="3600" b="1" dirty="0">
                <a:solidFill>
                  <a:srgbClr val="F47A69"/>
                </a:solidFill>
              </a:rPr>
              <a:t>The best time to visit the </a:t>
            </a:r>
            <a:r>
              <a:rPr lang="en-US" sz="3600" b="1" dirty="0" err="1">
                <a:solidFill>
                  <a:srgbClr val="F47A69"/>
                </a:solidFill>
              </a:rPr>
              <a:t>Mui</a:t>
            </a:r>
            <a:r>
              <a:rPr lang="en-US" sz="3600" b="1" dirty="0">
                <a:solidFill>
                  <a:srgbClr val="F47A69"/>
                </a:solidFill>
              </a:rPr>
              <a:t> Ne Sand Dunes is early morning or late afternoon. </a:t>
            </a:r>
            <a:r>
              <a:rPr lang="en-US" sz="3600" dirty="0"/>
              <a:t>Remember to wear sun cream and bring water.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0" y="-223366"/>
            <a:ext cx="12192000" cy="1083309"/>
            <a:chOff x="7620" y="-7620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4C5F706-AE17-D99F-CF7D-688ABF98BBFE}"/>
              </a:ext>
            </a:extLst>
          </p:cNvPr>
          <p:cNvSpPr txBox="1"/>
          <p:nvPr/>
        </p:nvSpPr>
        <p:spPr>
          <a:xfrm>
            <a:off x="272351" y="-6295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</a:p>
        </p:txBody>
      </p:sp>
    </p:spTree>
    <p:extLst>
      <p:ext uri="{BB962C8B-B14F-4D97-AF65-F5344CB8AC3E}">
        <p14:creationId xmlns:p14="http://schemas.microsoft.com/office/powerpoint/2010/main" val="108076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5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0" y="-223366"/>
            <a:ext cx="12192000" cy="928391"/>
            <a:chOff x="7620" y="-7620"/>
            <a:chExt cx="12192000" cy="1083309"/>
          </a:xfrm>
        </p:grpSpPr>
        <p:sp>
          <p:nvSpPr>
            <p:cNvPr id="37" name="Round Single Corner Rectangle 3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Round Single Corner Rectangle 37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Round Single Corner Rectangle 3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359997" y="-84813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SPEAKING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49" y="1068012"/>
            <a:ext cx="681314" cy="7009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19458" y="936046"/>
            <a:ext cx="102041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Make notes about one of the places in the reading. You can add your own ideas.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0B4603-EA9A-4F45-18FB-AA0385A6C0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3979" y="2392302"/>
            <a:ext cx="9222145" cy="3513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27" y="910394"/>
            <a:ext cx="587409" cy="5538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67073" y="920103"/>
            <a:ext cx="106322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Some foreign visitors are visiting your city / town / area. You are their tour guide. Tell them some interesting things about the place as well as what they must and mustn’t do there.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38936" y="2721114"/>
            <a:ext cx="22428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Example: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71600" y="3429000"/>
            <a:ext cx="9448800" cy="2766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/>
              <a:t>- You must follow all the rules.</a:t>
            </a:r>
          </a:p>
          <a:p>
            <a:pPr>
              <a:lnSpc>
                <a:spcPct val="150000"/>
              </a:lnSpc>
            </a:pPr>
            <a:r>
              <a:rPr lang="en-US" sz="4000" dirty="0"/>
              <a:t>- You mustn’t take photos when you are in the City Museum.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0" y="-223366"/>
            <a:ext cx="12192000" cy="1083309"/>
            <a:chOff x="7620" y="-7620"/>
            <a:chExt cx="12192000" cy="1083309"/>
          </a:xfrm>
        </p:grpSpPr>
        <p:sp>
          <p:nvSpPr>
            <p:cNvPr id="10" name="Round Single Corner Rectangle 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ound Single Corner Rectangle 1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ound Single Corner Rectangle 1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A2C13535-D31F-15C8-B8F7-AABBEF2813A3}"/>
              </a:ext>
            </a:extLst>
          </p:cNvPr>
          <p:cNvSpPr txBox="1"/>
          <p:nvPr/>
        </p:nvSpPr>
        <p:spPr>
          <a:xfrm>
            <a:off x="359997" y="-84813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SPEAKING</a:t>
            </a:r>
          </a:p>
        </p:txBody>
      </p:sp>
    </p:spTree>
    <p:extLst>
      <p:ext uri="{BB962C8B-B14F-4D97-AF65-F5344CB8AC3E}">
        <p14:creationId xmlns:p14="http://schemas.microsoft.com/office/powerpoint/2010/main" val="15718286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45786" y="1270185"/>
            <a:ext cx="3203942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  <a:endParaRPr lang="en-US" sz="32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2962" y="1028700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576198" y="2392817"/>
            <a:ext cx="10409533" cy="3709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/>
              <a:t>Read some information about Ha Long Bay and Mui Ne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/>
              <a:t>Retell about Ha Long and Mui Ne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/>
              <a:t>Tell some information about interesting things about the place as well as what they must and mustn’t do there.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0" y="-223366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359997" y="-84813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1765620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47D5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F266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250138" y="1896087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836655" y="1940421"/>
            <a:ext cx="40764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LESSON 5: SKILLS 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96420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NATURAL WONDERS OF VIET NAM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6" y="113518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622990" y="1742250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309540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39209" y="1229392"/>
            <a:ext cx="10815315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  <a:endParaRPr lang="en-US" sz="32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6603" y="119539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66718" y="2078254"/>
            <a:ext cx="6245188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Do exercises in the workbook.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836" y="2078255"/>
            <a:ext cx="4360679" cy="4360679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0" y="-223366"/>
            <a:ext cx="12192000" cy="1083309"/>
            <a:chOff x="7620" y="-7620"/>
            <a:chExt cx="12192000" cy="1083309"/>
          </a:xfrm>
        </p:grpSpPr>
        <p:sp>
          <p:nvSpPr>
            <p:cNvPr id="10" name="Round Single Corner Rectangle 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359997" y="-84813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39046085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203" y="0"/>
            <a:ext cx="9095102" cy="6858000"/>
          </a:xfrm>
        </p:spPr>
      </p:pic>
      <p:grpSp>
        <p:nvGrpSpPr>
          <p:cNvPr id="16" name="Group 15"/>
          <p:cNvGrpSpPr/>
          <p:nvPr/>
        </p:nvGrpSpPr>
        <p:grpSpPr>
          <a:xfrm>
            <a:off x="2949901" y="3510328"/>
            <a:ext cx="6869145" cy="1877988"/>
            <a:chOff x="2949901" y="3510328"/>
            <a:chExt cx="6869145" cy="187798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879C85B-8CF1-467C-90E2-2EFA7DD63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6820" y="3510790"/>
              <a:ext cx="1327361" cy="1877072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A8DCC60-7CC6-4BB5-93C9-B6ABD7122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901" y="3510330"/>
              <a:ext cx="1319185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953C47D-F5F3-4C8B-95AB-CB1D25CCA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7236" y="3514195"/>
              <a:ext cx="1323683" cy="1870317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3DF6CF5-0997-49BE-A637-2641803BF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89934" y="3510328"/>
              <a:ext cx="1329112" cy="1877988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0B541C0-B76C-43AB-9EAF-B49801DFF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8654" y="3510329"/>
              <a:ext cx="1329112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</p:grpSp>
      <p:sp>
        <p:nvSpPr>
          <p:cNvPr id="15" name="Rectangle 14"/>
          <p:cNvSpPr/>
          <p:nvPr/>
        </p:nvSpPr>
        <p:spPr>
          <a:xfrm>
            <a:off x="2949901" y="5654655"/>
            <a:ext cx="65297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latin typeface="Calibri" panose="020F0502020204030204" pitchFamily="34" charset="0"/>
              </a:rPr>
              <a:t>Website: </a:t>
            </a:r>
            <a:r>
              <a:rPr lang="en-GB" sz="2000" b="1" i="1" dirty="0" err="1">
                <a:latin typeface="Calibri" panose="020F0502020204030204" pitchFamily="34" charset="0"/>
              </a:rPr>
              <a:t>hoclieu.vn</a:t>
            </a:r>
            <a:endParaRPr lang="en-GB" sz="2000" dirty="0"/>
          </a:p>
          <a:p>
            <a:pPr algn="ctr"/>
            <a:r>
              <a:rPr lang="en-GB" sz="2000" b="1" dirty="0" err="1">
                <a:latin typeface="Calibri" panose="020F0502020204030204" pitchFamily="34" charset="0"/>
              </a:rPr>
              <a:t>Fanpage</a:t>
            </a:r>
            <a:r>
              <a:rPr lang="en-GB" sz="2000" b="1" dirty="0">
                <a:latin typeface="Calibri" panose="020F0502020204030204" pitchFamily="34" charset="0"/>
              </a:rPr>
              <a:t>: </a:t>
            </a:r>
            <a:r>
              <a:rPr lang="en-GB" sz="2000" b="1" i="1" dirty="0" err="1">
                <a:latin typeface="Calibri" panose="020F0502020204030204" pitchFamily="34" charset="0"/>
              </a:rPr>
              <a:t>facebook.com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r>
              <a:rPr lang="en-GB" sz="2000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501183" y="1166312"/>
            <a:ext cx="2268667" cy="625641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sz="24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534511" y="2578963"/>
            <a:ext cx="2268667" cy="642451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READING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95742" y="4291095"/>
            <a:ext cx="2268667" cy="625641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SPEAKING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488873" y="5713866"/>
            <a:ext cx="2477264" cy="625641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CONSOLIDATION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636845" y="1225925"/>
            <a:ext cx="5680374" cy="482750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chemeClr val="tx1"/>
                </a:solidFill>
              </a:rPr>
              <a:t>Video watching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636845" y="1958710"/>
            <a:ext cx="5675110" cy="1905137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Vocabulary</a:t>
            </a:r>
            <a:endParaRPr lang="en-US" sz="24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24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</a:t>
            </a:r>
            <a:r>
              <a:rPr lang="vi-VN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1: </a:t>
            </a:r>
            <a:r>
              <a:rPr lang="en-US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Make predictions then check.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2: Complete the sentences.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3: Read and answer the questions.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602554" y="4067059"/>
            <a:ext cx="5743692" cy="1205937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sk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4: Make notes and tell your partner.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 Tell some interesting things about your place.</a:t>
            </a:r>
          </a:p>
        </p:txBody>
      </p:sp>
      <p:cxnSp>
        <p:nvCxnSpPr>
          <p:cNvPr id="24" name="Curved Connector 23"/>
          <p:cNvCxnSpPr>
            <a:cxnSpLocks/>
            <a:stCxn id="16" idx="3"/>
            <a:endCxn id="17" idx="0"/>
          </p:cNvCxnSpPr>
          <p:nvPr/>
        </p:nvCxnSpPr>
        <p:spPr>
          <a:xfrm>
            <a:off x="2769850" y="1479133"/>
            <a:ext cx="898995" cy="1099830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cxnSpLocks/>
            <a:stCxn id="17" idx="1"/>
            <a:endCxn id="18" idx="0"/>
          </p:cNvCxnSpPr>
          <p:nvPr/>
        </p:nvCxnSpPr>
        <p:spPr>
          <a:xfrm rot="10800000" flipV="1">
            <a:off x="1630077" y="2900189"/>
            <a:ext cx="904435" cy="1390906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cxnSpLocks/>
            <a:stCxn id="18" idx="3"/>
            <a:endCxn id="19" idx="0"/>
          </p:cNvCxnSpPr>
          <p:nvPr/>
        </p:nvCxnSpPr>
        <p:spPr>
          <a:xfrm>
            <a:off x="2764409" y="4603916"/>
            <a:ext cx="963096" cy="1109950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605446" y="5608264"/>
            <a:ext cx="5740800" cy="684962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tx1"/>
                </a:solidFill>
              </a:rPr>
              <a:t>Homework</a:t>
            </a: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564976" y="251696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151494" y="296030"/>
            <a:ext cx="37439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LESSON 5: SKILLS 1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937828" y="97859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378839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etnam's Ha Long Bay Is a Spectacular Garden of Islands - National Geographi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7309340" cy="4111504"/>
          </a:xfrm>
          <a:prstGeom prst="rect">
            <a:avLst/>
          </a:prstGeom>
        </p:spPr>
      </p:pic>
      <p:pic>
        <p:nvPicPr>
          <p:cNvPr id="5" name="Cồn cát - Mũi Né - Bình Thuận (video-converter.com)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66320" y="2813538"/>
            <a:ext cx="7190155" cy="404446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79585" y="4099757"/>
            <a:ext cx="41071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HA LONG BAY</a:t>
            </a:r>
          </a:p>
        </p:txBody>
      </p:sp>
      <p:sp>
        <p:nvSpPr>
          <p:cNvPr id="8" name="Rectangle 7"/>
          <p:cNvSpPr/>
          <p:nvPr/>
        </p:nvSpPr>
        <p:spPr>
          <a:xfrm>
            <a:off x="8063825" y="1969338"/>
            <a:ext cx="23791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MUI NE</a:t>
            </a:r>
          </a:p>
        </p:txBody>
      </p:sp>
    </p:spTree>
    <p:extLst>
      <p:ext uri="{BB962C8B-B14F-4D97-AF65-F5344CB8AC3E}">
        <p14:creationId xmlns:p14="http://schemas.microsoft.com/office/powerpoint/2010/main" val="3270563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6062345" y="1624591"/>
            <a:ext cx="590565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AD4F0F"/>
                </a:solidFill>
              </a:rPr>
              <a:t>tourist attraction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6524491" y="2708439"/>
            <a:ext cx="498136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400" dirty="0" err="1">
                <a:solidFill>
                  <a:schemeClr val="accent5">
                    <a:lumMod val="50000"/>
                  </a:schemeClr>
                </a:solidFill>
              </a:rPr>
              <a:t>tʊə.rɪst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400" dirty="0" err="1">
                <a:solidFill>
                  <a:schemeClr val="accent5">
                    <a:lumMod val="50000"/>
                  </a:schemeClr>
                </a:solidFill>
              </a:rPr>
              <a:t>əˈtrækʃən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5849C2-D543-4FCA-8F78-55DE57BF651D}"/>
              </a:ext>
            </a:extLst>
          </p:cNvPr>
          <p:cNvSpPr txBox="1"/>
          <p:nvPr/>
        </p:nvSpPr>
        <p:spPr>
          <a:xfrm>
            <a:off x="335623" y="22440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4534C5-9F46-4E64-EF28-3E757B139FA9}"/>
              </a:ext>
            </a:extLst>
          </p:cNvPr>
          <p:cNvSpPr txBox="1"/>
          <p:nvPr/>
        </p:nvSpPr>
        <p:spPr>
          <a:xfrm>
            <a:off x="6399381" y="5286486"/>
            <a:ext cx="56022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an interesting or lively place to go or thing to do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2AE38B7-5EEA-4B81-862C-F889010A5E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145" y="1818961"/>
            <a:ext cx="5205416" cy="4170652"/>
          </a:xfrm>
          <a:prstGeom prst="rect">
            <a:avLst/>
          </a:prstGeom>
        </p:spPr>
      </p:pic>
      <p:pic>
        <p:nvPicPr>
          <p:cNvPr id="18" name="mp3-output-ttsfree(dot)com (1)">
            <a:hlinkClick r:id="" action="ppaction://media"/>
            <a:extLst>
              <a:ext uri="{FF2B5EF4-FFF2-40B4-BE49-F238E27FC236}">
                <a16:creationId xmlns:a16="http://schemas.microsoft.com/office/drawing/2014/main" id="{33AD2108-DF8F-7EFA-D372-151F2EC7E3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71868" y="3911235"/>
            <a:ext cx="991231" cy="991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14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7" grpId="0"/>
      <p:bldP spid="2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747395" y="1453141"/>
            <a:ext cx="590565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AD4F0F"/>
                </a:solidFill>
              </a:rPr>
              <a:t>slope (n)</a:t>
            </a:r>
          </a:p>
        </p:txBody>
      </p:sp>
      <p:sp>
        <p:nvSpPr>
          <p:cNvPr id="2" name="Rectangle 1"/>
          <p:cNvSpPr/>
          <p:nvPr/>
        </p:nvSpPr>
        <p:spPr>
          <a:xfrm>
            <a:off x="2616081" y="2533299"/>
            <a:ext cx="185223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400" dirty="0" err="1">
                <a:solidFill>
                  <a:schemeClr val="accent5">
                    <a:lumMod val="50000"/>
                  </a:schemeClr>
                </a:solidFill>
              </a:rPr>
              <a:t>sləʊp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5849C2-D543-4FCA-8F78-55DE57BF651D}"/>
              </a:ext>
            </a:extLst>
          </p:cNvPr>
          <p:cNvSpPr txBox="1"/>
          <p:nvPr/>
        </p:nvSpPr>
        <p:spPr>
          <a:xfrm>
            <a:off x="335623" y="22440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DDAF7D-B692-E35D-C741-FCEC11D8F4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5992" y="1347122"/>
            <a:ext cx="4923809" cy="47714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4534C5-9F46-4E64-EF28-3E757B139FA9}"/>
              </a:ext>
            </a:extLst>
          </p:cNvPr>
          <p:cNvSpPr txBox="1"/>
          <p:nvPr/>
        </p:nvSpPr>
        <p:spPr>
          <a:xfrm>
            <a:off x="368781" y="4583708"/>
            <a:ext cx="736551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/>
              <a:t>a surface that rises at an angle, especially a hill or mountain, or the angle at which something rises</a:t>
            </a:r>
          </a:p>
        </p:txBody>
      </p:sp>
      <p:pic>
        <p:nvPicPr>
          <p:cNvPr id="10" name="mp3-output-ttsfree(dot)com (2)">
            <a:hlinkClick r:id="" action="ppaction://media"/>
            <a:extLst>
              <a:ext uri="{FF2B5EF4-FFF2-40B4-BE49-F238E27FC236}">
                <a16:creationId xmlns:a16="http://schemas.microsoft.com/office/drawing/2014/main" id="{A8E08C0F-70AC-80F0-4E09-F77A6A2EF6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75852" y="3493079"/>
            <a:ext cx="975688" cy="97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932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  <p:bldP spid="2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415343" y="1483987"/>
            <a:ext cx="590565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AD4F0F"/>
                </a:solidFill>
              </a:rPr>
              <a:t>sand dune (n)</a:t>
            </a:r>
          </a:p>
        </p:txBody>
      </p:sp>
      <p:sp>
        <p:nvSpPr>
          <p:cNvPr id="2" name="Rectangle 1"/>
          <p:cNvSpPr/>
          <p:nvPr/>
        </p:nvSpPr>
        <p:spPr>
          <a:xfrm>
            <a:off x="1614324" y="2567835"/>
            <a:ext cx="350769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400" dirty="0" err="1">
                <a:solidFill>
                  <a:schemeClr val="accent5">
                    <a:lumMod val="50000"/>
                  </a:schemeClr>
                </a:solidFill>
              </a:rPr>
              <a:t>sænd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</a:rPr>
              <a:t> ˌ</a:t>
            </a:r>
            <a:r>
              <a:rPr lang="en-US" sz="4400" dirty="0" err="1">
                <a:solidFill>
                  <a:schemeClr val="accent5">
                    <a:lumMod val="50000"/>
                  </a:schemeClr>
                </a:solidFill>
              </a:rPr>
              <a:t>djuːn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5849C2-D543-4FCA-8F78-55DE57BF651D}"/>
              </a:ext>
            </a:extLst>
          </p:cNvPr>
          <p:cNvSpPr txBox="1"/>
          <p:nvPr/>
        </p:nvSpPr>
        <p:spPr>
          <a:xfrm>
            <a:off x="335623" y="22440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4534C5-9F46-4E64-EF28-3E757B139FA9}"/>
              </a:ext>
            </a:extLst>
          </p:cNvPr>
          <p:cNvSpPr txBox="1"/>
          <p:nvPr/>
        </p:nvSpPr>
        <p:spPr>
          <a:xfrm>
            <a:off x="747394" y="4717620"/>
            <a:ext cx="590565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/>
              <a:t>a hill of sand made by the wind on the coast or in a desert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13BF32-811F-3897-723B-FBCCE969D0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7934" y="1781861"/>
            <a:ext cx="5147893" cy="4186290"/>
          </a:xfrm>
          <a:prstGeom prst="rect">
            <a:avLst/>
          </a:prstGeom>
        </p:spPr>
      </p:pic>
      <p:pic>
        <p:nvPicPr>
          <p:cNvPr id="9" name="mp3-output-ttsfree(dot)com (3)">
            <a:hlinkClick r:id="" action="ppaction://media"/>
            <a:extLst>
              <a:ext uri="{FF2B5EF4-FFF2-40B4-BE49-F238E27FC236}">
                <a16:creationId xmlns:a16="http://schemas.microsoft.com/office/drawing/2014/main" id="{98F50397-9203-8F27-0594-3C91DB081B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57500" y="3520725"/>
            <a:ext cx="1031875" cy="103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182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2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70" y="1137064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12499" y="1034893"/>
            <a:ext cx="102017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-10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Look at the pictures. Make predictions about the reading. Then read and check your ideas.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108" y="3543300"/>
            <a:ext cx="4766422" cy="29821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6781">
            <a:off x="6444238" y="3704357"/>
            <a:ext cx="3990682" cy="26600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TextBox 21"/>
          <p:cNvSpPr txBox="1"/>
          <p:nvPr/>
        </p:nvSpPr>
        <p:spPr>
          <a:xfrm>
            <a:off x="335623" y="22440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F37229-F2D4-7685-4EAE-AE36A83E8F49}"/>
              </a:ext>
            </a:extLst>
          </p:cNvPr>
          <p:cNvSpPr txBox="1"/>
          <p:nvPr/>
        </p:nvSpPr>
        <p:spPr>
          <a:xfrm>
            <a:off x="922283" y="2174341"/>
            <a:ext cx="882080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0" dirty="0">
                <a:solidFill>
                  <a:srgbClr val="3077B4"/>
                </a:solidFill>
                <a:effectLst/>
              </a:rPr>
              <a:t>1. </a:t>
            </a:r>
            <a:r>
              <a:rPr lang="en-US" sz="3600" b="0" i="0" dirty="0">
                <a:solidFill>
                  <a:srgbClr val="242021"/>
                </a:solidFill>
                <a:effectLst/>
              </a:rPr>
              <a:t>What is the reading about?</a:t>
            </a:r>
          </a:p>
          <a:p>
            <a:r>
              <a:rPr lang="en-US" sz="3600" b="1" i="0" dirty="0">
                <a:solidFill>
                  <a:srgbClr val="3077B4"/>
                </a:solidFill>
                <a:effectLst/>
              </a:rPr>
              <a:t>2. </a:t>
            </a:r>
            <a:r>
              <a:rPr lang="en-US" sz="3600" b="0" i="0" dirty="0">
                <a:solidFill>
                  <a:srgbClr val="242021"/>
                </a:solidFill>
                <a:effectLst/>
              </a:rPr>
              <a:t>What do you know about these places?</a:t>
            </a:r>
            <a:r>
              <a:rPr lang="en-US" sz="3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223366"/>
            <a:ext cx="12192000" cy="1083309"/>
            <a:chOff x="7620" y="-7620"/>
            <a:chExt cx="12192000" cy="1083309"/>
          </a:xfrm>
        </p:grpSpPr>
        <p:sp>
          <p:nvSpPr>
            <p:cNvPr id="45" name="Round Single Corner Rectangle 4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Round Single Corner Rectangle 4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Round Single Corner Rectangle 4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0" y="-196989"/>
            <a:ext cx="12192000" cy="1083309"/>
            <a:chOff x="7620" y="-7620"/>
            <a:chExt cx="12192000" cy="1083309"/>
          </a:xfrm>
        </p:grpSpPr>
        <p:sp>
          <p:nvSpPr>
            <p:cNvPr id="40" name="Round Single Corner Rectangle 3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Round Single Corner Rectangle 4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Round Single Corner Rectangle 4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51" y="885897"/>
            <a:ext cx="798249" cy="76361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17700" y="1023129"/>
            <a:ext cx="10081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sentences, using the words from the box.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6712B5-FCCB-A5D1-F32C-B98C8FA9CF33}"/>
              </a:ext>
            </a:extLst>
          </p:cNvPr>
          <p:cNvSpPr txBox="1"/>
          <p:nvPr/>
        </p:nvSpPr>
        <p:spPr>
          <a:xfrm>
            <a:off x="2338699" y="1862435"/>
            <a:ext cx="8039100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r>
              <a:rPr lang="en-US" sz="4000" b="0" i="0" dirty="0">
                <a:solidFill>
                  <a:srgbClr val="242021"/>
                </a:solidFill>
                <a:effectLst/>
              </a:rPr>
              <a:t>desert 		wonder</a:t>
            </a:r>
          </a:p>
          <a:p>
            <a:r>
              <a:rPr lang="en-US" sz="4000" b="0" i="0" dirty="0">
                <a:solidFill>
                  <a:srgbClr val="242021"/>
                </a:solidFill>
                <a:effectLst/>
              </a:rPr>
              <a:t>visit 		islands 		remember</a:t>
            </a:r>
            <a:r>
              <a:rPr lang="en-US" sz="4000" dirty="0"/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556E54-3852-F220-68F5-951748464623}"/>
              </a:ext>
            </a:extLst>
          </p:cNvPr>
          <p:cNvSpPr txBox="1"/>
          <p:nvPr/>
        </p:nvSpPr>
        <p:spPr>
          <a:xfrm>
            <a:off x="750575" y="3672127"/>
            <a:ext cx="10648224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i="0" dirty="0">
                <a:solidFill>
                  <a:srgbClr val="3077B4"/>
                </a:solidFill>
                <a:effectLst/>
              </a:rPr>
              <a:t>1. </a:t>
            </a:r>
            <a:r>
              <a:rPr lang="en-US" sz="4400" b="0" i="0" dirty="0">
                <a:solidFill>
                  <a:srgbClr val="242021"/>
                </a:solidFill>
                <a:effectLst/>
              </a:rPr>
              <a:t>Ha Long Bay is famous for its beautiful</a:t>
            </a:r>
          </a:p>
          <a:p>
            <a:r>
              <a:rPr lang="en-US" sz="4400" b="0" i="0" dirty="0">
                <a:solidFill>
                  <a:srgbClr val="949599"/>
                </a:solidFill>
                <a:effectLst/>
              </a:rPr>
              <a:t>_______</a:t>
            </a:r>
            <a:r>
              <a:rPr lang="en-US" sz="4400" b="0" i="0" dirty="0">
                <a:solidFill>
                  <a:srgbClr val="242021"/>
                </a:solidFill>
                <a:effectLst/>
              </a:rPr>
              <a:t>.</a:t>
            </a:r>
          </a:p>
          <a:p>
            <a:r>
              <a:rPr lang="en-US" sz="4400" b="1" i="0" dirty="0">
                <a:solidFill>
                  <a:srgbClr val="3077B4"/>
                </a:solidFill>
                <a:effectLst/>
              </a:rPr>
              <a:t>2. </a:t>
            </a:r>
            <a:r>
              <a:rPr lang="en-US" sz="4400" b="0" i="0" dirty="0">
                <a:solidFill>
                  <a:srgbClr val="242021"/>
                </a:solidFill>
                <a:effectLst/>
              </a:rPr>
              <a:t>Ha Long Bay is the number one</a:t>
            </a:r>
          </a:p>
          <a:p>
            <a:r>
              <a:rPr lang="en-US" sz="4400" b="0" i="0" dirty="0">
                <a:solidFill>
                  <a:srgbClr val="242021"/>
                </a:solidFill>
                <a:effectLst/>
              </a:rPr>
              <a:t>natural </a:t>
            </a:r>
            <a:r>
              <a:rPr lang="en-US" sz="4400" b="0" i="0" dirty="0">
                <a:solidFill>
                  <a:srgbClr val="949599"/>
                </a:solidFill>
                <a:effectLst/>
              </a:rPr>
              <a:t>_______ </a:t>
            </a:r>
            <a:r>
              <a:rPr lang="en-US" sz="4400" b="0" i="0" dirty="0">
                <a:solidFill>
                  <a:srgbClr val="242021"/>
                </a:solidFill>
                <a:effectLst/>
              </a:rPr>
              <a:t>in Viet Nam.</a:t>
            </a:r>
            <a:r>
              <a:rPr lang="en-US" sz="4400" dirty="0"/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520A9E-7DDE-126A-F21D-955BAFD962F2}"/>
              </a:ext>
            </a:extLst>
          </p:cNvPr>
          <p:cNvSpPr txBox="1"/>
          <p:nvPr/>
        </p:nvSpPr>
        <p:spPr>
          <a:xfrm>
            <a:off x="914400" y="4351206"/>
            <a:ext cx="19621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B050"/>
                </a:solidFill>
              </a:rPr>
              <a:t>islands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94F239-2AF5-EA01-6999-FAB17B358FE9}"/>
              </a:ext>
            </a:extLst>
          </p:cNvPr>
          <p:cNvSpPr txBox="1"/>
          <p:nvPr/>
        </p:nvSpPr>
        <p:spPr>
          <a:xfrm>
            <a:off x="2686050" y="5703453"/>
            <a:ext cx="19621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B050"/>
                </a:solidFill>
              </a:rPr>
              <a:t>wonder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4E2490-45A3-361F-AA40-4823FD85B4EE}"/>
              </a:ext>
            </a:extLst>
          </p:cNvPr>
          <p:cNvSpPr txBox="1"/>
          <p:nvPr/>
        </p:nvSpPr>
        <p:spPr>
          <a:xfrm>
            <a:off x="272351" y="-6295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1601</TotalTime>
  <Words>834</Words>
  <Application>Microsoft Office PowerPoint</Application>
  <PresentationFormat>Widescreen</PresentationFormat>
  <Paragraphs>125</Paragraphs>
  <Slides>21</Slides>
  <Notes>6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Adobe Gothic Std B</vt:lpstr>
      <vt:lpstr>Arial</vt:lpstr>
      <vt:lpstr>Calibri</vt:lpstr>
      <vt:lpstr>Calibri Light</vt:lpstr>
      <vt:lpstr>Myriad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QuynhAnh-NgoaiNgu</cp:lastModifiedBy>
  <cp:revision>133</cp:revision>
  <dcterms:created xsi:type="dcterms:W3CDTF">2020-12-09T02:04:09Z</dcterms:created>
  <dcterms:modified xsi:type="dcterms:W3CDTF">2024-06-10T04:14:32Z</dcterms:modified>
</cp:coreProperties>
</file>