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3.wav" ContentType="audio/wav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751" r:id="rId2"/>
    <p:sldId id="753" r:id="rId3"/>
    <p:sldId id="754" r:id="rId4"/>
    <p:sldId id="755" r:id="rId5"/>
    <p:sldId id="756" r:id="rId6"/>
    <p:sldId id="757" r:id="rId7"/>
    <p:sldId id="636" r:id="rId8"/>
    <p:sldId id="599" r:id="rId9"/>
    <p:sldId id="741" r:id="rId10"/>
    <p:sldId id="742" r:id="rId11"/>
    <p:sldId id="627" r:id="rId12"/>
    <p:sldId id="765" r:id="rId13"/>
    <p:sldId id="760" r:id="rId14"/>
    <p:sldId id="761" r:id="rId15"/>
    <p:sldId id="768" r:id="rId16"/>
    <p:sldId id="769" r:id="rId17"/>
    <p:sldId id="762" r:id="rId18"/>
    <p:sldId id="770" r:id="rId19"/>
    <p:sldId id="763" r:id="rId20"/>
    <p:sldId id="764" r:id="rId21"/>
    <p:sldId id="771" r:id="rId22"/>
    <p:sldId id="745" r:id="rId23"/>
    <p:sldId id="707" r:id="rId24"/>
    <p:sldId id="744" r:id="rId25"/>
    <p:sldId id="708" r:id="rId26"/>
    <p:sldId id="725" r:id="rId27"/>
    <p:sldId id="746" r:id="rId28"/>
    <p:sldId id="457" r:id="rId29"/>
    <p:sldId id="712" r:id="rId30"/>
    <p:sldId id="748" r:id="rId31"/>
    <p:sldId id="749" r:id="rId32"/>
    <p:sldId id="729" r:id="rId33"/>
    <p:sldId id="758" r:id="rId34"/>
    <p:sldId id="730" r:id="rId35"/>
    <p:sldId id="314" r:id="rId36"/>
    <p:sldId id="330" r:id="rId37"/>
    <p:sldId id="350" r:id="rId38"/>
    <p:sldId id="75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E4C988"/>
    <a:srgbClr val="93BFCF"/>
    <a:srgbClr val="FECDA6"/>
    <a:srgbClr val="B0926A"/>
    <a:srgbClr val="84D2C5"/>
    <a:srgbClr val="EEE9DA"/>
    <a:srgbClr val="E4DCCF"/>
    <a:srgbClr val="F9F5EB"/>
    <a:srgbClr val="FF9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60" y="48"/>
      </p:cViewPr>
      <p:guideLst>
        <p:guide orient="horz" pos="2106"/>
        <p:guide pos="3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109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3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39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79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9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81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11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029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33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33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20842877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72979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8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24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a7d06a337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a7d06a337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6091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/>
          <p:nvPr/>
        </p:nvSpPr>
        <p:spPr>
          <a:xfrm>
            <a:off x="6401195" y="6631408"/>
            <a:ext cx="5790807" cy="226597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1639602" y="581770"/>
            <a:ext cx="1664601" cy="1051519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460106" y="339165"/>
            <a:ext cx="907281" cy="573211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8821935" y="749468"/>
            <a:ext cx="1782732" cy="1128283"/>
          </a:xfrm>
          <a:custGeom>
            <a:avLst/>
            <a:gdLst/>
            <a:ahLst/>
            <a:cxnLst/>
            <a:rect l="l" t="t" r="r" b="b"/>
            <a:pathLst>
              <a:path w="25554" h="16173" extrusionOk="0">
                <a:moveTo>
                  <a:pt x="14556" y="0"/>
                </a:moveTo>
                <a:cubicBezTo>
                  <a:pt x="11530" y="0"/>
                  <a:pt x="8988" y="2103"/>
                  <a:pt x="8295" y="4898"/>
                </a:cubicBezTo>
                <a:cubicBezTo>
                  <a:pt x="7856" y="4713"/>
                  <a:pt x="7394" y="4598"/>
                  <a:pt x="6909" y="4598"/>
                </a:cubicBezTo>
                <a:cubicBezTo>
                  <a:pt x="5500" y="4598"/>
                  <a:pt x="4275" y="5522"/>
                  <a:pt x="3836" y="6793"/>
                </a:cubicBezTo>
                <a:cubicBezTo>
                  <a:pt x="1664" y="7232"/>
                  <a:pt x="1" y="9149"/>
                  <a:pt x="1" y="11437"/>
                </a:cubicBezTo>
                <a:cubicBezTo>
                  <a:pt x="1" y="14047"/>
                  <a:pt x="2126" y="16173"/>
                  <a:pt x="4737" y="16173"/>
                </a:cubicBezTo>
                <a:lnTo>
                  <a:pt x="20771" y="16173"/>
                </a:lnTo>
                <a:cubicBezTo>
                  <a:pt x="23359" y="16173"/>
                  <a:pt x="25507" y="14047"/>
                  <a:pt x="25507" y="11437"/>
                </a:cubicBezTo>
                <a:cubicBezTo>
                  <a:pt x="25553" y="8895"/>
                  <a:pt x="23543" y="6816"/>
                  <a:pt x="21025" y="6700"/>
                </a:cubicBezTo>
                <a:lnTo>
                  <a:pt x="21025" y="6469"/>
                </a:lnTo>
                <a:cubicBezTo>
                  <a:pt x="21025" y="2888"/>
                  <a:pt x="18137" y="0"/>
                  <a:pt x="145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10839119" y="415933"/>
            <a:ext cx="785773" cy="496443"/>
          </a:xfrm>
          <a:custGeom>
            <a:avLst/>
            <a:gdLst/>
            <a:ahLst/>
            <a:cxnLst/>
            <a:rect l="l" t="t" r="r" b="b"/>
            <a:pathLst>
              <a:path w="18761" h="11853" extrusionOk="0">
                <a:moveTo>
                  <a:pt x="8803" y="0"/>
                </a:moveTo>
                <a:cubicBezTo>
                  <a:pt x="5892" y="0"/>
                  <a:pt x="3559" y="2334"/>
                  <a:pt x="3559" y="5245"/>
                </a:cubicBezTo>
                <a:lnTo>
                  <a:pt x="3559" y="5337"/>
                </a:lnTo>
                <a:lnTo>
                  <a:pt x="3489" y="5337"/>
                </a:lnTo>
                <a:cubicBezTo>
                  <a:pt x="1595" y="5337"/>
                  <a:pt x="1" y="6816"/>
                  <a:pt x="1" y="8595"/>
                </a:cubicBezTo>
                <a:cubicBezTo>
                  <a:pt x="1" y="10397"/>
                  <a:pt x="1572" y="11853"/>
                  <a:pt x="3489" y="11853"/>
                </a:cubicBezTo>
                <a:lnTo>
                  <a:pt x="15249" y="11853"/>
                </a:lnTo>
                <a:cubicBezTo>
                  <a:pt x="17167" y="11853"/>
                  <a:pt x="18738" y="10397"/>
                  <a:pt x="18738" y="8595"/>
                </a:cubicBezTo>
                <a:cubicBezTo>
                  <a:pt x="18761" y="6816"/>
                  <a:pt x="17190" y="5337"/>
                  <a:pt x="15295" y="5337"/>
                </a:cubicBezTo>
                <a:lnTo>
                  <a:pt x="14071" y="5337"/>
                </a:lnTo>
                <a:lnTo>
                  <a:pt x="14071" y="5245"/>
                </a:lnTo>
                <a:cubicBezTo>
                  <a:pt x="14071" y="2357"/>
                  <a:pt x="11737" y="0"/>
                  <a:pt x="88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 flipH="1">
            <a:off x="493723" y="6352867"/>
            <a:ext cx="5790807" cy="505149"/>
          </a:xfrm>
          <a:custGeom>
            <a:avLst/>
            <a:gdLst/>
            <a:ahLst/>
            <a:cxnLst/>
            <a:rect l="l" t="t" r="r" b="b"/>
            <a:pathLst>
              <a:path w="77507" h="11311" extrusionOk="0">
                <a:moveTo>
                  <a:pt x="47622" y="0"/>
                </a:moveTo>
                <a:cubicBezTo>
                  <a:pt x="46145" y="0"/>
                  <a:pt x="44665" y="67"/>
                  <a:pt x="43176" y="207"/>
                </a:cubicBezTo>
                <a:cubicBezTo>
                  <a:pt x="33041" y="1202"/>
                  <a:pt x="23443" y="4643"/>
                  <a:pt x="13389" y="6068"/>
                </a:cubicBezTo>
                <a:cubicBezTo>
                  <a:pt x="3011" y="7547"/>
                  <a:pt x="0" y="11310"/>
                  <a:pt x="0" y="11310"/>
                </a:cubicBezTo>
                <a:lnTo>
                  <a:pt x="77507" y="11310"/>
                </a:lnTo>
                <a:cubicBezTo>
                  <a:pt x="77507" y="11310"/>
                  <a:pt x="64952" y="3353"/>
                  <a:pt x="62183" y="2492"/>
                </a:cubicBezTo>
                <a:cubicBezTo>
                  <a:pt x="59602" y="1713"/>
                  <a:pt x="56968" y="772"/>
                  <a:pt x="54225" y="422"/>
                </a:cubicBezTo>
                <a:cubicBezTo>
                  <a:pt x="52020" y="149"/>
                  <a:pt x="49825" y="0"/>
                  <a:pt x="476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14"/>
          <p:cNvSpPr/>
          <p:nvPr/>
        </p:nvSpPr>
        <p:spPr>
          <a:xfrm flipH="1">
            <a:off x="-232" y="6352868"/>
            <a:ext cx="9518997" cy="505109"/>
          </a:xfrm>
          <a:custGeom>
            <a:avLst/>
            <a:gdLst/>
            <a:ahLst/>
            <a:cxnLst/>
            <a:rect l="l" t="t" r="r" b="b"/>
            <a:pathLst>
              <a:path w="157756" h="11284" extrusionOk="0">
                <a:moveTo>
                  <a:pt x="47603" y="1"/>
                </a:moveTo>
                <a:cubicBezTo>
                  <a:pt x="46122" y="1"/>
                  <a:pt x="44638" y="67"/>
                  <a:pt x="43149" y="207"/>
                </a:cubicBezTo>
                <a:cubicBezTo>
                  <a:pt x="33014" y="1175"/>
                  <a:pt x="23416" y="4616"/>
                  <a:pt x="13362" y="6041"/>
                </a:cubicBezTo>
                <a:cubicBezTo>
                  <a:pt x="2984" y="7520"/>
                  <a:pt x="0" y="11284"/>
                  <a:pt x="0" y="11284"/>
                </a:cubicBezTo>
                <a:lnTo>
                  <a:pt x="157756" y="11284"/>
                </a:lnTo>
                <a:lnTo>
                  <a:pt x="157756" y="2950"/>
                </a:lnTo>
                <a:cubicBezTo>
                  <a:pt x="157191" y="3111"/>
                  <a:pt x="156626" y="3299"/>
                  <a:pt x="156089" y="3487"/>
                </a:cubicBezTo>
                <a:cubicBezTo>
                  <a:pt x="152002" y="4885"/>
                  <a:pt x="147782" y="6418"/>
                  <a:pt x="143453" y="7036"/>
                </a:cubicBezTo>
                <a:cubicBezTo>
                  <a:pt x="141678" y="7283"/>
                  <a:pt x="139914" y="7385"/>
                  <a:pt x="138154" y="7385"/>
                </a:cubicBezTo>
                <a:cubicBezTo>
                  <a:pt x="134930" y="7385"/>
                  <a:pt x="131723" y="7041"/>
                  <a:pt x="128506" y="6606"/>
                </a:cubicBezTo>
                <a:cubicBezTo>
                  <a:pt x="124682" y="6079"/>
                  <a:pt x="120929" y="5595"/>
                  <a:pt x="117123" y="5595"/>
                </a:cubicBezTo>
                <a:cubicBezTo>
                  <a:pt x="115685" y="5595"/>
                  <a:pt x="114239" y="5664"/>
                  <a:pt x="112779" y="5826"/>
                </a:cubicBezTo>
                <a:cubicBezTo>
                  <a:pt x="107940" y="6391"/>
                  <a:pt x="103208" y="7493"/>
                  <a:pt x="98369" y="8031"/>
                </a:cubicBezTo>
                <a:cubicBezTo>
                  <a:pt x="95627" y="8321"/>
                  <a:pt x="92836" y="8379"/>
                  <a:pt x="90049" y="8379"/>
                </a:cubicBezTo>
                <a:cubicBezTo>
                  <a:pt x="88192" y="8379"/>
                  <a:pt x="86336" y="8353"/>
                  <a:pt x="84497" y="8353"/>
                </a:cubicBezTo>
                <a:cubicBezTo>
                  <a:pt x="80142" y="8353"/>
                  <a:pt x="64925" y="3353"/>
                  <a:pt x="62156" y="2493"/>
                </a:cubicBezTo>
                <a:cubicBezTo>
                  <a:pt x="59575" y="1713"/>
                  <a:pt x="56941" y="772"/>
                  <a:pt x="54198" y="422"/>
                </a:cubicBezTo>
                <a:cubicBezTo>
                  <a:pt x="52009" y="149"/>
                  <a:pt x="49811" y="1"/>
                  <a:pt x="476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14"/>
          <p:cNvSpPr/>
          <p:nvPr/>
        </p:nvSpPr>
        <p:spPr>
          <a:xfrm flipH="1">
            <a:off x="707795" y="6352852"/>
            <a:ext cx="182272" cy="128547"/>
          </a:xfrm>
          <a:custGeom>
            <a:avLst/>
            <a:gdLst/>
            <a:ahLst/>
            <a:cxnLst/>
            <a:rect l="l" t="t" r="r" b="b"/>
            <a:pathLst>
              <a:path w="21469" h="15141" extrusionOk="0">
                <a:moveTo>
                  <a:pt x="14579" y="1"/>
                </a:moveTo>
                <a:cubicBezTo>
                  <a:pt x="14135" y="1"/>
                  <a:pt x="13692" y="13"/>
                  <a:pt x="13255" y="18"/>
                </a:cubicBezTo>
                <a:lnTo>
                  <a:pt x="12900" y="18"/>
                </a:lnTo>
                <a:cubicBezTo>
                  <a:pt x="12736" y="16"/>
                  <a:pt x="12573" y="15"/>
                  <a:pt x="12409" y="15"/>
                </a:cubicBezTo>
                <a:cubicBezTo>
                  <a:pt x="11285" y="15"/>
                  <a:pt x="10160" y="70"/>
                  <a:pt x="9036" y="168"/>
                </a:cubicBezTo>
                <a:cubicBezTo>
                  <a:pt x="8868" y="186"/>
                  <a:pt x="8681" y="186"/>
                  <a:pt x="8494" y="205"/>
                </a:cubicBezTo>
                <a:cubicBezTo>
                  <a:pt x="7934" y="242"/>
                  <a:pt x="7318" y="298"/>
                  <a:pt x="6833" y="541"/>
                </a:cubicBezTo>
                <a:cubicBezTo>
                  <a:pt x="6310" y="784"/>
                  <a:pt x="5862" y="877"/>
                  <a:pt x="5265" y="1138"/>
                </a:cubicBezTo>
                <a:cubicBezTo>
                  <a:pt x="5227" y="1157"/>
                  <a:pt x="5190" y="1176"/>
                  <a:pt x="5134" y="1194"/>
                </a:cubicBezTo>
                <a:cubicBezTo>
                  <a:pt x="4966" y="1269"/>
                  <a:pt x="4798" y="1362"/>
                  <a:pt x="4611" y="1474"/>
                </a:cubicBezTo>
                <a:cubicBezTo>
                  <a:pt x="4555" y="1512"/>
                  <a:pt x="4518" y="1530"/>
                  <a:pt x="4462" y="1568"/>
                </a:cubicBezTo>
                <a:cubicBezTo>
                  <a:pt x="4369" y="1642"/>
                  <a:pt x="4257" y="1698"/>
                  <a:pt x="4163" y="1773"/>
                </a:cubicBezTo>
                <a:cubicBezTo>
                  <a:pt x="3678" y="2128"/>
                  <a:pt x="3099" y="2613"/>
                  <a:pt x="2409" y="3304"/>
                </a:cubicBezTo>
                <a:cubicBezTo>
                  <a:pt x="2017" y="3696"/>
                  <a:pt x="1681" y="4107"/>
                  <a:pt x="1401" y="4517"/>
                </a:cubicBezTo>
                <a:cubicBezTo>
                  <a:pt x="1027" y="5077"/>
                  <a:pt x="747" y="5675"/>
                  <a:pt x="542" y="6253"/>
                </a:cubicBezTo>
                <a:cubicBezTo>
                  <a:pt x="523" y="6328"/>
                  <a:pt x="486" y="6421"/>
                  <a:pt x="467" y="6496"/>
                </a:cubicBezTo>
                <a:cubicBezTo>
                  <a:pt x="0" y="8064"/>
                  <a:pt x="131" y="9539"/>
                  <a:pt x="467" y="10528"/>
                </a:cubicBezTo>
                <a:cubicBezTo>
                  <a:pt x="1008" y="12190"/>
                  <a:pt x="1289" y="14131"/>
                  <a:pt x="8793" y="14971"/>
                </a:cubicBezTo>
                <a:cubicBezTo>
                  <a:pt x="8980" y="14990"/>
                  <a:pt x="9166" y="15009"/>
                  <a:pt x="9353" y="15027"/>
                </a:cubicBezTo>
                <a:cubicBezTo>
                  <a:pt x="9428" y="15027"/>
                  <a:pt x="9521" y="15046"/>
                  <a:pt x="9596" y="15046"/>
                </a:cubicBezTo>
                <a:cubicBezTo>
                  <a:pt x="9670" y="15046"/>
                  <a:pt x="9745" y="15065"/>
                  <a:pt x="9801" y="15065"/>
                </a:cubicBezTo>
                <a:cubicBezTo>
                  <a:pt x="10455" y="15116"/>
                  <a:pt x="11068" y="15141"/>
                  <a:pt x="11642" y="15141"/>
                </a:cubicBezTo>
                <a:cubicBezTo>
                  <a:pt x="16955" y="15141"/>
                  <a:pt x="19010" y="12998"/>
                  <a:pt x="20442" y="9427"/>
                </a:cubicBezTo>
                <a:cubicBezTo>
                  <a:pt x="21469" y="6851"/>
                  <a:pt x="21133" y="3323"/>
                  <a:pt x="19079" y="1344"/>
                </a:cubicBezTo>
                <a:cubicBezTo>
                  <a:pt x="18687" y="970"/>
                  <a:pt x="18239" y="672"/>
                  <a:pt x="17716" y="466"/>
                </a:cubicBezTo>
                <a:cubicBezTo>
                  <a:pt x="16726" y="70"/>
                  <a:pt x="15652" y="1"/>
                  <a:pt x="145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4"/>
          <p:cNvSpPr txBox="1">
            <a:spLocks noGrp="1"/>
          </p:cNvSpPr>
          <p:nvPr>
            <p:ph type="subTitle" idx="1"/>
          </p:nvPr>
        </p:nvSpPr>
        <p:spPr>
          <a:xfrm>
            <a:off x="44797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subTitle" idx="2"/>
          </p:nvPr>
        </p:nvSpPr>
        <p:spPr>
          <a:xfrm>
            <a:off x="44811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4"/>
          <p:cNvSpPr txBox="1">
            <a:spLocks noGrp="1"/>
          </p:cNvSpPr>
          <p:nvPr>
            <p:ph type="subTitle" idx="3"/>
          </p:nvPr>
        </p:nvSpPr>
        <p:spPr>
          <a:xfrm>
            <a:off x="870533" y="23247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subTitle" idx="4"/>
          </p:nvPr>
        </p:nvSpPr>
        <p:spPr>
          <a:xfrm>
            <a:off x="8719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5"/>
          </p:nvPr>
        </p:nvSpPr>
        <p:spPr>
          <a:xfrm>
            <a:off x="44797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6"/>
          </p:nvPr>
        </p:nvSpPr>
        <p:spPr>
          <a:xfrm>
            <a:off x="44811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7"/>
          </p:nvPr>
        </p:nvSpPr>
        <p:spPr>
          <a:xfrm>
            <a:off x="870533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8"/>
          </p:nvPr>
        </p:nvSpPr>
        <p:spPr>
          <a:xfrm>
            <a:off x="871933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title"/>
          </p:nvPr>
        </p:nvSpPr>
        <p:spPr>
          <a:xfrm>
            <a:off x="1639600" y="727667"/>
            <a:ext cx="8904400" cy="5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Patrick Hand"/>
              <a:buNone/>
              <a:defRPr sz="40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5" name="Google Shape;255;p14"/>
          <p:cNvSpPr txBox="1">
            <a:spLocks noGrp="1"/>
          </p:cNvSpPr>
          <p:nvPr>
            <p:ph type="subTitle" idx="9"/>
          </p:nvPr>
        </p:nvSpPr>
        <p:spPr>
          <a:xfrm>
            <a:off x="8097033" y="23231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3"/>
          </p:nvPr>
        </p:nvSpPr>
        <p:spPr>
          <a:xfrm>
            <a:off x="8098433" y="27125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4"/>
          </p:nvPr>
        </p:nvSpPr>
        <p:spPr>
          <a:xfrm>
            <a:off x="8105300" y="4527385"/>
            <a:ext cx="32160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atrick Hand"/>
              <a:buNone/>
              <a:defRPr sz="2933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58" name="Google Shape;258;p14"/>
          <p:cNvSpPr txBox="1">
            <a:spLocks noGrp="1"/>
          </p:cNvSpPr>
          <p:nvPr>
            <p:ph type="subTitle" idx="15"/>
          </p:nvPr>
        </p:nvSpPr>
        <p:spPr>
          <a:xfrm>
            <a:off x="8106700" y="4916728"/>
            <a:ext cx="3213200" cy="9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16" hasCustomPrompt="1"/>
          </p:nvPr>
        </p:nvSpPr>
        <p:spPr>
          <a:xfrm>
            <a:off x="20182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title" idx="17" hasCustomPrompt="1"/>
          </p:nvPr>
        </p:nvSpPr>
        <p:spPr>
          <a:xfrm>
            <a:off x="20182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1" name="Google Shape;261;p14"/>
          <p:cNvSpPr txBox="1">
            <a:spLocks noGrp="1"/>
          </p:cNvSpPr>
          <p:nvPr>
            <p:ph type="title" idx="18" hasCustomPrompt="1"/>
          </p:nvPr>
        </p:nvSpPr>
        <p:spPr>
          <a:xfrm>
            <a:off x="5642384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19" hasCustomPrompt="1"/>
          </p:nvPr>
        </p:nvSpPr>
        <p:spPr>
          <a:xfrm>
            <a:off x="5642384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0" hasCustomPrompt="1"/>
          </p:nvPr>
        </p:nvSpPr>
        <p:spPr>
          <a:xfrm>
            <a:off x="9251417" y="1712351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title" idx="21" hasCustomPrompt="1"/>
          </p:nvPr>
        </p:nvSpPr>
        <p:spPr>
          <a:xfrm>
            <a:off x="9251417" y="3935217"/>
            <a:ext cx="907200" cy="4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3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t>xx%</a:t>
            </a:r>
          </a:p>
        </p:txBody>
      </p:sp>
      <p:sp>
        <p:nvSpPr>
          <p:cNvPr id="265" name="Google Shape;265;p14"/>
          <p:cNvSpPr/>
          <p:nvPr/>
        </p:nvSpPr>
        <p:spPr>
          <a:xfrm flipH="1">
            <a:off x="10896032" y="6362548"/>
            <a:ext cx="266936" cy="347480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4"/>
          <p:cNvSpPr/>
          <p:nvPr/>
        </p:nvSpPr>
        <p:spPr>
          <a:xfrm flipH="1">
            <a:off x="10402948" y="6083738"/>
            <a:ext cx="433837" cy="666812"/>
          </a:xfrm>
          <a:custGeom>
            <a:avLst/>
            <a:gdLst/>
            <a:ahLst/>
            <a:cxnLst/>
            <a:rect l="l" t="t" r="r" b="b"/>
            <a:pathLst>
              <a:path w="13132" h="20184" extrusionOk="0">
                <a:moveTo>
                  <a:pt x="6551" y="1"/>
                </a:moveTo>
                <a:cubicBezTo>
                  <a:pt x="3261" y="1"/>
                  <a:pt x="0" y="4642"/>
                  <a:pt x="0" y="8403"/>
                </a:cubicBezTo>
                <a:cubicBezTo>
                  <a:pt x="0" y="11928"/>
                  <a:pt x="2850" y="13485"/>
                  <a:pt x="5934" y="13661"/>
                </a:cubicBezTo>
                <a:lnTo>
                  <a:pt x="5729" y="20183"/>
                </a:lnTo>
                <a:lnTo>
                  <a:pt x="7227" y="18891"/>
                </a:lnTo>
                <a:lnTo>
                  <a:pt x="6757" y="13661"/>
                </a:lnTo>
                <a:cubicBezTo>
                  <a:pt x="9988" y="13603"/>
                  <a:pt x="13132" y="11987"/>
                  <a:pt x="13132" y="8315"/>
                </a:cubicBezTo>
                <a:cubicBezTo>
                  <a:pt x="13132" y="4525"/>
                  <a:pt x="9871" y="1"/>
                  <a:pt x="65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4"/>
          <p:cNvSpPr/>
          <p:nvPr/>
        </p:nvSpPr>
        <p:spPr>
          <a:xfrm>
            <a:off x="10158636" y="6416809"/>
            <a:ext cx="185059" cy="240897"/>
          </a:xfrm>
          <a:custGeom>
            <a:avLst/>
            <a:gdLst/>
            <a:ahLst/>
            <a:cxnLst/>
            <a:rect l="l" t="t" r="r" b="b"/>
            <a:pathLst>
              <a:path w="8080" h="10518" extrusionOk="0">
                <a:moveTo>
                  <a:pt x="4055" y="0"/>
                </a:moveTo>
                <a:cubicBezTo>
                  <a:pt x="2028" y="0"/>
                  <a:pt x="1" y="2850"/>
                  <a:pt x="1" y="5141"/>
                </a:cubicBezTo>
                <a:cubicBezTo>
                  <a:pt x="1" y="7345"/>
                  <a:pt x="1793" y="8285"/>
                  <a:pt x="3673" y="8373"/>
                </a:cubicBezTo>
                <a:lnTo>
                  <a:pt x="3673" y="10517"/>
                </a:lnTo>
                <a:lnTo>
                  <a:pt x="4231" y="10517"/>
                </a:lnTo>
                <a:lnTo>
                  <a:pt x="4114" y="8402"/>
                </a:lnTo>
                <a:cubicBezTo>
                  <a:pt x="6141" y="8373"/>
                  <a:pt x="8080" y="7374"/>
                  <a:pt x="8080" y="5083"/>
                </a:cubicBezTo>
                <a:cubicBezTo>
                  <a:pt x="8080" y="2791"/>
                  <a:pt x="6082" y="0"/>
                  <a:pt x="405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161242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7/25/2024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3.xml"/><Relationship Id="rId7" Type="http://schemas.openxmlformats.org/officeDocument/2006/relationships/slide" Target="slide20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1.xml"/><Relationship Id="rId5" Type="http://schemas.openxmlformats.org/officeDocument/2006/relationships/slide" Target="slide15.xml"/><Relationship Id="rId10" Type="http://schemas.openxmlformats.org/officeDocument/2006/relationships/slide" Target="slide19.xml"/><Relationship Id="rId4" Type="http://schemas.openxmlformats.org/officeDocument/2006/relationships/slide" Target="slide14.xml"/><Relationship Id="rId9" Type="http://schemas.openxmlformats.org/officeDocument/2006/relationships/slide" Target="slide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98323"/>
            <a:ext cx="12191999" cy="69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968909" y="1"/>
            <a:ext cx="422309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5" rIns="91427" bIns="45715">
            <a:spAutoFit/>
          </a:bodyPr>
          <a:lstStyle/>
          <a:p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Song </a:t>
            </a:r>
            <a:r>
              <a:rPr lang="en-GB" sz="3200" b="1" i="1" dirty="0" err="1">
                <a:solidFill>
                  <a:srgbClr val="7030A0"/>
                </a:solidFill>
                <a:latin typeface="Bahnschrift SemiBold Condensed" panose="020B0502040204020203" pitchFamily="34" charset="0"/>
              </a:rPr>
              <a:t>Ve</a:t>
            </a:r>
            <a:r>
              <a:rPr lang="en-GB" sz="3200" b="1" i="1" dirty="0">
                <a:solidFill>
                  <a:srgbClr val="7030A0"/>
                </a:solidFill>
                <a:latin typeface="Bahnschrift SemiBold Condensed" panose="020B0502040204020203" pitchFamily="34" charset="0"/>
              </a:rPr>
              <a:t> secondary school.</a:t>
            </a:r>
            <a:endParaRPr lang="en-US" sz="3200" b="1" i="1" dirty="0">
              <a:solidFill>
                <a:srgbClr val="7030A0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5619552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1738" y="389992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68271" y="4219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056" y="319313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02918" y="1366008"/>
            <a:ext cx="11607165" cy="2061210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</a:t>
            </a:r>
            <a:r>
              <a:rPr lang="en-US" sz="3200"/>
              <a:t>. This complex of buildings was ______ by foreign troops during the war.</a:t>
            </a:r>
          </a:p>
          <a:p>
            <a:pPr algn="just"/>
            <a:r>
              <a:rPr lang="en-US" sz="3200"/>
              <a:t>         </a:t>
            </a:r>
            <a:r>
              <a:rPr lang="en-US" sz="3200" b="1"/>
              <a:t> A.</a:t>
            </a:r>
            <a:r>
              <a:rPr lang="en-US" sz="3200"/>
              <a:t> received                                                         </a:t>
            </a:r>
            <a:r>
              <a:rPr lang="en-US" sz="3200" b="1"/>
              <a:t>B.</a:t>
            </a:r>
            <a:r>
              <a:rPr lang="en-US" sz="3200"/>
              <a:t> busy </a:t>
            </a:r>
          </a:p>
          <a:p>
            <a:pPr algn="just"/>
            <a:r>
              <a:rPr lang="en-US" sz="3200"/>
              <a:t>         </a:t>
            </a:r>
            <a:r>
              <a:rPr lang="en-US" sz="3200" b="1"/>
              <a:t> C.</a:t>
            </a:r>
            <a:r>
              <a:rPr lang="en-US" sz="3200"/>
              <a:t> occupied                                                       </a:t>
            </a:r>
            <a:r>
              <a:rPr lang="en-US" sz="3200" b="1"/>
              <a:t> D.</a:t>
            </a:r>
            <a:r>
              <a:rPr lang="en-US" sz="3200"/>
              <a:t> filled</a:t>
            </a:r>
          </a:p>
        </p:txBody>
      </p:sp>
      <p:sp>
        <p:nvSpPr>
          <p:cNvPr id="7" name="Oval 6"/>
          <p:cNvSpPr/>
          <p:nvPr/>
        </p:nvSpPr>
        <p:spPr>
          <a:xfrm>
            <a:off x="1271250" y="2900517"/>
            <a:ext cx="547718" cy="52670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2750" y="119982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The custom of </a:t>
            </a:r>
            <a:r>
              <a:rPr lang="en-US" sz="3200" b="1" dirty="0"/>
              <a:t>w</a:t>
            </a:r>
            <a:r>
              <a:rPr lang="en-US" sz="3200" dirty="0"/>
              <a:t>______  ancestors is a beautiful and rich tradition in Vietnamese culture.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12750" y="227614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 custom of sending a greeting card has become a </a:t>
            </a:r>
            <a:r>
              <a:rPr lang="en-US" sz="3200" b="1"/>
              <a:t>d</a:t>
            </a:r>
            <a:r>
              <a:rPr lang="en-US" sz="3200"/>
              <a:t>______ tradition in many western countries.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12750" y="3352472"/>
            <a:ext cx="110737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12750" y="393603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Festivals, which are handed down from one </a:t>
            </a:r>
            <a:r>
              <a:rPr lang="en-US" sz="3200" b="1"/>
              <a:t>g</a:t>
            </a:r>
            <a:r>
              <a:rPr lang="en-US" sz="3200"/>
              <a:t>______    to the next, are an important way to promote tourism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12750" y="501236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3" name="Down Arrow Callout 2"/>
          <p:cNvSpPr/>
          <p:nvPr/>
        </p:nvSpPr>
        <p:spPr>
          <a:xfrm>
            <a:off x="10707329" y="6213987"/>
            <a:ext cx="1071716" cy="57518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Game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24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9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25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1804" y="260351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766186" y="2754067"/>
            <a:ext cx="1739633" cy="10914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5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759199" y="1483504"/>
            <a:ext cx="1723091" cy="1091456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902247" y="1473168"/>
            <a:ext cx="1698088" cy="1115217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020291" y="1473168"/>
            <a:ext cx="1733308" cy="1127265"/>
          </a:xfrm>
          <a:prstGeom prst="rect">
            <a:avLst/>
          </a:prstGeom>
          <a:solidFill>
            <a:srgbClr val="66FF3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70523" y="1491829"/>
            <a:ext cx="1700264" cy="1104881"/>
          </a:xfrm>
          <a:prstGeom prst="rect">
            <a:avLst/>
          </a:prstGeom>
          <a:solidFill>
            <a:srgbClr val="00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chemeClr val="bg1"/>
                </a:solidFill>
              </a:rPr>
              <a:t>1</a:t>
            </a:r>
            <a:endParaRPr lang="en-US" sz="10666" b="1" dirty="0">
              <a:solidFill>
                <a:schemeClr val="bg1"/>
              </a:solidFill>
            </a:endParaRP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59199" y="2768759"/>
            <a:ext cx="1723091" cy="1068439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59" name="Rectangle 1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902247" y="2804394"/>
            <a:ext cx="1698088" cy="1068439"/>
          </a:xfrm>
          <a:prstGeom prst="rect">
            <a:avLst/>
          </a:prstGeom>
          <a:solidFill>
            <a:srgbClr val="E4C988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60" name="Rectangle 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020290" y="2804394"/>
            <a:ext cx="1733309" cy="1068439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70C0"/>
                </a:solidFill>
              </a:rPr>
              <a:t>8</a:t>
            </a:r>
            <a:endParaRPr lang="en-US" sz="10666" b="1" dirty="0">
              <a:solidFill>
                <a:srgbClr val="0070C0"/>
              </a:solidFill>
            </a:endParaRP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35624" y="444500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35624" y="4978400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612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820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7028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60236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444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652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86024" y="44450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860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652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444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60236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7028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82024" y="4978400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75544" y="4965223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sp>
        <p:nvSpPr>
          <p:cNvPr id="2" name="Right Arrow 1">
            <a:hlinkClick r:id="rId11" action="ppaction://hlinksldjump"/>
          </p:cNvPr>
          <p:cNvSpPr/>
          <p:nvPr/>
        </p:nvSpPr>
        <p:spPr>
          <a:xfrm>
            <a:off x="11061289" y="6361471"/>
            <a:ext cx="786581" cy="412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GO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65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9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5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1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7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05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8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31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70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 nodeType="clickPar">
                      <p:stCondLst>
                        <p:cond delay="0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93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 nodeType="clickPar">
                      <p:stCondLst>
                        <p:cond delay="0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 nodeType="clickPar">
                      <p:stCondLst>
                        <p:cond delay="0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 nodeType="clickPar">
                      <p:stCondLst>
                        <p:cond delay="0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 nodeType="clickPar">
                      <p:stCondLst>
                        <p:cond delay="0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 nodeType="clickPar">
                      <p:stCondLst>
                        <p:cond delay="0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86376" y="1868415"/>
            <a:ext cx="10373237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500" b="1" dirty="0"/>
              <a:t>1.</a:t>
            </a:r>
            <a:r>
              <a:rPr lang="en-US" sz="3500" dirty="0"/>
              <a:t> The custom of </a:t>
            </a:r>
            <a:r>
              <a:rPr lang="en-US" sz="3500" b="1" dirty="0"/>
              <a:t>w</a:t>
            </a:r>
            <a:r>
              <a:rPr lang="en-US" sz="3500" dirty="0"/>
              <a:t>________  </a:t>
            </a:r>
            <a:r>
              <a:rPr lang="en-US" sz="3500" dirty="0"/>
              <a:t>ancestors is a beautiful and rich tradition in Vietnamese culture.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4540167" y="1861624"/>
            <a:ext cx="2152650" cy="6309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orshiping</a:t>
            </a:r>
            <a:endParaRPr lang="en-US" sz="3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ction Button: Home 18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359717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3" grpId="1"/>
      <p:bldP spid="2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31542" y="2296467"/>
            <a:ext cx="10274915" cy="11695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500" b="1" dirty="0"/>
              <a:t>2.</a:t>
            </a:r>
            <a:r>
              <a:rPr lang="en-US" sz="3500" dirty="0"/>
              <a:t> The custom of sending a greeting card has become a </a:t>
            </a:r>
            <a:r>
              <a:rPr lang="en-US" sz="3500" b="1" dirty="0"/>
              <a:t>d</a:t>
            </a:r>
            <a:r>
              <a:rPr lang="en-US" sz="3500" dirty="0"/>
              <a:t>________ </a:t>
            </a:r>
            <a:r>
              <a:rPr lang="en-US" sz="3500" dirty="0"/>
              <a:t>tradition in many western countries.</a:t>
            </a:r>
          </a:p>
        </p:txBody>
      </p:sp>
      <p:sp>
        <p:nvSpPr>
          <p:cNvPr id="24" name="Text Box 23"/>
          <p:cNvSpPr txBox="1"/>
          <p:nvPr/>
        </p:nvSpPr>
        <p:spPr>
          <a:xfrm>
            <a:off x="1033002" y="288124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eep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-rooted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87623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4" grpId="1"/>
      <p:bldP spid="24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10019715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7427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019715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9511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50402" y="1887466"/>
            <a:ext cx="110737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4444857" y="1887466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eritage</a:t>
            </a: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378524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802" y="1472251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10019715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94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65788" y="1753275"/>
            <a:ext cx="1119527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500" b="1" dirty="0"/>
              <a:t>4.</a:t>
            </a:r>
            <a:r>
              <a:rPr lang="en-US" sz="3500" dirty="0"/>
              <a:t> Festivals, which are handed down from one </a:t>
            </a:r>
            <a:r>
              <a:rPr lang="en-US" sz="3500" b="1" dirty="0"/>
              <a:t>g</a:t>
            </a:r>
            <a:r>
              <a:rPr lang="en-US" sz="3500" dirty="0" smtClean="0"/>
              <a:t>_______</a:t>
            </a:r>
            <a:r>
              <a:rPr lang="en-US" sz="3500" dirty="0"/>
              <a:t>__</a:t>
            </a:r>
            <a:r>
              <a:rPr lang="en-US" sz="3500" dirty="0" smtClean="0"/>
              <a:t>     </a:t>
            </a:r>
            <a:r>
              <a:rPr lang="en-US" sz="3500" dirty="0"/>
              <a:t>to the next, are an important way to promote tourism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9036275" y="1753275"/>
            <a:ext cx="215265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eneration</a:t>
            </a:r>
            <a:endParaRPr lang="en-US" sz="35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218445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6" grpId="1"/>
      <p:bldP spid="2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5400" dirty="0" smtClean="0">
              <a:solidFill>
                <a:prstClr val="black"/>
              </a:solidFill>
            </a:endParaRPr>
          </a:p>
          <a:p>
            <a:pPr algn="ctr" defTabSz="1219140">
              <a:buClr>
                <a:srgbClr val="000000"/>
              </a:buClr>
            </a:pPr>
            <a:r>
              <a:rPr lang="en-US" sz="5400" b="1" dirty="0" smtClean="0">
                <a:solidFill>
                  <a:srgbClr val="0070C0"/>
                </a:solidFill>
              </a:rPr>
              <a:t>ancestor</a:t>
            </a:r>
            <a:endParaRPr lang="en-US" sz="5400" b="1" dirty="0">
              <a:solidFill>
                <a:srgbClr val="0070C0"/>
              </a:solidFill>
            </a:endParaRPr>
          </a:p>
          <a:p>
            <a:pPr algn="ctr" defTabSz="1219140">
              <a:buClr>
                <a:srgbClr val="000000"/>
              </a:buClr>
            </a:pPr>
            <a:endParaRPr lang="en-US" sz="5400" b="1" kern="0" dirty="0">
              <a:solidFill>
                <a:srgbClr val="F26648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8001" y="2695397"/>
            <a:ext cx="26709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nacesort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95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65788" y="2131510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3946223" y="2141670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ngredients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1250131" y="6150079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239951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1"/>
      <p:bldP spid="29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966470" y="183187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Finish the sentence by completing each blank with a word. The first letter of each word is given. 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12750" y="214937"/>
            <a:ext cx="502920" cy="53340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465788" y="10234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2750" y="119982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The custom of </a:t>
            </a:r>
            <a:r>
              <a:rPr lang="en-US" sz="3200" b="1" dirty="0"/>
              <a:t>w</a:t>
            </a:r>
            <a:r>
              <a:rPr lang="en-US" sz="3200" dirty="0"/>
              <a:t>______  ancestors is a beautiful and rich tradition in Vietnamese culture.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412750" y="227614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 custom of sending a greeting card has become a </a:t>
            </a:r>
            <a:r>
              <a:rPr lang="en-US" sz="3200" b="1"/>
              <a:t>d</a:t>
            </a:r>
            <a:r>
              <a:rPr lang="en-US" sz="3200"/>
              <a:t>______ tradition in many western countries.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12750" y="3352472"/>
            <a:ext cx="11073765" cy="583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</a:t>
            </a:r>
            <a:r>
              <a:rPr lang="en-US" sz="3200"/>
              <a:t>. A country’s cultural </a:t>
            </a:r>
            <a:r>
              <a:rPr lang="en-US" sz="3200" b="1"/>
              <a:t>h</a:t>
            </a:r>
            <a:r>
              <a:rPr lang="en-US" sz="3200"/>
              <a:t>______ is a valuable resource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412750" y="3936037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Festivals, which are handed down from one </a:t>
            </a:r>
            <a:r>
              <a:rPr lang="en-US" sz="3200" b="1"/>
              <a:t>g</a:t>
            </a:r>
            <a:r>
              <a:rPr lang="en-US" sz="3200"/>
              <a:t>______    to the next, are an important way to promote tourism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412750" y="5012362"/>
            <a:ext cx="11073765" cy="1076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Besides the key </a:t>
            </a:r>
            <a:r>
              <a:rPr lang="en-US" sz="3200" b="1"/>
              <a:t>i</a:t>
            </a:r>
            <a:r>
              <a:rPr lang="en-US" sz="3200"/>
              <a:t>______,    another secret to achieving the perfect fish and chips is the temperature of the oil.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3851910" y="119982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orshiping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10039350" y="2296467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eep-rooted</a:t>
            </a:r>
          </a:p>
        </p:txBody>
      </p:sp>
      <p:sp>
        <p:nvSpPr>
          <p:cNvPr id="25" name="Text Box 24"/>
          <p:cNvSpPr txBox="1"/>
          <p:nvPr/>
        </p:nvSpPr>
        <p:spPr>
          <a:xfrm>
            <a:off x="4307205" y="335247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eritage</a:t>
            </a:r>
          </a:p>
        </p:txBody>
      </p:sp>
      <p:sp>
        <p:nvSpPr>
          <p:cNvPr id="26" name="Text Box 25"/>
          <p:cNvSpPr txBox="1"/>
          <p:nvPr/>
        </p:nvSpPr>
        <p:spPr>
          <a:xfrm>
            <a:off x="8642985" y="397223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eneration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3893185" y="5022522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ngredients</a:t>
            </a:r>
          </a:p>
        </p:txBody>
      </p:sp>
    </p:spTree>
    <p:extLst>
      <p:ext uri="{BB962C8B-B14F-4D97-AF65-F5344CB8AC3E}">
        <p14:creationId xmlns:p14="http://schemas.microsoft.com/office/powerpoint/2010/main" val="6447142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24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9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125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9" grpId="0"/>
      <p:bldP spid="2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1860365" y="1699875"/>
            <a:ext cx="869948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 + was/were +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Ving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He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eating</a:t>
            </a:r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rice.</a:t>
            </a:r>
          </a:p>
          <a:p>
            <a:pPr marL="635" indent="-635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S + was/weren’t +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Ving</a:t>
            </a:r>
            <a:endParaRPr lang="en-US" sz="32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-635"/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They weren’t playing football</a:t>
            </a:r>
          </a:p>
          <a:p>
            <a:pPr marL="635" indent="-635"/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Was/Were + S + </a:t>
            </a:r>
            <a:r>
              <a:rPr lang="en-US" sz="3200" b="0" dirty="0" err="1">
                <a:latin typeface="Calibri" panose="020F0502020204030204" pitchFamily="34" charset="0"/>
                <a:cs typeface="Calibri" panose="020F0502020204030204" pitchFamily="34" charset="0"/>
              </a:rPr>
              <a:t>Ving</a:t>
            </a:r>
            <a:r>
              <a:rPr lang="en-US" sz="3200" b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635" indent="-635"/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she studying </a:t>
            </a:r>
            <a:r>
              <a:rPr lang="en-US" sz="32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night?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299173" y="172270"/>
            <a:ext cx="642493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200" b="1" dirty="0" smtClean="0"/>
              <a:t>THE </a:t>
            </a:r>
            <a:r>
              <a:rPr lang="en-US" sz="4200" b="1" dirty="0" smtClean="0"/>
              <a:t>PAST </a:t>
            </a:r>
            <a:r>
              <a:rPr lang="en-US" sz="4200" b="1" dirty="0"/>
              <a:t>CONTINUOUS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3940" y="746261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Put the verb in brackets in the past continuous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2858" y="82711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643" y="72447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06495" y="78146"/>
            <a:ext cx="52451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en-US" sz="3600" b="1" dirty="0">
                <a:sym typeface="+mn-ea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75945" y="1996576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Luckily, the sun </a:t>
            </a:r>
            <a:r>
              <a:rPr lang="en-US" sz="3200" b="1"/>
              <a:t>(shine)</a:t>
            </a:r>
            <a:r>
              <a:rPr lang="en-US" sz="3200"/>
              <a:t> ______________ brightly when we reached the campsite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75945" y="3215141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They </a:t>
            </a:r>
            <a:r>
              <a:rPr lang="en-US" sz="3200" b="1"/>
              <a:t>(build)</a:t>
            </a:r>
            <a:r>
              <a:rPr lang="en-US" sz="3200"/>
              <a:t> ______________ Ho Chi Minh Mausoleum from 1973 to 1975.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53085" y="4535306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When their mum came home, they </a:t>
            </a:r>
            <a:r>
              <a:rPr lang="en-US" sz="3200" b="1"/>
              <a:t>(not study)</a:t>
            </a:r>
            <a:r>
              <a:rPr lang="en-US" sz="3200"/>
              <a:t> ____________; they </a:t>
            </a:r>
            <a:r>
              <a:rPr lang="en-US" sz="3200" b="1"/>
              <a:t>(chat)</a:t>
            </a:r>
            <a:r>
              <a:rPr lang="en-US" sz="3200"/>
              <a:t> _______________noisily.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5848350" y="1996576"/>
            <a:ext cx="21526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shining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495675" y="3221491"/>
            <a:ext cx="2778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building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809355" y="4433706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weren’t studying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2891155" y="4926466"/>
            <a:ext cx="3382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 chatting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/>
      <p:bldP spid="3" grpId="0" bldLvl="0"/>
      <p:bldP spid="3" grpId="1"/>
      <p:bldP spid="4" grpId="0" bldLvl="0"/>
      <p:bldP spid="4" grpId="1"/>
      <p:bldP spid="23" grpId="0"/>
      <p:bldP spid="23" grpId="1"/>
      <p:bldP spid="6" grpId="0"/>
      <p:bldP spid="6" grpId="1"/>
      <p:bldP spid="7" grpId="0"/>
      <p:bldP spid="7" grpId="1"/>
      <p:bldP spid="19" grpId="0"/>
      <p:bldP spid="19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0731" y="311601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Put the verb in brackets in the past continuous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9649" y="3924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434" y="28981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42434" y="1890170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______ they still </a:t>
            </a:r>
            <a:r>
              <a:rPr lang="en-US" sz="3200" b="1"/>
              <a:t>(wait)</a:t>
            </a:r>
            <a:r>
              <a:rPr lang="en-US" sz="3200"/>
              <a:t> __________ when the tour guide arrived?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2434" y="3216050"/>
            <a:ext cx="110737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 </a:t>
            </a:r>
            <a:r>
              <a:rPr lang="en-US" sz="3200"/>
              <a:t>I </a:t>
            </a:r>
            <a:r>
              <a:rPr lang="en-US" sz="3200" b="1"/>
              <a:t>(think)</a:t>
            </a:r>
            <a:r>
              <a:rPr lang="en-US" sz="3200"/>
              <a:t> _________________ of my grandmother for years after she died.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1296484" y="1812700"/>
            <a:ext cx="1485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5774504" y="1890170"/>
            <a:ext cx="15595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273874" y="3216050"/>
            <a:ext cx="37953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 thinking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/>
      <p:bldP spid="2" grpId="1"/>
      <p:bldP spid="3" grpId="0" bldLvl="0"/>
      <p:bldP spid="3" grpId="1"/>
      <p:bldP spid="7" grpId="0"/>
      <p:bldP spid="7" grpId="1"/>
      <p:bldP spid="19" grpId="0"/>
      <p:bldP spid="19" grpId="1"/>
      <p:bldP spid="5" grpId="0"/>
      <p:bldP spid="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2"/>
          <p:cNvSpPr txBox="1"/>
          <p:nvPr/>
        </p:nvSpPr>
        <p:spPr>
          <a:xfrm>
            <a:off x="1899142" y="1368206"/>
            <a:ext cx="8375015" cy="646331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ym typeface="+mn-ea"/>
              </a:rPr>
              <a:t>Subject + wish + subject + past simple</a:t>
            </a:r>
            <a:endParaRPr lang="en-US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647169" y="195138"/>
            <a:ext cx="5734685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smtClean="0"/>
              <a:t> WISH </a:t>
            </a:r>
            <a:r>
              <a:rPr lang="en-US" sz="4000" b="1" dirty="0"/>
              <a:t>+ PAST SIMPLE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95486" y="2597707"/>
            <a:ext cx="10982325" cy="17545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>
                <a:highlight>
                  <a:srgbClr val="00FF00"/>
                </a:highlight>
                <a:sym typeface="+mn-ea"/>
              </a:rPr>
              <a:t>I wish I had</a:t>
            </a:r>
            <a:r>
              <a:rPr lang="en-US" sz="3800">
                <a:sym typeface="+mn-ea"/>
              </a:rPr>
              <a:t> enough money to travel around the world.</a:t>
            </a:r>
            <a:endParaRPr lang="en-US" sz="3800"/>
          </a:p>
          <a:p>
            <a:pPr algn="just">
              <a:lnSpc>
                <a:spcPct val="150000"/>
              </a:lnSpc>
            </a:pPr>
            <a:r>
              <a:rPr lang="en-US" sz="3800">
                <a:highlight>
                  <a:srgbClr val="00FF00"/>
                </a:highlight>
                <a:sym typeface="+mn-ea"/>
              </a:rPr>
              <a:t>I wish (that) my mother didn’t have</a:t>
            </a:r>
            <a:r>
              <a:rPr lang="en-US" sz="3800">
                <a:sym typeface="+mn-ea"/>
              </a:rPr>
              <a:t> to work so hard.</a:t>
            </a:r>
            <a:endParaRPr lang="en-US" sz="3800" b="0"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-11207115" y="2512695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-11207115" y="4352290"/>
            <a:ext cx="962660" cy="442595"/>
          </a:xfrm>
          <a:prstGeom prst="rightArrow">
            <a:avLst/>
          </a:prstGeom>
          <a:solidFill>
            <a:srgbClr val="E4C988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3" grpId="1" animBg="1"/>
      <p:bldP spid="100" grpId="0"/>
      <p:bldP spid="100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4309" y="10256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1524" y="20520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852606" y="124346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following sentences, using wish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389389" y="10764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1486" y="991121"/>
            <a:ext cx="10504805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en-US" sz="3200" b="1" dirty="0"/>
              <a:t>1</a:t>
            </a:r>
            <a:r>
              <a:rPr lang="en-US" sz="3200" dirty="0"/>
              <a:t>. She doesn’t have an iPhone. She’d like to have one.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852606" y="2100781"/>
            <a:ext cx="10504805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I’m sorry that I don’t have a three-month summer holiday as my grandma did.</a:t>
            </a:r>
          </a:p>
        </p:txBody>
      </p:sp>
      <p:sp>
        <p:nvSpPr>
          <p:cNvPr id="29" name="Text Box 28"/>
          <p:cNvSpPr txBox="1"/>
          <p:nvPr/>
        </p:nvSpPr>
        <p:spPr>
          <a:xfrm>
            <a:off x="1070725" y="1523250"/>
            <a:ext cx="95631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She wishes (that) she had an IPhone.</a:t>
            </a:r>
            <a:r>
              <a:rPr lang="en-US" sz="3200" dirty="0"/>
              <a:t> 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1049492" y="3177106"/>
            <a:ext cx="1088320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I wish I had three-month summer holiday as my grandma did.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852606" y="3755847"/>
            <a:ext cx="105048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I want my parents to let me make my own decisions, but they don’t.</a:t>
            </a:r>
          </a:p>
        </p:txBody>
      </p:sp>
      <p:sp>
        <p:nvSpPr>
          <p:cNvPr id="23" name="Text Box 2"/>
          <p:cNvSpPr txBox="1"/>
          <p:nvPr/>
        </p:nvSpPr>
        <p:spPr>
          <a:xfrm>
            <a:off x="1049491" y="4832172"/>
            <a:ext cx="10503411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 I wish (that) my parents let me make my own decisions.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/>
      <p:bldP spid="29" grpId="1"/>
      <p:bldP spid="30" grpId="0" bldLvl="0"/>
      <p:bldP spid="30" grpId="1"/>
      <p:bldP spid="23" grpId="0" bldLvl="0"/>
      <p:bldP spid="2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3907" y="24065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01122" y="34329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922204" y="262439"/>
            <a:ext cx="10888345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Rewrite the following sentences, using wish</a:t>
            </a:r>
          </a:p>
        </p:txBody>
      </p:sp>
      <p:sp>
        <p:nvSpPr>
          <p:cNvPr id="2" name="TextBox 16"/>
          <p:cNvSpPr txBox="1"/>
          <p:nvPr/>
        </p:nvSpPr>
        <p:spPr>
          <a:xfrm>
            <a:off x="458987" y="24573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68552" y="1341775"/>
            <a:ext cx="10504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Mike wants to play musical instruments, but he can’t.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68552" y="2746395"/>
            <a:ext cx="105048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My dad is very busy. I want him to have more time with me.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68552" y="2080915"/>
            <a:ext cx="962660" cy="442595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68552" y="3552845"/>
            <a:ext cx="962660" cy="442595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2"/>
          <p:cNvSpPr txBox="1"/>
          <p:nvPr/>
        </p:nvSpPr>
        <p:spPr>
          <a:xfrm>
            <a:off x="1148141" y="1968417"/>
            <a:ext cx="95631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Mike wishes (that) he could play musical instruments.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48141" y="3329960"/>
            <a:ext cx="95631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0000"/>
                </a:solidFill>
              </a:rPr>
              <a:t>I wish (that) my dad was not very busy, and (that) he had more time with me.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3" grpId="1"/>
      <p:bldP spid="14" grpId="0" bldLvl="0"/>
      <p:bldP spid="1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unge-paper-background"/>
          <p:cNvPicPr>
            <a:picLocks noChangeAspect="1"/>
          </p:cNvPicPr>
          <p:nvPr/>
        </p:nvPicPr>
        <p:blipFill>
          <a:blip r:embed="rId3"/>
          <a:srcRect b="57386"/>
          <a:stretch>
            <a:fillRect/>
          </a:stretch>
        </p:blipFill>
        <p:spPr>
          <a:xfrm>
            <a:off x="27468" y="-67044"/>
            <a:ext cx="12191365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635" y="-85356"/>
            <a:ext cx="12192635" cy="1132943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 rot="21180000">
            <a:off x="259715" y="1463040"/>
            <a:ext cx="68649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Life in your neighborhood</a:t>
            </a:r>
          </a:p>
        </p:txBody>
      </p:sp>
      <p:sp>
        <p:nvSpPr>
          <p:cNvPr id="4" name="Text Box 3"/>
          <p:cNvSpPr txBox="1"/>
          <p:nvPr/>
        </p:nvSpPr>
        <p:spPr>
          <a:xfrm rot="21360000">
            <a:off x="654050" y="2399030"/>
            <a:ext cx="51968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 algn="ctr"/>
            <a:r>
              <a:rPr lang="en-US" sz="4400" b="1">
                <a:solidFill>
                  <a:srgbClr val="FF0000"/>
                </a:solidFill>
                <a:effectLst>
                  <a:glow rad="457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40 years ago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0EBDF">
                  <a:alpha val="100000"/>
                </a:srgbClr>
              </a:clrFrom>
              <a:clrTo>
                <a:srgbClr val="F0EBDF">
                  <a:alpha val="100000"/>
                  <a:alpha val="0"/>
                </a:srgbClr>
              </a:clrTo>
            </a:clrChange>
          </a:blip>
          <a:srcRect t="6507" r="5182"/>
          <a:stretch>
            <a:fillRect/>
          </a:stretch>
        </p:blipFill>
        <p:spPr>
          <a:xfrm>
            <a:off x="4812665" y="3538220"/>
            <a:ext cx="3080385" cy="2221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65" y="4318000"/>
            <a:ext cx="3230880" cy="2022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325" y="1243330"/>
            <a:ext cx="3962400" cy="2701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245110" y="2226945"/>
            <a:ext cx="1153922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3200" b="0">
                <a:solidFill>
                  <a:srgbClr val="242021"/>
                </a:solidFill>
                <a:latin typeface="Times New Roman" panose="02020603050405020304" charset="0"/>
              </a:rPr>
              <a:t>-  Ask your grandparents and / or old people, and / or read books or search the internet to find the information you want.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7045" y="1168400"/>
            <a:ext cx="108642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3200" b="1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information and pictures about life in your area about 40 years ago.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1143000" y="3227070"/>
            <a:ext cx="10159365" cy="3538220"/>
          </a:xfrm>
          <a:prstGeom prst="rect">
            <a:avLst/>
          </a:prstGeom>
          <a:solidFill>
            <a:srgbClr val="84D2C5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1" i="1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sz="3200" b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Means of transport (on foot, on horseback, by bicycle, …) 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Home life (electric devices, cooking, …)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Community services (electricity, running water, library, communal house, …)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way of cooking</a:t>
            </a:r>
          </a:p>
          <a:p>
            <a:pPr marL="1270" indent="-1270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8658" y="19685"/>
            <a:ext cx="12113342" cy="1083310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12" name="Round Single Corner Rectangle 1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 animBg="1"/>
      <p:bldP spid="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dirty="0">
                <a:solidFill>
                  <a:srgbClr val="0070C0"/>
                </a:solidFill>
              </a:rPr>
              <a:t>heritage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5603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gretahie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23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245110" y="2620645"/>
            <a:ext cx="115392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400" b="0">
                <a:solidFill>
                  <a:srgbClr val="242021"/>
                </a:solidFill>
                <a:latin typeface="Times New Roman" panose="02020603050405020304" charset="0"/>
              </a:rPr>
              <a:t>- Work in groups to make a poster to introduce the information you have prepared.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87045" y="1168400"/>
            <a:ext cx="108642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</a:rPr>
              <a:t>Task 2: Make a poster. Write or print the information and stick the pictures on the poster.</a:t>
            </a:r>
          </a:p>
        </p:txBody>
      </p:sp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5831840" y="161734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7026910" y="9240520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8658" y="19685"/>
            <a:ext cx="12113342" cy="1083310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13" name="Round Single Corner Rectangle 1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7" grpId="0"/>
      <p:bldP spid="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iphy (2)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07715" y="1482725"/>
            <a:ext cx="5397500" cy="484695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 rot="21180000">
            <a:off x="6236970" y="2794635"/>
            <a:ext cx="472821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4400" b="1">
                <a:solidFill>
                  <a:srgbClr val="FF0000"/>
                </a:solidFill>
                <a:effectLst>
                  <a:glow rad="330200">
                    <a:schemeClr val="bg1">
                      <a:alpha val="40000"/>
                    </a:schemeClr>
                  </a:glow>
                </a:effectLst>
                <a:latin typeface="Times New Roman" panose="02020603050405020304" charset="0"/>
              </a:rPr>
              <a:t>PRESENTATION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658" y="19685"/>
            <a:ext cx="12113342" cy="1083310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10" name="Round Single Corner Rectangle 9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75901" y="174606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1280" y="0"/>
            <a:ext cx="12192000" cy="819785"/>
            <a:chOff x="7620" y="-7620"/>
            <a:chExt cx="12192000" cy="1083309"/>
          </a:xfrm>
          <a:solidFill>
            <a:srgbClr val="93BFCF"/>
          </a:solidFill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46090" y="86121"/>
            <a:ext cx="66598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 CAN...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88645" y="793750"/>
            <a:ext cx="54400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Complete the self-assessment table.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877060"/>
            <a:ext cx="10915650" cy="4257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2" y="3276600"/>
            <a:ext cx="7988300" cy="216693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8" y="5587207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1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kern="1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atendance!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1745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34875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48464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5741035" cy="46799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28800"/>
            <a:ext cx="5758815" cy="11398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1: Choose the correct answer to complete each sentence below.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2: Fill in each gap with a word from the box to complete the passage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88635" y="3263265"/>
            <a:ext cx="5755005" cy="117157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particles in the box. Task 4: Find a grammar mistake in each sentence and correct it.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876450"/>
            <a:ext cx="5743692" cy="562481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 presentation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94617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788410"/>
            <a:ext cx="1012190" cy="10579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147310"/>
            <a:ext cx="1011555" cy="7791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63476"/>
            <a:ext cx="5740800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850" y="247015"/>
            <a:ext cx="6774815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50690" y="279400"/>
            <a:ext cx="5702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9" name="Content Placeholder 7" descr="board-3699939_1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9630" y="7346315"/>
            <a:ext cx="923290" cy="615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4994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Review the vocabulary and grammar of Unit 4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Apply what they have learnt (vocabulary and grammar) into practice through a project.</a:t>
            </a: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289050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Prepare for the next lesson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74327" y="20843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949325" y="77216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dirty="0"/>
              <a:t>- Work in teams</a:t>
            </a:r>
          </a:p>
        </p:txBody>
      </p:sp>
      <p:sp>
        <p:nvSpPr>
          <p:cNvPr id="4" name="TextBox 20"/>
          <p:cNvSpPr txBox="1"/>
          <p:nvPr/>
        </p:nvSpPr>
        <p:spPr>
          <a:xfrm>
            <a:off x="949325" y="1689735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Members of each team take turns and write as many vocabulary </a:t>
            </a:r>
            <a:r>
              <a:rPr lang="en-US" sz="3600" b="1" u="sng" dirty="0"/>
              <a:t>in Unit 4</a:t>
            </a:r>
            <a:r>
              <a:rPr lang="en-US" sz="3600" dirty="0"/>
              <a:t> as possible in ................. minutes.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913765" y="3429000"/>
            <a:ext cx="1021143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3600" dirty="0"/>
              <a:t>- The group having more correct answers is the winner.</a:t>
            </a:r>
          </a:p>
        </p:txBody>
      </p:sp>
      <p:pic>
        <p:nvPicPr>
          <p:cNvPr id="8" name="Content Placeholder 7" descr="board-3699939_128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7130" y="4724400"/>
            <a:ext cx="2903855" cy="1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103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dirty="0" err="1">
                <a:solidFill>
                  <a:srgbClr val="0070C0"/>
                </a:solidFill>
              </a:rPr>
              <a:t>stucture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540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retcustu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774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kern="0">
                <a:solidFill>
                  <a:srgbClr val="0070C0"/>
                </a:solidFill>
                <a:latin typeface="Patrick hand "/>
                <a:sym typeface="Arial"/>
              </a:rPr>
              <a:t>gratitude 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823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turagtide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7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BBE1EE-5048-2CA2-F5FC-872C84E3C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00" y="252385"/>
            <a:ext cx="8904400" cy="573200"/>
          </a:xfrm>
        </p:spPr>
        <p:txBody>
          <a:bodyPr/>
          <a:lstStyle/>
          <a:p>
            <a:r>
              <a:rPr lang="en-US" sz="4800" dirty="0">
                <a:solidFill>
                  <a:srgbClr val="525593"/>
                </a:solidFill>
              </a:rPr>
              <a:t>UNSCRAMBLE THE WORD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734D9AD-69FA-0D9B-EED9-163EEE1C387E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6CD054-1C55-5B4D-1C16-22015D42A187}"/>
              </a:ext>
            </a:extLst>
          </p:cNvPr>
          <p:cNvSpPr/>
          <p:nvPr/>
        </p:nvSpPr>
        <p:spPr>
          <a:xfrm>
            <a:off x="2726973" y="1437824"/>
            <a:ext cx="7821227" cy="573200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endParaRPr lang="en-US" sz="1867" kern="0">
              <a:solidFill>
                <a:srgbClr val="52321D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Alarm Clocks Vector Graphics Clip Art, PNG, 799x852px, Clock, Alarm Clock, Alarm  Clocks, Cartoon, Flip Clock">
            <a:extLst>
              <a:ext uri="{FF2B5EF4-FFF2-40B4-BE49-F238E27FC236}">
                <a16:creationId xmlns:a16="http://schemas.microsoft.com/office/drawing/2014/main" id="{8A1EBBEE-672E-8CB0-3034-F5887538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65" b="99296" l="2927" r="96220">
                        <a14:foregroundMark x1="22927" y1="18779" x2="22927" y2="18779"/>
                        <a14:foregroundMark x1="25244" y1="11854" x2="25244" y2="11854"/>
                        <a14:foregroundMark x1="35244" y1="19718" x2="35244" y2="19718"/>
                        <a14:foregroundMark x1="18049" y1="12559" x2="18049" y2="12559"/>
                        <a14:foregroundMark x1="9878" y1="6338" x2="9878" y2="6338"/>
                        <a14:foregroundMark x1="6220" y1="10211" x2="6220" y2="10211"/>
                        <a14:foregroundMark x1="15122" y1="3521" x2="15122" y2="3521"/>
                        <a14:foregroundMark x1="6220" y1="2582" x2="6220" y2="2582"/>
                        <a14:foregroundMark x1="2927" y1="6808" x2="2927" y2="6808"/>
                        <a14:foregroundMark x1="91951" y1="8451" x2="91951" y2="8451"/>
                        <a14:foregroundMark x1="96341" y1="4695" x2="96341" y2="4695"/>
                        <a14:foregroundMark x1="80732" y1="20188" x2="80732" y2="20188"/>
                        <a14:foregroundMark x1="83537" y1="12559" x2="83537" y2="12559"/>
                        <a14:foregroundMark x1="50000" y1="18192" x2="50000" y2="18192"/>
                        <a14:foregroundMark x1="26220" y1="93897" x2="26220" y2="93897"/>
                        <a14:foregroundMark x1="52195" y1="96127" x2="52195" y2="96127"/>
                        <a14:foregroundMark x1="76585" y1="98122" x2="76585" y2="98122"/>
                        <a14:foregroundMark x1="22927" y1="99296" x2="22927" y2="992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117" y="904217"/>
            <a:ext cx="1299899" cy="13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CC72F98-C0AA-6A6E-F297-7D4F62BA1664}"/>
              </a:ext>
            </a:extLst>
          </p:cNvPr>
          <p:cNvSpPr/>
          <p:nvPr/>
        </p:nvSpPr>
        <p:spPr>
          <a:xfrm>
            <a:off x="3909428" y="4267618"/>
            <a:ext cx="5068723" cy="955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ECD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buClr>
                <a:srgbClr val="000000"/>
              </a:buClr>
            </a:pPr>
            <a:r>
              <a:rPr lang="en-US" sz="5400" b="1" dirty="0">
                <a:solidFill>
                  <a:srgbClr val="0070C0"/>
                </a:solidFill>
                <a:latin typeface="OpenSans-Semibold"/>
              </a:rPr>
              <a:t>preserve</a:t>
            </a:r>
            <a:endParaRPr lang="en-US" sz="5400" b="1" kern="0" dirty="0">
              <a:solidFill>
                <a:srgbClr val="0070C0"/>
              </a:solidFill>
              <a:latin typeface="Patrick hand 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5842" y="2544631"/>
            <a:ext cx="26729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</a:rPr>
              <a:t>sveeprer</a:t>
            </a:r>
            <a:endParaRPr lang="en-US" sz="5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138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-notification-alert_C_maj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 noGrp="1" noUngrp="1" noRot="1" noChangeAspect="1" noMove="1" noResize="1"/>
          </p:cNvGrpSpPr>
          <p:nvPr/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8" name="Freeform: Shape 27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Grp="1" noUngrp="1" noRot="1" noChangeAspect="1" noMove="1" noResize="1"/>
          </p:cNvGrpSpPr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640px-Time-Travel-e1650993426426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2136205" y="2134720"/>
            <a:ext cx="8040182" cy="4603782"/>
          </a:xfrm>
          <a:prstGeom prst="rect">
            <a:avLst/>
          </a:prstGeom>
          <a:effectLst>
            <a:glow rad="254000">
              <a:schemeClr val="bg1">
                <a:alpha val="40000"/>
              </a:schemeClr>
            </a:glow>
          </a:effectLst>
        </p:spPr>
      </p:pic>
      <p:grpSp>
        <p:nvGrpSpPr>
          <p:cNvPr id="3" name="Group 2"/>
          <p:cNvGrpSpPr/>
          <p:nvPr/>
        </p:nvGrpSpPr>
        <p:grpSpPr>
          <a:xfrm>
            <a:off x="179125" y="395053"/>
            <a:ext cx="12242605" cy="883396"/>
            <a:chOff x="3034454" y="285718"/>
            <a:chExt cx="12242605" cy="883396"/>
          </a:xfrm>
        </p:grpSpPr>
        <p:grpSp>
          <p:nvGrpSpPr>
            <p:cNvPr id="4" name="Group 3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6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70C0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8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5655539" y="285718"/>
              <a:ext cx="9621520" cy="860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rgbClr val="0070C0"/>
                  </a:solidFill>
                  <a:latin typeface="Myriad Pro" pitchFamily="34" charset="0"/>
                </a:rPr>
                <a:t>REMEMBERING THE PAST</a:t>
              </a:r>
            </a:p>
          </p:txBody>
        </p:sp>
      </p:grpSp>
      <p:sp>
        <p:nvSpPr>
          <p:cNvPr id="12" name="Rounded Rectangle 13"/>
          <p:cNvSpPr/>
          <p:nvPr/>
        </p:nvSpPr>
        <p:spPr>
          <a:xfrm>
            <a:off x="3805077" y="1322781"/>
            <a:ext cx="6069330" cy="625475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4250847" y="1411046"/>
            <a:ext cx="556196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chemeClr val="bg1"/>
                </a:solidFill>
                <a:sym typeface="+mn-ea"/>
              </a:rPr>
              <a:t>LESSON 7: LOOKING BACK &amp; PROJECT</a:t>
            </a:r>
            <a:endParaRPr lang="en-US" sz="2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60882" y="1153683"/>
            <a:ext cx="990895" cy="941618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57550" y="0"/>
            <a:ext cx="52451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>
                <a:solidFill>
                  <a:srgbClr val="0070C0"/>
                </a:solidFill>
                <a:sym typeface="+mn-ea"/>
              </a:rPr>
              <a:t>VOCABULARY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3202" y="646331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19735" y="6782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520" y="57565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72520" y="1595161"/>
            <a:ext cx="11100048" cy="2062103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In keeping with ______, we cook five-</a:t>
            </a:r>
            <a:r>
              <a:rPr lang="en-US" sz="3200" dirty="0" err="1"/>
              <a:t>colour</a:t>
            </a:r>
            <a:r>
              <a:rPr lang="en-US" sz="3200" dirty="0"/>
              <a:t> sticky rice on the first day  of a lunar month.</a:t>
            </a:r>
          </a:p>
          <a:p>
            <a:pPr algn="just"/>
            <a:r>
              <a:rPr lang="en-US" sz="3200" b="1" dirty="0" smtClean="0"/>
              <a:t>	A</a:t>
            </a:r>
            <a:r>
              <a:rPr lang="en-US" sz="3200" dirty="0"/>
              <a:t>. tradition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habit </a:t>
            </a:r>
          </a:p>
          <a:p>
            <a:pPr algn="just"/>
            <a:r>
              <a:rPr lang="en-US" sz="3200" b="1" dirty="0" smtClean="0"/>
              <a:t>	C</a:t>
            </a:r>
            <a:r>
              <a:rPr lang="en-US" sz="3200" b="1" dirty="0"/>
              <a:t>.</a:t>
            </a:r>
            <a:r>
              <a:rPr lang="en-US" sz="3200" dirty="0"/>
              <a:t> ritual </a:t>
            </a:r>
            <a:r>
              <a:rPr lang="en-US" sz="3200" dirty="0" smtClean="0"/>
              <a:t>				</a:t>
            </a:r>
            <a:r>
              <a:rPr lang="en-US" sz="3200" b="1" dirty="0" smtClean="0"/>
              <a:t>D</a:t>
            </a:r>
            <a:r>
              <a:rPr lang="en-US" sz="3200" dirty="0"/>
              <a:t>. practice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72521" y="3969181"/>
            <a:ext cx="11168874" cy="2062103"/>
          </a:xfrm>
          <a:prstGeom prst="rect">
            <a:avLst/>
          </a:prstGeom>
          <a:solidFill>
            <a:srgbClr val="E4DCC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Sam is very interested in history, and he remembers a lot of historical ______and dates.</a:t>
            </a:r>
          </a:p>
          <a:p>
            <a:pPr algn="just"/>
            <a:r>
              <a:rPr lang="en-US" sz="3200" b="1" dirty="0" smtClean="0"/>
              <a:t>	A</a:t>
            </a:r>
            <a:r>
              <a:rPr lang="en-US" sz="3200" b="1" dirty="0"/>
              <a:t>.</a:t>
            </a:r>
            <a:r>
              <a:rPr lang="en-US" sz="3200" dirty="0"/>
              <a:t> traditions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events </a:t>
            </a:r>
          </a:p>
          <a:p>
            <a:pPr algn="just"/>
            <a:r>
              <a:rPr lang="en-US" sz="3200" b="1" dirty="0" smtClean="0"/>
              <a:t>	C</a:t>
            </a:r>
            <a:r>
              <a:rPr lang="en-US" sz="3200" b="1" dirty="0"/>
              <a:t>.</a:t>
            </a:r>
            <a:r>
              <a:rPr lang="en-US" sz="3200" dirty="0"/>
              <a:t> anniversaries </a:t>
            </a:r>
            <a:r>
              <a:rPr lang="en-US" sz="3200" dirty="0" smtClean="0"/>
              <a:t>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practices</a:t>
            </a:r>
          </a:p>
        </p:txBody>
      </p:sp>
      <p:sp>
        <p:nvSpPr>
          <p:cNvPr id="7" name="Oval 6"/>
          <p:cNvSpPr/>
          <p:nvPr/>
        </p:nvSpPr>
        <p:spPr>
          <a:xfrm>
            <a:off x="1351546" y="2664542"/>
            <a:ext cx="496919" cy="471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00890" y="5000232"/>
            <a:ext cx="567199" cy="55673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bldLvl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2576" y="383540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C, or D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9109" y="41550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894" y="31286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28563" y="1186023"/>
            <a:ext cx="11281656" cy="2062103"/>
          </a:xfrm>
          <a:prstGeom prst="rect">
            <a:avLst/>
          </a:prstGeom>
          <a:solidFill>
            <a:srgbClr val="F9F5EB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</a:t>
            </a:r>
            <a:r>
              <a:rPr lang="en-US" sz="3200" dirty="0"/>
              <a:t>. The fire of London in 1666 destroyed thousands of old ______ and damaged a large part of London’s </a:t>
            </a:r>
            <a:r>
              <a:rPr lang="en-US" sz="3200" dirty="0" err="1"/>
              <a:t>centre</a:t>
            </a:r>
            <a:r>
              <a:rPr lang="en-US" sz="3200" dirty="0"/>
              <a:t>. </a:t>
            </a:r>
          </a:p>
          <a:p>
            <a:pPr algn="just"/>
            <a:r>
              <a:rPr lang="en-US" sz="3200" b="1" dirty="0"/>
              <a:t>A.</a:t>
            </a:r>
            <a:r>
              <a:rPr lang="en-US" sz="3200" dirty="0"/>
              <a:t> </a:t>
            </a:r>
            <a:r>
              <a:rPr lang="en-US" sz="3200" dirty="0" err="1"/>
              <a:t>organisations</a:t>
            </a:r>
            <a:r>
              <a:rPr lang="en-US" sz="3200" dirty="0"/>
              <a:t> </a:t>
            </a:r>
            <a:r>
              <a:rPr lang="en-US" sz="3200" dirty="0" smtClean="0"/>
              <a:t>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structures</a:t>
            </a:r>
          </a:p>
          <a:p>
            <a:pPr algn="just"/>
            <a:r>
              <a:rPr lang="en-US" sz="3200" b="1" dirty="0"/>
              <a:t>C.</a:t>
            </a:r>
            <a:r>
              <a:rPr lang="en-US" sz="3200" dirty="0"/>
              <a:t> </a:t>
            </a:r>
            <a:r>
              <a:rPr lang="en-US" sz="3200" dirty="0" smtClean="0"/>
              <a:t>Associations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connections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28563" y="3414533"/>
            <a:ext cx="11281656" cy="2642138"/>
          </a:xfrm>
          <a:prstGeom prst="rect">
            <a:avLst/>
          </a:prstGeom>
          <a:solidFill>
            <a:srgbClr val="E4DCCF"/>
          </a:solidFill>
        </p:spPr>
        <p:txBody>
          <a:bodyPr wrap="square" rtlCol="0" anchor="t">
            <a:noAutofit/>
          </a:bodyPr>
          <a:lstStyle/>
          <a:p>
            <a:pPr algn="just"/>
            <a:r>
              <a:rPr lang="en-US" sz="3200" b="1" dirty="0"/>
              <a:t>4. </a:t>
            </a:r>
            <a:r>
              <a:rPr lang="en-US" sz="3200" dirty="0"/>
              <a:t>This practice was more common in ______ times than it is now.</a:t>
            </a:r>
          </a:p>
          <a:p>
            <a:pPr algn="just"/>
            <a:r>
              <a:rPr lang="en-US" sz="3200" b="1" dirty="0"/>
              <a:t>A.</a:t>
            </a:r>
            <a:r>
              <a:rPr lang="en-US" sz="3200" dirty="0"/>
              <a:t> beginning </a:t>
            </a:r>
            <a:r>
              <a:rPr lang="en-US" sz="3200" dirty="0" smtClean="0"/>
              <a:t>			</a:t>
            </a:r>
            <a:r>
              <a:rPr lang="en-US" sz="3200" b="1" dirty="0" smtClean="0"/>
              <a:t>B</a:t>
            </a:r>
            <a:r>
              <a:rPr lang="en-US" sz="3200" b="1" dirty="0"/>
              <a:t>.</a:t>
            </a:r>
            <a:r>
              <a:rPr lang="en-US" sz="3200" dirty="0"/>
              <a:t> antique </a:t>
            </a:r>
          </a:p>
          <a:p>
            <a:pPr algn="just"/>
            <a:r>
              <a:rPr lang="en-US" sz="3200" b="1" dirty="0"/>
              <a:t>C.</a:t>
            </a:r>
            <a:r>
              <a:rPr lang="en-US" sz="3200" dirty="0"/>
              <a:t> historic </a:t>
            </a:r>
            <a:r>
              <a:rPr lang="en-US" sz="3200" dirty="0" smtClean="0"/>
              <a:t>				</a:t>
            </a:r>
            <a:r>
              <a:rPr lang="en-US" sz="3200" b="1" dirty="0" smtClean="0"/>
              <a:t>D</a:t>
            </a:r>
            <a:r>
              <a:rPr lang="en-US" sz="3200" b="1" dirty="0"/>
              <a:t>.</a:t>
            </a:r>
            <a:r>
              <a:rPr lang="en-US" sz="3200" dirty="0"/>
              <a:t> ancient</a:t>
            </a:r>
          </a:p>
        </p:txBody>
      </p:sp>
      <p:sp>
        <p:nvSpPr>
          <p:cNvPr id="7" name="Oval 6"/>
          <p:cNvSpPr/>
          <p:nvPr/>
        </p:nvSpPr>
        <p:spPr>
          <a:xfrm>
            <a:off x="4909430" y="2148249"/>
            <a:ext cx="576970" cy="539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05030" y="4473677"/>
            <a:ext cx="510868" cy="50144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  <p:bldP spid="9" grpId="0" bldLvl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1392</Words>
  <Application>Microsoft Office PowerPoint</Application>
  <PresentationFormat>Widescreen</PresentationFormat>
  <Paragraphs>234</Paragraphs>
  <Slides>38</Slides>
  <Notes>30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4" baseType="lpstr">
      <vt:lpstr>Adobe Gothic Std B</vt:lpstr>
      <vt:lpstr>Arial</vt:lpstr>
      <vt:lpstr>Bahnschrift SemiBold Condensed</vt:lpstr>
      <vt:lpstr>Bahnschrift SemiCondensed</vt:lpstr>
      <vt:lpstr>Berlin Sans FB</vt:lpstr>
      <vt:lpstr>Calibri</vt:lpstr>
      <vt:lpstr>Calibri Light</vt:lpstr>
      <vt:lpstr>Comic Sans MS</vt:lpstr>
      <vt:lpstr>Cooper Black</vt:lpstr>
      <vt:lpstr>Myriad Pro</vt:lpstr>
      <vt:lpstr>OpenSans-Semibold</vt:lpstr>
      <vt:lpstr>Patrick Hand</vt:lpstr>
      <vt:lpstr>Patrick hand </vt:lpstr>
      <vt:lpstr>Times New Roman</vt:lpstr>
      <vt:lpstr>Wingdings</vt:lpstr>
      <vt:lpstr>Office Theme</vt:lpstr>
      <vt:lpstr>PowerPoint Presentation</vt:lpstr>
      <vt:lpstr>UNSCRAMBLE THE WORD</vt:lpstr>
      <vt:lpstr>UNSCRAMBLE THE WORD</vt:lpstr>
      <vt:lpstr>UNSCRAMBLE THE WORD</vt:lpstr>
      <vt:lpstr>UNSCRAMBLE THE WORD</vt:lpstr>
      <vt:lpstr>UNSCRAMBLE THE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337</cp:revision>
  <dcterms:created xsi:type="dcterms:W3CDTF">2020-12-09T02:04:00Z</dcterms:created>
  <dcterms:modified xsi:type="dcterms:W3CDTF">2024-07-25T14:40:35Z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D8DDB1DC7937498796ABEBFCF2186461_13</vt:lpwstr>
  </property>
  <property fmtid="{D5CDD505-2E9C-101B-9397-08002B2CF9AE}" pid="3" name="KSOProductBuildVer">
    <vt:lpwstr>1033-12.2.0.13266</vt:lpwstr>
  </property>
</Properties>
</file>