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0"/>
  </p:notesMasterIdLst>
  <p:sldIdLst>
    <p:sldId id="257" r:id="rId2"/>
    <p:sldId id="262" r:id="rId3"/>
    <p:sldId id="258" r:id="rId4"/>
    <p:sldId id="259" r:id="rId5"/>
    <p:sldId id="286" r:id="rId6"/>
    <p:sldId id="263" r:id="rId7"/>
    <p:sldId id="264" r:id="rId8"/>
    <p:sldId id="287" r:id="rId9"/>
    <p:sldId id="288" r:id="rId10"/>
    <p:sldId id="265" r:id="rId11"/>
    <p:sldId id="266" r:id="rId12"/>
    <p:sldId id="289" r:id="rId13"/>
    <p:sldId id="268" r:id="rId14"/>
    <p:sldId id="269" r:id="rId15"/>
    <p:sldId id="270" r:id="rId16"/>
    <p:sldId id="271" r:id="rId17"/>
    <p:sldId id="273" r:id="rId18"/>
    <p:sldId id="274" r:id="rId19"/>
    <p:sldId id="275" r:id="rId20"/>
    <p:sldId id="276" r:id="rId21"/>
    <p:sldId id="277" r:id="rId22"/>
    <p:sldId id="278" r:id="rId23"/>
    <p:sldId id="279" r:id="rId24"/>
    <p:sldId id="290" r:id="rId25"/>
    <p:sldId id="291" r:id="rId26"/>
    <p:sldId id="292" r:id="rId27"/>
    <p:sldId id="280"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56151-D8DD-45FA-B6C0-AAC5E8C693EB}"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E93C24-F16B-483D-A8DB-A9ECD923D431}" type="slidenum">
              <a:rPr lang="en-US" smtClean="0"/>
              <a:t>‹#›</a:t>
            </a:fld>
            <a:endParaRPr lang="en-US"/>
          </a:p>
        </p:txBody>
      </p:sp>
    </p:spTree>
    <p:extLst>
      <p:ext uri="{BB962C8B-B14F-4D97-AF65-F5344CB8AC3E}">
        <p14:creationId xmlns:p14="http://schemas.microsoft.com/office/powerpoint/2010/main" val="65631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dirty="0"/>
          </a:p>
        </p:txBody>
      </p:sp>
    </p:spTree>
    <p:extLst>
      <p:ext uri="{BB962C8B-B14F-4D97-AF65-F5344CB8AC3E}">
        <p14:creationId xmlns:p14="http://schemas.microsoft.com/office/powerpoint/2010/main" val="1003010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908971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815829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116074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4218346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281132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3526647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4077621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1625608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751388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264062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094764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3808880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4278944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dirty="0"/>
          </a:p>
        </p:txBody>
      </p:sp>
    </p:spTree>
    <p:extLst>
      <p:ext uri="{BB962C8B-B14F-4D97-AF65-F5344CB8AC3E}">
        <p14:creationId xmlns:p14="http://schemas.microsoft.com/office/powerpoint/2010/main" val="393626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49297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49689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54915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023771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47384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04215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290512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D54E53C-F140-4496-8194-662C5B96B4B9}"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2521249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54E53C-F140-4496-8194-662C5B96B4B9}"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2433344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54E53C-F140-4496-8194-662C5B96B4B9}"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328802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D54E53C-F140-4496-8194-662C5B96B4B9}"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3882615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54E53C-F140-4496-8194-662C5B96B4B9}"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3924642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4D54E53C-F140-4496-8194-662C5B96B4B9}" type="datetimeFigureOut">
              <a:rPr lang="en-US" smtClean="0"/>
              <a:t>7/25/2024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194579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4D54E53C-F140-4496-8194-662C5B96B4B9}"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653EF-A71E-4DB5-9C4B-6E9352D5672B}"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5860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D54E53C-F140-4496-8194-662C5B96B4B9}"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3362010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4E53C-F140-4496-8194-662C5B96B4B9}" type="datetimeFigureOut">
              <a:rPr lang="en-US" smtClean="0"/>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1091434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4D54E53C-F140-4496-8194-662C5B96B4B9}" type="datetimeFigureOut">
              <a:rPr lang="en-US" smtClean="0"/>
              <a:t>7/25/2024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1" name="Slide Number Placeholder 10"/>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508861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D54E53C-F140-4496-8194-662C5B96B4B9}" type="datetimeFigureOut">
              <a:rPr lang="en-US" smtClean="0"/>
              <a:t>7/25/2024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0" name="Slide Number Placeholder 9"/>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1110253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D54E53C-F140-4496-8194-662C5B96B4B9}" type="datetimeFigureOut">
              <a:rPr lang="en-US" smtClean="0"/>
              <a:t>7/25/2024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267653EF-A71E-4DB5-9C4B-6E9352D5672B}" type="slidenum">
              <a:rPr lang="en-US" smtClean="0"/>
              <a:t>‹#›</a:t>
            </a:fld>
            <a:endParaRPr lang="en-US"/>
          </a:p>
        </p:txBody>
      </p:sp>
    </p:spTree>
    <p:extLst>
      <p:ext uri="{BB962C8B-B14F-4D97-AF65-F5344CB8AC3E}">
        <p14:creationId xmlns:p14="http://schemas.microsoft.com/office/powerpoint/2010/main" val="1823972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3341"/>
            <a:ext cx="12293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56850" y="2384227"/>
            <a:ext cx="8415951" cy="1200329"/>
          </a:xfrm>
          <a:prstGeom prst="rect">
            <a:avLst/>
          </a:prstGeom>
          <a:noFill/>
        </p:spPr>
        <p:txBody>
          <a:bodyPr wrap="square" rtlCol="0">
            <a:spAutoFit/>
          </a:bodyPr>
          <a:lstStyle/>
          <a:p>
            <a:r>
              <a:rPr lang="en-US" sz="7200" b="1" dirty="0">
                <a:solidFill>
                  <a:schemeClr val="accent5"/>
                </a:solidFill>
                <a:latin typeface="Berlin Sans FB" panose="020E0602020502020306" pitchFamily="34" charset="0"/>
              </a:rPr>
              <a:t>Hello everyone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930" t="18036" r="15012" b="18522"/>
          <a:stretch/>
        </p:blipFill>
        <p:spPr>
          <a:xfrm>
            <a:off x="286899" y="63341"/>
            <a:ext cx="1414920" cy="1381323"/>
          </a:xfrm>
          <a:prstGeom prst="ellipse">
            <a:avLst/>
          </a:prstGeom>
          <a:ln>
            <a:noFill/>
          </a:ln>
          <a:effectLst>
            <a:softEdge rad="112500"/>
          </a:effectLst>
        </p:spPr>
      </p:pic>
      <p:sp>
        <p:nvSpPr>
          <p:cNvPr id="2" name="TextBox 1"/>
          <p:cNvSpPr txBox="1"/>
          <p:nvPr/>
        </p:nvSpPr>
        <p:spPr>
          <a:xfrm>
            <a:off x="8770376" y="6211670"/>
            <a:ext cx="2861187" cy="646331"/>
          </a:xfrm>
          <a:prstGeom prst="rect">
            <a:avLst/>
          </a:prstGeom>
          <a:noFill/>
        </p:spPr>
        <p:txBody>
          <a:bodyPr wrap="square" rtlCol="0">
            <a:spAutoFit/>
          </a:bodyPr>
          <a:lstStyle/>
          <a:p>
            <a:r>
              <a:rPr lang="en-US" sz="3600" b="1" i="1" dirty="0" err="1">
                <a:solidFill>
                  <a:schemeClr val="accent2">
                    <a:lumMod val="50000"/>
                  </a:schemeClr>
                </a:solidFill>
              </a:rPr>
              <a:t>Mrs</a:t>
            </a:r>
            <a:r>
              <a:rPr lang="en-US" sz="3600" b="1" i="1" dirty="0">
                <a:solidFill>
                  <a:schemeClr val="accent2">
                    <a:lumMod val="50000"/>
                  </a:schemeClr>
                </a:solidFill>
              </a:rPr>
              <a:t> Thu Ba</a:t>
            </a:r>
          </a:p>
        </p:txBody>
      </p:sp>
      <p:sp>
        <p:nvSpPr>
          <p:cNvPr id="5" name="TextBox 4"/>
          <p:cNvSpPr txBox="1"/>
          <p:nvPr/>
        </p:nvSpPr>
        <p:spPr>
          <a:xfrm>
            <a:off x="3864079" y="1251464"/>
            <a:ext cx="4906296" cy="1015663"/>
          </a:xfrm>
          <a:prstGeom prst="rect">
            <a:avLst/>
          </a:prstGeom>
          <a:noFill/>
          <a:ln>
            <a:solidFill>
              <a:schemeClr val="accent1"/>
            </a:solidFill>
          </a:ln>
        </p:spPr>
        <p:txBody>
          <a:bodyPr wrap="square" rtlCol="0">
            <a:spAutoFit/>
          </a:bodyPr>
          <a:lstStyle/>
          <a:p>
            <a:pPr algn="ctr"/>
            <a:r>
              <a:rPr lang="en-US" sz="6000" b="1">
                <a:solidFill>
                  <a:schemeClr val="accent6"/>
                </a:solidFill>
                <a:latin typeface="Cooper Black" panose="0208090404030B020404" pitchFamily="18" charset="0"/>
              </a:rPr>
              <a:t>ENGLISH 9</a:t>
            </a:r>
            <a:endParaRPr lang="en-US" sz="6000" b="1" dirty="0">
              <a:solidFill>
                <a:schemeClr val="accent6"/>
              </a:solidFill>
              <a:latin typeface="Cooper Black" panose="0208090404030B020404" pitchFamily="18" charset="0"/>
            </a:endParaRPr>
          </a:p>
        </p:txBody>
      </p:sp>
    </p:spTree>
    <p:extLst>
      <p:ext uri="{BB962C8B-B14F-4D97-AF65-F5344CB8AC3E}">
        <p14:creationId xmlns:p14="http://schemas.microsoft.com/office/powerpoint/2010/main" val="1238460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922020"/>
            <a:chOff x="7620" y="-7620"/>
            <a:chExt cx="12192000" cy="1083309"/>
          </a:xfrm>
          <a:solidFill>
            <a:schemeClr val="accent2">
              <a:lumMod val="75000"/>
            </a:schemeClr>
          </a:solidFill>
        </p:grpSpPr>
        <p:sp>
          <p:nvSpPr>
            <p:cNvPr id="17" name="Round Single Corner Rectangle 16"/>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3681879709"/>
              </p:ext>
            </p:extLst>
          </p:nvPr>
        </p:nvGraphicFramePr>
        <p:xfrm>
          <a:off x="326159" y="1014597"/>
          <a:ext cx="11174730" cy="2277244"/>
        </p:xfrm>
        <a:graphic>
          <a:graphicData uri="http://schemas.openxmlformats.org/drawingml/2006/table">
            <a:tbl>
              <a:tblPr firstRow="1" bandRow="1">
                <a:tableStyleId>{5DA37D80-6434-44D0-A028-1B22A696006F}</a:tableStyleId>
              </a:tblPr>
              <a:tblGrid>
                <a:gridCol w="3764578">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752552">
                  <a:extLst>
                    <a:ext uri="{9D8B030D-6E8A-4147-A177-3AD203B41FA5}">
                      <a16:colId xmlns:a16="http://schemas.microsoft.com/office/drawing/2014/main" val="20002"/>
                    </a:ext>
                  </a:extLst>
                </a:gridCol>
              </a:tblGrid>
              <a:tr h="590316">
                <a:tc>
                  <a:txBody>
                    <a:bodyPr/>
                    <a:lstStyle/>
                    <a:p>
                      <a:pPr algn="ctr"/>
                      <a:r>
                        <a:rPr lang="en-US" sz="2800" b="1" dirty="0">
                          <a:solidFill>
                            <a:srgbClr val="0070C0"/>
                          </a:solidFill>
                        </a:rPr>
                        <a:t>New words</a:t>
                      </a:r>
                    </a:p>
                  </a:txBody>
                  <a:tcPr anchor="ctr">
                    <a:solidFill>
                      <a:schemeClr val="accent1">
                        <a:lumMod val="20000"/>
                        <a:lumOff val="80000"/>
                      </a:schemeClr>
                    </a:solidFill>
                  </a:tcPr>
                </a:tc>
                <a:tc>
                  <a:txBody>
                    <a:bodyPr/>
                    <a:lstStyle/>
                    <a:p>
                      <a:pPr algn="ctr"/>
                      <a:r>
                        <a:rPr lang="en-US" sz="2800" b="1" dirty="0">
                          <a:solidFill>
                            <a:srgbClr val="0070C0"/>
                          </a:solidFill>
                        </a:rPr>
                        <a:t>Pronunciation</a:t>
                      </a:r>
                    </a:p>
                  </a:txBody>
                  <a:tcPr anchor="ctr">
                    <a:solidFill>
                      <a:schemeClr val="accent1">
                        <a:lumMod val="20000"/>
                        <a:lumOff val="80000"/>
                      </a:schemeClr>
                    </a:solidFill>
                  </a:tcPr>
                </a:tc>
                <a:tc>
                  <a:txBody>
                    <a:bodyPr/>
                    <a:lstStyle/>
                    <a:p>
                      <a:pPr algn="ctr"/>
                      <a:r>
                        <a:rPr lang="en-US" sz="2800" b="1" dirty="0">
                          <a:solidFill>
                            <a:srgbClr val="0070C0"/>
                          </a:solidFill>
                        </a:rPr>
                        <a:t>Meaning</a:t>
                      </a:r>
                    </a:p>
                  </a:txBody>
                  <a:tcPr anchor="ctr">
                    <a:solidFill>
                      <a:schemeClr val="accent1">
                        <a:lumMod val="20000"/>
                        <a:lumOff val="80000"/>
                      </a:schemeClr>
                    </a:solidFill>
                  </a:tcPr>
                </a:tc>
                <a:extLst>
                  <a:ext uri="{0D108BD9-81ED-4DB2-BD59-A6C34878D82A}">
                    <a16:rowId xmlns:a16="http://schemas.microsoft.com/office/drawing/2014/main" val="10000"/>
                  </a:ext>
                </a:extLst>
              </a:tr>
              <a:tr h="761835">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deep-rooted (adj)</a:t>
                      </a:r>
                    </a:p>
                  </a:txBody>
                  <a:tcPr marL="71755" marR="71755" marT="71755" marB="71755" anchor="ctr"/>
                </a:tc>
                <a:tc>
                  <a:txBody>
                    <a:bodyPr/>
                    <a:lstStyle/>
                    <a:p>
                      <a:pPr marL="0" marR="0" algn="ctr">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/ˌ</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diːp</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ruːtɪd</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lâu đời, ăn sâu, bén rễ</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925093">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associated (n) </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əˈsəʊ.si.eɪ.tɪd</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liên</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kết</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val="10002"/>
                  </a:ext>
                </a:extLst>
              </a:tr>
            </a:tbl>
          </a:graphicData>
        </a:graphic>
      </p:graphicFrame>
      <p:pic>
        <p:nvPicPr>
          <p:cNvPr id="3" name="deep_rooted">
            <a:hlinkClick r:id="" action="ppaction://media"/>
          </p:cNvPr>
          <p:cNvPicPr/>
          <p:nvPr>
            <a:audioFile r:link="rId2"/>
            <p:extLst>
              <p:ext uri="{DAA4B4D4-6D71-4841-9C94-3DE7FCFB9230}">
                <p14:media xmlns:p14="http://schemas.microsoft.com/office/powerpoint/2010/main" r:embed="rId1"/>
              </p:ext>
            </p:extLst>
          </p:nvPr>
        </p:nvPicPr>
        <p:blipFill>
          <a:blip r:embed="rId11"/>
          <a:stretch>
            <a:fillRect/>
          </a:stretch>
        </p:blipFill>
        <p:spPr>
          <a:xfrm>
            <a:off x="-204498" y="1492142"/>
            <a:ext cx="842010" cy="842010"/>
          </a:xfrm>
          <a:prstGeom prst="rect">
            <a:avLst/>
          </a:prstGeom>
        </p:spPr>
      </p:pic>
      <p:pic>
        <p:nvPicPr>
          <p:cNvPr id="9" name="associated">
            <a:hlinkClick r:id="" action="ppaction://media"/>
          </p:cNvPr>
          <p:cNvPicPr/>
          <p:nvPr>
            <a:audioFile r:link="rId4"/>
            <p:extLst>
              <p:ext uri="{DAA4B4D4-6D71-4841-9C94-3DE7FCFB9230}">
                <p14:media xmlns:p14="http://schemas.microsoft.com/office/powerpoint/2010/main" r:embed="rId3"/>
              </p:ext>
            </p:extLst>
          </p:nvPr>
        </p:nvPicPr>
        <p:blipFill>
          <a:blip r:embed="rId11"/>
          <a:stretch>
            <a:fillRect/>
          </a:stretch>
        </p:blipFill>
        <p:spPr>
          <a:xfrm>
            <a:off x="-204499" y="2287548"/>
            <a:ext cx="841375" cy="841375"/>
          </a:xfrm>
          <a:prstGeom prst="rect">
            <a:avLst/>
          </a:prstGeom>
        </p:spPr>
      </p:pic>
      <p:sp>
        <p:nvSpPr>
          <p:cNvPr id="12" name="TextBox 11"/>
          <p:cNvSpPr txBox="1"/>
          <p:nvPr/>
        </p:nvSpPr>
        <p:spPr>
          <a:xfrm>
            <a:off x="3458098" y="94059"/>
            <a:ext cx="4132696" cy="645160"/>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C00000"/>
                </a:solidFill>
                <a:effectLst>
                  <a:glow rad="88900">
                    <a:schemeClr val="bg1"/>
                  </a:glow>
                </a:effectLst>
                <a:latin typeface="Arial" panose="020B0604020202020204" pitchFamily="34" charset="0"/>
                <a:cs typeface="Arial" panose="020B0604020202020204" pitchFamily="34" charset="0"/>
              </a:rPr>
              <a:t>VOCABULARY</a:t>
            </a:r>
          </a:p>
        </p:txBody>
      </p:sp>
      <p:graphicFrame>
        <p:nvGraphicFramePr>
          <p:cNvPr id="5" name="Table 4"/>
          <p:cNvGraphicFramePr>
            <a:graphicFrameLocks noGrp="1"/>
          </p:cNvGraphicFramePr>
          <p:nvPr>
            <p:extLst>
              <p:ext uri="{D42A27DB-BD31-4B8C-83A1-F6EECF244321}">
                <p14:modId xmlns:p14="http://schemas.microsoft.com/office/powerpoint/2010/main" val="2859846768"/>
              </p:ext>
            </p:extLst>
          </p:nvPr>
        </p:nvGraphicFramePr>
        <p:xfrm>
          <a:off x="345409" y="3291842"/>
          <a:ext cx="11155481" cy="2132959"/>
        </p:xfrm>
        <a:graphic>
          <a:graphicData uri="http://schemas.openxmlformats.org/drawingml/2006/table">
            <a:tbl>
              <a:tblPr firstRow="1" bandRow="1">
                <a:tableStyleId>{5DA37D80-6434-44D0-A028-1B22A696006F}</a:tableStyleId>
              </a:tblPr>
              <a:tblGrid>
                <a:gridCol w="3735703">
                  <a:extLst>
                    <a:ext uri="{9D8B030D-6E8A-4147-A177-3AD203B41FA5}">
                      <a16:colId xmlns:a16="http://schemas.microsoft.com/office/drawing/2014/main" val="828635220"/>
                    </a:ext>
                  </a:extLst>
                </a:gridCol>
                <a:gridCol w="3676850">
                  <a:extLst>
                    <a:ext uri="{9D8B030D-6E8A-4147-A177-3AD203B41FA5}">
                      <a16:colId xmlns:a16="http://schemas.microsoft.com/office/drawing/2014/main" val="3183073403"/>
                    </a:ext>
                  </a:extLst>
                </a:gridCol>
                <a:gridCol w="3742928">
                  <a:extLst>
                    <a:ext uri="{9D8B030D-6E8A-4147-A177-3AD203B41FA5}">
                      <a16:colId xmlns:a16="http://schemas.microsoft.com/office/drawing/2014/main" val="1150610587"/>
                    </a:ext>
                  </a:extLst>
                </a:gridCol>
              </a:tblGrid>
              <a:tr h="789270">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smtClean="0">
                          <a:solidFill>
                            <a:schemeClr val="tx1"/>
                          </a:solidFill>
                        </a:rPr>
                        <a:t>basic (n)</a:t>
                      </a:r>
                      <a:endPar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0" dirty="0" smtClean="0">
                          <a:solidFill>
                            <a:srgbClr val="000000"/>
                          </a:solidFill>
                          <a:latin typeface="Adobe Gothic Std B"/>
                        </a:rPr>
                        <a:t>/ˈ</a:t>
                      </a:r>
                      <a:r>
                        <a:rPr lang="en-US" sz="3200" b="0" dirty="0" err="1" smtClean="0">
                          <a:solidFill>
                            <a:srgbClr val="000000"/>
                          </a:solidFill>
                          <a:latin typeface="Adobe Gothic Std B"/>
                        </a:rPr>
                        <a:t>beɪsɪk</a:t>
                      </a:r>
                      <a:r>
                        <a:rPr lang="en-US" sz="3200" b="0" dirty="0" smtClean="0">
                          <a:solidFill>
                            <a:srgbClr val="000000"/>
                          </a:solidFill>
                          <a:latin typeface="Adobe Gothic Std B"/>
                        </a:rPr>
                        <a:t>/ </a:t>
                      </a:r>
                      <a:endParaRPr lang="en-US" sz="3200" b="0" dirty="0" smtClean="0">
                        <a:latin typeface="Adobe Gothic Std B"/>
                      </a:endParaRPr>
                    </a:p>
                    <a:p>
                      <a:endParaRPr lang="en-US" dirty="0"/>
                    </a:p>
                  </a:txBody>
                  <a:tcPr marL="36195" marR="36195" marT="71755" marB="71755" anchor="ctr"/>
                </a:tc>
                <a:tc>
                  <a:txBody>
                    <a:bodyPr/>
                    <a:lstStyle/>
                    <a:p>
                      <a:pPr algn="ctr"/>
                      <a:r>
                        <a:rPr lang="en-US" sz="3200" b="0" dirty="0" smtClean="0"/>
                        <a:t> </a:t>
                      </a:r>
                      <a:r>
                        <a:rPr lang="en-US" sz="3200" b="0" dirty="0" err="1" smtClean="0">
                          <a:latin typeface="Calibri" panose="020F0502020204030204" pitchFamily="34" charset="0"/>
                          <a:cs typeface="Calibri" panose="020F0502020204030204" pitchFamily="34" charset="0"/>
                        </a:rPr>
                        <a:t>cơ</a:t>
                      </a:r>
                      <a:r>
                        <a:rPr lang="en-US" sz="3200" b="0" baseline="0" dirty="0" smtClean="0">
                          <a:latin typeface="Calibri" panose="020F0502020204030204" pitchFamily="34" charset="0"/>
                          <a:cs typeface="Calibri" panose="020F0502020204030204" pitchFamily="34" charset="0"/>
                        </a:rPr>
                        <a:t> </a:t>
                      </a:r>
                      <a:r>
                        <a:rPr lang="en-US" sz="3200" b="0" baseline="0" dirty="0" err="1" smtClean="0">
                          <a:latin typeface="Calibri" panose="020F0502020204030204" pitchFamily="34" charset="0"/>
                          <a:cs typeface="Calibri" panose="020F0502020204030204" pitchFamily="34" charset="0"/>
                        </a:rPr>
                        <a:t>bản</a:t>
                      </a:r>
                      <a:endParaRPr lang="en-US" sz="3200" b="0" dirty="0">
                        <a:latin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val="2694179082"/>
                  </a:ext>
                </a:extLst>
              </a:tr>
              <a:tr h="1227449">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appear (v)</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dirty="0" smtClean="0">
                          <a:solidFill>
                            <a:srgbClr val="000000"/>
                          </a:solidFill>
                          <a:latin typeface="Arial" panose="020B0604020202020204" pitchFamily="34" charset="0"/>
                          <a:cs typeface="Arial" panose="020B0604020202020204" pitchFamily="34" charset="0"/>
                        </a:rPr>
                        <a:t>/</a:t>
                      </a:r>
                      <a:r>
                        <a:rPr lang="en-US" sz="3200" dirty="0" err="1" smtClean="0">
                          <a:solidFill>
                            <a:srgbClr val="000000"/>
                          </a:solidFill>
                          <a:latin typeface="Arial" panose="020B0604020202020204" pitchFamily="34" charset="0"/>
                          <a:cs typeface="Arial" panose="020B0604020202020204" pitchFamily="34" charset="0"/>
                        </a:rPr>
                        <a:t>əˈpɪə</a:t>
                      </a:r>
                      <a:r>
                        <a:rPr lang="en-US" sz="3200" dirty="0" smtClean="0">
                          <a:solidFill>
                            <a:srgbClr val="000000"/>
                          </a:solidFill>
                          <a:latin typeface="Arial" panose="020B0604020202020204" pitchFamily="34" charset="0"/>
                          <a:cs typeface="Arial" panose="020B0604020202020204" pitchFamily="34" charset="0"/>
                        </a:rPr>
                        <a:t>(r)/ </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marL="0" marR="0" algn="ctr">
                        <a:lnSpc>
                          <a:spcPct val="107000"/>
                        </a:lnSpc>
                        <a:spcBef>
                          <a:spcPts val="0"/>
                        </a:spcBef>
                        <a:spcAft>
                          <a:spcPts val="0"/>
                        </a:spcAft>
                      </a:pPr>
                      <a:r>
                        <a:rPr lang="en-US" sz="32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Xuất</a:t>
                      </a: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hiện</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val="1279284604"/>
                  </a:ext>
                </a:extLst>
              </a:tr>
            </a:tbl>
          </a:graphicData>
        </a:graphic>
      </p:graphicFrame>
      <p:pic>
        <p:nvPicPr>
          <p:cNvPr id="15" name="basic-g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8674" y="3477723"/>
            <a:ext cx="529724" cy="535620"/>
          </a:xfrm>
          <a:prstGeom prst="rect">
            <a:avLst/>
          </a:prstGeom>
        </p:spPr>
      </p:pic>
      <p:pic>
        <p:nvPicPr>
          <p:cNvPr id="16" name="appear-g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44379" y="4456421"/>
            <a:ext cx="662004" cy="734996"/>
          </a:xfrm>
          <a:prstGeom prst="rect">
            <a:avLst/>
          </a:prstGeom>
        </p:spPr>
      </p:pic>
    </p:spTree>
    <p:extLst>
      <p:ext uri="{BB962C8B-B14F-4D97-AF65-F5344CB8AC3E}">
        <p14:creationId xmlns:p14="http://schemas.microsoft.com/office/powerpoint/2010/main" val="34087471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4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032"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92" fill="hold"/>
                                        <p:tgtEl>
                                          <p:spTgt spid="1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1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3"/>
                </p:tgtEl>
              </p:cMediaNode>
            </p:audio>
            <p:audio>
              <p:cMediaNode>
                <p:cTn id="20" fill="hold" display="1">
                  <p:stCondLst>
                    <p:cond delay="indefinite"/>
                  </p:stCondLst>
                  <p:endCondLst>
                    <p:cond evt="onStopAudio" delay="0">
                      <p:tgtEl>
                        <p:sldTgt/>
                      </p:tgtEl>
                    </p:cond>
                  </p:endCondLst>
                </p:cTn>
                <p:tgtEl>
                  <p:spTgt spid="9"/>
                </p:tgtEl>
              </p:cMediaNode>
            </p:audio>
            <p:audio>
              <p:cMediaNode vol="80000">
                <p:cTn id="21" fill="hold" display="0">
                  <p:stCondLst>
                    <p:cond delay="indefinite"/>
                  </p:stCondLst>
                  <p:endCondLst>
                    <p:cond evt="onStopAudio" delay="0">
                      <p:tgtEl>
                        <p:sldTgt/>
                      </p:tgtEl>
                    </p:cond>
                  </p:endCondLst>
                </p:cTn>
                <p:tgtEl>
                  <p:spTgt spid="15"/>
                </p:tgtEl>
              </p:cMediaNode>
            </p:audio>
            <p:audio>
              <p:cMediaNode vol="80000">
                <p:cTn id="22"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39320" y="91136"/>
            <a:ext cx="3811375" cy="615553"/>
          </a:xfrm>
          <a:prstGeom prst="rect">
            <a:avLst/>
          </a:prstGeom>
          <a:solidFill>
            <a:schemeClr val="accent2">
              <a:lumMod val="60000"/>
              <a:lumOff val="40000"/>
            </a:schemeClr>
          </a:solidFill>
          <a:effectLst/>
        </p:spPr>
        <p:txBody>
          <a:bodyPr wrap="square" rtlCol="0">
            <a:spAutoFit/>
          </a:bodyPr>
          <a:lstStyle/>
          <a:p>
            <a:pPr algn="ctr"/>
            <a:r>
              <a:rPr lang="en-US" sz="3400" b="1" dirty="0" smtClean="0">
                <a:solidFill>
                  <a:srgbClr val="0070C0"/>
                </a:solidFill>
                <a:sym typeface="+mn-ea"/>
              </a:rPr>
              <a:t>I. READING</a:t>
            </a:r>
            <a:endParaRPr lang="en-US" sz="3400" b="1" dirty="0">
              <a:solidFill>
                <a:srgbClr val="0070C0"/>
              </a:solidFill>
              <a:effectLst>
                <a:glow rad="88900">
                  <a:schemeClr val="bg1"/>
                </a:glow>
              </a:effectLst>
              <a:latin typeface="Arial" panose="020B0604020202020204" pitchFamily="34" charset="0"/>
              <a:cs typeface="Arial" panose="020B0604020202020204" pitchFamily="34" charset="0"/>
              <a:sym typeface="+mn-ea"/>
            </a:endParaRPr>
          </a:p>
        </p:txBody>
      </p:sp>
      <p:pic>
        <p:nvPicPr>
          <p:cNvPr id="10" name="Content Placeholder 9" descr="question-mark"/>
          <p:cNvPicPr>
            <a:picLocks noGrp="1" noChangeAspect="1"/>
          </p:cNvPicPr>
          <p:nvPr>
            <p:ph idx="1"/>
          </p:nvPr>
        </p:nvPicPr>
        <p:blipFill>
          <a:blip r:embed="rId5"/>
          <a:stretch>
            <a:fillRect/>
          </a:stretch>
        </p:blipFill>
        <p:spPr>
          <a:xfrm rot="1260000">
            <a:off x="11096854" y="-41142"/>
            <a:ext cx="969645" cy="880110"/>
          </a:xfrm>
          <a:prstGeom prst="rect">
            <a:avLst/>
          </a:prstGeom>
        </p:spPr>
      </p:pic>
      <p:pic>
        <p:nvPicPr>
          <p:cNvPr id="3" name="Picture 2"/>
          <p:cNvPicPr>
            <a:picLocks noChangeAspect="1"/>
          </p:cNvPicPr>
          <p:nvPr/>
        </p:nvPicPr>
        <p:blipFill>
          <a:blip r:embed="rId6"/>
          <a:stretch>
            <a:fillRect/>
          </a:stretch>
        </p:blipFill>
        <p:spPr>
          <a:xfrm>
            <a:off x="3904588" y="-144753"/>
            <a:ext cx="1168565" cy="1082295"/>
          </a:xfrm>
          <a:prstGeom prst="rect">
            <a:avLst/>
          </a:prstGeom>
        </p:spPr>
      </p:pic>
      <p:sp>
        <p:nvSpPr>
          <p:cNvPr id="4" name="Rectangle 3"/>
          <p:cNvSpPr/>
          <p:nvPr/>
        </p:nvSpPr>
        <p:spPr>
          <a:xfrm>
            <a:off x="611530" y="1246301"/>
            <a:ext cx="10597415" cy="5170646"/>
          </a:xfrm>
          <a:prstGeom prst="rect">
            <a:avLst/>
          </a:prstGeom>
          <a:solidFill>
            <a:schemeClr val="accent6">
              <a:lumMod val="20000"/>
              <a:lumOff val="80000"/>
            </a:schemeClr>
          </a:solidFill>
        </p:spPr>
        <p:txBody>
          <a:bodyPr wrap="square">
            <a:spAutoFit/>
          </a:bodyPr>
          <a:lstStyle/>
          <a:p>
            <a:pPr algn="just"/>
            <a:r>
              <a:rPr lang="en-US" sz="2200" dirty="0" smtClean="0"/>
              <a:t>England’s traditions have been around for hundreds, even thousands of years. English cuisine is among the deep-rooted traditions that English people are proud to keep alive. </a:t>
            </a:r>
          </a:p>
          <a:p>
            <a:pPr algn="just"/>
            <a:r>
              <a:rPr lang="en-US" sz="2200" dirty="0" smtClean="0"/>
              <a:t>Typical English cuisine has developed over many centuries, and people say that fish and chips is the most English dish of all. It is believed that fish and chips appeared in England in the 19th century. The earliest fish and chip shop opened in London during the 1860s. Since then people have considered fish and chips to be England’s national dish, and it is now a common takeaway in the United Kingdom. </a:t>
            </a:r>
          </a:p>
          <a:p>
            <a:pPr algn="just"/>
            <a:r>
              <a:rPr lang="en-US" sz="2200" dirty="0" smtClean="0"/>
              <a:t>The basic ingredients of the dish are fried fish served with chips. People in different places may add peas, vinegar, lemon, or ketchup. Fish and chips is served hot as the main dish in England. Although there is oil and carbohydrates in fish and chips, it is healthier than other takeaway dishes.</a:t>
            </a:r>
          </a:p>
          <a:p>
            <a:pPr algn="just"/>
            <a:r>
              <a:rPr lang="en-US" sz="2200" dirty="0" smtClean="0"/>
              <a:t>Now there are fish and chip shops in many countries, and it is becoming more and more popular in other countries too. Preserving and promoting fish and chips is the way English people keep themselves associated with the past</a:t>
            </a:r>
            <a:endParaRPr lang="en-US" sz="2200" dirty="0"/>
          </a:p>
        </p:txBody>
      </p:sp>
      <p:pic>
        <p:nvPicPr>
          <p:cNvPr id="21" name="Unit 4 - Remembering the pa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4954" y="91136"/>
            <a:ext cx="406400" cy="406400"/>
          </a:xfrm>
          <a:prstGeom prst="rect">
            <a:avLst/>
          </a:prstGeom>
        </p:spPr>
      </p:pic>
      <p:sp>
        <p:nvSpPr>
          <p:cNvPr id="22" name="TextBox 11"/>
          <p:cNvSpPr txBox="1"/>
          <p:nvPr/>
        </p:nvSpPr>
        <p:spPr>
          <a:xfrm>
            <a:off x="1165250" y="628783"/>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800" b="1" dirty="0">
                <a:effectLst>
                  <a:glow rad="88900">
                    <a:schemeClr val="bg1"/>
                  </a:glow>
                </a:effectLst>
                <a:cs typeface="Arial" panose="020B0604020202020204" pitchFamily="34" charset="0"/>
              </a:rPr>
              <a:t>Read the text and write the underlined words in the box</a:t>
            </a:r>
          </a:p>
        </p:txBody>
      </p:sp>
      <p:grpSp>
        <p:nvGrpSpPr>
          <p:cNvPr id="23" name="Group 22"/>
          <p:cNvGrpSpPr/>
          <p:nvPr/>
        </p:nvGrpSpPr>
        <p:grpSpPr>
          <a:xfrm>
            <a:off x="534349" y="544289"/>
            <a:ext cx="502920" cy="615315"/>
            <a:chOff x="14280" y="2155"/>
            <a:chExt cx="792" cy="969"/>
          </a:xfrm>
        </p:grpSpPr>
        <p:sp>
          <p:nvSpPr>
            <p:cNvPr id="24" name="Rounded Rectangle 23"/>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48DA4"/>
                </a:solidFill>
              </a:endParaRPr>
            </a:p>
          </p:txBody>
        </p:sp>
        <p:sp>
          <p:nvSpPr>
            <p:cNvPr id="25" name="TextBox 16"/>
            <p:cNvSpPr txBox="1"/>
            <p:nvPr/>
          </p:nvSpPr>
          <p:spPr>
            <a:xfrm>
              <a:off x="14363" y="2155"/>
              <a:ext cx="625" cy="969"/>
            </a:xfrm>
            <a:prstGeom prst="rect">
              <a:avLst/>
            </a:prstGeom>
            <a:noFill/>
          </p:spPr>
          <p:txBody>
            <a:bodyPr wrap="square" rtlCol="0">
              <a:spAutoFit/>
            </a:bodyPr>
            <a:lstStyle/>
            <a:p>
              <a:pPr algn="ctr"/>
              <a:r>
                <a:rPr lang="en-US" sz="3400" b="1" dirty="0">
                  <a:solidFill>
                    <a:schemeClr val="bg1"/>
                  </a:solidFill>
                  <a:latin typeface="Myriad Pro" pitchFamily="34" charset="0"/>
                </a:rPr>
                <a:t>2</a:t>
              </a:r>
            </a:p>
          </p:txBody>
        </p:sp>
      </p:grpSp>
    </p:spTree>
    <p:extLst>
      <p:ext uri="{BB962C8B-B14F-4D97-AF65-F5344CB8AC3E}">
        <p14:creationId xmlns:p14="http://schemas.microsoft.com/office/powerpoint/2010/main" val="18394976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72"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45891" y="15669"/>
            <a:ext cx="3404804" cy="615553"/>
          </a:xfrm>
          <a:prstGeom prst="rect">
            <a:avLst/>
          </a:prstGeom>
          <a:solidFill>
            <a:schemeClr val="accent2">
              <a:lumMod val="60000"/>
              <a:lumOff val="40000"/>
            </a:schemeClr>
          </a:solidFill>
          <a:effectLst/>
        </p:spPr>
        <p:txBody>
          <a:bodyPr wrap="square" rtlCol="0">
            <a:spAutoFit/>
          </a:bodyPr>
          <a:lstStyle/>
          <a:p>
            <a:pPr algn="ctr"/>
            <a:r>
              <a:rPr lang="en-US" sz="3400" b="1" dirty="0" smtClean="0">
                <a:solidFill>
                  <a:srgbClr val="0070C0"/>
                </a:solidFill>
                <a:sym typeface="+mn-ea"/>
              </a:rPr>
              <a:t>I. READING</a:t>
            </a:r>
            <a:endParaRPr lang="en-US" sz="3400" b="1" dirty="0">
              <a:solidFill>
                <a:srgbClr val="0070C0"/>
              </a:solidFill>
              <a:effectLst>
                <a:glow rad="88900">
                  <a:schemeClr val="bg1"/>
                </a:glow>
              </a:effectLst>
              <a:latin typeface="Arial" panose="020B0604020202020204" pitchFamily="34" charset="0"/>
              <a:cs typeface="Arial" panose="020B0604020202020204" pitchFamily="34" charset="0"/>
              <a:sym typeface="+mn-ea"/>
            </a:endParaRPr>
          </a:p>
        </p:txBody>
      </p:sp>
      <p:pic>
        <p:nvPicPr>
          <p:cNvPr id="10" name="Content Placeholder 9" descr="question-mark"/>
          <p:cNvPicPr>
            <a:picLocks noGrp="1" noChangeAspect="1"/>
          </p:cNvPicPr>
          <p:nvPr>
            <p:ph idx="1"/>
          </p:nvPr>
        </p:nvPicPr>
        <p:blipFill>
          <a:blip r:embed="rId3"/>
          <a:stretch>
            <a:fillRect/>
          </a:stretch>
        </p:blipFill>
        <p:spPr>
          <a:xfrm rot="1260000">
            <a:off x="11096854" y="-41142"/>
            <a:ext cx="969645" cy="880110"/>
          </a:xfrm>
          <a:prstGeom prst="rect">
            <a:avLst/>
          </a:prstGeom>
        </p:spPr>
      </p:pic>
      <p:sp>
        <p:nvSpPr>
          <p:cNvPr id="4" name="Rectangle 3"/>
          <p:cNvSpPr/>
          <p:nvPr/>
        </p:nvSpPr>
        <p:spPr>
          <a:xfrm>
            <a:off x="611530" y="1246301"/>
            <a:ext cx="10597415" cy="5170646"/>
          </a:xfrm>
          <a:prstGeom prst="rect">
            <a:avLst/>
          </a:prstGeom>
          <a:solidFill>
            <a:schemeClr val="accent6">
              <a:lumMod val="20000"/>
              <a:lumOff val="80000"/>
            </a:schemeClr>
          </a:solidFill>
        </p:spPr>
        <p:txBody>
          <a:bodyPr wrap="square">
            <a:spAutoFit/>
          </a:bodyPr>
          <a:lstStyle/>
          <a:p>
            <a:pPr algn="just"/>
            <a:r>
              <a:rPr lang="en-US" sz="2200" dirty="0" smtClean="0"/>
              <a:t>England’s traditions have been around for hundreds, even thousands of years. English cuisine is among the deep-rooted traditions that English people are proud to keep alive. </a:t>
            </a:r>
          </a:p>
          <a:p>
            <a:pPr algn="just"/>
            <a:r>
              <a:rPr lang="en-US" sz="2200" dirty="0" smtClean="0"/>
              <a:t>Typical English cuisine has developed over many centuries, and people say that fish and chips is the most English dish of all. It is believed that fish and chips appeared in England in the 19th century. The earliest fish and chip shop opened in London during the 1860s. Since then people have considered fish and chips to be England’s national dish, and it is now a common takeaway in the United Kingdom. </a:t>
            </a:r>
          </a:p>
          <a:p>
            <a:pPr algn="just"/>
            <a:r>
              <a:rPr lang="en-US" sz="2200" dirty="0" smtClean="0"/>
              <a:t>The basic ingredients of the dish are fried fish served with chips. People in different places may add peas, vinegar, lemon, or ketchup. Fish and chips is served hot as the main dish in England. Although there is oil and carbohydrates in fish and chips, it is healthier than other takeaway dishes.</a:t>
            </a:r>
          </a:p>
          <a:p>
            <a:pPr algn="just"/>
            <a:r>
              <a:rPr lang="en-US" sz="2200" dirty="0" smtClean="0"/>
              <a:t>Now there are fish and chip shops in many countries, and it is becoming more and more popular in other countries too. Preserving and promoting fish and chips is the way English people keep themselves associated with the past</a:t>
            </a:r>
            <a:endParaRPr lang="en-US" sz="2200" dirty="0"/>
          </a:p>
        </p:txBody>
      </p:sp>
      <p:sp>
        <p:nvSpPr>
          <p:cNvPr id="2" name="Rectangle 1"/>
          <p:cNvSpPr/>
          <p:nvPr/>
        </p:nvSpPr>
        <p:spPr>
          <a:xfrm>
            <a:off x="4331695" y="1674796"/>
            <a:ext cx="1530417" cy="26950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2118" y="3011105"/>
            <a:ext cx="1233310" cy="29998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00777" y="3696870"/>
            <a:ext cx="1599071" cy="27836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01241" y="4004109"/>
            <a:ext cx="714187" cy="29838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45472" y="5996539"/>
            <a:ext cx="1401838" cy="3176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1"/>
          <p:cNvSpPr txBox="1"/>
          <p:nvPr/>
        </p:nvSpPr>
        <p:spPr>
          <a:xfrm>
            <a:off x="1165250" y="577882"/>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800" b="1" dirty="0">
                <a:effectLst>
                  <a:glow rad="88900">
                    <a:schemeClr val="bg1"/>
                  </a:glow>
                </a:effectLst>
                <a:cs typeface="Arial" panose="020B0604020202020204" pitchFamily="34" charset="0"/>
              </a:rPr>
              <a:t>Read the text and write the underlined words in the box</a:t>
            </a:r>
          </a:p>
        </p:txBody>
      </p:sp>
      <p:grpSp>
        <p:nvGrpSpPr>
          <p:cNvPr id="14" name="Group 13"/>
          <p:cNvGrpSpPr/>
          <p:nvPr/>
        </p:nvGrpSpPr>
        <p:grpSpPr>
          <a:xfrm>
            <a:off x="611530" y="518827"/>
            <a:ext cx="502920" cy="645795"/>
            <a:chOff x="14280" y="2075"/>
            <a:chExt cx="792" cy="1017"/>
          </a:xfrm>
        </p:grpSpPr>
        <p:sp>
          <p:nvSpPr>
            <p:cNvPr id="15" name="Rounded Rectangle 14"/>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48DA4"/>
                </a:solidFill>
              </a:endParaRPr>
            </a:p>
          </p:txBody>
        </p:sp>
        <p:sp>
          <p:nvSpPr>
            <p:cNvPr id="16" name="TextBox 16"/>
            <p:cNvSpPr txBox="1"/>
            <p:nvPr/>
          </p:nvSpPr>
          <p:spPr>
            <a:xfrm>
              <a:off x="14364" y="2075"/>
              <a:ext cx="625" cy="824"/>
            </a:xfrm>
            <a:prstGeom prst="rect">
              <a:avLst/>
            </a:prstGeom>
            <a:noFill/>
          </p:spPr>
          <p:txBody>
            <a:bodyPr wrap="square" rtlCol="0">
              <a:spAutoFit/>
            </a:bodyPr>
            <a:lstStyle/>
            <a:p>
              <a:pPr algn="ctr"/>
              <a:r>
                <a:rPr lang="en-US" sz="2800" b="1" dirty="0">
                  <a:solidFill>
                    <a:schemeClr val="bg1"/>
                  </a:solidFill>
                  <a:latin typeface="Myriad Pro" pitchFamily="34" charset="0"/>
                </a:rPr>
                <a:t>2</a:t>
              </a:r>
            </a:p>
          </p:txBody>
        </p:sp>
      </p:grpSp>
    </p:spTree>
    <p:extLst>
      <p:ext uri="{BB962C8B-B14F-4D97-AF65-F5344CB8AC3E}">
        <p14:creationId xmlns:p14="http://schemas.microsoft.com/office/powerpoint/2010/main" val="1280789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750"/>
                                        <p:tgtEl>
                                          <p:spTgt spid="2"/>
                                        </p:tgtEl>
                                      </p:cBhvr>
                                    </p:animEffect>
                                    <p:set>
                                      <p:cBhvr>
                                        <p:cTn id="7" dur="1" fill="hold">
                                          <p:stCondLst>
                                            <p:cond delay="74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750"/>
                                        <p:tgtEl>
                                          <p:spTgt spid="7"/>
                                        </p:tgtEl>
                                      </p:cBhvr>
                                    </p:animEffect>
                                    <p:set>
                                      <p:cBhvr>
                                        <p:cTn id="12" dur="1" fill="hold">
                                          <p:stCondLst>
                                            <p:cond delay="74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750"/>
                                        <p:tgtEl>
                                          <p:spTgt spid="9"/>
                                        </p:tgtEl>
                                      </p:cBhvr>
                                    </p:animEffect>
                                    <p:set>
                                      <p:cBhvr>
                                        <p:cTn id="17" dur="1" fill="hold">
                                          <p:stCondLst>
                                            <p:cond delay="74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750"/>
                                        <p:tgtEl>
                                          <p:spTgt spid="11"/>
                                        </p:tgtEl>
                                      </p:cBhvr>
                                    </p:animEffect>
                                    <p:set>
                                      <p:cBhvr>
                                        <p:cTn id="22" dur="1" fill="hold">
                                          <p:stCondLst>
                                            <p:cond delay="74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750"/>
                                        <p:tgtEl>
                                          <p:spTgt spid="12"/>
                                        </p:tgtEl>
                                      </p:cBhvr>
                                    </p:animEffect>
                                    <p:set>
                                      <p:cBhvr>
                                        <p:cTn id="27" dur="1" fill="hold">
                                          <p:stCondLst>
                                            <p:cond delay="7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18122" y="682307"/>
            <a:ext cx="11792585" cy="954107"/>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2800" b="1" dirty="0">
                <a:effectLst>
                  <a:glow rad="88900">
                    <a:schemeClr val="bg1"/>
                  </a:glow>
                </a:effectLst>
                <a:cs typeface="Arial" panose="020B0604020202020204" pitchFamily="34" charset="0"/>
              </a:rPr>
              <a:t>- Use the contexts in which these words appear to predict their meaning, and then do the matching.</a:t>
            </a:r>
          </a:p>
        </p:txBody>
      </p:sp>
      <p:graphicFrame>
        <p:nvGraphicFramePr>
          <p:cNvPr id="4" name="Table 3"/>
          <p:cNvGraphicFramePr/>
          <p:nvPr>
            <p:extLst>
              <p:ext uri="{D42A27DB-BD31-4B8C-83A1-F6EECF244321}">
                <p14:modId xmlns:p14="http://schemas.microsoft.com/office/powerpoint/2010/main" val="173858053"/>
              </p:ext>
            </p:extLst>
          </p:nvPr>
        </p:nvGraphicFramePr>
        <p:xfrm>
          <a:off x="619760" y="1829031"/>
          <a:ext cx="10379710" cy="4330700"/>
        </p:xfrm>
        <a:graphic>
          <a:graphicData uri="http://schemas.openxmlformats.org/drawingml/2006/table">
            <a:tbl>
              <a:tblPr firstRow="1" bandRow="1">
                <a:tableStyleId>{5C22544A-7EE6-4342-B048-85BDC9FD1C3A}</a:tableStyleId>
              </a:tblPr>
              <a:tblGrid>
                <a:gridCol w="6694805">
                  <a:extLst>
                    <a:ext uri="{9D8B030D-6E8A-4147-A177-3AD203B41FA5}">
                      <a16:colId xmlns:a16="http://schemas.microsoft.com/office/drawing/2014/main" val="20000"/>
                    </a:ext>
                  </a:extLst>
                </a:gridCol>
                <a:gridCol w="3684905">
                  <a:extLst>
                    <a:ext uri="{9D8B030D-6E8A-4147-A177-3AD203B41FA5}">
                      <a16:colId xmlns:a16="http://schemas.microsoft.com/office/drawing/2014/main" val="20001"/>
                    </a:ext>
                  </a:extLst>
                </a:gridCol>
              </a:tblGrid>
              <a:tr h="866140">
                <a:tc>
                  <a:txBody>
                    <a:bodyPr/>
                    <a:lstStyle/>
                    <a:p>
                      <a:pPr algn="ctr">
                        <a:buNone/>
                      </a:pPr>
                      <a:r>
                        <a:rPr lang="en-US" sz="3200" dirty="0">
                          <a:solidFill>
                            <a:schemeClr val="tx1"/>
                          </a:solidFill>
                        </a:rPr>
                        <a:t>Meaning/Explanation</a:t>
                      </a:r>
                    </a:p>
                  </a:txBody>
                  <a:tcPr>
                    <a:solidFill>
                      <a:srgbClr val="F2D8D8"/>
                    </a:solidFill>
                  </a:tcPr>
                </a:tc>
                <a:tc>
                  <a:txBody>
                    <a:bodyPr/>
                    <a:lstStyle/>
                    <a:p>
                      <a:pPr algn="ctr">
                        <a:buNone/>
                      </a:pPr>
                      <a:r>
                        <a:rPr lang="en-US" sz="3200">
                          <a:solidFill>
                            <a:schemeClr val="tx1"/>
                          </a:solidFill>
                        </a:rPr>
                        <a:t>Word</a:t>
                      </a:r>
                    </a:p>
                  </a:txBody>
                  <a:tcPr>
                    <a:solidFill>
                      <a:srgbClr val="F2D8D8"/>
                    </a:solidFill>
                  </a:tcPr>
                </a:tc>
                <a:extLst>
                  <a:ext uri="{0D108BD9-81ED-4DB2-BD59-A6C34878D82A}">
                    <a16:rowId xmlns:a16="http://schemas.microsoft.com/office/drawing/2014/main" val="10000"/>
                  </a:ext>
                </a:extLst>
              </a:tr>
              <a:tr h="866140">
                <a:tc>
                  <a:txBody>
                    <a:bodyPr/>
                    <a:lstStyle/>
                    <a:p>
                      <a:pPr>
                        <a:buNone/>
                      </a:pPr>
                      <a:r>
                        <a:rPr lang="en-US" sz="3200" dirty="0"/>
                        <a:t>1. linked or connected</a:t>
                      </a:r>
                    </a:p>
                  </a:txBody>
                  <a:tcPr>
                    <a:solidFill>
                      <a:schemeClr val="accent2">
                        <a:lumMod val="60000"/>
                        <a:lumOff val="40000"/>
                      </a:schemeClr>
                    </a:solidFill>
                  </a:tcPr>
                </a:tc>
                <a:tc>
                  <a:txBody>
                    <a:bodyPr/>
                    <a:lstStyle/>
                    <a:p>
                      <a:pPr>
                        <a:buNone/>
                      </a:pPr>
                      <a:endParaRPr lang="en-US" sz="3200"/>
                    </a:p>
                  </a:txBody>
                  <a:tcPr>
                    <a:solidFill>
                      <a:schemeClr val="accent2">
                        <a:lumMod val="60000"/>
                        <a:lumOff val="40000"/>
                      </a:schemeClr>
                    </a:solidFill>
                  </a:tcPr>
                </a:tc>
                <a:extLst>
                  <a:ext uri="{0D108BD9-81ED-4DB2-BD59-A6C34878D82A}">
                    <a16:rowId xmlns:a16="http://schemas.microsoft.com/office/drawing/2014/main" val="10001"/>
                  </a:ext>
                </a:extLst>
              </a:tr>
              <a:tr h="866140">
                <a:tc>
                  <a:txBody>
                    <a:bodyPr/>
                    <a:lstStyle/>
                    <a:p>
                      <a:pPr>
                        <a:buNone/>
                      </a:pPr>
                      <a:r>
                        <a:rPr lang="en-US" sz="3200" dirty="0"/>
                        <a:t>2. difficult to change or destroy</a:t>
                      </a:r>
                    </a:p>
                  </a:txBody>
                  <a:tcPr>
                    <a:solidFill>
                      <a:schemeClr val="accent2">
                        <a:lumMod val="60000"/>
                        <a:lumOff val="40000"/>
                      </a:schemeClr>
                    </a:solidFill>
                  </a:tcPr>
                </a:tc>
                <a:tc>
                  <a:txBody>
                    <a:bodyPr/>
                    <a:lstStyle/>
                    <a:p>
                      <a:pPr>
                        <a:buNone/>
                      </a:pPr>
                      <a:endParaRPr lang="en-US" sz="3200"/>
                    </a:p>
                  </a:txBody>
                  <a:tcPr>
                    <a:solidFill>
                      <a:schemeClr val="accent2">
                        <a:lumMod val="60000"/>
                        <a:lumOff val="40000"/>
                      </a:schemeClr>
                    </a:solidFill>
                  </a:tcPr>
                </a:tc>
                <a:extLst>
                  <a:ext uri="{0D108BD9-81ED-4DB2-BD59-A6C34878D82A}">
                    <a16:rowId xmlns:a16="http://schemas.microsoft.com/office/drawing/2014/main" val="10002"/>
                  </a:ext>
                </a:extLst>
              </a:tr>
              <a:tr h="866140">
                <a:tc>
                  <a:txBody>
                    <a:bodyPr/>
                    <a:lstStyle/>
                    <a:p>
                      <a:pPr>
                        <a:buNone/>
                      </a:pPr>
                      <a:r>
                        <a:rPr lang="en-US" sz="3200" dirty="0"/>
                        <a:t>3. started to be seen</a:t>
                      </a:r>
                    </a:p>
                  </a:txBody>
                  <a:tcPr>
                    <a:solidFill>
                      <a:schemeClr val="accent2">
                        <a:lumMod val="60000"/>
                        <a:lumOff val="40000"/>
                      </a:schemeClr>
                    </a:solidFill>
                  </a:tcPr>
                </a:tc>
                <a:tc>
                  <a:txBody>
                    <a:bodyPr/>
                    <a:lstStyle/>
                    <a:p>
                      <a:pPr>
                        <a:buNone/>
                      </a:pPr>
                      <a:endParaRPr lang="en-US" sz="3200" dirty="0"/>
                    </a:p>
                  </a:txBody>
                  <a:tcPr>
                    <a:solidFill>
                      <a:schemeClr val="accent2">
                        <a:lumMod val="60000"/>
                        <a:lumOff val="40000"/>
                      </a:schemeClr>
                    </a:solidFill>
                  </a:tcPr>
                </a:tc>
                <a:extLst>
                  <a:ext uri="{0D108BD9-81ED-4DB2-BD59-A6C34878D82A}">
                    <a16:rowId xmlns:a16="http://schemas.microsoft.com/office/drawing/2014/main" val="10003"/>
                  </a:ext>
                </a:extLst>
              </a:tr>
              <a:tr h="866140">
                <a:tc>
                  <a:txBody>
                    <a:bodyPr/>
                    <a:lstStyle/>
                    <a:p>
                      <a:pPr>
                        <a:buNone/>
                      </a:pPr>
                      <a:r>
                        <a:rPr lang="en-US" sz="3200"/>
                        <a:t>4. necessary and important</a:t>
                      </a:r>
                    </a:p>
                  </a:txBody>
                  <a:tcPr>
                    <a:solidFill>
                      <a:schemeClr val="accent2">
                        <a:lumMod val="60000"/>
                        <a:lumOff val="40000"/>
                      </a:schemeClr>
                    </a:solidFill>
                  </a:tcPr>
                </a:tc>
                <a:tc>
                  <a:txBody>
                    <a:bodyPr/>
                    <a:lstStyle/>
                    <a:p>
                      <a:pPr>
                        <a:buNone/>
                      </a:pPr>
                      <a:endParaRPr lang="en-US" sz="3200" dirty="0"/>
                    </a:p>
                  </a:txBody>
                  <a:tcPr>
                    <a:solidFill>
                      <a:schemeClr val="accent2">
                        <a:lumMod val="60000"/>
                        <a:lumOff val="40000"/>
                      </a:schemeClr>
                    </a:solidFill>
                  </a:tcPr>
                </a:tc>
                <a:extLst>
                  <a:ext uri="{0D108BD9-81ED-4DB2-BD59-A6C34878D82A}">
                    <a16:rowId xmlns:a16="http://schemas.microsoft.com/office/drawing/2014/main" val="10004"/>
                  </a:ext>
                </a:extLst>
              </a:tr>
            </a:tbl>
          </a:graphicData>
        </a:graphic>
      </p:graphicFrame>
      <p:sp>
        <p:nvSpPr>
          <p:cNvPr id="100" name="Text Box 99"/>
          <p:cNvSpPr txBox="1"/>
          <p:nvPr/>
        </p:nvSpPr>
        <p:spPr>
          <a:xfrm>
            <a:off x="7874000" y="2734541"/>
            <a:ext cx="2705100" cy="646331"/>
          </a:xfrm>
          <a:prstGeom prst="rect">
            <a:avLst/>
          </a:prstGeom>
          <a:noFill/>
          <a:ln w="9525">
            <a:noFill/>
          </a:ln>
        </p:spPr>
        <p:txBody>
          <a:bodyPr wrap="square">
            <a:spAutoFit/>
          </a:bodyPr>
          <a:lstStyle/>
          <a:p>
            <a:pPr indent="0"/>
            <a:r>
              <a:rPr lang="en-US" sz="3600" b="1" dirty="0">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associated </a:t>
            </a:r>
          </a:p>
        </p:txBody>
      </p:sp>
      <p:sp>
        <p:nvSpPr>
          <p:cNvPr id="9" name="Text Box 8"/>
          <p:cNvSpPr txBox="1"/>
          <p:nvPr/>
        </p:nvSpPr>
        <p:spPr>
          <a:xfrm>
            <a:off x="7874000" y="3641321"/>
            <a:ext cx="3339465" cy="646331"/>
          </a:xfrm>
          <a:prstGeom prst="rect">
            <a:avLst/>
          </a:prstGeom>
          <a:noFill/>
          <a:ln w="9525">
            <a:noFill/>
          </a:ln>
        </p:spPr>
        <p:txBody>
          <a:bodyPr wrap="square">
            <a:spAutoFit/>
          </a:bodyPr>
          <a:lstStyle/>
          <a:p>
            <a:pPr indent="0"/>
            <a:r>
              <a:rPr lang="en-US" sz="3600" b="1">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deep-rooted</a:t>
            </a:r>
          </a:p>
        </p:txBody>
      </p:sp>
      <p:sp>
        <p:nvSpPr>
          <p:cNvPr id="10" name="Text Box 9"/>
          <p:cNvSpPr txBox="1"/>
          <p:nvPr/>
        </p:nvSpPr>
        <p:spPr>
          <a:xfrm>
            <a:off x="7874000" y="4435706"/>
            <a:ext cx="3339465" cy="646331"/>
          </a:xfrm>
          <a:prstGeom prst="rect">
            <a:avLst/>
          </a:prstGeom>
          <a:noFill/>
          <a:ln w="9525">
            <a:noFill/>
          </a:ln>
        </p:spPr>
        <p:txBody>
          <a:bodyPr wrap="square">
            <a:spAutoFit/>
          </a:bodyPr>
          <a:lstStyle/>
          <a:p>
            <a:pPr indent="0"/>
            <a:r>
              <a:rPr lang="en-US" sz="3600" b="1">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appeared</a:t>
            </a:r>
          </a:p>
        </p:txBody>
      </p:sp>
      <p:sp>
        <p:nvSpPr>
          <p:cNvPr id="16" name="Text Box 15"/>
          <p:cNvSpPr txBox="1"/>
          <p:nvPr/>
        </p:nvSpPr>
        <p:spPr>
          <a:xfrm>
            <a:off x="7941310" y="5357091"/>
            <a:ext cx="3339465" cy="646331"/>
          </a:xfrm>
          <a:prstGeom prst="rect">
            <a:avLst/>
          </a:prstGeom>
          <a:noFill/>
          <a:ln w="9525">
            <a:noFill/>
          </a:ln>
        </p:spPr>
        <p:txBody>
          <a:bodyPr wrap="square">
            <a:spAutoFit/>
          </a:bodyPr>
          <a:lstStyle/>
          <a:p>
            <a:pPr indent="0"/>
            <a:r>
              <a:rPr lang="en-US" sz="3600" b="1">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basic</a:t>
            </a:r>
          </a:p>
        </p:txBody>
      </p:sp>
      <p:sp>
        <p:nvSpPr>
          <p:cNvPr id="14" name="TextBox 13"/>
          <p:cNvSpPr txBox="1"/>
          <p:nvPr/>
        </p:nvSpPr>
        <p:spPr>
          <a:xfrm>
            <a:off x="4239320" y="15669"/>
            <a:ext cx="3811375" cy="615553"/>
          </a:xfrm>
          <a:prstGeom prst="rect">
            <a:avLst/>
          </a:prstGeom>
          <a:solidFill>
            <a:schemeClr val="accent2">
              <a:lumMod val="60000"/>
              <a:lumOff val="40000"/>
            </a:schemeClr>
          </a:solidFill>
          <a:effectLst/>
        </p:spPr>
        <p:txBody>
          <a:bodyPr wrap="square" rtlCol="0">
            <a:spAutoFit/>
          </a:bodyPr>
          <a:lstStyle/>
          <a:p>
            <a:pPr algn="ctr"/>
            <a:r>
              <a:rPr lang="en-US" sz="3400" b="1" dirty="0" smtClean="0">
                <a:solidFill>
                  <a:srgbClr val="0070C0"/>
                </a:solidFill>
                <a:sym typeface="+mn-ea"/>
              </a:rPr>
              <a:t>I. READING</a:t>
            </a:r>
            <a:endParaRPr lang="en-US" sz="3400" b="1" dirty="0">
              <a:solidFill>
                <a:srgbClr val="0070C0"/>
              </a:solidFill>
              <a:effectLst>
                <a:glow rad="88900">
                  <a:schemeClr val="bg1"/>
                </a:glow>
              </a:effectLst>
              <a:latin typeface="Arial" panose="020B0604020202020204" pitchFamily="34" charset="0"/>
              <a:cs typeface="Arial" panose="020B0604020202020204" pitchFamily="34" charset="0"/>
              <a:sym typeface="+mn-ea"/>
            </a:endParaRPr>
          </a:p>
        </p:txBody>
      </p:sp>
    </p:spTree>
    <p:extLst>
      <p:ext uri="{BB962C8B-B14F-4D97-AF65-F5344CB8AC3E}">
        <p14:creationId xmlns:p14="http://schemas.microsoft.com/office/powerpoint/2010/main" val="4083293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9" grpId="0"/>
      <p:bldP spid="9" grpId="1"/>
      <p:bldP spid="10" grpId="0"/>
      <p:bldP spid="10" grpId="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29310" y="90999"/>
            <a:ext cx="10888345" cy="954107"/>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text again and tick (</a:t>
            </a:r>
            <a:r>
              <a:rPr lang="en-US" sz="2800" b="1" dirty="0">
                <a:effectLst>
                  <a:glow rad="88900">
                    <a:schemeClr val="bg1"/>
                  </a:glow>
                </a:effectLst>
                <a:latin typeface="Arial" panose="020B0604020202020204" pitchFamily="34" charset="0"/>
                <a:cs typeface="Arial" panose="020B0604020202020204" pitchFamily="34" charset="0"/>
              </a:rPr>
              <a:t>√</a:t>
            </a:r>
            <a:r>
              <a:rPr lang="en-US" sz="2800" b="1" dirty="0">
                <a:effectLst>
                  <a:glow rad="88900">
                    <a:schemeClr val="bg1"/>
                  </a:glow>
                </a:effectLst>
                <a:cs typeface="Arial" panose="020B0604020202020204" pitchFamily="34" charset="0"/>
              </a:rPr>
              <a:t>) </a:t>
            </a:r>
            <a:r>
              <a:rPr lang="en-US" sz="2800" b="1" dirty="0">
                <a:solidFill>
                  <a:srgbClr val="C00000"/>
                </a:solidFill>
                <a:effectLst>
                  <a:glow rad="88900">
                    <a:schemeClr val="bg1"/>
                  </a:glow>
                </a:effectLst>
                <a:cs typeface="Arial" panose="020B0604020202020204" pitchFamily="34" charset="0"/>
              </a:rPr>
              <a:t>T </a:t>
            </a:r>
            <a:r>
              <a:rPr lang="en-US" sz="2800" b="1" dirty="0">
                <a:effectLst>
                  <a:glow rad="88900">
                    <a:schemeClr val="bg1"/>
                  </a:glow>
                </a:effectLst>
                <a:cs typeface="Arial" panose="020B0604020202020204" pitchFamily="34" charset="0"/>
              </a:rPr>
              <a:t>(True) or </a:t>
            </a:r>
            <a:r>
              <a:rPr lang="en-US" sz="2800" b="1" dirty="0">
                <a:solidFill>
                  <a:srgbClr val="C00000"/>
                </a:solidFill>
                <a:effectLst>
                  <a:glow rad="88900">
                    <a:schemeClr val="bg1"/>
                  </a:glow>
                </a:effectLst>
                <a:cs typeface="Arial" panose="020B0604020202020204" pitchFamily="34" charset="0"/>
              </a:rPr>
              <a:t>F</a:t>
            </a:r>
            <a:r>
              <a:rPr lang="en-US" sz="2800" b="1" dirty="0">
                <a:effectLst>
                  <a:glow rad="88900">
                    <a:schemeClr val="bg1"/>
                  </a:glow>
                </a:effectLst>
                <a:cs typeface="Arial" panose="020B0604020202020204" pitchFamily="34" charset="0"/>
              </a:rPr>
              <a:t> (False) for each sentence.</a:t>
            </a:r>
          </a:p>
        </p:txBody>
      </p:sp>
      <p:sp>
        <p:nvSpPr>
          <p:cNvPr id="16" name="Rounded Rectangle 15"/>
          <p:cNvSpPr/>
          <p:nvPr/>
        </p:nvSpPr>
        <p:spPr>
          <a:xfrm>
            <a:off x="288543" y="10264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41328" y="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aphicFrame>
        <p:nvGraphicFramePr>
          <p:cNvPr id="4" name="Table 3"/>
          <p:cNvGraphicFramePr/>
          <p:nvPr>
            <p:extLst>
              <p:ext uri="{D42A27DB-BD31-4B8C-83A1-F6EECF244321}">
                <p14:modId xmlns:p14="http://schemas.microsoft.com/office/powerpoint/2010/main" val="1245564256"/>
              </p:ext>
            </p:extLst>
          </p:nvPr>
        </p:nvGraphicFramePr>
        <p:xfrm>
          <a:off x="341328" y="1498353"/>
          <a:ext cx="11128375" cy="3282756"/>
        </p:xfrm>
        <a:graphic>
          <a:graphicData uri="http://schemas.openxmlformats.org/drawingml/2006/table">
            <a:tbl>
              <a:tblPr firstRow="1" bandRow="1">
                <a:tableStyleId>{5C22544A-7EE6-4342-B048-85BDC9FD1C3A}</a:tableStyleId>
              </a:tblPr>
              <a:tblGrid>
                <a:gridCol w="9446584">
                  <a:extLst>
                    <a:ext uri="{9D8B030D-6E8A-4147-A177-3AD203B41FA5}">
                      <a16:colId xmlns:a16="http://schemas.microsoft.com/office/drawing/2014/main" val="20000"/>
                    </a:ext>
                  </a:extLst>
                </a:gridCol>
                <a:gridCol w="858982">
                  <a:extLst>
                    <a:ext uri="{9D8B030D-6E8A-4147-A177-3AD203B41FA5}">
                      <a16:colId xmlns:a16="http://schemas.microsoft.com/office/drawing/2014/main" val="20001"/>
                    </a:ext>
                  </a:extLst>
                </a:gridCol>
                <a:gridCol w="822809">
                  <a:extLst>
                    <a:ext uri="{9D8B030D-6E8A-4147-A177-3AD203B41FA5}">
                      <a16:colId xmlns:a16="http://schemas.microsoft.com/office/drawing/2014/main" val="20002"/>
                    </a:ext>
                  </a:extLst>
                </a:gridCol>
              </a:tblGrid>
              <a:tr h="663575">
                <a:tc>
                  <a:txBody>
                    <a:bodyPr/>
                    <a:lstStyle/>
                    <a:p>
                      <a:pPr algn="ctr">
                        <a:buNone/>
                      </a:pPr>
                      <a:r>
                        <a:rPr lang="en-US" sz="2800" dirty="0">
                          <a:solidFill>
                            <a:schemeClr val="tx1"/>
                          </a:solidFill>
                        </a:rPr>
                        <a:t>Meaning/Explanation</a:t>
                      </a:r>
                    </a:p>
                  </a:txBody>
                  <a:tcPr>
                    <a:solidFill>
                      <a:srgbClr val="F2D8D8"/>
                    </a:solidFill>
                  </a:tcPr>
                </a:tc>
                <a:tc>
                  <a:txBody>
                    <a:bodyPr/>
                    <a:lstStyle/>
                    <a:p>
                      <a:pPr algn="ctr">
                        <a:buNone/>
                      </a:pPr>
                      <a:r>
                        <a:rPr lang="en-US" sz="3200" dirty="0">
                          <a:solidFill>
                            <a:srgbClr val="C00000"/>
                          </a:solidFill>
                        </a:rPr>
                        <a:t>T</a:t>
                      </a:r>
                    </a:p>
                  </a:txBody>
                  <a:tcPr>
                    <a:solidFill>
                      <a:srgbClr val="F2D8D8"/>
                    </a:solidFill>
                  </a:tcPr>
                </a:tc>
                <a:tc>
                  <a:txBody>
                    <a:bodyPr/>
                    <a:lstStyle/>
                    <a:p>
                      <a:pPr algn="ctr">
                        <a:buNone/>
                      </a:pPr>
                      <a:r>
                        <a:rPr lang="en-US" sz="3200" dirty="0">
                          <a:solidFill>
                            <a:srgbClr val="C00000"/>
                          </a:solidFill>
                        </a:rPr>
                        <a:t>F</a:t>
                      </a:r>
                    </a:p>
                  </a:txBody>
                  <a:tcPr>
                    <a:solidFill>
                      <a:srgbClr val="F2D8D8"/>
                    </a:solidFill>
                  </a:tcPr>
                </a:tc>
                <a:extLst>
                  <a:ext uri="{0D108BD9-81ED-4DB2-BD59-A6C34878D82A}">
                    <a16:rowId xmlns:a16="http://schemas.microsoft.com/office/drawing/2014/main" val="10000"/>
                  </a:ext>
                </a:extLst>
              </a:tr>
              <a:tr h="768445">
                <a:tc>
                  <a:txBody>
                    <a:bodyPr/>
                    <a:lstStyle/>
                    <a:p>
                      <a:pPr algn="just">
                        <a:buNone/>
                      </a:pPr>
                      <a:r>
                        <a:rPr lang="en-US" sz="2800" dirty="0"/>
                        <a:t>1. English people take great pride in their traditions.</a:t>
                      </a:r>
                    </a:p>
                  </a:txBody>
                  <a:tcPr>
                    <a:solidFill>
                      <a:schemeClr val="accent5">
                        <a:lumMod val="40000"/>
                        <a:lumOff val="60000"/>
                      </a:schemeClr>
                    </a:solidFill>
                  </a:tcPr>
                </a:tc>
                <a:tc>
                  <a:txBody>
                    <a:bodyPr/>
                    <a:lstStyle/>
                    <a:p>
                      <a:pPr>
                        <a:buNone/>
                      </a:pPr>
                      <a:endParaRPr lang="en-US" sz="2800" dirty="0"/>
                    </a:p>
                  </a:txBody>
                  <a:tcPr>
                    <a:solidFill>
                      <a:schemeClr val="accent5">
                        <a:lumMod val="40000"/>
                        <a:lumOff val="60000"/>
                      </a:schemeClr>
                    </a:solidFill>
                  </a:tcPr>
                </a:tc>
                <a:tc>
                  <a:txBody>
                    <a:bodyPr/>
                    <a:lstStyle/>
                    <a:p>
                      <a:pPr>
                        <a:buNone/>
                      </a:pPr>
                      <a:endParaRPr lang="en-US" sz="2800"/>
                    </a:p>
                  </a:txBody>
                  <a:tcPr>
                    <a:solidFill>
                      <a:schemeClr val="accent5">
                        <a:lumMod val="40000"/>
                        <a:lumOff val="60000"/>
                      </a:schemeClr>
                    </a:solidFill>
                  </a:tcPr>
                </a:tc>
                <a:extLst>
                  <a:ext uri="{0D108BD9-81ED-4DB2-BD59-A6C34878D82A}">
                    <a16:rowId xmlns:a16="http://schemas.microsoft.com/office/drawing/2014/main" val="10001"/>
                  </a:ext>
                </a:extLst>
              </a:tr>
              <a:tr h="720436">
                <a:tc>
                  <a:txBody>
                    <a:bodyPr/>
                    <a:lstStyle/>
                    <a:p>
                      <a:pPr algn="just">
                        <a:buNone/>
                      </a:pPr>
                      <a:r>
                        <a:rPr lang="en-US" sz="2800" dirty="0"/>
                        <a:t>2.Fish and chips has been around for hundreds of years.</a:t>
                      </a:r>
                    </a:p>
                  </a:txBody>
                  <a:tcPr>
                    <a:solidFill>
                      <a:schemeClr val="accent5">
                        <a:lumMod val="40000"/>
                        <a:lumOff val="60000"/>
                      </a:schemeClr>
                    </a:solidFill>
                  </a:tcPr>
                </a:tc>
                <a:tc>
                  <a:txBody>
                    <a:bodyPr/>
                    <a:lstStyle/>
                    <a:p>
                      <a:pPr>
                        <a:buNone/>
                      </a:pPr>
                      <a:endParaRPr lang="en-US" sz="2800"/>
                    </a:p>
                  </a:txBody>
                  <a:tcPr>
                    <a:solidFill>
                      <a:schemeClr val="accent5">
                        <a:lumMod val="40000"/>
                        <a:lumOff val="60000"/>
                      </a:schemeClr>
                    </a:solidFill>
                  </a:tcPr>
                </a:tc>
                <a:tc>
                  <a:txBody>
                    <a:bodyPr/>
                    <a:lstStyle/>
                    <a:p>
                      <a:pPr>
                        <a:buNone/>
                      </a:pPr>
                      <a:endParaRPr lang="en-US" sz="2800"/>
                    </a:p>
                  </a:txBody>
                  <a:tcPr>
                    <a:solidFill>
                      <a:schemeClr val="accent5">
                        <a:lumMod val="40000"/>
                        <a:lumOff val="60000"/>
                      </a:schemeClr>
                    </a:solidFill>
                  </a:tcPr>
                </a:tc>
                <a:extLst>
                  <a:ext uri="{0D108BD9-81ED-4DB2-BD59-A6C34878D82A}">
                    <a16:rowId xmlns:a16="http://schemas.microsoft.com/office/drawing/2014/main" val="10002"/>
                  </a:ext>
                </a:extLst>
              </a:tr>
              <a:tr h="1130300">
                <a:tc>
                  <a:txBody>
                    <a:bodyPr/>
                    <a:lstStyle/>
                    <a:p>
                      <a:pPr>
                        <a:buNone/>
                      </a:pPr>
                      <a:r>
                        <a:rPr lang="en-US" sz="2800" dirty="0"/>
                        <a:t>3. The earliest fish and chip shop opened in London in 1860.</a:t>
                      </a:r>
                    </a:p>
                  </a:txBody>
                  <a:tcPr>
                    <a:solidFill>
                      <a:schemeClr val="accent5">
                        <a:lumMod val="40000"/>
                        <a:lumOff val="60000"/>
                      </a:schemeClr>
                    </a:solidFill>
                  </a:tcPr>
                </a:tc>
                <a:tc>
                  <a:txBody>
                    <a:bodyPr/>
                    <a:lstStyle/>
                    <a:p>
                      <a:pPr>
                        <a:buNone/>
                      </a:pPr>
                      <a:endParaRPr lang="en-US" sz="2800" dirty="0"/>
                    </a:p>
                  </a:txBody>
                  <a:tcPr>
                    <a:solidFill>
                      <a:schemeClr val="accent5">
                        <a:lumMod val="40000"/>
                        <a:lumOff val="60000"/>
                      </a:schemeClr>
                    </a:solidFill>
                  </a:tcPr>
                </a:tc>
                <a:tc>
                  <a:txBody>
                    <a:bodyPr/>
                    <a:lstStyle/>
                    <a:p>
                      <a:pPr>
                        <a:buNone/>
                      </a:pPr>
                      <a:endParaRPr lang="en-US" sz="2800" dirty="0"/>
                    </a:p>
                  </a:txBody>
                  <a:tcPr>
                    <a:solidFill>
                      <a:schemeClr val="accent5">
                        <a:lumMod val="40000"/>
                        <a:lumOff val="60000"/>
                      </a:schemeClr>
                    </a:solidFill>
                  </a:tcPr>
                </a:tc>
                <a:extLst>
                  <a:ext uri="{0D108BD9-81ED-4DB2-BD59-A6C34878D82A}">
                    <a16:rowId xmlns:a16="http://schemas.microsoft.com/office/drawing/2014/main" val="10003"/>
                  </a:ext>
                </a:extLst>
              </a:tr>
            </a:tbl>
          </a:graphicData>
        </a:graphic>
      </p:graphicFrame>
      <p:cxnSp>
        <p:nvCxnSpPr>
          <p:cNvPr id="23" name="Straight Connector 22"/>
          <p:cNvCxnSpPr/>
          <p:nvPr/>
        </p:nvCxnSpPr>
        <p:spPr>
          <a:xfrm flipV="1">
            <a:off x="8667945" y="3943927"/>
            <a:ext cx="466819" cy="45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4" name="Text Box 23"/>
          <p:cNvSpPr txBox="1"/>
          <p:nvPr/>
        </p:nvSpPr>
        <p:spPr>
          <a:xfrm>
            <a:off x="5778269" y="4227111"/>
            <a:ext cx="3712210" cy="553998"/>
          </a:xfrm>
          <a:prstGeom prst="rect">
            <a:avLst/>
          </a:prstGeom>
          <a:noFill/>
          <a:ln w="9525">
            <a:noFill/>
          </a:ln>
        </p:spPr>
        <p:txBody>
          <a:bodyPr wrap="square">
            <a:spAutoFit/>
          </a:bodyPr>
          <a:lstStyle/>
          <a:p>
            <a:pPr indent="0"/>
            <a:r>
              <a:rPr lang="en-US" sz="3000" b="1" dirty="0">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during 1860s</a:t>
            </a:r>
          </a:p>
        </p:txBody>
      </p:sp>
      <p:sp>
        <p:nvSpPr>
          <p:cNvPr id="18" name="TextBox 17"/>
          <p:cNvSpPr txBox="1"/>
          <p:nvPr/>
        </p:nvSpPr>
        <p:spPr>
          <a:xfrm>
            <a:off x="9899265" y="2289643"/>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
        <p:nvSpPr>
          <p:cNvPr id="19" name="TextBox 18"/>
          <p:cNvSpPr txBox="1"/>
          <p:nvPr/>
        </p:nvSpPr>
        <p:spPr>
          <a:xfrm>
            <a:off x="9899265" y="3066055"/>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
        <p:nvSpPr>
          <p:cNvPr id="20" name="TextBox 19"/>
          <p:cNvSpPr txBox="1"/>
          <p:nvPr/>
        </p:nvSpPr>
        <p:spPr>
          <a:xfrm>
            <a:off x="10762865" y="4031255"/>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Tree>
    <p:extLst>
      <p:ext uri="{BB962C8B-B14F-4D97-AF65-F5344CB8AC3E}">
        <p14:creationId xmlns:p14="http://schemas.microsoft.com/office/powerpoint/2010/main" val="27114518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p:nvPr>
            <p:extLst>
              <p:ext uri="{D42A27DB-BD31-4B8C-83A1-F6EECF244321}">
                <p14:modId xmlns:p14="http://schemas.microsoft.com/office/powerpoint/2010/main" val="1798673924"/>
              </p:ext>
            </p:extLst>
          </p:nvPr>
        </p:nvGraphicFramePr>
        <p:xfrm>
          <a:off x="461401" y="1448348"/>
          <a:ext cx="11128375" cy="4112895"/>
        </p:xfrm>
        <a:graphic>
          <a:graphicData uri="http://schemas.openxmlformats.org/drawingml/2006/table">
            <a:tbl>
              <a:tblPr firstRow="1" bandRow="1">
                <a:tableStyleId>{5C22544A-7EE6-4342-B048-85BDC9FD1C3A}</a:tableStyleId>
              </a:tblPr>
              <a:tblGrid>
                <a:gridCol w="8904272">
                  <a:extLst>
                    <a:ext uri="{9D8B030D-6E8A-4147-A177-3AD203B41FA5}">
                      <a16:colId xmlns:a16="http://schemas.microsoft.com/office/drawing/2014/main" val="20000"/>
                    </a:ext>
                  </a:extLst>
                </a:gridCol>
                <a:gridCol w="1105233">
                  <a:extLst>
                    <a:ext uri="{9D8B030D-6E8A-4147-A177-3AD203B41FA5}">
                      <a16:colId xmlns:a16="http://schemas.microsoft.com/office/drawing/2014/main" val="20001"/>
                    </a:ext>
                  </a:extLst>
                </a:gridCol>
                <a:gridCol w="1118870">
                  <a:extLst>
                    <a:ext uri="{9D8B030D-6E8A-4147-A177-3AD203B41FA5}">
                      <a16:colId xmlns:a16="http://schemas.microsoft.com/office/drawing/2014/main" val="20002"/>
                    </a:ext>
                  </a:extLst>
                </a:gridCol>
              </a:tblGrid>
              <a:tr h="663575">
                <a:tc>
                  <a:txBody>
                    <a:bodyPr/>
                    <a:lstStyle/>
                    <a:p>
                      <a:pPr algn="ctr">
                        <a:buNone/>
                      </a:pPr>
                      <a:r>
                        <a:rPr lang="en-US" sz="3200" dirty="0">
                          <a:solidFill>
                            <a:schemeClr val="tx1"/>
                          </a:solidFill>
                        </a:rPr>
                        <a:t>Meaning/Explanation</a:t>
                      </a:r>
                    </a:p>
                  </a:txBody>
                  <a:tcPr>
                    <a:solidFill>
                      <a:schemeClr val="bg2">
                        <a:lumMod val="90000"/>
                      </a:schemeClr>
                    </a:solidFill>
                  </a:tcPr>
                </a:tc>
                <a:tc>
                  <a:txBody>
                    <a:bodyPr/>
                    <a:lstStyle/>
                    <a:p>
                      <a:pPr algn="ctr">
                        <a:buNone/>
                      </a:pPr>
                      <a:r>
                        <a:rPr lang="en-US" sz="3200" dirty="0">
                          <a:solidFill>
                            <a:srgbClr val="C00000"/>
                          </a:solidFill>
                        </a:rPr>
                        <a:t>T</a:t>
                      </a:r>
                    </a:p>
                  </a:txBody>
                  <a:tcPr>
                    <a:solidFill>
                      <a:schemeClr val="bg2">
                        <a:lumMod val="90000"/>
                      </a:schemeClr>
                    </a:solidFill>
                  </a:tcPr>
                </a:tc>
                <a:tc>
                  <a:txBody>
                    <a:bodyPr/>
                    <a:lstStyle/>
                    <a:p>
                      <a:pPr algn="ctr">
                        <a:buNone/>
                      </a:pPr>
                      <a:r>
                        <a:rPr lang="en-US" sz="3200" dirty="0">
                          <a:solidFill>
                            <a:srgbClr val="C00000"/>
                          </a:solidFill>
                        </a:rPr>
                        <a:t>F</a:t>
                      </a:r>
                    </a:p>
                  </a:txBody>
                  <a:tcPr>
                    <a:solidFill>
                      <a:schemeClr val="bg2">
                        <a:lumMod val="90000"/>
                      </a:schemeClr>
                    </a:solidFill>
                  </a:tcPr>
                </a:tc>
                <a:extLst>
                  <a:ext uri="{0D108BD9-81ED-4DB2-BD59-A6C34878D82A}">
                    <a16:rowId xmlns:a16="http://schemas.microsoft.com/office/drawing/2014/main" val="10000"/>
                  </a:ext>
                </a:extLst>
              </a:tr>
              <a:tr h="1130300">
                <a:tc>
                  <a:txBody>
                    <a:bodyPr/>
                    <a:lstStyle/>
                    <a:p>
                      <a:pPr algn="just">
                        <a:buNone/>
                      </a:pPr>
                      <a:r>
                        <a:rPr lang="en-US" sz="3000" dirty="0"/>
                        <a:t>4. Peas, vinegar, lemon, or ketchup are necessary for </a:t>
                      </a:r>
                      <a:r>
                        <a:rPr lang="en-US" sz="3000" dirty="0" smtClean="0"/>
                        <a:t>fish and </a:t>
                      </a:r>
                      <a:r>
                        <a:rPr lang="en-US" sz="3000" dirty="0"/>
                        <a:t>chips.</a:t>
                      </a:r>
                    </a:p>
                  </a:txBody>
                  <a:tcPr>
                    <a:solidFill>
                      <a:schemeClr val="accent5">
                        <a:lumMod val="20000"/>
                        <a:lumOff val="80000"/>
                      </a:schemeClr>
                    </a:solidFill>
                  </a:tcPr>
                </a:tc>
                <a:tc>
                  <a:txBody>
                    <a:bodyPr/>
                    <a:lstStyle/>
                    <a:p>
                      <a:pPr>
                        <a:buNone/>
                      </a:pPr>
                      <a:endParaRPr lang="en-US" sz="3000" dirty="0"/>
                    </a:p>
                  </a:txBody>
                  <a:tcPr>
                    <a:solidFill>
                      <a:schemeClr val="bg2">
                        <a:lumMod val="90000"/>
                      </a:schemeClr>
                    </a:solidFill>
                  </a:tcPr>
                </a:tc>
                <a:tc>
                  <a:txBody>
                    <a:bodyPr/>
                    <a:lstStyle/>
                    <a:p>
                      <a:pPr>
                        <a:buNone/>
                      </a:pPr>
                      <a:endParaRPr lang="en-US" sz="3000"/>
                    </a:p>
                  </a:txBody>
                  <a:tcPr>
                    <a:solidFill>
                      <a:schemeClr val="bg2">
                        <a:lumMod val="90000"/>
                      </a:schemeClr>
                    </a:solidFill>
                  </a:tcPr>
                </a:tc>
                <a:extLst>
                  <a:ext uri="{0D108BD9-81ED-4DB2-BD59-A6C34878D82A}">
                    <a16:rowId xmlns:a16="http://schemas.microsoft.com/office/drawing/2014/main" val="10001"/>
                  </a:ext>
                </a:extLst>
              </a:tr>
              <a:tr h="1188720">
                <a:tc>
                  <a:txBody>
                    <a:bodyPr/>
                    <a:lstStyle/>
                    <a:p>
                      <a:pPr algn="just">
                        <a:buNone/>
                      </a:pPr>
                      <a:r>
                        <a:rPr lang="en-US" sz="3000" dirty="0"/>
                        <a:t>5.Fish and chips is not healthy as it has a lot of oil.</a:t>
                      </a:r>
                    </a:p>
                  </a:txBody>
                  <a:tcPr>
                    <a:solidFill>
                      <a:schemeClr val="accent5">
                        <a:lumMod val="20000"/>
                        <a:lumOff val="80000"/>
                      </a:schemeClr>
                    </a:solidFill>
                  </a:tcPr>
                </a:tc>
                <a:tc>
                  <a:txBody>
                    <a:bodyPr/>
                    <a:lstStyle/>
                    <a:p>
                      <a:pPr>
                        <a:buNone/>
                      </a:pPr>
                      <a:endParaRPr lang="en-US" sz="3000" dirty="0"/>
                    </a:p>
                  </a:txBody>
                  <a:tcPr>
                    <a:solidFill>
                      <a:schemeClr val="bg2">
                        <a:lumMod val="90000"/>
                      </a:schemeClr>
                    </a:solidFill>
                  </a:tcPr>
                </a:tc>
                <a:tc>
                  <a:txBody>
                    <a:bodyPr/>
                    <a:lstStyle/>
                    <a:p>
                      <a:pPr>
                        <a:buNone/>
                      </a:pPr>
                      <a:endParaRPr lang="en-US" sz="3000" dirty="0"/>
                    </a:p>
                  </a:txBody>
                  <a:tcPr>
                    <a:solidFill>
                      <a:schemeClr val="bg2">
                        <a:lumMod val="90000"/>
                      </a:schemeClr>
                    </a:solidFill>
                  </a:tcPr>
                </a:tc>
                <a:extLst>
                  <a:ext uri="{0D108BD9-81ED-4DB2-BD59-A6C34878D82A}">
                    <a16:rowId xmlns:a16="http://schemas.microsoft.com/office/drawing/2014/main" val="10002"/>
                  </a:ext>
                </a:extLst>
              </a:tr>
              <a:tr h="1130300">
                <a:tc>
                  <a:txBody>
                    <a:bodyPr/>
                    <a:lstStyle/>
                    <a:p>
                      <a:pPr algn="just">
                        <a:buNone/>
                      </a:pPr>
                      <a:r>
                        <a:rPr lang="en-US" sz="3000" dirty="0"/>
                        <a:t>6. Fish and chips is sold in many countries now.</a:t>
                      </a:r>
                    </a:p>
                  </a:txBody>
                  <a:tcPr>
                    <a:solidFill>
                      <a:schemeClr val="accent5">
                        <a:lumMod val="20000"/>
                        <a:lumOff val="80000"/>
                      </a:schemeClr>
                    </a:solidFill>
                  </a:tcPr>
                </a:tc>
                <a:tc>
                  <a:txBody>
                    <a:bodyPr/>
                    <a:lstStyle/>
                    <a:p>
                      <a:pPr>
                        <a:buNone/>
                      </a:pPr>
                      <a:endParaRPr lang="en-US" sz="3000" dirty="0"/>
                    </a:p>
                  </a:txBody>
                  <a:tcPr>
                    <a:solidFill>
                      <a:schemeClr val="bg2">
                        <a:lumMod val="90000"/>
                      </a:schemeClr>
                    </a:solidFill>
                  </a:tcPr>
                </a:tc>
                <a:tc>
                  <a:txBody>
                    <a:bodyPr/>
                    <a:lstStyle/>
                    <a:p>
                      <a:pPr>
                        <a:buNone/>
                      </a:pPr>
                      <a:endParaRPr lang="en-US" sz="3000" dirty="0"/>
                    </a:p>
                  </a:txBody>
                  <a:tcPr>
                    <a:solidFill>
                      <a:schemeClr val="bg2">
                        <a:lumMod val="90000"/>
                      </a:schemeClr>
                    </a:solidFill>
                  </a:tcPr>
                </a:tc>
                <a:extLst>
                  <a:ext uri="{0D108BD9-81ED-4DB2-BD59-A6C34878D82A}">
                    <a16:rowId xmlns:a16="http://schemas.microsoft.com/office/drawing/2014/main" val="10003"/>
                  </a:ext>
                </a:extLst>
              </a:tr>
            </a:tbl>
          </a:graphicData>
        </a:graphic>
      </p:graphicFrame>
      <p:cxnSp>
        <p:nvCxnSpPr>
          <p:cNvPr id="23" name="Straight Connector 22"/>
          <p:cNvCxnSpPr/>
          <p:nvPr/>
        </p:nvCxnSpPr>
        <p:spPr>
          <a:xfrm>
            <a:off x="537543" y="3034896"/>
            <a:ext cx="177038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4" name="Text Box 23"/>
          <p:cNvSpPr txBox="1"/>
          <p:nvPr/>
        </p:nvSpPr>
        <p:spPr>
          <a:xfrm>
            <a:off x="5549598" y="2588491"/>
            <a:ext cx="3627120" cy="583565"/>
          </a:xfrm>
          <a:prstGeom prst="rect">
            <a:avLst/>
          </a:prstGeom>
          <a:noFill/>
          <a:ln w="9525">
            <a:noFill/>
          </a:ln>
        </p:spPr>
        <p:txBody>
          <a:bodyPr wrap="square">
            <a:spAutoFit/>
          </a:bodyPr>
          <a:lstStyle/>
          <a:p>
            <a:pPr indent="0"/>
            <a:r>
              <a:rPr lang="en-US" sz="3200" b="1" dirty="0">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optional (may add)</a:t>
            </a:r>
          </a:p>
        </p:txBody>
      </p:sp>
      <p:cxnSp>
        <p:nvCxnSpPr>
          <p:cNvPr id="2" name="Straight Connector 1"/>
          <p:cNvCxnSpPr/>
          <p:nvPr/>
        </p:nvCxnSpPr>
        <p:spPr>
          <a:xfrm>
            <a:off x="3704605" y="3660371"/>
            <a:ext cx="1966522"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3" name="Text Box 2"/>
          <p:cNvSpPr txBox="1"/>
          <p:nvPr/>
        </p:nvSpPr>
        <p:spPr>
          <a:xfrm>
            <a:off x="2094563" y="3852776"/>
            <a:ext cx="7621270" cy="583565"/>
          </a:xfrm>
          <a:prstGeom prst="rect">
            <a:avLst/>
          </a:prstGeom>
          <a:noFill/>
          <a:ln w="9525">
            <a:noFill/>
          </a:ln>
        </p:spPr>
        <p:txBody>
          <a:bodyPr wrap="square">
            <a:spAutoFit/>
          </a:bodyPr>
          <a:lstStyle/>
          <a:p>
            <a:pPr indent="0"/>
            <a:r>
              <a:rPr lang="en-US" sz="3200" b="1" dirty="0">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healthier than other takeaway dishes.</a:t>
            </a:r>
          </a:p>
        </p:txBody>
      </p:sp>
      <p:sp>
        <p:nvSpPr>
          <p:cNvPr id="18" name="TextBox 17"/>
          <p:cNvSpPr txBox="1"/>
          <p:nvPr/>
        </p:nvSpPr>
        <p:spPr>
          <a:xfrm>
            <a:off x="829310" y="90999"/>
            <a:ext cx="10888345" cy="954107"/>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text again and tick (</a:t>
            </a:r>
            <a:r>
              <a:rPr lang="en-US" sz="2800" b="1" dirty="0">
                <a:effectLst>
                  <a:glow rad="88900">
                    <a:schemeClr val="bg1"/>
                  </a:glow>
                </a:effectLst>
                <a:latin typeface="Arial" panose="020B0604020202020204" pitchFamily="34" charset="0"/>
                <a:cs typeface="Arial" panose="020B0604020202020204" pitchFamily="34" charset="0"/>
              </a:rPr>
              <a:t>√</a:t>
            </a:r>
            <a:r>
              <a:rPr lang="en-US" sz="2800" b="1" dirty="0">
                <a:effectLst>
                  <a:glow rad="88900">
                    <a:schemeClr val="bg1"/>
                  </a:glow>
                </a:effectLst>
                <a:cs typeface="Arial" panose="020B0604020202020204" pitchFamily="34" charset="0"/>
              </a:rPr>
              <a:t>) </a:t>
            </a:r>
            <a:r>
              <a:rPr lang="en-US" sz="2800" b="1" dirty="0">
                <a:solidFill>
                  <a:srgbClr val="C00000"/>
                </a:solidFill>
                <a:effectLst>
                  <a:glow rad="88900">
                    <a:schemeClr val="bg1"/>
                  </a:glow>
                </a:effectLst>
                <a:cs typeface="Arial" panose="020B0604020202020204" pitchFamily="34" charset="0"/>
              </a:rPr>
              <a:t>T </a:t>
            </a:r>
            <a:r>
              <a:rPr lang="en-US" sz="2800" b="1" dirty="0">
                <a:effectLst>
                  <a:glow rad="88900">
                    <a:schemeClr val="bg1"/>
                  </a:glow>
                </a:effectLst>
                <a:cs typeface="Arial" panose="020B0604020202020204" pitchFamily="34" charset="0"/>
              </a:rPr>
              <a:t>(True) or </a:t>
            </a:r>
            <a:r>
              <a:rPr lang="en-US" sz="2800" b="1" dirty="0">
                <a:solidFill>
                  <a:srgbClr val="C00000"/>
                </a:solidFill>
                <a:effectLst>
                  <a:glow rad="88900">
                    <a:schemeClr val="bg1"/>
                  </a:glow>
                </a:effectLst>
                <a:cs typeface="Arial" panose="020B0604020202020204" pitchFamily="34" charset="0"/>
              </a:rPr>
              <a:t>F</a:t>
            </a:r>
            <a:r>
              <a:rPr lang="en-US" sz="2800" b="1" dirty="0">
                <a:effectLst>
                  <a:glow rad="88900">
                    <a:schemeClr val="bg1"/>
                  </a:glow>
                </a:effectLst>
                <a:cs typeface="Arial" panose="020B0604020202020204" pitchFamily="34" charset="0"/>
              </a:rPr>
              <a:t> (False) for each sentence.</a:t>
            </a:r>
          </a:p>
        </p:txBody>
      </p:sp>
      <p:sp>
        <p:nvSpPr>
          <p:cNvPr id="19" name="Rounded Rectangle 18"/>
          <p:cNvSpPr/>
          <p:nvPr/>
        </p:nvSpPr>
        <p:spPr>
          <a:xfrm>
            <a:off x="288543" y="10264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0" name="TextBox 19"/>
          <p:cNvSpPr txBox="1"/>
          <p:nvPr/>
        </p:nvSpPr>
        <p:spPr>
          <a:xfrm>
            <a:off x="341328" y="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21" name="TextBox 20"/>
          <p:cNvSpPr txBox="1"/>
          <p:nvPr/>
        </p:nvSpPr>
        <p:spPr>
          <a:xfrm>
            <a:off x="10716682" y="2489254"/>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
        <p:nvSpPr>
          <p:cNvPr id="22" name="TextBox 21"/>
          <p:cNvSpPr txBox="1"/>
          <p:nvPr/>
        </p:nvSpPr>
        <p:spPr>
          <a:xfrm>
            <a:off x="10716683" y="3660371"/>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
        <p:nvSpPr>
          <p:cNvPr id="25" name="TextBox 24"/>
          <p:cNvSpPr txBox="1"/>
          <p:nvPr/>
        </p:nvSpPr>
        <p:spPr>
          <a:xfrm>
            <a:off x="9625792" y="4694071"/>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Tree>
    <p:extLst>
      <p:ext uri="{BB962C8B-B14F-4D97-AF65-F5344CB8AC3E}">
        <p14:creationId xmlns:p14="http://schemas.microsoft.com/office/powerpoint/2010/main" val="32376096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3" grpId="0"/>
      <p:bldP spid="3" grpId="1"/>
      <p:bldP spid="21" grpId="0"/>
      <p:bldP spid="22"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a:solidFill>
            <a:schemeClr val="accent4">
              <a:lumMod val="60000"/>
              <a:lumOff val="40000"/>
            </a:schemeClr>
          </a:solidFill>
        </p:grpSpPr>
        <p:sp>
          <p:nvSpPr>
            <p:cNvPr id="26" name="Round Single Corner Rectangle 25"/>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864524" y="1420814"/>
            <a:ext cx="1007300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 Work in pairs to ask and answer the questions.</a:t>
            </a:r>
          </a:p>
        </p:txBody>
      </p:sp>
      <p:sp>
        <p:nvSpPr>
          <p:cNvPr id="8" name="TextBox 7"/>
          <p:cNvSpPr txBox="1"/>
          <p:nvPr/>
        </p:nvSpPr>
        <p:spPr>
          <a:xfrm>
            <a:off x="195280" y="134583"/>
            <a:ext cx="12291060" cy="615553"/>
          </a:xfrm>
          <a:prstGeom prst="rect">
            <a:avLst/>
          </a:prstGeom>
          <a:noFill/>
          <a:effectLst/>
        </p:spPr>
        <p:txBody>
          <a:bodyPr wrap="square" rtlCol="0">
            <a:spAutoFit/>
          </a:bodyPr>
          <a:lstStyle/>
          <a:p>
            <a:pPr marL="457200" indent="-457200" algn="ctr">
              <a:buFont typeface="Wingdings" panose="05000000000000000000" pitchFamily="2" charset="2"/>
              <a:buChar char="Ø"/>
            </a:pPr>
            <a:r>
              <a:rPr lang="en-US" sz="3400" b="1" dirty="0">
                <a:sym typeface="+mn-ea"/>
              </a:rPr>
              <a:t>Transition from Reading to Speaking</a:t>
            </a:r>
          </a:p>
        </p:txBody>
      </p:sp>
      <p:sp>
        <p:nvSpPr>
          <p:cNvPr id="5" name="Text Box 4"/>
          <p:cNvSpPr txBox="1"/>
          <p:nvPr/>
        </p:nvSpPr>
        <p:spPr>
          <a:xfrm>
            <a:off x="713855" y="2171643"/>
            <a:ext cx="11036935" cy="2229485"/>
          </a:xfrm>
          <a:prstGeom prst="rect">
            <a:avLst/>
          </a:prstGeom>
          <a:noFill/>
          <a:ln w="9525">
            <a:noFill/>
          </a:ln>
        </p:spPr>
        <p:txBody>
          <a:bodyPr wrap="square">
            <a:noAutofit/>
          </a:bodyPr>
          <a:lstStyle/>
          <a:p>
            <a:pPr marL="1270" indent="-1270" algn="just"/>
            <a:r>
              <a:rPr lang="en-US" sz="3200" b="0">
                <a:latin typeface="Calibri" panose="020F0502020204030204" pitchFamily="34" charset="0"/>
                <a:cs typeface="Calibri" panose="020F0502020204030204" pitchFamily="34" charset="0"/>
              </a:rPr>
              <a:t>1. Do the Vietnamese people feel proud of their traditions and customs?</a:t>
            </a:r>
          </a:p>
          <a:p>
            <a:pPr marL="1270" indent="-1270" algn="just"/>
            <a:r>
              <a:rPr lang="en-US" sz="3200" b="0">
                <a:latin typeface="Calibri" panose="020F0502020204030204" pitchFamily="34" charset="0"/>
                <a:cs typeface="Calibri" panose="020F0502020204030204" pitchFamily="34" charset="0"/>
              </a:rPr>
              <a:t>2. Is the Vietnamese cuisine famous? Do foreigners like it?</a:t>
            </a:r>
          </a:p>
          <a:p>
            <a:pPr marL="1270" indent="-1270" algn="just"/>
            <a:r>
              <a:rPr lang="en-US" sz="3200" b="0">
                <a:latin typeface="Calibri" panose="020F0502020204030204" pitchFamily="34" charset="0"/>
                <a:cs typeface="Calibri" panose="020F0502020204030204" pitchFamily="34" charset="0"/>
              </a:rPr>
              <a:t>3. What are some popular Vietnamese dishes? </a:t>
            </a:r>
          </a:p>
          <a:p>
            <a:pPr marL="1270" indent="-1270" algn="just"/>
            <a:endParaRPr lang="en-US" sz="3200" b="0">
              <a:latin typeface="Calibri" panose="020F0502020204030204" pitchFamily="34" charset="0"/>
              <a:cs typeface="Calibri" panose="020F0502020204030204" pitchFamily="34" charset="0"/>
            </a:endParaRPr>
          </a:p>
          <a:p>
            <a:pPr marL="1270" indent="-1270" algn="just"/>
            <a:endParaRPr lang="en-US" sz="3200" b="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94260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80770" y="767953"/>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Work in pairs. Match 1 - 5 in column A with a - e in column B</a:t>
            </a:r>
          </a:p>
        </p:txBody>
      </p:sp>
      <p:sp>
        <p:nvSpPr>
          <p:cNvPr id="16" name="Rounded Rectangle 15"/>
          <p:cNvSpPr/>
          <p:nvPr/>
        </p:nvSpPr>
        <p:spPr>
          <a:xfrm>
            <a:off x="578103" y="803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701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449445" y="93345"/>
            <a:ext cx="3401464" cy="615553"/>
          </a:xfrm>
          <a:prstGeom prst="rect">
            <a:avLst/>
          </a:prstGeom>
          <a:solidFill>
            <a:schemeClr val="accent4">
              <a:lumMod val="60000"/>
              <a:lumOff val="40000"/>
            </a:schemeClr>
          </a:solidFill>
          <a:effectLst/>
        </p:spPr>
        <p:txBody>
          <a:bodyPr wrap="square" rtlCol="0">
            <a:spAutoFit/>
          </a:bodyPr>
          <a:lstStyle/>
          <a:p>
            <a:r>
              <a:rPr lang="en-US" sz="3400" b="1" dirty="0" smtClean="0">
                <a:effectLst>
                  <a:glow rad="88900">
                    <a:schemeClr val="bg1"/>
                  </a:glow>
                </a:effectLst>
                <a:latin typeface="Arial" panose="020B0604020202020204" pitchFamily="34" charset="0"/>
                <a:cs typeface="Arial" panose="020B0604020202020204" pitchFamily="34" charset="0"/>
              </a:rPr>
              <a:t>II. SPEAKING</a:t>
            </a:r>
            <a:endParaRPr lang="en-US" sz="34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4" name="Table 3"/>
          <p:cNvGraphicFramePr/>
          <p:nvPr>
            <p:extLst>
              <p:ext uri="{D42A27DB-BD31-4B8C-83A1-F6EECF244321}">
                <p14:modId xmlns:p14="http://schemas.microsoft.com/office/powerpoint/2010/main" val="1339701062"/>
              </p:ext>
            </p:extLst>
          </p:nvPr>
        </p:nvGraphicFramePr>
        <p:xfrm>
          <a:off x="578103" y="1466894"/>
          <a:ext cx="11079480" cy="5120640"/>
        </p:xfrm>
        <a:graphic>
          <a:graphicData uri="http://schemas.openxmlformats.org/drawingml/2006/table">
            <a:tbl>
              <a:tblPr firstRow="1" bandRow="1">
                <a:tableStyleId>{5C22544A-7EE6-4342-B048-85BDC9FD1C3A}</a:tableStyleId>
              </a:tblPr>
              <a:tblGrid>
                <a:gridCol w="4679315">
                  <a:extLst>
                    <a:ext uri="{9D8B030D-6E8A-4147-A177-3AD203B41FA5}">
                      <a16:colId xmlns:a16="http://schemas.microsoft.com/office/drawing/2014/main" val="20000"/>
                    </a:ext>
                  </a:extLst>
                </a:gridCol>
                <a:gridCol w="4498340">
                  <a:extLst>
                    <a:ext uri="{9D8B030D-6E8A-4147-A177-3AD203B41FA5}">
                      <a16:colId xmlns:a16="http://schemas.microsoft.com/office/drawing/2014/main" val="20001"/>
                    </a:ext>
                  </a:extLst>
                </a:gridCol>
                <a:gridCol w="1901825">
                  <a:extLst>
                    <a:ext uri="{9D8B030D-6E8A-4147-A177-3AD203B41FA5}">
                      <a16:colId xmlns:a16="http://schemas.microsoft.com/office/drawing/2014/main" val="20002"/>
                    </a:ext>
                  </a:extLst>
                </a:gridCol>
              </a:tblGrid>
              <a:tr h="548640">
                <a:tc>
                  <a:txBody>
                    <a:bodyPr/>
                    <a:lstStyle/>
                    <a:p>
                      <a:pPr algn="ctr">
                        <a:buNone/>
                      </a:pPr>
                      <a:r>
                        <a:rPr lang="en-US" sz="3000" dirty="0">
                          <a:solidFill>
                            <a:srgbClr val="FFFF00"/>
                          </a:solidFill>
                        </a:rPr>
                        <a:t>A</a:t>
                      </a:r>
                    </a:p>
                  </a:txBody>
                  <a:tcPr>
                    <a:solidFill>
                      <a:schemeClr val="tx2">
                        <a:lumMod val="60000"/>
                        <a:lumOff val="40000"/>
                      </a:schemeClr>
                    </a:solidFill>
                  </a:tcPr>
                </a:tc>
                <a:tc>
                  <a:txBody>
                    <a:bodyPr/>
                    <a:lstStyle/>
                    <a:p>
                      <a:pPr algn="ctr">
                        <a:buNone/>
                      </a:pPr>
                      <a:r>
                        <a:rPr lang="en-US" sz="3000" dirty="0">
                          <a:solidFill>
                            <a:srgbClr val="FFFF00"/>
                          </a:solidFill>
                        </a:rPr>
                        <a:t>B</a:t>
                      </a:r>
                    </a:p>
                  </a:txBody>
                  <a:tcPr>
                    <a:solidFill>
                      <a:schemeClr val="tx2">
                        <a:lumMod val="60000"/>
                        <a:lumOff val="40000"/>
                      </a:schemeClr>
                    </a:solidFill>
                  </a:tcPr>
                </a:tc>
                <a:tc>
                  <a:txBody>
                    <a:bodyPr/>
                    <a:lstStyle/>
                    <a:p>
                      <a:pPr algn="ctr">
                        <a:buNone/>
                      </a:pPr>
                      <a:endParaRPr lang="en-US" sz="3000" dirty="0"/>
                    </a:p>
                  </a:txBody>
                  <a:tcPr>
                    <a:solidFill>
                      <a:schemeClr val="tx2">
                        <a:lumMod val="60000"/>
                        <a:lumOff val="40000"/>
                      </a:schemeClr>
                    </a:solidFill>
                  </a:tcPr>
                </a:tc>
                <a:extLst>
                  <a:ext uri="{0D108BD9-81ED-4DB2-BD59-A6C34878D82A}">
                    <a16:rowId xmlns:a16="http://schemas.microsoft.com/office/drawing/2014/main" val="10000"/>
                  </a:ext>
                </a:extLst>
              </a:tr>
              <a:tr h="1005840">
                <a:tc>
                  <a:txBody>
                    <a:bodyPr/>
                    <a:lstStyle/>
                    <a:p>
                      <a:pPr>
                        <a:buNone/>
                      </a:pPr>
                      <a:r>
                        <a:rPr lang="en-US" sz="3000" b="1" dirty="0"/>
                        <a:t>1.</a:t>
                      </a:r>
                      <a:r>
                        <a:rPr lang="en-US" sz="3000" dirty="0"/>
                        <a:t> name of the dish</a:t>
                      </a:r>
                    </a:p>
                  </a:txBody>
                  <a:tcPr>
                    <a:solidFill>
                      <a:schemeClr val="accent4">
                        <a:lumMod val="60000"/>
                        <a:lumOff val="40000"/>
                      </a:schemeClr>
                    </a:solidFill>
                  </a:tcPr>
                </a:tc>
                <a:tc>
                  <a:txBody>
                    <a:bodyPr/>
                    <a:lstStyle/>
                    <a:p>
                      <a:pPr algn="just">
                        <a:buNone/>
                      </a:pPr>
                      <a:r>
                        <a:rPr lang="en-US" sz="3000" b="1" dirty="0"/>
                        <a:t>a.</a:t>
                      </a:r>
                      <a:r>
                        <a:rPr lang="en-US" sz="3000" dirty="0"/>
                        <a:t> glutinous rice, green beans, pork</a:t>
                      </a:r>
                    </a:p>
                  </a:txBody>
                  <a:tcPr>
                    <a:solidFill>
                      <a:schemeClr val="bg1">
                        <a:lumMod val="95000"/>
                      </a:schemeClr>
                    </a:solidFill>
                  </a:tcPr>
                </a:tc>
                <a:tc>
                  <a:txBody>
                    <a:bodyPr/>
                    <a:lstStyle/>
                    <a:p>
                      <a:pPr algn="just">
                        <a:buNone/>
                      </a:pPr>
                      <a:r>
                        <a:rPr lang="en-US" sz="3000" b="1"/>
                        <a:t>1.</a:t>
                      </a:r>
                    </a:p>
                  </a:txBody>
                  <a:tcPr>
                    <a:solidFill>
                      <a:schemeClr val="accent1">
                        <a:lumMod val="40000"/>
                        <a:lumOff val="60000"/>
                      </a:schemeClr>
                    </a:solidFill>
                  </a:tcPr>
                </a:tc>
                <a:extLst>
                  <a:ext uri="{0D108BD9-81ED-4DB2-BD59-A6C34878D82A}">
                    <a16:rowId xmlns:a16="http://schemas.microsoft.com/office/drawing/2014/main" val="10001"/>
                  </a:ext>
                </a:extLst>
              </a:tr>
              <a:tr h="1005840">
                <a:tc>
                  <a:txBody>
                    <a:bodyPr/>
                    <a:lstStyle/>
                    <a:p>
                      <a:pPr>
                        <a:buNone/>
                      </a:pPr>
                      <a:r>
                        <a:rPr lang="en-US" sz="3000" b="1" dirty="0"/>
                        <a:t>2</a:t>
                      </a:r>
                      <a:r>
                        <a:rPr lang="en-US" sz="3000" dirty="0"/>
                        <a:t>. history</a:t>
                      </a:r>
                    </a:p>
                  </a:txBody>
                  <a:tcPr>
                    <a:solidFill>
                      <a:schemeClr val="accent4">
                        <a:lumMod val="60000"/>
                        <a:lumOff val="40000"/>
                      </a:schemeClr>
                    </a:solidFill>
                  </a:tcPr>
                </a:tc>
                <a:tc>
                  <a:txBody>
                    <a:bodyPr/>
                    <a:lstStyle/>
                    <a:p>
                      <a:pPr algn="just">
                        <a:buNone/>
                      </a:pPr>
                      <a:r>
                        <a:rPr lang="en-US" sz="3000" b="1" dirty="0"/>
                        <a:t>b.</a:t>
                      </a:r>
                      <a:r>
                        <a:rPr lang="en-US" sz="3000" dirty="0"/>
                        <a:t> at Tet, on the Hung Kings’ anniversary</a:t>
                      </a:r>
                    </a:p>
                  </a:txBody>
                  <a:tcPr>
                    <a:solidFill>
                      <a:schemeClr val="bg1">
                        <a:lumMod val="95000"/>
                      </a:schemeClr>
                    </a:solidFill>
                  </a:tcPr>
                </a:tc>
                <a:tc>
                  <a:txBody>
                    <a:bodyPr/>
                    <a:lstStyle/>
                    <a:p>
                      <a:pPr>
                        <a:buNone/>
                      </a:pPr>
                      <a:r>
                        <a:rPr lang="en-US" sz="3000" b="1"/>
                        <a:t>2.</a:t>
                      </a:r>
                    </a:p>
                  </a:txBody>
                  <a:tcPr>
                    <a:solidFill>
                      <a:schemeClr val="accent1">
                        <a:lumMod val="40000"/>
                        <a:lumOff val="60000"/>
                      </a:schemeClr>
                    </a:solidFill>
                  </a:tcPr>
                </a:tc>
                <a:extLst>
                  <a:ext uri="{0D108BD9-81ED-4DB2-BD59-A6C34878D82A}">
                    <a16:rowId xmlns:a16="http://schemas.microsoft.com/office/drawing/2014/main" val="10002"/>
                  </a:ext>
                </a:extLst>
              </a:tr>
              <a:tr h="548640">
                <a:tc>
                  <a:txBody>
                    <a:bodyPr/>
                    <a:lstStyle/>
                    <a:p>
                      <a:pPr>
                        <a:buNone/>
                      </a:pPr>
                      <a:r>
                        <a:rPr lang="en-US" sz="3000" b="1" dirty="0"/>
                        <a:t>3.</a:t>
                      </a:r>
                      <a:r>
                        <a:rPr lang="en-US" sz="3000" dirty="0"/>
                        <a:t> basic ingredients</a:t>
                      </a:r>
                    </a:p>
                  </a:txBody>
                  <a:tcPr>
                    <a:solidFill>
                      <a:schemeClr val="accent4">
                        <a:lumMod val="60000"/>
                        <a:lumOff val="40000"/>
                      </a:schemeClr>
                    </a:solidFill>
                  </a:tcPr>
                </a:tc>
                <a:tc>
                  <a:txBody>
                    <a:bodyPr/>
                    <a:lstStyle/>
                    <a:p>
                      <a:pPr algn="just">
                        <a:buNone/>
                      </a:pPr>
                      <a:r>
                        <a:rPr lang="en-US" sz="3000" b="1" dirty="0"/>
                        <a:t>c.</a:t>
                      </a:r>
                      <a:r>
                        <a:rPr lang="en-US" sz="3000" dirty="0"/>
                        <a:t> banh </a:t>
                      </a:r>
                      <a:r>
                        <a:rPr lang="en-US" sz="3000" dirty="0" err="1"/>
                        <a:t>chung</a:t>
                      </a:r>
                      <a:endParaRPr lang="en-US" sz="3000" dirty="0"/>
                    </a:p>
                  </a:txBody>
                  <a:tcPr>
                    <a:solidFill>
                      <a:schemeClr val="bg1">
                        <a:lumMod val="95000"/>
                      </a:schemeClr>
                    </a:solidFill>
                  </a:tcPr>
                </a:tc>
                <a:tc>
                  <a:txBody>
                    <a:bodyPr/>
                    <a:lstStyle/>
                    <a:p>
                      <a:pPr>
                        <a:buNone/>
                      </a:pPr>
                      <a:r>
                        <a:rPr lang="en-US" sz="3000" b="1"/>
                        <a:t>3.</a:t>
                      </a:r>
                    </a:p>
                  </a:txBody>
                  <a:tcPr>
                    <a:solidFill>
                      <a:schemeClr val="accent1">
                        <a:lumMod val="40000"/>
                        <a:lumOff val="60000"/>
                      </a:schemeClr>
                    </a:solidFill>
                  </a:tcPr>
                </a:tc>
                <a:extLst>
                  <a:ext uri="{0D108BD9-81ED-4DB2-BD59-A6C34878D82A}">
                    <a16:rowId xmlns:a16="http://schemas.microsoft.com/office/drawing/2014/main" val="10003"/>
                  </a:ext>
                </a:extLst>
              </a:tr>
              <a:tr h="1005840">
                <a:tc>
                  <a:txBody>
                    <a:bodyPr/>
                    <a:lstStyle/>
                    <a:p>
                      <a:pPr algn="just">
                        <a:buNone/>
                      </a:pPr>
                      <a:r>
                        <a:rPr lang="en-US" sz="3000" b="1" dirty="0"/>
                        <a:t>4. </a:t>
                      </a:r>
                      <a:r>
                        <a:rPr lang="en-US" sz="3000" b="0" dirty="0"/>
                        <a:t>on what occasion it’s eaten</a:t>
                      </a:r>
                    </a:p>
                  </a:txBody>
                  <a:tcPr>
                    <a:solidFill>
                      <a:schemeClr val="accent4">
                        <a:lumMod val="60000"/>
                        <a:lumOff val="40000"/>
                      </a:schemeClr>
                    </a:solidFill>
                  </a:tcPr>
                </a:tc>
                <a:tc>
                  <a:txBody>
                    <a:bodyPr/>
                    <a:lstStyle/>
                    <a:p>
                      <a:pPr algn="just">
                        <a:buNone/>
                      </a:pPr>
                      <a:r>
                        <a:rPr lang="en-US" sz="3000" b="1" dirty="0"/>
                        <a:t>d.</a:t>
                      </a:r>
                      <a:r>
                        <a:rPr lang="en-US" sz="3000" dirty="0"/>
                        <a:t> traditional dish</a:t>
                      </a:r>
                    </a:p>
                  </a:txBody>
                  <a:tcPr>
                    <a:solidFill>
                      <a:schemeClr val="bg1">
                        <a:lumMod val="95000"/>
                      </a:schemeClr>
                    </a:solidFill>
                  </a:tcPr>
                </a:tc>
                <a:tc>
                  <a:txBody>
                    <a:bodyPr/>
                    <a:lstStyle/>
                    <a:p>
                      <a:pPr>
                        <a:buNone/>
                      </a:pPr>
                      <a:r>
                        <a:rPr lang="en-US" sz="3000" b="1"/>
                        <a:t>4.</a:t>
                      </a:r>
                    </a:p>
                  </a:txBody>
                  <a:tcPr>
                    <a:solidFill>
                      <a:schemeClr val="accent1">
                        <a:lumMod val="40000"/>
                        <a:lumOff val="60000"/>
                      </a:schemeClr>
                    </a:solidFill>
                  </a:tcPr>
                </a:tc>
                <a:extLst>
                  <a:ext uri="{0D108BD9-81ED-4DB2-BD59-A6C34878D82A}">
                    <a16:rowId xmlns:a16="http://schemas.microsoft.com/office/drawing/2014/main" val="10004"/>
                  </a:ext>
                </a:extLst>
              </a:tr>
              <a:tr h="1005840">
                <a:tc>
                  <a:txBody>
                    <a:bodyPr/>
                    <a:lstStyle/>
                    <a:p>
                      <a:pPr algn="just">
                        <a:buNone/>
                      </a:pPr>
                      <a:r>
                        <a:rPr lang="en-US" sz="3000" b="1" dirty="0"/>
                        <a:t>5</a:t>
                      </a:r>
                      <a:r>
                        <a:rPr lang="en-US" sz="3000" b="0" dirty="0"/>
                        <a:t>. type of dish</a:t>
                      </a:r>
                    </a:p>
                  </a:txBody>
                  <a:tcPr>
                    <a:solidFill>
                      <a:schemeClr val="accent4">
                        <a:lumMod val="60000"/>
                        <a:lumOff val="40000"/>
                      </a:schemeClr>
                    </a:solidFill>
                  </a:tcPr>
                </a:tc>
                <a:tc>
                  <a:txBody>
                    <a:bodyPr/>
                    <a:lstStyle/>
                    <a:p>
                      <a:pPr algn="just">
                        <a:buNone/>
                      </a:pPr>
                      <a:r>
                        <a:rPr lang="en-US" sz="3000" b="1" dirty="0"/>
                        <a:t>e.</a:t>
                      </a:r>
                      <a:r>
                        <a:rPr lang="en-US" sz="3000" dirty="0"/>
                        <a:t> originated in 6th Hung King’s time</a:t>
                      </a:r>
                    </a:p>
                  </a:txBody>
                  <a:tcPr>
                    <a:solidFill>
                      <a:schemeClr val="bg1">
                        <a:lumMod val="95000"/>
                      </a:schemeClr>
                    </a:solidFill>
                  </a:tcPr>
                </a:tc>
                <a:tc>
                  <a:txBody>
                    <a:bodyPr/>
                    <a:lstStyle/>
                    <a:p>
                      <a:pPr>
                        <a:buNone/>
                      </a:pPr>
                      <a:r>
                        <a:rPr lang="en-US" sz="3000" b="1" dirty="0"/>
                        <a:t>5.</a:t>
                      </a:r>
                    </a:p>
                  </a:txBody>
                  <a:tcPr>
                    <a:solidFill>
                      <a:schemeClr val="accent1">
                        <a:lumMod val="40000"/>
                        <a:lumOff val="60000"/>
                      </a:schemeClr>
                    </a:solidFill>
                  </a:tcPr>
                </a:tc>
                <a:extLst>
                  <a:ext uri="{0D108BD9-81ED-4DB2-BD59-A6C34878D82A}">
                    <a16:rowId xmlns:a16="http://schemas.microsoft.com/office/drawing/2014/main" val="10005"/>
                  </a:ext>
                </a:extLst>
              </a:tr>
            </a:tbl>
          </a:graphicData>
        </a:graphic>
      </p:graphicFrame>
      <p:sp>
        <p:nvSpPr>
          <p:cNvPr id="6" name="Text Box 5"/>
          <p:cNvSpPr txBox="1"/>
          <p:nvPr/>
        </p:nvSpPr>
        <p:spPr>
          <a:xfrm>
            <a:off x="10263123" y="2011917"/>
            <a:ext cx="798195"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c </a:t>
            </a:r>
          </a:p>
        </p:txBody>
      </p:sp>
      <p:sp>
        <p:nvSpPr>
          <p:cNvPr id="7" name="Text Box 6"/>
          <p:cNvSpPr txBox="1"/>
          <p:nvPr/>
        </p:nvSpPr>
        <p:spPr>
          <a:xfrm>
            <a:off x="10263122" y="3081478"/>
            <a:ext cx="798195"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e </a:t>
            </a:r>
          </a:p>
        </p:txBody>
      </p:sp>
      <p:sp>
        <p:nvSpPr>
          <p:cNvPr id="8" name="Text Box 7"/>
          <p:cNvSpPr txBox="1"/>
          <p:nvPr/>
        </p:nvSpPr>
        <p:spPr>
          <a:xfrm>
            <a:off x="10263123" y="3876719"/>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 </a:t>
            </a:r>
          </a:p>
        </p:txBody>
      </p:sp>
      <p:sp>
        <p:nvSpPr>
          <p:cNvPr id="9" name="Text Box 8"/>
          <p:cNvSpPr txBox="1"/>
          <p:nvPr/>
        </p:nvSpPr>
        <p:spPr>
          <a:xfrm>
            <a:off x="10263123" y="4730159"/>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b </a:t>
            </a:r>
          </a:p>
        </p:txBody>
      </p:sp>
      <p:sp>
        <p:nvSpPr>
          <p:cNvPr id="10" name="Text Box 9"/>
          <p:cNvSpPr txBox="1"/>
          <p:nvPr/>
        </p:nvSpPr>
        <p:spPr>
          <a:xfrm>
            <a:off x="10263123" y="5705519"/>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 </a:t>
            </a:r>
          </a:p>
        </p:txBody>
      </p:sp>
    </p:spTree>
    <p:extLst>
      <p:ext uri="{BB962C8B-B14F-4D97-AF65-F5344CB8AC3E}">
        <p14:creationId xmlns:p14="http://schemas.microsoft.com/office/powerpoint/2010/main" val="26612494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40930" y="132325"/>
            <a:ext cx="10888345" cy="954107"/>
          </a:xfrm>
          <a:prstGeom prst="rect">
            <a:avLst/>
          </a:prstGeom>
          <a:noFill/>
          <a:effectLst/>
        </p:spPr>
        <p:txBody>
          <a:bodyPr wrap="square" rtlCol="0">
            <a:spAutoFit/>
          </a:bodyPr>
          <a:lstStyle/>
          <a:p>
            <a:r>
              <a:rPr lang="en-US" sz="2800" b="1" dirty="0">
                <a:solidFill>
                  <a:schemeClr val="tx1"/>
                </a:solidFill>
                <a:effectLst>
                  <a:glow rad="88900">
                    <a:schemeClr val="bg1"/>
                  </a:glow>
                </a:effectLst>
                <a:cs typeface="Arial" panose="020B0604020202020204" pitchFamily="34" charset="0"/>
              </a:rPr>
              <a:t>Work in groups. Match the Vietnamese dishes with their names in English</a:t>
            </a:r>
          </a:p>
        </p:txBody>
      </p:sp>
      <p:sp>
        <p:nvSpPr>
          <p:cNvPr id="16" name="Rounded Rectangle 15"/>
          <p:cNvSpPr/>
          <p:nvPr/>
        </p:nvSpPr>
        <p:spPr>
          <a:xfrm>
            <a:off x="185539" y="23096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38324" y="12832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7" name="Picture 6"/>
          <p:cNvPicPr>
            <a:picLocks noChangeAspect="1"/>
          </p:cNvPicPr>
          <p:nvPr/>
        </p:nvPicPr>
        <p:blipFill>
          <a:blip r:embed="rId3"/>
          <a:stretch>
            <a:fillRect/>
          </a:stretch>
        </p:blipFill>
        <p:spPr>
          <a:xfrm>
            <a:off x="3666156" y="877403"/>
            <a:ext cx="2484387" cy="2342074"/>
          </a:xfrm>
          <a:prstGeom prst="rect">
            <a:avLst/>
          </a:prstGeom>
        </p:spPr>
      </p:pic>
      <p:pic>
        <p:nvPicPr>
          <p:cNvPr id="9" name="Picture 8"/>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6772054" y="877403"/>
            <a:ext cx="2656046" cy="2207988"/>
          </a:xfrm>
          <a:prstGeom prst="rect">
            <a:avLst/>
          </a:prstGeom>
        </p:spPr>
      </p:pic>
      <p:sp>
        <p:nvSpPr>
          <p:cNvPr id="13" name="Text Box 12"/>
          <p:cNvSpPr txBox="1"/>
          <p:nvPr/>
        </p:nvSpPr>
        <p:spPr>
          <a:xfrm>
            <a:off x="112311" y="1650972"/>
            <a:ext cx="2850047" cy="708025"/>
          </a:xfrm>
          <a:prstGeom prst="rect">
            <a:avLst/>
          </a:prstGeom>
          <a:noFill/>
        </p:spPr>
        <p:txBody>
          <a:bodyPr wrap="square" rtlCol="0" anchor="t">
            <a:noAutofit/>
          </a:bodyPr>
          <a:lstStyle/>
          <a:p>
            <a:r>
              <a:rPr lang="en-US" sz="3200" dirty="0"/>
              <a:t>1. pancake</a:t>
            </a:r>
          </a:p>
          <a:p>
            <a:endParaRPr lang="en-US" sz="3200" dirty="0"/>
          </a:p>
        </p:txBody>
      </p:sp>
      <p:sp>
        <p:nvSpPr>
          <p:cNvPr id="18" name="Text Box 17"/>
          <p:cNvSpPr txBox="1"/>
          <p:nvPr/>
        </p:nvSpPr>
        <p:spPr>
          <a:xfrm>
            <a:off x="112311" y="2475520"/>
            <a:ext cx="5566895" cy="708025"/>
          </a:xfrm>
          <a:prstGeom prst="rect">
            <a:avLst/>
          </a:prstGeom>
          <a:noFill/>
        </p:spPr>
        <p:txBody>
          <a:bodyPr wrap="square" rtlCol="0" anchor="t">
            <a:noAutofit/>
          </a:bodyPr>
          <a:lstStyle/>
          <a:p>
            <a:r>
              <a:rPr lang="en-US" sz="3200" dirty="0"/>
              <a:t>2. five-</a:t>
            </a:r>
            <a:r>
              <a:rPr lang="en-US" sz="3200" dirty="0" err="1"/>
              <a:t>colour</a:t>
            </a:r>
            <a:r>
              <a:rPr lang="en-US" sz="3200" dirty="0"/>
              <a:t> </a:t>
            </a:r>
            <a:endParaRPr lang="en-US" sz="3200" dirty="0" smtClean="0"/>
          </a:p>
          <a:p>
            <a:r>
              <a:rPr lang="en-US" sz="3200" dirty="0"/>
              <a:t> </a:t>
            </a:r>
            <a:r>
              <a:rPr lang="en-US" sz="3200" dirty="0" smtClean="0"/>
              <a:t>   sticky </a:t>
            </a:r>
            <a:r>
              <a:rPr lang="en-US" sz="3200" dirty="0"/>
              <a:t>rice</a:t>
            </a:r>
          </a:p>
        </p:txBody>
      </p:sp>
      <p:sp>
        <p:nvSpPr>
          <p:cNvPr id="19" name="Text Box 18"/>
          <p:cNvSpPr txBox="1"/>
          <p:nvPr/>
        </p:nvSpPr>
        <p:spPr>
          <a:xfrm>
            <a:off x="113665" y="3373270"/>
            <a:ext cx="4660466" cy="708025"/>
          </a:xfrm>
          <a:prstGeom prst="rect">
            <a:avLst/>
          </a:prstGeom>
          <a:noFill/>
        </p:spPr>
        <p:txBody>
          <a:bodyPr wrap="square" rtlCol="0" anchor="t">
            <a:noAutofit/>
          </a:bodyPr>
          <a:lstStyle/>
          <a:p>
            <a:r>
              <a:rPr lang="en-US" sz="3200" dirty="0"/>
              <a:t>3. beef noodle soup</a:t>
            </a:r>
          </a:p>
        </p:txBody>
      </p:sp>
      <p:sp>
        <p:nvSpPr>
          <p:cNvPr id="20" name="Text Box 19"/>
          <p:cNvSpPr txBox="1"/>
          <p:nvPr/>
        </p:nvSpPr>
        <p:spPr>
          <a:xfrm>
            <a:off x="113665" y="4197818"/>
            <a:ext cx="2376170" cy="708025"/>
          </a:xfrm>
          <a:prstGeom prst="rect">
            <a:avLst/>
          </a:prstGeom>
          <a:noFill/>
        </p:spPr>
        <p:txBody>
          <a:bodyPr wrap="square" rtlCol="0" anchor="t">
            <a:noAutofit/>
          </a:bodyPr>
          <a:lstStyle/>
          <a:p>
            <a:r>
              <a:rPr lang="en-US" sz="3200" dirty="0"/>
              <a:t>4. white rice</a:t>
            </a:r>
          </a:p>
        </p:txBody>
      </p:sp>
      <p:sp>
        <p:nvSpPr>
          <p:cNvPr id="21" name="Text Box 20"/>
          <p:cNvSpPr txBox="1"/>
          <p:nvPr/>
        </p:nvSpPr>
        <p:spPr>
          <a:xfrm>
            <a:off x="63500" y="5030938"/>
            <a:ext cx="2947670" cy="708025"/>
          </a:xfrm>
          <a:prstGeom prst="rect">
            <a:avLst/>
          </a:prstGeom>
          <a:noFill/>
        </p:spPr>
        <p:txBody>
          <a:bodyPr wrap="square" rtlCol="0" anchor="t">
            <a:noAutofit/>
          </a:bodyPr>
          <a:lstStyle/>
          <a:p>
            <a:r>
              <a:rPr lang="en-US" sz="3200" dirty="0"/>
              <a:t>5. spring rolls</a:t>
            </a:r>
          </a:p>
        </p:txBody>
      </p:sp>
      <p:pic>
        <p:nvPicPr>
          <p:cNvPr id="23" name="Picture 22"/>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9480885" y="733567"/>
            <a:ext cx="2822575" cy="1985010"/>
          </a:xfrm>
          <a:prstGeom prst="rect">
            <a:avLst/>
          </a:prstGeom>
        </p:spPr>
      </p:pic>
      <p:pic>
        <p:nvPicPr>
          <p:cNvPr id="24" name="Picture 23"/>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5929162" y="4081295"/>
            <a:ext cx="2281187" cy="1949998"/>
          </a:xfrm>
          <a:prstGeom prst="rect">
            <a:avLst/>
          </a:prstGeom>
        </p:spPr>
      </p:pic>
      <p:pic>
        <p:nvPicPr>
          <p:cNvPr id="25" name="Picture 24"/>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9018422" y="4328892"/>
            <a:ext cx="2514600" cy="1702401"/>
          </a:xfrm>
          <a:prstGeom prst="rect">
            <a:avLst/>
          </a:prstGeom>
        </p:spPr>
      </p:pic>
    </p:spTree>
    <p:extLst>
      <p:ext uri="{BB962C8B-B14F-4D97-AF65-F5344CB8AC3E}">
        <p14:creationId xmlns:p14="http://schemas.microsoft.com/office/powerpoint/2010/main" val="27214067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1.11111E-6 L 0.5474 0.2382 " pathEditMode="relative" rAng="0" ptsTypes="AA">
                                      <p:cBhvr>
                                        <p:cTn id="6" dur="2000" fill="hold"/>
                                        <p:tgtEl>
                                          <p:spTgt spid="13"/>
                                        </p:tgtEl>
                                        <p:attrNameLst>
                                          <p:attrName>ppt_x</p:attrName>
                                          <p:attrName>ppt_y</p:attrName>
                                        </p:attrNameLst>
                                      </p:cBhvr>
                                      <p:rCtr x="27370" y="1189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77556E-17 0 L 0.74935 0.04005 " pathEditMode="relative" rAng="0" ptsTypes="AA">
                                      <p:cBhvr>
                                        <p:cTn id="10" dur="2000" fill="hold"/>
                                        <p:tgtEl>
                                          <p:spTgt spid="18"/>
                                        </p:tgtEl>
                                        <p:attrNameLst>
                                          <p:attrName>ppt_x</p:attrName>
                                          <p:attrName>ppt_y</p:attrName>
                                        </p:attrNameLst>
                                      </p:cBhvr>
                                      <p:rCtr x="37461" y="199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6.25E-7 1.48148E-6 L 0.38229 0.40949 " pathEditMode="relative" rAng="0" ptsTypes="AA">
                                      <p:cBhvr>
                                        <p:cTn id="14" dur="2000" fill="hold"/>
                                        <p:tgtEl>
                                          <p:spTgt spid="19"/>
                                        </p:tgtEl>
                                        <p:attrNameLst>
                                          <p:attrName>ppt_x</p:attrName>
                                          <p:attrName>ppt_y</p:attrName>
                                        </p:attrNameLst>
                                      </p:cBhvr>
                                      <p:rCtr x="19115" y="2046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8.33333E-7 2.59259E-6 L 0.74583 0.2787 " pathEditMode="relative" rAng="0" ptsTypes="AA">
                                      <p:cBhvr>
                                        <p:cTn id="18" dur="2000" fill="hold"/>
                                        <p:tgtEl>
                                          <p:spTgt spid="20"/>
                                        </p:tgtEl>
                                        <p:attrNameLst>
                                          <p:attrName>ppt_x</p:attrName>
                                          <p:attrName>ppt_y</p:attrName>
                                        </p:attrNameLst>
                                      </p:cBhvr>
                                      <p:rCtr x="37292" y="1393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66667E-6 4.81481E-6 L 0.29401 -0.27014 " pathEditMode="relative" rAng="0" ptsTypes="AA">
                                      <p:cBhvr>
                                        <p:cTn id="22" dur="2000" fill="hold"/>
                                        <p:tgtEl>
                                          <p:spTgt spid="21"/>
                                        </p:tgtEl>
                                        <p:attrNameLst>
                                          <p:attrName>ppt_x</p:attrName>
                                          <p:attrName>ppt_y</p:attrName>
                                        </p:attrNameLst>
                                      </p:cBhvr>
                                      <p:rCtr x="14701" y="-1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1637" y="95752"/>
            <a:ext cx="10888345" cy="1015663"/>
          </a:xfrm>
          <a:prstGeom prst="rect">
            <a:avLst/>
          </a:prstGeom>
          <a:noFill/>
          <a:effectLst/>
        </p:spPr>
        <p:txBody>
          <a:bodyPr wrap="square" rtlCol="0">
            <a:spAutoFit/>
          </a:bodyPr>
          <a:lstStyle/>
          <a:p>
            <a:r>
              <a:rPr lang="en-US" sz="3000" b="1" dirty="0">
                <a:solidFill>
                  <a:schemeClr val="tx1"/>
                </a:solidFill>
                <a:effectLst>
                  <a:glow rad="88900">
                    <a:schemeClr val="bg1"/>
                  </a:glow>
                </a:effectLst>
                <a:cs typeface="Arial" panose="020B0604020202020204" pitchFamily="34" charset="0"/>
              </a:rPr>
              <a:t>Work in groups. Match the Vietnamese dishes with their names in English</a:t>
            </a:r>
          </a:p>
        </p:txBody>
      </p:sp>
      <p:sp>
        <p:nvSpPr>
          <p:cNvPr id="16" name="Rounded Rectangle 15"/>
          <p:cNvSpPr/>
          <p:nvPr/>
        </p:nvSpPr>
        <p:spPr>
          <a:xfrm>
            <a:off x="298970" y="35758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51755" y="25494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3" name="Text Box 12"/>
          <p:cNvSpPr txBox="1"/>
          <p:nvPr/>
        </p:nvSpPr>
        <p:spPr>
          <a:xfrm>
            <a:off x="4491931" y="3210682"/>
            <a:ext cx="2456515" cy="708025"/>
          </a:xfrm>
          <a:prstGeom prst="rect">
            <a:avLst/>
          </a:prstGeom>
          <a:noFill/>
        </p:spPr>
        <p:txBody>
          <a:bodyPr wrap="square" rtlCol="0" anchor="t">
            <a:noAutofit/>
          </a:bodyPr>
          <a:lstStyle/>
          <a:p>
            <a:r>
              <a:rPr lang="en-US" sz="3200" dirty="0"/>
              <a:t>1. pancake</a:t>
            </a:r>
          </a:p>
          <a:p>
            <a:endParaRPr lang="en-US" sz="3200" dirty="0"/>
          </a:p>
        </p:txBody>
      </p:sp>
      <p:sp>
        <p:nvSpPr>
          <p:cNvPr id="18" name="Text Box 17"/>
          <p:cNvSpPr txBox="1"/>
          <p:nvPr/>
        </p:nvSpPr>
        <p:spPr>
          <a:xfrm>
            <a:off x="8220192" y="2972367"/>
            <a:ext cx="3469790" cy="1184654"/>
          </a:xfrm>
          <a:prstGeom prst="rect">
            <a:avLst/>
          </a:prstGeom>
          <a:noFill/>
        </p:spPr>
        <p:txBody>
          <a:bodyPr wrap="square" rtlCol="0" anchor="t">
            <a:noAutofit/>
          </a:bodyPr>
          <a:lstStyle/>
          <a:p>
            <a:r>
              <a:rPr lang="en-US" sz="3200" dirty="0"/>
              <a:t>2. five-</a:t>
            </a:r>
            <a:r>
              <a:rPr lang="en-US" sz="3200" dirty="0" err="1"/>
              <a:t>colour</a:t>
            </a:r>
            <a:r>
              <a:rPr lang="en-US" sz="3200" dirty="0"/>
              <a:t> </a:t>
            </a:r>
            <a:endParaRPr lang="en-US" sz="3200" dirty="0" smtClean="0"/>
          </a:p>
          <a:p>
            <a:r>
              <a:rPr lang="en-US" sz="3200" dirty="0" smtClean="0"/>
              <a:t>sticky </a:t>
            </a:r>
            <a:r>
              <a:rPr lang="en-US" sz="3200" dirty="0"/>
              <a:t>rice</a:t>
            </a:r>
          </a:p>
        </p:txBody>
      </p:sp>
      <p:sp>
        <p:nvSpPr>
          <p:cNvPr id="19" name="Text Box 18"/>
          <p:cNvSpPr txBox="1"/>
          <p:nvPr/>
        </p:nvSpPr>
        <p:spPr>
          <a:xfrm>
            <a:off x="2596991" y="6056502"/>
            <a:ext cx="4726314" cy="708025"/>
          </a:xfrm>
          <a:prstGeom prst="rect">
            <a:avLst/>
          </a:prstGeom>
          <a:noFill/>
        </p:spPr>
        <p:txBody>
          <a:bodyPr wrap="square" rtlCol="0" anchor="t">
            <a:noAutofit/>
          </a:bodyPr>
          <a:lstStyle/>
          <a:p>
            <a:r>
              <a:rPr lang="en-US" sz="3200" dirty="0"/>
              <a:t>3. beef noodle soup</a:t>
            </a:r>
          </a:p>
        </p:txBody>
      </p:sp>
      <p:sp>
        <p:nvSpPr>
          <p:cNvPr id="20" name="Text Box 19"/>
          <p:cNvSpPr txBox="1"/>
          <p:nvPr/>
        </p:nvSpPr>
        <p:spPr>
          <a:xfrm>
            <a:off x="7881018" y="6008410"/>
            <a:ext cx="2376170" cy="708025"/>
          </a:xfrm>
          <a:prstGeom prst="rect">
            <a:avLst/>
          </a:prstGeom>
          <a:noFill/>
        </p:spPr>
        <p:txBody>
          <a:bodyPr wrap="square" rtlCol="0" anchor="t">
            <a:noAutofit/>
          </a:bodyPr>
          <a:lstStyle/>
          <a:p>
            <a:r>
              <a:rPr lang="en-US" sz="3200" dirty="0"/>
              <a:t>4. white rice</a:t>
            </a:r>
          </a:p>
        </p:txBody>
      </p:sp>
      <p:sp>
        <p:nvSpPr>
          <p:cNvPr id="21" name="Text Box 20"/>
          <p:cNvSpPr txBox="1"/>
          <p:nvPr/>
        </p:nvSpPr>
        <p:spPr>
          <a:xfrm>
            <a:off x="517148" y="3834209"/>
            <a:ext cx="2947670" cy="708025"/>
          </a:xfrm>
          <a:prstGeom prst="rect">
            <a:avLst/>
          </a:prstGeom>
          <a:noFill/>
        </p:spPr>
        <p:txBody>
          <a:bodyPr wrap="square" rtlCol="0" anchor="t">
            <a:noAutofit/>
          </a:bodyPr>
          <a:lstStyle/>
          <a:p>
            <a:r>
              <a:rPr lang="en-US" sz="3200" dirty="0"/>
              <a:t>5. spring rolls</a:t>
            </a:r>
          </a:p>
        </p:txBody>
      </p:sp>
      <p:pic>
        <p:nvPicPr>
          <p:cNvPr id="14" name="Picture 1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231598" y="914248"/>
            <a:ext cx="2822575" cy="1985010"/>
          </a:xfrm>
          <a:prstGeom prst="rect">
            <a:avLst/>
          </a:prstGeom>
        </p:spPr>
      </p:pic>
      <p:pic>
        <p:nvPicPr>
          <p:cNvPr id="23" name="Picture 22"/>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3417669" y="4048156"/>
            <a:ext cx="2637790" cy="2183765"/>
          </a:xfrm>
          <a:prstGeom prst="rect">
            <a:avLst/>
          </a:prstGeom>
        </p:spPr>
      </p:pic>
      <p:pic>
        <p:nvPicPr>
          <p:cNvPr id="25" name="Picture 24"/>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7742588" y="4297169"/>
            <a:ext cx="2514600" cy="1608455"/>
          </a:xfrm>
          <a:prstGeom prst="rect">
            <a:avLst/>
          </a:prstGeom>
        </p:spPr>
      </p:pic>
      <p:pic>
        <p:nvPicPr>
          <p:cNvPr id="22" name="Picture 21"/>
          <p:cNvPicPr>
            <a:picLocks noChangeAspect="1"/>
          </p:cNvPicPr>
          <p:nvPr/>
        </p:nvPicPr>
        <p:blipFill>
          <a:blip r:embed="rId6"/>
          <a:stretch>
            <a:fillRect/>
          </a:stretch>
        </p:blipFill>
        <p:spPr>
          <a:xfrm>
            <a:off x="748790" y="1287217"/>
            <a:ext cx="2484387" cy="2342074"/>
          </a:xfrm>
          <a:prstGeom prst="rect">
            <a:avLst/>
          </a:prstGeom>
        </p:spPr>
      </p:pic>
      <p:pic>
        <p:nvPicPr>
          <p:cNvPr id="24" name="Picture 23"/>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4599882" y="781362"/>
            <a:ext cx="2656046" cy="2207988"/>
          </a:xfrm>
          <a:prstGeom prst="rect">
            <a:avLst/>
          </a:prstGeom>
        </p:spPr>
      </p:pic>
    </p:spTree>
    <p:extLst>
      <p:ext uri="{BB962C8B-B14F-4D97-AF65-F5344CB8AC3E}">
        <p14:creationId xmlns:p14="http://schemas.microsoft.com/office/powerpoint/2010/main" val="2315264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 y="34925"/>
            <a:ext cx="12128615" cy="1009165"/>
            <a:chOff x="7620" y="-7620"/>
            <a:chExt cx="12192000" cy="1083309"/>
          </a:xfrm>
          <a:solidFill>
            <a:schemeClr val="accent2">
              <a:lumMod val="75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1" name="Content Placeholder 10" descr="x-7062-uk-counties-map-std-100cm-small-copy"/>
          <p:cNvPicPr>
            <a:picLocks noGrp="1" noChangeAspect="1"/>
          </p:cNvPicPr>
          <p:nvPr>
            <p:ph sz="half" idx="1"/>
          </p:nvPr>
        </p:nvPicPr>
        <p:blipFill>
          <a:blip r:embed="rId3">
            <a:clrChange>
              <a:clrFrom>
                <a:srgbClr val="FEFEFE">
                  <a:alpha val="100000"/>
                </a:srgbClr>
              </a:clrFrom>
              <a:clrTo>
                <a:srgbClr val="FEFEFE">
                  <a:alpha val="100000"/>
                  <a:alpha val="0"/>
                </a:srgbClr>
              </a:clrTo>
            </a:clrChange>
          </a:blip>
          <a:stretch>
            <a:fillRect/>
          </a:stretch>
        </p:blipFill>
        <p:spPr>
          <a:xfrm>
            <a:off x="8464373" y="1516980"/>
            <a:ext cx="3662972" cy="4769928"/>
          </a:xfrm>
          <a:prstGeom prst="rect">
            <a:avLst/>
          </a:prstGeom>
        </p:spPr>
      </p:pic>
      <p:sp>
        <p:nvSpPr>
          <p:cNvPr id="2" name="Rectangle 1"/>
          <p:cNvSpPr/>
          <p:nvPr/>
        </p:nvSpPr>
        <p:spPr>
          <a:xfrm>
            <a:off x="4545797" y="204528"/>
            <a:ext cx="2653099" cy="584775"/>
          </a:xfrm>
          <a:prstGeom prst="rect">
            <a:avLst/>
          </a:prstGeom>
        </p:spPr>
        <p:txBody>
          <a:bodyPr wrap="none">
            <a:spAutoFit/>
          </a:bodyPr>
          <a:lstStyle/>
          <a:p>
            <a:pPr marL="457200" indent="-457200">
              <a:buFont typeface="Wingdings" panose="05000000000000000000" pitchFamily="2" charset="2"/>
              <a:buChar char="v"/>
            </a:pPr>
            <a:r>
              <a:rPr lang="en-US" sz="3200" b="1" dirty="0" smtClean="0">
                <a:solidFill>
                  <a:srgbClr val="FFFF00"/>
                </a:solidFill>
              </a:rPr>
              <a:t>WARM-UP</a:t>
            </a:r>
            <a:endParaRPr lang="en-US" sz="3200" b="1" dirty="0">
              <a:solidFill>
                <a:srgbClr val="FFFF00"/>
              </a:solidFill>
            </a:endParaRPr>
          </a:p>
        </p:txBody>
      </p:sp>
      <p:sp>
        <p:nvSpPr>
          <p:cNvPr id="4" name="Rectangle 3"/>
          <p:cNvSpPr/>
          <p:nvPr/>
        </p:nvSpPr>
        <p:spPr>
          <a:xfrm>
            <a:off x="838639" y="1674944"/>
            <a:ext cx="3135795" cy="553998"/>
          </a:xfrm>
          <a:prstGeom prst="rect">
            <a:avLst/>
          </a:prstGeom>
        </p:spPr>
        <p:txBody>
          <a:bodyPr wrap="none">
            <a:spAutoFit/>
          </a:bodyPr>
          <a:lstStyle/>
          <a:p>
            <a:r>
              <a:rPr lang="en-US" sz="3000" b="1" dirty="0" smtClean="0">
                <a:solidFill>
                  <a:srgbClr val="0070C0"/>
                </a:solidFill>
              </a:rPr>
              <a:t>Look at the map</a:t>
            </a:r>
            <a:endParaRPr lang="en-US" sz="3000" b="1" dirty="0">
              <a:solidFill>
                <a:srgbClr val="0070C0"/>
              </a:solidFill>
            </a:endParaRPr>
          </a:p>
        </p:txBody>
      </p:sp>
      <p:sp>
        <p:nvSpPr>
          <p:cNvPr id="6" name="Rectangle 5"/>
          <p:cNvSpPr/>
          <p:nvPr/>
        </p:nvSpPr>
        <p:spPr>
          <a:xfrm>
            <a:off x="-129544" y="2202087"/>
            <a:ext cx="8748106" cy="523220"/>
          </a:xfrm>
          <a:prstGeom prst="rect">
            <a:avLst/>
          </a:prstGeom>
        </p:spPr>
        <p:txBody>
          <a:bodyPr wrap="square">
            <a:spAutoFit/>
          </a:bodyPr>
          <a:lstStyle/>
          <a:p>
            <a:pPr marL="457200" indent="-457200">
              <a:buFont typeface="Wingdings" panose="05000000000000000000" pitchFamily="2" charset="2"/>
              <a:buChar char="Ø"/>
            </a:pPr>
            <a:r>
              <a:rPr lang="en-US" sz="2800" b="1" i="1" dirty="0" smtClean="0"/>
              <a:t>What do you know about the UK and England?</a:t>
            </a:r>
            <a:endParaRPr lang="en-US" sz="2800" b="1" i="1" dirty="0"/>
          </a:p>
        </p:txBody>
      </p:sp>
      <p:sp>
        <p:nvSpPr>
          <p:cNvPr id="14" name="TextBox 13"/>
          <p:cNvSpPr txBox="1"/>
          <p:nvPr/>
        </p:nvSpPr>
        <p:spPr>
          <a:xfrm>
            <a:off x="891425" y="1160650"/>
            <a:ext cx="10888345" cy="523220"/>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2800" b="1" dirty="0">
                <a:effectLst>
                  <a:glow rad="88900">
                    <a:schemeClr val="bg1"/>
                  </a:glow>
                </a:effectLst>
                <a:cs typeface="Arial" panose="020B0604020202020204" pitchFamily="34" charset="0"/>
              </a:rPr>
              <a:t>Work in groups. Discuss the following questions.</a:t>
            </a:r>
          </a:p>
        </p:txBody>
      </p:sp>
      <p:sp>
        <p:nvSpPr>
          <p:cNvPr id="16" name="Rounded Rectangle 15"/>
          <p:cNvSpPr/>
          <p:nvPr/>
        </p:nvSpPr>
        <p:spPr>
          <a:xfrm>
            <a:off x="292547" y="114080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45332" y="103816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19" name="Content Placeholder 9" descr="question-mark"/>
          <p:cNvPicPr>
            <a:picLocks noGrp="1" noChangeAspect="1"/>
          </p:cNvPicPr>
          <p:nvPr>
            <p:ph idx="1"/>
          </p:nvPr>
        </p:nvPicPr>
        <p:blipFill>
          <a:blip r:embed="rId4"/>
          <a:stretch>
            <a:fillRect/>
          </a:stretch>
        </p:blipFill>
        <p:spPr>
          <a:xfrm rot="1260000">
            <a:off x="11084024" y="93543"/>
            <a:ext cx="969645" cy="880110"/>
          </a:xfrm>
          <a:prstGeom prst="rect">
            <a:avLst/>
          </a:prstGeom>
        </p:spPr>
      </p:pic>
      <p:sp>
        <p:nvSpPr>
          <p:cNvPr id="7" name="Rectangle 6"/>
          <p:cNvSpPr/>
          <p:nvPr/>
        </p:nvSpPr>
        <p:spPr>
          <a:xfrm>
            <a:off x="142157" y="3264888"/>
            <a:ext cx="8204704" cy="3539430"/>
          </a:xfrm>
          <a:prstGeom prst="rect">
            <a:avLst/>
          </a:prstGeom>
        </p:spPr>
        <p:txBody>
          <a:bodyPr wrap="square">
            <a:spAutoFit/>
          </a:bodyPr>
          <a:lstStyle/>
          <a:p>
            <a:pPr marL="1270" indent="-1270" algn="just"/>
            <a:r>
              <a:rPr lang="en-US" sz="2800" dirty="0" smtClean="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England:</a:t>
            </a:r>
            <a:r>
              <a:rPr lang="en-US" sz="2800" dirty="0">
                <a:solidFill>
                  <a:srgbClr val="000000"/>
                </a:solidFill>
                <a:latin typeface="Calibri" panose="020F0502020204030204" pitchFamily="34" charset="0"/>
                <a:cs typeface="Calibri" panose="020F0502020204030204" pitchFamily="34" charset="0"/>
              </a:rPr>
              <a:t> one of the 4 parts of the UK (England, Scotland, Wales, the Northern Ireland)</a:t>
            </a:r>
          </a:p>
          <a:p>
            <a:pPr marL="1270" indent="-1270" algn="just"/>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Capital:</a:t>
            </a:r>
            <a:r>
              <a:rPr lang="en-US" sz="2800" dirty="0">
                <a:solidFill>
                  <a:srgbClr val="000000"/>
                </a:solidFill>
                <a:latin typeface="Calibri" panose="020F0502020204030204" pitchFamily="34" charset="0"/>
                <a:cs typeface="Calibri" panose="020F0502020204030204" pitchFamily="34" charset="0"/>
              </a:rPr>
              <a:t> London</a:t>
            </a:r>
          </a:p>
          <a:p>
            <a:pPr marL="1270" indent="-1270" algn="just"/>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Population:</a:t>
            </a:r>
            <a:r>
              <a:rPr lang="en-US" sz="2800" dirty="0">
                <a:solidFill>
                  <a:srgbClr val="000000"/>
                </a:solidFill>
                <a:latin typeface="Calibri" panose="020F0502020204030204" pitchFamily="34" charset="0"/>
                <a:cs typeface="Calibri" panose="020F0502020204030204" pitchFamily="34" charset="0"/>
              </a:rPr>
              <a:t> over 56 million (2021)</a:t>
            </a:r>
          </a:p>
          <a:p>
            <a:pPr marL="1270" indent="-1270" algn="just"/>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Area:</a:t>
            </a:r>
            <a:r>
              <a:rPr lang="en-US" sz="2800" dirty="0">
                <a:solidFill>
                  <a:srgbClr val="000000"/>
                </a:solidFill>
                <a:latin typeface="Calibri" panose="020F0502020204030204" pitchFamily="34" charset="0"/>
                <a:cs typeface="Calibri" panose="020F0502020204030204" pitchFamily="34" charset="0"/>
              </a:rPr>
              <a:t> 130,279 km</a:t>
            </a:r>
            <a:r>
              <a:rPr lang="en-US" sz="2800" baseline="30000" dirty="0">
                <a:solidFill>
                  <a:srgbClr val="000000"/>
                </a:solidFill>
                <a:latin typeface="Calibri" panose="020F0502020204030204" pitchFamily="34" charset="0"/>
                <a:cs typeface="Calibri" panose="020F0502020204030204" pitchFamily="34" charset="0"/>
              </a:rPr>
              <a:t>2</a:t>
            </a:r>
            <a:endParaRPr lang="en-US" sz="2800" dirty="0">
              <a:solidFill>
                <a:srgbClr val="000000"/>
              </a:solidFill>
              <a:latin typeface="Calibri" panose="020F0502020204030204" pitchFamily="34" charset="0"/>
              <a:cs typeface="Calibri" panose="020F0502020204030204" pitchFamily="34" charset="0"/>
            </a:endParaRPr>
          </a:p>
          <a:p>
            <a:pPr marL="1270" indent="-1270" algn="just"/>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National language: </a:t>
            </a:r>
            <a:r>
              <a:rPr lang="en-US" sz="2800" dirty="0">
                <a:solidFill>
                  <a:srgbClr val="000000"/>
                </a:solidFill>
                <a:latin typeface="Calibri" panose="020F0502020204030204" pitchFamily="34" charset="0"/>
                <a:cs typeface="Calibri" panose="020F0502020204030204" pitchFamily="34" charset="0"/>
              </a:rPr>
              <a:t>English </a:t>
            </a:r>
          </a:p>
          <a:p>
            <a:pPr marL="1270" indent="-1270" algn="just"/>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National dishes: </a:t>
            </a:r>
            <a:r>
              <a:rPr lang="en-US" sz="2800" dirty="0">
                <a:solidFill>
                  <a:srgbClr val="000000"/>
                </a:solidFill>
                <a:latin typeface="Calibri" panose="020F0502020204030204" pitchFamily="34" charset="0"/>
                <a:cs typeface="Calibri" panose="020F0502020204030204" pitchFamily="34" charset="0"/>
              </a:rPr>
              <a:t>Fish and Chips, Sunday Roast, Full English Breakfast, … </a:t>
            </a:r>
          </a:p>
        </p:txBody>
      </p:sp>
      <p:sp>
        <p:nvSpPr>
          <p:cNvPr id="8" name="Rectangle 7"/>
          <p:cNvSpPr/>
          <p:nvPr/>
        </p:nvSpPr>
        <p:spPr>
          <a:xfrm>
            <a:off x="142157" y="2742052"/>
            <a:ext cx="3112903" cy="553998"/>
          </a:xfrm>
          <a:prstGeom prst="rect">
            <a:avLst/>
          </a:prstGeom>
        </p:spPr>
        <p:txBody>
          <a:bodyPr wrap="none">
            <a:spAutoFit/>
          </a:bodyPr>
          <a:lstStyle/>
          <a:p>
            <a:pPr lvl="0" algn="just"/>
            <a:r>
              <a:rPr lang="en-US" sz="3000" b="1" i="1" dirty="0" smtClean="0">
                <a:solidFill>
                  <a:srgbClr val="C00000"/>
                </a:solidFill>
                <a:latin typeface="Calibri" panose="020F0502020204030204" pitchFamily="34" charset="0"/>
                <a:cs typeface="Calibri" panose="020F0502020204030204" pitchFamily="34" charset="0"/>
              </a:rPr>
              <a:t>* Possible </a:t>
            </a:r>
            <a:r>
              <a:rPr lang="en-US" sz="3000" b="1" i="1" dirty="0">
                <a:solidFill>
                  <a:srgbClr val="C00000"/>
                </a:solidFill>
                <a:latin typeface="Calibri" panose="020F0502020204030204" pitchFamily="34" charset="0"/>
                <a:cs typeface="Calibri" panose="020F0502020204030204" pitchFamily="34" charset="0"/>
              </a:rPr>
              <a:t>answer:</a:t>
            </a:r>
            <a:endParaRPr lang="en-US" sz="30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53191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3299" y="810378"/>
            <a:ext cx="11481836" cy="583565"/>
          </a:xfrm>
          <a:prstGeom prst="rect">
            <a:avLst/>
          </a:prstGeom>
          <a:noFill/>
          <a:effectLst/>
        </p:spPr>
        <p:txBody>
          <a:bodyPr wrap="square" rtlCol="0">
            <a:spAutoFit/>
          </a:bodyPr>
          <a:lstStyle/>
          <a:p>
            <a:r>
              <a:rPr lang="en-US" sz="3200" dirty="0">
                <a:effectLst>
                  <a:glow rad="88900">
                    <a:schemeClr val="bg1"/>
                  </a:glow>
                </a:effectLst>
                <a:cs typeface="Arial" panose="020B0604020202020204" pitchFamily="34" charset="0"/>
              </a:rPr>
              <a:t>- Think about one traditional dish and prepare to talk about it. </a:t>
            </a:r>
          </a:p>
        </p:txBody>
      </p:sp>
      <p:sp>
        <p:nvSpPr>
          <p:cNvPr id="3" name="Text Box 2"/>
          <p:cNvSpPr txBox="1"/>
          <p:nvPr/>
        </p:nvSpPr>
        <p:spPr>
          <a:xfrm>
            <a:off x="856147" y="1819108"/>
            <a:ext cx="9495790" cy="2553335"/>
          </a:xfrm>
          <a:prstGeom prst="rect">
            <a:avLst/>
          </a:prstGeom>
          <a:solidFill>
            <a:srgbClr val="F5E9CF"/>
          </a:solidFill>
          <a:ln w="9525">
            <a:noFill/>
          </a:ln>
        </p:spPr>
        <p:txBody>
          <a:bodyPr wrap="square">
            <a:spAutoFit/>
          </a:bodyPr>
          <a:lstStyle/>
          <a:p>
            <a:pPr marL="1270" indent="-1270"/>
            <a:r>
              <a:rPr lang="en-US" sz="3200" b="1" i="1" dirty="0">
                <a:latin typeface="Calibri" panose="020F0502020204030204" pitchFamily="34" charset="0"/>
                <a:cs typeface="Calibri" panose="020F0502020204030204" pitchFamily="34" charset="0"/>
              </a:rPr>
              <a:t>Your talk should include:</a:t>
            </a:r>
          </a:p>
          <a:p>
            <a:pPr marL="1270" indent="-1270"/>
            <a:r>
              <a:rPr lang="en-US" sz="3200" i="1" dirty="0">
                <a:latin typeface="Calibri" panose="020F0502020204030204" pitchFamily="34" charset="0"/>
                <a:cs typeface="Calibri" panose="020F0502020204030204" pitchFamily="34" charset="0"/>
              </a:rPr>
              <a:t>– the name of the dish </a:t>
            </a:r>
          </a:p>
          <a:p>
            <a:pPr marL="1270" indent="-1270"/>
            <a:r>
              <a:rPr lang="en-US" sz="3200" i="1" dirty="0">
                <a:latin typeface="Calibri" panose="020F0502020204030204" pitchFamily="34" charset="0"/>
                <a:cs typeface="Calibri" panose="020F0502020204030204" pitchFamily="34" charset="0"/>
              </a:rPr>
              <a:t>– the basic ingredients </a:t>
            </a:r>
          </a:p>
          <a:p>
            <a:pPr marL="1270" indent="-1270"/>
            <a:r>
              <a:rPr lang="en-US" sz="3200" i="1" dirty="0">
                <a:latin typeface="Calibri" panose="020F0502020204030204" pitchFamily="34" charset="0"/>
                <a:cs typeface="Calibri" panose="020F0502020204030204" pitchFamily="34" charset="0"/>
              </a:rPr>
              <a:t>– when / on what occasion it is eaten</a:t>
            </a:r>
          </a:p>
          <a:p>
            <a:pPr marL="1270" indent="-1270"/>
            <a:r>
              <a:rPr lang="en-US" sz="3200" i="1" dirty="0">
                <a:latin typeface="Calibri" panose="020F0502020204030204" pitchFamily="34" charset="0"/>
                <a:cs typeface="Calibri" panose="020F0502020204030204" pitchFamily="34" charset="0"/>
              </a:rPr>
              <a:t>– whether you like it or not</a:t>
            </a:r>
          </a:p>
        </p:txBody>
      </p:sp>
      <p:sp>
        <p:nvSpPr>
          <p:cNvPr id="4" name="Text Box 3"/>
          <p:cNvSpPr txBox="1"/>
          <p:nvPr/>
        </p:nvSpPr>
        <p:spPr>
          <a:xfrm>
            <a:off x="614680" y="7642225"/>
            <a:ext cx="11260455" cy="4030980"/>
          </a:xfrm>
          <a:prstGeom prst="rect">
            <a:avLst/>
          </a:prstGeom>
          <a:solidFill>
            <a:srgbClr val="B3E5BE"/>
          </a:solidFill>
          <a:ln w="9525">
            <a:noFill/>
          </a:ln>
        </p:spPr>
        <p:txBody>
          <a:bodyPr wrap="square">
            <a:spAutoFit/>
          </a:bodyPr>
          <a:lstStyle/>
          <a:p>
            <a:pPr marL="1270" indent="-1270" algn="just"/>
            <a:r>
              <a:rPr lang="en-US" sz="3200" b="0">
                <a:latin typeface="Times New Roman" panose="02020603050405020304" pitchFamily="18" charset="0"/>
              </a:rPr>
              <a:t>Well… </a:t>
            </a:r>
            <a:r>
              <a:rPr lang="en-US" sz="3200" b="0">
                <a:highlight>
                  <a:srgbClr val="FFFF00"/>
                </a:highlight>
                <a:latin typeface="Times New Roman" panose="02020603050405020304" pitchFamily="18" charset="0"/>
              </a:rPr>
              <a:t>One of Vietnamese dishes that I like</a:t>
            </a:r>
            <a:r>
              <a:rPr lang="en-US" sz="3200" b="0">
                <a:latin typeface="Times New Roman" panose="02020603050405020304" pitchFamily="18" charset="0"/>
              </a:rPr>
              <a:t> is Fried rice (Cơm rang). It’s a kind of popular street food. We can make and eat it every day, but </a:t>
            </a:r>
            <a:r>
              <a:rPr lang="en-US" sz="3200" b="0">
                <a:highlight>
                  <a:srgbClr val="FFFF00"/>
                </a:highlight>
                <a:latin typeface="Times New Roman" panose="02020603050405020304" pitchFamily="18" charset="0"/>
              </a:rPr>
              <a:t>I’d like to</a:t>
            </a:r>
            <a:r>
              <a:rPr lang="en-US" sz="3200" b="0">
                <a:latin typeface="Times New Roman" panose="02020603050405020304" pitchFamily="18" charset="0"/>
              </a:rPr>
              <a:t> have it at the weekend. </a:t>
            </a:r>
            <a:r>
              <a:rPr lang="en-US" sz="3200" b="0">
                <a:highlight>
                  <a:srgbClr val="FFFF00"/>
                </a:highlight>
                <a:latin typeface="Times New Roman" panose="02020603050405020304" pitchFamily="18" charset="0"/>
              </a:rPr>
              <a:t>The main ingredients </a:t>
            </a:r>
            <a:r>
              <a:rPr lang="en-US" sz="3200" b="0">
                <a:latin typeface="Times New Roman" panose="02020603050405020304" pitchFamily="18" charset="0"/>
              </a:rPr>
              <a:t>of this dish are cooked rice, meat or sausage and colourful vegetables chopped up into small pieces and mixed together. </a:t>
            </a:r>
            <a:r>
              <a:rPr lang="en-US" sz="3200" b="0">
                <a:highlight>
                  <a:srgbClr val="FFFF00"/>
                </a:highlight>
                <a:latin typeface="Times New Roman" panose="02020603050405020304" pitchFamily="18" charset="0"/>
              </a:rPr>
              <a:t>Then</a:t>
            </a:r>
            <a:r>
              <a:rPr lang="en-US" sz="3200" b="0">
                <a:latin typeface="Times New Roman" panose="02020603050405020304" pitchFamily="18" charset="0"/>
              </a:rPr>
              <a:t> we fry the ingredients slowly with cooking oil and one or two eggs. When you fry the rice, you must stir it constantly with a wooden spoon.  </a:t>
            </a:r>
          </a:p>
        </p:txBody>
      </p:sp>
      <p:sp>
        <p:nvSpPr>
          <p:cNvPr id="10" name="TextBox 9"/>
          <p:cNvSpPr txBox="1"/>
          <p:nvPr/>
        </p:nvSpPr>
        <p:spPr>
          <a:xfrm>
            <a:off x="4449445" y="93345"/>
            <a:ext cx="3401464" cy="615553"/>
          </a:xfrm>
          <a:prstGeom prst="rect">
            <a:avLst/>
          </a:prstGeom>
          <a:solidFill>
            <a:schemeClr val="accent4">
              <a:lumMod val="60000"/>
              <a:lumOff val="40000"/>
            </a:schemeClr>
          </a:solidFill>
          <a:effectLst/>
        </p:spPr>
        <p:txBody>
          <a:bodyPr wrap="square" rtlCol="0">
            <a:spAutoFit/>
          </a:bodyPr>
          <a:lstStyle/>
          <a:p>
            <a:r>
              <a:rPr lang="en-US" sz="3400" b="1" dirty="0" smtClean="0">
                <a:effectLst>
                  <a:glow rad="88900">
                    <a:schemeClr val="bg1"/>
                  </a:glow>
                </a:effectLst>
                <a:latin typeface="Arial" panose="020B0604020202020204" pitchFamily="34" charset="0"/>
                <a:cs typeface="Arial" panose="020B0604020202020204" pitchFamily="34" charset="0"/>
              </a:rPr>
              <a:t>II. SPEAKING</a:t>
            </a:r>
            <a:endParaRPr lang="en-US" sz="34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728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bldLvl="0" animBg="1"/>
      <p:bldP spid="3" grpId="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502054" y="1477704"/>
            <a:ext cx="3607435" cy="583565"/>
          </a:xfrm>
          <a:prstGeom prst="rect">
            <a:avLst/>
          </a:prstGeom>
          <a:noFill/>
          <a:ln w="9525">
            <a:noFill/>
          </a:ln>
        </p:spPr>
        <p:txBody>
          <a:bodyPr wrap="square">
            <a:spAutoFit/>
          </a:bodyPr>
          <a:lstStyle/>
          <a:p>
            <a:pPr marL="457200" indent="-457200">
              <a:buFont typeface="Wingdings" panose="05000000000000000000" pitchFamily="2" charset="2"/>
              <a:buChar char="Ø"/>
            </a:pPr>
            <a:r>
              <a:rPr lang="en-US" sz="3200" b="1" i="1" dirty="0">
                <a:solidFill>
                  <a:srgbClr val="0070C0"/>
                </a:solidFill>
                <a:latin typeface="Calibri" panose="020F0502020204030204" pitchFamily="34" charset="0"/>
                <a:cs typeface="Calibri" panose="020F0502020204030204" pitchFamily="34" charset="0"/>
              </a:rPr>
              <a:t>Sample:</a:t>
            </a:r>
          </a:p>
        </p:txBody>
      </p:sp>
      <p:sp>
        <p:nvSpPr>
          <p:cNvPr id="4" name="Text Box 3"/>
          <p:cNvSpPr txBox="1"/>
          <p:nvPr/>
        </p:nvSpPr>
        <p:spPr>
          <a:xfrm>
            <a:off x="614680" y="2145030"/>
            <a:ext cx="11260455" cy="4030980"/>
          </a:xfrm>
          <a:prstGeom prst="rect">
            <a:avLst/>
          </a:prstGeom>
          <a:solidFill>
            <a:schemeClr val="accent4">
              <a:lumMod val="40000"/>
              <a:lumOff val="60000"/>
            </a:schemeClr>
          </a:solidFill>
          <a:ln w="9525">
            <a:noFill/>
          </a:ln>
        </p:spPr>
        <p:txBody>
          <a:bodyPr wrap="square">
            <a:spAutoFit/>
          </a:bodyPr>
          <a:lstStyle/>
          <a:p>
            <a:pPr marL="1270" indent="-1270" algn="just"/>
            <a:r>
              <a:rPr lang="en-US" sz="3200" b="0" dirty="0">
                <a:latin typeface="Times New Roman" panose="02020603050405020304" pitchFamily="18" charset="0"/>
              </a:rPr>
              <a:t>Well… </a:t>
            </a:r>
            <a:r>
              <a:rPr lang="en-US" sz="3200" b="0" dirty="0">
                <a:highlight>
                  <a:srgbClr val="FFFF00"/>
                </a:highlight>
                <a:latin typeface="Times New Roman" panose="02020603050405020304" pitchFamily="18" charset="0"/>
              </a:rPr>
              <a:t>One of Vietnamese dishes that I like</a:t>
            </a:r>
            <a:r>
              <a:rPr lang="en-US" sz="3200" b="0" dirty="0">
                <a:latin typeface="Times New Roman" panose="02020603050405020304" pitchFamily="18" charset="0"/>
              </a:rPr>
              <a:t> is Fried rice (</a:t>
            </a:r>
            <a:r>
              <a:rPr lang="en-US" sz="3200" b="0" dirty="0" err="1">
                <a:latin typeface="Times New Roman" panose="02020603050405020304" pitchFamily="18" charset="0"/>
              </a:rPr>
              <a:t>Cơm</a:t>
            </a:r>
            <a:r>
              <a:rPr lang="en-US" sz="3200" b="0" dirty="0">
                <a:latin typeface="Times New Roman" panose="02020603050405020304" pitchFamily="18" charset="0"/>
              </a:rPr>
              <a:t> rang). It’s a kind of popular street food. We can make and eat it every day, but </a:t>
            </a:r>
            <a:r>
              <a:rPr lang="en-US" sz="3200" b="0" dirty="0">
                <a:highlight>
                  <a:srgbClr val="FFFF00"/>
                </a:highlight>
                <a:latin typeface="Times New Roman" panose="02020603050405020304" pitchFamily="18" charset="0"/>
              </a:rPr>
              <a:t>I’d like to</a:t>
            </a:r>
            <a:r>
              <a:rPr lang="en-US" sz="3200" b="0" dirty="0">
                <a:latin typeface="Times New Roman" panose="02020603050405020304" pitchFamily="18" charset="0"/>
              </a:rPr>
              <a:t> have it at the weekend. </a:t>
            </a:r>
            <a:r>
              <a:rPr lang="en-US" sz="3200" b="0" dirty="0">
                <a:highlight>
                  <a:srgbClr val="FFFF00"/>
                </a:highlight>
                <a:latin typeface="Times New Roman" panose="02020603050405020304" pitchFamily="18" charset="0"/>
              </a:rPr>
              <a:t>The main ingredients </a:t>
            </a:r>
            <a:r>
              <a:rPr lang="en-US" sz="3200" b="0" dirty="0">
                <a:latin typeface="Times New Roman" panose="02020603050405020304" pitchFamily="18" charset="0"/>
              </a:rPr>
              <a:t>of this dish are cooked rice, meat or sausage and </a:t>
            </a:r>
            <a:r>
              <a:rPr lang="en-US" sz="3200" b="0" dirty="0" err="1">
                <a:latin typeface="Times New Roman" panose="02020603050405020304" pitchFamily="18" charset="0"/>
              </a:rPr>
              <a:t>colourful</a:t>
            </a:r>
            <a:r>
              <a:rPr lang="en-US" sz="3200" b="0" dirty="0">
                <a:latin typeface="Times New Roman" panose="02020603050405020304" pitchFamily="18" charset="0"/>
              </a:rPr>
              <a:t> vegetables chopped up into small pieces and mixed together. </a:t>
            </a:r>
            <a:r>
              <a:rPr lang="en-US" sz="3200" b="0" dirty="0">
                <a:highlight>
                  <a:srgbClr val="FFFF00"/>
                </a:highlight>
                <a:latin typeface="Times New Roman" panose="02020603050405020304" pitchFamily="18" charset="0"/>
              </a:rPr>
              <a:t>Then</a:t>
            </a:r>
            <a:r>
              <a:rPr lang="en-US" sz="3200" b="0" dirty="0">
                <a:latin typeface="Times New Roman" panose="02020603050405020304" pitchFamily="18" charset="0"/>
              </a:rPr>
              <a:t> we fry the ingredients slowly with cooking oil and one or two eggs. When you fry the rice, you must stir it constantly with a wooden spoon.  </a:t>
            </a:r>
          </a:p>
        </p:txBody>
      </p:sp>
      <p:sp>
        <p:nvSpPr>
          <p:cNvPr id="2" name="Text Box 1"/>
          <p:cNvSpPr txBox="1"/>
          <p:nvPr/>
        </p:nvSpPr>
        <p:spPr>
          <a:xfrm>
            <a:off x="779145" y="-3507740"/>
            <a:ext cx="9495790" cy="2553335"/>
          </a:xfrm>
          <a:prstGeom prst="rect">
            <a:avLst/>
          </a:prstGeom>
          <a:solidFill>
            <a:srgbClr val="F5E9CF"/>
          </a:solidFill>
          <a:ln w="9525">
            <a:noFill/>
          </a:ln>
        </p:spPr>
        <p:txBody>
          <a:bodyPr wrap="square">
            <a:spAutoFit/>
          </a:bodyPr>
          <a:lstStyle/>
          <a:p>
            <a:pPr marL="1270" indent="-1270"/>
            <a:r>
              <a:rPr lang="en-US" sz="3200" b="1" i="1">
                <a:latin typeface="Calibri" panose="020F0502020204030204" pitchFamily="34" charset="0"/>
                <a:cs typeface="Calibri" panose="020F0502020204030204" pitchFamily="34" charset="0"/>
              </a:rPr>
              <a:t>Your talk should include:</a:t>
            </a:r>
          </a:p>
          <a:p>
            <a:pPr marL="1270" indent="-1270"/>
            <a:r>
              <a:rPr lang="en-US" sz="3200" i="1">
                <a:latin typeface="Calibri" panose="020F0502020204030204" pitchFamily="34" charset="0"/>
                <a:cs typeface="Calibri" panose="020F0502020204030204" pitchFamily="34" charset="0"/>
              </a:rPr>
              <a:t>– the name of the dish </a:t>
            </a:r>
          </a:p>
          <a:p>
            <a:pPr marL="1270" indent="-1270"/>
            <a:r>
              <a:rPr lang="en-US" sz="3200" i="1">
                <a:latin typeface="Calibri" panose="020F0502020204030204" pitchFamily="34" charset="0"/>
                <a:cs typeface="Calibri" panose="020F0502020204030204" pitchFamily="34" charset="0"/>
              </a:rPr>
              <a:t>– the basic ingredients </a:t>
            </a:r>
          </a:p>
          <a:p>
            <a:pPr marL="1270" indent="-1270"/>
            <a:r>
              <a:rPr lang="en-US" sz="3200" i="1">
                <a:latin typeface="Calibri" panose="020F0502020204030204" pitchFamily="34" charset="0"/>
                <a:cs typeface="Calibri" panose="020F0502020204030204" pitchFamily="34" charset="0"/>
              </a:rPr>
              <a:t>– when / on what occasion it is eaten</a:t>
            </a:r>
          </a:p>
          <a:p>
            <a:pPr marL="1270" indent="-1270"/>
            <a:r>
              <a:rPr lang="en-US" sz="3200" i="1">
                <a:latin typeface="Calibri" panose="020F0502020204030204" pitchFamily="34" charset="0"/>
                <a:cs typeface="Calibri" panose="020F0502020204030204" pitchFamily="34" charset="0"/>
              </a:rPr>
              <a:t>– whether you like it or not</a:t>
            </a:r>
          </a:p>
        </p:txBody>
      </p:sp>
      <p:sp>
        <p:nvSpPr>
          <p:cNvPr id="10" name="TextBox 9"/>
          <p:cNvSpPr txBox="1"/>
          <p:nvPr/>
        </p:nvSpPr>
        <p:spPr>
          <a:xfrm>
            <a:off x="393299" y="810378"/>
            <a:ext cx="11481836" cy="583565"/>
          </a:xfrm>
          <a:prstGeom prst="rect">
            <a:avLst/>
          </a:prstGeom>
          <a:noFill/>
          <a:effectLst/>
        </p:spPr>
        <p:txBody>
          <a:bodyPr wrap="square" rtlCol="0">
            <a:spAutoFit/>
          </a:bodyPr>
          <a:lstStyle/>
          <a:p>
            <a:r>
              <a:rPr lang="en-US" sz="3200" dirty="0">
                <a:effectLst>
                  <a:glow rad="88900">
                    <a:schemeClr val="bg1"/>
                  </a:glow>
                </a:effectLst>
                <a:cs typeface="Arial" panose="020B0604020202020204" pitchFamily="34" charset="0"/>
              </a:rPr>
              <a:t>- Think about one traditional dish and prepare to talk about it. </a:t>
            </a:r>
          </a:p>
        </p:txBody>
      </p:sp>
      <p:sp>
        <p:nvSpPr>
          <p:cNvPr id="12" name="TextBox 11"/>
          <p:cNvSpPr txBox="1"/>
          <p:nvPr/>
        </p:nvSpPr>
        <p:spPr>
          <a:xfrm>
            <a:off x="4449445" y="93345"/>
            <a:ext cx="3401464" cy="615553"/>
          </a:xfrm>
          <a:prstGeom prst="rect">
            <a:avLst/>
          </a:prstGeom>
          <a:solidFill>
            <a:schemeClr val="accent4">
              <a:lumMod val="60000"/>
              <a:lumOff val="40000"/>
            </a:schemeClr>
          </a:solidFill>
          <a:effectLst/>
        </p:spPr>
        <p:txBody>
          <a:bodyPr wrap="square" rtlCol="0">
            <a:spAutoFit/>
          </a:bodyPr>
          <a:lstStyle/>
          <a:p>
            <a:r>
              <a:rPr lang="en-US" sz="3400" b="1" dirty="0" smtClean="0">
                <a:effectLst>
                  <a:glow rad="88900">
                    <a:schemeClr val="bg1"/>
                  </a:glow>
                </a:effectLst>
                <a:latin typeface="Arial" panose="020B0604020202020204" pitchFamily="34" charset="0"/>
                <a:cs typeface="Arial" panose="020B0604020202020204" pitchFamily="34" charset="0"/>
              </a:rPr>
              <a:t>II. SPEAKING</a:t>
            </a:r>
            <a:endParaRPr lang="en-US" sz="34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24357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a:solidFill>
            <a:schemeClr val="accent4">
              <a:lumMod val="60000"/>
              <a:lumOff val="40000"/>
            </a:schemeClr>
          </a:solidFill>
        </p:grpSpPr>
        <p:sp>
          <p:nvSpPr>
            <p:cNvPr id="26" name="Round Single Corner Rectangle 25"/>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298605" y="141605"/>
            <a:ext cx="5871845" cy="645160"/>
          </a:xfrm>
          <a:prstGeom prst="rect">
            <a:avLst/>
          </a:prstGeom>
          <a:noFill/>
          <a:effectLst/>
        </p:spPr>
        <p:txBody>
          <a:bodyPr wrap="square" rtlCol="0">
            <a:spAutoFit/>
          </a:bodyPr>
          <a:lstStyle/>
          <a:p>
            <a:pPr marL="571500" indent="-571500" algn="ctr">
              <a:buFont typeface="Wingdings" panose="05000000000000000000" pitchFamily="2" charset="2"/>
              <a:buChar char="q"/>
            </a:pPr>
            <a:r>
              <a:rPr lang="en-US" sz="3600" b="1" dirty="0">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448945" y="1200150"/>
            <a:ext cx="11398885" cy="583565"/>
          </a:xfrm>
          <a:prstGeom prst="rect">
            <a:avLst/>
          </a:prstGeom>
          <a:noFill/>
          <a:ln w="9525">
            <a:noFill/>
          </a:ln>
        </p:spPr>
        <p:txBody>
          <a:bodyPr wrap="square">
            <a:spAutoFit/>
          </a:bodyPr>
          <a:lstStyle/>
          <a:p>
            <a:pPr marL="635" indent="-635" algn="just"/>
            <a:r>
              <a:rPr lang="en-US" sz="3200">
                <a:latin typeface="Calibri" panose="020F0502020204030204" pitchFamily="34" charset="0"/>
                <a:cs typeface="Calibri" panose="020F0502020204030204" pitchFamily="34" charset="0"/>
              </a:rPr>
              <a:t>- Summarise the reading text in 50 – 70 words.</a:t>
            </a:r>
          </a:p>
        </p:txBody>
      </p:sp>
      <p:sp>
        <p:nvSpPr>
          <p:cNvPr id="10" name="Text Box 9"/>
          <p:cNvSpPr txBox="1"/>
          <p:nvPr/>
        </p:nvSpPr>
        <p:spPr>
          <a:xfrm>
            <a:off x="487045" y="1864995"/>
            <a:ext cx="4579620" cy="583565"/>
          </a:xfrm>
          <a:prstGeom prst="rect">
            <a:avLst/>
          </a:prstGeom>
          <a:solidFill>
            <a:srgbClr val="F5E9CF"/>
          </a:solidFill>
          <a:ln w="9525">
            <a:noFill/>
          </a:ln>
        </p:spPr>
        <p:txBody>
          <a:bodyPr wrap="square">
            <a:spAutoFit/>
          </a:bodyPr>
          <a:lstStyle/>
          <a:p>
            <a:pPr marL="457200" indent="-457200" algn="just">
              <a:buFont typeface="Wingdings" panose="05000000000000000000" pitchFamily="2" charset="2"/>
              <a:buChar char="Ø"/>
            </a:pPr>
            <a:r>
              <a:rPr lang="en-US" sz="3200" b="0" dirty="0" smtClean="0">
                <a:latin typeface="Calibri" panose="020F0502020204030204" pitchFamily="34" charset="0"/>
                <a:cs typeface="Calibri" panose="020F0502020204030204" pitchFamily="34" charset="0"/>
              </a:rPr>
              <a:t>There </a:t>
            </a:r>
            <a:r>
              <a:rPr lang="en-US" sz="3200" b="0" dirty="0">
                <a:latin typeface="Calibri" panose="020F0502020204030204" pitchFamily="34" charset="0"/>
                <a:cs typeface="Calibri" panose="020F0502020204030204" pitchFamily="34" charset="0"/>
              </a:rPr>
              <a:t>are</a:t>
            </a:r>
            <a:r>
              <a:rPr lang="en-US" sz="3200" dirty="0">
                <a:latin typeface="Calibri" panose="020F0502020204030204" pitchFamily="34" charset="0"/>
                <a:cs typeface="Calibri" panose="020F0502020204030204" pitchFamily="34" charset="0"/>
              </a:rPr>
              <a:t> some clues:</a:t>
            </a:r>
          </a:p>
        </p:txBody>
      </p:sp>
      <p:sp>
        <p:nvSpPr>
          <p:cNvPr id="13" name="Text Box 12"/>
          <p:cNvSpPr txBox="1"/>
          <p:nvPr/>
        </p:nvSpPr>
        <p:spPr>
          <a:xfrm>
            <a:off x="487045" y="2694940"/>
            <a:ext cx="11398885" cy="3046095"/>
          </a:xfrm>
          <a:prstGeom prst="rect">
            <a:avLst/>
          </a:prstGeom>
          <a:solidFill>
            <a:schemeClr val="accent4">
              <a:lumMod val="60000"/>
              <a:lumOff val="40000"/>
            </a:schemeClr>
          </a:solidFill>
          <a:ln w="9525">
            <a:noFill/>
          </a:ln>
        </p:spPr>
        <p:txBody>
          <a:bodyPr wrap="square">
            <a:spAutoFit/>
          </a:bodyPr>
          <a:lstStyle/>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 English cuisine …</a:t>
            </a:r>
          </a:p>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 Fish and chips …</a:t>
            </a:r>
          </a:p>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 The earliest fish and chip shop …</a:t>
            </a:r>
          </a:p>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 Basic ingredients …	</a:t>
            </a:r>
          </a:p>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a:t>
            </a:r>
          </a:p>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 People sell it in many countries now</a:t>
            </a:r>
          </a:p>
        </p:txBody>
      </p:sp>
    </p:spTree>
    <p:extLst>
      <p:ext uri="{BB962C8B-B14F-4D97-AF65-F5344CB8AC3E}">
        <p14:creationId xmlns:p14="http://schemas.microsoft.com/office/powerpoint/2010/main" val="6090423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p:bldP spid="9" grpId="1"/>
      <p:bldP spid="10" grpId="0" bldLvl="0" animBg="1"/>
      <p:bldP spid="10" grpId="1"/>
      <p:bldP spid="13" grpId="0" bldLvl="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9"/>
          <p:cNvSpPr txBox="1"/>
          <p:nvPr/>
        </p:nvSpPr>
        <p:spPr>
          <a:xfrm>
            <a:off x="487045" y="1447165"/>
            <a:ext cx="2344420" cy="583565"/>
          </a:xfrm>
          <a:prstGeom prst="rect">
            <a:avLst/>
          </a:prstGeom>
          <a:solidFill>
            <a:srgbClr val="F5E9CF"/>
          </a:solidFill>
          <a:ln w="9525">
            <a:noFill/>
          </a:ln>
        </p:spPr>
        <p:txBody>
          <a:bodyPr wrap="square">
            <a:spAutoFit/>
          </a:bodyPr>
          <a:lstStyle/>
          <a:p>
            <a:pPr marL="457200" indent="-457200" algn="just">
              <a:buFont typeface="Wingdings" panose="05000000000000000000" pitchFamily="2" charset="2"/>
              <a:buChar char="Ø"/>
            </a:pPr>
            <a:r>
              <a:rPr lang="en-US" sz="3200" b="1">
                <a:solidFill>
                  <a:srgbClr val="0070C0"/>
                </a:solidFill>
                <a:latin typeface="Calibri" panose="020F0502020204030204" pitchFamily="34" charset="0"/>
                <a:cs typeface="Calibri" panose="020F0502020204030204" pitchFamily="34" charset="0"/>
              </a:rPr>
              <a:t>Example:</a:t>
            </a:r>
          </a:p>
        </p:txBody>
      </p:sp>
      <p:sp>
        <p:nvSpPr>
          <p:cNvPr id="13" name="Text Box 12"/>
          <p:cNvSpPr txBox="1"/>
          <p:nvPr/>
        </p:nvSpPr>
        <p:spPr>
          <a:xfrm>
            <a:off x="396240" y="2251710"/>
            <a:ext cx="11398885" cy="3046095"/>
          </a:xfrm>
          <a:prstGeom prst="rect">
            <a:avLst/>
          </a:prstGeom>
          <a:solidFill>
            <a:schemeClr val="accent4">
              <a:lumMod val="60000"/>
              <a:lumOff val="40000"/>
            </a:schemeClr>
          </a:solidFill>
          <a:ln w="9525">
            <a:noFill/>
          </a:ln>
        </p:spPr>
        <p:txBody>
          <a:bodyPr wrap="square">
            <a:spAutoFit/>
          </a:bodyPr>
          <a:lstStyle/>
          <a:p>
            <a:pPr marL="635" indent="-635" algn="just"/>
            <a:r>
              <a:rPr lang="en-US" sz="3200" b="0" dirty="0">
                <a:latin typeface="Calibri" panose="020F0502020204030204" pitchFamily="34" charset="0"/>
                <a:cs typeface="Calibri" panose="020F0502020204030204" pitchFamily="34" charset="0"/>
              </a:rPr>
              <a:t>English cuisine is one of the traditions that English people are proud to keep alive. Typical English cuisine, fish and chips, has developed for many centuries.  The earliest fish and chip shop opened in London in the 1860s. The basic ingredients of the dish are fried fish served with chips. People sell fish and chips in many countries now.</a:t>
            </a:r>
          </a:p>
        </p:txBody>
      </p:sp>
      <p:grpSp>
        <p:nvGrpSpPr>
          <p:cNvPr id="9" name="Group 8"/>
          <p:cNvGrpSpPr/>
          <p:nvPr/>
        </p:nvGrpSpPr>
        <p:grpSpPr>
          <a:xfrm>
            <a:off x="138528" y="6985"/>
            <a:ext cx="12192000" cy="1083309"/>
            <a:chOff x="7620" y="-7620"/>
            <a:chExt cx="12192000" cy="1083309"/>
          </a:xfrm>
          <a:solidFill>
            <a:schemeClr val="accent4">
              <a:lumMod val="60000"/>
              <a:lumOff val="40000"/>
            </a:schemeClr>
          </a:solidFill>
        </p:grpSpPr>
        <p:sp>
          <p:nvSpPr>
            <p:cNvPr id="12" name="Round Single Corner Rectangle 1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3298605" y="141605"/>
            <a:ext cx="5871845" cy="645160"/>
          </a:xfrm>
          <a:prstGeom prst="rect">
            <a:avLst/>
          </a:prstGeom>
          <a:noFill/>
          <a:effectLst/>
        </p:spPr>
        <p:txBody>
          <a:bodyPr wrap="square" rtlCol="0">
            <a:spAutoFit/>
          </a:bodyPr>
          <a:lstStyle/>
          <a:p>
            <a:pPr marL="571500" indent="-571500" algn="ctr">
              <a:buFont typeface="Wingdings" panose="05000000000000000000" pitchFamily="2" charset="2"/>
              <a:buChar char="q"/>
            </a:pPr>
            <a:r>
              <a:rPr lang="en-US" sz="3600" b="1" dirty="0">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1210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3" grpId="0" bldLvl="0" animBg="1"/>
      <p:bldP spid="1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19"/>
            <a:ext cx="12192000" cy="943782"/>
            <a:chOff x="7620" y="-7620"/>
            <a:chExt cx="12192000" cy="1083309"/>
          </a:xfrm>
          <a:solidFill>
            <a:schemeClr val="accent4">
              <a:lumMod val="60000"/>
              <a:lumOff val="40000"/>
            </a:schemeClr>
          </a:solidFill>
        </p:grpSpPr>
        <p:sp>
          <p:nvSpPr>
            <p:cNvPr id="19" name="Round Single Corner Rectangle 18"/>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239260" y="67965"/>
            <a:ext cx="5041374" cy="646331"/>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C00000"/>
                </a:solidFill>
                <a:effectLst>
                  <a:glow rad="88900">
                    <a:schemeClr val="bg1"/>
                  </a:glow>
                </a:effectLst>
                <a:latin typeface="Arial" panose="020B0604020202020204" pitchFamily="34" charset="0"/>
                <a:cs typeface="Arial" panose="020B0604020202020204" pitchFamily="34" charset="0"/>
              </a:rPr>
              <a:t>CONSOLIDATION</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0154" y="1252343"/>
            <a:ext cx="2155680" cy="14483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14197" y="1245961"/>
            <a:ext cx="7964416" cy="553998"/>
          </a:xfrm>
          <a:prstGeom prst="rect">
            <a:avLst/>
          </a:prstGeom>
        </p:spPr>
        <p:txBody>
          <a:bodyPr wrap="square">
            <a:spAutoFit/>
          </a:bodyPr>
          <a:lstStyle/>
          <a:p>
            <a:pPr marL="571500" lvl="0" indent="-571500">
              <a:buFont typeface="Wingdings" panose="05000000000000000000" pitchFamily="2" charset="2"/>
              <a:buChar char="Ø"/>
            </a:pPr>
            <a:r>
              <a:rPr lang="en-US" sz="3000" b="1" dirty="0">
                <a:solidFill>
                  <a:srgbClr val="0070C0"/>
                </a:solidFill>
              </a:rPr>
              <a:t>What have we learnt in this lesson?</a:t>
            </a:r>
          </a:p>
        </p:txBody>
      </p:sp>
      <p:sp>
        <p:nvSpPr>
          <p:cNvPr id="3" name="Rectangle 2"/>
          <p:cNvSpPr/>
          <p:nvPr/>
        </p:nvSpPr>
        <p:spPr>
          <a:xfrm>
            <a:off x="417260" y="2109757"/>
            <a:ext cx="9558290" cy="2308324"/>
          </a:xfrm>
          <a:prstGeom prst="rect">
            <a:avLst/>
          </a:prstGeom>
        </p:spPr>
        <p:txBody>
          <a:bodyPr wrap="square">
            <a:spAutoFit/>
          </a:bodyPr>
          <a:lstStyle/>
          <a:p>
            <a:pPr marL="457200" lvl="0" indent="-457200">
              <a:lnSpc>
                <a:spcPct val="150000"/>
              </a:lnSpc>
              <a:buFont typeface="Wingdings" panose="05000000000000000000" pitchFamily="2" charset="2"/>
              <a:buChar char="ü"/>
            </a:pPr>
            <a:r>
              <a:rPr lang="en-US" sz="3200" dirty="0">
                <a:solidFill>
                  <a:srgbClr val="000000"/>
                </a:solidFill>
                <a:sym typeface="+mn-ea"/>
              </a:rPr>
              <a:t>Read for specific information about how English people continue their culinary traditions</a:t>
            </a:r>
          </a:p>
          <a:p>
            <a:pPr marL="457200" lvl="0" indent="-457200" algn="just">
              <a:lnSpc>
                <a:spcPct val="150000"/>
              </a:lnSpc>
              <a:buFont typeface="Wingdings" panose="05000000000000000000" pitchFamily="2" charset="2"/>
              <a:buChar char="ü"/>
            </a:pPr>
            <a:r>
              <a:rPr lang="en-US" sz="3200" dirty="0">
                <a:solidFill>
                  <a:srgbClr val="000000"/>
                </a:solidFill>
              </a:rPr>
              <a:t>Talk about a </a:t>
            </a:r>
            <a:r>
              <a:rPr lang="en-US" sz="3200" dirty="0">
                <a:solidFill>
                  <a:srgbClr val="000000"/>
                </a:solidFill>
                <a:sym typeface="+mn-ea"/>
              </a:rPr>
              <a:t>typical traditional Vietnamese dish</a:t>
            </a:r>
            <a:endParaRPr lang="en-US" sz="3200" dirty="0">
              <a:solidFill>
                <a:srgbClr val="000000"/>
              </a:solidFill>
            </a:endParaRPr>
          </a:p>
        </p:txBody>
      </p:sp>
    </p:spTree>
    <p:extLst>
      <p:ext uri="{BB962C8B-B14F-4D97-AF65-F5344CB8AC3E}">
        <p14:creationId xmlns:p14="http://schemas.microsoft.com/office/powerpoint/2010/main" val="1693305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284121" y="315199"/>
            <a:ext cx="6037038" cy="923330"/>
          </a:xfrm>
          <a:prstGeom prst="rect">
            <a:avLst/>
          </a:prstGeom>
          <a:noFill/>
          <a:effectLst/>
        </p:spPr>
        <p:txBody>
          <a:bodyPr wrap="square" rtlCol="0">
            <a:spAutoFit/>
          </a:bodyPr>
          <a:lstStyle/>
          <a:p>
            <a:r>
              <a:rPr lang="en-US" sz="5400" b="1" dirty="0" smtClean="0">
                <a:solidFill>
                  <a:srgbClr val="0087B2"/>
                </a:solidFill>
                <a:effectLst>
                  <a:glow rad="88900">
                    <a:schemeClr val="bg1"/>
                  </a:glow>
                </a:effectLst>
                <a:latin typeface="Showcard Gothic" panose="04020904020102020604" pitchFamily="82" charset="0"/>
                <a:cs typeface="Arial" panose="020B0604020202020204" pitchFamily="34" charset="0"/>
              </a:rPr>
              <a:t>* Homework</a:t>
            </a:r>
            <a:endParaRPr lang="en-US" sz="5400" b="1" dirty="0">
              <a:solidFill>
                <a:srgbClr val="0087B2"/>
              </a:solidFill>
              <a:effectLst>
                <a:glow rad="88900">
                  <a:schemeClr val="bg1"/>
                </a:glow>
              </a:effectLst>
              <a:latin typeface="Showcard Gothic" panose="04020904020102020604" pitchFamily="82" charset="0"/>
              <a:cs typeface="Arial" panose="020B0604020202020204" pitchFamily="34" charset="0"/>
            </a:endParaRPr>
          </a:p>
        </p:txBody>
      </p:sp>
      <p:sp>
        <p:nvSpPr>
          <p:cNvPr id="2" name="TextBox 1"/>
          <p:cNvSpPr txBox="1"/>
          <p:nvPr/>
        </p:nvSpPr>
        <p:spPr>
          <a:xfrm>
            <a:off x="1680161" y="1508783"/>
            <a:ext cx="8149852" cy="1647246"/>
          </a:xfrm>
          <a:prstGeom prst="rect">
            <a:avLst/>
          </a:prstGeom>
          <a:noFill/>
        </p:spPr>
        <p:txBody>
          <a:bodyPr wrap="square" rtlCol="0">
            <a:spAutoFit/>
          </a:bodyPr>
          <a:lstStyle/>
          <a:p>
            <a:pPr marL="571500" indent="-571500">
              <a:lnSpc>
                <a:spcPct val="150000"/>
              </a:lnSpc>
              <a:buFontTx/>
              <a:buChar char="-"/>
            </a:pPr>
            <a:r>
              <a:rPr lang="en-US" sz="3600" b="1" dirty="0" smtClean="0"/>
              <a:t>Do </a:t>
            </a:r>
            <a:r>
              <a:rPr lang="en-US" sz="3600" b="1" dirty="0"/>
              <a:t>exercises in the Workbook</a:t>
            </a:r>
            <a:r>
              <a:rPr lang="en-US" sz="3600" b="1" dirty="0" smtClean="0"/>
              <a:t>.</a:t>
            </a:r>
          </a:p>
          <a:p>
            <a:pPr marL="571500" indent="-571500">
              <a:lnSpc>
                <a:spcPct val="150000"/>
              </a:lnSpc>
              <a:buFontTx/>
              <a:buChar char="-"/>
            </a:pPr>
            <a:r>
              <a:rPr lang="en-US" sz="3600" b="1" dirty="0" err="1" smtClean="0"/>
              <a:t>Prepair</a:t>
            </a:r>
            <a:r>
              <a:rPr lang="en-US" sz="3600" b="1" dirty="0" smtClean="0"/>
              <a:t> lesson 6 : Skills 2</a:t>
            </a:r>
            <a:endParaRPr lang="en-US" sz="36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0787" y="3331877"/>
            <a:ext cx="2629759" cy="2392531"/>
          </a:xfrm>
          <a:prstGeom prst="rect">
            <a:avLst/>
          </a:prstGeom>
        </p:spPr>
      </p:pic>
    </p:spTree>
    <p:extLst>
      <p:ext uri="{BB962C8B-B14F-4D97-AF65-F5344CB8AC3E}">
        <p14:creationId xmlns:p14="http://schemas.microsoft.com/office/powerpoint/2010/main" val="28317777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ết quả hình ảnh cho The E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1014" y="469121"/>
            <a:ext cx="4224003" cy="21183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Kết quả hình ảnh cho Chữ Thank you độ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5807" y="2144904"/>
            <a:ext cx="7823473" cy="34077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014" y="1858297"/>
            <a:ext cx="3865563" cy="462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0533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dirty="0">
                <a:solidFill>
                  <a:schemeClr val="tx1"/>
                </a:solidFill>
              </a:rPr>
              <a:t>Brainstorm</a:t>
            </a:r>
          </a:p>
        </p:txBody>
      </p:sp>
      <p:sp>
        <p:nvSpPr>
          <p:cNvPr id="21" name="Rectangle 20"/>
          <p:cNvSpPr/>
          <p:nvPr/>
        </p:nvSpPr>
        <p:spPr>
          <a:xfrm>
            <a:off x="5570855" y="1877060"/>
            <a:ext cx="6329680" cy="176593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Discuss the following questions.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write the underlined words in the box.</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tick (√) T (True) or F (False) for each sentence.</a:t>
            </a:r>
          </a:p>
        </p:txBody>
      </p:sp>
      <p:sp>
        <p:nvSpPr>
          <p:cNvPr id="22" name="Rectangle 21"/>
          <p:cNvSpPr/>
          <p:nvPr/>
        </p:nvSpPr>
        <p:spPr>
          <a:xfrm>
            <a:off x="5574665" y="3862070"/>
            <a:ext cx="6327775" cy="138620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Match 1 - 5 in column A with a - e in column B</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Match the Vietnamese dishes with their names in English.</a:t>
            </a: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5972649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a:solidFill>
            <a:schemeClr val="accent2">
              <a:lumMod val="75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5903159" y="5645358"/>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20"/>
          <p:cNvSpPr txBox="1"/>
          <p:nvPr/>
        </p:nvSpPr>
        <p:spPr>
          <a:xfrm>
            <a:off x="804545" y="1217930"/>
            <a:ext cx="7990205" cy="537845"/>
          </a:xfrm>
          <a:prstGeom prst="rect">
            <a:avLst/>
          </a:prstGeom>
          <a:noFill/>
        </p:spPr>
        <p:txBody>
          <a:bodyPr wrap="square">
            <a:noAutofit/>
          </a:bodyPr>
          <a:lstStyle/>
          <a:p>
            <a:pPr>
              <a:lnSpc>
                <a:spcPct val="100000"/>
              </a:lnSpc>
            </a:pPr>
            <a:r>
              <a:rPr lang="en-US" sz="3600" b="1" dirty="0"/>
              <a:t>Question:</a:t>
            </a:r>
          </a:p>
          <a:p>
            <a:pPr>
              <a:lnSpc>
                <a:spcPct val="200000"/>
              </a:lnSpc>
            </a:pPr>
            <a:endParaRPr lang="en-US" sz="3600" b="1" dirty="0"/>
          </a:p>
        </p:txBody>
      </p:sp>
      <p:sp>
        <p:nvSpPr>
          <p:cNvPr id="100" name="Text Box 99"/>
          <p:cNvSpPr txBox="1"/>
          <p:nvPr/>
        </p:nvSpPr>
        <p:spPr>
          <a:xfrm>
            <a:off x="487045" y="1833245"/>
            <a:ext cx="11321415" cy="1198880"/>
          </a:xfrm>
          <a:prstGeom prst="rect">
            <a:avLst/>
          </a:prstGeom>
          <a:noFill/>
          <a:ln w="9525">
            <a:noFill/>
          </a:ln>
        </p:spPr>
        <p:txBody>
          <a:bodyPr wrap="square">
            <a:spAutoFit/>
          </a:bodyPr>
          <a:lstStyle/>
          <a:p>
            <a:pPr marL="1270" indent="-1270" algn="just"/>
            <a:r>
              <a:rPr lang="en-US" sz="3600" b="0" dirty="0">
                <a:solidFill>
                  <a:srgbClr val="000000"/>
                </a:solidFill>
                <a:latin typeface="Calibri" panose="020F0502020204030204" pitchFamily="34" charset="0"/>
                <a:cs typeface="Calibri" panose="020F0502020204030204" pitchFamily="34" charset="0"/>
              </a:rPr>
              <a:t>What do you know about interesting / strange lifestyles / ways of cooking in the UK?</a:t>
            </a:r>
          </a:p>
        </p:txBody>
      </p:sp>
      <p:sp>
        <p:nvSpPr>
          <p:cNvPr id="6" name="TextBox 20"/>
          <p:cNvSpPr txBox="1"/>
          <p:nvPr/>
        </p:nvSpPr>
        <p:spPr>
          <a:xfrm>
            <a:off x="688340" y="2596515"/>
            <a:ext cx="7990205" cy="537845"/>
          </a:xfrm>
          <a:prstGeom prst="rect">
            <a:avLst/>
          </a:prstGeom>
          <a:noFill/>
        </p:spPr>
        <p:txBody>
          <a:bodyPr wrap="square">
            <a:noAutofit/>
          </a:bodyPr>
          <a:lstStyle/>
          <a:p>
            <a:pPr>
              <a:lnSpc>
                <a:spcPct val="200000"/>
              </a:lnSpc>
            </a:pPr>
            <a:r>
              <a:rPr lang="en-US" sz="3600" b="1" dirty="0"/>
              <a:t>Possible answer:</a:t>
            </a:r>
          </a:p>
        </p:txBody>
      </p:sp>
      <p:sp>
        <p:nvSpPr>
          <p:cNvPr id="7" name="Text Box 6"/>
          <p:cNvSpPr txBox="1"/>
          <p:nvPr/>
        </p:nvSpPr>
        <p:spPr>
          <a:xfrm>
            <a:off x="598805" y="3715385"/>
            <a:ext cx="11321415" cy="1753235"/>
          </a:xfrm>
          <a:prstGeom prst="rect">
            <a:avLst/>
          </a:prstGeom>
          <a:noFill/>
          <a:ln w="9525">
            <a:noFill/>
          </a:ln>
        </p:spPr>
        <p:txBody>
          <a:bodyPr wrap="square">
            <a:spAutoFit/>
          </a:bodyPr>
          <a:lstStyle/>
          <a:p>
            <a:pPr marL="1270" indent="-1270" algn="just"/>
            <a:r>
              <a:rPr lang="en-US" sz="3600" b="1" dirty="0">
                <a:solidFill>
                  <a:srgbClr val="000000"/>
                </a:solidFill>
                <a:latin typeface="Calibri" panose="020F0502020204030204" pitchFamily="34" charset="0"/>
                <a:cs typeface="Calibri" panose="020F0502020204030204" pitchFamily="34" charset="0"/>
              </a:rPr>
              <a:t>Interesting/strange lifestyles:</a:t>
            </a:r>
            <a:r>
              <a:rPr lang="en-US" sz="3600" b="0" dirty="0">
                <a:solidFill>
                  <a:srgbClr val="000000"/>
                </a:solidFill>
                <a:latin typeface="Calibri" panose="020F0502020204030204" pitchFamily="34" charset="0"/>
                <a:cs typeface="Calibri" panose="020F0502020204030204" pitchFamily="34" charset="0"/>
              </a:rPr>
              <a:t>  Morris dancing, Punch and Judy shows, Maypole dancing, ....</a:t>
            </a:r>
          </a:p>
          <a:p>
            <a:pPr marL="1270" indent="-1270" algn="just"/>
            <a:r>
              <a:rPr lang="en-US" sz="3600" b="1" dirty="0">
                <a:solidFill>
                  <a:srgbClr val="000000"/>
                </a:solidFill>
                <a:latin typeface="Calibri" panose="020F0502020204030204" pitchFamily="34" charset="0"/>
                <a:cs typeface="Calibri" panose="020F0502020204030204" pitchFamily="34" charset="0"/>
              </a:rPr>
              <a:t>Ways of cooking: </a:t>
            </a:r>
            <a:r>
              <a:rPr lang="en-US" sz="3600" dirty="0">
                <a:solidFill>
                  <a:srgbClr val="000000"/>
                </a:solidFill>
                <a:latin typeface="Calibri" panose="020F0502020204030204" pitchFamily="34" charset="0"/>
                <a:cs typeface="Calibri" panose="020F0502020204030204" pitchFamily="34" charset="0"/>
              </a:rPr>
              <a:t>Slow roast, Braising, stewing,...</a:t>
            </a:r>
          </a:p>
        </p:txBody>
      </p:sp>
      <p:pic>
        <p:nvPicPr>
          <p:cNvPr id="11" name="Content Placeholder 10" descr="x-7062-uk-counties-map-std-100cm-small-copy"/>
          <p:cNvPicPr>
            <a:picLocks noGrp="1" noChangeAspect="1"/>
          </p:cNvPicPr>
          <p:nvPr>
            <p:ph sz="half" idx="1"/>
          </p:nvPr>
        </p:nvPicPr>
        <p:blipFill>
          <a:blip r:embed="rId3">
            <a:clrChange>
              <a:clrFrom>
                <a:srgbClr val="FEFEFE">
                  <a:alpha val="100000"/>
                </a:srgbClr>
              </a:clrFrom>
              <a:clrTo>
                <a:srgbClr val="FEFEFE">
                  <a:alpha val="100000"/>
                  <a:alpha val="0"/>
                </a:srgbClr>
              </a:clrTo>
            </a:clrChange>
          </a:blip>
          <a:stretch>
            <a:fillRect/>
          </a:stretch>
        </p:blipFill>
        <p:spPr>
          <a:xfrm>
            <a:off x="6844145" y="989331"/>
            <a:ext cx="4682837" cy="5726171"/>
          </a:xfrm>
          <a:prstGeom prst="rect">
            <a:avLst/>
          </a:prstGeom>
        </p:spPr>
      </p:pic>
      <p:sp>
        <p:nvSpPr>
          <p:cNvPr id="2" name="Rectangle 1"/>
          <p:cNvSpPr/>
          <p:nvPr/>
        </p:nvSpPr>
        <p:spPr>
          <a:xfrm>
            <a:off x="4604320" y="179875"/>
            <a:ext cx="2653099" cy="584775"/>
          </a:xfrm>
          <a:prstGeom prst="rect">
            <a:avLst/>
          </a:prstGeom>
        </p:spPr>
        <p:txBody>
          <a:bodyPr wrap="none">
            <a:spAutoFit/>
          </a:bodyPr>
          <a:lstStyle/>
          <a:p>
            <a:pPr marL="457200" indent="-457200">
              <a:buFont typeface="Wingdings" panose="05000000000000000000" pitchFamily="2" charset="2"/>
              <a:buChar char="v"/>
            </a:pPr>
            <a:r>
              <a:rPr lang="en-US" sz="3200" b="1" dirty="0" smtClean="0">
                <a:solidFill>
                  <a:srgbClr val="FFFF00"/>
                </a:solidFill>
              </a:rPr>
              <a:t>WARM-UP</a:t>
            </a:r>
            <a:endParaRPr lang="en-US" sz="3200" b="1" dirty="0">
              <a:solidFill>
                <a:srgbClr val="FFFF00"/>
              </a:solidFill>
            </a:endParaRPr>
          </a:p>
        </p:txBody>
      </p:sp>
    </p:spTree>
    <p:extLst>
      <p:ext uri="{BB962C8B-B14F-4D97-AF65-F5344CB8AC3E}">
        <p14:creationId xmlns:p14="http://schemas.microsoft.com/office/powerpoint/2010/main" val="28645051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barn(inVertical)">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outh-function-tourist-town-house-architecture"/>
          <p:cNvPicPr>
            <a:picLocks noChangeAspect="1"/>
          </p:cNvPicPr>
          <p:nvPr/>
        </p:nvPicPr>
        <p:blipFill>
          <a:blip r:embed="rId2"/>
          <a:stretch>
            <a:fillRect/>
          </a:stretch>
        </p:blipFill>
        <p:spPr>
          <a:xfrm>
            <a:off x="0" y="-103970"/>
            <a:ext cx="12219305" cy="8146415"/>
          </a:xfrm>
          <a:prstGeom prst="rect">
            <a:avLst/>
          </a:prstGeom>
        </p:spPr>
      </p:pic>
      <p:grpSp>
        <p:nvGrpSpPr>
          <p:cNvPr id="32" name="Group 31"/>
          <p:cNvGrpSpPr>
            <a:grpSpLocks noGrp="1" noUngrp="1" noRot="1" noChangeAspect="1" noMove="1" noResize="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a:off x="-9110980" y="-433070"/>
            <a:ext cx="6301740" cy="4217670"/>
            <a:chOff x="-29" y="-2"/>
            <a:chExt cx="9924" cy="6642"/>
          </a:xfrm>
        </p:grpSpPr>
        <p:grpSp>
          <p:nvGrpSpPr>
            <p:cNvPr id="5" name="Group 4"/>
            <p:cNvGrpSpPr>
              <a:grpSpLocks noGrp="1" noUngrp="1" noRot="1" noChangeAspect="1" noMove="1" noResize="1"/>
            </p:cNvGrpSpPr>
            <p:nvPr/>
          </p:nvGrpSpPr>
          <p:grpSpPr>
            <a:xfrm flipH="1">
              <a:off x="-29" y="-2"/>
              <a:ext cx="7131" cy="3670"/>
              <a:chOff x="6867015" y="-1"/>
              <a:chExt cx="5324985" cy="3251912"/>
            </a:xfrm>
            <a:solidFill>
              <a:schemeClr val="bg1">
                <a:alpha val="30000"/>
              </a:schemeClr>
            </a:solidFill>
          </p:grpSpPr>
          <p:sp>
            <p:nvSpPr>
              <p:cNvPr id="7"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p:cNvGrpSpPr/>
            <p:nvPr/>
          </p:nvGrpSpPr>
          <p:grpSpPr>
            <a:xfrm>
              <a:off x="0" y="569"/>
              <a:ext cx="8932" cy="4170"/>
              <a:chOff x="0" y="569"/>
              <a:chExt cx="8932" cy="4170"/>
            </a:xfrm>
          </p:grpSpPr>
          <p:grpSp>
            <p:nvGrpSpPr>
              <p:cNvPr id="38" name="Group 37"/>
              <p:cNvGrpSpPr/>
              <p:nvPr/>
            </p:nvGrpSpPr>
            <p:grpSpPr>
              <a:xfrm>
                <a:off x="4453" y="736"/>
                <a:ext cx="1122" cy="1117"/>
                <a:chOff x="2180974" y="148629"/>
                <a:chExt cx="712319" cy="709214"/>
              </a:xfrm>
            </p:grpSpPr>
            <p:sp>
              <p:nvSpPr>
                <p:cNvPr id="39" name="Oval 38"/>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Chord 4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43" name="TextBox 39"/>
              <p:cNvSpPr txBox="1"/>
              <p:nvPr/>
            </p:nvSpPr>
            <p:spPr>
              <a:xfrm>
                <a:off x="1560" y="569"/>
                <a:ext cx="3290" cy="1357"/>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44" name="TextBox 16"/>
              <p:cNvSpPr txBox="1"/>
              <p:nvPr/>
            </p:nvSpPr>
            <p:spPr>
              <a:xfrm>
                <a:off x="4425" y="710"/>
                <a:ext cx="1150" cy="1113"/>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45" name="TextBox 40"/>
              <p:cNvSpPr txBox="1"/>
              <p:nvPr/>
            </p:nvSpPr>
            <p:spPr>
              <a:xfrm>
                <a:off x="0" y="2173"/>
                <a:ext cx="8932" cy="2567"/>
              </a:xfrm>
              <a:prstGeom prst="rect">
                <a:avLst/>
              </a:prstGeom>
              <a:noFill/>
            </p:spPr>
            <p:txBody>
              <a:bodyPr wrap="square" rtlCol="0">
                <a:spAutoFit/>
              </a:bodyPr>
              <a:lstStyle/>
              <a:p>
                <a:pPr algn="ctr"/>
                <a:r>
                  <a:rPr lang="en-US" sz="5000" b="1" dirty="0">
                    <a:solidFill>
                      <a:srgbClr val="FF0000"/>
                    </a:solidFill>
                    <a:latin typeface="Myriad Pro" pitchFamily="34" charset="0"/>
                  </a:rPr>
                  <a:t>REMEMBERING THE PAST</a:t>
                </a:r>
              </a:p>
            </p:txBody>
          </p:sp>
        </p:grpSp>
        <p:grpSp>
          <p:nvGrpSpPr>
            <p:cNvPr id="46" name="Group 45"/>
            <p:cNvGrpSpPr/>
            <p:nvPr/>
          </p:nvGrpSpPr>
          <p:grpSpPr>
            <a:xfrm>
              <a:off x="187" y="5158"/>
              <a:ext cx="9708" cy="1482"/>
              <a:chOff x="-12680" y="1993"/>
              <a:chExt cx="9708" cy="1482"/>
            </a:xfrm>
          </p:grpSpPr>
          <p:sp>
            <p:nvSpPr>
              <p:cNvPr id="47"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p>
            </p:txBody>
          </p:sp>
          <p:grpSp>
            <p:nvGrpSpPr>
              <p:cNvPr id="49" name="Group 48"/>
              <p:cNvGrpSpPr/>
              <p:nvPr/>
            </p:nvGrpSpPr>
            <p:grpSpPr>
              <a:xfrm>
                <a:off x="-12680" y="1993"/>
                <a:ext cx="1560" cy="1483"/>
                <a:chOff x="2766630" y="1746890"/>
                <a:chExt cx="990895" cy="941618"/>
              </a:xfrm>
            </p:grpSpPr>
            <p:pic>
              <p:nvPicPr>
                <p:cNvPr id="50" name="Picture 49"/>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51" name="Picture 50"/>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grpSp>
    </p:spTree>
    <p:extLst>
      <p:ext uri="{BB962C8B-B14F-4D97-AF65-F5344CB8AC3E}">
        <p14:creationId xmlns:p14="http://schemas.microsoft.com/office/powerpoint/2010/main" val="10670093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0">
        <p159:morph option="byObject"/>
      </p:transition>
    </mc:Choice>
    <mc:Fallback>
      <p:transition spd="slow" advTm="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outh-function-tourist-town-house-architecture"/>
          <p:cNvPicPr>
            <a:picLocks noChangeAspect="1"/>
          </p:cNvPicPr>
          <p:nvPr/>
        </p:nvPicPr>
        <p:blipFill>
          <a:blip r:embed="rId2"/>
          <a:stretch>
            <a:fillRect/>
          </a:stretch>
        </p:blipFill>
        <p:spPr>
          <a:xfrm>
            <a:off x="-18415" y="5080"/>
            <a:ext cx="12219305" cy="8146415"/>
          </a:xfrm>
          <a:prstGeom prst="rect">
            <a:avLst/>
          </a:prstGeom>
        </p:spPr>
      </p:pic>
      <p:grpSp>
        <p:nvGrpSpPr>
          <p:cNvPr id="32" name="Group 31"/>
          <p:cNvGrpSpPr>
            <a:grpSpLocks noGrp="1" noUngrp="1" noRot="1" noChangeAspect="1" noMove="1" noResize="1"/>
          </p:cNvGrpSpPr>
          <p:nvPr/>
        </p:nvGrpSpPr>
        <p:grpSpPr>
          <a:xfrm rot="10800000">
            <a:off x="9058275" y="414631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south-function-tourist-town-house-architecture"/>
          <p:cNvPicPr>
            <a:picLocks noChangeAspect="1"/>
          </p:cNvPicPr>
          <p:nvPr/>
        </p:nvPicPr>
        <p:blipFill>
          <a:blip r:embed="rId3">
            <a:extLst>
              <a:ext uri="{BEBA8EAE-BF5A-486C-A8C5-ECC9F3942E4B}">
                <a14:imgProps xmlns:a14="http://schemas.microsoft.com/office/drawing/2010/main">
                  <a14:imgLayer r:embed="rId4">
                    <a14:imgEffect>
                      <a14:backgroundRemoval t="10000" b="98203" l="1580" r="99184">
                        <a14:foregroundMark x1="1580" y1="35885" x2="14306" y2="66927"/>
                        <a14:foregroundMark x1="14306" y1="66927" x2="14635" y2="69089"/>
                        <a14:foregroundMark x1="37882" y1="92240" x2="42344" y2="92240"/>
                        <a14:foregroundMark x1="5868" y1="91042" x2="70833" y2="88906"/>
                        <a14:foregroundMark x1="28333" y1="76250" x2="89792" y2="83880"/>
                        <a14:foregroundMark x1="17500" y1="70755" x2="23715" y2="80052"/>
                        <a14:foregroundMark x1="3802" y1="97734" x2="57135" y2="94141"/>
                        <a14:foregroundMark x1="92483" y1="25365" x2="94392" y2="71224"/>
                        <a14:foregroundMark x1="94392" y1="71224" x2="94392" y2="71224"/>
                        <a14:foregroundMark x1="97274" y1="6510" x2="96146" y2="69193"/>
                        <a14:foregroundMark x1="96146" y1="69193" x2="95035" y2="75052"/>
                        <a14:foregroundMark x1="56979" y1="97500" x2="91372" y2="94401"/>
                        <a14:foregroundMark x1="41059" y1="99167" x2="99184" y2="98203"/>
                        <a14:foregroundMark x1="99184" y1="98203" x2="99184" y2="98203"/>
                      </a14:backgroundRemoval>
                    </a14:imgEffect>
                    <a14:imgEffect>
                      <a14:colorTemperature colorTemp="5300"/>
                    </a14:imgEffect>
                    <a14:imgEffect>
                      <a14:saturation sat="0"/>
                    </a14:imgEffect>
                  </a14:imgLayer>
                </a14:imgProps>
              </a:ext>
            </a:extLst>
          </a:blip>
          <a:stretch>
            <a:fillRect/>
          </a:stretch>
        </p:blipFill>
        <p:spPr>
          <a:xfrm>
            <a:off x="-75933" y="73102"/>
            <a:ext cx="12219305" cy="8146415"/>
          </a:xfrm>
          <a:prstGeom prst="rect">
            <a:avLst/>
          </a:prstGeom>
        </p:spPr>
      </p:pic>
      <p:grpSp>
        <p:nvGrpSpPr>
          <p:cNvPr id="41" name="Group 40"/>
          <p:cNvGrpSpPr/>
          <p:nvPr/>
        </p:nvGrpSpPr>
        <p:grpSpPr>
          <a:xfrm>
            <a:off x="-18415" y="-1270"/>
            <a:ext cx="6301740" cy="4217670"/>
            <a:chOff x="-29" y="-2"/>
            <a:chExt cx="9924" cy="6642"/>
          </a:xfrm>
        </p:grpSpPr>
        <p:grpSp>
          <p:nvGrpSpPr>
            <p:cNvPr id="27" name="Group 26"/>
            <p:cNvGrpSpPr>
              <a:grpSpLocks noGrp="1" noUngrp="1" noRot="1" noChangeAspect="1" noMove="1" noResize="1"/>
            </p:cNvGrpSpPr>
            <p:nvPr/>
          </p:nvGrpSpPr>
          <p:grpSpPr>
            <a:xfrm flipH="1">
              <a:off x="-29" y="-2"/>
              <a:ext cx="7131" cy="3670"/>
              <a:chOff x="6867015" y="-1"/>
              <a:chExt cx="5324985" cy="3251912"/>
            </a:xfrm>
            <a:solidFill>
              <a:schemeClr val="bg1">
                <a:alpha val="30000"/>
              </a:schemeClr>
            </a:solidFill>
          </p:grpSpPr>
          <p:sp>
            <p:nvSpPr>
              <p:cNvPr id="28"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p:cNvGrpSpPr/>
            <p:nvPr/>
          </p:nvGrpSpPr>
          <p:grpSpPr>
            <a:xfrm>
              <a:off x="0" y="569"/>
              <a:ext cx="8932" cy="4170"/>
              <a:chOff x="0" y="569"/>
              <a:chExt cx="8932" cy="4170"/>
            </a:xfrm>
          </p:grpSpPr>
          <p:grpSp>
            <p:nvGrpSpPr>
              <p:cNvPr id="17" name="Group 16"/>
              <p:cNvGrpSpPr/>
              <p:nvPr/>
            </p:nvGrpSpPr>
            <p:grpSpPr>
              <a:xfrm>
                <a:off x="4453" y="736"/>
                <a:ext cx="1122" cy="1117"/>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24" name="TextBox 39"/>
              <p:cNvSpPr txBox="1"/>
              <p:nvPr/>
            </p:nvSpPr>
            <p:spPr>
              <a:xfrm>
                <a:off x="1560" y="569"/>
                <a:ext cx="3290" cy="1357"/>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25" name="TextBox 16"/>
              <p:cNvSpPr txBox="1"/>
              <p:nvPr/>
            </p:nvSpPr>
            <p:spPr>
              <a:xfrm>
                <a:off x="4425" y="710"/>
                <a:ext cx="1150" cy="1113"/>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6" name="TextBox 40"/>
              <p:cNvSpPr txBox="1"/>
              <p:nvPr/>
            </p:nvSpPr>
            <p:spPr>
              <a:xfrm>
                <a:off x="0" y="2173"/>
                <a:ext cx="8932" cy="2567"/>
              </a:xfrm>
              <a:prstGeom prst="rect">
                <a:avLst/>
              </a:prstGeom>
              <a:noFill/>
            </p:spPr>
            <p:txBody>
              <a:bodyPr wrap="square" rtlCol="0">
                <a:spAutoFit/>
              </a:bodyPr>
              <a:lstStyle/>
              <a:p>
                <a:pPr algn="ctr"/>
                <a:r>
                  <a:rPr lang="en-US" sz="5000" b="1" dirty="0">
                    <a:solidFill>
                      <a:srgbClr val="FF0000"/>
                    </a:solidFill>
                    <a:latin typeface="Myriad Pro" pitchFamily="34" charset="0"/>
                  </a:rPr>
                  <a:t>REMEMBERING THE PAST</a:t>
                </a:r>
              </a:p>
            </p:txBody>
          </p:sp>
        </p:grpSp>
        <p:grpSp>
          <p:nvGrpSpPr>
            <p:cNvPr id="34" name="Group 33"/>
            <p:cNvGrpSpPr/>
            <p:nvPr/>
          </p:nvGrpSpPr>
          <p:grpSpPr>
            <a:xfrm>
              <a:off x="187" y="5158"/>
              <a:ext cx="9708" cy="1482"/>
              <a:chOff x="-12680" y="1993"/>
              <a:chExt cx="9708" cy="1482"/>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7"/>
                <a:srcRect t="5582"/>
                <a:stretch>
                  <a:fillRect/>
                </a:stretch>
              </p:blipFill>
              <p:spPr>
                <a:xfrm>
                  <a:off x="2906617" y="1968106"/>
                  <a:ext cx="710920" cy="499184"/>
                </a:xfrm>
                <a:prstGeom prst="rect">
                  <a:avLst/>
                </a:prstGeom>
              </p:spPr>
            </p:pic>
          </p:grpSp>
        </p:grpSp>
      </p:grpSp>
      <p:grpSp>
        <p:nvGrpSpPr>
          <p:cNvPr id="42" name="Group 41"/>
          <p:cNvGrpSpPr>
            <a:grpSpLocks noGrp="1" noUngrp="1" noRot="1" noChangeAspect="1" noMove="1" noResize="1"/>
          </p:cNvGrpSpPr>
          <p:nvPr/>
        </p:nvGrpSpPr>
        <p:grpSpPr>
          <a:xfrm rot="10800000">
            <a:off x="9087485" y="5500130"/>
            <a:ext cx="3142400" cy="2716805"/>
            <a:chOff x="-305" y="-4155"/>
            <a:chExt cx="2514948" cy="2174333"/>
          </a:xfrm>
          <a:solidFill>
            <a:schemeClr val="bg1">
              <a:alpha val="30000"/>
            </a:schemeClr>
          </a:solidFill>
        </p:grpSpPr>
        <p:sp>
          <p:nvSpPr>
            <p:cNvPr id="43"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46"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196205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92216" y="3851564"/>
            <a:ext cx="2407711" cy="2192296"/>
          </a:xfrm>
          <a:prstGeom prst="rect">
            <a:avLst/>
          </a:prstGeom>
        </p:spPr>
      </p:pic>
      <p:sp>
        <p:nvSpPr>
          <p:cNvPr id="5" name="TextBox 4"/>
          <p:cNvSpPr txBox="1"/>
          <p:nvPr/>
        </p:nvSpPr>
        <p:spPr>
          <a:xfrm>
            <a:off x="3411197" y="2449202"/>
            <a:ext cx="5919020" cy="923330"/>
          </a:xfrm>
          <a:prstGeom prst="rect">
            <a:avLst/>
          </a:prstGeom>
          <a:noFill/>
          <a:effectLst/>
        </p:spPr>
        <p:txBody>
          <a:bodyPr wrap="square" rtlCol="0">
            <a:spAutoFit/>
          </a:bodyPr>
          <a:lstStyle/>
          <a:p>
            <a:pPr marL="571500" indent="-571500">
              <a:buFont typeface="Wingdings" panose="05000000000000000000" pitchFamily="2" charset="2"/>
              <a:buChar char="q"/>
            </a:pPr>
            <a:r>
              <a:rPr lang="en-US" sz="5400" b="1" dirty="0" smtClean="0">
                <a:solidFill>
                  <a:srgbClr val="0070C0"/>
                </a:solidFill>
                <a:effectLst>
                  <a:glow rad="88900">
                    <a:schemeClr val="bg1"/>
                  </a:glow>
                </a:effectLst>
                <a:latin typeface="Algerian" panose="04020705040A02060702" pitchFamily="82" charset="0"/>
                <a:cs typeface="Arial" panose="020B0604020202020204" pitchFamily="34" charset="0"/>
              </a:rPr>
              <a:t> VOCABULARY</a:t>
            </a:r>
            <a:endParaRPr lang="en-US" sz="5400" b="1" dirty="0">
              <a:solidFill>
                <a:srgbClr val="0070C0"/>
              </a:solidFill>
              <a:effectLst>
                <a:glow rad="88900">
                  <a:schemeClr val="bg1"/>
                </a:glow>
              </a:effectLst>
              <a:latin typeface="Algerian" panose="04020705040A02060702" pitchFamily="82" charset="0"/>
              <a:cs typeface="Arial" panose="020B0604020202020204" pitchFamily="34" charset="0"/>
            </a:endParaRPr>
          </a:p>
        </p:txBody>
      </p:sp>
      <p:grpSp>
        <p:nvGrpSpPr>
          <p:cNvPr id="25" name="Group 24"/>
          <p:cNvGrpSpPr/>
          <p:nvPr/>
        </p:nvGrpSpPr>
        <p:grpSpPr>
          <a:xfrm>
            <a:off x="2671169" y="226344"/>
            <a:ext cx="712319" cy="709214"/>
            <a:chOff x="2180974" y="148629"/>
            <a:chExt cx="712319" cy="709214"/>
          </a:xfrm>
        </p:grpSpPr>
        <p:sp>
          <p:nvSpPr>
            <p:cNvPr id="26" name="Oval 25"/>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Chord 26"/>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8" name="Rounded Rectangle 27"/>
          <p:cNvSpPr/>
          <p:nvPr/>
        </p:nvSpPr>
        <p:spPr>
          <a:xfrm>
            <a:off x="3615312" y="1244892"/>
            <a:ext cx="5131525"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35"/>
          <p:cNvSpPr txBox="1"/>
          <p:nvPr/>
        </p:nvSpPr>
        <p:spPr>
          <a:xfrm>
            <a:off x="4140870" y="1280435"/>
            <a:ext cx="4605967" cy="521970"/>
          </a:xfrm>
          <a:prstGeom prst="rect">
            <a:avLst/>
          </a:prstGeom>
          <a:noFill/>
        </p:spPr>
        <p:txBody>
          <a:bodyPr wrap="square" rtlCol="0">
            <a:spAutoFit/>
          </a:bodyPr>
          <a:lstStyle/>
          <a:p>
            <a:r>
              <a:rPr lang="en-US" sz="2800" b="1" dirty="0">
                <a:solidFill>
                  <a:schemeClr val="bg1"/>
                </a:solidFill>
              </a:rPr>
              <a:t>LESSON </a:t>
            </a:r>
            <a:r>
              <a:rPr lang="en-US" sz="2800" b="1" dirty="0" smtClean="0">
                <a:solidFill>
                  <a:schemeClr val="bg1"/>
                </a:solidFill>
              </a:rPr>
              <a:t>6: Skills 2</a:t>
            </a:r>
            <a:endParaRPr lang="en-US" sz="2800" b="1" dirty="0">
              <a:solidFill>
                <a:schemeClr val="bg1"/>
              </a:solidFill>
            </a:endParaRPr>
          </a:p>
        </p:txBody>
      </p:sp>
      <p:grpSp>
        <p:nvGrpSpPr>
          <p:cNvPr id="30" name="Group 29"/>
          <p:cNvGrpSpPr/>
          <p:nvPr/>
        </p:nvGrpSpPr>
        <p:grpSpPr>
          <a:xfrm>
            <a:off x="3070844" y="1093253"/>
            <a:ext cx="990895" cy="941618"/>
            <a:chOff x="2766630" y="1746890"/>
            <a:chExt cx="990895" cy="941618"/>
          </a:xfrm>
        </p:grpSpPr>
        <p:pic>
          <p:nvPicPr>
            <p:cNvPr id="31" name="Picture 30"/>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2" name="Picture 31"/>
            <p:cNvPicPr>
              <a:picLocks noChangeAspect="1"/>
            </p:cNvPicPr>
            <p:nvPr/>
          </p:nvPicPr>
          <p:blipFill rotWithShape="1">
            <a:blip r:embed="rId4"/>
            <a:srcRect t="5582"/>
            <a:stretch>
              <a:fillRect/>
            </a:stretch>
          </p:blipFill>
          <p:spPr>
            <a:xfrm>
              <a:off x="2906617" y="1968106"/>
              <a:ext cx="710920" cy="499184"/>
            </a:xfrm>
            <a:prstGeom prst="rect">
              <a:avLst/>
            </a:prstGeom>
          </p:spPr>
        </p:pic>
      </p:grpSp>
      <p:sp>
        <p:nvSpPr>
          <p:cNvPr id="33" name="TextBox 40"/>
          <p:cNvSpPr txBox="1"/>
          <p:nvPr/>
        </p:nvSpPr>
        <p:spPr>
          <a:xfrm>
            <a:off x="3498319" y="320807"/>
            <a:ext cx="6905543" cy="707886"/>
          </a:xfrm>
          <a:prstGeom prst="rect">
            <a:avLst/>
          </a:prstGeom>
          <a:noFill/>
        </p:spPr>
        <p:txBody>
          <a:bodyPr wrap="square" rtlCol="0">
            <a:spAutoFit/>
          </a:bodyPr>
          <a:lstStyle/>
          <a:p>
            <a:pPr algn="ctr"/>
            <a:r>
              <a:rPr lang="en-US" sz="4000" b="1" dirty="0">
                <a:solidFill>
                  <a:srgbClr val="FF0000"/>
                </a:solidFill>
                <a:latin typeface="Myriad Pro" pitchFamily="34" charset="0"/>
              </a:rPr>
              <a:t>REMEMBERING THE PAST</a:t>
            </a:r>
          </a:p>
        </p:txBody>
      </p:sp>
      <p:sp>
        <p:nvSpPr>
          <p:cNvPr id="34" name="TextBox 39"/>
          <p:cNvSpPr txBox="1"/>
          <p:nvPr/>
        </p:nvSpPr>
        <p:spPr>
          <a:xfrm>
            <a:off x="795566" y="247298"/>
            <a:ext cx="2089150" cy="706755"/>
          </a:xfrm>
          <a:prstGeom prst="rect">
            <a:avLst/>
          </a:prstGeom>
          <a:noFill/>
        </p:spPr>
        <p:txBody>
          <a:bodyPr wrap="square" rtlCol="0">
            <a:spAutoFit/>
          </a:bodyPr>
          <a:lstStyle/>
          <a:p>
            <a:pPr algn="ctr"/>
            <a:r>
              <a:rPr lang="en-US" sz="4000" b="1" dirty="0">
                <a:solidFill>
                  <a:srgbClr val="C00000"/>
                </a:solidFill>
                <a:latin typeface="Myriad Pro" pitchFamily="34" charset="0"/>
              </a:rPr>
              <a:t>Unit</a:t>
            </a:r>
          </a:p>
        </p:txBody>
      </p:sp>
      <p:sp>
        <p:nvSpPr>
          <p:cNvPr id="35" name="TextBox 16"/>
          <p:cNvSpPr txBox="1"/>
          <p:nvPr/>
        </p:nvSpPr>
        <p:spPr>
          <a:xfrm>
            <a:off x="2653094" y="209791"/>
            <a:ext cx="730394"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Tree>
    <p:extLst>
      <p:ext uri="{BB962C8B-B14F-4D97-AF65-F5344CB8AC3E}">
        <p14:creationId xmlns:p14="http://schemas.microsoft.com/office/powerpoint/2010/main" val="242063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 calcmode="lin" valueType="num">
                                      <p:cBhvr>
                                        <p:cTn id="15" dur="1000" fill="hold"/>
                                        <p:tgtEl>
                                          <p:spTgt spid="33"/>
                                        </p:tgtEl>
                                        <p:attrNameLst>
                                          <p:attrName>style.rotation</p:attrName>
                                        </p:attrNameLst>
                                      </p:cBhvr>
                                      <p:tavLst>
                                        <p:tav tm="0">
                                          <p:val>
                                            <p:fltVal val="90"/>
                                          </p:val>
                                        </p:tav>
                                        <p:tav tm="100000">
                                          <p:val>
                                            <p:fltVal val="0"/>
                                          </p:val>
                                        </p:tav>
                                      </p:tavLst>
                                    </p:anim>
                                    <p:animEffect transition="in" filter="fade">
                                      <p:cBhvr>
                                        <p:cTn id="16" dur="1000"/>
                                        <p:tgtEl>
                                          <p:spTgt spid="3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1000" fill="hold"/>
                                        <p:tgtEl>
                                          <p:spTgt spid="34"/>
                                        </p:tgtEl>
                                        <p:attrNameLst>
                                          <p:attrName>ppt_w</p:attrName>
                                        </p:attrNameLst>
                                      </p:cBhvr>
                                      <p:tavLst>
                                        <p:tav tm="0">
                                          <p:val>
                                            <p:fltVal val="0"/>
                                          </p:val>
                                        </p:tav>
                                        <p:tav tm="100000">
                                          <p:val>
                                            <p:strVal val="#ppt_w"/>
                                          </p:val>
                                        </p:tav>
                                      </p:tavLst>
                                    </p:anim>
                                    <p:anim calcmode="lin" valueType="num">
                                      <p:cBhvr>
                                        <p:cTn id="20" dur="1000" fill="hold"/>
                                        <p:tgtEl>
                                          <p:spTgt spid="34"/>
                                        </p:tgtEl>
                                        <p:attrNameLst>
                                          <p:attrName>ppt_h</p:attrName>
                                        </p:attrNameLst>
                                      </p:cBhvr>
                                      <p:tavLst>
                                        <p:tav tm="0">
                                          <p:val>
                                            <p:fltVal val="0"/>
                                          </p:val>
                                        </p:tav>
                                        <p:tav tm="100000">
                                          <p:val>
                                            <p:strVal val="#ppt_h"/>
                                          </p:val>
                                        </p:tav>
                                      </p:tavLst>
                                    </p:anim>
                                    <p:anim calcmode="lin" valueType="num">
                                      <p:cBhvr>
                                        <p:cTn id="21" dur="1000" fill="hold"/>
                                        <p:tgtEl>
                                          <p:spTgt spid="34"/>
                                        </p:tgtEl>
                                        <p:attrNameLst>
                                          <p:attrName>style.rotation</p:attrName>
                                        </p:attrNameLst>
                                      </p:cBhvr>
                                      <p:tavLst>
                                        <p:tav tm="0">
                                          <p:val>
                                            <p:fltVal val="90"/>
                                          </p:val>
                                        </p:tav>
                                        <p:tav tm="100000">
                                          <p:val>
                                            <p:fltVal val="0"/>
                                          </p:val>
                                        </p:tav>
                                      </p:tavLst>
                                    </p:anim>
                                    <p:animEffect transition="in" filter="fade">
                                      <p:cBhvr>
                                        <p:cTn id="22" dur="1000"/>
                                        <p:tgtEl>
                                          <p:spTgt spid="3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1000" fill="hold"/>
                                        <p:tgtEl>
                                          <p:spTgt spid="35"/>
                                        </p:tgtEl>
                                        <p:attrNameLst>
                                          <p:attrName>ppt_w</p:attrName>
                                        </p:attrNameLst>
                                      </p:cBhvr>
                                      <p:tavLst>
                                        <p:tav tm="0">
                                          <p:val>
                                            <p:fltVal val="0"/>
                                          </p:val>
                                        </p:tav>
                                        <p:tav tm="100000">
                                          <p:val>
                                            <p:strVal val="#ppt_w"/>
                                          </p:val>
                                        </p:tav>
                                      </p:tavLst>
                                    </p:anim>
                                    <p:anim calcmode="lin" valueType="num">
                                      <p:cBhvr>
                                        <p:cTn id="26" dur="1000" fill="hold"/>
                                        <p:tgtEl>
                                          <p:spTgt spid="35"/>
                                        </p:tgtEl>
                                        <p:attrNameLst>
                                          <p:attrName>ppt_h</p:attrName>
                                        </p:attrNameLst>
                                      </p:cBhvr>
                                      <p:tavLst>
                                        <p:tav tm="0">
                                          <p:val>
                                            <p:fltVal val="0"/>
                                          </p:val>
                                        </p:tav>
                                        <p:tav tm="100000">
                                          <p:val>
                                            <p:strVal val="#ppt_h"/>
                                          </p:val>
                                        </p:tav>
                                      </p:tavLst>
                                    </p:anim>
                                    <p:anim calcmode="lin" valueType="num">
                                      <p:cBhvr>
                                        <p:cTn id="27" dur="1000" fill="hold"/>
                                        <p:tgtEl>
                                          <p:spTgt spid="35"/>
                                        </p:tgtEl>
                                        <p:attrNameLst>
                                          <p:attrName>style.rotation</p:attrName>
                                        </p:attrNameLst>
                                      </p:cBhvr>
                                      <p:tavLst>
                                        <p:tav tm="0">
                                          <p:val>
                                            <p:fltVal val="90"/>
                                          </p:val>
                                        </p:tav>
                                        <p:tav tm="100000">
                                          <p:val>
                                            <p:fltVal val="0"/>
                                          </p:val>
                                        </p:tav>
                                      </p:tavLst>
                                    </p:anim>
                                    <p:animEffect transition="in" filter="fade">
                                      <p:cBhvr>
                                        <p:cTn id="28" dur="1000"/>
                                        <p:tgtEl>
                                          <p:spTgt spid="35"/>
                                        </p:tgtEl>
                                      </p:cBhvr>
                                    </p:animEffect>
                                  </p:childTnLst>
                                </p:cTn>
                              </p:par>
                              <p:par>
                                <p:cTn id="29" presetID="31" presetClass="entr" presetSubtype="0" fill="hold" grpId="0" nodeType="withEffect">
                                  <p:stCondLst>
                                    <p:cond delay="500"/>
                                  </p:stCondLst>
                                  <p:childTnLst>
                                    <p:set>
                                      <p:cBhvr>
                                        <p:cTn id="30" dur="1" fill="hold">
                                          <p:stCondLst>
                                            <p:cond delay="0"/>
                                          </p:stCondLst>
                                        </p:cTn>
                                        <p:tgtEl>
                                          <p:spTgt spid="28"/>
                                        </p:tgtEl>
                                        <p:attrNameLst>
                                          <p:attrName>style.visibility</p:attrName>
                                        </p:attrNameLst>
                                      </p:cBhvr>
                                      <p:to>
                                        <p:strVal val="visible"/>
                                      </p:to>
                                    </p:set>
                                    <p:anim calcmode="lin" valueType="num">
                                      <p:cBhvr>
                                        <p:cTn id="31" dur="1000" fill="hold"/>
                                        <p:tgtEl>
                                          <p:spTgt spid="28"/>
                                        </p:tgtEl>
                                        <p:attrNameLst>
                                          <p:attrName>ppt_w</p:attrName>
                                        </p:attrNameLst>
                                      </p:cBhvr>
                                      <p:tavLst>
                                        <p:tav tm="0">
                                          <p:val>
                                            <p:fltVal val="0"/>
                                          </p:val>
                                        </p:tav>
                                        <p:tav tm="100000">
                                          <p:val>
                                            <p:strVal val="#ppt_w"/>
                                          </p:val>
                                        </p:tav>
                                      </p:tavLst>
                                    </p:anim>
                                    <p:anim calcmode="lin" valueType="num">
                                      <p:cBhvr>
                                        <p:cTn id="32" dur="1000" fill="hold"/>
                                        <p:tgtEl>
                                          <p:spTgt spid="28"/>
                                        </p:tgtEl>
                                        <p:attrNameLst>
                                          <p:attrName>ppt_h</p:attrName>
                                        </p:attrNameLst>
                                      </p:cBhvr>
                                      <p:tavLst>
                                        <p:tav tm="0">
                                          <p:val>
                                            <p:fltVal val="0"/>
                                          </p:val>
                                        </p:tav>
                                        <p:tav tm="100000">
                                          <p:val>
                                            <p:strVal val="#ppt_h"/>
                                          </p:val>
                                        </p:tav>
                                      </p:tavLst>
                                    </p:anim>
                                    <p:anim calcmode="lin" valueType="num">
                                      <p:cBhvr>
                                        <p:cTn id="33" dur="1000" fill="hold"/>
                                        <p:tgtEl>
                                          <p:spTgt spid="28"/>
                                        </p:tgtEl>
                                        <p:attrNameLst>
                                          <p:attrName>style.rotation</p:attrName>
                                        </p:attrNameLst>
                                      </p:cBhvr>
                                      <p:tavLst>
                                        <p:tav tm="0">
                                          <p:val>
                                            <p:fltVal val="90"/>
                                          </p:val>
                                        </p:tav>
                                        <p:tav tm="100000">
                                          <p:val>
                                            <p:fltVal val="0"/>
                                          </p:val>
                                        </p:tav>
                                      </p:tavLst>
                                    </p:anim>
                                    <p:animEffect transition="in" filter="fade">
                                      <p:cBhvr>
                                        <p:cTn id="34" dur="1000"/>
                                        <p:tgtEl>
                                          <p:spTgt spid="28"/>
                                        </p:tgtEl>
                                      </p:cBhvr>
                                    </p:animEffect>
                                  </p:childTnLst>
                                </p:cTn>
                              </p:par>
                              <p:par>
                                <p:cTn id="35" presetID="31" presetClass="entr" presetSubtype="0" fill="hold" grpId="0" nodeType="withEffect">
                                  <p:stCondLst>
                                    <p:cond delay="500"/>
                                  </p:stCondLst>
                                  <p:childTnLst>
                                    <p:set>
                                      <p:cBhvr>
                                        <p:cTn id="36" dur="1" fill="hold">
                                          <p:stCondLst>
                                            <p:cond delay="0"/>
                                          </p:stCondLst>
                                        </p:cTn>
                                        <p:tgtEl>
                                          <p:spTgt spid="29"/>
                                        </p:tgtEl>
                                        <p:attrNameLst>
                                          <p:attrName>style.visibility</p:attrName>
                                        </p:attrNameLst>
                                      </p:cBhvr>
                                      <p:to>
                                        <p:strVal val="visible"/>
                                      </p:to>
                                    </p:set>
                                    <p:anim calcmode="lin" valueType="num">
                                      <p:cBhvr>
                                        <p:cTn id="37" dur="1000" fill="hold"/>
                                        <p:tgtEl>
                                          <p:spTgt spid="29"/>
                                        </p:tgtEl>
                                        <p:attrNameLst>
                                          <p:attrName>ppt_w</p:attrName>
                                        </p:attrNameLst>
                                      </p:cBhvr>
                                      <p:tavLst>
                                        <p:tav tm="0">
                                          <p:val>
                                            <p:fltVal val="0"/>
                                          </p:val>
                                        </p:tav>
                                        <p:tav tm="100000">
                                          <p:val>
                                            <p:strVal val="#ppt_w"/>
                                          </p:val>
                                        </p:tav>
                                      </p:tavLst>
                                    </p:anim>
                                    <p:anim calcmode="lin" valueType="num">
                                      <p:cBhvr>
                                        <p:cTn id="38" dur="1000" fill="hold"/>
                                        <p:tgtEl>
                                          <p:spTgt spid="29"/>
                                        </p:tgtEl>
                                        <p:attrNameLst>
                                          <p:attrName>ppt_h</p:attrName>
                                        </p:attrNameLst>
                                      </p:cBhvr>
                                      <p:tavLst>
                                        <p:tav tm="0">
                                          <p:val>
                                            <p:fltVal val="0"/>
                                          </p:val>
                                        </p:tav>
                                        <p:tav tm="100000">
                                          <p:val>
                                            <p:strVal val="#ppt_h"/>
                                          </p:val>
                                        </p:tav>
                                      </p:tavLst>
                                    </p:anim>
                                    <p:anim calcmode="lin" valueType="num">
                                      <p:cBhvr>
                                        <p:cTn id="39" dur="1000" fill="hold"/>
                                        <p:tgtEl>
                                          <p:spTgt spid="29"/>
                                        </p:tgtEl>
                                        <p:attrNameLst>
                                          <p:attrName>style.rotation</p:attrName>
                                        </p:attrNameLst>
                                      </p:cBhvr>
                                      <p:tavLst>
                                        <p:tav tm="0">
                                          <p:val>
                                            <p:fltVal val="90"/>
                                          </p:val>
                                        </p:tav>
                                        <p:tav tm="100000">
                                          <p:val>
                                            <p:fltVal val="0"/>
                                          </p:val>
                                        </p:tav>
                                      </p:tavLst>
                                    </p:anim>
                                    <p:animEffect transition="in" filter="fade">
                                      <p:cBhvr>
                                        <p:cTn id="40" dur="1000"/>
                                        <p:tgtEl>
                                          <p:spTgt spid="29"/>
                                        </p:tgtEl>
                                      </p:cBhvr>
                                    </p:animEffect>
                                  </p:childTnLst>
                                </p:cTn>
                              </p:par>
                              <p:par>
                                <p:cTn id="41" presetID="31" presetClass="entr" presetSubtype="0" fill="hold" nodeType="withEffect">
                                  <p:stCondLst>
                                    <p:cond delay="50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fltVal val="0"/>
                                          </p:val>
                                        </p:tav>
                                        <p:tav tm="100000">
                                          <p:val>
                                            <p:strVal val="#ppt_w"/>
                                          </p:val>
                                        </p:tav>
                                      </p:tavLst>
                                    </p:anim>
                                    <p:anim calcmode="lin" valueType="num">
                                      <p:cBhvr>
                                        <p:cTn id="44" dur="1000" fill="hold"/>
                                        <p:tgtEl>
                                          <p:spTgt spid="30"/>
                                        </p:tgtEl>
                                        <p:attrNameLst>
                                          <p:attrName>ppt_h</p:attrName>
                                        </p:attrNameLst>
                                      </p:cBhvr>
                                      <p:tavLst>
                                        <p:tav tm="0">
                                          <p:val>
                                            <p:fltVal val="0"/>
                                          </p:val>
                                        </p:tav>
                                        <p:tav tm="100000">
                                          <p:val>
                                            <p:strVal val="#ppt_h"/>
                                          </p:val>
                                        </p:tav>
                                      </p:tavLst>
                                    </p:anim>
                                    <p:anim calcmode="lin" valueType="num">
                                      <p:cBhvr>
                                        <p:cTn id="45" dur="1000" fill="hold"/>
                                        <p:tgtEl>
                                          <p:spTgt spid="30"/>
                                        </p:tgtEl>
                                        <p:attrNameLst>
                                          <p:attrName>style.rotation</p:attrName>
                                        </p:attrNameLst>
                                      </p:cBhvr>
                                      <p:tavLst>
                                        <p:tav tm="0">
                                          <p:val>
                                            <p:fltVal val="90"/>
                                          </p:val>
                                        </p:tav>
                                        <p:tav tm="100000">
                                          <p:val>
                                            <p:fltVal val="0"/>
                                          </p:val>
                                        </p:tav>
                                      </p:tavLst>
                                    </p:anim>
                                    <p:animEffect transition="in" filter="fade">
                                      <p:cBhvr>
                                        <p:cTn id="4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84160" y="1669524"/>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deep-rooted (</a:t>
            </a:r>
            <a:r>
              <a:rPr lang="en-US" sz="5400" b="1" dirty="0" err="1">
                <a:solidFill>
                  <a:srgbClr val="AD4F0F"/>
                </a:solidFill>
              </a:rPr>
              <a:t>adj</a:t>
            </a:r>
            <a:r>
              <a:rPr lang="en-US" sz="5400" b="1" dirty="0">
                <a:solidFill>
                  <a:srgbClr val="AD4F0F"/>
                </a:solidFill>
              </a:rPr>
              <a:t>)</a:t>
            </a:r>
            <a:r>
              <a:rPr lang="en-US" sz="5400" b="1" dirty="0"/>
              <a:t> </a:t>
            </a:r>
            <a:endParaRPr lang="en-US" sz="5400" b="1" dirty="0">
              <a:solidFill>
                <a:srgbClr val="AD4F0F"/>
              </a:solidFill>
            </a:endParaRPr>
          </a:p>
        </p:txBody>
      </p:sp>
      <p:sp>
        <p:nvSpPr>
          <p:cNvPr id="12" name="Rectangle 11"/>
          <p:cNvSpPr/>
          <p:nvPr/>
        </p:nvSpPr>
        <p:spPr>
          <a:xfrm>
            <a:off x="1120321" y="4066038"/>
            <a:ext cx="4735534" cy="1568450"/>
          </a:xfrm>
          <a:prstGeom prst="rect">
            <a:avLst/>
          </a:prstGeom>
        </p:spPr>
        <p:txBody>
          <a:bodyPr wrap="square">
            <a:spAutoFit/>
          </a:bodyPr>
          <a:lstStyle/>
          <a:p>
            <a:pPr lvl="0" algn="ctr"/>
            <a:r>
              <a:rPr lang="en-US" sz="4800" dirty="0" err="1"/>
              <a:t>lâu</a:t>
            </a:r>
            <a:r>
              <a:rPr lang="en-US" sz="4800" dirty="0"/>
              <a:t> </a:t>
            </a:r>
            <a:r>
              <a:rPr lang="en-US" sz="4800" dirty="0" err="1"/>
              <a:t>đời</a:t>
            </a:r>
            <a:r>
              <a:rPr lang="en-US" sz="4800" dirty="0"/>
              <a:t>, </a:t>
            </a:r>
            <a:r>
              <a:rPr lang="en-US" sz="4800" dirty="0" err="1"/>
              <a:t>ăn</a:t>
            </a:r>
            <a:r>
              <a:rPr lang="en-US" sz="4800" dirty="0"/>
              <a:t> </a:t>
            </a:r>
            <a:r>
              <a:rPr lang="en-US" sz="4800" dirty="0" err="1"/>
              <a:t>sâu</a:t>
            </a:r>
            <a:r>
              <a:rPr lang="en-US" sz="4800" dirty="0"/>
              <a:t> </a:t>
            </a:r>
            <a:r>
              <a:rPr lang="en-US" sz="4800" dirty="0" err="1"/>
              <a:t>bén</a:t>
            </a:r>
            <a:r>
              <a:rPr lang="en-US" sz="4800" dirty="0"/>
              <a:t> </a:t>
            </a:r>
            <a:r>
              <a:rPr lang="en-US" sz="4800" dirty="0" err="1"/>
              <a:t>rễ</a:t>
            </a:r>
            <a:r>
              <a:rPr lang="en-US" sz="4800" dirty="0"/>
              <a:t>.</a:t>
            </a:r>
          </a:p>
        </p:txBody>
      </p:sp>
      <p:sp>
        <p:nvSpPr>
          <p:cNvPr id="2" name="Rectangle 1"/>
          <p:cNvSpPr/>
          <p:nvPr/>
        </p:nvSpPr>
        <p:spPr>
          <a:xfrm>
            <a:off x="1731970" y="2721143"/>
            <a:ext cx="3656770" cy="784830"/>
          </a:xfrm>
          <a:prstGeom prst="rect">
            <a:avLst/>
          </a:prstGeom>
        </p:spPr>
        <p:txBody>
          <a:bodyPr wrap="none">
            <a:spAutoFit/>
          </a:bodyPr>
          <a:lstStyle/>
          <a:p>
            <a:pPr algn="ctr"/>
            <a:r>
              <a:rPr lang="en-US" sz="4500" b="1" dirty="0">
                <a:solidFill>
                  <a:schemeClr val="accent5">
                    <a:lumMod val="50000"/>
                  </a:schemeClr>
                </a:solidFill>
              </a:rPr>
              <a:t>/ˌ</a:t>
            </a:r>
            <a:r>
              <a:rPr lang="en-US" sz="4500" b="1" dirty="0" err="1">
                <a:solidFill>
                  <a:schemeClr val="accent5">
                    <a:lumMod val="50000"/>
                  </a:schemeClr>
                </a:solidFill>
              </a:rPr>
              <a:t>diːp</a:t>
            </a:r>
            <a:r>
              <a:rPr lang="en-US" sz="4500" b="1" dirty="0">
                <a:solidFill>
                  <a:schemeClr val="accent5">
                    <a:lumMod val="50000"/>
                  </a:schemeClr>
                </a:solidFill>
              </a:rPr>
              <a:t> ˈ</a:t>
            </a:r>
            <a:r>
              <a:rPr lang="en-US" sz="4500" b="1" dirty="0" err="1">
                <a:solidFill>
                  <a:schemeClr val="accent5">
                    <a:lumMod val="50000"/>
                  </a:schemeClr>
                </a:solidFill>
              </a:rPr>
              <a:t>ruːtɪd</a:t>
            </a:r>
            <a:r>
              <a:rPr lang="en-US" sz="4500" b="1" dirty="0">
                <a:solidFill>
                  <a:schemeClr val="accent5">
                    <a:lumMod val="50000"/>
                  </a:schemeClr>
                </a:solidFill>
              </a:rPr>
              <a:t>/</a:t>
            </a:r>
          </a:p>
        </p:txBody>
      </p:sp>
      <p:sp>
        <p:nvSpPr>
          <p:cNvPr id="15" name="TextBox 14"/>
          <p:cNvSpPr txBox="1"/>
          <p:nvPr/>
        </p:nvSpPr>
        <p:spPr>
          <a:xfrm>
            <a:off x="2996279" y="7303"/>
            <a:ext cx="4132696" cy="645160"/>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
        <p:nvSpPr>
          <p:cNvPr id="100" name="Text Box 99"/>
          <p:cNvSpPr txBox="1"/>
          <p:nvPr/>
        </p:nvSpPr>
        <p:spPr>
          <a:xfrm>
            <a:off x="5945792" y="652463"/>
            <a:ext cx="5802861" cy="1200329"/>
          </a:xfrm>
          <a:prstGeom prst="rect">
            <a:avLst/>
          </a:prstGeom>
          <a:noFill/>
          <a:ln w="9525">
            <a:noFill/>
          </a:ln>
        </p:spPr>
        <p:txBody>
          <a:bodyPr wrap="square">
            <a:spAutoFit/>
          </a:bodyPr>
          <a:lstStyle/>
          <a:p>
            <a:pPr marL="635" indent="-635"/>
            <a:r>
              <a:rPr lang="en-US" sz="3600" b="0" dirty="0">
                <a:solidFill>
                  <a:srgbClr val="000000"/>
                </a:solidFill>
                <a:latin typeface="Times New Roman" panose="02020603050405020304" pitchFamily="18" charset="0"/>
              </a:rPr>
              <a:t>very fixed and strong; difficult to change or to destroy.</a:t>
            </a:r>
          </a:p>
        </p:txBody>
      </p:sp>
      <p:pic>
        <p:nvPicPr>
          <p:cNvPr id="10" name="Content Placeholder 9" descr="istockphoto-165943159-612x612"/>
          <p:cNvPicPr>
            <a:picLocks noGrp="1" noChangeAspect="1"/>
          </p:cNvPicPr>
          <p:nvPr>
            <p:ph sz="half" idx="1"/>
          </p:nvPr>
        </p:nvPicPr>
        <p:blipFill>
          <a:blip r:embed="rId5"/>
          <a:stretch>
            <a:fillRect/>
          </a:stretch>
        </p:blipFill>
        <p:spPr>
          <a:xfrm>
            <a:off x="7143087" y="2338838"/>
            <a:ext cx="3806880" cy="4156362"/>
          </a:xfrm>
          <a:prstGeom prst="rect">
            <a:avLst/>
          </a:prstGeom>
        </p:spPr>
      </p:pic>
      <p:pic>
        <p:nvPicPr>
          <p:cNvPr id="11" name="deep_rooted">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397857" y="2722175"/>
            <a:ext cx="1190625" cy="1190625"/>
          </a:xfrm>
          <a:prstGeom prst="rect">
            <a:avLst/>
          </a:prstGeom>
        </p:spPr>
      </p:pic>
    </p:spTree>
    <p:extLst>
      <p:ext uri="{BB962C8B-B14F-4D97-AF65-F5344CB8AC3E}">
        <p14:creationId xmlns:p14="http://schemas.microsoft.com/office/powerpoint/2010/main" val="4931906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49"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11"/>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294005" y="1549567"/>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associated (</a:t>
            </a:r>
            <a:r>
              <a:rPr lang="en-US" sz="5400" b="1" dirty="0" err="1">
                <a:solidFill>
                  <a:srgbClr val="AD4F0F"/>
                </a:solidFill>
              </a:rPr>
              <a:t>adj</a:t>
            </a:r>
            <a:r>
              <a:rPr lang="en-US" sz="5400" b="1" dirty="0">
                <a:solidFill>
                  <a:srgbClr val="AD4F0F"/>
                </a:solidFill>
              </a:rPr>
              <a:t>)</a:t>
            </a:r>
            <a:r>
              <a:rPr lang="en-US" sz="4400" b="1" dirty="0"/>
              <a:t> </a:t>
            </a:r>
            <a:endParaRPr lang="en-US" sz="4400" b="1" dirty="0">
              <a:solidFill>
                <a:srgbClr val="AD4F0F"/>
              </a:solidFill>
            </a:endParaRPr>
          </a:p>
        </p:txBody>
      </p:sp>
      <p:sp>
        <p:nvSpPr>
          <p:cNvPr id="12" name="Rectangle 11"/>
          <p:cNvSpPr/>
          <p:nvPr/>
        </p:nvSpPr>
        <p:spPr>
          <a:xfrm>
            <a:off x="1418706" y="3716739"/>
            <a:ext cx="4050892" cy="829945"/>
          </a:xfrm>
          <a:prstGeom prst="rect">
            <a:avLst/>
          </a:prstGeom>
        </p:spPr>
        <p:txBody>
          <a:bodyPr wrap="square">
            <a:spAutoFit/>
          </a:bodyPr>
          <a:lstStyle/>
          <a:p>
            <a:pPr lvl="0" algn="ctr"/>
            <a:r>
              <a:rPr lang="en-US" sz="4800" dirty="0" err="1"/>
              <a:t>liên</a:t>
            </a:r>
            <a:r>
              <a:rPr lang="en-US" sz="4800" dirty="0"/>
              <a:t> </a:t>
            </a:r>
            <a:r>
              <a:rPr lang="en-US" sz="4800" dirty="0" err="1"/>
              <a:t>kết</a:t>
            </a:r>
            <a:endParaRPr lang="en-US" sz="4800" dirty="0"/>
          </a:p>
        </p:txBody>
      </p:sp>
      <p:sp>
        <p:nvSpPr>
          <p:cNvPr id="2" name="Rectangle 1"/>
          <p:cNvSpPr/>
          <p:nvPr/>
        </p:nvSpPr>
        <p:spPr>
          <a:xfrm>
            <a:off x="1709440" y="2666682"/>
            <a:ext cx="4314002" cy="784830"/>
          </a:xfrm>
          <a:prstGeom prst="rect">
            <a:avLst/>
          </a:prstGeom>
        </p:spPr>
        <p:txBody>
          <a:bodyPr wrap="none">
            <a:spAutoFit/>
          </a:bodyPr>
          <a:lstStyle/>
          <a:p>
            <a:pPr algn="ctr"/>
            <a:r>
              <a:rPr lang="en-US" sz="4500" b="1" dirty="0">
                <a:solidFill>
                  <a:schemeClr val="accent5">
                    <a:lumMod val="50000"/>
                  </a:schemeClr>
                </a:solidFill>
              </a:rPr>
              <a:t>/</a:t>
            </a:r>
            <a:r>
              <a:rPr lang="en-US" sz="4500" b="1" dirty="0" err="1">
                <a:solidFill>
                  <a:schemeClr val="accent5">
                    <a:lumMod val="50000"/>
                  </a:schemeClr>
                </a:solidFill>
              </a:rPr>
              <a:t>əˈsəʊ.si.eɪ.tɪd</a:t>
            </a:r>
            <a:r>
              <a:rPr lang="en-US" sz="4500" b="1" dirty="0">
                <a:solidFill>
                  <a:schemeClr val="accent5">
                    <a:lumMod val="50000"/>
                  </a:schemeClr>
                </a:solidFill>
              </a:rPr>
              <a:t>/</a:t>
            </a:r>
          </a:p>
        </p:txBody>
      </p:sp>
      <p:sp>
        <p:nvSpPr>
          <p:cNvPr id="100" name="Text Box 99"/>
          <p:cNvSpPr txBox="1"/>
          <p:nvPr/>
        </p:nvSpPr>
        <p:spPr>
          <a:xfrm>
            <a:off x="7354649" y="1240472"/>
            <a:ext cx="2914650" cy="829945"/>
          </a:xfrm>
          <a:prstGeom prst="rect">
            <a:avLst/>
          </a:prstGeom>
          <a:noFill/>
          <a:ln w="9525">
            <a:noFill/>
          </a:ln>
        </p:spPr>
        <p:txBody>
          <a:bodyPr wrap="square">
            <a:spAutoFit/>
          </a:bodyPr>
          <a:lstStyle/>
          <a:p>
            <a:pPr marL="635" indent="-635" algn="just"/>
            <a:r>
              <a:rPr lang="en-US" sz="4800" b="0" dirty="0">
                <a:solidFill>
                  <a:srgbClr val="000000"/>
                </a:solidFill>
                <a:latin typeface="Times New Roman" panose="02020603050405020304" pitchFamily="18" charset="0"/>
              </a:rPr>
              <a:t>connected</a:t>
            </a:r>
          </a:p>
        </p:txBody>
      </p:sp>
      <p:pic>
        <p:nvPicPr>
          <p:cNvPr id="8" name="Content Placeholder 7" descr="tải xuống"/>
          <p:cNvPicPr>
            <a:picLocks noGrp="1" noChangeAspect="1"/>
          </p:cNvPicPr>
          <p:nvPr>
            <p:ph sz="half" idx="1"/>
          </p:nvPr>
        </p:nvPicPr>
        <p:blipFill>
          <a:blip r:embed="rId5"/>
          <a:stretch>
            <a:fillRect/>
          </a:stretch>
        </p:blipFill>
        <p:spPr>
          <a:xfrm>
            <a:off x="7141946" y="2334261"/>
            <a:ext cx="3590222" cy="3594902"/>
          </a:xfrm>
          <a:prstGeom prst="rect">
            <a:avLst/>
          </a:prstGeom>
        </p:spPr>
      </p:pic>
      <p:pic>
        <p:nvPicPr>
          <p:cNvPr id="9" name="associated">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78502" y="2396777"/>
            <a:ext cx="1054735" cy="1054735"/>
          </a:xfrm>
          <a:prstGeom prst="rect">
            <a:avLst/>
          </a:prstGeom>
        </p:spPr>
      </p:pic>
      <p:pic>
        <p:nvPicPr>
          <p:cNvPr id="10" name="Content Placeholder 9" descr="istockphoto-165943159-612x612"/>
          <p:cNvPicPr>
            <a:picLocks noChangeAspect="1"/>
          </p:cNvPicPr>
          <p:nvPr/>
        </p:nvPicPr>
        <p:blipFill>
          <a:blip r:embed="rId7"/>
          <a:srcRect t="3374" b="13142"/>
          <a:stretch>
            <a:fillRect/>
          </a:stretch>
        </p:blipFill>
        <p:spPr>
          <a:xfrm>
            <a:off x="13291820" y="3912870"/>
            <a:ext cx="1411605" cy="1525270"/>
          </a:xfrm>
          <a:prstGeom prst="rect">
            <a:avLst/>
          </a:prstGeom>
        </p:spPr>
      </p:pic>
      <p:sp>
        <p:nvSpPr>
          <p:cNvPr id="14" name="TextBox 13"/>
          <p:cNvSpPr txBox="1"/>
          <p:nvPr/>
        </p:nvSpPr>
        <p:spPr>
          <a:xfrm>
            <a:off x="2996279" y="7303"/>
            <a:ext cx="4132696" cy="645160"/>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39661015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additive="base">
                                        <p:cTn id="15" dur="10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1">
                  <p:stCondLst>
                    <p:cond delay="indefinite"/>
                  </p:stCondLst>
                  <p:endCondLst>
                    <p:cond evt="onStopAudio" delay="0">
                      <p:tgtEl>
                        <p:sldTgt/>
                      </p:tgtEl>
                    </p:cond>
                  </p:endCondLst>
                </p:cTn>
                <p:tgtEl>
                  <p:spTgt spid="9"/>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stockphoto-165943159-612x612"/>
          <p:cNvPicPr>
            <a:picLocks noChangeAspect="1"/>
          </p:cNvPicPr>
          <p:nvPr/>
        </p:nvPicPr>
        <p:blipFill>
          <a:blip r:embed="rId5"/>
          <a:srcRect t="3374" b="13142"/>
          <a:stretch>
            <a:fillRect/>
          </a:stretch>
        </p:blipFill>
        <p:spPr>
          <a:xfrm>
            <a:off x="13291820" y="3912870"/>
            <a:ext cx="1411605" cy="1525270"/>
          </a:xfrm>
          <a:prstGeom prst="rect">
            <a:avLst/>
          </a:prstGeom>
        </p:spPr>
      </p:pic>
      <p:sp>
        <p:nvSpPr>
          <p:cNvPr id="14" name="TextBox 13"/>
          <p:cNvSpPr txBox="1"/>
          <p:nvPr/>
        </p:nvSpPr>
        <p:spPr>
          <a:xfrm>
            <a:off x="2996279" y="7303"/>
            <a:ext cx="4132696" cy="645160"/>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
        <p:nvSpPr>
          <p:cNvPr id="4" name="Rectangle 3"/>
          <p:cNvSpPr/>
          <p:nvPr/>
        </p:nvSpPr>
        <p:spPr>
          <a:xfrm>
            <a:off x="3529391" y="3245315"/>
            <a:ext cx="8228500" cy="1077218"/>
          </a:xfrm>
          <a:prstGeom prst="rect">
            <a:avLst/>
          </a:prstGeom>
        </p:spPr>
        <p:txBody>
          <a:bodyPr wrap="square">
            <a:spAutoFit/>
          </a:bodyPr>
          <a:lstStyle/>
          <a:p>
            <a:pPr marL="457200" indent="-457200">
              <a:buFont typeface="Wingdings" panose="05000000000000000000" pitchFamily="2" charset="2"/>
              <a:buChar char="Ø"/>
            </a:pPr>
            <a:r>
              <a:rPr lang="en-US" sz="3200" i="1" dirty="0" smtClean="0"/>
              <a:t>Learning the basic rules of grammar is important for writing well.</a:t>
            </a:r>
          </a:p>
        </p:txBody>
      </p:sp>
      <p:sp>
        <p:nvSpPr>
          <p:cNvPr id="5" name="Rectangle 4"/>
          <p:cNvSpPr/>
          <p:nvPr/>
        </p:nvSpPr>
        <p:spPr>
          <a:xfrm>
            <a:off x="933819" y="1342340"/>
            <a:ext cx="3454792" cy="923330"/>
          </a:xfrm>
          <a:prstGeom prst="rect">
            <a:avLst/>
          </a:prstGeom>
        </p:spPr>
        <p:txBody>
          <a:bodyPr wrap="none">
            <a:spAutoFit/>
          </a:bodyPr>
          <a:lstStyle/>
          <a:p>
            <a:pPr lvl="0"/>
            <a:r>
              <a:rPr lang="en-US" sz="5400" b="1" dirty="0">
                <a:solidFill>
                  <a:schemeClr val="accent1">
                    <a:lumMod val="75000"/>
                  </a:schemeClr>
                </a:solidFill>
              </a:rPr>
              <a:t>basic (n</a:t>
            </a:r>
            <a:r>
              <a:rPr lang="en-US" sz="5400" b="1" dirty="0" smtClean="0">
                <a:solidFill>
                  <a:schemeClr val="accent1">
                    <a:lumMod val="75000"/>
                  </a:schemeClr>
                </a:solidFill>
              </a:rPr>
              <a:t>): </a:t>
            </a:r>
            <a:endParaRPr lang="en-US" sz="5400" b="1" dirty="0">
              <a:solidFill>
                <a:schemeClr val="accent1">
                  <a:lumMod val="75000"/>
                </a:schemeClr>
              </a:solidFill>
            </a:endParaRPr>
          </a:p>
        </p:txBody>
      </p:sp>
      <p:sp>
        <p:nvSpPr>
          <p:cNvPr id="6" name="Rectangle 5"/>
          <p:cNvSpPr/>
          <p:nvPr/>
        </p:nvSpPr>
        <p:spPr>
          <a:xfrm>
            <a:off x="1119386" y="2170717"/>
            <a:ext cx="2486578" cy="784830"/>
          </a:xfrm>
          <a:prstGeom prst="rect">
            <a:avLst/>
          </a:prstGeom>
        </p:spPr>
        <p:txBody>
          <a:bodyPr wrap="none">
            <a:spAutoFit/>
          </a:bodyPr>
          <a:lstStyle/>
          <a:p>
            <a:r>
              <a:rPr lang="en-US" sz="4500" dirty="0">
                <a:solidFill>
                  <a:srgbClr val="000000"/>
                </a:solidFill>
                <a:latin typeface="Adobe Gothic Std B"/>
              </a:rPr>
              <a:t>/ˈ</a:t>
            </a:r>
            <a:r>
              <a:rPr lang="en-US" sz="4500" dirty="0" err="1">
                <a:solidFill>
                  <a:srgbClr val="000000"/>
                </a:solidFill>
                <a:latin typeface="Adobe Gothic Std B"/>
              </a:rPr>
              <a:t>beɪsɪk</a:t>
            </a:r>
            <a:r>
              <a:rPr lang="en-US" sz="4500" dirty="0">
                <a:solidFill>
                  <a:srgbClr val="000000"/>
                </a:solidFill>
                <a:latin typeface="Adobe Gothic Std B"/>
              </a:rPr>
              <a:t>/ </a:t>
            </a:r>
            <a:endParaRPr lang="en-US" sz="4500" dirty="0">
              <a:latin typeface="Adobe Gothic Std B"/>
            </a:endParaRPr>
          </a:p>
        </p:txBody>
      </p:sp>
      <p:sp>
        <p:nvSpPr>
          <p:cNvPr id="11" name="Rectangle 10"/>
          <p:cNvSpPr/>
          <p:nvPr/>
        </p:nvSpPr>
        <p:spPr>
          <a:xfrm>
            <a:off x="4603587" y="1388549"/>
            <a:ext cx="2331087" cy="923330"/>
          </a:xfrm>
          <a:prstGeom prst="rect">
            <a:avLst/>
          </a:prstGeom>
        </p:spPr>
        <p:txBody>
          <a:bodyPr wrap="none">
            <a:spAutoFit/>
          </a:bodyPr>
          <a:lstStyle/>
          <a:p>
            <a:pPr lvl="0"/>
            <a:r>
              <a:rPr lang="en-US" sz="5400" dirty="0" err="1">
                <a:solidFill>
                  <a:srgbClr val="000000"/>
                </a:solidFill>
              </a:rPr>
              <a:t>cơ</a:t>
            </a:r>
            <a:r>
              <a:rPr lang="en-US" sz="5400" dirty="0">
                <a:solidFill>
                  <a:srgbClr val="000000"/>
                </a:solidFill>
              </a:rPr>
              <a:t> </a:t>
            </a:r>
            <a:r>
              <a:rPr lang="en-US" sz="5400" dirty="0" err="1">
                <a:solidFill>
                  <a:srgbClr val="000000"/>
                </a:solidFill>
              </a:rPr>
              <a:t>bản</a:t>
            </a:r>
            <a:endParaRPr lang="en-US" sz="5400" dirty="0">
              <a:solidFill>
                <a:srgbClr val="000000"/>
              </a:solidFill>
            </a:endParaRPr>
          </a:p>
        </p:txBody>
      </p:sp>
      <p:pic>
        <p:nvPicPr>
          <p:cNvPr id="13" name="basic-g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1476" y="2419927"/>
            <a:ext cx="529724" cy="535620"/>
          </a:xfrm>
          <a:prstGeom prst="rect">
            <a:avLst/>
          </a:prstGeom>
        </p:spPr>
      </p:pic>
    </p:spTree>
    <p:extLst>
      <p:ext uri="{BB962C8B-B14F-4D97-AF65-F5344CB8AC3E}">
        <p14:creationId xmlns:p14="http://schemas.microsoft.com/office/powerpoint/2010/main" val="3058232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92" fill="hold"/>
                                        <p:tgtEl>
                                          <p:spTgt spid="13"/>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50"/>
                                        <p:tgtEl>
                                          <p:spTgt spid="6"/>
                                        </p:tgtEl>
                                      </p:cBhvr>
                                    </p:animEffect>
                                    <p:anim calcmode="lin" valueType="num">
                                      <p:cBhvr>
                                        <p:cTn id="19" dur="750" fill="hold"/>
                                        <p:tgtEl>
                                          <p:spTgt spid="6"/>
                                        </p:tgtEl>
                                        <p:attrNameLst>
                                          <p:attrName>ppt_x</p:attrName>
                                        </p:attrNameLst>
                                      </p:cBhvr>
                                      <p:tavLst>
                                        <p:tav tm="0">
                                          <p:val>
                                            <p:strVal val="#ppt_x"/>
                                          </p:val>
                                        </p:tav>
                                        <p:tav tm="100000">
                                          <p:val>
                                            <p:strVal val="#ppt_x"/>
                                          </p:val>
                                        </p:tav>
                                      </p:tavLst>
                                    </p:anim>
                                    <p:anim calcmode="lin" valueType="num">
                                      <p:cBhvr>
                                        <p:cTn id="20"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3"/>
                </p:tgtEl>
              </p:cMediaNode>
            </p:audio>
          </p:childTnLst>
        </p:cTn>
      </p:par>
    </p:tnLst>
    <p:bldLst>
      <p:bldP spid="4" grpId="0"/>
      <p:bldP spid="5" grpId="0"/>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stockphoto-165943159-612x612"/>
          <p:cNvPicPr>
            <a:picLocks noChangeAspect="1"/>
          </p:cNvPicPr>
          <p:nvPr/>
        </p:nvPicPr>
        <p:blipFill>
          <a:blip r:embed="rId5"/>
          <a:srcRect t="3374" b="13142"/>
          <a:stretch>
            <a:fillRect/>
          </a:stretch>
        </p:blipFill>
        <p:spPr>
          <a:xfrm>
            <a:off x="13291820" y="3912870"/>
            <a:ext cx="1411605" cy="1525270"/>
          </a:xfrm>
          <a:prstGeom prst="rect">
            <a:avLst/>
          </a:prstGeom>
        </p:spPr>
      </p:pic>
      <p:sp>
        <p:nvSpPr>
          <p:cNvPr id="14" name="TextBox 13"/>
          <p:cNvSpPr txBox="1"/>
          <p:nvPr/>
        </p:nvSpPr>
        <p:spPr>
          <a:xfrm>
            <a:off x="2996279" y="7303"/>
            <a:ext cx="4132696" cy="645160"/>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
        <p:nvSpPr>
          <p:cNvPr id="5" name="Rectangle 4"/>
          <p:cNvSpPr/>
          <p:nvPr/>
        </p:nvSpPr>
        <p:spPr>
          <a:xfrm>
            <a:off x="4803189" y="1444294"/>
            <a:ext cx="3128028" cy="769441"/>
          </a:xfrm>
          <a:prstGeom prst="rect">
            <a:avLst/>
          </a:prstGeom>
        </p:spPr>
        <p:txBody>
          <a:bodyPr wrap="square">
            <a:spAutoFit/>
          </a:bodyPr>
          <a:lstStyle/>
          <a:p>
            <a:r>
              <a:rPr lang="en-US" sz="4400" b="1" dirty="0" err="1" smtClean="0"/>
              <a:t>xuất</a:t>
            </a:r>
            <a:r>
              <a:rPr lang="en-US" sz="4400" b="1" dirty="0" smtClean="0"/>
              <a:t> </a:t>
            </a:r>
            <a:r>
              <a:rPr lang="en-US" sz="4400" b="1" dirty="0" err="1" smtClean="0"/>
              <a:t>hiện</a:t>
            </a:r>
            <a:endParaRPr lang="en-US" sz="4400" b="1" dirty="0" smtClean="0"/>
          </a:p>
        </p:txBody>
      </p:sp>
      <p:sp>
        <p:nvSpPr>
          <p:cNvPr id="6" name="Rectangle 5"/>
          <p:cNvSpPr/>
          <p:nvPr/>
        </p:nvSpPr>
        <p:spPr>
          <a:xfrm>
            <a:off x="1156037" y="1290405"/>
            <a:ext cx="4031873" cy="923330"/>
          </a:xfrm>
          <a:prstGeom prst="rect">
            <a:avLst/>
          </a:prstGeom>
        </p:spPr>
        <p:txBody>
          <a:bodyPr wrap="none">
            <a:spAutoFit/>
          </a:bodyPr>
          <a:lstStyle/>
          <a:p>
            <a:r>
              <a:rPr lang="en-US" sz="5400" b="1" dirty="0">
                <a:solidFill>
                  <a:schemeClr val="accent1">
                    <a:lumMod val="75000"/>
                  </a:schemeClr>
                </a:solidFill>
              </a:rPr>
              <a:t>appear </a:t>
            </a:r>
            <a:r>
              <a:rPr lang="en-US" sz="5400" dirty="0" smtClean="0">
                <a:solidFill>
                  <a:schemeClr val="accent1">
                    <a:lumMod val="75000"/>
                  </a:schemeClr>
                </a:solidFill>
              </a:rPr>
              <a:t>(v): </a:t>
            </a:r>
            <a:r>
              <a:rPr lang="en-US" sz="5400" dirty="0" smtClean="0"/>
              <a:t> </a:t>
            </a:r>
            <a:endParaRPr lang="en-US" sz="5400" b="1" dirty="0">
              <a:solidFill>
                <a:schemeClr val="accent1">
                  <a:lumMod val="75000"/>
                </a:schemeClr>
              </a:solidFill>
            </a:endParaRPr>
          </a:p>
        </p:txBody>
      </p:sp>
      <p:sp>
        <p:nvSpPr>
          <p:cNvPr id="11" name="Rectangle 10"/>
          <p:cNvSpPr/>
          <p:nvPr/>
        </p:nvSpPr>
        <p:spPr>
          <a:xfrm>
            <a:off x="1619991" y="2213735"/>
            <a:ext cx="2549096" cy="769441"/>
          </a:xfrm>
          <a:prstGeom prst="rect">
            <a:avLst/>
          </a:prstGeom>
        </p:spPr>
        <p:txBody>
          <a:bodyPr wrap="none">
            <a:spAutoFit/>
          </a:bodyPr>
          <a:lstStyle/>
          <a:p>
            <a:r>
              <a:rPr lang="en-US" sz="4400" dirty="0">
                <a:solidFill>
                  <a:srgbClr val="000000"/>
                </a:solidFill>
                <a:latin typeface="Arial" panose="020B0604020202020204" pitchFamily="34" charset="0"/>
                <a:cs typeface="Arial" panose="020B0604020202020204" pitchFamily="34" charset="0"/>
              </a:rPr>
              <a:t>/</a:t>
            </a:r>
            <a:r>
              <a:rPr lang="en-US" sz="4400" dirty="0" err="1">
                <a:solidFill>
                  <a:srgbClr val="000000"/>
                </a:solidFill>
                <a:latin typeface="Arial" panose="020B0604020202020204" pitchFamily="34" charset="0"/>
                <a:cs typeface="Arial" panose="020B0604020202020204" pitchFamily="34" charset="0"/>
              </a:rPr>
              <a:t>əˈpɪə</a:t>
            </a:r>
            <a:r>
              <a:rPr lang="en-US" sz="4400" dirty="0">
                <a:solidFill>
                  <a:srgbClr val="000000"/>
                </a:solidFill>
                <a:latin typeface="Arial" panose="020B0604020202020204" pitchFamily="34" charset="0"/>
                <a:cs typeface="Arial" panose="020B0604020202020204" pitchFamily="34" charset="0"/>
              </a:rPr>
              <a:t>(r)/ </a:t>
            </a:r>
            <a:endParaRPr lang="en-US" sz="4400" dirty="0">
              <a:latin typeface="Arial" panose="020B0604020202020204" pitchFamily="34" charset="0"/>
              <a:cs typeface="Arial" panose="020B0604020202020204" pitchFamily="34" charset="0"/>
            </a:endParaRPr>
          </a:p>
        </p:txBody>
      </p:sp>
      <p:sp>
        <p:nvSpPr>
          <p:cNvPr id="13" name="Rectangle 12"/>
          <p:cNvSpPr/>
          <p:nvPr/>
        </p:nvSpPr>
        <p:spPr>
          <a:xfrm>
            <a:off x="5390041" y="2983176"/>
            <a:ext cx="5472973" cy="584775"/>
          </a:xfrm>
          <a:prstGeom prst="rect">
            <a:avLst/>
          </a:prstGeom>
        </p:spPr>
        <p:txBody>
          <a:bodyPr wrap="none">
            <a:spAutoFit/>
          </a:bodyPr>
          <a:lstStyle/>
          <a:p>
            <a:pPr marL="457200" indent="-457200">
              <a:buFont typeface="Wingdings" panose="05000000000000000000" pitchFamily="2" charset="2"/>
              <a:buChar char="Ø"/>
            </a:pPr>
            <a:r>
              <a:rPr lang="en-US" sz="3200" i="1" dirty="0" smtClean="0"/>
              <a:t>Stars often appear at night</a:t>
            </a:r>
            <a:endParaRPr lang="en-US" sz="3200" i="1" dirty="0"/>
          </a:p>
        </p:txBody>
      </p:sp>
      <p:pic>
        <p:nvPicPr>
          <p:cNvPr id="15" name="appear-g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9037" y="2213735"/>
            <a:ext cx="662004" cy="734996"/>
          </a:xfrm>
          <a:prstGeom prst="rect">
            <a:avLst/>
          </a:prstGeom>
        </p:spPr>
      </p:pic>
    </p:spTree>
    <p:extLst>
      <p:ext uri="{BB962C8B-B14F-4D97-AF65-F5344CB8AC3E}">
        <p14:creationId xmlns:p14="http://schemas.microsoft.com/office/powerpoint/2010/main" val="11661541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14" fill="hold"/>
                                        <p:tgtEl>
                                          <p:spTgt spid="15"/>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5"/>
                </p:tgtEl>
              </p:cMediaNode>
            </p:audio>
          </p:childTnLst>
        </p:cTn>
      </p:par>
    </p:tnLst>
    <p:bldLst>
      <p:bldP spid="5" grpId="0"/>
      <p:bldP spid="6" grpId="0"/>
      <p:bldP spid="11" grpId="0"/>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235</TotalTime>
  <Words>1760</Words>
  <Application>Microsoft Office PowerPoint</Application>
  <PresentationFormat>Widescreen</PresentationFormat>
  <Paragraphs>241</Paragraphs>
  <Slides>28</Slides>
  <Notes>22</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Adobe Gothic Std B</vt:lpstr>
      <vt:lpstr>Algerian</vt:lpstr>
      <vt:lpstr>Arial</vt:lpstr>
      <vt:lpstr>Berlin Sans FB</vt:lpstr>
      <vt:lpstr>Calibri</vt:lpstr>
      <vt:lpstr>Cooper Black</vt:lpstr>
      <vt:lpstr>Gill Sans MT</vt:lpstr>
      <vt:lpstr>Myriad Pro</vt:lpstr>
      <vt:lpstr>Showcard Gothic</vt:lpstr>
      <vt:lpstr>Times New Roman</vt:lpstr>
      <vt:lpstr>Wingdings</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cp:revision>
  <dcterms:created xsi:type="dcterms:W3CDTF">2024-07-23T14:04:47Z</dcterms:created>
  <dcterms:modified xsi:type="dcterms:W3CDTF">2024-07-25T15:27:09Z</dcterms:modified>
</cp:coreProperties>
</file>