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8" r:id="rId1"/>
  </p:sldMasterIdLst>
  <p:notesMasterIdLst>
    <p:notesMasterId r:id="rId36"/>
  </p:notesMasterIdLst>
  <p:handoutMasterIdLst>
    <p:handoutMasterId r:id="rId37"/>
  </p:handoutMasterIdLst>
  <p:sldIdLst>
    <p:sldId id="657" r:id="rId2"/>
    <p:sldId id="659" r:id="rId3"/>
    <p:sldId id="660" r:id="rId4"/>
    <p:sldId id="661" r:id="rId5"/>
    <p:sldId id="662" r:id="rId6"/>
    <p:sldId id="663" r:id="rId7"/>
    <p:sldId id="664" r:id="rId8"/>
    <p:sldId id="436" r:id="rId9"/>
    <p:sldId id="256" r:id="rId10"/>
    <p:sldId id="656" r:id="rId11"/>
    <p:sldId id="624" r:id="rId12"/>
    <p:sldId id="625" r:id="rId13"/>
    <p:sldId id="650" r:id="rId14"/>
    <p:sldId id="651" r:id="rId15"/>
    <p:sldId id="626" r:id="rId16"/>
    <p:sldId id="627" r:id="rId17"/>
    <p:sldId id="456" r:id="rId18"/>
    <p:sldId id="644" r:id="rId19"/>
    <p:sldId id="457" r:id="rId20"/>
    <p:sldId id="604" r:id="rId21"/>
    <p:sldId id="605" r:id="rId22"/>
    <p:sldId id="668" r:id="rId23"/>
    <p:sldId id="631" r:id="rId24"/>
    <p:sldId id="646" r:id="rId25"/>
    <p:sldId id="647" r:id="rId26"/>
    <p:sldId id="665" r:id="rId27"/>
    <p:sldId id="666" r:id="rId28"/>
    <p:sldId id="667" r:id="rId29"/>
    <p:sldId id="648" r:id="rId30"/>
    <p:sldId id="330" r:id="rId31"/>
    <p:sldId id="649" r:id="rId32"/>
    <p:sldId id="653" r:id="rId33"/>
    <p:sldId id="654" r:id="rId34"/>
    <p:sldId id="65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1"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0D6"/>
    <a:srgbClr val="FFFFFF"/>
    <a:srgbClr val="3AA6B9"/>
    <a:srgbClr val="C1ECE4"/>
    <a:srgbClr val="1A5D1A"/>
    <a:srgbClr val="FFF5E0"/>
    <a:srgbClr val="FF6969"/>
    <a:srgbClr val="ED5AB3"/>
    <a:srgbClr val="FF90C2"/>
    <a:srgbClr val="001B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4660"/>
  </p:normalViewPr>
  <p:slideViewPr>
    <p:cSldViewPr snapToGrid="0" showGuides="1">
      <p:cViewPr varScale="1">
        <p:scale>
          <a:sx n="65" d="100"/>
          <a:sy n="65" d="100"/>
        </p:scale>
        <p:origin x="360" y="52"/>
      </p:cViewPr>
      <p:guideLst>
        <p:guide orient="horz" pos="2041"/>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7/23/2024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7/23/2024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270003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1815834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4216773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32</a:t>
            </a:fld>
            <a:endParaRPr lang="en-US"/>
          </a:p>
        </p:txBody>
      </p:sp>
    </p:spTree>
    <p:extLst>
      <p:ext uri="{BB962C8B-B14F-4D97-AF65-F5344CB8AC3E}">
        <p14:creationId xmlns:p14="http://schemas.microsoft.com/office/powerpoint/2010/main" val="2089679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33</a:t>
            </a:fld>
            <a:endParaRPr lang="en-US"/>
          </a:p>
        </p:txBody>
      </p:sp>
    </p:spTree>
    <p:extLst>
      <p:ext uri="{BB962C8B-B14F-4D97-AF65-F5344CB8AC3E}">
        <p14:creationId xmlns:p14="http://schemas.microsoft.com/office/powerpoint/2010/main" val="313010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34</a:t>
            </a:fld>
            <a:endParaRPr lang="en-US"/>
          </a:p>
        </p:txBody>
      </p:sp>
    </p:spTree>
    <p:extLst>
      <p:ext uri="{BB962C8B-B14F-4D97-AF65-F5344CB8AC3E}">
        <p14:creationId xmlns:p14="http://schemas.microsoft.com/office/powerpoint/2010/main" val="361969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838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665174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0362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808347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494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7804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489744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990952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B526A92-8AAF-4BF0-85FE-B336BF0F8D2D}" type="datetimeFigureOut">
              <a:rPr lang="en-US" smtClean="0"/>
              <a:t>7/23/2024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854616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B526A92-8AAF-4BF0-85FE-B336BF0F8D2D}" type="datetimeFigureOut">
              <a:rPr lang="en-US" smtClean="0"/>
              <a:t>7/23/2024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1273074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73523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B526A92-8AAF-4BF0-85FE-B336BF0F8D2D}" type="datetimeFigureOut">
              <a:rPr lang="en-US" smtClean="0"/>
              <a:t>7/23/2024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2AF2F91-6C79-4775-9E01-5F8EDCA63F8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2598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4.mp3"/></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slide" Target="slide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xml"/><Relationship Id="rId5" Type="http://schemas.openxmlformats.org/officeDocument/2006/relationships/image" Target="../media/image6.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xml"/><Relationship Id="rId5" Type="http://schemas.openxmlformats.org/officeDocument/2006/relationships/image" Target="../media/image1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21830" cy="677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837" y="486383"/>
            <a:ext cx="7315200" cy="210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92067" y="2669518"/>
            <a:ext cx="4072162" cy="1015663"/>
          </a:xfrm>
          <a:prstGeom prst="rect">
            <a:avLst/>
          </a:prstGeom>
          <a:noFill/>
        </p:spPr>
        <p:txBody>
          <a:bodyPr wrap="square" rtlCol="0">
            <a:spAutoFit/>
          </a:bodyPr>
          <a:lstStyle/>
          <a:p>
            <a:r>
              <a:rPr lang="en-GB" sz="6000" b="1" i="1" dirty="0" smtClean="0">
                <a:solidFill>
                  <a:schemeClr val="accent2">
                    <a:lumMod val="75000"/>
                  </a:schemeClr>
                </a:solidFill>
              </a:rPr>
              <a:t>Class : 9 A</a:t>
            </a:r>
            <a:endParaRPr lang="en-US" sz="6000" b="1" i="1" dirty="0">
              <a:solidFill>
                <a:schemeClr val="accent2">
                  <a:lumMod val="75000"/>
                </a:schemeClr>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5930" t="18036" r="15012" b="18522"/>
          <a:stretch/>
        </p:blipFill>
        <p:spPr>
          <a:xfrm>
            <a:off x="0" y="5476677"/>
            <a:ext cx="1414920" cy="1381323"/>
          </a:xfrm>
          <a:prstGeom prst="ellipse">
            <a:avLst/>
          </a:prstGeom>
          <a:ln>
            <a:noFill/>
          </a:ln>
          <a:effectLst>
            <a:softEdge rad="112500"/>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5930" t="18036" r="15012" b="18522"/>
          <a:stretch/>
        </p:blipFill>
        <p:spPr>
          <a:xfrm>
            <a:off x="10761450" y="-64251"/>
            <a:ext cx="1414920" cy="1381323"/>
          </a:xfrm>
          <a:prstGeom prst="ellipse">
            <a:avLst/>
          </a:prstGeom>
          <a:ln>
            <a:noFill/>
          </a:ln>
          <a:effectLst>
            <a:softEdge rad="112500"/>
          </a:effectLst>
        </p:spPr>
      </p:pic>
    </p:spTree>
    <p:extLst>
      <p:ext uri="{BB962C8B-B14F-4D97-AF65-F5344CB8AC3E}">
        <p14:creationId xmlns:p14="http://schemas.microsoft.com/office/powerpoint/2010/main" val="1684869275"/>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6362" y="2585884"/>
            <a:ext cx="3254478" cy="2802194"/>
          </a:xfrm>
          <a:prstGeom prst="rect">
            <a:avLst/>
          </a:prstGeom>
        </p:spPr>
      </p:pic>
      <p:sp>
        <p:nvSpPr>
          <p:cNvPr id="5" name="TextBox 4"/>
          <p:cNvSpPr txBox="1"/>
          <p:nvPr/>
        </p:nvSpPr>
        <p:spPr>
          <a:xfrm>
            <a:off x="3097161" y="814365"/>
            <a:ext cx="5919020" cy="923330"/>
          </a:xfrm>
          <a:prstGeom prst="rect">
            <a:avLst/>
          </a:prstGeom>
          <a:noFill/>
          <a:effectLst/>
        </p:spPr>
        <p:txBody>
          <a:bodyPr wrap="square" rtlCol="0">
            <a:spAutoFit/>
          </a:bodyPr>
          <a:lstStyle/>
          <a:p>
            <a:pPr marL="571500" indent="-571500">
              <a:buFont typeface="Wingdings" panose="05000000000000000000" pitchFamily="2" charset="2"/>
              <a:buChar char="q"/>
            </a:pPr>
            <a:r>
              <a:rPr lang="en-US" sz="5400" b="1" dirty="0" smtClean="0">
                <a:solidFill>
                  <a:srgbClr val="0070C0"/>
                </a:solidFill>
                <a:effectLst>
                  <a:glow rad="88900">
                    <a:schemeClr val="bg1"/>
                  </a:glow>
                </a:effectLst>
                <a:latin typeface="Algerian" panose="04020705040A02060702" pitchFamily="82" charset="0"/>
                <a:cs typeface="Arial" panose="020B0604020202020204" pitchFamily="34" charset="0"/>
              </a:rPr>
              <a:t> VOCABULARY</a:t>
            </a:r>
            <a:endParaRPr lang="en-US" sz="5400" b="1" dirty="0">
              <a:solidFill>
                <a:srgbClr val="0070C0"/>
              </a:solidFill>
              <a:effectLst>
                <a:glow rad="88900">
                  <a:schemeClr val="bg1"/>
                </a:glow>
              </a:effectLst>
              <a:latin typeface="Algerian" panose="04020705040A02060702" pitchFamily="82" charset="0"/>
              <a:cs typeface="Arial" panose="020B0604020202020204" pitchFamily="34" charset="0"/>
            </a:endParaRPr>
          </a:p>
        </p:txBody>
      </p:sp>
    </p:spTree>
    <p:extLst>
      <p:ext uri="{BB962C8B-B14F-4D97-AF65-F5344CB8AC3E}">
        <p14:creationId xmlns:p14="http://schemas.microsoft.com/office/powerpoint/2010/main" val="2404970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531515" y="778877"/>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ancestor (n)</a:t>
            </a:r>
            <a:r>
              <a:rPr lang="en-US" sz="4400" b="1" dirty="0"/>
              <a:t> </a:t>
            </a:r>
            <a:endParaRPr lang="en-US" sz="4400" b="1" dirty="0">
              <a:solidFill>
                <a:srgbClr val="AD4F0F"/>
              </a:solidFill>
            </a:endParaRPr>
          </a:p>
        </p:txBody>
      </p:sp>
      <p:sp>
        <p:nvSpPr>
          <p:cNvPr id="12" name="Rectangle 11"/>
          <p:cNvSpPr/>
          <p:nvPr/>
        </p:nvSpPr>
        <p:spPr>
          <a:xfrm>
            <a:off x="1257974" y="3221990"/>
            <a:ext cx="4050892" cy="829945"/>
          </a:xfrm>
          <a:prstGeom prst="rect">
            <a:avLst/>
          </a:prstGeom>
        </p:spPr>
        <p:txBody>
          <a:bodyPr wrap="square">
            <a:spAutoFit/>
          </a:bodyPr>
          <a:lstStyle/>
          <a:p>
            <a:pPr lvl="0" algn="ctr"/>
            <a:r>
              <a:rPr lang="en-US" sz="4800" b="1" dirty="0" err="1"/>
              <a:t>tổ</a:t>
            </a:r>
            <a:r>
              <a:rPr lang="en-US" sz="4800" b="1" dirty="0"/>
              <a:t> </a:t>
            </a:r>
            <a:r>
              <a:rPr lang="en-US" sz="4800" b="1" dirty="0" err="1"/>
              <a:t>tiên</a:t>
            </a:r>
            <a:endParaRPr lang="en-US" sz="4800" b="1" dirty="0"/>
          </a:p>
        </p:txBody>
      </p:sp>
      <p:sp>
        <p:nvSpPr>
          <p:cNvPr id="2" name="Rectangle 1"/>
          <p:cNvSpPr/>
          <p:nvPr/>
        </p:nvSpPr>
        <p:spPr>
          <a:xfrm>
            <a:off x="1842014" y="2015253"/>
            <a:ext cx="3346109" cy="784830"/>
          </a:xfrm>
          <a:prstGeom prst="rect">
            <a:avLst/>
          </a:prstGeom>
        </p:spPr>
        <p:txBody>
          <a:bodyPr wrap="none">
            <a:spAutoFit/>
          </a:bodyPr>
          <a:lstStyle/>
          <a:p>
            <a:pPr algn="ctr"/>
            <a:r>
              <a:rPr lang="en-US" sz="4500" b="1">
                <a:solidFill>
                  <a:schemeClr val="accent5">
                    <a:lumMod val="50000"/>
                  </a:schemeClr>
                </a:solidFill>
              </a:rPr>
              <a:t>/ˈæn.ses.tər/</a:t>
            </a:r>
          </a:p>
        </p:txBody>
      </p:sp>
      <p:sp>
        <p:nvSpPr>
          <p:cNvPr id="15" name="TextBox 14"/>
          <p:cNvSpPr txBox="1"/>
          <p:nvPr/>
        </p:nvSpPr>
        <p:spPr>
          <a:xfrm>
            <a:off x="3387583" y="-31094"/>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
        <p:nvSpPr>
          <p:cNvPr id="100" name="Text Box 99"/>
          <p:cNvSpPr txBox="1"/>
          <p:nvPr/>
        </p:nvSpPr>
        <p:spPr>
          <a:xfrm>
            <a:off x="6158230" y="1370965"/>
            <a:ext cx="5416550" cy="1198880"/>
          </a:xfrm>
          <a:prstGeom prst="rect">
            <a:avLst/>
          </a:prstGeom>
          <a:noFill/>
          <a:ln w="9525">
            <a:noFill/>
          </a:ln>
        </p:spPr>
        <p:txBody>
          <a:bodyPr wrap="square">
            <a:spAutoFit/>
          </a:bodyPr>
          <a:lstStyle/>
          <a:p>
            <a:pPr marL="635" indent="-635" algn="just"/>
            <a:r>
              <a:rPr lang="en-US" sz="3600" b="0">
                <a:solidFill>
                  <a:srgbClr val="000000"/>
                </a:solidFill>
                <a:latin typeface="Times New Roman" panose="02020603050405020304" pitchFamily="18" charset="0"/>
              </a:rPr>
              <a:t>A person related to you who lived a long time ago.</a:t>
            </a:r>
          </a:p>
        </p:txBody>
      </p:sp>
      <p:pic>
        <p:nvPicPr>
          <p:cNvPr id="3" name="ancestor">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623117" y="2007186"/>
            <a:ext cx="994410" cy="994410"/>
          </a:xfrm>
          <a:prstGeom prst="rect">
            <a:avLst/>
          </a:prstGeom>
        </p:spPr>
      </p:pic>
      <p:sp>
        <p:nvSpPr>
          <p:cNvPr id="4" name="Text Box 3"/>
          <p:cNvSpPr txBox="1"/>
          <p:nvPr/>
        </p:nvSpPr>
        <p:spPr>
          <a:xfrm>
            <a:off x="5697855" y="3082925"/>
            <a:ext cx="6096000" cy="1938020"/>
          </a:xfrm>
          <a:prstGeom prst="rect">
            <a:avLst/>
          </a:prstGeom>
          <a:noFill/>
        </p:spPr>
        <p:txBody>
          <a:bodyPr wrap="square" rtlCol="0" anchor="t">
            <a:spAutoFit/>
          </a:bodyPr>
          <a:lstStyle/>
          <a:p>
            <a:pPr algn="just"/>
            <a:r>
              <a:rPr lang="en-US" sz="4000" b="1" u="sng"/>
              <a:t>Ex: </a:t>
            </a:r>
            <a:r>
              <a:rPr lang="en-US" sz="4000"/>
              <a:t>There were portraits of his </a:t>
            </a:r>
            <a:r>
              <a:rPr lang="en-US" sz="4000" b="1"/>
              <a:t>ancestors </a:t>
            </a:r>
            <a:r>
              <a:rPr lang="en-US" sz="4000"/>
              <a:t>on the walls of the room.</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8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gratitude (n)</a:t>
            </a:r>
            <a:r>
              <a:rPr lang="en-US" sz="4400" b="1" dirty="0"/>
              <a:t> </a:t>
            </a:r>
            <a:endParaRPr lang="en-US" sz="4400" b="1" dirty="0">
              <a:solidFill>
                <a:srgbClr val="AD4F0F"/>
              </a:solidFill>
            </a:endParaRPr>
          </a:p>
        </p:txBody>
      </p:sp>
      <p:sp>
        <p:nvSpPr>
          <p:cNvPr id="12" name="Rectangle 11"/>
          <p:cNvSpPr/>
          <p:nvPr/>
        </p:nvSpPr>
        <p:spPr>
          <a:xfrm>
            <a:off x="1425122" y="4178617"/>
            <a:ext cx="4050892" cy="829945"/>
          </a:xfrm>
          <a:prstGeom prst="rect">
            <a:avLst/>
          </a:prstGeom>
        </p:spPr>
        <p:txBody>
          <a:bodyPr wrap="square">
            <a:spAutoFit/>
          </a:bodyPr>
          <a:lstStyle/>
          <a:p>
            <a:pPr lvl="0" algn="ctr"/>
            <a:r>
              <a:rPr lang="en-US" sz="4800" b="1" dirty="0" err="1"/>
              <a:t>lòng</a:t>
            </a:r>
            <a:r>
              <a:rPr lang="en-US" sz="4800" b="1" dirty="0"/>
              <a:t> </a:t>
            </a:r>
            <a:r>
              <a:rPr lang="en-US" sz="4800" b="1" dirty="0" err="1"/>
              <a:t>biết</a:t>
            </a:r>
            <a:r>
              <a:rPr lang="en-US" sz="4800" b="1" dirty="0"/>
              <a:t> </a:t>
            </a:r>
            <a:r>
              <a:rPr lang="en-US" sz="4800" b="1" dirty="0" err="1"/>
              <a:t>ơn</a:t>
            </a:r>
            <a:endParaRPr lang="en-US" sz="4800" b="1" dirty="0"/>
          </a:p>
        </p:txBody>
      </p:sp>
      <p:sp>
        <p:nvSpPr>
          <p:cNvPr id="2" name="Rectangle 1"/>
          <p:cNvSpPr/>
          <p:nvPr/>
        </p:nvSpPr>
        <p:spPr>
          <a:xfrm>
            <a:off x="1834045" y="2845435"/>
            <a:ext cx="3519361" cy="769441"/>
          </a:xfrm>
          <a:prstGeom prst="rect">
            <a:avLst/>
          </a:prstGeom>
        </p:spPr>
        <p:txBody>
          <a:bodyPr wrap="none">
            <a:spAutoFit/>
          </a:bodyPr>
          <a:lstStyle/>
          <a:p>
            <a:pPr algn="ctr"/>
            <a:r>
              <a:rPr lang="en-US" sz="4400" b="1" dirty="0">
                <a:solidFill>
                  <a:schemeClr val="accent5">
                    <a:lumMod val="50000"/>
                  </a:schemeClr>
                </a:solidFill>
              </a:rPr>
              <a:t>/ˈ</a:t>
            </a:r>
            <a:r>
              <a:rPr lang="en-US" sz="4400" b="1" dirty="0" err="1">
                <a:solidFill>
                  <a:schemeClr val="accent5">
                    <a:lumMod val="50000"/>
                  </a:schemeClr>
                </a:solidFill>
              </a:rPr>
              <a:t>ɡræt.ɪ.tʃuːd</a:t>
            </a:r>
            <a:r>
              <a:rPr lang="en-US" sz="4400" b="1" dirty="0">
                <a:solidFill>
                  <a:schemeClr val="accent5">
                    <a:lumMod val="50000"/>
                  </a:schemeClr>
                </a:solidFill>
              </a:rPr>
              <a:t>/</a:t>
            </a:r>
          </a:p>
        </p:txBody>
      </p:sp>
      <p:sp>
        <p:nvSpPr>
          <p:cNvPr id="100" name="Text Box 99"/>
          <p:cNvSpPr txBox="1"/>
          <p:nvPr/>
        </p:nvSpPr>
        <p:spPr>
          <a:xfrm>
            <a:off x="6158230" y="1144270"/>
            <a:ext cx="5416550" cy="1198880"/>
          </a:xfrm>
          <a:prstGeom prst="rect">
            <a:avLst/>
          </a:prstGeom>
          <a:noFill/>
          <a:ln w="9525">
            <a:noFill/>
          </a:ln>
        </p:spPr>
        <p:txBody>
          <a:bodyPr wrap="square">
            <a:spAutoFit/>
          </a:bodyPr>
          <a:lstStyle/>
          <a:p>
            <a:pPr marL="635" indent="-635" algn="just"/>
            <a:r>
              <a:rPr lang="en-US" sz="3600" b="0">
                <a:solidFill>
                  <a:srgbClr val="000000"/>
                </a:solidFill>
                <a:latin typeface="Times New Roman" panose="02020603050405020304" pitchFamily="18" charset="0"/>
              </a:rPr>
              <a:t>the feeling or quality of being grateful.</a:t>
            </a:r>
          </a:p>
        </p:txBody>
      </p:sp>
      <p:pic>
        <p:nvPicPr>
          <p:cNvPr id="3" name="gratitude">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325120" y="2775585"/>
            <a:ext cx="1306830" cy="1306830"/>
          </a:xfrm>
          <a:prstGeom prst="rect">
            <a:avLst/>
          </a:prstGeom>
        </p:spPr>
      </p:pic>
      <p:pic>
        <p:nvPicPr>
          <p:cNvPr id="4" name="Picture 3" descr="images"/>
          <p:cNvPicPr>
            <a:picLocks noChangeAspect="1"/>
          </p:cNvPicPr>
          <p:nvPr/>
        </p:nvPicPr>
        <p:blipFill>
          <a:blip r:embed="rId6"/>
          <a:stretch>
            <a:fillRect/>
          </a:stretch>
        </p:blipFill>
        <p:spPr>
          <a:xfrm>
            <a:off x="7414444" y="2421562"/>
            <a:ext cx="3780790" cy="3780790"/>
          </a:xfrm>
          <a:prstGeom prst="rect">
            <a:avLst/>
          </a:prstGeom>
        </p:spPr>
      </p:pic>
      <p:sp>
        <p:nvSpPr>
          <p:cNvPr id="13" name="TextBox 12"/>
          <p:cNvSpPr txBox="1"/>
          <p:nvPr/>
        </p:nvSpPr>
        <p:spPr>
          <a:xfrm>
            <a:off x="3387583" y="-31094"/>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6744929" y="2516555"/>
            <a:ext cx="4975121" cy="3372463"/>
          </a:xfrm>
          <a:prstGeom prst="rect">
            <a:avLst/>
          </a:prstGeom>
        </p:spPr>
      </p:pic>
      <p:sp>
        <p:nvSpPr>
          <p:cNvPr id="7" name="Rectangle 6"/>
          <p:cNvSpPr/>
          <p:nvPr/>
        </p:nvSpPr>
        <p:spPr>
          <a:xfrm>
            <a:off x="5455925" y="143597"/>
            <a:ext cx="6814734" cy="1569660"/>
          </a:xfrm>
          <a:prstGeom prst="rect">
            <a:avLst/>
          </a:prstGeom>
        </p:spPr>
        <p:txBody>
          <a:bodyPr wrap="square">
            <a:spAutoFit/>
          </a:bodyPr>
          <a:lstStyle/>
          <a:p>
            <a:endParaRPr lang="en-US" sz="3200" dirty="0" smtClean="0"/>
          </a:p>
          <a:p>
            <a:r>
              <a:rPr lang="en-US" sz="3200" dirty="0" smtClean="0"/>
              <a:t>People </a:t>
            </a:r>
            <a:r>
              <a:rPr lang="en-US" sz="3200" dirty="0"/>
              <a:t>come to this ancient shrine to worship their ancestors</a:t>
            </a:r>
            <a:r>
              <a:rPr lang="en-US" sz="3200" dirty="0" smtClean="0"/>
              <a:t>.</a:t>
            </a:r>
          </a:p>
        </p:txBody>
      </p:sp>
      <p:sp>
        <p:nvSpPr>
          <p:cNvPr id="8" name="Rectangle 7"/>
          <p:cNvSpPr/>
          <p:nvPr/>
        </p:nvSpPr>
        <p:spPr>
          <a:xfrm>
            <a:off x="885831" y="671066"/>
            <a:ext cx="3568797" cy="923330"/>
          </a:xfrm>
          <a:prstGeom prst="rect">
            <a:avLst/>
          </a:prstGeom>
        </p:spPr>
        <p:txBody>
          <a:bodyPr wrap="none">
            <a:spAutoFit/>
          </a:bodyPr>
          <a:lstStyle/>
          <a:p>
            <a:pPr lvl="0"/>
            <a:r>
              <a:rPr lang="en-US" sz="5400" b="1" dirty="0">
                <a:solidFill>
                  <a:schemeClr val="accent2">
                    <a:lumMod val="75000"/>
                  </a:schemeClr>
                </a:solidFill>
              </a:rPr>
              <a:t>worship (v) </a:t>
            </a:r>
          </a:p>
        </p:txBody>
      </p:sp>
      <p:sp>
        <p:nvSpPr>
          <p:cNvPr id="9" name="Rectangle 8"/>
          <p:cNvSpPr/>
          <p:nvPr/>
        </p:nvSpPr>
        <p:spPr>
          <a:xfrm>
            <a:off x="1513502" y="1871120"/>
            <a:ext cx="2313454" cy="769441"/>
          </a:xfrm>
          <a:prstGeom prst="rect">
            <a:avLst/>
          </a:prstGeom>
        </p:spPr>
        <p:txBody>
          <a:bodyPr wrap="none">
            <a:spAutoFit/>
          </a:bodyPr>
          <a:lstStyle/>
          <a:p>
            <a:pPr lvl="0"/>
            <a:r>
              <a:rPr lang="en-US" sz="4400" dirty="0">
                <a:solidFill>
                  <a:prstClr val="black"/>
                </a:solidFill>
              </a:rPr>
              <a:t>/ˈ</a:t>
            </a:r>
            <a:r>
              <a:rPr lang="en-US" sz="4400" dirty="0" err="1">
                <a:solidFill>
                  <a:prstClr val="black"/>
                </a:solidFill>
              </a:rPr>
              <a:t>wɜːʃɪp</a:t>
            </a:r>
            <a:r>
              <a:rPr lang="en-US" sz="4400" dirty="0">
                <a:solidFill>
                  <a:prstClr val="black"/>
                </a:solidFill>
              </a:rPr>
              <a:t>/ </a:t>
            </a:r>
          </a:p>
        </p:txBody>
      </p:sp>
      <p:sp>
        <p:nvSpPr>
          <p:cNvPr id="10" name="Rectangle 9"/>
          <p:cNvSpPr/>
          <p:nvPr/>
        </p:nvSpPr>
        <p:spPr>
          <a:xfrm>
            <a:off x="1957981" y="3174921"/>
            <a:ext cx="2278188" cy="769441"/>
          </a:xfrm>
          <a:prstGeom prst="rect">
            <a:avLst/>
          </a:prstGeom>
        </p:spPr>
        <p:txBody>
          <a:bodyPr wrap="none">
            <a:spAutoFit/>
          </a:bodyPr>
          <a:lstStyle/>
          <a:p>
            <a:pPr lvl="0"/>
            <a:r>
              <a:rPr lang="en-US" sz="4400" b="1" dirty="0" err="1">
                <a:solidFill>
                  <a:prstClr val="black"/>
                </a:solidFill>
              </a:rPr>
              <a:t>thờ</a:t>
            </a:r>
            <a:r>
              <a:rPr lang="en-US" sz="4400" b="1" dirty="0">
                <a:solidFill>
                  <a:prstClr val="black"/>
                </a:solidFill>
              </a:rPr>
              <a:t> </a:t>
            </a:r>
            <a:r>
              <a:rPr lang="en-US" sz="4400" b="1" dirty="0" err="1">
                <a:solidFill>
                  <a:prstClr val="black"/>
                </a:solidFill>
              </a:rPr>
              <a:t>cúng</a:t>
            </a:r>
            <a:endParaRPr lang="en-US" sz="4400" b="1" dirty="0">
              <a:solidFill>
                <a:prstClr val="black"/>
              </a:solidFill>
            </a:endParaRPr>
          </a:p>
        </p:txBody>
      </p:sp>
      <p:pic>
        <p:nvPicPr>
          <p:cNvPr id="11" name="ukworks0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8592" y="1725435"/>
            <a:ext cx="714477" cy="791120"/>
          </a:xfrm>
          <a:prstGeom prst="rect">
            <a:avLst/>
          </a:prstGeom>
        </p:spPr>
      </p:pic>
      <p:sp>
        <p:nvSpPr>
          <p:cNvPr id="12" name="TextBox 11"/>
          <p:cNvSpPr txBox="1"/>
          <p:nvPr/>
        </p:nvSpPr>
        <p:spPr>
          <a:xfrm>
            <a:off x="3387583" y="-31094"/>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42525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133974" y="2042835"/>
            <a:ext cx="5838826" cy="3623310"/>
          </a:xfrm>
          <a:prstGeom prst="rect">
            <a:avLst/>
          </a:prstGeom>
        </p:spPr>
      </p:pic>
      <p:sp>
        <p:nvSpPr>
          <p:cNvPr id="6" name="Rectangle 5"/>
          <p:cNvSpPr/>
          <p:nvPr/>
        </p:nvSpPr>
        <p:spPr>
          <a:xfrm>
            <a:off x="4859335" y="203776"/>
            <a:ext cx="8559804" cy="1569660"/>
          </a:xfrm>
          <a:prstGeom prst="rect">
            <a:avLst/>
          </a:prstGeom>
        </p:spPr>
        <p:txBody>
          <a:bodyPr wrap="square">
            <a:spAutoFit/>
          </a:bodyPr>
          <a:lstStyle/>
          <a:p>
            <a:endParaRPr lang="en-US" sz="3200" dirty="0" smtClean="0"/>
          </a:p>
          <a:p>
            <a:r>
              <a:rPr lang="en-US" sz="3200" dirty="0" smtClean="0"/>
              <a:t>We </a:t>
            </a:r>
            <a:r>
              <a:rPr lang="en-US" sz="3200" dirty="0"/>
              <a:t>celebrate Lunar New Year with family gatherings and traditional </a:t>
            </a:r>
            <a:r>
              <a:rPr lang="en-US" sz="3200" dirty="0" smtClean="0"/>
              <a:t>foods.</a:t>
            </a:r>
            <a:endParaRPr lang="en-US" sz="3200" dirty="0"/>
          </a:p>
        </p:txBody>
      </p:sp>
      <p:pic>
        <p:nvPicPr>
          <p:cNvPr id="7" name="celebra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1065" y="2042835"/>
            <a:ext cx="702945" cy="702945"/>
          </a:xfrm>
          <a:prstGeom prst="rect">
            <a:avLst/>
          </a:prstGeom>
        </p:spPr>
      </p:pic>
      <p:sp>
        <p:nvSpPr>
          <p:cNvPr id="8" name="Rectangle 7"/>
          <p:cNvSpPr/>
          <p:nvPr/>
        </p:nvSpPr>
        <p:spPr>
          <a:xfrm>
            <a:off x="502538" y="714905"/>
            <a:ext cx="3775777" cy="923330"/>
          </a:xfrm>
          <a:prstGeom prst="rect">
            <a:avLst/>
          </a:prstGeom>
        </p:spPr>
        <p:txBody>
          <a:bodyPr wrap="none">
            <a:spAutoFit/>
          </a:bodyPr>
          <a:lstStyle/>
          <a:p>
            <a:pPr lvl="0"/>
            <a:r>
              <a:rPr lang="en-US" sz="5400" b="1" dirty="0">
                <a:solidFill>
                  <a:schemeClr val="accent2">
                    <a:lumMod val="75000"/>
                  </a:schemeClr>
                </a:solidFill>
              </a:rPr>
              <a:t>celebrate (v)</a:t>
            </a:r>
          </a:p>
        </p:txBody>
      </p:sp>
      <p:sp>
        <p:nvSpPr>
          <p:cNvPr id="9" name="Rectangle 8"/>
          <p:cNvSpPr/>
          <p:nvPr/>
        </p:nvSpPr>
        <p:spPr>
          <a:xfrm>
            <a:off x="1215071" y="1773436"/>
            <a:ext cx="2711576" cy="769441"/>
          </a:xfrm>
          <a:prstGeom prst="rect">
            <a:avLst/>
          </a:prstGeom>
        </p:spPr>
        <p:txBody>
          <a:bodyPr wrap="none">
            <a:spAutoFit/>
          </a:bodyPr>
          <a:lstStyle/>
          <a:p>
            <a:r>
              <a:rPr lang="en-US" sz="4400" dirty="0">
                <a:solidFill>
                  <a:prstClr val="black"/>
                </a:solidFill>
              </a:rPr>
              <a:t>/ˈ</a:t>
            </a:r>
            <a:r>
              <a:rPr lang="en-US" sz="4400" dirty="0" err="1">
                <a:solidFill>
                  <a:prstClr val="black"/>
                </a:solidFill>
              </a:rPr>
              <a:t>selɪbreɪt</a:t>
            </a:r>
            <a:r>
              <a:rPr lang="en-US" sz="4400" dirty="0">
                <a:solidFill>
                  <a:prstClr val="black"/>
                </a:solidFill>
              </a:rPr>
              <a:t>/</a:t>
            </a:r>
            <a:endParaRPr lang="en-US" sz="4400" dirty="0"/>
          </a:p>
        </p:txBody>
      </p:sp>
      <p:sp>
        <p:nvSpPr>
          <p:cNvPr id="10" name="Rectangle 9"/>
          <p:cNvSpPr/>
          <p:nvPr/>
        </p:nvSpPr>
        <p:spPr>
          <a:xfrm>
            <a:off x="1741245" y="3070026"/>
            <a:ext cx="2505494" cy="923330"/>
          </a:xfrm>
          <a:prstGeom prst="rect">
            <a:avLst/>
          </a:prstGeom>
        </p:spPr>
        <p:txBody>
          <a:bodyPr wrap="none">
            <a:spAutoFit/>
          </a:bodyPr>
          <a:lstStyle/>
          <a:p>
            <a:pPr lvl="0"/>
            <a:r>
              <a:rPr lang="en-US" sz="5400" b="1" dirty="0">
                <a:solidFill>
                  <a:prstClr val="black"/>
                </a:solidFill>
              </a:rPr>
              <a:t> </a:t>
            </a:r>
            <a:r>
              <a:rPr lang="en-US" sz="5400" b="1" dirty="0" err="1">
                <a:solidFill>
                  <a:prstClr val="black"/>
                </a:solidFill>
              </a:rPr>
              <a:t>tổ</a:t>
            </a:r>
            <a:r>
              <a:rPr lang="en-US" sz="5400" b="1" dirty="0">
                <a:solidFill>
                  <a:prstClr val="black"/>
                </a:solidFill>
              </a:rPr>
              <a:t> </a:t>
            </a:r>
            <a:r>
              <a:rPr lang="en-US" sz="5400" b="1" dirty="0" err="1">
                <a:solidFill>
                  <a:prstClr val="black"/>
                </a:solidFill>
              </a:rPr>
              <a:t>chức</a:t>
            </a:r>
            <a:endParaRPr lang="en-US" sz="5400" b="1" dirty="0">
              <a:solidFill>
                <a:prstClr val="black"/>
              </a:solidFill>
            </a:endParaRPr>
          </a:p>
        </p:txBody>
      </p:sp>
      <p:sp>
        <p:nvSpPr>
          <p:cNvPr id="11" name="TextBox 10"/>
          <p:cNvSpPr txBox="1"/>
          <p:nvPr/>
        </p:nvSpPr>
        <p:spPr>
          <a:xfrm>
            <a:off x="3387583" y="-31094"/>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2003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854371858"/>
              </p:ext>
            </p:extLst>
          </p:nvPr>
        </p:nvGraphicFramePr>
        <p:xfrm>
          <a:off x="832670" y="1205579"/>
          <a:ext cx="11174730" cy="2208782"/>
        </p:xfrm>
        <a:graphic>
          <a:graphicData uri="http://schemas.openxmlformats.org/drawingml/2006/table">
            <a:tbl>
              <a:tblPr firstRow="1" bandRow="1">
                <a:tableStyleId>{5DA37D80-6434-44D0-A028-1B22A696006F}</a:tableStyleId>
              </a:tblPr>
              <a:tblGrid>
                <a:gridCol w="3948430">
                  <a:extLst>
                    <a:ext uri="{9D8B030D-6E8A-4147-A177-3AD203B41FA5}">
                      <a16:colId xmlns:a16="http://schemas.microsoft.com/office/drawing/2014/main" val="20000"/>
                    </a:ext>
                  </a:extLst>
                </a:gridCol>
                <a:gridCol w="3785870">
                  <a:extLst>
                    <a:ext uri="{9D8B030D-6E8A-4147-A177-3AD203B41FA5}">
                      <a16:colId xmlns:a16="http://schemas.microsoft.com/office/drawing/2014/main" val="20001"/>
                    </a:ext>
                  </a:extLst>
                </a:gridCol>
                <a:gridCol w="3440430">
                  <a:extLst>
                    <a:ext uri="{9D8B030D-6E8A-4147-A177-3AD203B41FA5}">
                      <a16:colId xmlns:a16="http://schemas.microsoft.com/office/drawing/2014/main" val="20002"/>
                    </a:ext>
                  </a:extLst>
                </a:gridCol>
              </a:tblGrid>
              <a:tr h="601231">
                <a:tc>
                  <a:txBody>
                    <a:bodyPr/>
                    <a:lstStyle/>
                    <a:p>
                      <a:pPr algn="ctr"/>
                      <a:r>
                        <a:rPr lang="en-US" sz="3000" b="1" dirty="0">
                          <a:solidFill>
                            <a:srgbClr val="0070C0"/>
                          </a:solidFill>
                        </a:rPr>
                        <a:t>New words</a:t>
                      </a:r>
                    </a:p>
                  </a:txBody>
                  <a:tcPr anchor="ctr"/>
                </a:tc>
                <a:tc>
                  <a:txBody>
                    <a:bodyPr/>
                    <a:lstStyle/>
                    <a:p>
                      <a:pPr algn="ctr"/>
                      <a:r>
                        <a:rPr lang="en-US" sz="3000" b="1" dirty="0">
                          <a:solidFill>
                            <a:srgbClr val="0070C0"/>
                          </a:solidFill>
                        </a:rPr>
                        <a:t>Pronunciation</a:t>
                      </a:r>
                    </a:p>
                  </a:txBody>
                  <a:tcPr anchor="ctr"/>
                </a:tc>
                <a:tc>
                  <a:txBody>
                    <a:bodyPr/>
                    <a:lstStyle/>
                    <a:p>
                      <a:pPr algn="ctr"/>
                      <a:r>
                        <a:rPr lang="en-US" sz="3000" b="1" dirty="0">
                          <a:solidFill>
                            <a:srgbClr val="0070C0"/>
                          </a:solidFill>
                        </a:rPr>
                        <a:t>Meaning</a:t>
                      </a:r>
                    </a:p>
                  </a:txBody>
                  <a:tcPr anchor="ctr"/>
                </a:tc>
                <a:extLst>
                  <a:ext uri="{0D108BD9-81ED-4DB2-BD59-A6C34878D82A}">
                    <a16:rowId xmlns:a16="http://schemas.microsoft.com/office/drawing/2014/main" val="10000"/>
                  </a:ext>
                </a:extLst>
              </a:tr>
              <a:tr h="635154">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ancestor (n)</a:t>
                      </a:r>
                    </a:p>
                  </a:txBody>
                  <a:tcPr marL="71755" marR="71755" marT="71755" marB="71755" anchor="ctr"/>
                </a:tc>
                <a:tc>
                  <a:txBody>
                    <a:bodyPr/>
                    <a:lstStyle/>
                    <a:p>
                      <a:pPr algn="ctr"/>
                      <a:r>
                        <a:rPr lang="en-US" sz="3200" b="0">
                          <a:solidFill>
                            <a:schemeClr val="tx1"/>
                          </a:solidFill>
                          <a:sym typeface="+mn-ea"/>
                        </a:rPr>
                        <a:t>/ˈæn.ses.tər/</a:t>
                      </a:r>
                      <a:endParaRPr lang="en-US" sz="3200" b="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tổ tiên</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942198">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2.gratitude (n) </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0" dirty="0">
                          <a:solidFill>
                            <a:schemeClr val="tx1"/>
                          </a:solidFill>
                          <a:sym typeface="+mn-ea"/>
                        </a:rPr>
                        <a:t>/ˈ</a:t>
                      </a:r>
                      <a:r>
                        <a:rPr lang="en-US" sz="3200" b="0" dirty="0" err="1">
                          <a:solidFill>
                            <a:schemeClr val="tx1"/>
                          </a:solidFill>
                          <a:sym typeface="+mn-ea"/>
                        </a:rPr>
                        <a:t>ɡræt.ɪ.tʃuːd</a:t>
                      </a:r>
                      <a:r>
                        <a:rPr lang="en-US" sz="3200" b="0" dirty="0">
                          <a:solidFill>
                            <a:schemeClr val="tx1"/>
                          </a:solidFill>
                          <a:sym typeface="+mn-ea"/>
                        </a:rPr>
                        <a:t>/</a:t>
                      </a:r>
                      <a:endPar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lòng</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biết</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ơn</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val="10002"/>
                  </a:ext>
                </a:extLst>
              </a:tr>
            </a:tbl>
          </a:graphicData>
        </a:graphic>
      </p:graphicFrame>
      <p:pic>
        <p:nvPicPr>
          <p:cNvPr id="2" name="ancestor">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215450" y="1700755"/>
            <a:ext cx="805180" cy="805180"/>
          </a:xfrm>
          <a:prstGeom prst="rect">
            <a:avLst/>
          </a:prstGeom>
        </p:spPr>
      </p:pic>
      <p:pic>
        <p:nvPicPr>
          <p:cNvPr id="5" name="gratitude">
            <a:hlinkClick r:id="" action="ppaction://media"/>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206243" y="2840580"/>
            <a:ext cx="823595" cy="823595"/>
          </a:xfrm>
          <a:prstGeom prst="rect">
            <a:avLst/>
          </a:prstGeom>
        </p:spPr>
      </p:pic>
      <p:sp>
        <p:nvSpPr>
          <p:cNvPr id="3" name="Text Box 2"/>
          <p:cNvSpPr txBox="1"/>
          <p:nvPr/>
        </p:nvSpPr>
        <p:spPr>
          <a:xfrm>
            <a:off x="499745" y="7548880"/>
            <a:ext cx="11092180" cy="1076325"/>
          </a:xfrm>
          <a:prstGeom prst="rect">
            <a:avLst/>
          </a:prstGeom>
          <a:solidFill>
            <a:srgbClr val="FFFFFF"/>
          </a:solidFill>
          <a:ln w="38100">
            <a:solidFill>
              <a:schemeClr val="accent1"/>
            </a:solidFill>
          </a:ln>
        </p:spPr>
        <p:txBody>
          <a:bodyPr wrap="square" rtlCol="0" anchor="t">
            <a:spAutoFit/>
          </a:bodyPr>
          <a:lstStyle/>
          <a:p>
            <a:r>
              <a:rPr lang="en-US" sz="3200" b="1"/>
              <a:t>Kate:</a:t>
            </a:r>
            <a:r>
              <a:rPr lang="en-US" sz="3200"/>
              <a:t> </a:t>
            </a:r>
            <a:r>
              <a:rPr lang="en-US" sz="3200">
                <a:highlight>
                  <a:srgbClr val="FFFF00"/>
                </a:highlight>
              </a:rPr>
              <a:t>Thank you very much for</a:t>
            </a:r>
            <a:r>
              <a:rPr lang="en-US" sz="3200"/>
              <a:t> showing us around Angkor Wat.</a:t>
            </a:r>
          </a:p>
          <a:p>
            <a:r>
              <a:rPr lang="en-US" sz="3200" b="1"/>
              <a:t>Guide:</a:t>
            </a:r>
            <a:r>
              <a:rPr lang="en-US" sz="3200"/>
              <a:t> </a:t>
            </a:r>
            <a:r>
              <a:rPr lang="en-US" sz="3200">
                <a:highlight>
                  <a:srgbClr val="FFFF00"/>
                </a:highlight>
              </a:rPr>
              <a:t>You’re welcome.</a:t>
            </a:r>
          </a:p>
        </p:txBody>
      </p:sp>
      <p:sp>
        <p:nvSpPr>
          <p:cNvPr id="4" name="Text Box 3"/>
          <p:cNvSpPr txBox="1"/>
          <p:nvPr/>
        </p:nvSpPr>
        <p:spPr>
          <a:xfrm>
            <a:off x="87630" y="-3026410"/>
            <a:ext cx="11092180" cy="1076325"/>
          </a:xfrm>
          <a:prstGeom prst="rect">
            <a:avLst/>
          </a:prstGeom>
          <a:solidFill>
            <a:srgbClr val="FFFFFF"/>
          </a:solidFill>
          <a:ln w="38100">
            <a:solidFill>
              <a:schemeClr val="accent2"/>
            </a:solidFill>
          </a:ln>
        </p:spPr>
        <p:txBody>
          <a:bodyPr wrap="square" rtlCol="0" anchor="t">
            <a:spAutoFit/>
          </a:bodyPr>
          <a:lstStyle/>
          <a:p>
            <a:r>
              <a:rPr lang="en-US" sz="3200" b="1"/>
              <a:t>Alice: </a:t>
            </a:r>
            <a:r>
              <a:rPr lang="en-US" sz="3200">
                <a:highlight>
                  <a:srgbClr val="FFFF00"/>
                </a:highlight>
              </a:rPr>
              <a:t>Thanks a lot for </a:t>
            </a:r>
            <a:r>
              <a:rPr lang="en-US" sz="3200"/>
              <a:t>telling us about life in the countryside.</a:t>
            </a:r>
          </a:p>
          <a:p>
            <a:r>
              <a:rPr lang="en-US" sz="3200" b="1"/>
              <a:t>Mi:</a:t>
            </a:r>
            <a:r>
              <a:rPr lang="en-US" sz="3200"/>
              <a:t> </a:t>
            </a:r>
            <a:r>
              <a:rPr lang="en-US" sz="3200">
                <a:highlight>
                  <a:srgbClr val="FFFF00"/>
                </a:highlight>
              </a:rPr>
              <a:t>No problem.</a:t>
            </a:r>
          </a:p>
        </p:txBody>
      </p:sp>
      <p:graphicFrame>
        <p:nvGraphicFramePr>
          <p:cNvPr id="7" name="Table 6"/>
          <p:cNvGraphicFramePr>
            <a:graphicFrameLocks noGrp="1"/>
          </p:cNvGraphicFramePr>
          <p:nvPr>
            <p:extLst>
              <p:ext uri="{D42A27DB-BD31-4B8C-83A1-F6EECF244321}">
                <p14:modId xmlns:p14="http://schemas.microsoft.com/office/powerpoint/2010/main" val="2671902121"/>
              </p:ext>
            </p:extLst>
          </p:nvPr>
        </p:nvGraphicFramePr>
        <p:xfrm>
          <a:off x="832670" y="3401962"/>
          <a:ext cx="11174730" cy="2094082"/>
        </p:xfrm>
        <a:graphic>
          <a:graphicData uri="http://schemas.openxmlformats.org/drawingml/2006/table">
            <a:tbl>
              <a:tblPr firstRow="1" bandRow="1">
                <a:tableStyleId>{5DA37D80-6434-44D0-A028-1B22A696006F}</a:tableStyleId>
              </a:tblPr>
              <a:tblGrid>
                <a:gridCol w="3948430">
                  <a:extLst>
                    <a:ext uri="{9D8B030D-6E8A-4147-A177-3AD203B41FA5}">
                      <a16:colId xmlns:a16="http://schemas.microsoft.com/office/drawing/2014/main" val="1833056390"/>
                    </a:ext>
                  </a:extLst>
                </a:gridCol>
                <a:gridCol w="3785870">
                  <a:extLst>
                    <a:ext uri="{9D8B030D-6E8A-4147-A177-3AD203B41FA5}">
                      <a16:colId xmlns:a16="http://schemas.microsoft.com/office/drawing/2014/main" val="1117466361"/>
                    </a:ext>
                  </a:extLst>
                </a:gridCol>
                <a:gridCol w="3440430">
                  <a:extLst>
                    <a:ext uri="{9D8B030D-6E8A-4147-A177-3AD203B41FA5}">
                      <a16:colId xmlns:a16="http://schemas.microsoft.com/office/drawing/2014/main" val="2518044618"/>
                    </a:ext>
                  </a:extLst>
                </a:gridCol>
              </a:tblGrid>
              <a:tr h="907902">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worship (v) </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dirty="0" smtClean="0">
                          <a:solidFill>
                            <a:prstClr val="black"/>
                          </a:solidFill>
                        </a:rPr>
                        <a:t>/ˈ</a:t>
                      </a:r>
                      <a:r>
                        <a:rPr lang="en-US" sz="3200" b="0" dirty="0" err="1" smtClean="0">
                          <a:solidFill>
                            <a:prstClr val="black"/>
                          </a:solidFill>
                        </a:rPr>
                        <a:t>wɜːʃɪp</a:t>
                      </a:r>
                      <a:r>
                        <a:rPr lang="en-US" sz="3200" b="0" dirty="0" smtClean="0">
                          <a:solidFill>
                            <a:prstClr val="black"/>
                          </a:solidFill>
                        </a:rPr>
                        <a:t>/ </a:t>
                      </a:r>
                    </a:p>
                  </a:txBody>
                  <a:tcPr marL="36195" marR="36195" marT="71755" marB="71755" anchor="ctr"/>
                </a:tc>
                <a:tc>
                  <a:txBody>
                    <a:bodyPr/>
                    <a:lstStyle/>
                    <a:p>
                      <a:pPr marL="0" marR="0" algn="ctr">
                        <a:lnSpc>
                          <a:spcPct val="107000"/>
                        </a:lnSpc>
                        <a:spcBef>
                          <a:spcPts val="0"/>
                        </a:spcBef>
                        <a:spcAft>
                          <a:spcPts val="0"/>
                        </a:spcAft>
                      </a:pPr>
                      <a:r>
                        <a:rPr lang="en-US" sz="3200" b="0" dirty="0" err="1" smtClean="0">
                          <a:effectLst/>
                          <a:latin typeface="Calibri" panose="020F0502020204030204" pitchFamily="34" charset="0"/>
                          <a:ea typeface="Times New Roman" panose="02020603050405020304" pitchFamily="18" charset="0"/>
                          <a:cs typeface="Times New Roman" panose="02020603050405020304" pitchFamily="18" charset="0"/>
                        </a:rPr>
                        <a:t>thờ</a:t>
                      </a:r>
                      <a:r>
                        <a:rPr lang="en-US" sz="3200" b="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0" dirty="0" err="1" smtClean="0">
                          <a:effectLst/>
                          <a:latin typeface="Calibri" panose="020F0502020204030204" pitchFamily="34" charset="0"/>
                          <a:ea typeface="Times New Roman" panose="02020603050405020304" pitchFamily="18" charset="0"/>
                          <a:cs typeface="Times New Roman" panose="02020603050405020304" pitchFamily="18" charset="0"/>
                        </a:rPr>
                        <a:t>cúng</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42845596"/>
                  </a:ext>
                </a:extLst>
              </a:tr>
              <a:tr h="1186180">
                <a:tc>
                  <a:txBody>
                    <a:bodyPr/>
                    <a:lstStyle/>
                    <a:p>
                      <a:pPr marL="144145" marR="0" indent="-144145">
                        <a:lnSpc>
                          <a:spcPct val="107000"/>
                        </a:lnSpc>
                        <a:spcBef>
                          <a:spcPts val="0"/>
                        </a:spcBef>
                        <a:spcAft>
                          <a:spcPts val="0"/>
                        </a:spcAft>
                      </a:pP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4. celebrate (v)</a:t>
                      </a:r>
                    </a:p>
                  </a:txBody>
                  <a:tcPr marL="71755" marR="71755" marT="71755" marB="7175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solidFill>
                            <a:prstClr val="black"/>
                          </a:solidFill>
                        </a:rPr>
                        <a:t>/ˈ</a:t>
                      </a:r>
                      <a:r>
                        <a:rPr lang="en-US" sz="3200" dirty="0" err="1" smtClean="0">
                          <a:solidFill>
                            <a:prstClr val="black"/>
                          </a:solidFill>
                        </a:rPr>
                        <a:t>selɪbreɪt</a:t>
                      </a:r>
                      <a:r>
                        <a:rPr lang="en-US" sz="3200" dirty="0" smtClean="0">
                          <a:solidFill>
                            <a:prstClr val="black"/>
                          </a:solidFill>
                        </a:rPr>
                        <a:t>/</a:t>
                      </a:r>
                      <a:endParaRPr lang="en-US" sz="3200" dirty="0" smtClean="0"/>
                    </a:p>
                  </a:txBody>
                  <a:tcPr marL="36195" marR="36195" marT="71755" marB="71755" anchor="ctr"/>
                </a:tc>
                <a:tc>
                  <a:txBody>
                    <a:bodyPr/>
                    <a:lstStyle/>
                    <a:p>
                      <a:pPr marL="0" marR="0" algn="ctr">
                        <a:lnSpc>
                          <a:spcPct val="107000"/>
                        </a:lnSpc>
                        <a:spcBef>
                          <a:spcPts val="0"/>
                        </a:spcBef>
                        <a:spcAft>
                          <a:spcPts val="0"/>
                        </a:spcAft>
                      </a:pPr>
                      <a:r>
                        <a:rPr lang="en-US" sz="32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tổ</a:t>
                      </a: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chức</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val="963155924"/>
                  </a:ext>
                </a:extLst>
              </a:tr>
            </a:tbl>
          </a:graphicData>
        </a:graphic>
      </p:graphicFrame>
      <p:sp>
        <p:nvSpPr>
          <p:cNvPr id="13" name="TextBox 12"/>
          <p:cNvSpPr txBox="1"/>
          <p:nvPr/>
        </p:nvSpPr>
        <p:spPr>
          <a:xfrm>
            <a:off x="3387583" y="-31094"/>
            <a:ext cx="4132696" cy="645160"/>
          </a:xfrm>
          <a:prstGeom prst="rect">
            <a:avLst/>
          </a:prstGeom>
          <a:noFill/>
          <a:effectLst/>
        </p:spPr>
        <p:txBody>
          <a:bodyPr wrap="square" rtlCol="0">
            <a:spAutoFit/>
          </a:bodyPr>
          <a:lstStyle/>
          <a:p>
            <a:pPr marL="571500" indent="-571500">
              <a:buFont typeface="Wingdings" panose="05000000000000000000" pitchFamily="2" charset="2"/>
              <a:buChar char="v"/>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6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2"/>
                </p:tgtEl>
              </p:cMediaNode>
            </p:audio>
            <p:audio>
              <p:cMediaNode>
                <p:cTn id="12" fill="hold" display="1">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Box 7"/>
          <p:cNvSpPr txBox="1"/>
          <p:nvPr/>
        </p:nvSpPr>
        <p:spPr>
          <a:xfrm>
            <a:off x="3345344" y="59911"/>
            <a:ext cx="5245100" cy="645160"/>
          </a:xfrm>
          <a:prstGeom prst="rect">
            <a:avLst/>
          </a:prstGeom>
          <a:solidFill>
            <a:schemeClr val="accent6">
              <a:lumMod val="40000"/>
              <a:lumOff val="60000"/>
            </a:schemeClr>
          </a:solidFill>
          <a:effectLst/>
        </p:spPr>
        <p:txBody>
          <a:bodyPr wrap="square" rtlCol="0">
            <a:spAutoFit/>
          </a:bodyPr>
          <a:lstStyle/>
          <a:p>
            <a:pPr marL="571500" indent="-571500" algn="ctr">
              <a:buFont typeface="Wingdings" panose="05000000000000000000" pitchFamily="2" charset="2"/>
              <a:buChar char="v"/>
            </a:pP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023416" y="639698"/>
            <a:ext cx="1088834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Listen and read the conversations below. Pay attention to the highlighted parts.</a:t>
            </a:r>
          </a:p>
        </p:txBody>
      </p:sp>
      <p:sp>
        <p:nvSpPr>
          <p:cNvPr id="16" name="Rounded Rectangle 15"/>
          <p:cNvSpPr/>
          <p:nvPr/>
        </p:nvSpPr>
        <p:spPr>
          <a:xfrm>
            <a:off x="469949" y="671659"/>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22734" y="56901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451916" y="1960498"/>
            <a:ext cx="11092180" cy="1076325"/>
          </a:xfrm>
          <a:prstGeom prst="rect">
            <a:avLst/>
          </a:prstGeom>
          <a:solidFill>
            <a:srgbClr val="FFFFFF"/>
          </a:solidFill>
          <a:ln w="38100">
            <a:solidFill>
              <a:schemeClr val="accent1"/>
            </a:solidFill>
          </a:ln>
        </p:spPr>
        <p:txBody>
          <a:bodyPr wrap="square" rtlCol="0" anchor="t">
            <a:spAutoFit/>
          </a:bodyPr>
          <a:lstStyle/>
          <a:p>
            <a:r>
              <a:rPr lang="en-US" sz="3200" b="1"/>
              <a:t>Kate:</a:t>
            </a:r>
            <a:r>
              <a:rPr lang="en-US" sz="3200"/>
              <a:t> </a:t>
            </a:r>
            <a:r>
              <a:rPr lang="en-US" sz="3200">
                <a:highlight>
                  <a:srgbClr val="FFFF00"/>
                </a:highlight>
              </a:rPr>
              <a:t>Thank you very much for</a:t>
            </a:r>
            <a:r>
              <a:rPr lang="en-US" sz="3200"/>
              <a:t> showing us around Angkor Wat.</a:t>
            </a:r>
          </a:p>
          <a:p>
            <a:r>
              <a:rPr lang="en-US" sz="3200" b="1"/>
              <a:t>Guide:</a:t>
            </a:r>
            <a:r>
              <a:rPr lang="en-US" sz="3200"/>
              <a:t> </a:t>
            </a:r>
            <a:r>
              <a:rPr lang="en-US" sz="3200">
                <a:highlight>
                  <a:srgbClr val="FFFF00"/>
                </a:highlight>
              </a:rPr>
              <a:t>You’re welcome.</a:t>
            </a:r>
          </a:p>
        </p:txBody>
      </p:sp>
      <p:sp>
        <p:nvSpPr>
          <p:cNvPr id="10" name="Text Box 9"/>
          <p:cNvSpPr txBox="1"/>
          <p:nvPr/>
        </p:nvSpPr>
        <p:spPr>
          <a:xfrm>
            <a:off x="469949" y="3230815"/>
            <a:ext cx="11092180" cy="1076325"/>
          </a:xfrm>
          <a:prstGeom prst="rect">
            <a:avLst/>
          </a:prstGeom>
          <a:solidFill>
            <a:srgbClr val="FFFFFF"/>
          </a:solidFill>
          <a:ln w="38100">
            <a:solidFill>
              <a:schemeClr val="accent2"/>
            </a:solidFill>
          </a:ln>
        </p:spPr>
        <p:txBody>
          <a:bodyPr wrap="square" rtlCol="0" anchor="t">
            <a:spAutoFit/>
          </a:bodyPr>
          <a:lstStyle/>
          <a:p>
            <a:r>
              <a:rPr lang="en-US" sz="3200" b="1"/>
              <a:t>Alice: </a:t>
            </a:r>
            <a:r>
              <a:rPr lang="en-US" sz="3200">
                <a:highlight>
                  <a:srgbClr val="FFFF00"/>
                </a:highlight>
              </a:rPr>
              <a:t>Thanks a lot for </a:t>
            </a:r>
            <a:r>
              <a:rPr lang="en-US" sz="3200"/>
              <a:t>telling us about life in the countryside.</a:t>
            </a:r>
          </a:p>
          <a:p>
            <a:r>
              <a:rPr lang="en-US" sz="3200" b="1"/>
              <a:t>Mi:</a:t>
            </a:r>
            <a:r>
              <a:rPr lang="en-US" sz="3200"/>
              <a:t> </a:t>
            </a:r>
            <a:r>
              <a:rPr lang="en-US" sz="3200">
                <a:highlight>
                  <a:srgbClr val="FFFF00"/>
                </a:highlight>
              </a:rPr>
              <a:t>No problem.</a:t>
            </a:r>
          </a:p>
        </p:txBody>
      </p:sp>
      <p:pic>
        <p:nvPicPr>
          <p:cNvPr id="11" name="024">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0534446" y="-5042"/>
            <a:ext cx="1009650" cy="1009650"/>
          </a:xfrm>
          <a:prstGeom prst="rect">
            <a:avLst/>
          </a:prstGeom>
        </p:spPr>
      </p:pic>
      <p:sp>
        <p:nvSpPr>
          <p:cNvPr id="14" name="Rectangle 13"/>
          <p:cNvSpPr/>
          <p:nvPr/>
        </p:nvSpPr>
        <p:spPr>
          <a:xfrm>
            <a:off x="469949" y="4365081"/>
            <a:ext cx="5487400" cy="523220"/>
          </a:xfrm>
          <a:prstGeom prst="rect">
            <a:avLst/>
          </a:prstGeom>
        </p:spPr>
        <p:txBody>
          <a:bodyPr wrap="none">
            <a:spAutoFit/>
          </a:bodyPr>
          <a:lstStyle/>
          <a:p>
            <a:pPr marL="285750" indent="-285750">
              <a:buFont typeface="Wingdings" panose="05000000000000000000" pitchFamily="2" charset="2"/>
              <a:buChar char="Ø"/>
            </a:pPr>
            <a:r>
              <a:rPr lang="en-US" sz="2800" b="1" i="1" dirty="0" smtClean="0">
                <a:solidFill>
                  <a:srgbClr val="C00000"/>
                </a:solidFill>
              </a:rPr>
              <a:t> Some ways </a:t>
            </a:r>
            <a:r>
              <a:rPr lang="en-US" sz="2800" b="1" i="1" dirty="0">
                <a:solidFill>
                  <a:srgbClr val="C00000"/>
                </a:solidFill>
              </a:rPr>
              <a:t>of thank and respond</a:t>
            </a:r>
          </a:p>
        </p:txBody>
      </p:sp>
      <p:sp>
        <p:nvSpPr>
          <p:cNvPr id="2" name="Rectangle 1"/>
          <p:cNvSpPr/>
          <p:nvPr/>
        </p:nvSpPr>
        <p:spPr>
          <a:xfrm>
            <a:off x="6016039" y="4648024"/>
            <a:ext cx="3480620" cy="1569660"/>
          </a:xfrm>
          <a:prstGeom prst="rect">
            <a:avLst/>
          </a:prstGeom>
        </p:spPr>
        <p:txBody>
          <a:bodyPr wrap="square">
            <a:spAutoFit/>
          </a:bodyPr>
          <a:lstStyle/>
          <a:p>
            <a:r>
              <a:rPr lang="en-US" sz="2400" b="1" i="1" dirty="0" smtClean="0">
                <a:solidFill>
                  <a:srgbClr val="1640D6"/>
                </a:solidFill>
              </a:rPr>
              <a:t>- Thank </a:t>
            </a:r>
            <a:r>
              <a:rPr lang="en-US" sz="2400" b="1" i="1" dirty="0">
                <a:solidFill>
                  <a:srgbClr val="1640D6"/>
                </a:solidFill>
              </a:rPr>
              <a:t>you very much</a:t>
            </a:r>
          </a:p>
          <a:p>
            <a:r>
              <a:rPr lang="en-US" sz="2400" b="1" i="1" dirty="0">
                <a:solidFill>
                  <a:srgbClr val="1640D6"/>
                </a:solidFill>
              </a:rPr>
              <a:t>- </a:t>
            </a:r>
            <a:r>
              <a:rPr lang="en-US" sz="2400" b="1" i="1" dirty="0" smtClean="0">
                <a:solidFill>
                  <a:srgbClr val="1640D6"/>
                </a:solidFill>
              </a:rPr>
              <a:t>Thanks a lot for………….</a:t>
            </a:r>
            <a:endParaRPr lang="en-US" sz="2400" b="1" i="1" dirty="0">
              <a:solidFill>
                <a:srgbClr val="1640D6"/>
              </a:solidFill>
            </a:endParaRPr>
          </a:p>
          <a:p>
            <a:r>
              <a:rPr lang="en-US" sz="2400" b="1" i="1" dirty="0">
                <a:solidFill>
                  <a:srgbClr val="1640D6"/>
                </a:solidFill>
              </a:rPr>
              <a:t>- I’m so grateful</a:t>
            </a:r>
          </a:p>
          <a:p>
            <a:r>
              <a:rPr lang="en-US" sz="2400" b="1" i="1" dirty="0">
                <a:solidFill>
                  <a:srgbClr val="1640D6"/>
                </a:solidFill>
              </a:rPr>
              <a:t>- You’re the best</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4571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ppt_w</p:attrName>
                                        </p:attrNameLst>
                                      </p:cBhvr>
                                      <p:tavLst>
                                        <p:tav tm="0">
                                          <p:val>
                                            <p:strVal val="#ppt_w*0.70"/>
                                          </p:val>
                                        </p:tav>
                                        <p:tav tm="100000">
                                          <p:val>
                                            <p:strVal val="#ppt_w"/>
                                          </p:val>
                                        </p:tav>
                                      </p:tavLst>
                                    </p:anim>
                                    <p:anim calcmode="lin" valueType="num">
                                      <p:cBhvr>
                                        <p:cTn id="19" dur="750" fill="hold"/>
                                        <p:tgtEl>
                                          <p:spTgt spid="2"/>
                                        </p:tgtEl>
                                        <p:attrNameLst>
                                          <p:attrName>ppt_h</p:attrName>
                                        </p:attrNameLst>
                                      </p:cBhvr>
                                      <p:tavLst>
                                        <p:tav tm="0">
                                          <p:val>
                                            <p:strVal val="#ppt_h"/>
                                          </p:val>
                                        </p:tav>
                                        <p:tav tm="100000">
                                          <p:val>
                                            <p:strVal val="#ppt_h"/>
                                          </p:val>
                                        </p:tav>
                                      </p:tavLst>
                                    </p:anim>
                                    <p:animEffect transition="in" filter="fade">
                                      <p:cBhvr>
                                        <p:cTn id="20"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StopAudio" delay="0">
                      <p:tgtEl>
                        <p:sldTgt/>
                      </p:tgtEl>
                    </p:cond>
                  </p:endCondLst>
                </p:cTn>
                <p:tgtEl>
                  <p:spTgt spid="11"/>
                </p:tgtEl>
              </p:cMediaNode>
            </p:audio>
          </p:childTnLst>
        </p:cTn>
      </p:par>
    </p:tnLst>
    <p:bldLst>
      <p:bldP spid="1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71386" y="719870"/>
            <a:ext cx="10888345" cy="107632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Make similar conversations to express thanks and respond in the following situations.</a:t>
            </a:r>
          </a:p>
        </p:txBody>
      </p:sp>
      <p:sp>
        <p:nvSpPr>
          <p:cNvPr id="16" name="Rounded Rectangle 15"/>
          <p:cNvSpPr/>
          <p:nvPr/>
        </p:nvSpPr>
        <p:spPr>
          <a:xfrm>
            <a:off x="430619" y="80771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83404" y="70507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6" name="Text Box 5"/>
          <p:cNvSpPr txBox="1"/>
          <p:nvPr/>
        </p:nvSpPr>
        <p:spPr>
          <a:xfrm>
            <a:off x="573979" y="2271306"/>
            <a:ext cx="11123295" cy="1322070"/>
          </a:xfrm>
          <a:prstGeom prst="rect">
            <a:avLst/>
          </a:prstGeom>
          <a:solidFill>
            <a:schemeClr val="accent1">
              <a:lumMod val="40000"/>
              <a:lumOff val="60000"/>
            </a:schemeClr>
          </a:solidFill>
          <a:ln w="9525">
            <a:noFill/>
          </a:ln>
        </p:spPr>
        <p:txBody>
          <a:bodyPr wrap="square">
            <a:spAutoFit/>
          </a:bodyPr>
          <a:lstStyle/>
          <a:p>
            <a:pPr marL="635" indent="-635" algn="just"/>
            <a:r>
              <a:rPr lang="en-US" sz="4000" b="1" dirty="0">
                <a:latin typeface="Times New Roman" panose="02020603050405020304" pitchFamily="18" charset="0"/>
              </a:rPr>
              <a:t>1. </a:t>
            </a:r>
            <a:r>
              <a:rPr lang="en-US" sz="4000" dirty="0">
                <a:latin typeface="Times New Roman" panose="02020603050405020304" pitchFamily="18" charset="0"/>
              </a:rPr>
              <a:t>You thank the village head for showing you around the craft workshop.</a:t>
            </a:r>
          </a:p>
        </p:txBody>
      </p:sp>
      <p:sp>
        <p:nvSpPr>
          <p:cNvPr id="7" name="Text Box 6"/>
          <p:cNvSpPr txBox="1"/>
          <p:nvPr/>
        </p:nvSpPr>
        <p:spPr>
          <a:xfrm>
            <a:off x="672301" y="3977745"/>
            <a:ext cx="11123295" cy="1322070"/>
          </a:xfrm>
          <a:prstGeom prst="rect">
            <a:avLst/>
          </a:prstGeom>
          <a:solidFill>
            <a:schemeClr val="accent3">
              <a:lumMod val="40000"/>
              <a:lumOff val="60000"/>
            </a:schemeClr>
          </a:solidFill>
          <a:ln w="9525">
            <a:noFill/>
          </a:ln>
        </p:spPr>
        <p:txBody>
          <a:bodyPr wrap="square">
            <a:spAutoFit/>
          </a:bodyPr>
          <a:lstStyle/>
          <a:p>
            <a:pPr marL="635" indent="-635" algn="just"/>
            <a:r>
              <a:rPr lang="en-US" sz="4000" b="1" dirty="0">
                <a:solidFill>
                  <a:srgbClr val="000000"/>
                </a:solidFill>
                <a:latin typeface="Times New Roman" panose="02020603050405020304" pitchFamily="18" charset="0"/>
              </a:rPr>
              <a:t>2. </a:t>
            </a:r>
            <a:r>
              <a:rPr lang="en-US" sz="4000" dirty="0">
                <a:solidFill>
                  <a:srgbClr val="000000"/>
                </a:solidFill>
                <a:latin typeface="Times New Roman" panose="02020603050405020304" pitchFamily="18" charset="0"/>
              </a:rPr>
              <a:t>You thank your friend for lending you an interesting book.</a:t>
            </a:r>
          </a:p>
        </p:txBody>
      </p:sp>
      <p:sp>
        <p:nvSpPr>
          <p:cNvPr id="13" name="TextBox 12"/>
          <p:cNvSpPr txBox="1"/>
          <p:nvPr/>
        </p:nvSpPr>
        <p:spPr>
          <a:xfrm>
            <a:off x="3345344" y="59911"/>
            <a:ext cx="5245100" cy="645160"/>
          </a:xfrm>
          <a:prstGeom prst="rect">
            <a:avLst/>
          </a:prstGeom>
          <a:solidFill>
            <a:schemeClr val="accent6">
              <a:lumMod val="40000"/>
              <a:lumOff val="60000"/>
            </a:schemeClr>
          </a:solidFill>
          <a:effectLst/>
        </p:spPr>
        <p:txBody>
          <a:bodyPr wrap="square" rtlCol="0">
            <a:spAutoFit/>
          </a:bodyPr>
          <a:lstStyle/>
          <a:p>
            <a:pPr marL="571500" indent="-571500" algn="ctr">
              <a:buFont typeface="Wingdings" panose="05000000000000000000" pitchFamily="2" charset="2"/>
              <a:buChar char="v"/>
            </a:pPr>
            <a:r>
              <a:rPr lang="en-US" sz="3600" b="1" dirty="0">
                <a:sym typeface="+mn-ea"/>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10715" y="117802"/>
            <a:ext cx="10888345" cy="1076325"/>
          </a:xfrm>
          <a:prstGeom prst="rect">
            <a:avLst/>
          </a:prstGeom>
          <a:noFill/>
          <a:effectLst/>
        </p:spPr>
        <p:txBody>
          <a:bodyPr wrap="square" rtlCol="0">
            <a:spAutoFit/>
          </a:bodyPr>
          <a:lstStyle/>
          <a:p>
            <a:pPr algn="just"/>
            <a:r>
              <a:rPr lang="en-US" sz="3200" b="1" dirty="0">
                <a:effectLst>
                  <a:glow rad="88900">
                    <a:schemeClr val="bg1"/>
                  </a:glow>
                </a:effectLst>
                <a:cs typeface="Arial" panose="020B0604020202020204" pitchFamily="34" charset="0"/>
              </a:rPr>
              <a:t>Work in pairs. Make similar conversations to express thanks and respond in the following situations.</a:t>
            </a:r>
          </a:p>
        </p:txBody>
      </p:sp>
      <p:sp>
        <p:nvSpPr>
          <p:cNvPr id="16" name="Rounded Rectangle 15"/>
          <p:cNvSpPr/>
          <p:nvPr/>
        </p:nvSpPr>
        <p:spPr>
          <a:xfrm>
            <a:off x="469948" y="20564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22733" y="10300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6" name="Text Box 5"/>
          <p:cNvSpPr txBox="1"/>
          <p:nvPr/>
        </p:nvSpPr>
        <p:spPr>
          <a:xfrm>
            <a:off x="721250" y="2435850"/>
            <a:ext cx="10861150" cy="1569660"/>
          </a:xfrm>
          <a:prstGeom prst="rect">
            <a:avLst/>
          </a:prstGeom>
          <a:solidFill>
            <a:schemeClr val="bg1">
              <a:lumMod val="95000"/>
            </a:schemeClr>
          </a:solidFill>
          <a:ln w="9525">
            <a:noFill/>
          </a:ln>
        </p:spPr>
        <p:txBody>
          <a:bodyPr wrap="square">
            <a:spAutoFit/>
          </a:bodyPr>
          <a:lstStyle/>
          <a:p>
            <a:pPr marL="635" indent="-635" algn="just"/>
            <a:r>
              <a:rPr lang="en-US" sz="3200" b="1" dirty="0" smtClean="0">
                <a:latin typeface="Times New Roman" panose="02020603050405020304" pitchFamily="18" charset="0"/>
              </a:rPr>
              <a:t>You</a:t>
            </a:r>
            <a:r>
              <a:rPr lang="en-US" sz="3200" b="1" dirty="0">
                <a:latin typeface="Times New Roman" panose="02020603050405020304" pitchFamily="18" charset="0"/>
              </a:rPr>
              <a:t>: </a:t>
            </a:r>
            <a:r>
              <a:rPr lang="en-US" sz="3200" b="0" dirty="0">
                <a:highlight>
                  <a:srgbClr val="FFFF00"/>
                </a:highlight>
                <a:latin typeface="Times New Roman" panose="02020603050405020304" pitchFamily="18" charset="0"/>
              </a:rPr>
              <a:t>Thank you very much for</a:t>
            </a:r>
            <a:r>
              <a:rPr lang="en-US" sz="3200" b="0" dirty="0">
                <a:latin typeface="Times New Roman" panose="02020603050405020304" pitchFamily="18" charset="0"/>
              </a:rPr>
              <a:t> showing me / us around </a:t>
            </a:r>
            <a:r>
              <a:rPr lang="en-US" sz="3200" b="0" dirty="0" smtClean="0">
                <a:latin typeface="Times New Roman" panose="02020603050405020304" pitchFamily="18" charset="0"/>
              </a:rPr>
              <a:t>the </a:t>
            </a:r>
            <a:r>
              <a:rPr lang="en-US" sz="3200" b="0" dirty="0">
                <a:latin typeface="Times New Roman" panose="02020603050405020304" pitchFamily="18" charset="0"/>
              </a:rPr>
              <a:t>craft workshop.</a:t>
            </a:r>
          </a:p>
          <a:p>
            <a:pPr marL="635" indent="-635" algn="just"/>
            <a:r>
              <a:rPr lang="en-US" sz="3200" b="1" dirty="0">
                <a:latin typeface="Times New Roman" panose="02020603050405020304" pitchFamily="18" charset="0"/>
              </a:rPr>
              <a:t>Friend:</a:t>
            </a:r>
            <a:r>
              <a:rPr lang="en-US" sz="3200" b="0" dirty="0">
                <a:latin typeface="Times New Roman" panose="02020603050405020304" pitchFamily="18" charset="0"/>
              </a:rPr>
              <a:t> </a:t>
            </a:r>
            <a:r>
              <a:rPr lang="en-US" sz="3200" b="0" dirty="0">
                <a:highlight>
                  <a:srgbClr val="FFFF00"/>
                </a:highlight>
                <a:latin typeface="Times New Roman" panose="02020603050405020304" pitchFamily="18" charset="0"/>
              </a:rPr>
              <a:t>You’re welcome.</a:t>
            </a:r>
          </a:p>
        </p:txBody>
      </p:sp>
      <p:sp>
        <p:nvSpPr>
          <p:cNvPr id="7" name="Text Box 6"/>
          <p:cNvSpPr txBox="1"/>
          <p:nvPr/>
        </p:nvSpPr>
        <p:spPr>
          <a:xfrm>
            <a:off x="534351" y="4791238"/>
            <a:ext cx="11123295" cy="1077218"/>
          </a:xfrm>
          <a:prstGeom prst="rect">
            <a:avLst/>
          </a:prstGeom>
          <a:solidFill>
            <a:schemeClr val="accent3">
              <a:lumMod val="40000"/>
              <a:lumOff val="60000"/>
            </a:schemeClr>
          </a:solidFill>
          <a:ln w="9525">
            <a:noFill/>
          </a:ln>
        </p:spPr>
        <p:txBody>
          <a:bodyPr wrap="square">
            <a:spAutoFit/>
          </a:bodyPr>
          <a:lstStyle/>
          <a:p>
            <a:pPr marL="635" indent="-635"/>
            <a:r>
              <a:rPr lang="en-US" sz="3200" b="1" dirty="0" smtClean="0">
                <a:solidFill>
                  <a:srgbClr val="000000"/>
                </a:solidFill>
                <a:latin typeface="Times New Roman" panose="02020603050405020304" pitchFamily="18" charset="0"/>
              </a:rPr>
              <a:t>You</a:t>
            </a:r>
            <a:r>
              <a:rPr lang="en-US" sz="3200" b="0" dirty="0">
                <a:solidFill>
                  <a:srgbClr val="000000"/>
                </a:solidFill>
                <a:latin typeface="Times New Roman" panose="02020603050405020304" pitchFamily="18" charset="0"/>
              </a:rPr>
              <a:t>: </a:t>
            </a:r>
            <a:r>
              <a:rPr lang="en-US" sz="3200" b="0" dirty="0">
                <a:solidFill>
                  <a:srgbClr val="000000"/>
                </a:solidFill>
                <a:highlight>
                  <a:srgbClr val="FFFF00"/>
                </a:highlight>
                <a:latin typeface="Times New Roman" panose="02020603050405020304" pitchFamily="18" charset="0"/>
              </a:rPr>
              <a:t>Thanks a lot for </a:t>
            </a:r>
            <a:r>
              <a:rPr lang="en-US" sz="3200" b="0" dirty="0">
                <a:solidFill>
                  <a:srgbClr val="000000"/>
                </a:solidFill>
                <a:latin typeface="Times New Roman" panose="02020603050405020304" pitchFamily="18" charset="0"/>
              </a:rPr>
              <a:t>lending me your history book. </a:t>
            </a:r>
            <a:endParaRPr lang="en-US" sz="3200" b="1" dirty="0">
              <a:solidFill>
                <a:srgbClr val="000000"/>
              </a:solidFill>
              <a:latin typeface="Times New Roman" panose="02020603050405020304" pitchFamily="18" charset="0"/>
            </a:endParaRPr>
          </a:p>
          <a:p>
            <a:pPr marL="635" indent="-635"/>
            <a:r>
              <a:rPr lang="en-US" sz="3200" b="1" dirty="0">
                <a:solidFill>
                  <a:srgbClr val="000000"/>
                </a:solidFill>
                <a:latin typeface="Times New Roman" panose="02020603050405020304" pitchFamily="18" charset="0"/>
              </a:rPr>
              <a:t>Friend</a:t>
            </a:r>
            <a:r>
              <a:rPr lang="en-US" sz="3200" b="0" dirty="0">
                <a:solidFill>
                  <a:srgbClr val="000000"/>
                </a:solidFill>
                <a:latin typeface="Times New Roman" panose="02020603050405020304" pitchFamily="18" charset="0"/>
              </a:rPr>
              <a:t>: </a:t>
            </a:r>
            <a:r>
              <a:rPr lang="en-US" sz="3200" b="0" dirty="0">
                <a:solidFill>
                  <a:srgbClr val="000000"/>
                </a:solidFill>
                <a:highlight>
                  <a:srgbClr val="FFFF00"/>
                </a:highlight>
                <a:latin typeface="Times New Roman" panose="02020603050405020304" pitchFamily="18" charset="0"/>
              </a:rPr>
              <a:t>No problem.</a:t>
            </a:r>
          </a:p>
        </p:txBody>
      </p:sp>
      <p:sp>
        <p:nvSpPr>
          <p:cNvPr id="2" name="Rectangle 1"/>
          <p:cNvSpPr/>
          <p:nvPr/>
        </p:nvSpPr>
        <p:spPr>
          <a:xfrm>
            <a:off x="1010715" y="1194127"/>
            <a:ext cx="4192173" cy="584775"/>
          </a:xfrm>
          <a:prstGeom prst="rect">
            <a:avLst/>
          </a:prstGeom>
        </p:spPr>
        <p:txBody>
          <a:bodyPr wrap="none">
            <a:spAutoFit/>
          </a:bodyPr>
          <a:lstStyle/>
          <a:p>
            <a:pPr marL="457200" indent="-457200">
              <a:buFont typeface="Wingdings" panose="05000000000000000000" pitchFamily="2" charset="2"/>
              <a:buChar char="Ø"/>
            </a:pPr>
            <a:r>
              <a:rPr lang="en-US" sz="3200" b="1" i="1" dirty="0">
                <a:solidFill>
                  <a:srgbClr val="C00000"/>
                </a:solidFill>
                <a:latin typeface="Times New Roman" panose="02020603050405020304" pitchFamily="18" charset="0"/>
              </a:rPr>
              <a:t>Suggested dialogues</a:t>
            </a:r>
            <a:r>
              <a:rPr lang="en-US" sz="3200" dirty="0">
                <a:solidFill>
                  <a:srgbClr val="C00000"/>
                </a:solidFill>
                <a:latin typeface="Times New Roman" panose="02020603050405020304" pitchFamily="18" charset="0"/>
              </a:rPr>
              <a:t>:</a:t>
            </a:r>
            <a:endParaRPr lang="en-US" dirty="0">
              <a:solidFill>
                <a:srgbClr val="C00000"/>
              </a:solidFill>
            </a:endParaRPr>
          </a:p>
        </p:txBody>
      </p:sp>
      <p:sp>
        <p:nvSpPr>
          <p:cNvPr id="3" name="Rectangle 2"/>
          <p:cNvSpPr/>
          <p:nvPr/>
        </p:nvSpPr>
        <p:spPr>
          <a:xfrm>
            <a:off x="14978" y="1832264"/>
            <a:ext cx="2683748" cy="584775"/>
          </a:xfrm>
          <a:prstGeom prst="rect">
            <a:avLst/>
          </a:prstGeom>
        </p:spPr>
        <p:txBody>
          <a:bodyPr wrap="none">
            <a:spAutoFit/>
          </a:bodyPr>
          <a:lstStyle/>
          <a:p>
            <a:pPr marL="457200" lvl="0" indent="-457200" algn="just">
              <a:buFont typeface="Wingdings" panose="05000000000000000000" pitchFamily="2" charset="2"/>
              <a:buChar char="v"/>
            </a:pPr>
            <a:r>
              <a:rPr lang="en-US" sz="3200" b="1" dirty="0">
                <a:solidFill>
                  <a:srgbClr val="0070C0"/>
                </a:solidFill>
                <a:latin typeface="Times New Roman" panose="02020603050405020304" pitchFamily="18" charset="0"/>
              </a:rPr>
              <a:t>Situation 1:</a:t>
            </a:r>
          </a:p>
        </p:txBody>
      </p:sp>
      <p:sp>
        <p:nvSpPr>
          <p:cNvPr id="4" name="Rectangle 3"/>
          <p:cNvSpPr/>
          <p:nvPr/>
        </p:nvSpPr>
        <p:spPr>
          <a:xfrm>
            <a:off x="83106" y="4105986"/>
            <a:ext cx="2547492" cy="584775"/>
          </a:xfrm>
          <a:prstGeom prst="rect">
            <a:avLst/>
          </a:prstGeom>
        </p:spPr>
        <p:txBody>
          <a:bodyPr wrap="none">
            <a:spAutoFit/>
          </a:bodyPr>
          <a:lstStyle/>
          <a:p>
            <a:pPr marL="457200" lvl="0" indent="-457200">
              <a:buFont typeface="Wingdings" panose="05000000000000000000" pitchFamily="2" charset="2"/>
              <a:buChar char="v"/>
            </a:pPr>
            <a:r>
              <a:rPr lang="en-US" sz="3200" b="1" dirty="0">
                <a:solidFill>
                  <a:srgbClr val="0070C0"/>
                </a:solidFill>
                <a:latin typeface="Times New Roman" panose="02020603050405020304" pitchFamily="18" charset="0"/>
              </a:rPr>
              <a:t>Situation 2</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4628" y="769814"/>
            <a:ext cx="10888345" cy="58477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Read the passage and complete the table.</a:t>
            </a:r>
          </a:p>
        </p:txBody>
      </p:sp>
      <p:sp>
        <p:nvSpPr>
          <p:cNvPr id="16" name="Rounded Rectangle 15"/>
          <p:cNvSpPr/>
          <p:nvPr/>
        </p:nvSpPr>
        <p:spPr>
          <a:xfrm>
            <a:off x="351961" y="803045"/>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04746" y="70040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1755406" y="55245"/>
            <a:ext cx="9286220" cy="645160"/>
          </a:xfrm>
          <a:prstGeom prst="rect">
            <a:avLst/>
          </a:prstGeom>
          <a:solidFill>
            <a:schemeClr val="accent6">
              <a:lumMod val="40000"/>
              <a:lumOff val="60000"/>
            </a:schemeClr>
          </a:solidFill>
          <a:effectLst/>
        </p:spPr>
        <p:txBody>
          <a:bodyPr wrap="square" rtlCol="0">
            <a:spAutoFit/>
          </a:bodyPr>
          <a:lstStyle/>
          <a:p>
            <a:pPr marL="571500" indent="-571500">
              <a:buFont typeface="Wingdings" panose="05000000000000000000" pitchFamily="2" charset="2"/>
              <a:buChar char="v"/>
            </a:pPr>
            <a:r>
              <a:rPr lang="en-US" sz="3600" b="1" dirty="0">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14" name="Text Box 13"/>
          <p:cNvSpPr txBox="1"/>
          <p:nvPr/>
        </p:nvSpPr>
        <p:spPr>
          <a:xfrm>
            <a:off x="260903" y="1514669"/>
            <a:ext cx="11482070" cy="4373880"/>
          </a:xfrm>
          <a:prstGeom prst="rect">
            <a:avLst/>
          </a:prstGeom>
          <a:solidFill>
            <a:srgbClr val="FCE8C6"/>
          </a:solidFill>
        </p:spPr>
        <p:txBody>
          <a:bodyPr wrap="square" rtlCol="0" anchor="t">
            <a:noAutofit/>
          </a:bodyPr>
          <a:lstStyle/>
          <a:p>
            <a:pPr algn="just"/>
            <a:r>
              <a:rPr lang="en-US" sz="3000" dirty="0"/>
              <a:t>Most of Vietnamese families have customs and traditions that they have </a:t>
            </a:r>
          </a:p>
          <a:p>
            <a:pPr algn="just"/>
            <a:r>
              <a:rPr lang="en-US" sz="3000" dirty="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a:t>
            </a:r>
            <a:r>
              <a:rPr lang="en-US" sz="3000" dirty="0" err="1"/>
              <a:t>celebratemany</a:t>
            </a:r>
            <a:r>
              <a:rPr lang="en-US" sz="3000" dirty="0"/>
              <a:t> holidays during the year such as Tet </a:t>
            </a:r>
          </a:p>
          <a:p>
            <a:pPr algn="just"/>
            <a:r>
              <a:rPr lang="en-US" sz="3000" dirty="0"/>
              <a:t>and National Day. In this way, they keep their traditions alive and pass them down to the next generation.</a:t>
            </a:r>
          </a:p>
        </p:txBody>
      </p:sp>
      <p:graphicFrame>
        <p:nvGraphicFramePr>
          <p:cNvPr id="8" name="Table 7"/>
          <p:cNvGraphicFramePr/>
          <p:nvPr/>
        </p:nvGraphicFramePr>
        <p:xfrm>
          <a:off x="487045" y="8500110"/>
          <a:ext cx="11657965" cy="3107055"/>
        </p:xfrm>
        <a:graphic>
          <a:graphicData uri="http://schemas.openxmlformats.org/drawingml/2006/table">
            <a:tbl>
              <a:tblPr firstRow="1" bandRow="1">
                <a:tableStyleId>{5C22544A-7EE6-4342-B048-85BDC9FD1C3A}</a:tableStyleId>
              </a:tblPr>
              <a:tblGrid>
                <a:gridCol w="3803015">
                  <a:extLst>
                    <a:ext uri="{9D8B030D-6E8A-4147-A177-3AD203B41FA5}">
                      <a16:colId xmlns:a16="http://schemas.microsoft.com/office/drawing/2014/main" val="20000"/>
                    </a:ext>
                  </a:extLst>
                </a:gridCol>
                <a:gridCol w="4481195">
                  <a:extLst>
                    <a:ext uri="{9D8B030D-6E8A-4147-A177-3AD203B41FA5}">
                      <a16:colId xmlns:a16="http://schemas.microsoft.com/office/drawing/2014/main" val="20001"/>
                    </a:ext>
                  </a:extLst>
                </a:gridCol>
                <a:gridCol w="3373755">
                  <a:extLst>
                    <a:ext uri="{9D8B030D-6E8A-4147-A177-3AD203B41FA5}">
                      <a16:colId xmlns:a16="http://schemas.microsoft.com/office/drawing/2014/main" val="20002"/>
                    </a:ext>
                  </a:extLst>
                </a:gridCol>
              </a:tblGrid>
              <a:tr h="856615">
                <a:tc>
                  <a:txBody>
                    <a:bodyPr/>
                    <a:lstStyle/>
                    <a:p>
                      <a:pPr algn="ctr">
                        <a:buNone/>
                      </a:pPr>
                      <a:r>
                        <a:rPr lang="en-US" sz="3600"/>
                        <a:t>Anniversaries</a:t>
                      </a:r>
                    </a:p>
                  </a:txBody>
                  <a:tcPr>
                    <a:solidFill>
                      <a:srgbClr val="FF6969"/>
                    </a:solidFill>
                  </a:tcPr>
                </a:tc>
                <a:tc>
                  <a:txBody>
                    <a:bodyPr/>
                    <a:lstStyle/>
                    <a:p>
                      <a:pPr algn="ctr">
                        <a:buNone/>
                      </a:pPr>
                      <a:r>
                        <a:rPr lang="en-US" sz="3600"/>
                        <a:t>Festivals</a:t>
                      </a:r>
                    </a:p>
                  </a:txBody>
                  <a:tcPr>
                    <a:solidFill>
                      <a:srgbClr val="FF6969"/>
                    </a:solidFill>
                  </a:tcPr>
                </a:tc>
                <a:tc>
                  <a:txBody>
                    <a:bodyPr/>
                    <a:lstStyle/>
                    <a:p>
                      <a:pPr algn="ctr">
                        <a:buNone/>
                      </a:pPr>
                      <a:r>
                        <a:rPr lang="en-US" sz="3600"/>
                        <a:t>Holidays</a:t>
                      </a:r>
                    </a:p>
                  </a:txBody>
                  <a:tcPr>
                    <a:solidFill>
                      <a:srgbClr val="FF6969"/>
                    </a:solidFill>
                  </a:tcPr>
                </a:tc>
                <a:extLst>
                  <a:ext uri="{0D108BD9-81ED-4DB2-BD59-A6C34878D82A}">
                    <a16:rowId xmlns:a16="http://schemas.microsoft.com/office/drawing/2014/main" val="10000"/>
                  </a:ext>
                </a:extLst>
              </a:tr>
              <a:tr h="2250440">
                <a:tc>
                  <a:txBody>
                    <a:bodyPr/>
                    <a:lstStyle/>
                    <a:p>
                      <a:pPr>
                        <a:buNone/>
                      </a:pPr>
                      <a:r>
                        <a:rPr lang="en-US" sz="3600" b="1"/>
                        <a:t>1.</a:t>
                      </a:r>
                      <a:r>
                        <a:rPr lang="en-US" sz="3600" b="0"/>
                        <a:t> _____________</a:t>
                      </a:r>
                    </a:p>
                    <a:p>
                      <a:pPr>
                        <a:buNone/>
                      </a:pPr>
                      <a:r>
                        <a:rPr lang="en-US" sz="3600" b="0"/>
                        <a:t>   anniversaries</a:t>
                      </a:r>
                    </a:p>
                  </a:txBody>
                  <a:tcPr>
                    <a:solidFill>
                      <a:srgbClr val="FFF5E0"/>
                    </a:solidFill>
                  </a:tcPr>
                </a:tc>
                <a:tc>
                  <a:txBody>
                    <a:bodyPr/>
                    <a:lstStyle/>
                    <a:p>
                      <a:pPr>
                        <a:buNone/>
                      </a:pPr>
                      <a:r>
                        <a:rPr lang="en-US" sz="3600" b="1"/>
                        <a:t>2. </a:t>
                      </a:r>
                      <a:r>
                        <a:rPr lang="en-US" sz="3600" b="0"/>
                        <a:t>_________Festival</a:t>
                      </a:r>
                    </a:p>
                    <a:p>
                      <a:pPr>
                        <a:buNone/>
                      </a:pPr>
                      <a:r>
                        <a:rPr lang="en-US" sz="3600" b="1"/>
                        <a:t>3. </a:t>
                      </a:r>
                      <a:r>
                        <a:rPr lang="en-US" sz="3600">
                          <a:sym typeface="+mn-ea"/>
                        </a:rPr>
                        <a:t>_________Festival</a:t>
                      </a:r>
                      <a:endParaRPr lang="en-US" sz="3600" b="1"/>
                    </a:p>
                  </a:txBody>
                  <a:tcPr>
                    <a:solidFill>
                      <a:srgbClr val="FFF5E0"/>
                    </a:solidFill>
                  </a:tcPr>
                </a:tc>
                <a:tc>
                  <a:txBody>
                    <a:bodyPr/>
                    <a:lstStyle/>
                    <a:p>
                      <a:pPr>
                        <a:buNone/>
                      </a:pPr>
                      <a:r>
                        <a:rPr lang="en-US" sz="3600" b="1"/>
                        <a:t>4. </a:t>
                      </a:r>
                      <a:r>
                        <a:rPr lang="en-US" sz="3600" b="0"/>
                        <a:t>___________</a:t>
                      </a:r>
                    </a:p>
                    <a:p>
                      <a:pPr>
                        <a:buNone/>
                      </a:pPr>
                      <a:r>
                        <a:rPr lang="en-US" sz="3600" b="1"/>
                        <a:t>5. </a:t>
                      </a:r>
                      <a:r>
                        <a:rPr lang="en-US" sz="3600" b="0"/>
                        <a:t>___________</a:t>
                      </a:r>
                    </a:p>
                  </a:txBody>
                  <a:tcPr>
                    <a:solidFill>
                      <a:srgbClr val="FFF5E0"/>
                    </a:solidFill>
                  </a:tcPr>
                </a:tc>
                <a:extLst>
                  <a:ext uri="{0D108BD9-81ED-4DB2-BD59-A6C34878D82A}">
                    <a16:rowId xmlns:a16="http://schemas.microsoft.com/office/drawing/2014/main" val="10001"/>
                  </a:ext>
                </a:extLst>
              </a:tr>
            </a:tbl>
          </a:graphicData>
        </a:graphic>
      </p:graphicFrame>
      <p:pic>
        <p:nvPicPr>
          <p:cNvPr id="3" name="e2e9760c-412b-41ab-9e44-ccb488bda8f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7690" y="283374"/>
            <a:ext cx="406400" cy="40640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98633" y="5102048"/>
            <a:ext cx="4448954" cy="88988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rPr>
              <a:t>birthday</a:t>
            </a:r>
            <a:endParaRPr lang="en-US" sz="4267" b="1" dirty="0">
              <a:solidFill>
                <a:srgbClr val="C00000"/>
              </a:solidFill>
            </a:endParaRPr>
          </a:p>
        </p:txBody>
      </p:sp>
      <p:sp>
        <p:nvSpPr>
          <p:cNvPr id="3" name="Oval 2"/>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726" y="6153888"/>
            <a:ext cx="812800" cy="812800"/>
          </a:xfrm>
          <a:prstGeom prst="rect">
            <a:avLst/>
          </a:prstGeom>
        </p:spPr>
      </p:pic>
      <p:sp>
        <p:nvSpPr>
          <p:cNvPr id="15" name="TextBox 14"/>
          <p:cNvSpPr txBox="1"/>
          <p:nvPr/>
        </p:nvSpPr>
        <p:spPr>
          <a:xfrm>
            <a:off x="1058426" y="5239217"/>
            <a:ext cx="1598515" cy="584775"/>
          </a:xfrm>
          <a:prstGeom prst="rect">
            <a:avLst/>
          </a:prstGeom>
          <a:noFill/>
        </p:spPr>
        <p:txBody>
          <a:bodyPr wrap="none" rtlCol="0">
            <a:spAutoFit/>
          </a:bodyPr>
          <a:lstStyle/>
          <a:p>
            <a:r>
              <a:rPr lang="en-US" sz="3200" b="1">
                <a:solidFill>
                  <a:schemeClr val="bg1"/>
                </a:solidFill>
              </a:rPr>
              <a:t>HẾT GIỜ</a:t>
            </a:r>
          </a:p>
        </p:txBody>
      </p:sp>
      <p:sp>
        <p:nvSpPr>
          <p:cNvPr id="7" name="Left Arrow 6">
            <a:hlinkClick r:id="rId5" action="ppaction://hlinksldjump"/>
          </p:cNvPr>
          <p:cNvSpPr/>
          <p:nvPr/>
        </p:nvSpPr>
        <p:spPr>
          <a:xfrm>
            <a:off x="10913806" y="6192711"/>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extBox 1"/>
          <p:cNvSpPr txBox="1"/>
          <p:nvPr/>
        </p:nvSpPr>
        <p:spPr>
          <a:xfrm>
            <a:off x="338217" y="256941"/>
            <a:ext cx="11130935" cy="584775"/>
          </a:xfrm>
          <a:prstGeom prst="rect">
            <a:avLst/>
          </a:prstGeom>
          <a:solidFill>
            <a:schemeClr val="accent6">
              <a:lumMod val="40000"/>
              <a:lumOff val="60000"/>
            </a:schemeClr>
          </a:solidFill>
        </p:spPr>
        <p:txBody>
          <a:bodyPr wrap="square" rtlCol="0">
            <a:spAutoFit/>
          </a:bodyPr>
          <a:lstStyle/>
          <a:p>
            <a:r>
              <a:rPr lang="en-US" sz="3200" b="1" dirty="0" smtClean="0"/>
              <a:t>We celebrate each family member’s ……………………….every year.</a:t>
            </a:r>
            <a:endParaRPr lang="en-US" sz="3200" b="1" dirty="0"/>
          </a:p>
        </p:txBody>
      </p:sp>
      <p:pic>
        <p:nvPicPr>
          <p:cNvPr id="6" name="Picture 5"/>
          <p:cNvPicPr>
            <a:picLocks noChangeAspect="1"/>
          </p:cNvPicPr>
          <p:nvPr/>
        </p:nvPicPr>
        <p:blipFill>
          <a:blip r:embed="rId6"/>
          <a:stretch>
            <a:fillRect/>
          </a:stretch>
        </p:blipFill>
        <p:spPr>
          <a:xfrm>
            <a:off x="3559277" y="1107094"/>
            <a:ext cx="5434118" cy="3496472"/>
          </a:xfrm>
          <a:prstGeom prst="rect">
            <a:avLst/>
          </a:prstGeom>
        </p:spPr>
      </p:pic>
    </p:spTree>
    <p:extLst>
      <p:ext uri="{BB962C8B-B14F-4D97-AF65-F5344CB8AC3E}">
        <p14:creationId xmlns:p14="http://schemas.microsoft.com/office/powerpoint/2010/main" val="156115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0"/>
                                        <p:tgtEl>
                                          <p:spTgt spid="13"/>
                                        </p:tgtEl>
                                      </p:cBhvr>
                                    </p:animEffect>
                                  </p:childTnLst>
                                </p:cTn>
                              </p:par>
                            </p:childTnLst>
                          </p:cTn>
                        </p:par>
                        <p:par>
                          <p:cTn id="8" fill="hold">
                            <p:stCondLst>
                              <p:cond delay="5000"/>
                            </p:stCondLst>
                            <p:childTnLst>
                              <p:par>
                                <p:cTn id="9" presetID="1" presetClass="mediacall" presetSubtype="0" fill="hold" nodeType="afterEffect">
                                  <p:stCondLst>
                                    <p:cond delay="0"/>
                                  </p:stCondLst>
                                  <p:childTnLst>
                                    <p:cmd type="call" cmd="playFrom(0.0)">
                                      <p:cBhvr>
                                        <p:cTn id="10" dur="1965" fill="hold"/>
                                        <p:tgtEl>
                                          <p:spTgt spid="14"/>
                                        </p:tgtEl>
                                      </p:cBhvr>
                                    </p:cmd>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4"/>
                </p:tgtEl>
              </p:cMediaNode>
            </p:audio>
          </p:childTnLst>
        </p:cTn>
      </p:par>
    </p:tnLst>
    <p:bldLst>
      <p:bldP spid="5" grpId="0" animBg="1"/>
      <p:bldP spid="13"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p:nvPr>
            <p:extLst>
              <p:ext uri="{D42A27DB-BD31-4B8C-83A1-F6EECF244321}">
                <p14:modId xmlns:p14="http://schemas.microsoft.com/office/powerpoint/2010/main" val="282154588"/>
              </p:ext>
            </p:extLst>
          </p:nvPr>
        </p:nvGraphicFramePr>
        <p:xfrm>
          <a:off x="393700" y="1269303"/>
          <a:ext cx="11657965" cy="3142615"/>
        </p:xfrm>
        <a:graphic>
          <a:graphicData uri="http://schemas.openxmlformats.org/drawingml/2006/table">
            <a:tbl>
              <a:tblPr firstRow="1" bandRow="1">
                <a:tableStyleId>{5C22544A-7EE6-4342-B048-85BDC9FD1C3A}</a:tableStyleId>
              </a:tblPr>
              <a:tblGrid>
                <a:gridCol w="3803015">
                  <a:extLst>
                    <a:ext uri="{9D8B030D-6E8A-4147-A177-3AD203B41FA5}">
                      <a16:colId xmlns:a16="http://schemas.microsoft.com/office/drawing/2014/main" val="20000"/>
                    </a:ext>
                  </a:extLst>
                </a:gridCol>
                <a:gridCol w="4036695">
                  <a:extLst>
                    <a:ext uri="{9D8B030D-6E8A-4147-A177-3AD203B41FA5}">
                      <a16:colId xmlns:a16="http://schemas.microsoft.com/office/drawing/2014/main" val="20001"/>
                    </a:ext>
                  </a:extLst>
                </a:gridCol>
                <a:gridCol w="3818255">
                  <a:extLst>
                    <a:ext uri="{9D8B030D-6E8A-4147-A177-3AD203B41FA5}">
                      <a16:colId xmlns:a16="http://schemas.microsoft.com/office/drawing/2014/main" val="20002"/>
                    </a:ext>
                  </a:extLst>
                </a:gridCol>
              </a:tblGrid>
              <a:tr h="856615">
                <a:tc>
                  <a:txBody>
                    <a:bodyPr/>
                    <a:lstStyle/>
                    <a:p>
                      <a:pPr algn="ctr">
                        <a:buNone/>
                      </a:pPr>
                      <a:r>
                        <a:rPr lang="en-US" sz="3600" dirty="0"/>
                        <a:t>Anniversaries</a:t>
                      </a:r>
                    </a:p>
                  </a:txBody>
                  <a:tcPr>
                    <a:solidFill>
                      <a:schemeClr val="accent1">
                        <a:lumMod val="75000"/>
                      </a:schemeClr>
                    </a:solidFill>
                  </a:tcPr>
                </a:tc>
                <a:tc>
                  <a:txBody>
                    <a:bodyPr/>
                    <a:lstStyle/>
                    <a:p>
                      <a:pPr algn="ctr">
                        <a:buNone/>
                      </a:pPr>
                      <a:r>
                        <a:rPr lang="en-US" sz="3600" dirty="0"/>
                        <a:t>Festivals</a:t>
                      </a:r>
                    </a:p>
                  </a:txBody>
                  <a:tcPr>
                    <a:solidFill>
                      <a:schemeClr val="accent1">
                        <a:lumMod val="75000"/>
                      </a:schemeClr>
                    </a:solidFill>
                  </a:tcPr>
                </a:tc>
                <a:tc>
                  <a:txBody>
                    <a:bodyPr/>
                    <a:lstStyle/>
                    <a:p>
                      <a:pPr algn="ctr">
                        <a:buNone/>
                      </a:pPr>
                      <a:r>
                        <a:rPr lang="en-US" sz="3600" dirty="0"/>
                        <a:t>Holidays</a:t>
                      </a:r>
                    </a:p>
                  </a:txBody>
                  <a:tcPr>
                    <a:solidFill>
                      <a:schemeClr val="accent1">
                        <a:lumMod val="75000"/>
                      </a:schemeClr>
                    </a:solidFill>
                  </a:tcPr>
                </a:tc>
                <a:extLst>
                  <a:ext uri="{0D108BD9-81ED-4DB2-BD59-A6C34878D82A}">
                    <a16:rowId xmlns:a16="http://schemas.microsoft.com/office/drawing/2014/main" val="10000"/>
                  </a:ext>
                </a:extLst>
              </a:tr>
              <a:tr h="2250440">
                <a:tc>
                  <a:txBody>
                    <a:bodyPr/>
                    <a:lstStyle/>
                    <a:p>
                      <a:pPr>
                        <a:buNone/>
                      </a:pPr>
                      <a:r>
                        <a:rPr lang="en-US" sz="3600" b="1" dirty="0"/>
                        <a:t>1.</a:t>
                      </a:r>
                      <a:r>
                        <a:rPr lang="en-US" sz="3600" b="0" dirty="0"/>
                        <a:t> _____________</a:t>
                      </a:r>
                    </a:p>
                    <a:p>
                      <a:pPr>
                        <a:buNone/>
                      </a:pPr>
                      <a:r>
                        <a:rPr lang="en-US" sz="3600" b="0" dirty="0"/>
                        <a:t>   anniversaries</a:t>
                      </a:r>
                    </a:p>
                  </a:txBody>
                  <a:tcPr>
                    <a:solidFill>
                      <a:srgbClr val="FFF5E0"/>
                    </a:solidFill>
                  </a:tcPr>
                </a:tc>
                <a:tc>
                  <a:txBody>
                    <a:bodyPr/>
                    <a:lstStyle/>
                    <a:p>
                      <a:pPr>
                        <a:buNone/>
                      </a:pPr>
                      <a:r>
                        <a:rPr lang="en-US" sz="3600" b="1"/>
                        <a:t>2. </a:t>
                      </a:r>
                      <a:r>
                        <a:rPr lang="en-US" sz="3600" b="0"/>
                        <a:t>_____________</a:t>
                      </a:r>
                    </a:p>
                    <a:p>
                      <a:pPr>
                        <a:buNone/>
                      </a:pPr>
                      <a:r>
                        <a:rPr lang="en-US" sz="3600" b="0"/>
                        <a:t>           Festival</a:t>
                      </a:r>
                    </a:p>
                    <a:p>
                      <a:pPr>
                        <a:buNone/>
                      </a:pPr>
                      <a:r>
                        <a:rPr lang="en-US" sz="3600" b="1"/>
                        <a:t>3. </a:t>
                      </a:r>
                      <a:r>
                        <a:rPr lang="en-US" sz="3600">
                          <a:sym typeface="+mn-ea"/>
                        </a:rPr>
                        <a:t>_____________</a:t>
                      </a:r>
                    </a:p>
                    <a:p>
                      <a:pPr>
                        <a:buNone/>
                      </a:pPr>
                      <a:r>
                        <a:rPr lang="en-US" sz="3600">
                          <a:sym typeface="+mn-ea"/>
                        </a:rPr>
                        <a:t>          Festival</a:t>
                      </a:r>
                      <a:endParaRPr lang="en-US" sz="3600" b="1"/>
                    </a:p>
                  </a:txBody>
                  <a:tcPr>
                    <a:solidFill>
                      <a:srgbClr val="FFF5E0"/>
                    </a:solidFill>
                  </a:tcPr>
                </a:tc>
                <a:tc>
                  <a:txBody>
                    <a:bodyPr/>
                    <a:lstStyle/>
                    <a:p>
                      <a:pPr>
                        <a:buNone/>
                      </a:pPr>
                      <a:r>
                        <a:rPr lang="en-US" sz="3600" b="1" dirty="0"/>
                        <a:t>4. </a:t>
                      </a:r>
                      <a:r>
                        <a:rPr lang="en-US" sz="3600" b="0" dirty="0"/>
                        <a:t>___________</a:t>
                      </a:r>
                    </a:p>
                    <a:p>
                      <a:pPr>
                        <a:buNone/>
                      </a:pPr>
                      <a:endParaRPr lang="en-US" sz="3600" b="0" dirty="0"/>
                    </a:p>
                    <a:p>
                      <a:pPr>
                        <a:buNone/>
                      </a:pPr>
                      <a:r>
                        <a:rPr lang="en-US" sz="3600" b="1" dirty="0"/>
                        <a:t>5. </a:t>
                      </a:r>
                      <a:r>
                        <a:rPr lang="en-US" sz="3600" b="0" dirty="0"/>
                        <a:t>___________</a:t>
                      </a:r>
                    </a:p>
                  </a:txBody>
                  <a:tcPr>
                    <a:solidFill>
                      <a:srgbClr val="FFF5E0"/>
                    </a:solidFill>
                  </a:tcPr>
                </a:tc>
                <a:extLst>
                  <a:ext uri="{0D108BD9-81ED-4DB2-BD59-A6C34878D82A}">
                    <a16:rowId xmlns:a16="http://schemas.microsoft.com/office/drawing/2014/main" val="10001"/>
                  </a:ext>
                </a:extLst>
              </a:tr>
            </a:tbl>
          </a:graphicData>
        </a:graphic>
      </p:graphicFrame>
      <p:sp>
        <p:nvSpPr>
          <p:cNvPr id="9" name="Text Box 8"/>
          <p:cNvSpPr txBox="1"/>
          <p:nvPr/>
        </p:nvSpPr>
        <p:spPr>
          <a:xfrm>
            <a:off x="1511300" y="2052893"/>
            <a:ext cx="1571625" cy="615553"/>
          </a:xfrm>
          <a:prstGeom prst="rect">
            <a:avLst/>
          </a:prstGeom>
          <a:noFill/>
          <a:ln w="9525">
            <a:noFill/>
          </a:ln>
        </p:spPr>
        <p:txBody>
          <a:bodyPr wrap="square">
            <a:spAutoFit/>
          </a:bodyPr>
          <a:lstStyle/>
          <a:p>
            <a:pPr marL="635" indent="-635"/>
            <a:r>
              <a:rPr lang="en-US" sz="3400" b="1" dirty="0">
                <a:solidFill>
                  <a:srgbClr val="C00000"/>
                </a:solidFill>
                <a:latin typeface="Times New Roman" panose="02020603050405020304" pitchFamily="18" charset="0"/>
              </a:rPr>
              <a:t>Death</a:t>
            </a:r>
          </a:p>
        </p:txBody>
      </p:sp>
      <p:sp>
        <p:nvSpPr>
          <p:cNvPr id="14" name="Text Box 13"/>
          <p:cNvSpPr txBox="1"/>
          <p:nvPr/>
        </p:nvSpPr>
        <p:spPr>
          <a:xfrm>
            <a:off x="393700" y="-5240020"/>
            <a:ext cx="11482070" cy="4373880"/>
          </a:xfrm>
          <a:prstGeom prst="rect">
            <a:avLst/>
          </a:prstGeom>
          <a:solidFill>
            <a:srgbClr val="FCE8C6"/>
          </a:solidFill>
        </p:spPr>
        <p:txBody>
          <a:bodyPr wrap="square" rtlCol="0" anchor="t">
            <a:noAutofit/>
          </a:bodyPr>
          <a:lstStyle/>
          <a:p>
            <a:pPr algn="just"/>
            <a:r>
              <a:rPr lang="en-US" sz="3000"/>
              <a:t>Most of Vietnamese families have customs and traditions that they have </a:t>
            </a:r>
          </a:p>
          <a:p>
            <a:pPr algn="just"/>
            <a:r>
              <a:rPr lang="en-US" sz="3000"/>
              <a:t>observed for many generations. Firstly, they worship their ancestors, and they celebrate their death anniversaries every year. That’s the way they show their gratitude to their ancestors and teach their young children about traditions. Secondly, they take part in many national and regional festivals, for example the Mid-Autumn Festival and the New Harvest Festival. Thirdly, they celebratemany holidays during the year such as Tet </a:t>
            </a:r>
          </a:p>
          <a:p>
            <a:pPr algn="just"/>
            <a:r>
              <a:rPr lang="en-US" sz="3000"/>
              <a:t>and National Day. In this way, they keep their traditions alive and pass them down to the next generation.</a:t>
            </a:r>
          </a:p>
        </p:txBody>
      </p:sp>
      <p:sp>
        <p:nvSpPr>
          <p:cNvPr id="6" name="Text Box 5"/>
          <p:cNvSpPr txBox="1"/>
          <p:nvPr/>
        </p:nvSpPr>
        <p:spPr>
          <a:xfrm>
            <a:off x="4664075" y="2052893"/>
            <a:ext cx="3794125" cy="615553"/>
          </a:xfrm>
          <a:prstGeom prst="rect">
            <a:avLst/>
          </a:prstGeom>
          <a:noFill/>
          <a:ln w="9525">
            <a:noFill/>
          </a:ln>
        </p:spPr>
        <p:txBody>
          <a:bodyPr wrap="square">
            <a:spAutoFit/>
          </a:bodyPr>
          <a:lstStyle/>
          <a:p>
            <a:pPr marL="635" indent="-635"/>
            <a:r>
              <a:rPr lang="en-US" sz="3400" b="1">
                <a:solidFill>
                  <a:srgbClr val="C00000"/>
                </a:solidFill>
                <a:latin typeface="Times New Roman" panose="02020603050405020304" pitchFamily="18" charset="0"/>
              </a:rPr>
              <a:t>Mid - Autumn</a:t>
            </a:r>
          </a:p>
        </p:txBody>
      </p:sp>
      <p:sp>
        <p:nvSpPr>
          <p:cNvPr id="7" name="Text Box 6"/>
          <p:cNvSpPr txBox="1"/>
          <p:nvPr/>
        </p:nvSpPr>
        <p:spPr>
          <a:xfrm>
            <a:off x="4752975" y="3134933"/>
            <a:ext cx="3794125" cy="615553"/>
          </a:xfrm>
          <a:prstGeom prst="rect">
            <a:avLst/>
          </a:prstGeom>
          <a:noFill/>
          <a:ln w="9525">
            <a:noFill/>
          </a:ln>
        </p:spPr>
        <p:txBody>
          <a:bodyPr wrap="square">
            <a:spAutoFit/>
          </a:bodyPr>
          <a:lstStyle/>
          <a:p>
            <a:pPr marL="635" indent="-635"/>
            <a:r>
              <a:rPr lang="en-US" sz="3400" b="1">
                <a:solidFill>
                  <a:srgbClr val="C00000"/>
                </a:solidFill>
                <a:latin typeface="Times New Roman" panose="02020603050405020304" pitchFamily="18" charset="0"/>
              </a:rPr>
              <a:t>New Harvest</a:t>
            </a:r>
          </a:p>
        </p:txBody>
      </p:sp>
      <p:sp>
        <p:nvSpPr>
          <p:cNvPr id="17" name="Text Box 16"/>
          <p:cNvSpPr txBox="1"/>
          <p:nvPr/>
        </p:nvSpPr>
        <p:spPr>
          <a:xfrm>
            <a:off x="8651875" y="2052893"/>
            <a:ext cx="3138170" cy="615553"/>
          </a:xfrm>
          <a:prstGeom prst="rect">
            <a:avLst/>
          </a:prstGeom>
          <a:noFill/>
          <a:ln w="9525">
            <a:noFill/>
          </a:ln>
        </p:spPr>
        <p:txBody>
          <a:bodyPr wrap="square">
            <a:spAutoFit/>
          </a:bodyPr>
          <a:lstStyle/>
          <a:p>
            <a:pPr marL="635" indent="-635"/>
            <a:r>
              <a:rPr lang="en-US" sz="3400" b="1">
                <a:solidFill>
                  <a:srgbClr val="C00000"/>
                </a:solidFill>
                <a:latin typeface="Times New Roman" panose="02020603050405020304" pitchFamily="18" charset="0"/>
              </a:rPr>
              <a:t>Tet Holiday</a:t>
            </a:r>
          </a:p>
        </p:txBody>
      </p:sp>
      <p:sp>
        <p:nvSpPr>
          <p:cNvPr id="18" name="Text Box 17"/>
          <p:cNvSpPr txBox="1"/>
          <p:nvPr/>
        </p:nvSpPr>
        <p:spPr>
          <a:xfrm>
            <a:off x="8651875" y="3134933"/>
            <a:ext cx="3138170" cy="615553"/>
          </a:xfrm>
          <a:prstGeom prst="rect">
            <a:avLst/>
          </a:prstGeom>
          <a:noFill/>
          <a:ln w="9525">
            <a:noFill/>
          </a:ln>
        </p:spPr>
        <p:txBody>
          <a:bodyPr wrap="square">
            <a:spAutoFit/>
          </a:bodyPr>
          <a:lstStyle/>
          <a:p>
            <a:pPr marL="635" indent="-635"/>
            <a:r>
              <a:rPr lang="en-US" sz="3400" b="1">
                <a:solidFill>
                  <a:srgbClr val="C00000"/>
                </a:solidFill>
                <a:latin typeface="Times New Roman" panose="02020603050405020304" pitchFamily="18" charset="0"/>
              </a:rPr>
              <a:t>National Day</a:t>
            </a:r>
          </a:p>
        </p:txBody>
      </p:sp>
      <p:sp>
        <p:nvSpPr>
          <p:cNvPr id="16" name="TextBox 15"/>
          <p:cNvSpPr txBox="1"/>
          <p:nvPr/>
        </p:nvSpPr>
        <p:spPr>
          <a:xfrm>
            <a:off x="1657084" y="152338"/>
            <a:ext cx="9286220" cy="645160"/>
          </a:xfrm>
          <a:prstGeom prst="rect">
            <a:avLst/>
          </a:prstGeom>
          <a:solidFill>
            <a:schemeClr val="accent6">
              <a:lumMod val="40000"/>
              <a:lumOff val="60000"/>
            </a:schemeClr>
          </a:solidFill>
          <a:effectLst/>
        </p:spPr>
        <p:txBody>
          <a:bodyPr wrap="square" rtlCol="0">
            <a:spAutoFit/>
          </a:bodyPr>
          <a:lstStyle/>
          <a:p>
            <a:pPr marL="571500" indent="-571500">
              <a:buFont typeface="Wingdings" panose="05000000000000000000" pitchFamily="2" charset="2"/>
              <a:buChar char="v"/>
            </a:pPr>
            <a:r>
              <a:rPr lang="en-US" sz="3600" b="1" dirty="0">
                <a:effectLst>
                  <a:glow rad="88900">
                    <a:schemeClr val="bg1"/>
                  </a:glow>
                </a:effectLst>
                <a:latin typeface="Arial" panose="020B0604020202020204" pitchFamily="34" charset="0"/>
                <a:cs typeface="Arial" panose="020B0604020202020204" pitchFamily="34" charset="0"/>
              </a:rPr>
              <a:t>How our families keep traditions alive</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1" animBg="1"/>
      <p:bldP spid="6" grpId="0"/>
      <p:bldP spid="6" grpId="1"/>
      <p:bldP spid="7" grpId="0"/>
      <p:bldP spid="7" grpId="1"/>
      <p:bldP spid="17" grpId="0"/>
      <p:bldP spid="17" grpId="1"/>
      <p:bldP spid="18" grpId="0"/>
      <p:bldP spid="1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15299" y="962189"/>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Ask and answer about how your family observes customs and traditions</a:t>
            </a:r>
          </a:p>
        </p:txBody>
      </p:sp>
      <p:sp>
        <p:nvSpPr>
          <p:cNvPr id="16" name="Rounded Rectangle 15"/>
          <p:cNvSpPr/>
          <p:nvPr/>
        </p:nvSpPr>
        <p:spPr>
          <a:xfrm>
            <a:off x="312632" y="97256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65417" y="86992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5" name="Round Single Corner Rectangle 4"/>
          <p:cNvSpPr/>
          <p:nvPr/>
        </p:nvSpPr>
        <p:spPr>
          <a:xfrm>
            <a:off x="312632" y="3018503"/>
            <a:ext cx="11353800" cy="2105578"/>
          </a:xfrm>
          <a:prstGeom prst="round1Rect">
            <a:avLst/>
          </a:prstGeom>
          <a:solidFill>
            <a:srgbClr val="C1ECE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lnSpc>
                <a:spcPct val="150000"/>
              </a:lnSpc>
            </a:pPr>
            <a:r>
              <a:rPr lang="en-US" sz="3400" b="1" dirty="0" smtClean="0">
                <a:solidFill>
                  <a:srgbClr val="231F20"/>
                </a:solidFill>
                <a:latin typeface="Calibri" panose="020F0502020204030204" pitchFamily="34" charset="0"/>
                <a:cs typeface="Calibri" panose="020F0502020204030204" pitchFamily="34" charset="0"/>
                <a:sym typeface="+mn-ea"/>
              </a:rPr>
              <a:t>A</a:t>
            </a:r>
            <a:r>
              <a:rPr lang="en-US" sz="3400" b="1" dirty="0">
                <a:solidFill>
                  <a:srgbClr val="231F20"/>
                </a:solidFill>
                <a:latin typeface="Calibri" panose="020F0502020204030204" pitchFamily="34" charset="0"/>
                <a:cs typeface="Calibri" panose="020F0502020204030204" pitchFamily="34" charset="0"/>
                <a:sym typeface="+mn-ea"/>
              </a:rPr>
              <a:t>:</a:t>
            </a:r>
            <a:r>
              <a:rPr lang="en-US" sz="3400" dirty="0">
                <a:solidFill>
                  <a:srgbClr val="231F20"/>
                </a:solidFill>
                <a:latin typeface="Calibri" panose="020F0502020204030204" pitchFamily="34" charset="0"/>
                <a:cs typeface="Calibri" panose="020F0502020204030204" pitchFamily="34" charset="0"/>
                <a:sym typeface="+mn-ea"/>
              </a:rPr>
              <a:t> What festival(s) does your family celebrate every year? </a:t>
            </a:r>
            <a:endParaRPr lang="en-US" sz="3400" b="1" dirty="0">
              <a:solidFill>
                <a:srgbClr val="231F20"/>
              </a:solidFill>
              <a:latin typeface="Calibri" panose="020F0502020204030204" pitchFamily="34" charset="0"/>
              <a:cs typeface="Calibri" panose="020F0502020204030204" pitchFamily="34" charset="0"/>
              <a:sym typeface="+mn-ea"/>
            </a:endParaRPr>
          </a:p>
          <a:p>
            <a:pPr algn="just">
              <a:lnSpc>
                <a:spcPct val="150000"/>
              </a:lnSpc>
            </a:pPr>
            <a:r>
              <a:rPr lang="en-US" sz="3400" b="1" dirty="0">
                <a:solidFill>
                  <a:srgbClr val="231F20"/>
                </a:solidFill>
                <a:latin typeface="Calibri" panose="020F0502020204030204" pitchFamily="34" charset="0"/>
                <a:cs typeface="Calibri" panose="020F0502020204030204" pitchFamily="34" charset="0"/>
                <a:sym typeface="+mn-ea"/>
              </a:rPr>
              <a:t>B:</a:t>
            </a:r>
            <a:r>
              <a:rPr lang="en-US" sz="3400" dirty="0">
                <a:solidFill>
                  <a:srgbClr val="231F20"/>
                </a:solidFill>
                <a:latin typeface="Calibri" panose="020F0502020204030204" pitchFamily="34" charset="0"/>
                <a:cs typeface="Calibri" panose="020F0502020204030204" pitchFamily="34" charset="0"/>
                <a:sym typeface="+mn-ea"/>
              </a:rPr>
              <a:t> We celebrate Hung Kings’ Temple Festival</a:t>
            </a:r>
            <a:r>
              <a:rPr lang="en-US" sz="3400" dirty="0" smtClean="0">
                <a:solidFill>
                  <a:srgbClr val="231F20"/>
                </a:solidFill>
                <a:latin typeface="Calibri" panose="020F0502020204030204" pitchFamily="34" charset="0"/>
                <a:cs typeface="Calibri" panose="020F0502020204030204" pitchFamily="34" charset="0"/>
                <a:sym typeface="+mn-ea"/>
              </a:rPr>
              <a:t>.</a:t>
            </a:r>
            <a:endParaRPr lang="en-US" sz="3400" b="0" dirty="0">
              <a:solidFill>
                <a:srgbClr val="231F20"/>
              </a:solidFill>
              <a:latin typeface="Calibri" panose="020F0502020204030204" pitchFamily="34" charset="0"/>
              <a:cs typeface="Calibri" panose="020F0502020204030204" pitchFamily="34" charset="0"/>
            </a:endParaRPr>
          </a:p>
        </p:txBody>
      </p:sp>
      <p:sp>
        <p:nvSpPr>
          <p:cNvPr id="13" name="TextBox 12"/>
          <p:cNvSpPr txBox="1"/>
          <p:nvPr/>
        </p:nvSpPr>
        <p:spPr>
          <a:xfrm>
            <a:off x="1657084" y="152338"/>
            <a:ext cx="9286220" cy="645160"/>
          </a:xfrm>
          <a:prstGeom prst="rect">
            <a:avLst/>
          </a:prstGeom>
          <a:solidFill>
            <a:schemeClr val="accent6">
              <a:lumMod val="40000"/>
              <a:lumOff val="60000"/>
            </a:schemeClr>
          </a:solidFill>
          <a:effectLst/>
        </p:spPr>
        <p:txBody>
          <a:bodyPr wrap="square" rtlCol="0">
            <a:spAutoFit/>
          </a:bodyPr>
          <a:lstStyle/>
          <a:p>
            <a:pPr marL="571500" indent="-571500">
              <a:buFont typeface="Wingdings" panose="05000000000000000000" pitchFamily="2" charset="2"/>
              <a:buChar char="v"/>
            </a:pPr>
            <a:r>
              <a:rPr lang="en-US" sz="3600" b="1" dirty="0">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4" name="Rectangle 3"/>
          <p:cNvSpPr/>
          <p:nvPr/>
        </p:nvSpPr>
        <p:spPr>
          <a:xfrm>
            <a:off x="618439" y="2090018"/>
            <a:ext cx="2912336" cy="707886"/>
          </a:xfrm>
          <a:prstGeom prst="rect">
            <a:avLst/>
          </a:prstGeom>
        </p:spPr>
        <p:txBody>
          <a:bodyPr wrap="none">
            <a:spAutoFit/>
          </a:bodyPr>
          <a:lstStyle/>
          <a:p>
            <a:pPr marL="571500" lvl="0" indent="-571500" algn="just">
              <a:buFont typeface="Wingdings" panose="05000000000000000000" pitchFamily="2" charset="2"/>
              <a:buChar char="Ø"/>
            </a:pPr>
            <a:r>
              <a:rPr lang="en-US" sz="4000" b="1" i="1" dirty="0">
                <a:solidFill>
                  <a:srgbClr val="C00000"/>
                </a:solidFill>
                <a:latin typeface="Calibri" panose="020F0502020204030204" pitchFamily="34" charset="0"/>
                <a:cs typeface="Calibri" panose="020F0502020204030204" pitchFamily="34" charset="0"/>
                <a:sym typeface="+mn-ea"/>
              </a:rPr>
              <a:t>Examples:</a:t>
            </a:r>
            <a:endParaRPr lang="en-US" sz="4000" b="1" dirty="0">
              <a:solidFill>
                <a:srgbClr val="C00000"/>
              </a:solidFill>
              <a:latin typeface="Calibri" panose="020F0502020204030204" pitchFamily="34" charset="0"/>
              <a:cs typeface="Calibri" panose="020F0502020204030204" pitchFamily="34" charset="0"/>
              <a:sym typeface="+mn-ea"/>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15299" y="962189"/>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Ask and answer about how your family observes customs and traditions</a:t>
            </a:r>
          </a:p>
        </p:txBody>
      </p:sp>
      <p:sp>
        <p:nvSpPr>
          <p:cNvPr id="16" name="Rounded Rectangle 15"/>
          <p:cNvSpPr/>
          <p:nvPr/>
        </p:nvSpPr>
        <p:spPr>
          <a:xfrm>
            <a:off x="312632" y="97256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65417" y="86992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3" name="TextBox 12"/>
          <p:cNvSpPr txBox="1"/>
          <p:nvPr/>
        </p:nvSpPr>
        <p:spPr>
          <a:xfrm>
            <a:off x="1657084" y="152338"/>
            <a:ext cx="9286220" cy="645160"/>
          </a:xfrm>
          <a:prstGeom prst="rect">
            <a:avLst/>
          </a:prstGeom>
          <a:solidFill>
            <a:schemeClr val="accent6">
              <a:lumMod val="40000"/>
              <a:lumOff val="60000"/>
            </a:schemeClr>
          </a:solidFill>
          <a:effectLst/>
        </p:spPr>
        <p:txBody>
          <a:bodyPr wrap="square" rtlCol="0">
            <a:spAutoFit/>
          </a:bodyPr>
          <a:lstStyle/>
          <a:p>
            <a:pPr marL="571500" indent="-571500">
              <a:buFont typeface="Wingdings" panose="05000000000000000000" pitchFamily="2" charset="2"/>
              <a:buChar char="v"/>
            </a:pPr>
            <a:r>
              <a:rPr lang="en-US" sz="3600" b="1" dirty="0">
                <a:effectLst>
                  <a:glow rad="88900">
                    <a:schemeClr val="bg1"/>
                  </a:glow>
                </a:effectLst>
                <a:latin typeface="Arial" panose="020B0604020202020204" pitchFamily="34" charset="0"/>
                <a:cs typeface="Arial" panose="020B0604020202020204" pitchFamily="34" charset="0"/>
              </a:rPr>
              <a:t>How our families keep traditions alive</a:t>
            </a:r>
          </a:p>
        </p:txBody>
      </p:sp>
      <p:sp>
        <p:nvSpPr>
          <p:cNvPr id="4" name="Rectangle 3"/>
          <p:cNvSpPr/>
          <p:nvPr/>
        </p:nvSpPr>
        <p:spPr>
          <a:xfrm>
            <a:off x="618439" y="2090018"/>
            <a:ext cx="2912336" cy="707886"/>
          </a:xfrm>
          <a:prstGeom prst="rect">
            <a:avLst/>
          </a:prstGeom>
        </p:spPr>
        <p:txBody>
          <a:bodyPr wrap="none">
            <a:spAutoFit/>
          </a:bodyPr>
          <a:lstStyle/>
          <a:p>
            <a:pPr marL="571500" lvl="0" indent="-571500" algn="just">
              <a:buFont typeface="Wingdings" panose="05000000000000000000" pitchFamily="2" charset="2"/>
              <a:buChar char="Ø"/>
            </a:pPr>
            <a:r>
              <a:rPr lang="en-US" sz="4000" b="1" i="1" dirty="0">
                <a:solidFill>
                  <a:srgbClr val="C00000"/>
                </a:solidFill>
                <a:latin typeface="Calibri" panose="020F0502020204030204" pitchFamily="34" charset="0"/>
                <a:cs typeface="Calibri" panose="020F0502020204030204" pitchFamily="34" charset="0"/>
                <a:sym typeface="+mn-ea"/>
              </a:rPr>
              <a:t>Examples:</a:t>
            </a:r>
            <a:endParaRPr lang="en-US" sz="4000" b="1" dirty="0">
              <a:solidFill>
                <a:srgbClr val="C00000"/>
              </a:solidFill>
              <a:latin typeface="Calibri" panose="020F0502020204030204" pitchFamily="34" charset="0"/>
              <a:cs typeface="Calibri" panose="020F0502020204030204" pitchFamily="34" charset="0"/>
              <a:sym typeface="+mn-ea"/>
            </a:endParaRPr>
          </a:p>
        </p:txBody>
      </p:sp>
      <p:sp>
        <p:nvSpPr>
          <p:cNvPr id="8" name="Rectangle 7"/>
          <p:cNvSpPr/>
          <p:nvPr/>
        </p:nvSpPr>
        <p:spPr>
          <a:xfrm>
            <a:off x="973392" y="2849408"/>
            <a:ext cx="9773265" cy="1477328"/>
          </a:xfrm>
          <a:prstGeom prst="rect">
            <a:avLst/>
          </a:prstGeom>
          <a:solidFill>
            <a:schemeClr val="accent1">
              <a:lumMod val="60000"/>
              <a:lumOff val="40000"/>
            </a:schemeClr>
          </a:solidFill>
        </p:spPr>
        <p:txBody>
          <a:bodyPr wrap="square">
            <a:spAutoFit/>
          </a:bodyPr>
          <a:lstStyle/>
          <a:p>
            <a:pPr>
              <a:lnSpc>
                <a:spcPct val="150000"/>
              </a:lnSpc>
            </a:pPr>
            <a:r>
              <a:rPr lang="en-US" sz="3000" b="1" dirty="0"/>
              <a:t>A: </a:t>
            </a:r>
            <a:r>
              <a:rPr lang="en-US" sz="3000" dirty="0"/>
              <a:t>What holiday(s) does your family celebrate every </a:t>
            </a:r>
            <a:r>
              <a:rPr lang="en-US" sz="3000" dirty="0" smtClean="0"/>
              <a:t>year</a:t>
            </a:r>
          </a:p>
          <a:p>
            <a:pPr>
              <a:lnSpc>
                <a:spcPct val="150000"/>
              </a:lnSpc>
            </a:pPr>
            <a:r>
              <a:rPr lang="en-US" sz="3000" b="1" dirty="0" smtClean="0">
                <a:solidFill>
                  <a:srgbClr val="0070C0"/>
                </a:solidFill>
              </a:rPr>
              <a:t>B</a:t>
            </a:r>
            <a:r>
              <a:rPr lang="en-US" sz="3000" b="1" dirty="0">
                <a:solidFill>
                  <a:srgbClr val="0070C0"/>
                </a:solidFill>
              </a:rPr>
              <a:t>: </a:t>
            </a:r>
            <a:r>
              <a:rPr lang="en-US" sz="3000" dirty="0"/>
              <a:t>We celebrate Tet and National Day</a:t>
            </a:r>
            <a:r>
              <a:rPr lang="en-US" sz="3000" dirty="0" smtClean="0"/>
              <a:t>.</a:t>
            </a:r>
          </a:p>
        </p:txBody>
      </p:sp>
    </p:spTree>
    <p:extLst>
      <p:ext uri="{BB962C8B-B14F-4D97-AF65-F5344CB8AC3E}">
        <p14:creationId xmlns:p14="http://schemas.microsoft.com/office/powerpoint/2010/main" val="33120045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74292" y="399702"/>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Work in groups. Give a short talk about one of the things in 4 that you and your family do to preserve traditions.</a:t>
            </a:r>
          </a:p>
        </p:txBody>
      </p:sp>
      <p:sp>
        <p:nvSpPr>
          <p:cNvPr id="16" name="Rounded Rectangle 15"/>
          <p:cNvSpPr/>
          <p:nvPr/>
        </p:nvSpPr>
        <p:spPr>
          <a:xfrm>
            <a:off x="371625" y="54977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24410" y="44713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23454" y="0"/>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Work in groups. Give a short talk about one of the things in 4 that you and your family do to preserve traditions.</a:t>
            </a:r>
          </a:p>
        </p:txBody>
      </p:sp>
      <p:sp>
        <p:nvSpPr>
          <p:cNvPr id="16" name="Rounded Rectangle 15"/>
          <p:cNvSpPr/>
          <p:nvPr/>
        </p:nvSpPr>
        <p:spPr>
          <a:xfrm>
            <a:off x="420787" y="1500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73572" y="4743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473874" y="1216025"/>
            <a:ext cx="11123295" cy="2862322"/>
          </a:xfrm>
          <a:prstGeom prst="rect">
            <a:avLst/>
          </a:prstGeom>
          <a:noFill/>
          <a:ln w="9525">
            <a:noFill/>
          </a:ln>
        </p:spPr>
        <p:txBody>
          <a:bodyPr wrap="square">
            <a:spAutoFit/>
          </a:bodyPr>
          <a:lstStyle/>
          <a:p>
            <a:pPr marL="635" indent="-635" algn="just"/>
            <a:r>
              <a:rPr lang="en-US" sz="3600" b="1" u="sng" dirty="0" smtClean="0">
                <a:latin typeface="Calibri" panose="020F0502020204030204" pitchFamily="34" charset="0"/>
                <a:cs typeface="Calibri" panose="020F0502020204030204" pitchFamily="34" charset="0"/>
              </a:rPr>
              <a:t>* Cues</a:t>
            </a:r>
            <a:r>
              <a:rPr lang="en-US" sz="3600" b="1" u="sng" dirty="0">
                <a:latin typeface="Calibri" panose="020F0502020204030204" pitchFamily="34" charset="0"/>
                <a:cs typeface="Calibri" panose="020F0502020204030204" pitchFamily="34" charset="0"/>
              </a:rPr>
              <a:t>:</a:t>
            </a:r>
          </a:p>
          <a:p>
            <a:pPr marL="635" indent="-635" algn="just"/>
            <a:r>
              <a:rPr lang="en-US" sz="3600" b="1" dirty="0">
                <a:latin typeface="Calibri" panose="020F0502020204030204" pitchFamily="34" charset="0"/>
                <a:cs typeface="Calibri" panose="020F0502020204030204" pitchFamily="34" charset="0"/>
              </a:rPr>
              <a:t>You can begin your talk like this: </a:t>
            </a:r>
          </a:p>
          <a:p>
            <a:pPr marL="635" indent="-635" algn="just"/>
            <a:r>
              <a:rPr lang="en-US" sz="3600" b="0" i="1" dirty="0">
                <a:latin typeface="Calibri" panose="020F0502020204030204" pitchFamily="34" charset="0"/>
                <a:cs typeface="Calibri" panose="020F0502020204030204" pitchFamily="34" charset="0"/>
              </a:rPr>
              <a:t>We celebrate each family member’s birthday every year. When someone’s birthday is coming, all of us happily prepare for it.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10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4628" y="134231"/>
            <a:ext cx="10888345" cy="1015663"/>
          </a:xfrm>
          <a:prstGeom prst="rect">
            <a:avLst/>
          </a:prstGeom>
          <a:noFill/>
          <a:effectLst/>
        </p:spPr>
        <p:txBody>
          <a:bodyPr wrap="square" rtlCol="0">
            <a:spAutoFit/>
          </a:bodyPr>
          <a:lstStyle/>
          <a:p>
            <a:pPr algn="just"/>
            <a:r>
              <a:rPr lang="en-US" sz="3000" b="1" dirty="0">
                <a:solidFill>
                  <a:schemeClr val="tx1"/>
                </a:solidFill>
                <a:effectLst>
                  <a:glow rad="88900">
                    <a:schemeClr val="bg1"/>
                  </a:glow>
                </a:effectLst>
                <a:cs typeface="Arial" panose="020B0604020202020204" pitchFamily="34" charset="0"/>
              </a:rPr>
              <a:t>Work in groups. Give a short talk about one of the things in 4 that you and your family do to preserve traditions.</a:t>
            </a:r>
          </a:p>
        </p:txBody>
      </p:sp>
      <p:sp>
        <p:nvSpPr>
          <p:cNvPr id="16" name="Rounded Rectangle 15"/>
          <p:cNvSpPr/>
          <p:nvPr/>
        </p:nvSpPr>
        <p:spPr>
          <a:xfrm>
            <a:off x="351961" y="28430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04746" y="181662"/>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00" name="Text Box 99"/>
          <p:cNvSpPr txBox="1"/>
          <p:nvPr/>
        </p:nvSpPr>
        <p:spPr>
          <a:xfrm>
            <a:off x="404746" y="1904080"/>
            <a:ext cx="11123295" cy="3046988"/>
          </a:xfrm>
          <a:prstGeom prst="rect">
            <a:avLst/>
          </a:prstGeom>
          <a:solidFill>
            <a:schemeClr val="accent6">
              <a:lumMod val="40000"/>
              <a:lumOff val="60000"/>
            </a:schemeClr>
          </a:solidFill>
          <a:ln w="9525">
            <a:noFill/>
          </a:ln>
        </p:spPr>
        <p:txBody>
          <a:bodyPr wrap="square">
            <a:spAutoFit/>
          </a:bodyPr>
          <a:lstStyle/>
          <a:p>
            <a:pPr marL="635" indent="-635" algn="just"/>
            <a:r>
              <a:rPr lang="en-US" sz="3200" b="0" dirty="0" smtClean="0">
                <a:latin typeface="Calibri" panose="020F0502020204030204" pitchFamily="34" charset="0"/>
                <a:cs typeface="Calibri" panose="020F0502020204030204" pitchFamily="34" charset="0"/>
              </a:rPr>
              <a:t>      We </a:t>
            </a:r>
            <a:r>
              <a:rPr lang="en-US" sz="3200" b="0" dirty="0">
                <a:latin typeface="Calibri" panose="020F0502020204030204" pitchFamily="34" charset="0"/>
                <a:cs typeface="Calibri" panose="020F0502020204030204" pitchFamily="34" charset="0"/>
              </a:rPr>
              <a:t>celebrate each family member's birthday every year. When someone's birthday is coming, all of us happily prepare for it. We gather around the kitchen table, rolling out dough and decorating cakes with colorful sprinkles and frosting. We share funny stories, create memories that will last a lifetime. These traditions are precious to us, connecting us to our past and shaping our future.</a:t>
            </a:r>
          </a:p>
        </p:txBody>
      </p:sp>
      <p:sp>
        <p:nvSpPr>
          <p:cNvPr id="2" name="Rectangle 1"/>
          <p:cNvSpPr/>
          <p:nvPr/>
        </p:nvSpPr>
        <p:spPr>
          <a:xfrm>
            <a:off x="393044" y="1149894"/>
            <a:ext cx="3390095" cy="584775"/>
          </a:xfrm>
          <a:prstGeom prst="rect">
            <a:avLst/>
          </a:prstGeom>
        </p:spPr>
        <p:txBody>
          <a:bodyPr wrap="none">
            <a:spAutoFit/>
          </a:bodyPr>
          <a:lstStyle/>
          <a:p>
            <a:pPr marL="635" lvl="0" indent="-635" algn="just"/>
            <a:r>
              <a:rPr lang="en-US" sz="3200" b="1" dirty="0" smtClean="0">
                <a:solidFill>
                  <a:srgbClr val="C00000"/>
                </a:solidFill>
                <a:latin typeface="Calibri" panose="020F0502020204030204" pitchFamily="34" charset="0"/>
                <a:cs typeface="Calibri" panose="020F0502020204030204" pitchFamily="34" charset="0"/>
              </a:rPr>
              <a:t>* Sample </a:t>
            </a:r>
            <a:r>
              <a:rPr lang="en-US" sz="3200" b="1" dirty="0">
                <a:solidFill>
                  <a:srgbClr val="C00000"/>
                </a:solidFill>
                <a:latin typeface="Calibri" panose="020F0502020204030204" pitchFamily="34" charset="0"/>
                <a:cs typeface="Calibri" panose="020F0502020204030204" pitchFamily="34" charset="0"/>
              </a:rPr>
              <a:t>Answers:</a:t>
            </a:r>
            <a:endParaRPr lang="en-US" sz="3200" dirty="0">
              <a:solidFill>
                <a:srgbClr val="C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10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a:solidFill>
            <a:srgbClr val="6D9FB1"/>
          </a:solidFill>
        </p:grpSpPr>
        <p:sp>
          <p:nvSpPr>
            <p:cNvPr id="19" name="Round Single Corner Rectangle 18"/>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729030" y="126736"/>
            <a:ext cx="5165588" cy="584775"/>
          </a:xfrm>
          <a:prstGeom prst="rect">
            <a:avLst/>
          </a:prstGeom>
          <a:noFill/>
          <a:effectLst/>
        </p:spPr>
        <p:txBody>
          <a:bodyPr wrap="square" rtlCol="0">
            <a:spAutoFit/>
          </a:bodyPr>
          <a:lstStyle/>
          <a:p>
            <a:pPr marL="571500" indent="-571500">
              <a:buFont typeface="Wingdings" panose="05000000000000000000" pitchFamily="2" charset="2"/>
              <a:buChar char="q"/>
            </a:pPr>
            <a:r>
              <a:rPr lang="en-US" sz="3200" b="1" dirty="0">
                <a:solidFill>
                  <a:srgbClr val="C00000"/>
                </a:solidFill>
                <a:effectLst>
                  <a:glow rad="88900">
                    <a:schemeClr val="bg1"/>
                  </a:glow>
                </a:effectLst>
                <a:latin typeface="Arial" panose="020B0604020202020204" pitchFamily="34" charset="0"/>
                <a:cs typeface="Arial" panose="020B0604020202020204" pitchFamily="34" charset="0"/>
              </a:rPr>
              <a:t>CONSOLIDATION</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073" y="1268257"/>
            <a:ext cx="2674540" cy="17705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7249" y="1230940"/>
            <a:ext cx="5848076" cy="553998"/>
          </a:xfrm>
          <a:prstGeom prst="rect">
            <a:avLst/>
          </a:prstGeom>
        </p:spPr>
        <p:txBody>
          <a:bodyPr wrap="none">
            <a:spAutoFit/>
          </a:bodyPr>
          <a:lstStyle/>
          <a:p>
            <a:pPr lvl="0"/>
            <a:r>
              <a:rPr lang="en-US" sz="3000" b="1" dirty="0">
                <a:solidFill>
                  <a:srgbClr val="0070C0"/>
                </a:solidFill>
              </a:rPr>
              <a:t>What have we learnt in this lesson?</a:t>
            </a:r>
          </a:p>
        </p:txBody>
      </p:sp>
      <p:sp>
        <p:nvSpPr>
          <p:cNvPr id="10" name="TextBox 9"/>
          <p:cNvSpPr txBox="1"/>
          <p:nvPr/>
        </p:nvSpPr>
        <p:spPr>
          <a:xfrm>
            <a:off x="492991" y="2079110"/>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Know how to thank and respond.</a:t>
            </a:r>
          </a:p>
          <a:p>
            <a:pPr marL="457200" indent="-457200">
              <a:lnSpc>
                <a:spcPct val="150000"/>
              </a:lnSpc>
              <a:buFont typeface="Wingdings" panose="05000000000000000000" pitchFamily="2" charset="2"/>
              <a:buChar char="ü"/>
            </a:pPr>
            <a:r>
              <a:rPr lang="en-US" sz="3600" dirty="0"/>
              <a:t>Talk </a:t>
            </a:r>
            <a:r>
              <a:rPr lang="en-US" sz="3600" dirty="0">
                <a:sym typeface="+mn-ea"/>
              </a:rPr>
              <a:t>how to keep traditions alive</a:t>
            </a:r>
          </a:p>
          <a:p>
            <a:pPr indent="0">
              <a:lnSpc>
                <a:spcPct val="150000"/>
              </a:lnSpc>
              <a:buFont typeface="Wingdings" panose="05000000000000000000" pitchFamily="2" charset="2"/>
              <a:buNone/>
            </a:pPr>
            <a:endParaRPr lang="en-US" sz="3600" dirty="0"/>
          </a:p>
        </p:txBody>
      </p:sp>
    </p:spTree>
    <p:extLst>
      <p:ext uri="{BB962C8B-B14F-4D97-AF65-F5344CB8AC3E}">
        <p14:creationId xmlns:p14="http://schemas.microsoft.com/office/powerpoint/2010/main" val="39921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a:solidFill>
            <a:srgbClr val="6D9FB1"/>
          </a:solidFill>
        </p:grpSpPr>
        <p:sp>
          <p:nvSpPr>
            <p:cNvPr id="19" name="Round Single Corner Rectangle 18"/>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3643609" y="0"/>
            <a:ext cx="5518864" cy="923330"/>
          </a:xfrm>
          <a:prstGeom prst="rect">
            <a:avLst/>
          </a:prstGeom>
          <a:noFill/>
          <a:effectLst/>
        </p:spPr>
        <p:txBody>
          <a:bodyPr wrap="square" rtlCol="0">
            <a:spAutoFit/>
          </a:bodyPr>
          <a:lstStyle/>
          <a:p>
            <a:pPr marL="857250" indent="-857250">
              <a:buFont typeface="Wingdings" panose="05000000000000000000" pitchFamily="2" charset="2"/>
              <a:buChar char="q"/>
            </a:pPr>
            <a:r>
              <a:rPr lang="en-US" sz="5400" b="1" dirty="0">
                <a:solidFill>
                  <a:srgbClr val="C00000"/>
                </a:solidFill>
                <a:effectLst>
                  <a:glow rad="88900">
                    <a:schemeClr val="bg1"/>
                  </a:glow>
                </a:effectLst>
                <a:latin typeface="Berlin Sans FB Demi" panose="020E0802020502020306" pitchFamily="34" charset="0"/>
                <a:cs typeface="Arial" panose="020B0604020202020204" pitchFamily="34" charset="0"/>
              </a:rPr>
              <a:t>Homework</a:t>
            </a:r>
          </a:p>
        </p:txBody>
      </p:sp>
      <p:sp>
        <p:nvSpPr>
          <p:cNvPr id="2" name="TextBox 1"/>
          <p:cNvSpPr txBox="1"/>
          <p:nvPr/>
        </p:nvSpPr>
        <p:spPr>
          <a:xfrm>
            <a:off x="588667" y="1445572"/>
            <a:ext cx="8149852" cy="2585323"/>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600" dirty="0"/>
              <a:t>Do exercises in the workbook</a:t>
            </a:r>
            <a:r>
              <a:rPr lang="en-US" sz="3600" dirty="0" smtClean="0"/>
              <a:t>.</a:t>
            </a:r>
          </a:p>
          <a:p>
            <a:pPr marL="457200" indent="-457200">
              <a:lnSpc>
                <a:spcPct val="150000"/>
              </a:lnSpc>
              <a:buFont typeface="Wingdings" panose="05000000000000000000" pitchFamily="2" charset="2"/>
              <a:buChar char="Ø"/>
            </a:pPr>
            <a:r>
              <a:rPr lang="en-US" sz="3600" dirty="0" err="1" smtClean="0"/>
              <a:t>Prepair</a:t>
            </a:r>
            <a:r>
              <a:rPr lang="en-US" sz="3600" dirty="0" smtClean="0"/>
              <a:t> lesson 5: </a:t>
            </a:r>
            <a:r>
              <a:rPr lang="en-US" sz="3600" b="1" dirty="0" smtClean="0">
                <a:solidFill>
                  <a:srgbClr val="0087B2"/>
                </a:solidFill>
              </a:rPr>
              <a:t>Skills 1</a:t>
            </a:r>
            <a:endParaRPr lang="en-US" sz="3600" b="1" dirty="0">
              <a:solidFill>
                <a:srgbClr val="0087B2"/>
              </a:solidFill>
            </a:endParaRPr>
          </a:p>
          <a:p>
            <a:pPr>
              <a:lnSpc>
                <a:spcPct val="150000"/>
              </a:lnSpc>
            </a:pP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9428" y="3957781"/>
            <a:ext cx="2953600" cy="2535382"/>
          </a:xfrm>
          <a:prstGeom prst="rect">
            <a:avLst/>
          </a:prstGeom>
        </p:spPr>
      </p:pic>
    </p:spTree>
    <p:extLst>
      <p:ext uri="{BB962C8B-B14F-4D97-AF65-F5344CB8AC3E}">
        <p14:creationId xmlns:p14="http://schemas.microsoft.com/office/powerpoint/2010/main" val="1764068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ết quả hình ảnh cho The E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1014" y="469121"/>
            <a:ext cx="4224003" cy="21183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Kết quả hình ảnh cho Chữ Thank you độ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5807" y="2144904"/>
            <a:ext cx="7823473" cy="34077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014" y="1858297"/>
            <a:ext cx="3865563" cy="462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8613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EVERYDAY ENGLISH</a:t>
            </a:r>
            <a:endParaRPr lang="en-GB" b="1" dirty="0">
              <a:solidFill>
                <a:schemeClr val="tx1"/>
              </a:solidFill>
            </a:endParaRPr>
          </a:p>
        </p:txBody>
      </p:sp>
      <p:sp>
        <p:nvSpPr>
          <p:cNvPr id="18" name="Rounded Rectangle 17"/>
          <p:cNvSpPr/>
          <p:nvPr/>
        </p:nvSpPr>
        <p:spPr>
          <a:xfrm>
            <a:off x="394969" y="3754120"/>
            <a:ext cx="282648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HOW OUR FAMILIES KEEP </a:t>
            </a:r>
          </a:p>
          <a:p>
            <a:pPr algn="ctr"/>
            <a:r>
              <a:rPr lang="en-US" b="1" dirty="0">
                <a:solidFill>
                  <a:schemeClr val="tx1"/>
                </a:solidFill>
              </a:rPr>
              <a:t>TRADITIONS ALIVE</a:t>
            </a: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a:t>
            </a:r>
            <a:r>
              <a:rPr lang="en-US" altLang="en-GB" dirty="0">
                <a:solidFill>
                  <a:schemeClr val="tx1"/>
                </a:solidFill>
              </a:rPr>
              <a:t>Brainstorm</a:t>
            </a:r>
            <a:endParaRPr lang="en-GB" dirty="0">
              <a:solidFill>
                <a:schemeClr val="tx1"/>
              </a:solidFill>
            </a:endParaRPr>
          </a:p>
          <a:p>
            <a:r>
              <a:rPr lang="en-GB" dirty="0">
                <a:solidFill>
                  <a:schemeClr val="tx1"/>
                </a:solidFill>
              </a:rPr>
              <a:t>Option 2: </a:t>
            </a:r>
            <a:r>
              <a:rPr lang="en-US" dirty="0">
                <a:solidFill>
                  <a:schemeClr val="tx1"/>
                </a:solidFill>
              </a:rPr>
              <a:t>Word Scramble</a:t>
            </a:r>
          </a:p>
        </p:txBody>
      </p:sp>
      <p:sp>
        <p:nvSpPr>
          <p:cNvPr id="21" name="Rectangle 20"/>
          <p:cNvSpPr/>
          <p:nvPr/>
        </p:nvSpPr>
        <p:spPr>
          <a:xfrm>
            <a:off x="5570855" y="1854835"/>
            <a:ext cx="6329680"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t>
            </a: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ask 1: Listen and read the conversations. Pay attention to the highlighted parts.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Work in pairs. Make similar conversations to express thanks and respond in the </a:t>
            </a:r>
          </a:p>
        </p:txBody>
      </p:sp>
      <p:sp>
        <p:nvSpPr>
          <p:cNvPr id="22" name="Rectangle 21"/>
          <p:cNvSpPr/>
          <p:nvPr/>
        </p:nvSpPr>
        <p:spPr>
          <a:xfrm>
            <a:off x="5574665" y="3402330"/>
            <a:ext cx="6327775" cy="17348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Read the passage and complete the table.</a:t>
            </a: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how your family observes customs and traditions.</a:t>
            </a: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Give a short talk about one of the things in 4 that you and your family do to preserve traditions.</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08213" y="2765108"/>
            <a:ext cx="507633" cy="98901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42973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3221355" y="4055110"/>
            <a:ext cx="648335" cy="13747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4: COMMUNICATION</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4108" y="491613"/>
            <a:ext cx="10303962" cy="819612"/>
          </a:xfrm>
          <a:prstGeom prst="rect">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a:solidFill>
                  <a:schemeClr val="tx1"/>
                </a:solidFill>
              </a:rPr>
              <a:t>Many Asians go to Buddhist temples to </a:t>
            </a:r>
            <a:r>
              <a:rPr lang="en-US" sz="3200" b="1" dirty="0" smtClean="0">
                <a:solidFill>
                  <a:schemeClr val="tx1"/>
                </a:solidFill>
              </a:rPr>
              <a:t>_____ </a:t>
            </a:r>
            <a:r>
              <a:rPr lang="en-US" sz="3200" b="1" dirty="0">
                <a:solidFill>
                  <a:schemeClr val="tx1"/>
                </a:solidFill>
              </a:rPr>
              <a:t>for good luck</a:t>
            </a:r>
          </a:p>
        </p:txBody>
      </p:sp>
      <p:sp>
        <p:nvSpPr>
          <p:cNvPr id="5" name="Rectangle 4"/>
          <p:cNvSpPr/>
          <p:nvPr/>
        </p:nvSpPr>
        <p:spPr>
          <a:xfrm>
            <a:off x="4650533" y="5546993"/>
            <a:ext cx="3351677" cy="7155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smtClean="0">
                <a:solidFill>
                  <a:srgbClr val="C00000"/>
                </a:solidFill>
                <a:latin typeface="Calibri"/>
              </a:rPr>
              <a:t>Pray</a:t>
            </a:r>
            <a:endParaRPr lang="en-US" sz="4267" b="1" dirty="0">
              <a:solidFill>
                <a:srgbClr val="C00000"/>
              </a:solidFill>
              <a:latin typeface="Calibri"/>
            </a:endParaRP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6971" y="7074967"/>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r>
              <a:rPr lang="en-US" sz="3200" b="1">
                <a:solidFill>
                  <a:schemeClr val="bg1"/>
                </a:solidFill>
              </a:rPr>
              <a:t>HẾT GIỜ</a:t>
            </a:r>
          </a:p>
        </p:txBody>
      </p:sp>
      <p:pic>
        <p:nvPicPr>
          <p:cNvPr id="2" name="Picture 1"/>
          <p:cNvPicPr>
            <a:picLocks noChangeAspect="1"/>
          </p:cNvPicPr>
          <p:nvPr/>
        </p:nvPicPr>
        <p:blipFill>
          <a:blip r:embed="rId5"/>
          <a:stretch>
            <a:fillRect/>
          </a:stretch>
        </p:blipFill>
        <p:spPr>
          <a:xfrm>
            <a:off x="3763926" y="1775638"/>
            <a:ext cx="5124893" cy="3710762"/>
          </a:xfrm>
          <a:prstGeom prst="rect">
            <a:avLst/>
          </a:prstGeom>
        </p:spPr>
      </p:pic>
      <p:sp>
        <p:nvSpPr>
          <p:cNvPr id="11" name="Left Arrow 10">
            <a:hlinkClick r:id="rId6" action="ppaction://hlinksldjump"/>
          </p:cNvPr>
          <p:cNvSpPr/>
          <p:nvPr/>
        </p:nvSpPr>
        <p:spPr>
          <a:xfrm>
            <a:off x="10972800" y="6262577"/>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09196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914652"/>
            <a:ext cx="10274531" cy="258445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nSpc>
                <a:spcPct val="150000"/>
              </a:lnSpc>
              <a:buFont typeface="Courier New" panose="02070309020205020404" pitchFamily="49" charset="0"/>
              <a:buChar char="o"/>
            </a:pPr>
            <a:r>
              <a:rPr lang="en-US" sz="3600" dirty="0"/>
              <a:t>Know how to thank and respond.</a:t>
            </a:r>
          </a:p>
          <a:p>
            <a:pPr marL="457200" indent="-457200">
              <a:lnSpc>
                <a:spcPct val="150000"/>
              </a:lnSpc>
              <a:buFont typeface="Courier New" panose="02070309020205020404" pitchFamily="49" charset="0"/>
              <a:buChar char="o"/>
            </a:pPr>
            <a:r>
              <a:rPr lang="en-US" sz="3600" dirty="0"/>
              <a:t>Talk how to keep traditions alive</a:t>
            </a:r>
          </a:p>
        </p:txBody>
      </p:sp>
    </p:spTree>
    <p:extLst>
      <p:ext uri="{BB962C8B-B14F-4D97-AF65-F5344CB8AC3E}">
        <p14:creationId xmlns:p14="http://schemas.microsoft.com/office/powerpoint/2010/main" val="21881091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6" name="Content Placeholder 5" descr="paper-1074131_960_720"/>
          <p:cNvPicPr>
            <a:picLocks noGrp="1" noChangeAspect="1"/>
          </p:cNvPicPr>
          <p:nvPr>
            <p:ph idx="1"/>
          </p:nvPr>
        </p:nvPicPr>
        <p:blipFill>
          <a:blip r:embed="rId3"/>
          <a:stretch>
            <a:fillRect/>
          </a:stretch>
        </p:blipFill>
        <p:spPr>
          <a:xfrm>
            <a:off x="-8255" y="840105"/>
            <a:ext cx="12192635" cy="8649335"/>
          </a:xfrm>
          <a:prstGeom prst="rect">
            <a:avLst/>
          </a:prstGeom>
        </p:spPr>
      </p:pic>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2120265" y="2256790"/>
            <a:ext cx="8100060" cy="2344420"/>
          </a:xfrm>
          <a:prstGeom prst="rect">
            <a:avLst/>
          </a:prstGeom>
          <a:noFill/>
        </p:spPr>
        <p:txBody>
          <a:bodyPr wrap="square">
            <a:noAutofit/>
          </a:bodyPr>
          <a:lstStyle/>
          <a:p>
            <a:pPr algn="ctr"/>
            <a:r>
              <a:rPr lang="en-US" sz="8800" b="1" dirty="0">
                <a:solidFill>
                  <a:srgbClr val="C00000"/>
                </a:solidFill>
                <a:effectLst>
                  <a:outerShdw blurRad="38100" dist="38100" dir="2700000" algn="tl">
                    <a:srgbClr val="000000">
                      <a:alpha val="43137"/>
                    </a:srgbClr>
                  </a:outerShdw>
                </a:effectLst>
                <a:sym typeface="+mn-ea"/>
              </a:rPr>
              <a:t>Word Scramble</a:t>
            </a:r>
          </a:p>
        </p:txBody>
      </p:sp>
    </p:spTree>
    <p:extLst>
      <p:ext uri="{BB962C8B-B14F-4D97-AF65-F5344CB8AC3E}">
        <p14:creationId xmlns:p14="http://schemas.microsoft.com/office/powerpoint/2010/main" val="37018726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20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6" name="Content Placeholder 5" descr="paper-1074131_960_720"/>
          <p:cNvPicPr>
            <a:picLocks noGrp="1" noChangeAspect="1"/>
          </p:cNvPicPr>
          <p:nvPr>
            <p:ph idx="1"/>
          </p:nvPr>
        </p:nvPicPr>
        <p:blipFill>
          <a:blip r:embed="rId3"/>
          <a:stretch>
            <a:fillRect/>
          </a:stretch>
        </p:blipFill>
        <p:spPr>
          <a:xfrm>
            <a:off x="-1905" y="800735"/>
            <a:ext cx="12192635" cy="8649335"/>
          </a:xfrm>
          <a:prstGeom prst="rect">
            <a:avLst/>
          </a:prstGeom>
        </p:spPr>
      </p:pic>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3" name="TextBox 20"/>
          <p:cNvSpPr txBox="1"/>
          <p:nvPr/>
        </p:nvSpPr>
        <p:spPr>
          <a:xfrm>
            <a:off x="-535940" y="751205"/>
            <a:ext cx="5945505" cy="1401445"/>
          </a:xfrm>
          <a:prstGeom prst="rect">
            <a:avLst/>
          </a:prstGeom>
          <a:noFill/>
        </p:spPr>
        <p:txBody>
          <a:bodyPr wrap="square">
            <a:noAutofit/>
          </a:bodyPr>
          <a:lstStyle/>
          <a:p>
            <a:pPr algn="ctr"/>
            <a:r>
              <a:rPr lang="en-US" sz="6000" b="1" dirty="0">
                <a:solidFill>
                  <a:srgbClr val="C00000"/>
                </a:solidFill>
                <a:effectLst>
                  <a:outerShdw blurRad="38100" dist="38100" dir="2700000" algn="tl">
                    <a:srgbClr val="000000">
                      <a:alpha val="43137"/>
                    </a:srgbClr>
                  </a:outerShdw>
                </a:effectLst>
                <a:sym typeface="+mn-ea"/>
              </a:rPr>
              <a:t>How to play:</a:t>
            </a:r>
          </a:p>
        </p:txBody>
      </p:sp>
      <p:sp>
        <p:nvSpPr>
          <p:cNvPr id="7" name="TextBox 20"/>
          <p:cNvSpPr txBox="1"/>
          <p:nvPr/>
        </p:nvSpPr>
        <p:spPr>
          <a:xfrm>
            <a:off x="172720" y="1792605"/>
            <a:ext cx="11083290" cy="746125"/>
          </a:xfrm>
          <a:prstGeom prst="rect">
            <a:avLst/>
          </a:prstGeom>
          <a:noFill/>
        </p:spPr>
        <p:txBody>
          <a:bodyPr wrap="square">
            <a:noAutofit/>
          </a:bodyPr>
          <a:lstStyle/>
          <a:p>
            <a:pPr algn="ctr"/>
            <a:r>
              <a:rPr lang="en-US" sz="4000" dirty="0">
                <a:solidFill>
                  <a:schemeClr val="tx1"/>
                </a:solidFill>
                <a:effectLst>
                  <a:outerShdw blurRad="38100" dist="38100" dir="2700000" algn="tl">
                    <a:srgbClr val="000000">
                      <a:alpha val="43137"/>
                    </a:srgbClr>
                  </a:outerShdw>
                </a:effectLst>
                <a:sym typeface="+mn-ea"/>
              </a:rPr>
              <a:t>- There are some pieces of paper in bag/hat/box</a:t>
            </a:r>
          </a:p>
        </p:txBody>
      </p:sp>
      <p:sp>
        <p:nvSpPr>
          <p:cNvPr id="8" name="TextBox 20"/>
          <p:cNvSpPr txBox="1"/>
          <p:nvPr/>
        </p:nvSpPr>
        <p:spPr>
          <a:xfrm>
            <a:off x="661670" y="2398395"/>
            <a:ext cx="10076815" cy="746125"/>
          </a:xfrm>
          <a:prstGeom prst="rect">
            <a:avLst/>
          </a:prstGeom>
          <a:noFill/>
        </p:spPr>
        <p:txBody>
          <a:bodyPr wrap="square">
            <a:noAutofit/>
          </a:bodyPr>
          <a:lstStyle/>
          <a:p>
            <a:pPr algn="just"/>
            <a:r>
              <a:rPr lang="en-US" sz="4000" dirty="0">
                <a:solidFill>
                  <a:schemeClr val="tx1"/>
                </a:solidFill>
                <a:effectLst>
                  <a:outerShdw blurRad="38100" dist="38100" dir="2700000" algn="tl">
                    <a:srgbClr val="000000">
                      <a:alpha val="43137"/>
                    </a:srgbClr>
                  </a:outerShdw>
                </a:effectLst>
                <a:sym typeface="+mn-ea"/>
              </a:rPr>
              <a:t>- Take turns drawing pieces of paper and unscrambling the phrases.</a:t>
            </a:r>
          </a:p>
        </p:txBody>
      </p:sp>
      <p:sp>
        <p:nvSpPr>
          <p:cNvPr id="9" name="TextBox 20"/>
          <p:cNvSpPr txBox="1"/>
          <p:nvPr/>
        </p:nvSpPr>
        <p:spPr>
          <a:xfrm>
            <a:off x="690880" y="3704590"/>
            <a:ext cx="10960100" cy="746125"/>
          </a:xfrm>
          <a:prstGeom prst="rect">
            <a:avLst/>
          </a:prstGeom>
          <a:noFill/>
        </p:spPr>
        <p:txBody>
          <a:bodyPr wrap="square">
            <a:noAutofit/>
          </a:bodyPr>
          <a:lstStyle/>
          <a:p>
            <a:pPr algn="just"/>
            <a:r>
              <a:rPr lang="en-US" sz="4000" dirty="0">
                <a:solidFill>
                  <a:schemeClr val="tx1"/>
                </a:solidFill>
                <a:effectLst>
                  <a:outerShdw blurRad="38100" dist="38100" dir="2700000" algn="tl">
                    <a:srgbClr val="000000">
                      <a:alpha val="43137"/>
                    </a:srgbClr>
                  </a:outerShdw>
                </a:effectLst>
                <a:sym typeface="+mn-ea"/>
              </a:rPr>
              <a:t>-  Unscrambled a phrase,  say it aloud and give an example of when they might use it.</a:t>
            </a:r>
          </a:p>
        </p:txBody>
      </p:sp>
    </p:spTree>
    <p:extLst>
      <p:ext uri="{BB962C8B-B14F-4D97-AF65-F5344CB8AC3E}">
        <p14:creationId xmlns:p14="http://schemas.microsoft.com/office/powerpoint/2010/main" val="7185092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lt">
                                    <p:tmAbs val="1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50"/>
                                  </p:iterate>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50"/>
                                  </p:iterate>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50"/>
                                  </p:iterate>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pic>
        <p:nvPicPr>
          <p:cNvPr id="6" name="Content Placeholder 5" descr="paper-1074131_960_720"/>
          <p:cNvPicPr>
            <a:picLocks noGrp="1" noChangeAspect="1"/>
          </p:cNvPicPr>
          <p:nvPr>
            <p:ph idx="1"/>
          </p:nvPr>
        </p:nvPicPr>
        <p:blipFill>
          <a:blip r:embed="rId3"/>
          <a:stretch>
            <a:fillRect/>
          </a:stretch>
        </p:blipFill>
        <p:spPr>
          <a:xfrm>
            <a:off x="-1905" y="800735"/>
            <a:ext cx="12192635" cy="8649335"/>
          </a:xfrm>
          <a:prstGeom prst="rect">
            <a:avLst/>
          </a:prstGeom>
        </p:spPr>
      </p:pic>
      <p:sp>
        <p:nvSpPr>
          <p:cNvPr id="2" name="TextBox 20"/>
          <p:cNvSpPr txBox="1"/>
          <p:nvPr/>
        </p:nvSpPr>
        <p:spPr>
          <a:xfrm>
            <a:off x="3438525" y="158115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p>
        </p:txBody>
      </p:sp>
    </p:spTree>
    <p:extLst>
      <p:ext uri="{BB962C8B-B14F-4D97-AF65-F5344CB8AC3E}">
        <p14:creationId xmlns:p14="http://schemas.microsoft.com/office/powerpoint/2010/main" val="19481782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3358" y="304800"/>
            <a:ext cx="11277600" cy="864781"/>
          </a:xfrm>
          <a:prstGeom prst="rect">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500" b="1" dirty="0">
                <a:solidFill>
                  <a:srgbClr val="0070C0"/>
                </a:solidFill>
              </a:rPr>
              <a:t>People often </a:t>
            </a:r>
            <a:r>
              <a:rPr lang="en-US" sz="3500" b="1" dirty="0" smtClean="0">
                <a:solidFill>
                  <a:srgbClr val="0070C0"/>
                </a:solidFill>
              </a:rPr>
              <a:t>………..…their </a:t>
            </a:r>
            <a:r>
              <a:rPr lang="en-US" sz="3500" b="1" dirty="0">
                <a:solidFill>
                  <a:srgbClr val="0070C0"/>
                </a:solidFill>
              </a:rPr>
              <a:t>houses before Tet </a:t>
            </a:r>
            <a:r>
              <a:rPr lang="en-US" sz="3500" b="1" dirty="0" smtClean="0">
                <a:solidFill>
                  <a:srgbClr val="0070C0"/>
                </a:solidFill>
              </a:rPr>
              <a:t>comes</a:t>
            </a:r>
          </a:p>
        </p:txBody>
      </p:sp>
      <p:sp>
        <p:nvSpPr>
          <p:cNvPr id="5" name="Rectangle 4"/>
          <p:cNvSpPr/>
          <p:nvPr/>
        </p:nvSpPr>
        <p:spPr>
          <a:xfrm>
            <a:off x="4063409" y="5443869"/>
            <a:ext cx="4453270" cy="91592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smtClean="0">
                <a:solidFill>
                  <a:srgbClr val="FF0000"/>
                </a:solidFill>
                <a:latin typeface="Calibri"/>
              </a:rPr>
              <a:t>clean</a:t>
            </a:r>
            <a:endParaRPr lang="en-US" sz="4267" b="1" dirty="0">
              <a:solidFill>
                <a:srgbClr val="FF0000"/>
              </a:solidFill>
              <a:latin typeface="Calibri"/>
            </a:endParaRP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704008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r>
              <a:rPr lang="en-US" sz="3200" b="1">
                <a:solidFill>
                  <a:schemeClr val="bg1"/>
                </a:solidFill>
              </a:rPr>
              <a:t>HẾT GIỜ</a:t>
            </a:r>
          </a:p>
        </p:txBody>
      </p:sp>
      <p:pic>
        <p:nvPicPr>
          <p:cNvPr id="2" name="Picture 1"/>
          <p:cNvPicPr>
            <a:picLocks noChangeAspect="1"/>
          </p:cNvPicPr>
          <p:nvPr/>
        </p:nvPicPr>
        <p:blipFill>
          <a:blip r:embed="rId5"/>
          <a:stretch>
            <a:fillRect/>
          </a:stretch>
        </p:blipFill>
        <p:spPr>
          <a:xfrm>
            <a:off x="3521150" y="1440711"/>
            <a:ext cx="4995529" cy="3540642"/>
          </a:xfrm>
          <a:prstGeom prst="rect">
            <a:avLst/>
          </a:prstGeom>
        </p:spPr>
      </p:pic>
      <p:sp>
        <p:nvSpPr>
          <p:cNvPr id="11" name="Left Arrow 10">
            <a:hlinkClick r:id="rId6" action="ppaction://hlinksldjump"/>
          </p:cNvPr>
          <p:cNvSpPr/>
          <p:nvPr/>
        </p:nvSpPr>
        <p:spPr>
          <a:xfrm>
            <a:off x="10972800" y="6262577"/>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2031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25507" y="5574889"/>
            <a:ext cx="3306003" cy="63726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a:solidFill>
                  <a:srgbClr val="C00000"/>
                </a:solidFill>
              </a:rPr>
              <a:t>lantern</a:t>
            </a:r>
            <a:endParaRPr lang="en-US" sz="4267" b="1" dirty="0">
              <a:solidFill>
                <a:srgbClr val="C00000"/>
              </a:solidFill>
              <a:latin typeface="Calibri"/>
            </a:endParaRPr>
          </a:p>
        </p:txBody>
      </p:sp>
      <p:sp>
        <p:nvSpPr>
          <p:cNvPr id="7" name="Oval 6"/>
          <p:cNvSpPr/>
          <p:nvPr/>
        </p:nvSpPr>
        <p:spPr>
          <a:xfrm>
            <a:off x="576823" y="4180159"/>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649396" y="4252732"/>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6985000"/>
            <a:ext cx="812800" cy="812800"/>
          </a:xfrm>
          <a:prstGeom prst="rect">
            <a:avLst/>
          </a:prstGeom>
        </p:spPr>
      </p:pic>
      <p:sp>
        <p:nvSpPr>
          <p:cNvPr id="10" name="TextBox 9"/>
          <p:cNvSpPr txBox="1"/>
          <p:nvPr/>
        </p:nvSpPr>
        <p:spPr>
          <a:xfrm>
            <a:off x="764392" y="4888383"/>
            <a:ext cx="1598515" cy="584775"/>
          </a:xfrm>
          <a:prstGeom prst="rect">
            <a:avLst/>
          </a:prstGeom>
          <a:noFill/>
        </p:spPr>
        <p:txBody>
          <a:bodyPr wrap="none" rtlCol="0">
            <a:spAutoFit/>
          </a:bodyPr>
          <a:lstStyle/>
          <a:p>
            <a:r>
              <a:rPr lang="en-US" sz="3200" b="1">
                <a:solidFill>
                  <a:schemeClr val="bg1"/>
                </a:solidFill>
              </a:rPr>
              <a:t>HẾT GIỜ</a:t>
            </a:r>
          </a:p>
        </p:txBody>
      </p:sp>
      <p:sp>
        <p:nvSpPr>
          <p:cNvPr id="11" name="Left Arrow 10">
            <a:hlinkClick r:id="rId5" action="ppaction://hlinksldjump"/>
          </p:cNvPr>
          <p:cNvSpPr/>
          <p:nvPr/>
        </p:nvSpPr>
        <p:spPr>
          <a:xfrm>
            <a:off x="10972800" y="6262577"/>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 name="Rectangle 2"/>
          <p:cNvSpPr/>
          <p:nvPr/>
        </p:nvSpPr>
        <p:spPr>
          <a:xfrm>
            <a:off x="1295332" y="477712"/>
            <a:ext cx="10031427" cy="1077218"/>
          </a:xfrm>
          <a:prstGeom prst="rect">
            <a:avLst/>
          </a:prstGeom>
          <a:solidFill>
            <a:schemeClr val="accent6">
              <a:lumMod val="40000"/>
              <a:lumOff val="60000"/>
            </a:schemeClr>
          </a:solidFill>
        </p:spPr>
        <p:txBody>
          <a:bodyPr wrap="square">
            <a:spAutoFit/>
          </a:bodyPr>
          <a:lstStyle/>
          <a:p>
            <a:r>
              <a:rPr lang="en-US" sz="3200" dirty="0"/>
              <a:t>My father often makes me a </a:t>
            </a:r>
            <a:r>
              <a:rPr lang="en-US" sz="3200" dirty="0" smtClean="0"/>
              <a:t>……………………....at the </a:t>
            </a:r>
          </a:p>
          <a:p>
            <a:r>
              <a:rPr lang="en-US" sz="3200" dirty="0" smtClean="0"/>
              <a:t>Mid-Autumn </a:t>
            </a:r>
            <a:r>
              <a:rPr lang="en-US" sz="3200" dirty="0"/>
              <a:t>Festival</a:t>
            </a:r>
          </a:p>
        </p:txBody>
      </p:sp>
      <p:pic>
        <p:nvPicPr>
          <p:cNvPr id="6" name="Picture 5"/>
          <p:cNvPicPr>
            <a:picLocks noChangeAspect="1"/>
          </p:cNvPicPr>
          <p:nvPr/>
        </p:nvPicPr>
        <p:blipFill>
          <a:blip r:embed="rId6"/>
          <a:stretch>
            <a:fillRect/>
          </a:stretch>
        </p:blipFill>
        <p:spPr>
          <a:xfrm>
            <a:off x="3288533" y="1877961"/>
            <a:ext cx="5865300" cy="3595197"/>
          </a:xfrm>
          <a:prstGeom prst="rect">
            <a:avLst/>
          </a:prstGeom>
        </p:spPr>
      </p:pic>
    </p:spTree>
    <p:extLst>
      <p:ext uri="{BB962C8B-B14F-4D97-AF65-F5344CB8AC3E}">
        <p14:creationId xmlns:p14="http://schemas.microsoft.com/office/powerpoint/2010/main" val="329119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0"/>
                                        <p:tgtEl>
                                          <p:spTgt spid="8"/>
                                        </p:tgtEl>
                                      </p:cBhvr>
                                    </p:animEffect>
                                  </p:childTnLst>
                                </p:cTn>
                              </p:par>
                            </p:childTnLst>
                          </p:cTn>
                        </p:par>
                        <p:par>
                          <p:cTn id="8" fill="hold">
                            <p:stCondLst>
                              <p:cond delay="5000"/>
                            </p:stCondLst>
                            <p:childTnLst>
                              <p:par>
                                <p:cTn id="9" presetID="1" presetClass="mediacall" presetSubtype="0" fill="hold" nodeType="afterEffect">
                                  <p:stCondLst>
                                    <p:cond delay="0"/>
                                  </p:stCondLst>
                                  <p:childTnLst>
                                    <p:cmd type="call" cmd="playFrom(0.0)">
                                      <p:cBhvr>
                                        <p:cTn id="10" dur="1965" fill="hold"/>
                                        <p:tgtEl>
                                          <p:spTgt spid="9"/>
                                        </p:tgtEl>
                                      </p:cBhvr>
                                    </p:cmd>
                                  </p:childTnLst>
                                </p:cTn>
                              </p:par>
                              <p:par>
                                <p:cTn id="11" presetID="53"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childTnLst>
        </p:cTn>
      </p:par>
    </p:tnLst>
    <p:bldLst>
      <p:bldP spid="5" grpId="0" animBg="1"/>
      <p:bldP spid="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5229" y="166182"/>
            <a:ext cx="9686261" cy="911447"/>
          </a:xfrm>
          <a:prstGeom prst="rect">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dirty="0">
                <a:solidFill>
                  <a:srgbClr val="002060"/>
                </a:solidFill>
              </a:rPr>
              <a:t>At Tet children often get </a:t>
            </a:r>
            <a:r>
              <a:rPr lang="en-US" sz="4267" dirty="0" smtClean="0">
                <a:solidFill>
                  <a:srgbClr val="002060"/>
                </a:solidFill>
              </a:rPr>
              <a:t> …………</a:t>
            </a:r>
            <a:endParaRPr lang="en-US" sz="4267" dirty="0">
              <a:solidFill>
                <a:srgbClr val="002060"/>
              </a:solidFill>
              <a:latin typeface="Calibri"/>
            </a:endParaRPr>
          </a:p>
        </p:txBody>
      </p:sp>
      <p:sp>
        <p:nvSpPr>
          <p:cNvPr id="5" name="Rectangle 4"/>
          <p:cNvSpPr/>
          <p:nvPr/>
        </p:nvSpPr>
        <p:spPr>
          <a:xfrm>
            <a:off x="4222578" y="5084181"/>
            <a:ext cx="3851561" cy="92562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smtClean="0">
                <a:solidFill>
                  <a:srgbClr val="FF0000"/>
                </a:solidFill>
                <a:latin typeface="Calibri"/>
              </a:rPr>
              <a:t>Lucky money</a:t>
            </a:r>
            <a:endParaRPr lang="en-US" sz="4267" b="1" dirty="0">
              <a:solidFill>
                <a:srgbClr val="FF0000"/>
              </a:solidFill>
              <a:latin typeface="Calibri"/>
            </a:endParaRP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698500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r>
              <a:rPr lang="en-US" sz="3200" b="1" dirty="0">
                <a:solidFill>
                  <a:schemeClr val="bg1"/>
                </a:solidFill>
              </a:rPr>
              <a:t>HẾT GIỜ</a:t>
            </a:r>
          </a:p>
        </p:txBody>
      </p:sp>
      <p:pic>
        <p:nvPicPr>
          <p:cNvPr id="3" name="Picture 2"/>
          <p:cNvPicPr>
            <a:picLocks noChangeAspect="1"/>
          </p:cNvPicPr>
          <p:nvPr/>
        </p:nvPicPr>
        <p:blipFill>
          <a:blip r:embed="rId5"/>
          <a:stretch>
            <a:fillRect/>
          </a:stretch>
        </p:blipFill>
        <p:spPr>
          <a:xfrm>
            <a:off x="3447378" y="1438047"/>
            <a:ext cx="5770018" cy="3583173"/>
          </a:xfrm>
          <a:prstGeom prst="rect">
            <a:avLst/>
          </a:prstGeom>
        </p:spPr>
      </p:pic>
      <p:sp>
        <p:nvSpPr>
          <p:cNvPr id="11" name="Left Arrow 10">
            <a:hlinkClick r:id="rId6" action="ppaction://hlinksldjump"/>
          </p:cNvPr>
          <p:cNvSpPr/>
          <p:nvPr/>
        </p:nvSpPr>
        <p:spPr>
          <a:xfrm>
            <a:off x="10972800" y="6262577"/>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61852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400" y="186813"/>
            <a:ext cx="11506200" cy="908340"/>
          </a:xfrm>
          <a:prstGeom prst="rect">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r>
              <a:rPr lang="en-US" sz="3800" dirty="0" smtClean="0">
                <a:solidFill>
                  <a:srgbClr val="002060"/>
                </a:solidFill>
              </a:rPr>
              <a:t>……………….usually brings </a:t>
            </a:r>
            <a:r>
              <a:rPr lang="en-US" sz="3800" dirty="0">
                <a:solidFill>
                  <a:srgbClr val="002060"/>
                </a:solidFill>
              </a:rPr>
              <a:t>gifts </a:t>
            </a:r>
            <a:r>
              <a:rPr lang="en-US" sz="3800" dirty="0" smtClean="0">
                <a:solidFill>
                  <a:srgbClr val="002060"/>
                </a:solidFill>
              </a:rPr>
              <a:t>to children </a:t>
            </a:r>
            <a:r>
              <a:rPr lang="en-US" sz="3800" dirty="0">
                <a:solidFill>
                  <a:srgbClr val="002060"/>
                </a:solidFill>
              </a:rPr>
              <a:t>at </a:t>
            </a:r>
            <a:r>
              <a:rPr lang="en-US" sz="3800" dirty="0" smtClean="0">
                <a:solidFill>
                  <a:srgbClr val="002060"/>
                </a:solidFill>
              </a:rPr>
              <a:t>Christmas</a:t>
            </a:r>
            <a:endParaRPr lang="en-US" sz="3800" dirty="0">
              <a:solidFill>
                <a:srgbClr val="002060"/>
              </a:solidFill>
              <a:latin typeface="Calibri"/>
            </a:endParaRPr>
          </a:p>
        </p:txBody>
      </p:sp>
      <p:sp>
        <p:nvSpPr>
          <p:cNvPr id="5" name="Rectangle 4"/>
          <p:cNvSpPr/>
          <p:nvPr/>
        </p:nvSpPr>
        <p:spPr>
          <a:xfrm>
            <a:off x="4209748" y="5239217"/>
            <a:ext cx="3469187" cy="82319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800" b="1">
                <a:solidFill>
                  <a:srgbClr val="C00000"/>
                </a:solidFill>
              </a:rPr>
              <a:t>Santa Claus</a:t>
            </a:r>
            <a:endParaRPr lang="en-US" sz="4267" b="1" dirty="0">
              <a:solidFill>
                <a:srgbClr val="C00000"/>
              </a:solidFill>
              <a:latin typeface="Calibri"/>
            </a:endParaRP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0457" y="698500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r>
              <a:rPr lang="en-US" sz="3200" b="1">
                <a:solidFill>
                  <a:schemeClr val="bg1"/>
                </a:solidFill>
              </a:rPr>
              <a:t>HẾT GIỜ</a:t>
            </a:r>
          </a:p>
        </p:txBody>
      </p:sp>
      <p:pic>
        <p:nvPicPr>
          <p:cNvPr id="2" name="Picture 1"/>
          <p:cNvPicPr>
            <a:picLocks noChangeAspect="1"/>
          </p:cNvPicPr>
          <p:nvPr/>
        </p:nvPicPr>
        <p:blipFill>
          <a:blip r:embed="rId5"/>
          <a:stretch>
            <a:fillRect/>
          </a:stretch>
        </p:blipFill>
        <p:spPr>
          <a:xfrm>
            <a:off x="4025166" y="1294625"/>
            <a:ext cx="3838353" cy="3798370"/>
          </a:xfrm>
          <a:prstGeom prst="rect">
            <a:avLst/>
          </a:prstGeom>
        </p:spPr>
      </p:pic>
      <p:sp>
        <p:nvSpPr>
          <p:cNvPr id="11" name="Left Arrow 10">
            <a:hlinkClick r:id="rId6" action="ppaction://hlinksldjump"/>
          </p:cNvPr>
          <p:cNvSpPr/>
          <p:nvPr/>
        </p:nvSpPr>
        <p:spPr>
          <a:xfrm>
            <a:off x="10972800" y="6262577"/>
            <a:ext cx="978195" cy="595423"/>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57688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20"/>
          <p:cNvSpPr txBox="1"/>
          <p:nvPr/>
        </p:nvSpPr>
        <p:spPr>
          <a:xfrm>
            <a:off x="871568" y="899918"/>
            <a:ext cx="10545445" cy="1353820"/>
          </a:xfrm>
          <a:prstGeom prst="rect">
            <a:avLst/>
          </a:prstGeom>
          <a:noFill/>
        </p:spPr>
        <p:txBody>
          <a:bodyPr wrap="square">
            <a:noAutofit/>
          </a:bodyPr>
          <a:lstStyle/>
          <a:p>
            <a:pPr marL="571500" indent="-571500">
              <a:lnSpc>
                <a:spcPct val="100000"/>
              </a:lnSpc>
              <a:buFont typeface="Wingdings" panose="05000000000000000000" pitchFamily="2" charset="2"/>
              <a:buChar char="v"/>
            </a:pPr>
            <a:r>
              <a:rPr lang="en-US" sz="4000" b="1" dirty="0" smtClean="0">
                <a:solidFill>
                  <a:srgbClr val="C00000"/>
                </a:solidFill>
              </a:rPr>
              <a:t>Question:</a:t>
            </a:r>
          </a:p>
          <a:p>
            <a:pPr>
              <a:lnSpc>
                <a:spcPct val="100000"/>
              </a:lnSpc>
            </a:pPr>
            <a:endParaRPr lang="en-US" sz="4000" b="1" dirty="0">
              <a:solidFill>
                <a:srgbClr val="C00000"/>
              </a:solidFill>
            </a:endParaRPr>
          </a:p>
          <a:p>
            <a:pPr>
              <a:lnSpc>
                <a:spcPct val="100000"/>
              </a:lnSpc>
            </a:pPr>
            <a:r>
              <a:rPr lang="en-US" sz="4000" b="1" dirty="0"/>
              <a:t>-</a:t>
            </a:r>
            <a:r>
              <a:rPr lang="en-US" sz="4000" dirty="0"/>
              <a:t> </a:t>
            </a:r>
            <a:r>
              <a:rPr lang="en-US" sz="4000" i="1" dirty="0"/>
              <a:t>How do your family keep your traditions alive?</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alpha val="74000"/>
          </a:schemeClr>
        </a:solidFill>
        <a:effectLst/>
      </p:bgPr>
    </p:bg>
    <p:spTree>
      <p:nvGrpSpPr>
        <p:cNvPr id="1" name=""/>
        <p:cNvGrpSpPr/>
        <p:nvPr/>
      </p:nvGrpSpPr>
      <p:grpSpPr>
        <a:xfrm>
          <a:off x="0" y="0"/>
          <a:ext cx="0" cy="0"/>
          <a:chOff x="0" y="0"/>
          <a:chExt cx="0" cy="0"/>
        </a:xfrm>
      </p:grpSpPr>
      <p:pic>
        <p:nvPicPr>
          <p:cNvPr id="52" name="Video 51" title="Blue Lit Dots Forming Wav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l="3649" t="6413" r="9418" b="6727"/>
          <a:stretch>
            <a:fillRect/>
          </a:stretch>
        </p:blipFill>
        <p:spPr>
          <a:xfrm>
            <a:off x="-635" y="-195580"/>
            <a:ext cx="12127230" cy="7053580"/>
          </a:xfrm>
          <a:custGeom>
            <a:avLst/>
            <a:gdLst/>
            <a:ahLst/>
            <a:cxnLst>
              <a:cxn ang="3">
                <a:pos x="hc" y="t"/>
              </a:cxn>
              <a:cxn ang="cd2">
                <a:pos x="l" y="vc"/>
              </a:cxn>
              <a:cxn ang="cd4">
                <a:pos x="hc" y="b"/>
              </a:cxn>
              <a:cxn ang="0">
                <a:pos x="r" y="vc"/>
              </a:cxn>
            </a:cxnLst>
            <a:rect l="l" t="t" r="r" b="b"/>
            <a:pathLst>
              <a:path w="16791" h="9437">
                <a:moveTo>
                  <a:pt x="9264" y="1489"/>
                </a:moveTo>
                <a:lnTo>
                  <a:pt x="9777" y="1489"/>
                </a:lnTo>
                <a:cubicBezTo>
                  <a:pt x="9826" y="1489"/>
                  <a:pt x="9869" y="1516"/>
                  <a:pt x="9890" y="1556"/>
                </a:cubicBezTo>
                <a:lnTo>
                  <a:pt x="9893" y="1561"/>
                </a:lnTo>
                <a:lnTo>
                  <a:pt x="9893" y="7876"/>
                </a:lnTo>
                <a:lnTo>
                  <a:pt x="9890" y="7881"/>
                </a:lnTo>
                <a:cubicBezTo>
                  <a:pt x="9869" y="7921"/>
                  <a:pt x="9826" y="7948"/>
                  <a:pt x="9777" y="7948"/>
                </a:cubicBezTo>
                <a:lnTo>
                  <a:pt x="9264" y="7948"/>
                </a:lnTo>
                <a:cubicBezTo>
                  <a:pt x="9193" y="7948"/>
                  <a:pt x="9135" y="7890"/>
                  <a:pt x="9135" y="7819"/>
                </a:cubicBezTo>
                <a:lnTo>
                  <a:pt x="9135" y="7735"/>
                </a:lnTo>
                <a:cubicBezTo>
                  <a:pt x="9135" y="7806"/>
                  <a:pt x="9077" y="7864"/>
                  <a:pt x="9006" y="7864"/>
                </a:cubicBezTo>
                <a:lnTo>
                  <a:pt x="8493" y="7864"/>
                </a:lnTo>
                <a:cubicBezTo>
                  <a:pt x="8457" y="7864"/>
                  <a:pt x="8425" y="7850"/>
                  <a:pt x="8402" y="7826"/>
                </a:cubicBezTo>
                <a:lnTo>
                  <a:pt x="8396" y="7820"/>
                </a:lnTo>
                <a:lnTo>
                  <a:pt x="8398" y="7817"/>
                </a:lnTo>
                <a:cubicBezTo>
                  <a:pt x="8416" y="7795"/>
                  <a:pt x="8427" y="7767"/>
                  <a:pt x="8427" y="7735"/>
                </a:cubicBezTo>
                <a:lnTo>
                  <a:pt x="8427" y="1702"/>
                </a:lnTo>
                <a:cubicBezTo>
                  <a:pt x="8427" y="1670"/>
                  <a:pt x="8416" y="1642"/>
                  <a:pt x="8398" y="1620"/>
                </a:cubicBezTo>
                <a:lnTo>
                  <a:pt x="8396" y="1617"/>
                </a:lnTo>
                <a:lnTo>
                  <a:pt x="8402" y="1611"/>
                </a:lnTo>
                <a:cubicBezTo>
                  <a:pt x="8425" y="1587"/>
                  <a:pt x="8457" y="1573"/>
                  <a:pt x="8493" y="1573"/>
                </a:cubicBezTo>
                <a:lnTo>
                  <a:pt x="9006" y="1573"/>
                </a:lnTo>
                <a:cubicBezTo>
                  <a:pt x="9077" y="1573"/>
                  <a:pt x="9135" y="1631"/>
                  <a:pt x="9135" y="1702"/>
                </a:cubicBezTo>
                <a:lnTo>
                  <a:pt x="9135" y="1618"/>
                </a:lnTo>
                <a:cubicBezTo>
                  <a:pt x="9135" y="1547"/>
                  <a:pt x="9193" y="1489"/>
                  <a:pt x="9264" y="1489"/>
                </a:cubicBezTo>
                <a:close/>
                <a:moveTo>
                  <a:pt x="7014" y="1489"/>
                </a:moveTo>
                <a:lnTo>
                  <a:pt x="7527" y="1489"/>
                </a:lnTo>
                <a:cubicBezTo>
                  <a:pt x="7598" y="1489"/>
                  <a:pt x="7656" y="1547"/>
                  <a:pt x="7656" y="1618"/>
                </a:cubicBezTo>
                <a:lnTo>
                  <a:pt x="7656" y="1702"/>
                </a:lnTo>
                <a:cubicBezTo>
                  <a:pt x="7656" y="1631"/>
                  <a:pt x="7714" y="1573"/>
                  <a:pt x="7785" y="1573"/>
                </a:cubicBezTo>
                <a:lnTo>
                  <a:pt x="8298" y="1573"/>
                </a:lnTo>
                <a:cubicBezTo>
                  <a:pt x="8334" y="1573"/>
                  <a:pt x="8366" y="1587"/>
                  <a:pt x="8389" y="1611"/>
                </a:cubicBezTo>
                <a:lnTo>
                  <a:pt x="8396" y="1617"/>
                </a:lnTo>
                <a:lnTo>
                  <a:pt x="8393" y="1620"/>
                </a:lnTo>
                <a:cubicBezTo>
                  <a:pt x="8375" y="1642"/>
                  <a:pt x="8364" y="1670"/>
                  <a:pt x="8364" y="1702"/>
                </a:cubicBezTo>
                <a:lnTo>
                  <a:pt x="8364" y="7735"/>
                </a:lnTo>
                <a:cubicBezTo>
                  <a:pt x="8364" y="7767"/>
                  <a:pt x="8375" y="7795"/>
                  <a:pt x="8393" y="7817"/>
                </a:cubicBezTo>
                <a:lnTo>
                  <a:pt x="8396" y="7820"/>
                </a:lnTo>
                <a:lnTo>
                  <a:pt x="8389" y="7826"/>
                </a:lnTo>
                <a:cubicBezTo>
                  <a:pt x="8366" y="7850"/>
                  <a:pt x="8334" y="7864"/>
                  <a:pt x="8298" y="7864"/>
                </a:cubicBezTo>
                <a:lnTo>
                  <a:pt x="7785" y="7864"/>
                </a:lnTo>
                <a:cubicBezTo>
                  <a:pt x="7714" y="7864"/>
                  <a:pt x="7656" y="7806"/>
                  <a:pt x="7656" y="7735"/>
                </a:cubicBezTo>
                <a:lnTo>
                  <a:pt x="7656" y="7819"/>
                </a:lnTo>
                <a:cubicBezTo>
                  <a:pt x="7656" y="7890"/>
                  <a:pt x="7598" y="7948"/>
                  <a:pt x="7527" y="7948"/>
                </a:cubicBezTo>
                <a:lnTo>
                  <a:pt x="7014" y="7948"/>
                </a:lnTo>
                <a:cubicBezTo>
                  <a:pt x="6965" y="7948"/>
                  <a:pt x="6922" y="7921"/>
                  <a:pt x="6901" y="7881"/>
                </a:cubicBezTo>
                <a:lnTo>
                  <a:pt x="6898" y="7876"/>
                </a:lnTo>
                <a:lnTo>
                  <a:pt x="6898" y="1561"/>
                </a:lnTo>
                <a:lnTo>
                  <a:pt x="6901" y="1556"/>
                </a:lnTo>
                <a:cubicBezTo>
                  <a:pt x="6922" y="1516"/>
                  <a:pt x="6965" y="1489"/>
                  <a:pt x="7014" y="1489"/>
                </a:cubicBezTo>
                <a:close/>
                <a:moveTo>
                  <a:pt x="10022" y="1345"/>
                </a:moveTo>
                <a:lnTo>
                  <a:pt x="10535" y="1345"/>
                </a:lnTo>
                <a:cubicBezTo>
                  <a:pt x="10584" y="1345"/>
                  <a:pt x="10627" y="1372"/>
                  <a:pt x="10648" y="1412"/>
                </a:cubicBezTo>
                <a:lnTo>
                  <a:pt x="10652" y="1420"/>
                </a:lnTo>
                <a:lnTo>
                  <a:pt x="10652" y="8016"/>
                </a:lnTo>
                <a:lnTo>
                  <a:pt x="10648" y="8024"/>
                </a:lnTo>
                <a:cubicBezTo>
                  <a:pt x="10627" y="8064"/>
                  <a:pt x="10584" y="8091"/>
                  <a:pt x="10535" y="8091"/>
                </a:cubicBezTo>
                <a:lnTo>
                  <a:pt x="10022" y="8091"/>
                </a:lnTo>
                <a:cubicBezTo>
                  <a:pt x="9951" y="8091"/>
                  <a:pt x="9893" y="8033"/>
                  <a:pt x="9893" y="7962"/>
                </a:cubicBezTo>
                <a:lnTo>
                  <a:pt x="9893" y="7876"/>
                </a:lnTo>
                <a:lnTo>
                  <a:pt x="9896" y="7870"/>
                </a:lnTo>
                <a:cubicBezTo>
                  <a:pt x="9902" y="7854"/>
                  <a:pt x="9906" y="7837"/>
                  <a:pt x="9906" y="7819"/>
                </a:cubicBezTo>
                <a:lnTo>
                  <a:pt x="9906" y="1618"/>
                </a:lnTo>
                <a:cubicBezTo>
                  <a:pt x="9906" y="1600"/>
                  <a:pt x="9902" y="1583"/>
                  <a:pt x="9896" y="1567"/>
                </a:cubicBezTo>
                <a:lnTo>
                  <a:pt x="9893" y="1561"/>
                </a:lnTo>
                <a:lnTo>
                  <a:pt x="9893" y="1474"/>
                </a:lnTo>
                <a:cubicBezTo>
                  <a:pt x="9893" y="1403"/>
                  <a:pt x="9951" y="1345"/>
                  <a:pt x="10022" y="1345"/>
                </a:cubicBezTo>
                <a:close/>
                <a:moveTo>
                  <a:pt x="6256" y="1345"/>
                </a:moveTo>
                <a:lnTo>
                  <a:pt x="6769" y="1345"/>
                </a:lnTo>
                <a:cubicBezTo>
                  <a:pt x="6840" y="1345"/>
                  <a:pt x="6898" y="1403"/>
                  <a:pt x="6898" y="1474"/>
                </a:cubicBezTo>
                <a:lnTo>
                  <a:pt x="6898" y="1561"/>
                </a:lnTo>
                <a:lnTo>
                  <a:pt x="6895" y="1567"/>
                </a:lnTo>
                <a:cubicBezTo>
                  <a:pt x="6889" y="1583"/>
                  <a:pt x="6885" y="1600"/>
                  <a:pt x="6885" y="1618"/>
                </a:cubicBezTo>
                <a:lnTo>
                  <a:pt x="6885" y="7819"/>
                </a:lnTo>
                <a:cubicBezTo>
                  <a:pt x="6885" y="7837"/>
                  <a:pt x="6889" y="7854"/>
                  <a:pt x="6895" y="7870"/>
                </a:cubicBezTo>
                <a:lnTo>
                  <a:pt x="6898" y="7876"/>
                </a:lnTo>
                <a:lnTo>
                  <a:pt x="6898" y="7962"/>
                </a:lnTo>
                <a:cubicBezTo>
                  <a:pt x="6898" y="8033"/>
                  <a:pt x="6840" y="8091"/>
                  <a:pt x="6769" y="8091"/>
                </a:cubicBezTo>
                <a:lnTo>
                  <a:pt x="6256" y="8091"/>
                </a:lnTo>
                <a:cubicBezTo>
                  <a:pt x="6207" y="8091"/>
                  <a:pt x="6164" y="8064"/>
                  <a:pt x="6143" y="8024"/>
                </a:cubicBezTo>
                <a:lnTo>
                  <a:pt x="6139" y="8016"/>
                </a:lnTo>
                <a:lnTo>
                  <a:pt x="6139" y="1420"/>
                </a:lnTo>
                <a:lnTo>
                  <a:pt x="6143" y="1412"/>
                </a:lnTo>
                <a:cubicBezTo>
                  <a:pt x="6164" y="1372"/>
                  <a:pt x="6207" y="1345"/>
                  <a:pt x="6256" y="1345"/>
                </a:cubicBezTo>
                <a:close/>
                <a:moveTo>
                  <a:pt x="10781" y="1214"/>
                </a:moveTo>
                <a:lnTo>
                  <a:pt x="11294" y="1214"/>
                </a:lnTo>
                <a:cubicBezTo>
                  <a:pt x="11365" y="1214"/>
                  <a:pt x="11423" y="1272"/>
                  <a:pt x="11423" y="1343"/>
                </a:cubicBezTo>
                <a:lnTo>
                  <a:pt x="11423" y="8095"/>
                </a:lnTo>
                <a:cubicBezTo>
                  <a:pt x="11423" y="8166"/>
                  <a:pt x="11365" y="8224"/>
                  <a:pt x="11294" y="8224"/>
                </a:cubicBezTo>
                <a:lnTo>
                  <a:pt x="10781" y="8224"/>
                </a:lnTo>
                <a:cubicBezTo>
                  <a:pt x="10710" y="8224"/>
                  <a:pt x="10652" y="8166"/>
                  <a:pt x="10652" y="8095"/>
                </a:cubicBezTo>
                <a:lnTo>
                  <a:pt x="10652" y="8016"/>
                </a:lnTo>
                <a:lnTo>
                  <a:pt x="10654" y="8013"/>
                </a:lnTo>
                <a:cubicBezTo>
                  <a:pt x="10660" y="7997"/>
                  <a:pt x="10664" y="7980"/>
                  <a:pt x="10664" y="7962"/>
                </a:cubicBezTo>
                <a:lnTo>
                  <a:pt x="10664" y="1474"/>
                </a:lnTo>
                <a:cubicBezTo>
                  <a:pt x="10664" y="1456"/>
                  <a:pt x="10660" y="1439"/>
                  <a:pt x="10654" y="1423"/>
                </a:cubicBezTo>
                <a:lnTo>
                  <a:pt x="10652" y="1420"/>
                </a:lnTo>
                <a:lnTo>
                  <a:pt x="10652" y="1343"/>
                </a:lnTo>
                <a:cubicBezTo>
                  <a:pt x="10652" y="1272"/>
                  <a:pt x="10710" y="1214"/>
                  <a:pt x="10781" y="1214"/>
                </a:cubicBezTo>
                <a:close/>
                <a:moveTo>
                  <a:pt x="5497" y="1214"/>
                </a:moveTo>
                <a:lnTo>
                  <a:pt x="6010" y="1214"/>
                </a:lnTo>
                <a:cubicBezTo>
                  <a:pt x="6081" y="1214"/>
                  <a:pt x="6139" y="1272"/>
                  <a:pt x="6139" y="1343"/>
                </a:cubicBezTo>
                <a:lnTo>
                  <a:pt x="6139" y="1420"/>
                </a:lnTo>
                <a:lnTo>
                  <a:pt x="6137" y="1423"/>
                </a:lnTo>
                <a:cubicBezTo>
                  <a:pt x="6131" y="1439"/>
                  <a:pt x="6127" y="1456"/>
                  <a:pt x="6127" y="1474"/>
                </a:cubicBezTo>
                <a:lnTo>
                  <a:pt x="6127" y="7962"/>
                </a:lnTo>
                <a:cubicBezTo>
                  <a:pt x="6127" y="7980"/>
                  <a:pt x="6131" y="7997"/>
                  <a:pt x="6137" y="8013"/>
                </a:cubicBezTo>
                <a:lnTo>
                  <a:pt x="6139" y="8016"/>
                </a:lnTo>
                <a:lnTo>
                  <a:pt x="6139" y="8095"/>
                </a:lnTo>
                <a:cubicBezTo>
                  <a:pt x="6139" y="8166"/>
                  <a:pt x="6081" y="8224"/>
                  <a:pt x="6010" y="8224"/>
                </a:cubicBezTo>
                <a:lnTo>
                  <a:pt x="5497" y="8224"/>
                </a:lnTo>
                <a:cubicBezTo>
                  <a:pt x="5426" y="8224"/>
                  <a:pt x="5368" y="8166"/>
                  <a:pt x="5368" y="8095"/>
                </a:cubicBezTo>
                <a:lnTo>
                  <a:pt x="5368" y="1343"/>
                </a:lnTo>
                <a:cubicBezTo>
                  <a:pt x="5368" y="1272"/>
                  <a:pt x="5426" y="1214"/>
                  <a:pt x="5497" y="1214"/>
                </a:cubicBezTo>
                <a:close/>
                <a:moveTo>
                  <a:pt x="11565" y="1091"/>
                </a:moveTo>
                <a:lnTo>
                  <a:pt x="12078" y="1091"/>
                </a:lnTo>
                <a:cubicBezTo>
                  <a:pt x="12127" y="1091"/>
                  <a:pt x="12170" y="1118"/>
                  <a:pt x="12191" y="1158"/>
                </a:cubicBezTo>
                <a:lnTo>
                  <a:pt x="12193" y="1161"/>
                </a:lnTo>
                <a:lnTo>
                  <a:pt x="12193" y="8276"/>
                </a:lnTo>
                <a:lnTo>
                  <a:pt x="12191" y="8279"/>
                </a:lnTo>
                <a:cubicBezTo>
                  <a:pt x="12170" y="8319"/>
                  <a:pt x="12127" y="8346"/>
                  <a:pt x="12078" y="8346"/>
                </a:cubicBezTo>
                <a:lnTo>
                  <a:pt x="11565" y="8346"/>
                </a:lnTo>
                <a:cubicBezTo>
                  <a:pt x="11494" y="8346"/>
                  <a:pt x="11436" y="8288"/>
                  <a:pt x="11436" y="8217"/>
                </a:cubicBezTo>
                <a:lnTo>
                  <a:pt x="11436" y="1220"/>
                </a:lnTo>
                <a:cubicBezTo>
                  <a:pt x="11436" y="1149"/>
                  <a:pt x="11494" y="1091"/>
                  <a:pt x="11565" y="1091"/>
                </a:cubicBezTo>
                <a:close/>
                <a:moveTo>
                  <a:pt x="4713" y="1091"/>
                </a:moveTo>
                <a:lnTo>
                  <a:pt x="5226" y="1091"/>
                </a:lnTo>
                <a:cubicBezTo>
                  <a:pt x="5297" y="1091"/>
                  <a:pt x="5355" y="1149"/>
                  <a:pt x="5355" y="1220"/>
                </a:cubicBezTo>
                <a:lnTo>
                  <a:pt x="5355" y="8217"/>
                </a:lnTo>
                <a:cubicBezTo>
                  <a:pt x="5355" y="8288"/>
                  <a:pt x="5297" y="8346"/>
                  <a:pt x="5226" y="8346"/>
                </a:cubicBezTo>
                <a:lnTo>
                  <a:pt x="4713" y="8346"/>
                </a:lnTo>
                <a:cubicBezTo>
                  <a:pt x="4664" y="8346"/>
                  <a:pt x="4621" y="8319"/>
                  <a:pt x="4600" y="8279"/>
                </a:cubicBezTo>
                <a:lnTo>
                  <a:pt x="4598" y="8276"/>
                </a:lnTo>
                <a:lnTo>
                  <a:pt x="4598" y="1161"/>
                </a:lnTo>
                <a:lnTo>
                  <a:pt x="4600" y="1158"/>
                </a:lnTo>
                <a:cubicBezTo>
                  <a:pt x="4621" y="1118"/>
                  <a:pt x="4664" y="1091"/>
                  <a:pt x="4713" y="1091"/>
                </a:cubicBezTo>
                <a:close/>
                <a:moveTo>
                  <a:pt x="13864" y="516"/>
                </a:moveTo>
                <a:lnTo>
                  <a:pt x="14377" y="516"/>
                </a:lnTo>
                <a:cubicBezTo>
                  <a:pt x="14426" y="516"/>
                  <a:pt x="14469" y="543"/>
                  <a:pt x="14490" y="583"/>
                </a:cubicBezTo>
                <a:lnTo>
                  <a:pt x="14492" y="586"/>
                </a:lnTo>
                <a:lnTo>
                  <a:pt x="14492" y="8850"/>
                </a:lnTo>
                <a:lnTo>
                  <a:pt x="14490" y="8853"/>
                </a:lnTo>
                <a:cubicBezTo>
                  <a:pt x="14469" y="8893"/>
                  <a:pt x="14426" y="8920"/>
                  <a:pt x="14377" y="8920"/>
                </a:cubicBezTo>
                <a:lnTo>
                  <a:pt x="13864" y="8920"/>
                </a:lnTo>
                <a:cubicBezTo>
                  <a:pt x="13793" y="8920"/>
                  <a:pt x="13735" y="8862"/>
                  <a:pt x="13735" y="8791"/>
                </a:cubicBezTo>
                <a:lnTo>
                  <a:pt x="13735" y="8663"/>
                </a:lnTo>
                <a:cubicBezTo>
                  <a:pt x="13735" y="8734"/>
                  <a:pt x="13677" y="8792"/>
                  <a:pt x="13606" y="8792"/>
                </a:cubicBezTo>
                <a:lnTo>
                  <a:pt x="13093" y="8792"/>
                </a:lnTo>
                <a:cubicBezTo>
                  <a:pt x="13022" y="8792"/>
                  <a:pt x="12964" y="8734"/>
                  <a:pt x="12964" y="8663"/>
                </a:cubicBezTo>
                <a:lnTo>
                  <a:pt x="12964" y="8505"/>
                </a:lnTo>
                <a:cubicBezTo>
                  <a:pt x="12964" y="8576"/>
                  <a:pt x="12906" y="8634"/>
                  <a:pt x="12835" y="8634"/>
                </a:cubicBezTo>
                <a:lnTo>
                  <a:pt x="12322" y="8634"/>
                </a:lnTo>
                <a:cubicBezTo>
                  <a:pt x="12251" y="8634"/>
                  <a:pt x="12193" y="8576"/>
                  <a:pt x="12193" y="8505"/>
                </a:cubicBezTo>
                <a:lnTo>
                  <a:pt x="12193" y="8276"/>
                </a:lnTo>
                <a:lnTo>
                  <a:pt x="12197" y="8268"/>
                </a:lnTo>
                <a:cubicBezTo>
                  <a:pt x="12203" y="8252"/>
                  <a:pt x="12207" y="8235"/>
                  <a:pt x="12207" y="8217"/>
                </a:cubicBezTo>
                <a:lnTo>
                  <a:pt x="12207" y="1220"/>
                </a:lnTo>
                <a:cubicBezTo>
                  <a:pt x="12207" y="1202"/>
                  <a:pt x="12203" y="1185"/>
                  <a:pt x="12197" y="1169"/>
                </a:cubicBezTo>
                <a:lnTo>
                  <a:pt x="12193" y="1161"/>
                </a:lnTo>
                <a:lnTo>
                  <a:pt x="12193" y="932"/>
                </a:lnTo>
                <a:cubicBezTo>
                  <a:pt x="12193" y="861"/>
                  <a:pt x="12251" y="803"/>
                  <a:pt x="12322" y="803"/>
                </a:cubicBezTo>
                <a:lnTo>
                  <a:pt x="12835" y="803"/>
                </a:lnTo>
                <a:cubicBezTo>
                  <a:pt x="12906" y="803"/>
                  <a:pt x="12964" y="861"/>
                  <a:pt x="12964" y="932"/>
                </a:cubicBezTo>
                <a:lnTo>
                  <a:pt x="12964" y="774"/>
                </a:lnTo>
                <a:cubicBezTo>
                  <a:pt x="12964" y="703"/>
                  <a:pt x="13022" y="645"/>
                  <a:pt x="13093" y="645"/>
                </a:cubicBezTo>
                <a:lnTo>
                  <a:pt x="13606" y="645"/>
                </a:lnTo>
                <a:cubicBezTo>
                  <a:pt x="13677" y="645"/>
                  <a:pt x="13735" y="703"/>
                  <a:pt x="13735" y="774"/>
                </a:cubicBezTo>
                <a:lnTo>
                  <a:pt x="13735" y="645"/>
                </a:lnTo>
                <a:cubicBezTo>
                  <a:pt x="13735" y="574"/>
                  <a:pt x="13793" y="516"/>
                  <a:pt x="13864" y="516"/>
                </a:cubicBezTo>
                <a:close/>
                <a:moveTo>
                  <a:pt x="2414" y="516"/>
                </a:moveTo>
                <a:lnTo>
                  <a:pt x="2927" y="516"/>
                </a:lnTo>
                <a:cubicBezTo>
                  <a:pt x="2998" y="516"/>
                  <a:pt x="3056" y="574"/>
                  <a:pt x="3056" y="645"/>
                </a:cubicBezTo>
                <a:lnTo>
                  <a:pt x="3056" y="774"/>
                </a:lnTo>
                <a:cubicBezTo>
                  <a:pt x="3056" y="703"/>
                  <a:pt x="3114" y="645"/>
                  <a:pt x="3185" y="645"/>
                </a:cubicBezTo>
                <a:lnTo>
                  <a:pt x="3698" y="645"/>
                </a:lnTo>
                <a:cubicBezTo>
                  <a:pt x="3769" y="645"/>
                  <a:pt x="3827" y="703"/>
                  <a:pt x="3827" y="774"/>
                </a:cubicBezTo>
                <a:lnTo>
                  <a:pt x="3827" y="932"/>
                </a:lnTo>
                <a:cubicBezTo>
                  <a:pt x="3827" y="861"/>
                  <a:pt x="3885" y="803"/>
                  <a:pt x="3956" y="803"/>
                </a:cubicBezTo>
                <a:lnTo>
                  <a:pt x="4469" y="803"/>
                </a:lnTo>
                <a:cubicBezTo>
                  <a:pt x="4540" y="803"/>
                  <a:pt x="4598" y="861"/>
                  <a:pt x="4598" y="932"/>
                </a:cubicBezTo>
                <a:lnTo>
                  <a:pt x="4598" y="1161"/>
                </a:lnTo>
                <a:lnTo>
                  <a:pt x="4594" y="1169"/>
                </a:lnTo>
                <a:cubicBezTo>
                  <a:pt x="4588" y="1185"/>
                  <a:pt x="4584" y="1202"/>
                  <a:pt x="4584" y="1220"/>
                </a:cubicBezTo>
                <a:lnTo>
                  <a:pt x="4584" y="8217"/>
                </a:lnTo>
                <a:cubicBezTo>
                  <a:pt x="4584" y="8235"/>
                  <a:pt x="4588" y="8252"/>
                  <a:pt x="4594" y="8268"/>
                </a:cubicBezTo>
                <a:lnTo>
                  <a:pt x="4598" y="8276"/>
                </a:lnTo>
                <a:lnTo>
                  <a:pt x="4598" y="8505"/>
                </a:lnTo>
                <a:cubicBezTo>
                  <a:pt x="4598" y="8576"/>
                  <a:pt x="4540" y="8634"/>
                  <a:pt x="4469" y="8634"/>
                </a:cubicBezTo>
                <a:lnTo>
                  <a:pt x="3956" y="8634"/>
                </a:lnTo>
                <a:cubicBezTo>
                  <a:pt x="3885" y="8634"/>
                  <a:pt x="3827" y="8576"/>
                  <a:pt x="3827" y="8505"/>
                </a:cubicBezTo>
                <a:lnTo>
                  <a:pt x="3827" y="8663"/>
                </a:lnTo>
                <a:cubicBezTo>
                  <a:pt x="3827" y="8734"/>
                  <a:pt x="3769" y="8792"/>
                  <a:pt x="3698" y="8792"/>
                </a:cubicBezTo>
                <a:lnTo>
                  <a:pt x="3185" y="8792"/>
                </a:lnTo>
                <a:cubicBezTo>
                  <a:pt x="3114" y="8792"/>
                  <a:pt x="3056" y="8734"/>
                  <a:pt x="3056" y="8663"/>
                </a:cubicBezTo>
                <a:lnTo>
                  <a:pt x="3056" y="8791"/>
                </a:lnTo>
                <a:cubicBezTo>
                  <a:pt x="3056" y="8862"/>
                  <a:pt x="2998" y="8920"/>
                  <a:pt x="2927" y="8920"/>
                </a:cubicBezTo>
                <a:lnTo>
                  <a:pt x="2414" y="8920"/>
                </a:lnTo>
                <a:cubicBezTo>
                  <a:pt x="2365" y="8920"/>
                  <a:pt x="2322" y="8893"/>
                  <a:pt x="2301" y="8853"/>
                </a:cubicBezTo>
                <a:lnTo>
                  <a:pt x="2299" y="8850"/>
                </a:lnTo>
                <a:lnTo>
                  <a:pt x="2299" y="586"/>
                </a:lnTo>
                <a:lnTo>
                  <a:pt x="2301" y="583"/>
                </a:lnTo>
                <a:cubicBezTo>
                  <a:pt x="2322" y="543"/>
                  <a:pt x="2365" y="516"/>
                  <a:pt x="2414" y="516"/>
                </a:cubicBezTo>
                <a:close/>
                <a:moveTo>
                  <a:pt x="14621" y="375"/>
                </a:moveTo>
                <a:lnTo>
                  <a:pt x="15134" y="375"/>
                </a:lnTo>
                <a:cubicBezTo>
                  <a:pt x="15183" y="375"/>
                  <a:pt x="15226" y="402"/>
                  <a:pt x="15247" y="442"/>
                </a:cubicBezTo>
                <a:lnTo>
                  <a:pt x="15249" y="445"/>
                </a:lnTo>
                <a:lnTo>
                  <a:pt x="15249" y="8992"/>
                </a:lnTo>
                <a:lnTo>
                  <a:pt x="15247" y="8995"/>
                </a:lnTo>
                <a:cubicBezTo>
                  <a:pt x="15226" y="9035"/>
                  <a:pt x="15183" y="9062"/>
                  <a:pt x="15134" y="9062"/>
                </a:cubicBezTo>
                <a:lnTo>
                  <a:pt x="14621" y="9062"/>
                </a:lnTo>
                <a:cubicBezTo>
                  <a:pt x="14550" y="9062"/>
                  <a:pt x="14492" y="9004"/>
                  <a:pt x="14492" y="8933"/>
                </a:cubicBezTo>
                <a:lnTo>
                  <a:pt x="14492" y="8850"/>
                </a:lnTo>
                <a:lnTo>
                  <a:pt x="14496" y="8842"/>
                </a:lnTo>
                <a:cubicBezTo>
                  <a:pt x="14502" y="8826"/>
                  <a:pt x="14506" y="8809"/>
                  <a:pt x="14506" y="8791"/>
                </a:cubicBezTo>
                <a:lnTo>
                  <a:pt x="14506" y="645"/>
                </a:lnTo>
                <a:cubicBezTo>
                  <a:pt x="14506" y="627"/>
                  <a:pt x="14502" y="610"/>
                  <a:pt x="14496" y="594"/>
                </a:cubicBezTo>
                <a:lnTo>
                  <a:pt x="14492" y="586"/>
                </a:lnTo>
                <a:lnTo>
                  <a:pt x="14492" y="504"/>
                </a:lnTo>
                <a:cubicBezTo>
                  <a:pt x="14492" y="433"/>
                  <a:pt x="14550" y="375"/>
                  <a:pt x="14621" y="375"/>
                </a:cubicBezTo>
                <a:close/>
                <a:moveTo>
                  <a:pt x="1657" y="375"/>
                </a:moveTo>
                <a:lnTo>
                  <a:pt x="2170" y="375"/>
                </a:lnTo>
                <a:cubicBezTo>
                  <a:pt x="2241" y="375"/>
                  <a:pt x="2299" y="433"/>
                  <a:pt x="2299" y="504"/>
                </a:cubicBezTo>
                <a:lnTo>
                  <a:pt x="2299" y="586"/>
                </a:lnTo>
                <a:lnTo>
                  <a:pt x="2295" y="594"/>
                </a:lnTo>
                <a:cubicBezTo>
                  <a:pt x="2289" y="610"/>
                  <a:pt x="2285" y="627"/>
                  <a:pt x="2285" y="645"/>
                </a:cubicBezTo>
                <a:lnTo>
                  <a:pt x="2285" y="8791"/>
                </a:lnTo>
                <a:cubicBezTo>
                  <a:pt x="2285" y="8809"/>
                  <a:pt x="2289" y="8826"/>
                  <a:pt x="2295" y="8842"/>
                </a:cubicBezTo>
                <a:lnTo>
                  <a:pt x="2299" y="8850"/>
                </a:lnTo>
                <a:lnTo>
                  <a:pt x="2299" y="8933"/>
                </a:lnTo>
                <a:cubicBezTo>
                  <a:pt x="2299" y="9004"/>
                  <a:pt x="2241" y="9062"/>
                  <a:pt x="2170" y="9062"/>
                </a:cubicBezTo>
                <a:lnTo>
                  <a:pt x="1657" y="9062"/>
                </a:lnTo>
                <a:cubicBezTo>
                  <a:pt x="1608" y="9062"/>
                  <a:pt x="1565" y="9035"/>
                  <a:pt x="1544" y="8995"/>
                </a:cubicBezTo>
                <a:lnTo>
                  <a:pt x="1542" y="8992"/>
                </a:lnTo>
                <a:lnTo>
                  <a:pt x="1542" y="445"/>
                </a:lnTo>
                <a:lnTo>
                  <a:pt x="1544" y="442"/>
                </a:lnTo>
                <a:cubicBezTo>
                  <a:pt x="1565" y="402"/>
                  <a:pt x="1608" y="375"/>
                  <a:pt x="1657" y="375"/>
                </a:cubicBezTo>
                <a:close/>
                <a:moveTo>
                  <a:pt x="16149" y="0"/>
                </a:moveTo>
                <a:lnTo>
                  <a:pt x="16662" y="0"/>
                </a:lnTo>
                <a:cubicBezTo>
                  <a:pt x="16733" y="0"/>
                  <a:pt x="16791" y="58"/>
                  <a:pt x="16791" y="129"/>
                </a:cubicBezTo>
                <a:lnTo>
                  <a:pt x="16791" y="9308"/>
                </a:lnTo>
                <a:cubicBezTo>
                  <a:pt x="16791" y="9379"/>
                  <a:pt x="16733" y="9437"/>
                  <a:pt x="16662" y="9437"/>
                </a:cubicBezTo>
                <a:lnTo>
                  <a:pt x="16149" y="9437"/>
                </a:lnTo>
                <a:cubicBezTo>
                  <a:pt x="16078" y="9437"/>
                  <a:pt x="16020" y="9379"/>
                  <a:pt x="16020" y="9308"/>
                </a:cubicBezTo>
                <a:lnTo>
                  <a:pt x="16020" y="9122"/>
                </a:lnTo>
                <a:cubicBezTo>
                  <a:pt x="16020" y="9193"/>
                  <a:pt x="15962" y="9251"/>
                  <a:pt x="15891" y="9251"/>
                </a:cubicBezTo>
                <a:lnTo>
                  <a:pt x="15378" y="9251"/>
                </a:lnTo>
                <a:cubicBezTo>
                  <a:pt x="15307" y="9251"/>
                  <a:pt x="15249" y="9193"/>
                  <a:pt x="15249" y="9122"/>
                </a:cubicBezTo>
                <a:lnTo>
                  <a:pt x="15249" y="8992"/>
                </a:lnTo>
                <a:lnTo>
                  <a:pt x="15253" y="8984"/>
                </a:lnTo>
                <a:cubicBezTo>
                  <a:pt x="15259" y="8968"/>
                  <a:pt x="15263" y="8951"/>
                  <a:pt x="15263" y="8933"/>
                </a:cubicBezTo>
                <a:lnTo>
                  <a:pt x="15263" y="504"/>
                </a:lnTo>
                <a:cubicBezTo>
                  <a:pt x="15263" y="486"/>
                  <a:pt x="15259" y="469"/>
                  <a:pt x="15253" y="453"/>
                </a:cubicBezTo>
                <a:lnTo>
                  <a:pt x="15249" y="445"/>
                </a:lnTo>
                <a:lnTo>
                  <a:pt x="15249" y="315"/>
                </a:lnTo>
                <a:cubicBezTo>
                  <a:pt x="15249" y="244"/>
                  <a:pt x="15307" y="186"/>
                  <a:pt x="15378" y="186"/>
                </a:cubicBezTo>
                <a:lnTo>
                  <a:pt x="15891" y="186"/>
                </a:lnTo>
                <a:cubicBezTo>
                  <a:pt x="15962" y="186"/>
                  <a:pt x="16020" y="244"/>
                  <a:pt x="16020" y="315"/>
                </a:cubicBezTo>
                <a:lnTo>
                  <a:pt x="16020" y="129"/>
                </a:lnTo>
                <a:cubicBezTo>
                  <a:pt x="16020" y="58"/>
                  <a:pt x="16078" y="0"/>
                  <a:pt x="16149" y="0"/>
                </a:cubicBezTo>
                <a:close/>
                <a:moveTo>
                  <a:pt x="129" y="0"/>
                </a:moveTo>
                <a:lnTo>
                  <a:pt x="642" y="0"/>
                </a:lnTo>
                <a:cubicBezTo>
                  <a:pt x="713" y="0"/>
                  <a:pt x="771" y="58"/>
                  <a:pt x="771" y="129"/>
                </a:cubicBezTo>
                <a:lnTo>
                  <a:pt x="771" y="315"/>
                </a:lnTo>
                <a:cubicBezTo>
                  <a:pt x="771" y="244"/>
                  <a:pt x="829" y="186"/>
                  <a:pt x="900" y="186"/>
                </a:cubicBezTo>
                <a:lnTo>
                  <a:pt x="1413" y="186"/>
                </a:lnTo>
                <a:cubicBezTo>
                  <a:pt x="1484" y="186"/>
                  <a:pt x="1542" y="244"/>
                  <a:pt x="1542" y="315"/>
                </a:cubicBezTo>
                <a:lnTo>
                  <a:pt x="1542" y="445"/>
                </a:lnTo>
                <a:lnTo>
                  <a:pt x="1538" y="453"/>
                </a:lnTo>
                <a:cubicBezTo>
                  <a:pt x="1532" y="469"/>
                  <a:pt x="1528" y="486"/>
                  <a:pt x="1528" y="504"/>
                </a:cubicBezTo>
                <a:lnTo>
                  <a:pt x="1528" y="8933"/>
                </a:lnTo>
                <a:cubicBezTo>
                  <a:pt x="1528" y="8951"/>
                  <a:pt x="1532" y="8968"/>
                  <a:pt x="1538" y="8984"/>
                </a:cubicBezTo>
                <a:lnTo>
                  <a:pt x="1542" y="8992"/>
                </a:lnTo>
                <a:lnTo>
                  <a:pt x="1542" y="9122"/>
                </a:lnTo>
                <a:cubicBezTo>
                  <a:pt x="1542" y="9193"/>
                  <a:pt x="1484" y="9251"/>
                  <a:pt x="1413" y="9251"/>
                </a:cubicBezTo>
                <a:lnTo>
                  <a:pt x="900" y="9251"/>
                </a:lnTo>
                <a:cubicBezTo>
                  <a:pt x="829" y="9251"/>
                  <a:pt x="771" y="9193"/>
                  <a:pt x="771" y="9122"/>
                </a:cubicBezTo>
                <a:lnTo>
                  <a:pt x="771" y="9308"/>
                </a:lnTo>
                <a:cubicBezTo>
                  <a:pt x="771" y="9379"/>
                  <a:pt x="713" y="9437"/>
                  <a:pt x="642" y="9437"/>
                </a:cubicBezTo>
                <a:lnTo>
                  <a:pt x="129" y="9437"/>
                </a:lnTo>
                <a:cubicBezTo>
                  <a:pt x="58" y="9437"/>
                  <a:pt x="0" y="9379"/>
                  <a:pt x="0" y="9308"/>
                </a:cubicBezTo>
                <a:lnTo>
                  <a:pt x="0" y="129"/>
                </a:lnTo>
                <a:cubicBezTo>
                  <a:pt x="0" y="58"/>
                  <a:pt x="58" y="0"/>
                  <a:pt x="129" y="0"/>
                </a:cubicBezTo>
                <a:close/>
              </a:path>
            </a:pathLst>
          </a:custGeom>
        </p:spPr>
      </p:pic>
      <p:grpSp>
        <p:nvGrpSpPr>
          <p:cNvPr id="9" name="Group 8"/>
          <p:cNvGrpSpPr/>
          <p:nvPr/>
        </p:nvGrpSpPr>
        <p:grpSpPr>
          <a:xfrm>
            <a:off x="4399674" y="1295443"/>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2" name="TextBox 39"/>
          <p:cNvSpPr txBox="1"/>
          <p:nvPr/>
        </p:nvSpPr>
        <p:spPr>
          <a:xfrm>
            <a:off x="2562171" y="1189397"/>
            <a:ext cx="2089150" cy="861774"/>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13" name="TextBox 16"/>
          <p:cNvSpPr txBox="1"/>
          <p:nvPr/>
        </p:nvSpPr>
        <p:spPr>
          <a:xfrm>
            <a:off x="4381599" y="1278890"/>
            <a:ext cx="730394"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Rounded Rectangle 13"/>
          <p:cNvSpPr/>
          <p:nvPr/>
        </p:nvSpPr>
        <p:spPr>
          <a:xfrm>
            <a:off x="4040406" y="4113361"/>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4565964" y="4148904"/>
            <a:ext cx="4712984" cy="521970"/>
          </a:xfrm>
          <a:prstGeom prst="rect">
            <a:avLst/>
          </a:prstGeom>
          <a:noFill/>
        </p:spPr>
        <p:txBody>
          <a:bodyPr wrap="square" rtlCol="0">
            <a:spAutoFit/>
          </a:bodyPr>
          <a:lstStyle/>
          <a:p>
            <a:r>
              <a:rPr lang="en-US" sz="2800" b="1" dirty="0">
                <a:solidFill>
                  <a:schemeClr val="bg1"/>
                </a:solidFill>
              </a:rPr>
              <a:t>LESSON 4: COMMUNICATION</a:t>
            </a:r>
          </a:p>
        </p:txBody>
      </p:sp>
      <p:grpSp>
        <p:nvGrpSpPr>
          <p:cNvPr id="16" name="Group 15"/>
          <p:cNvGrpSpPr/>
          <p:nvPr/>
        </p:nvGrpSpPr>
        <p:grpSpPr>
          <a:xfrm>
            <a:off x="3495938" y="3944431"/>
            <a:ext cx="990895" cy="941618"/>
            <a:chOff x="2766630" y="1746890"/>
            <a:chExt cx="990895" cy="941618"/>
          </a:xfrm>
        </p:grpSpPr>
        <p:pic>
          <p:nvPicPr>
            <p:cNvPr id="18" name="Picture 1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7"/>
            <a:srcRect t="5582"/>
            <a:stretch>
              <a:fillRect/>
            </a:stretch>
          </p:blipFill>
          <p:spPr>
            <a:xfrm>
              <a:off x="2906617" y="1968106"/>
              <a:ext cx="710920" cy="499184"/>
            </a:xfrm>
            <a:prstGeom prst="rect">
              <a:avLst/>
            </a:prstGeom>
          </p:spPr>
        </p:pic>
      </p:grpSp>
      <p:sp>
        <p:nvSpPr>
          <p:cNvPr id="3" name="TextBox 40"/>
          <p:cNvSpPr txBox="1"/>
          <p:nvPr/>
        </p:nvSpPr>
        <p:spPr>
          <a:xfrm>
            <a:off x="2237740" y="2287905"/>
            <a:ext cx="8379460" cy="1630045"/>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5000" b="1" dirty="0">
                <a:solidFill>
                  <a:schemeClr val="accent5">
                    <a:lumMod val="20000"/>
                    <a:lumOff val="80000"/>
                  </a:schemeClr>
                </a:solidFill>
                <a:effectLst>
                  <a:outerShdw blurRad="63500" sx="102000" sy="102000" algn="ctr" rotWithShape="0">
                    <a:prstClr val="black">
                      <a:alpha val="40000"/>
                    </a:prstClr>
                  </a:outerShdw>
                </a:effectLst>
                <a:latin typeface="Myriad Pro" pitchFamily="34" charset="0"/>
              </a:rPr>
              <a:t>REMEMBERING THE PAST</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10" fill="hold"/>
                                        <p:tgtEl>
                                          <p:spTgt spid="52"/>
                                        </p:tgtEl>
                                      </p:cBhvr>
                                    </p:cmd>
                                  </p:childTnLst>
                                </p:cTn>
                              </p:par>
                              <p:par>
                                <p:cTn id="7" presetID="42"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1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p:tgtEl>
                                          <p:spTgt spid="12"/>
                                        </p:tgtEl>
                                        <p:attrNameLst>
                                          <p:attrName>ppt_y</p:attrName>
                                        </p:attrNameLst>
                                      </p:cBhvr>
                                      <p:tavLst>
                                        <p:tav tm="0">
                                          <p:val>
                                            <p:strVal val="#ppt_y+#ppt_h*1.125000"/>
                                          </p:val>
                                        </p:tav>
                                        <p:tav tm="100000">
                                          <p:val>
                                            <p:strVal val="#ppt_y"/>
                                          </p:val>
                                        </p:tav>
                                      </p:tavLst>
                                    </p:anim>
                                    <p:animEffect transition="in" filter="wipe(up)">
                                      <p:cBhvr>
                                        <p:cTn id="29" dur="500"/>
                                        <p:tgtEl>
                                          <p:spTgt spid="12"/>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p:tgtEl>
                                          <p:spTgt spid="13"/>
                                        </p:tgtEl>
                                        <p:attrNameLst>
                                          <p:attrName>ppt_y</p:attrName>
                                        </p:attrNameLst>
                                      </p:cBhvr>
                                      <p:tavLst>
                                        <p:tav tm="0">
                                          <p:val>
                                            <p:strVal val="#ppt_y+#ppt_h*1.125000"/>
                                          </p:val>
                                        </p:tav>
                                        <p:tav tm="100000">
                                          <p:val>
                                            <p:strVal val="#ppt_y"/>
                                          </p:val>
                                        </p:tav>
                                      </p:tavLst>
                                    </p:anim>
                                    <p:animEffect transition="in" filter="wipe(up)">
                                      <p:cBhvr>
                                        <p:cTn id="33" dur="500"/>
                                        <p:tgtEl>
                                          <p:spTgt spid="13"/>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p:tgtEl>
                                          <p:spTgt spid="3"/>
                                        </p:tgtEl>
                                        <p:attrNameLst>
                                          <p:attrName>ppt_y</p:attrName>
                                        </p:attrNameLst>
                                      </p:cBhvr>
                                      <p:tavLst>
                                        <p:tav tm="0">
                                          <p:val>
                                            <p:strVal val="#ppt_y+#ppt_h*1.125000"/>
                                          </p:val>
                                        </p:tav>
                                        <p:tav tm="100000">
                                          <p:val>
                                            <p:strVal val="#ppt_y"/>
                                          </p:val>
                                        </p:tav>
                                      </p:tavLst>
                                    </p:anim>
                                    <p:animEffect transition="in" filter="wipe(up)">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8" repeatCount="indefinite" fill="remove" display="0">
                  <p:stCondLst>
                    <p:cond delay="indefinite"/>
                  </p:stCondLst>
                </p:cTn>
                <p:tgtEl>
                  <p:spTgt spid="52"/>
                </p:tgtEl>
              </p:cMediaNode>
            </p:video>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52"/>
                                        </p:tgtEl>
                                      </p:cBhvr>
                                    </p:cmd>
                                  </p:childTnLst>
                                </p:cTn>
                              </p:par>
                            </p:childTnLst>
                          </p:cTn>
                        </p:par>
                      </p:childTnLst>
                    </p:cTn>
                  </p:par>
                </p:childTnLst>
              </p:cTn>
              <p:nextCondLst>
                <p:cond evt="onClick" delay="0">
                  <p:tgtEl>
                    <p:spTgt spid="52"/>
                  </p:tgtEl>
                </p:cond>
              </p:nextCondLst>
            </p:seq>
          </p:childTnLst>
        </p:cTn>
      </p:par>
    </p:tnLst>
    <p:bldLst>
      <p:bldP spid="12" grpId="0"/>
      <p:bldP spid="12" grpId="1"/>
      <p:bldP spid="13" grpId="0"/>
      <p:bldP spid="13" grpId="1"/>
      <p:bldP spid="14" grpId="0" animBg="1"/>
      <p:bldP spid="14" grpId="1" animBg="1"/>
      <p:bldP spid="15" grpId="0"/>
      <p:bldP spid="15" grpId="1"/>
      <p:bldP spid="3" grpId="0" animBg="1"/>
      <p:bldP spid="3" grpId="1" animBg="1"/>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181</TotalTime>
  <Words>1335</Words>
  <Application>Microsoft Office PowerPoint</Application>
  <PresentationFormat>Widescreen</PresentationFormat>
  <Paragraphs>221</Paragraphs>
  <Slides>34</Slides>
  <Notes>20</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Adobe Gothic Std B</vt:lpstr>
      <vt:lpstr>Algerian</vt:lpstr>
      <vt:lpstr>Arial</vt:lpstr>
      <vt:lpstr>Berlin Sans FB Demi</vt:lpstr>
      <vt:lpstr>Calibri</vt:lpstr>
      <vt:lpstr>Calibri Light</vt:lpstr>
      <vt:lpstr>Courier New</vt:lpstr>
      <vt:lpstr>Myriad Pro</vt:lpstr>
      <vt:lpstr>Times New Roman</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317</cp:revision>
  <dcterms:created xsi:type="dcterms:W3CDTF">2020-12-09T02:04:00Z</dcterms:created>
  <dcterms:modified xsi:type="dcterms:W3CDTF">2024-07-23T13:48:06Z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E895415BFDEF4C42A425147BED9F47EC_13</vt:lpwstr>
  </property>
  <property fmtid="{D5CDD505-2E9C-101B-9397-08002B2CF9AE}" pid="3" name="KSOProductBuildVer">
    <vt:lpwstr>1033-12.2.0.13266</vt:lpwstr>
  </property>
</Properties>
</file>