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0"/>
  </p:notesMasterIdLst>
  <p:sldIdLst>
    <p:sldId id="664" r:id="rId2"/>
    <p:sldId id="665" r:id="rId3"/>
    <p:sldId id="256" r:id="rId4"/>
    <p:sldId id="599" r:id="rId5"/>
    <p:sldId id="621" r:id="rId6"/>
    <p:sldId id="622" r:id="rId7"/>
    <p:sldId id="667" r:id="rId8"/>
    <p:sldId id="456" r:id="rId9"/>
    <p:sldId id="457" r:id="rId10"/>
    <p:sldId id="668" r:id="rId11"/>
    <p:sldId id="605" r:id="rId12"/>
    <p:sldId id="672" r:id="rId13"/>
    <p:sldId id="681" r:id="rId14"/>
    <p:sldId id="682" r:id="rId15"/>
    <p:sldId id="683" r:id="rId16"/>
    <p:sldId id="684" r:id="rId17"/>
    <p:sldId id="685" r:id="rId18"/>
    <p:sldId id="678" r:id="rId19"/>
    <p:sldId id="679" r:id="rId20"/>
    <p:sldId id="680" r:id="rId21"/>
    <p:sldId id="687" r:id="rId22"/>
    <p:sldId id="645" r:id="rId23"/>
    <p:sldId id="669" r:id="rId24"/>
    <p:sldId id="646" r:id="rId25"/>
    <p:sldId id="647" r:id="rId26"/>
    <p:sldId id="298" r:id="rId27"/>
    <p:sldId id="314" r:id="rId28"/>
    <p:sldId id="670" r:id="rId29"/>
    <p:sldId id="671" r:id="rId30"/>
    <p:sldId id="648" r:id="rId31"/>
    <p:sldId id="610" r:id="rId32"/>
    <p:sldId id="659" r:id="rId33"/>
    <p:sldId id="330" r:id="rId34"/>
    <p:sldId id="660" r:id="rId35"/>
    <p:sldId id="661" r:id="rId36"/>
    <p:sldId id="662" r:id="rId37"/>
    <p:sldId id="663" r:id="rId38"/>
    <p:sldId id="66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95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EA5A"/>
    <a:srgbClr val="DADDB1"/>
    <a:srgbClr val="99CC00"/>
    <a:srgbClr val="F273E6"/>
    <a:srgbClr val="B3A492"/>
    <a:srgbClr val="D6C7AE"/>
    <a:srgbClr val="30B2DF"/>
    <a:srgbClr val="CF4DCE"/>
    <a:srgbClr val="ECECEC"/>
    <a:srgbClr val="FF8B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55" autoAdjust="0"/>
    <p:restoredTop sz="94660"/>
  </p:normalViewPr>
  <p:slideViewPr>
    <p:cSldViewPr snapToGrid="0" showGuides="1">
      <p:cViewPr varScale="1">
        <p:scale>
          <a:sx n="65" d="100"/>
          <a:sy n="65" d="100"/>
        </p:scale>
        <p:origin x="848" y="48"/>
      </p:cViewPr>
      <p:guideLst>
        <p:guide orient="horz" pos="2160"/>
        <p:guide pos="395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7/22/2024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1794923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2893755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2849139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978258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extLst>
      <p:ext uri="{BB962C8B-B14F-4D97-AF65-F5344CB8AC3E}">
        <p14:creationId xmlns:p14="http://schemas.microsoft.com/office/powerpoint/2010/main" val="2927578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extLst>
      <p:ext uri="{BB962C8B-B14F-4D97-AF65-F5344CB8AC3E}">
        <p14:creationId xmlns:p14="http://schemas.microsoft.com/office/powerpoint/2010/main" val="602567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24</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25</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27</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28</a:t>
            </a:fld>
            <a:endParaRPr lang="en-US"/>
          </a:p>
        </p:txBody>
      </p:sp>
    </p:spTree>
    <p:extLst>
      <p:ext uri="{BB962C8B-B14F-4D97-AF65-F5344CB8AC3E}">
        <p14:creationId xmlns:p14="http://schemas.microsoft.com/office/powerpoint/2010/main" val="10615327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31</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34</a:t>
            </a:fld>
            <a:endParaRPr lang="en-US"/>
          </a:p>
        </p:txBody>
      </p:sp>
    </p:spTree>
    <p:extLst>
      <p:ext uri="{BB962C8B-B14F-4D97-AF65-F5344CB8AC3E}">
        <p14:creationId xmlns:p14="http://schemas.microsoft.com/office/powerpoint/2010/main" val="20681906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35</a:t>
            </a:fld>
            <a:endParaRPr lang="en-US"/>
          </a:p>
        </p:txBody>
      </p:sp>
    </p:spTree>
    <p:extLst>
      <p:ext uri="{BB962C8B-B14F-4D97-AF65-F5344CB8AC3E}">
        <p14:creationId xmlns:p14="http://schemas.microsoft.com/office/powerpoint/2010/main" val="11743951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36</a:t>
            </a:fld>
            <a:endParaRPr lang="en-US"/>
          </a:p>
        </p:txBody>
      </p:sp>
    </p:spTree>
    <p:extLst>
      <p:ext uri="{BB962C8B-B14F-4D97-AF65-F5344CB8AC3E}">
        <p14:creationId xmlns:p14="http://schemas.microsoft.com/office/powerpoint/2010/main" val="18888427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37</a:t>
            </a:fld>
            <a:endParaRPr lang="en-US"/>
          </a:p>
        </p:txBody>
      </p:sp>
    </p:spTree>
    <p:extLst>
      <p:ext uri="{BB962C8B-B14F-4D97-AF65-F5344CB8AC3E}">
        <p14:creationId xmlns:p14="http://schemas.microsoft.com/office/powerpoint/2010/main" val="2657011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38</a:t>
            </a:fld>
            <a:endParaRPr lang="en-US"/>
          </a:p>
        </p:txBody>
      </p:sp>
    </p:spTree>
    <p:extLst>
      <p:ext uri="{BB962C8B-B14F-4D97-AF65-F5344CB8AC3E}">
        <p14:creationId xmlns:p14="http://schemas.microsoft.com/office/powerpoint/2010/main" val="2470950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402077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F799DFB8-C703-432B-A5E1-9A92BA2E5E62}" type="slidenum">
              <a:rPr lang="en-US" smtClean="0"/>
              <a:pPr/>
              <a:t>12</a:t>
            </a:fld>
            <a:endParaRPr lang="en-US"/>
          </a:p>
        </p:txBody>
      </p:sp>
      <p:sp>
        <p:nvSpPr>
          <p:cNvPr id="24579" name="Rectangle 2"/>
          <p:cNvSpPr>
            <a:spLocks noGrp="1" noRot="1" noChangeAspect="1" noChangeArrowheads="1" noTextEdit="1"/>
          </p:cNvSpPr>
          <p:nvPr>
            <p:ph type="sldImg"/>
          </p:nvPr>
        </p:nvSpPr>
        <p:spPr>
          <a:xfrm>
            <a:off x="382588" y="685800"/>
            <a:ext cx="6096000" cy="342900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90588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1479703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7/22/2024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7/22/2024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7/22/2024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7/22/2024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7/22/2024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7/22/2024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7/22/2024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7/22/2024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slide" Target="slide13.xml"/><Relationship Id="rId3" Type="http://schemas.openxmlformats.org/officeDocument/2006/relationships/image" Target="../media/image6.png"/><Relationship Id="rId7" Type="http://schemas.openxmlformats.org/officeDocument/2006/relationships/slide" Target="slide19.xml"/><Relationship Id="rId12" Type="http://schemas.openxmlformats.org/officeDocument/2006/relationships/slide" Target="slide14.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slide" Target="slide18.xml"/><Relationship Id="rId11" Type="http://schemas.openxmlformats.org/officeDocument/2006/relationships/slide" Target="slide15.xml"/><Relationship Id="rId5" Type="http://schemas.openxmlformats.org/officeDocument/2006/relationships/image" Target="../media/image7.gif"/><Relationship Id="rId10" Type="http://schemas.openxmlformats.org/officeDocument/2006/relationships/slide" Target="slide16.xml"/><Relationship Id="rId4" Type="http://schemas.openxmlformats.org/officeDocument/2006/relationships/slide" Target="slide21.xml"/><Relationship Id="rId9" Type="http://schemas.openxmlformats.org/officeDocument/2006/relationships/slide" Target="slide17.xml"/><Relationship Id="rId14" Type="http://schemas.openxmlformats.org/officeDocument/2006/relationships/image" Target="../media/image8.gif"/></Relationships>
</file>

<file path=ppt/slides/_rels/slide13.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12.xml"/><Relationship Id="rId5" Type="http://schemas.openxmlformats.org/officeDocument/2006/relationships/image" Target="../media/image10.png"/><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slide" Target="slide12.xml"/><Relationship Id="rId4" Type="http://schemas.openxmlformats.org/officeDocument/2006/relationships/image" Target="../media/image12.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slide" Target="slide12.xml"/><Relationship Id="rId4" Type="http://schemas.openxmlformats.org/officeDocument/2006/relationships/image" Target="../media/image12.gi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5.png"/><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4455" y="5866714"/>
            <a:ext cx="7642126" cy="523220"/>
          </a:xfrm>
          <a:prstGeom prst="rect">
            <a:avLst/>
          </a:prstGeom>
          <a:solidFill>
            <a:schemeClr val="accent4">
              <a:lumMod val="60000"/>
              <a:lumOff val="40000"/>
            </a:schemeClr>
          </a:solidFill>
        </p:spPr>
        <p:txBody>
          <a:bodyPr wrap="square">
            <a:spAutoFit/>
          </a:bodyPr>
          <a:lstStyle/>
          <a:p>
            <a:r>
              <a:rPr lang="en-US" sz="2800" dirty="0" smtClean="0">
                <a:solidFill>
                  <a:srgbClr val="C00000"/>
                </a:solidFill>
                <a:latin typeface="Franklin Gothic Medium" panose="020B0603020102020204" pitchFamily="34" charset="0"/>
              </a:rPr>
              <a:t>5.</a:t>
            </a:r>
            <a:r>
              <a:rPr lang="en-US" sz="2800" dirty="0" smtClean="0">
                <a:solidFill>
                  <a:srgbClr val="000000"/>
                </a:solidFill>
                <a:latin typeface="Franklin Gothic Medium" panose="020B0603020102020204" pitchFamily="34" charset="0"/>
              </a:rPr>
              <a:t> I wish/ </a:t>
            </a:r>
            <a:r>
              <a:rPr lang="en-US" sz="2800" dirty="0" err="1">
                <a:solidFill>
                  <a:srgbClr val="000000"/>
                </a:solidFill>
                <a:latin typeface="Franklin Gothic Medium" panose="020B0603020102020204" pitchFamily="34" charset="0"/>
              </a:rPr>
              <a:t>iphone</a:t>
            </a:r>
            <a:r>
              <a:rPr lang="en-US" sz="2800" dirty="0">
                <a:solidFill>
                  <a:srgbClr val="000000"/>
                </a:solidFill>
                <a:latin typeface="Franklin Gothic Medium" panose="020B0603020102020204" pitchFamily="34" charset="0"/>
              </a:rPr>
              <a:t> 15 pro </a:t>
            </a:r>
            <a:r>
              <a:rPr lang="en-US" sz="2800" dirty="0" smtClean="0">
                <a:solidFill>
                  <a:srgbClr val="000000"/>
                </a:solidFill>
                <a:latin typeface="Franklin Gothic Medium" panose="020B0603020102020204" pitchFamily="34" charset="0"/>
              </a:rPr>
              <a:t>max. /  </a:t>
            </a:r>
            <a:r>
              <a:rPr lang="en-US" sz="2800" dirty="0">
                <a:solidFill>
                  <a:srgbClr val="000000"/>
                </a:solidFill>
                <a:latin typeface="Franklin Gothic Medium" panose="020B0603020102020204" pitchFamily="34" charset="0"/>
              </a:rPr>
              <a:t>I </a:t>
            </a:r>
            <a:r>
              <a:rPr lang="en-US" sz="2800" dirty="0" smtClean="0">
                <a:solidFill>
                  <a:srgbClr val="000000"/>
                </a:solidFill>
                <a:latin typeface="Franklin Gothic Medium" panose="020B0603020102020204" pitchFamily="34" charset="0"/>
              </a:rPr>
              <a:t>/an / had</a:t>
            </a:r>
            <a:endParaRPr lang="en-US" sz="2800" dirty="0">
              <a:latin typeface="Franklin Gothic Medium" panose="020B0603020102020204" pitchFamily="34" charset="0"/>
            </a:endParaRPr>
          </a:p>
        </p:txBody>
      </p:sp>
      <p:sp>
        <p:nvSpPr>
          <p:cNvPr id="6" name="Rectangle 5"/>
          <p:cNvSpPr/>
          <p:nvPr/>
        </p:nvSpPr>
        <p:spPr>
          <a:xfrm>
            <a:off x="764455" y="4867236"/>
            <a:ext cx="10926100" cy="523220"/>
          </a:xfrm>
          <a:prstGeom prst="rect">
            <a:avLst/>
          </a:prstGeom>
          <a:solidFill>
            <a:schemeClr val="accent1">
              <a:lumMod val="60000"/>
              <a:lumOff val="40000"/>
            </a:schemeClr>
          </a:solidFill>
        </p:spPr>
        <p:txBody>
          <a:bodyPr wrap="square">
            <a:spAutoFit/>
          </a:bodyPr>
          <a:lstStyle/>
          <a:p>
            <a:r>
              <a:rPr lang="en-US" sz="2800" dirty="0" smtClean="0">
                <a:solidFill>
                  <a:srgbClr val="C00000"/>
                </a:solidFill>
                <a:latin typeface="Franklin Gothic Medium" panose="020B0603020102020204" pitchFamily="34" charset="0"/>
              </a:rPr>
              <a:t>4. </a:t>
            </a:r>
            <a:r>
              <a:rPr lang="en-US" sz="2800" dirty="0" smtClean="0">
                <a:solidFill>
                  <a:srgbClr val="000000"/>
                </a:solidFill>
                <a:latin typeface="Franklin Gothic Medium" panose="020B0603020102020204" pitchFamily="34" charset="0"/>
              </a:rPr>
              <a:t>My </a:t>
            </a:r>
            <a:r>
              <a:rPr lang="en-US" sz="2800" dirty="0">
                <a:solidFill>
                  <a:srgbClr val="000000"/>
                </a:solidFill>
                <a:latin typeface="Franklin Gothic Medium" panose="020B0603020102020204" pitchFamily="34" charset="0"/>
              </a:rPr>
              <a:t>dad </a:t>
            </a:r>
            <a:r>
              <a:rPr lang="en-US" sz="2800" dirty="0" smtClean="0">
                <a:solidFill>
                  <a:srgbClr val="000000"/>
                </a:solidFill>
                <a:latin typeface="Franklin Gothic Medium" panose="020B0603020102020204" pitchFamily="34" charset="0"/>
              </a:rPr>
              <a:t>/</a:t>
            </a:r>
            <a:r>
              <a:rPr lang="en-US" sz="2800" dirty="0">
                <a:solidFill>
                  <a:srgbClr val="000000"/>
                </a:solidFill>
                <a:latin typeface="Franklin Gothic Medium" panose="020B0603020102020204" pitchFamily="34" charset="0"/>
              </a:rPr>
              <a:t>to </a:t>
            </a:r>
            <a:r>
              <a:rPr lang="en-US" sz="2800" dirty="0" smtClean="0">
                <a:solidFill>
                  <a:srgbClr val="000000"/>
                </a:solidFill>
                <a:latin typeface="Franklin Gothic Medium" panose="020B0603020102020204" pitchFamily="34" charset="0"/>
              </a:rPr>
              <a:t>Sydney.</a:t>
            </a:r>
            <a:r>
              <a:rPr lang="en-US" sz="2800" dirty="0" smtClean="0">
                <a:latin typeface="Franklin Gothic Medium" panose="020B0603020102020204" pitchFamily="34" charset="0"/>
              </a:rPr>
              <a:t>/ </a:t>
            </a:r>
            <a:r>
              <a:rPr lang="en-US" sz="2800" dirty="0" smtClean="0">
                <a:solidFill>
                  <a:srgbClr val="000000"/>
                </a:solidFill>
                <a:latin typeface="Franklin Gothic Medium" panose="020B0603020102020204" pitchFamily="34" charset="0"/>
              </a:rPr>
              <a:t>he / had /enough </a:t>
            </a:r>
            <a:r>
              <a:rPr lang="en-US" sz="2800" dirty="0">
                <a:solidFill>
                  <a:srgbClr val="000000"/>
                </a:solidFill>
                <a:latin typeface="Franklin Gothic Medium" panose="020B0603020102020204" pitchFamily="34" charset="0"/>
              </a:rPr>
              <a:t>money </a:t>
            </a:r>
            <a:r>
              <a:rPr lang="en-US" sz="2800" dirty="0" smtClean="0">
                <a:solidFill>
                  <a:srgbClr val="000000"/>
                </a:solidFill>
                <a:latin typeface="Franklin Gothic Medium" panose="020B0603020102020204" pitchFamily="34" charset="0"/>
              </a:rPr>
              <a:t>/</a:t>
            </a:r>
            <a:r>
              <a:rPr lang="en-US" sz="2800" dirty="0">
                <a:solidFill>
                  <a:srgbClr val="000000"/>
                </a:solidFill>
                <a:latin typeface="Franklin Gothic Medium" panose="020B0603020102020204" pitchFamily="34" charset="0"/>
              </a:rPr>
              <a:t> wishes </a:t>
            </a:r>
            <a:r>
              <a:rPr lang="en-US" sz="2800" dirty="0" smtClean="0">
                <a:solidFill>
                  <a:srgbClr val="000000"/>
                </a:solidFill>
                <a:latin typeface="Franklin Gothic Medium" panose="020B0603020102020204" pitchFamily="34" charset="0"/>
              </a:rPr>
              <a:t>,to travel/</a:t>
            </a:r>
            <a:endParaRPr lang="en-US" sz="2800" dirty="0">
              <a:latin typeface="Franklin Gothic Medium" panose="020B0603020102020204" pitchFamily="34" charset="0"/>
            </a:endParaRPr>
          </a:p>
        </p:txBody>
      </p:sp>
      <p:sp>
        <p:nvSpPr>
          <p:cNvPr id="9" name="Rectangle 8"/>
          <p:cNvSpPr/>
          <p:nvPr/>
        </p:nvSpPr>
        <p:spPr>
          <a:xfrm>
            <a:off x="712836" y="782607"/>
            <a:ext cx="9675021" cy="523220"/>
          </a:xfrm>
          <a:prstGeom prst="rect">
            <a:avLst/>
          </a:prstGeom>
          <a:solidFill>
            <a:schemeClr val="bg2">
              <a:lumMod val="90000"/>
            </a:schemeClr>
          </a:solidFill>
        </p:spPr>
        <p:txBody>
          <a:bodyPr wrap="none">
            <a:spAutoFit/>
          </a:bodyPr>
          <a:lstStyle/>
          <a:p>
            <a:pPr lvl="0"/>
            <a:r>
              <a:rPr lang="en-US" sz="2800" dirty="0" smtClean="0">
                <a:solidFill>
                  <a:srgbClr val="C00000"/>
                </a:solidFill>
                <a:latin typeface="Franklin Gothic Medium" panose="020B0603020102020204" pitchFamily="34" charset="0"/>
              </a:rPr>
              <a:t>1. </a:t>
            </a:r>
            <a:r>
              <a:rPr lang="en-US" sz="2800" dirty="0" smtClean="0">
                <a:solidFill>
                  <a:prstClr val="black"/>
                </a:solidFill>
                <a:latin typeface="Franklin Gothic Medium" panose="020B0603020102020204" pitchFamily="34" charset="0"/>
              </a:rPr>
              <a:t>At </a:t>
            </a:r>
            <a:r>
              <a:rPr lang="en-US" sz="2800" dirty="0">
                <a:solidFill>
                  <a:prstClr val="black"/>
                </a:solidFill>
                <a:latin typeface="Franklin Gothic Medium" panose="020B0603020102020204" pitchFamily="34" charset="0"/>
              </a:rPr>
              <a:t>this time </a:t>
            </a:r>
            <a:r>
              <a:rPr lang="en-US" sz="2800" dirty="0" smtClean="0">
                <a:solidFill>
                  <a:prstClr val="black"/>
                </a:solidFill>
                <a:latin typeface="Franklin Gothic Medium" panose="020B0603020102020204" pitchFamily="34" charset="0"/>
              </a:rPr>
              <a:t>/ they / were /last </a:t>
            </a:r>
            <a:r>
              <a:rPr lang="en-US" sz="2800" dirty="0">
                <a:solidFill>
                  <a:prstClr val="black"/>
                </a:solidFill>
                <a:latin typeface="Franklin Gothic Medium" panose="020B0603020102020204" pitchFamily="34" charset="0"/>
              </a:rPr>
              <a:t>year</a:t>
            </a:r>
            <a:r>
              <a:rPr lang="en-US" sz="2800" dirty="0" smtClean="0">
                <a:solidFill>
                  <a:prstClr val="black"/>
                </a:solidFill>
                <a:latin typeface="Franklin Gothic Medium" panose="020B0603020102020204" pitchFamily="34" charset="0"/>
              </a:rPr>
              <a:t>,/  this house. /building.</a:t>
            </a:r>
            <a:endParaRPr lang="en-US" sz="2800" dirty="0">
              <a:solidFill>
                <a:prstClr val="black"/>
              </a:solidFill>
              <a:latin typeface="Franklin Gothic Medium" panose="020B0603020102020204" pitchFamily="34" charset="0"/>
            </a:endParaRPr>
          </a:p>
        </p:txBody>
      </p:sp>
      <p:sp>
        <p:nvSpPr>
          <p:cNvPr id="10" name="Rectangle 9"/>
          <p:cNvSpPr/>
          <p:nvPr/>
        </p:nvSpPr>
        <p:spPr>
          <a:xfrm>
            <a:off x="712836" y="3003247"/>
            <a:ext cx="10628673" cy="954107"/>
          </a:xfrm>
          <a:prstGeom prst="rect">
            <a:avLst/>
          </a:prstGeom>
          <a:solidFill>
            <a:schemeClr val="accent5">
              <a:lumMod val="40000"/>
              <a:lumOff val="60000"/>
            </a:schemeClr>
          </a:solidFill>
        </p:spPr>
        <p:txBody>
          <a:bodyPr wrap="square">
            <a:spAutoFit/>
          </a:bodyPr>
          <a:lstStyle/>
          <a:p>
            <a:pPr lvl="0"/>
            <a:r>
              <a:rPr lang="en-US" sz="2800" dirty="0" smtClean="0">
                <a:solidFill>
                  <a:srgbClr val="C00000"/>
                </a:solidFill>
                <a:latin typeface="Franklin Gothic Medium" panose="020B0603020102020204" pitchFamily="34" charset="0"/>
              </a:rPr>
              <a:t>3. </a:t>
            </a:r>
            <a:r>
              <a:rPr lang="en-US" sz="2800" dirty="0" smtClean="0">
                <a:solidFill>
                  <a:prstClr val="black"/>
                </a:solidFill>
                <a:latin typeface="Franklin Gothic Medium" panose="020B0603020102020204" pitchFamily="34" charset="0"/>
              </a:rPr>
              <a:t>I / was </a:t>
            </a:r>
            <a:r>
              <a:rPr lang="en-US" sz="2800" dirty="0">
                <a:solidFill>
                  <a:prstClr val="black"/>
                </a:solidFill>
                <a:latin typeface="Franklin Gothic Medium" panose="020B0603020102020204" pitchFamily="34" charset="0"/>
              </a:rPr>
              <a:t>chatting  </a:t>
            </a:r>
            <a:r>
              <a:rPr lang="en-US" sz="2800" dirty="0" smtClean="0">
                <a:solidFill>
                  <a:prstClr val="black"/>
                </a:solidFill>
                <a:latin typeface="Franklin Gothic Medium" panose="020B0603020102020204" pitchFamily="34" charset="0"/>
              </a:rPr>
              <a:t>/ </a:t>
            </a:r>
            <a:r>
              <a:rPr lang="en-US" sz="2800" dirty="0">
                <a:solidFill>
                  <a:prstClr val="black"/>
                </a:solidFill>
                <a:latin typeface="Franklin Gothic Medium" panose="020B0603020102020204" pitchFamily="34" charset="0"/>
              </a:rPr>
              <a:t>the lesson</a:t>
            </a:r>
            <a:r>
              <a:rPr lang="en-US" sz="2800" dirty="0" smtClean="0">
                <a:solidFill>
                  <a:prstClr val="black"/>
                </a:solidFill>
                <a:latin typeface="Franklin Gothic Medium" panose="020B0603020102020204" pitchFamily="34" charset="0"/>
              </a:rPr>
              <a:t> / while /</a:t>
            </a:r>
            <a:r>
              <a:rPr lang="en-US" sz="2800" dirty="0">
                <a:solidFill>
                  <a:prstClr val="black"/>
                </a:solidFill>
                <a:latin typeface="Franklin Gothic Medium" panose="020B0603020102020204" pitchFamily="34" charset="0"/>
              </a:rPr>
              <a:t> was teaching </a:t>
            </a:r>
            <a:r>
              <a:rPr lang="en-US" sz="2800" dirty="0" smtClean="0">
                <a:solidFill>
                  <a:prstClr val="black"/>
                </a:solidFill>
                <a:latin typeface="Franklin Gothic Medium" panose="020B0603020102020204" pitchFamily="34" charset="0"/>
              </a:rPr>
              <a:t>/my teacher/ yesterday./ </a:t>
            </a:r>
            <a:r>
              <a:rPr lang="en-US" sz="2800" dirty="0">
                <a:solidFill>
                  <a:prstClr val="black"/>
                </a:solidFill>
                <a:latin typeface="Franklin Gothic Medium" panose="020B0603020102020204" pitchFamily="34" charset="0"/>
              </a:rPr>
              <a:t>with my friends</a:t>
            </a:r>
          </a:p>
        </p:txBody>
      </p:sp>
      <p:sp>
        <p:nvSpPr>
          <p:cNvPr id="11" name="Rectangle 10"/>
          <p:cNvSpPr/>
          <p:nvPr/>
        </p:nvSpPr>
        <p:spPr>
          <a:xfrm>
            <a:off x="3328217" y="14170"/>
            <a:ext cx="4624984" cy="556434"/>
          </a:xfrm>
          <a:prstGeom prst="rect">
            <a:avLst/>
          </a:prstGeom>
          <a:noFill/>
        </p:spPr>
        <p:txBody>
          <a:bodyPr wrap="none">
            <a:spAutoFit/>
          </a:bodyPr>
          <a:lstStyle/>
          <a:p>
            <a:pPr marL="457200" lvl="0" indent="-457200">
              <a:lnSpc>
                <a:spcPct val="115000"/>
              </a:lnSpc>
              <a:spcAft>
                <a:spcPts val="1000"/>
              </a:spcAft>
              <a:buFont typeface="Wingdings" panose="05000000000000000000" pitchFamily="2" charset="2"/>
              <a:buChar char="v"/>
            </a:pP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JUMBLED </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SENTENCES</a:t>
            </a:r>
            <a:endParaRPr lang="en-US" sz="2800" b="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2" name="TextBox 11"/>
          <p:cNvSpPr txBox="1"/>
          <p:nvPr/>
        </p:nvSpPr>
        <p:spPr>
          <a:xfrm>
            <a:off x="8486775" y="0"/>
            <a:ext cx="3705225" cy="584775"/>
          </a:xfrm>
          <a:prstGeom prst="rect">
            <a:avLst/>
          </a:prstGeom>
          <a:noFill/>
        </p:spPr>
        <p:txBody>
          <a:bodyPr wrap="square" rtlCol="0">
            <a:spAutoFit/>
          </a:bodyPr>
          <a:lstStyle/>
          <a:p>
            <a:r>
              <a:rPr lang="en-US" sz="3200" b="1" dirty="0" smtClean="0">
                <a:solidFill>
                  <a:srgbClr val="0070C0"/>
                </a:solidFill>
              </a:rPr>
              <a:t>* Work in groups</a:t>
            </a:r>
            <a:endParaRPr lang="en-US" sz="3200" b="1" dirty="0">
              <a:solidFill>
                <a:srgbClr val="0070C0"/>
              </a:solidFill>
            </a:endParaRPr>
          </a:p>
        </p:txBody>
      </p:sp>
      <p:sp>
        <p:nvSpPr>
          <p:cNvPr id="13" name="Rectangle 12"/>
          <p:cNvSpPr/>
          <p:nvPr/>
        </p:nvSpPr>
        <p:spPr>
          <a:xfrm>
            <a:off x="764455" y="1373985"/>
            <a:ext cx="8540415" cy="523220"/>
          </a:xfrm>
          <a:prstGeom prst="rect">
            <a:avLst/>
          </a:prstGeom>
        </p:spPr>
        <p:txBody>
          <a:bodyPr wrap="none">
            <a:spAutoFit/>
          </a:bodyPr>
          <a:lstStyle/>
          <a:p>
            <a:pPr marL="457200" lvl="0" indent="-457200">
              <a:buFont typeface="Wingdings" panose="05000000000000000000" pitchFamily="2" charset="2"/>
              <a:buChar char="Ø"/>
            </a:pPr>
            <a:r>
              <a:rPr lang="en-US" sz="2800" i="1" dirty="0" smtClean="0">
                <a:solidFill>
                  <a:srgbClr val="0070C0"/>
                </a:solidFill>
                <a:latin typeface="Franklin Gothic Medium" panose="020B0603020102020204" pitchFamily="34" charset="0"/>
              </a:rPr>
              <a:t>At </a:t>
            </a:r>
            <a:r>
              <a:rPr lang="en-US" sz="2800" i="1" dirty="0">
                <a:solidFill>
                  <a:srgbClr val="0070C0"/>
                </a:solidFill>
                <a:latin typeface="Franklin Gothic Medium" panose="020B0603020102020204" pitchFamily="34" charset="0"/>
              </a:rPr>
              <a:t>this time last year, they were building this house.</a:t>
            </a:r>
          </a:p>
        </p:txBody>
      </p:sp>
      <p:sp>
        <p:nvSpPr>
          <p:cNvPr id="14" name="Rectangle 13"/>
          <p:cNvSpPr/>
          <p:nvPr/>
        </p:nvSpPr>
        <p:spPr>
          <a:xfrm>
            <a:off x="806243" y="2406663"/>
            <a:ext cx="10033822" cy="523220"/>
          </a:xfrm>
          <a:prstGeom prst="rect">
            <a:avLst/>
          </a:prstGeom>
        </p:spPr>
        <p:txBody>
          <a:bodyPr wrap="square">
            <a:spAutoFit/>
          </a:bodyPr>
          <a:lstStyle/>
          <a:p>
            <a:pPr marL="457200" indent="-457200">
              <a:buFont typeface="Wingdings" panose="05000000000000000000" pitchFamily="2" charset="2"/>
              <a:buChar char="Ø"/>
            </a:pPr>
            <a:r>
              <a:rPr lang="en-US" sz="2800" i="1" dirty="0" smtClean="0">
                <a:solidFill>
                  <a:srgbClr val="0070C0"/>
                </a:solidFill>
                <a:latin typeface="Franklin Gothic Medium" panose="020B0603020102020204" pitchFamily="34" charset="0"/>
              </a:rPr>
              <a:t> I was driving  my </a:t>
            </a:r>
            <a:r>
              <a:rPr lang="en-US" sz="2800" i="1" dirty="0">
                <a:solidFill>
                  <a:srgbClr val="0070C0"/>
                </a:solidFill>
                <a:latin typeface="Franklin Gothic Medium" panose="020B0603020102020204" pitchFamily="34" charset="0"/>
              </a:rPr>
              <a:t>car </a:t>
            </a:r>
            <a:r>
              <a:rPr lang="en-US" sz="2800" i="1" dirty="0" smtClean="0">
                <a:solidFill>
                  <a:srgbClr val="0070C0"/>
                </a:solidFill>
                <a:latin typeface="Franklin Gothic Medium" panose="020B0603020102020204" pitchFamily="34" charset="0"/>
              </a:rPr>
              <a:t>very fast when you called </a:t>
            </a:r>
            <a:r>
              <a:rPr lang="en-US" sz="2800" i="1" dirty="0">
                <a:solidFill>
                  <a:srgbClr val="0070C0"/>
                </a:solidFill>
                <a:latin typeface="Franklin Gothic Medium" panose="020B0603020102020204" pitchFamily="34" charset="0"/>
              </a:rPr>
              <a:t>me</a:t>
            </a:r>
            <a:r>
              <a:rPr lang="en-US" sz="2800" i="1" dirty="0" smtClean="0">
                <a:solidFill>
                  <a:srgbClr val="0070C0"/>
                </a:solidFill>
                <a:latin typeface="Franklin Gothic Medium" panose="020B0603020102020204" pitchFamily="34" charset="0"/>
              </a:rPr>
              <a:t>.</a:t>
            </a:r>
            <a:endParaRPr lang="en-US" sz="2800" i="1" dirty="0">
              <a:solidFill>
                <a:srgbClr val="0070C0"/>
              </a:solidFill>
              <a:latin typeface="Franklin Gothic Medium" panose="020B0603020102020204" pitchFamily="34" charset="0"/>
            </a:endParaRPr>
          </a:p>
        </p:txBody>
      </p:sp>
      <p:sp>
        <p:nvSpPr>
          <p:cNvPr id="15" name="Rectangle 14"/>
          <p:cNvSpPr/>
          <p:nvPr/>
        </p:nvSpPr>
        <p:spPr>
          <a:xfrm>
            <a:off x="712836" y="1931832"/>
            <a:ext cx="9443887" cy="523220"/>
          </a:xfrm>
          <a:prstGeom prst="rect">
            <a:avLst/>
          </a:prstGeom>
          <a:solidFill>
            <a:srgbClr val="DADDB1"/>
          </a:solidFill>
        </p:spPr>
        <p:txBody>
          <a:bodyPr wrap="square">
            <a:spAutoFit/>
          </a:bodyPr>
          <a:lstStyle/>
          <a:p>
            <a:r>
              <a:rPr lang="en-US" sz="2800" b="1" dirty="0" smtClean="0">
                <a:solidFill>
                  <a:srgbClr val="C00000"/>
                </a:solidFill>
                <a:latin typeface="Franklin Gothic Medium" panose="020B0603020102020204" pitchFamily="34" charset="0"/>
              </a:rPr>
              <a:t>2</a:t>
            </a:r>
            <a:r>
              <a:rPr lang="en-US" sz="2800" b="1" dirty="0" smtClean="0">
                <a:solidFill>
                  <a:srgbClr val="0070C0"/>
                </a:solidFill>
                <a:latin typeface="Franklin Gothic Medium" panose="020B0603020102020204" pitchFamily="34" charset="0"/>
              </a:rPr>
              <a:t>. </a:t>
            </a:r>
            <a:r>
              <a:rPr lang="en-US" sz="2800" dirty="0" smtClean="0">
                <a:latin typeface="Franklin Gothic Medium" panose="020B0603020102020204" pitchFamily="34" charset="0"/>
              </a:rPr>
              <a:t>I /</a:t>
            </a:r>
            <a:r>
              <a:rPr lang="en-US" sz="2800" dirty="0">
                <a:latin typeface="Franklin Gothic Medium" panose="020B0603020102020204" pitchFamily="34" charset="0"/>
              </a:rPr>
              <a:t> very </a:t>
            </a:r>
            <a:r>
              <a:rPr lang="en-US" sz="2800" dirty="0" smtClean="0">
                <a:latin typeface="Franklin Gothic Medium" panose="020B0603020102020204" pitchFamily="34" charset="0"/>
              </a:rPr>
              <a:t>fast/  was driving  /my </a:t>
            </a:r>
            <a:r>
              <a:rPr lang="en-US" sz="2800" dirty="0">
                <a:latin typeface="Franklin Gothic Medium" panose="020B0603020102020204" pitchFamily="34" charset="0"/>
              </a:rPr>
              <a:t>car </a:t>
            </a:r>
            <a:r>
              <a:rPr lang="en-US" sz="2800" dirty="0" smtClean="0">
                <a:latin typeface="Franklin Gothic Medium" panose="020B0603020102020204" pitchFamily="34" charset="0"/>
              </a:rPr>
              <a:t>/called </a:t>
            </a:r>
            <a:r>
              <a:rPr lang="en-US" sz="2800" dirty="0">
                <a:latin typeface="Franklin Gothic Medium" panose="020B0603020102020204" pitchFamily="34" charset="0"/>
              </a:rPr>
              <a:t>me</a:t>
            </a:r>
            <a:r>
              <a:rPr lang="en-US" sz="2800" dirty="0" smtClean="0">
                <a:latin typeface="Franklin Gothic Medium" panose="020B0603020102020204" pitchFamily="34" charset="0"/>
              </a:rPr>
              <a:t>.</a:t>
            </a:r>
            <a:r>
              <a:rPr lang="en-US" sz="2800" dirty="0">
                <a:latin typeface="Franklin Gothic Medium" panose="020B0603020102020204" pitchFamily="34" charset="0"/>
              </a:rPr>
              <a:t> </a:t>
            </a:r>
            <a:r>
              <a:rPr lang="en-US" sz="2800" dirty="0" smtClean="0">
                <a:latin typeface="Franklin Gothic Medium" panose="020B0603020102020204" pitchFamily="34" charset="0"/>
              </a:rPr>
              <a:t>/when </a:t>
            </a:r>
            <a:r>
              <a:rPr lang="en-US" sz="2800" dirty="0">
                <a:latin typeface="Franklin Gothic Medium" panose="020B0603020102020204" pitchFamily="34" charset="0"/>
              </a:rPr>
              <a:t>you </a:t>
            </a:r>
          </a:p>
        </p:txBody>
      </p:sp>
      <p:sp>
        <p:nvSpPr>
          <p:cNvPr id="16" name="Rectangle 15"/>
          <p:cNvSpPr/>
          <p:nvPr/>
        </p:nvSpPr>
        <p:spPr>
          <a:xfrm>
            <a:off x="764455" y="3960091"/>
            <a:ext cx="10724538" cy="954107"/>
          </a:xfrm>
          <a:prstGeom prst="rect">
            <a:avLst/>
          </a:prstGeom>
        </p:spPr>
        <p:txBody>
          <a:bodyPr wrap="square">
            <a:spAutoFit/>
          </a:bodyPr>
          <a:lstStyle/>
          <a:p>
            <a:pPr marL="457200" lvl="0" indent="-457200">
              <a:buFont typeface="Wingdings" panose="05000000000000000000" pitchFamily="2" charset="2"/>
              <a:buChar char="Ø"/>
            </a:pPr>
            <a:r>
              <a:rPr lang="en-US" sz="2800" i="1" dirty="0">
                <a:solidFill>
                  <a:srgbClr val="0070C0"/>
                </a:solidFill>
                <a:latin typeface="Franklin Gothic Medium" panose="020B0603020102020204" pitchFamily="34" charset="0"/>
              </a:rPr>
              <a:t>I was chatting  with my friends while my teacher was teaching  the lesson yesterday</a:t>
            </a:r>
          </a:p>
        </p:txBody>
      </p:sp>
      <p:sp>
        <p:nvSpPr>
          <p:cNvPr id="17" name="Rectangle 16"/>
          <p:cNvSpPr/>
          <p:nvPr/>
        </p:nvSpPr>
        <p:spPr>
          <a:xfrm>
            <a:off x="919314" y="5390456"/>
            <a:ext cx="10350913" cy="523220"/>
          </a:xfrm>
          <a:prstGeom prst="rect">
            <a:avLst/>
          </a:prstGeom>
        </p:spPr>
        <p:txBody>
          <a:bodyPr wrap="square">
            <a:spAutoFit/>
          </a:bodyPr>
          <a:lstStyle/>
          <a:p>
            <a:pPr marL="457200" indent="-457200">
              <a:buFont typeface="Wingdings" panose="05000000000000000000" pitchFamily="2" charset="2"/>
              <a:buChar char="Ø"/>
            </a:pPr>
            <a:r>
              <a:rPr lang="en-US" sz="2800" i="1" dirty="0">
                <a:solidFill>
                  <a:srgbClr val="0070C0"/>
                </a:solidFill>
                <a:latin typeface="Franklin Gothic Medium" panose="020B0603020102020204" pitchFamily="34" charset="0"/>
              </a:rPr>
              <a:t>My dad wishes he had enough money to travel to Sydney.</a:t>
            </a:r>
          </a:p>
        </p:txBody>
      </p:sp>
      <p:sp>
        <p:nvSpPr>
          <p:cNvPr id="18" name="Rectangle 17"/>
          <p:cNvSpPr/>
          <p:nvPr/>
        </p:nvSpPr>
        <p:spPr>
          <a:xfrm>
            <a:off x="1034842" y="6334780"/>
            <a:ext cx="7698660" cy="523220"/>
          </a:xfrm>
          <a:prstGeom prst="rect">
            <a:avLst/>
          </a:prstGeom>
        </p:spPr>
        <p:txBody>
          <a:bodyPr wrap="square">
            <a:spAutoFit/>
          </a:bodyPr>
          <a:lstStyle/>
          <a:p>
            <a:pPr marL="457200" indent="-457200">
              <a:buFont typeface="Wingdings" panose="05000000000000000000" pitchFamily="2" charset="2"/>
              <a:buChar char="Ø"/>
            </a:pPr>
            <a:r>
              <a:rPr lang="en-US" sz="2800" i="1" dirty="0">
                <a:solidFill>
                  <a:srgbClr val="0070C0"/>
                </a:solidFill>
                <a:latin typeface="Franklin Gothic Medium" panose="020B0603020102020204" pitchFamily="34" charset="0"/>
              </a:rPr>
              <a:t> I wish I had </a:t>
            </a:r>
            <a:r>
              <a:rPr lang="en-US" sz="2800" i="1" dirty="0" smtClean="0">
                <a:solidFill>
                  <a:srgbClr val="0070C0"/>
                </a:solidFill>
                <a:latin typeface="Franklin Gothic Medium" panose="020B0603020102020204" pitchFamily="34" charset="0"/>
              </a:rPr>
              <a:t>an  </a:t>
            </a:r>
            <a:r>
              <a:rPr lang="en-US" sz="2800" i="1" dirty="0" err="1">
                <a:solidFill>
                  <a:srgbClr val="0070C0"/>
                </a:solidFill>
                <a:latin typeface="Franklin Gothic Medium" panose="020B0603020102020204" pitchFamily="34" charset="0"/>
              </a:rPr>
              <a:t>iphone</a:t>
            </a:r>
            <a:r>
              <a:rPr lang="en-US" sz="2800" i="1" dirty="0">
                <a:solidFill>
                  <a:srgbClr val="0070C0"/>
                </a:solidFill>
                <a:latin typeface="Franklin Gothic Medium" panose="020B0603020102020204" pitchFamily="34" charset="0"/>
              </a:rPr>
              <a:t> 15 pro max.</a:t>
            </a:r>
          </a:p>
        </p:txBody>
      </p:sp>
      <p:sp>
        <p:nvSpPr>
          <p:cNvPr id="20" name="Rectangle 19"/>
          <p:cNvSpPr/>
          <p:nvPr/>
        </p:nvSpPr>
        <p:spPr>
          <a:xfrm>
            <a:off x="293557" y="52931"/>
            <a:ext cx="2164375" cy="523220"/>
          </a:xfrm>
          <a:prstGeom prst="rect">
            <a:avLst/>
          </a:prstGeom>
          <a:noFill/>
        </p:spPr>
        <p:txBody>
          <a:bodyPr wrap="none">
            <a:spAutoFit/>
          </a:bodyPr>
          <a:lstStyle/>
          <a:p>
            <a:r>
              <a:rPr lang="en-US" sz="2800" b="1" dirty="0" smtClean="0">
                <a:solidFill>
                  <a:srgbClr val="00B0F0"/>
                </a:solidFill>
                <a:latin typeface="Berlin Sans FB Demi" panose="020E0802020502020306" pitchFamily="34" charset="0"/>
              </a:rPr>
              <a:t>* WARM-UP</a:t>
            </a:r>
            <a:endParaRPr lang="en-US" sz="2800" b="1" dirty="0">
              <a:solidFill>
                <a:srgbClr val="00B0F0"/>
              </a:solidFill>
              <a:latin typeface="Berlin Sans FB Demi" panose="020E0802020502020306" pitchFamily="34" charset="0"/>
            </a:endParaRPr>
          </a:p>
        </p:txBody>
      </p:sp>
    </p:spTree>
    <p:extLst>
      <p:ext uri="{BB962C8B-B14F-4D97-AF65-F5344CB8AC3E}">
        <p14:creationId xmlns:p14="http://schemas.microsoft.com/office/powerpoint/2010/main" val="107930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7"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0"/>
          <p:cNvSpPr txBox="1"/>
          <p:nvPr/>
        </p:nvSpPr>
        <p:spPr>
          <a:xfrm>
            <a:off x="3810349" y="902469"/>
            <a:ext cx="6276975" cy="743585"/>
          </a:xfrm>
          <a:prstGeom prst="rect">
            <a:avLst/>
          </a:prstGeom>
          <a:noFill/>
        </p:spPr>
        <p:txBody>
          <a:bodyPr wrap="square">
            <a:noAutofit/>
          </a:bodyPr>
          <a:lstStyle/>
          <a:p>
            <a:pPr marL="457200" indent="-457200" algn="just">
              <a:lnSpc>
                <a:spcPct val="100000"/>
              </a:lnSpc>
              <a:buFont typeface="Wingdings" panose="05000000000000000000" pitchFamily="2" charset="2"/>
              <a:buChar char="Ø"/>
            </a:pPr>
            <a:r>
              <a:rPr lang="en-US" sz="3200" b="1" dirty="0" smtClean="0">
                <a:solidFill>
                  <a:srgbClr val="0070C0"/>
                </a:solidFill>
              </a:rPr>
              <a:t>Look </a:t>
            </a:r>
            <a:r>
              <a:rPr lang="en-US" sz="3200" b="1" dirty="0">
                <a:solidFill>
                  <a:srgbClr val="0070C0"/>
                </a:solidFill>
              </a:rPr>
              <a:t>at the Grammar Box p.43</a:t>
            </a:r>
          </a:p>
        </p:txBody>
      </p:sp>
      <p:pic>
        <p:nvPicPr>
          <p:cNvPr id="5" name="Picture 4"/>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rot="20779105">
            <a:off x="156784" y="902469"/>
            <a:ext cx="2901049" cy="713433"/>
          </a:xfrm>
          <a:prstGeom prst="rect">
            <a:avLst/>
          </a:prstGeom>
        </p:spPr>
      </p:pic>
      <p:sp>
        <p:nvSpPr>
          <p:cNvPr id="6" name="TextBox 5"/>
          <p:cNvSpPr txBox="1"/>
          <p:nvPr/>
        </p:nvSpPr>
        <p:spPr>
          <a:xfrm>
            <a:off x="4006993" y="61595"/>
            <a:ext cx="4957445" cy="584775"/>
          </a:xfrm>
          <a:prstGeom prst="rect">
            <a:avLst/>
          </a:prstGeom>
          <a:solidFill>
            <a:schemeClr val="accent2">
              <a:lumMod val="60000"/>
              <a:lumOff val="40000"/>
            </a:schemeClr>
          </a:solidFill>
          <a:effectLst/>
        </p:spPr>
        <p:txBody>
          <a:bodyPr wrap="square" rtlCol="0">
            <a:spAutoFit/>
          </a:bodyPr>
          <a:lstStyle/>
          <a:p>
            <a:pPr marL="457200" indent="-457200">
              <a:buFont typeface="Wingdings" panose="05000000000000000000" pitchFamily="2" charset="2"/>
              <a:buChar char="§"/>
            </a:pPr>
            <a:r>
              <a:rPr lang="en-US" sz="3200" b="1" dirty="0">
                <a:solidFill>
                  <a:srgbClr val="0070C0"/>
                </a:solidFill>
                <a:effectLst>
                  <a:glow rad="88900">
                    <a:schemeClr val="bg1"/>
                  </a:glow>
                </a:effectLst>
                <a:latin typeface="Arial" panose="020B0604020202020204" pitchFamily="34" charset="0"/>
                <a:cs typeface="Arial" panose="020B0604020202020204" pitchFamily="34" charset="0"/>
              </a:rPr>
              <a:t>WISH + PAST SIMPLE</a:t>
            </a:r>
          </a:p>
        </p:txBody>
      </p:sp>
      <p:sp>
        <p:nvSpPr>
          <p:cNvPr id="7" name="Rectangle 6"/>
          <p:cNvSpPr/>
          <p:nvPr/>
        </p:nvSpPr>
        <p:spPr>
          <a:xfrm>
            <a:off x="1372938" y="1747287"/>
            <a:ext cx="9816171" cy="1569660"/>
          </a:xfrm>
          <a:prstGeom prst="rect">
            <a:avLst/>
          </a:prstGeom>
        </p:spPr>
        <p:txBody>
          <a:bodyPr wrap="square">
            <a:spAutoFit/>
          </a:bodyPr>
          <a:lstStyle/>
          <a:p>
            <a:pPr marL="457200" indent="-457200">
              <a:buFont typeface="Wingdings" panose="05000000000000000000" pitchFamily="2" charset="2"/>
              <a:buChar char="Ø"/>
            </a:pPr>
            <a:r>
              <a:rPr lang="en-US" sz="3200" dirty="0" err="1" smtClean="0"/>
              <a:t>Chúng</a:t>
            </a:r>
            <a:r>
              <a:rPr lang="en-US" sz="3200" dirty="0" smtClean="0"/>
              <a:t> </a:t>
            </a:r>
            <a:r>
              <a:rPr lang="en-US" sz="3200" dirty="0"/>
              <a:t>ta </a:t>
            </a:r>
            <a:r>
              <a:rPr lang="en-US" sz="3200" dirty="0" err="1"/>
              <a:t>sử</a:t>
            </a:r>
            <a:r>
              <a:rPr lang="en-US" sz="3200" dirty="0"/>
              <a:t> </a:t>
            </a:r>
            <a:r>
              <a:rPr lang="en-US" sz="3200" dirty="0" err="1"/>
              <a:t>dụng</a:t>
            </a:r>
            <a:r>
              <a:rPr lang="en-US" sz="3200" dirty="0"/>
              <a:t> </a:t>
            </a:r>
            <a:r>
              <a:rPr lang="en-US" sz="3200" b="1" dirty="0">
                <a:solidFill>
                  <a:srgbClr val="C00000"/>
                </a:solidFill>
              </a:rPr>
              <a:t>wish </a:t>
            </a:r>
            <a:r>
              <a:rPr lang="en-US" sz="3200" dirty="0"/>
              <a:t>+ </a:t>
            </a:r>
            <a:r>
              <a:rPr lang="en-US" sz="3200" b="1" dirty="0" err="1">
                <a:solidFill>
                  <a:srgbClr val="C00000"/>
                </a:solidFill>
              </a:rPr>
              <a:t>động</a:t>
            </a:r>
            <a:r>
              <a:rPr lang="en-US" sz="3200" b="1" dirty="0">
                <a:solidFill>
                  <a:srgbClr val="C00000"/>
                </a:solidFill>
              </a:rPr>
              <a:t> </a:t>
            </a:r>
            <a:r>
              <a:rPr lang="en-US" sz="3200" b="1" dirty="0" err="1">
                <a:solidFill>
                  <a:srgbClr val="C00000"/>
                </a:solidFill>
              </a:rPr>
              <a:t>từ</a:t>
            </a:r>
            <a:r>
              <a:rPr lang="en-US" sz="3200" b="1" dirty="0">
                <a:solidFill>
                  <a:srgbClr val="C00000"/>
                </a:solidFill>
              </a:rPr>
              <a:t> </a:t>
            </a:r>
            <a:r>
              <a:rPr lang="en-US" sz="3200" b="1" dirty="0" err="1">
                <a:solidFill>
                  <a:srgbClr val="C00000"/>
                </a:solidFill>
              </a:rPr>
              <a:t>dạng</a:t>
            </a:r>
            <a:r>
              <a:rPr lang="en-US" sz="3200" b="1" dirty="0">
                <a:solidFill>
                  <a:srgbClr val="C00000"/>
                </a:solidFill>
              </a:rPr>
              <a:t> </a:t>
            </a:r>
            <a:r>
              <a:rPr lang="en-US" sz="3200" b="1" dirty="0" err="1">
                <a:solidFill>
                  <a:srgbClr val="C00000"/>
                </a:solidFill>
              </a:rPr>
              <a:t>quá</a:t>
            </a:r>
            <a:r>
              <a:rPr lang="en-US" sz="3200" b="1" dirty="0">
                <a:solidFill>
                  <a:srgbClr val="C00000"/>
                </a:solidFill>
              </a:rPr>
              <a:t> </a:t>
            </a:r>
            <a:r>
              <a:rPr lang="en-US" sz="3200" b="1" dirty="0" err="1">
                <a:solidFill>
                  <a:srgbClr val="C00000"/>
                </a:solidFill>
              </a:rPr>
              <a:t>khứ</a:t>
            </a:r>
            <a:r>
              <a:rPr lang="en-US" sz="3200" b="1" dirty="0">
                <a:solidFill>
                  <a:srgbClr val="C00000"/>
                </a:solidFill>
              </a:rPr>
              <a:t> </a:t>
            </a:r>
            <a:r>
              <a:rPr lang="en-US" sz="3200" dirty="0" err="1"/>
              <a:t>khi</a:t>
            </a:r>
            <a:r>
              <a:rPr lang="en-US" sz="3200" dirty="0"/>
              <a:t> </a:t>
            </a:r>
            <a:r>
              <a:rPr lang="en-US" sz="3200" dirty="0" err="1"/>
              <a:t>chúng</a:t>
            </a:r>
            <a:r>
              <a:rPr lang="en-US" sz="3200" dirty="0"/>
              <a:t> ta </a:t>
            </a:r>
            <a:r>
              <a:rPr lang="en-US" sz="3200" dirty="0" err="1"/>
              <a:t>muốn</a:t>
            </a:r>
            <a:r>
              <a:rPr lang="en-US" sz="3200" dirty="0"/>
              <a:t> </a:t>
            </a:r>
            <a:r>
              <a:rPr lang="en-US" sz="3200" dirty="0" err="1"/>
              <a:t>một</a:t>
            </a:r>
            <a:r>
              <a:rPr lang="en-US" sz="3200" dirty="0"/>
              <a:t> </a:t>
            </a:r>
            <a:r>
              <a:rPr lang="en-US" sz="3200" dirty="0" err="1"/>
              <a:t>điều</a:t>
            </a:r>
            <a:r>
              <a:rPr lang="en-US" sz="3200" dirty="0"/>
              <a:t> </a:t>
            </a:r>
            <a:r>
              <a:rPr lang="en-US" sz="3200" dirty="0" err="1"/>
              <a:t>gì</a:t>
            </a:r>
            <a:r>
              <a:rPr lang="en-US" sz="3200" dirty="0"/>
              <a:t> </a:t>
            </a:r>
            <a:r>
              <a:rPr lang="en-US" sz="3200" dirty="0" err="1"/>
              <a:t>đó</a:t>
            </a:r>
            <a:r>
              <a:rPr lang="en-US" sz="3200" dirty="0"/>
              <a:t> ở </a:t>
            </a:r>
            <a:r>
              <a:rPr lang="en-US" sz="3200" i="1" dirty="0" err="1"/>
              <a:t>hiện</a:t>
            </a:r>
            <a:r>
              <a:rPr lang="en-US" sz="3200" i="1" dirty="0"/>
              <a:t> </a:t>
            </a:r>
            <a:r>
              <a:rPr lang="en-US" sz="3200" i="1" dirty="0" err="1"/>
              <a:t>tại</a:t>
            </a:r>
            <a:r>
              <a:rPr lang="en-US" sz="3200" i="1" dirty="0"/>
              <a:t> </a:t>
            </a:r>
            <a:r>
              <a:rPr lang="en-US" sz="3200" dirty="0" err="1"/>
              <a:t>hoặc</a:t>
            </a:r>
            <a:r>
              <a:rPr lang="en-US" sz="3200" dirty="0"/>
              <a:t> </a:t>
            </a:r>
            <a:r>
              <a:rPr lang="en-US" sz="3200" i="1" dirty="0" err="1"/>
              <a:t>tương</a:t>
            </a:r>
            <a:r>
              <a:rPr lang="en-US" sz="3200" i="1" dirty="0"/>
              <a:t> </a:t>
            </a:r>
            <a:r>
              <a:rPr lang="en-US" sz="3200" i="1" dirty="0" err="1"/>
              <a:t>lai</a:t>
            </a:r>
            <a:r>
              <a:rPr lang="en-US" sz="3200" i="1" dirty="0"/>
              <a:t> </a:t>
            </a:r>
            <a:r>
              <a:rPr lang="en-US" sz="3200" dirty="0" err="1"/>
              <a:t>trở</a:t>
            </a:r>
            <a:r>
              <a:rPr lang="en-US" sz="3200" dirty="0"/>
              <a:t> </a:t>
            </a:r>
            <a:r>
              <a:rPr lang="en-US" sz="3200" dirty="0" err="1"/>
              <a:t>nên</a:t>
            </a:r>
            <a:r>
              <a:rPr lang="en-US" sz="3200" dirty="0"/>
              <a:t> </a:t>
            </a:r>
            <a:r>
              <a:rPr lang="en-US" sz="3200" dirty="0" err="1"/>
              <a:t>khác</a:t>
            </a:r>
            <a:r>
              <a:rPr lang="en-US" sz="3200" dirty="0"/>
              <a:t> </a:t>
            </a:r>
            <a:r>
              <a:rPr lang="en-US" sz="3200" dirty="0" err="1"/>
              <a:t>đi</a:t>
            </a:r>
            <a:r>
              <a:rPr lang="en-US" sz="3200" dirty="0" smtClean="0"/>
              <a:t>.</a:t>
            </a:r>
          </a:p>
        </p:txBody>
      </p:sp>
      <p:sp>
        <p:nvSpPr>
          <p:cNvPr id="8" name="Rectangle 7"/>
          <p:cNvSpPr/>
          <p:nvPr/>
        </p:nvSpPr>
        <p:spPr>
          <a:xfrm>
            <a:off x="2959510" y="3558984"/>
            <a:ext cx="5663380" cy="584775"/>
          </a:xfrm>
          <a:prstGeom prst="rect">
            <a:avLst/>
          </a:prstGeom>
          <a:solidFill>
            <a:schemeClr val="tx2">
              <a:lumMod val="40000"/>
              <a:lumOff val="60000"/>
            </a:schemeClr>
          </a:solidFill>
        </p:spPr>
        <p:txBody>
          <a:bodyPr wrap="square">
            <a:spAutoFit/>
          </a:bodyPr>
          <a:lstStyle/>
          <a:p>
            <a:pPr marL="457200" lvl="0" indent="-457200" algn="ctr">
              <a:buFont typeface="Wingdings" panose="05000000000000000000" pitchFamily="2" charset="2"/>
              <a:buChar char="Ø"/>
            </a:pPr>
            <a:r>
              <a:rPr lang="en-US" sz="3200" b="1" dirty="0" smtClean="0">
                <a:solidFill>
                  <a:prstClr val="black"/>
                </a:solidFill>
              </a:rPr>
              <a:t>S + </a:t>
            </a:r>
            <a:r>
              <a:rPr lang="en-US" sz="3200" b="1" dirty="0">
                <a:solidFill>
                  <a:prstClr val="black"/>
                </a:solidFill>
              </a:rPr>
              <a:t>wish + </a:t>
            </a:r>
            <a:r>
              <a:rPr lang="en-US" sz="3200" b="1" dirty="0" smtClean="0">
                <a:solidFill>
                  <a:prstClr val="black"/>
                </a:solidFill>
              </a:rPr>
              <a:t>S </a:t>
            </a:r>
            <a:r>
              <a:rPr lang="en-US" sz="3200" b="1" dirty="0">
                <a:solidFill>
                  <a:prstClr val="black"/>
                </a:solidFill>
              </a:rPr>
              <a:t>+ past simple</a:t>
            </a:r>
            <a:endParaRPr lang="en-US" sz="3200" b="1" dirty="0">
              <a:solidFill>
                <a:prstClr val="black"/>
              </a:solidFill>
            </a:endParaRPr>
          </a:p>
        </p:txBody>
      </p:sp>
      <p:sp>
        <p:nvSpPr>
          <p:cNvPr id="9" name="Rectangle 8"/>
          <p:cNvSpPr/>
          <p:nvPr/>
        </p:nvSpPr>
        <p:spPr>
          <a:xfrm>
            <a:off x="1248697" y="4385796"/>
            <a:ext cx="6096000" cy="523220"/>
          </a:xfrm>
          <a:prstGeom prst="rect">
            <a:avLst/>
          </a:prstGeom>
        </p:spPr>
        <p:txBody>
          <a:bodyPr>
            <a:spAutoFit/>
          </a:bodyPr>
          <a:lstStyle/>
          <a:p>
            <a:pPr marL="285750" indent="-285750" algn="just">
              <a:buFont typeface="Wingdings" panose="05000000000000000000" pitchFamily="2" charset="2"/>
              <a:buChar char="Ø"/>
            </a:pPr>
            <a:r>
              <a:rPr lang="en-US" sz="2800" b="1" dirty="0">
                <a:solidFill>
                  <a:srgbClr val="C00000"/>
                </a:solidFill>
              </a:rPr>
              <a:t>Example:</a:t>
            </a:r>
            <a:r>
              <a:rPr lang="en-US" b="1" dirty="0"/>
              <a:t> </a:t>
            </a:r>
          </a:p>
        </p:txBody>
      </p:sp>
      <p:sp>
        <p:nvSpPr>
          <p:cNvPr id="10" name="Rectangle 9"/>
          <p:cNvSpPr/>
          <p:nvPr/>
        </p:nvSpPr>
        <p:spPr>
          <a:xfrm>
            <a:off x="1726902" y="5062454"/>
            <a:ext cx="9517625" cy="1077218"/>
          </a:xfrm>
          <a:prstGeom prst="rect">
            <a:avLst/>
          </a:prstGeom>
        </p:spPr>
        <p:txBody>
          <a:bodyPr wrap="square">
            <a:spAutoFit/>
          </a:bodyPr>
          <a:lstStyle/>
          <a:p>
            <a:pPr lvl="0" algn="just"/>
            <a:r>
              <a:rPr lang="en-US" sz="3200" dirty="0">
                <a:solidFill>
                  <a:prstClr val="black"/>
                </a:solidFill>
                <a:highlight>
                  <a:srgbClr val="00FF00"/>
                </a:highlight>
              </a:rPr>
              <a:t>I wish I had</a:t>
            </a:r>
            <a:r>
              <a:rPr lang="en-US" sz="3200" dirty="0">
                <a:solidFill>
                  <a:prstClr val="black"/>
                </a:solidFill>
              </a:rPr>
              <a:t> enough money to travel around the world.</a:t>
            </a:r>
          </a:p>
          <a:p>
            <a:pPr lvl="0" algn="just"/>
            <a:r>
              <a:rPr lang="en-US" sz="3200" dirty="0">
                <a:solidFill>
                  <a:prstClr val="black"/>
                </a:solidFill>
                <a:highlight>
                  <a:srgbClr val="00FF00"/>
                </a:highlight>
              </a:rPr>
              <a:t>I wish (that) my mother didn’t have</a:t>
            </a:r>
            <a:r>
              <a:rPr lang="en-US" sz="3200" dirty="0">
                <a:solidFill>
                  <a:prstClr val="black"/>
                </a:solidFill>
              </a:rPr>
              <a:t> to work so hard.</a:t>
            </a:r>
            <a:endParaRPr lang="en-US" sz="3200" dirty="0">
              <a:solidFill>
                <a:prstClr val="black"/>
              </a:solidFill>
            </a:endParaRPr>
          </a:p>
        </p:txBody>
      </p:sp>
    </p:spTree>
    <p:extLst>
      <p:ext uri="{BB962C8B-B14F-4D97-AF65-F5344CB8AC3E}">
        <p14:creationId xmlns:p14="http://schemas.microsoft.com/office/powerpoint/2010/main" val="3260849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66138" y="738639"/>
            <a:ext cx="10888345" cy="583565"/>
          </a:xfrm>
          <a:prstGeom prst="rect">
            <a:avLst/>
          </a:prstGeom>
          <a:noFill/>
          <a:effectLst/>
        </p:spPr>
        <p:txBody>
          <a:bodyPr wrap="square" rtlCol="0">
            <a:spAutoFit/>
          </a:bodyPr>
          <a:lstStyle/>
          <a:p>
            <a:r>
              <a:rPr lang="en-US" sz="3200" b="1" dirty="0">
                <a:solidFill>
                  <a:schemeClr val="tx1"/>
                </a:solidFill>
                <a:effectLst>
                  <a:glow rad="88900">
                    <a:schemeClr val="bg1"/>
                  </a:glow>
                </a:effectLst>
                <a:cs typeface="Arial" panose="020B0604020202020204" pitchFamily="34" charset="0"/>
              </a:rPr>
              <a:t>Put the verbs in brackets in the correct forms.</a:t>
            </a:r>
          </a:p>
        </p:txBody>
      </p:sp>
      <p:sp>
        <p:nvSpPr>
          <p:cNvPr id="16" name="Rounded Rectangle 15"/>
          <p:cNvSpPr/>
          <p:nvPr/>
        </p:nvSpPr>
        <p:spPr>
          <a:xfrm>
            <a:off x="263471" y="749010"/>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316256" y="646370"/>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6" name="Text Box 5"/>
          <p:cNvSpPr txBox="1"/>
          <p:nvPr/>
        </p:nvSpPr>
        <p:spPr>
          <a:xfrm>
            <a:off x="200988" y="1525978"/>
            <a:ext cx="11735373" cy="584775"/>
          </a:xfrm>
          <a:prstGeom prst="rect">
            <a:avLst/>
          </a:prstGeom>
          <a:noFill/>
        </p:spPr>
        <p:txBody>
          <a:bodyPr wrap="square" rtlCol="0" anchor="t">
            <a:spAutoFit/>
          </a:bodyPr>
          <a:lstStyle/>
          <a:p>
            <a:r>
              <a:rPr lang="en-US" sz="3200" b="1" dirty="0">
                <a:solidFill>
                  <a:srgbClr val="C00000"/>
                </a:solidFill>
              </a:rPr>
              <a:t>1.</a:t>
            </a:r>
            <a:r>
              <a:rPr lang="en-US" sz="3200" dirty="0">
                <a:solidFill>
                  <a:srgbClr val="C00000"/>
                </a:solidFill>
              </a:rPr>
              <a:t> </a:t>
            </a:r>
            <a:r>
              <a:rPr lang="en-US" sz="3200" dirty="0"/>
              <a:t>The children wish they </a:t>
            </a:r>
            <a:r>
              <a:rPr lang="en-US" sz="3200" b="1" dirty="0"/>
              <a:t>(get)</a:t>
            </a:r>
            <a:r>
              <a:rPr lang="en-US" sz="3200" dirty="0"/>
              <a:t> </a:t>
            </a:r>
            <a:r>
              <a:rPr lang="en-US" sz="3200" dirty="0" smtClean="0"/>
              <a:t>______more </a:t>
            </a:r>
            <a:r>
              <a:rPr lang="en-US" sz="3200" dirty="0"/>
              <a:t>presents every Christmas</a:t>
            </a:r>
          </a:p>
        </p:txBody>
      </p:sp>
      <p:sp>
        <p:nvSpPr>
          <p:cNvPr id="7" name="Text Box 6"/>
          <p:cNvSpPr txBox="1"/>
          <p:nvPr/>
        </p:nvSpPr>
        <p:spPr>
          <a:xfrm>
            <a:off x="200988" y="2305123"/>
            <a:ext cx="11453495" cy="1077218"/>
          </a:xfrm>
          <a:prstGeom prst="rect">
            <a:avLst/>
          </a:prstGeom>
          <a:noFill/>
        </p:spPr>
        <p:txBody>
          <a:bodyPr wrap="square" rtlCol="0" anchor="t">
            <a:spAutoFit/>
          </a:bodyPr>
          <a:lstStyle/>
          <a:p>
            <a:pPr algn="just"/>
            <a:r>
              <a:rPr lang="en-US" sz="3200" b="1" dirty="0">
                <a:solidFill>
                  <a:srgbClr val="C00000"/>
                </a:solidFill>
              </a:rPr>
              <a:t>2.</a:t>
            </a:r>
            <a:r>
              <a:rPr lang="en-US" sz="3200" dirty="0">
                <a:solidFill>
                  <a:srgbClr val="C00000"/>
                </a:solidFill>
              </a:rPr>
              <a:t> </a:t>
            </a:r>
            <a:r>
              <a:rPr lang="en-US" sz="3200" dirty="0"/>
              <a:t>I wish I </a:t>
            </a:r>
            <a:r>
              <a:rPr lang="en-US" sz="3200" b="1" dirty="0"/>
              <a:t>(have)</a:t>
            </a:r>
            <a:r>
              <a:rPr lang="en-US" sz="3200" dirty="0"/>
              <a:t> </a:t>
            </a:r>
            <a:r>
              <a:rPr lang="en-US" sz="3200" dirty="0" smtClean="0"/>
              <a:t>___________ </a:t>
            </a:r>
            <a:r>
              <a:rPr lang="en-US" sz="3200" dirty="0"/>
              <a:t>enough money to visit London and Windsor Castle.</a:t>
            </a:r>
          </a:p>
        </p:txBody>
      </p:sp>
      <p:sp>
        <p:nvSpPr>
          <p:cNvPr id="9" name="Text Box 8"/>
          <p:cNvSpPr txBox="1"/>
          <p:nvPr/>
        </p:nvSpPr>
        <p:spPr>
          <a:xfrm>
            <a:off x="200988" y="3382341"/>
            <a:ext cx="11453495" cy="584775"/>
          </a:xfrm>
          <a:prstGeom prst="rect">
            <a:avLst/>
          </a:prstGeom>
          <a:noFill/>
        </p:spPr>
        <p:txBody>
          <a:bodyPr wrap="square" rtlCol="0" anchor="t">
            <a:spAutoFit/>
          </a:bodyPr>
          <a:lstStyle/>
          <a:p>
            <a:pPr algn="just"/>
            <a:r>
              <a:rPr lang="en-US" sz="3200" b="1" dirty="0">
                <a:solidFill>
                  <a:srgbClr val="C00000"/>
                </a:solidFill>
              </a:rPr>
              <a:t>3.</a:t>
            </a:r>
            <a:r>
              <a:rPr lang="en-US" sz="3200" dirty="0">
                <a:solidFill>
                  <a:srgbClr val="C00000"/>
                </a:solidFill>
              </a:rPr>
              <a:t> </a:t>
            </a:r>
            <a:r>
              <a:rPr lang="en-US" sz="3200" dirty="0"/>
              <a:t>Do you wish we </a:t>
            </a:r>
            <a:r>
              <a:rPr lang="en-US" sz="3200" b="1" dirty="0"/>
              <a:t>(have)</a:t>
            </a:r>
            <a:r>
              <a:rPr lang="en-US" sz="3200" dirty="0"/>
              <a:t> </a:t>
            </a:r>
            <a:r>
              <a:rPr lang="en-US" sz="3200" dirty="0" smtClean="0"/>
              <a:t>________a </a:t>
            </a:r>
            <a:r>
              <a:rPr lang="en-US" sz="3200" dirty="0"/>
              <a:t>swimming pool in our school?</a:t>
            </a:r>
          </a:p>
        </p:txBody>
      </p:sp>
      <p:sp>
        <p:nvSpPr>
          <p:cNvPr id="19" name="TextBox 18"/>
          <p:cNvSpPr txBox="1"/>
          <p:nvPr/>
        </p:nvSpPr>
        <p:spPr>
          <a:xfrm>
            <a:off x="4006993" y="61595"/>
            <a:ext cx="4957445" cy="584775"/>
          </a:xfrm>
          <a:prstGeom prst="rect">
            <a:avLst/>
          </a:prstGeom>
          <a:solidFill>
            <a:schemeClr val="accent2">
              <a:lumMod val="60000"/>
              <a:lumOff val="40000"/>
            </a:schemeClr>
          </a:solidFill>
          <a:effectLst/>
        </p:spPr>
        <p:txBody>
          <a:bodyPr wrap="square" rtlCol="0">
            <a:spAutoFit/>
          </a:bodyPr>
          <a:lstStyle/>
          <a:p>
            <a:pPr marL="457200" indent="-457200">
              <a:buFont typeface="Wingdings" panose="05000000000000000000" pitchFamily="2" charset="2"/>
              <a:buChar char="§"/>
            </a:pPr>
            <a:r>
              <a:rPr lang="en-US" sz="3200" b="1" dirty="0">
                <a:solidFill>
                  <a:srgbClr val="0070C0"/>
                </a:solidFill>
                <a:effectLst>
                  <a:glow rad="88900">
                    <a:schemeClr val="bg1"/>
                  </a:glow>
                </a:effectLst>
                <a:latin typeface="Arial" panose="020B0604020202020204" pitchFamily="34" charset="0"/>
                <a:cs typeface="Arial" panose="020B0604020202020204" pitchFamily="34" charset="0"/>
              </a:rPr>
              <a:t>WISH + PAST </a:t>
            </a:r>
            <a:r>
              <a:rPr lang="en-US" sz="3000" b="1" dirty="0">
                <a:solidFill>
                  <a:srgbClr val="0070C0"/>
                </a:solidFill>
                <a:effectLst>
                  <a:glow rad="88900">
                    <a:schemeClr val="bg1"/>
                  </a:glow>
                </a:effectLst>
                <a:latin typeface="Arial" panose="020B0604020202020204" pitchFamily="34" charset="0"/>
                <a:cs typeface="Arial" panose="020B0604020202020204" pitchFamily="34" charset="0"/>
              </a:rPr>
              <a:t>SIMPLE</a:t>
            </a:r>
          </a:p>
        </p:txBody>
      </p:sp>
      <p:sp>
        <p:nvSpPr>
          <p:cNvPr id="20" name="Text Box 5"/>
          <p:cNvSpPr txBox="1"/>
          <p:nvPr/>
        </p:nvSpPr>
        <p:spPr>
          <a:xfrm>
            <a:off x="200988" y="4022341"/>
            <a:ext cx="11453495" cy="1077218"/>
          </a:xfrm>
          <a:prstGeom prst="rect">
            <a:avLst/>
          </a:prstGeom>
          <a:noFill/>
        </p:spPr>
        <p:txBody>
          <a:bodyPr wrap="square" rtlCol="0" anchor="t">
            <a:spAutoFit/>
          </a:bodyPr>
          <a:lstStyle/>
          <a:p>
            <a:pPr algn="just"/>
            <a:r>
              <a:rPr lang="en-US" sz="3200" b="1" dirty="0">
                <a:solidFill>
                  <a:srgbClr val="C00000"/>
                </a:solidFill>
              </a:rPr>
              <a:t>4.</a:t>
            </a:r>
            <a:r>
              <a:rPr lang="en-US" sz="3200" dirty="0">
                <a:solidFill>
                  <a:srgbClr val="C00000"/>
                </a:solidFill>
              </a:rPr>
              <a:t> </a:t>
            </a:r>
            <a:r>
              <a:rPr lang="en-US" sz="3200" dirty="0"/>
              <a:t>We wish we </a:t>
            </a:r>
            <a:r>
              <a:rPr lang="en-US" sz="3200" b="1" dirty="0"/>
              <a:t>(can spend)</a:t>
            </a:r>
            <a:r>
              <a:rPr lang="en-US" sz="3200" dirty="0"/>
              <a:t> </a:t>
            </a:r>
            <a:r>
              <a:rPr lang="en-US" sz="3200" dirty="0" smtClean="0"/>
              <a:t>______________our </a:t>
            </a:r>
            <a:r>
              <a:rPr lang="en-US" sz="3200" dirty="0"/>
              <a:t>summer holiday on the seaside.</a:t>
            </a:r>
          </a:p>
        </p:txBody>
      </p:sp>
      <p:sp>
        <p:nvSpPr>
          <p:cNvPr id="21" name="Text Box 6"/>
          <p:cNvSpPr txBox="1"/>
          <p:nvPr/>
        </p:nvSpPr>
        <p:spPr>
          <a:xfrm>
            <a:off x="200988" y="5351396"/>
            <a:ext cx="11453495" cy="584775"/>
          </a:xfrm>
          <a:prstGeom prst="rect">
            <a:avLst/>
          </a:prstGeom>
          <a:noFill/>
        </p:spPr>
        <p:txBody>
          <a:bodyPr wrap="square" rtlCol="0" anchor="t">
            <a:spAutoFit/>
          </a:bodyPr>
          <a:lstStyle/>
          <a:p>
            <a:pPr algn="just"/>
            <a:r>
              <a:rPr lang="en-US" sz="3200" b="1" dirty="0">
                <a:solidFill>
                  <a:srgbClr val="C00000"/>
                </a:solidFill>
              </a:rPr>
              <a:t>5.</a:t>
            </a:r>
            <a:r>
              <a:rPr lang="en-US" sz="3200" dirty="0">
                <a:solidFill>
                  <a:srgbClr val="C00000"/>
                </a:solidFill>
              </a:rPr>
              <a:t> </a:t>
            </a:r>
            <a:r>
              <a:rPr lang="en-US" sz="3200" dirty="0"/>
              <a:t>I wish I </a:t>
            </a:r>
            <a:r>
              <a:rPr lang="en-US" sz="3200" b="1" dirty="0"/>
              <a:t>(can go)</a:t>
            </a:r>
            <a:r>
              <a:rPr lang="en-US" sz="3200" dirty="0"/>
              <a:t> </a:t>
            </a:r>
            <a:r>
              <a:rPr lang="en-US" sz="3200" dirty="0" smtClean="0"/>
              <a:t>___________ </a:t>
            </a:r>
            <a:r>
              <a:rPr lang="en-US" sz="3200" dirty="0"/>
              <a:t>back to my grandparents’ time.</a:t>
            </a:r>
          </a:p>
        </p:txBody>
      </p:sp>
      <p:sp>
        <p:nvSpPr>
          <p:cNvPr id="2" name="Down Arrow Callout 1"/>
          <p:cNvSpPr/>
          <p:nvPr/>
        </p:nvSpPr>
        <p:spPr>
          <a:xfrm>
            <a:off x="9575515" y="6318607"/>
            <a:ext cx="1058238" cy="539393"/>
          </a:xfrm>
          <a:prstGeom prst="downArrowCallou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rgbClr val="F5EA5A"/>
                </a:solidFill>
              </a:rPr>
              <a:t>Game</a:t>
            </a:r>
            <a:endParaRPr lang="en-US" sz="2200" b="1" dirty="0">
              <a:solidFill>
                <a:srgbClr val="F5EA5A"/>
              </a:solidFill>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par>
                                <p:cTn id="12" presetID="41" presetClass="entr" presetSubtype="0" fill="hold" grpId="0" nodeType="withEffect">
                                  <p:stCondLst>
                                    <p:cond delay="0"/>
                                  </p:stCondLst>
                                  <p:iterate type="lt">
                                    <p:tmPct val="5000"/>
                                  </p:iterate>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anim calcmode="lin" valueType="num">
                                      <p:cBhvr>
                                        <p:cTn id="16"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7"/>
                                        </p:tgtEl>
                                      </p:cBhvr>
                                    </p:animEffect>
                                  </p:childTnLst>
                                </p:cTn>
                              </p:par>
                              <p:par>
                                <p:cTn id="19" presetID="41" presetClass="entr" presetSubtype="0" fill="hold" grpId="0" nodeType="withEffect">
                                  <p:stCondLst>
                                    <p:cond delay="0"/>
                                  </p:stCondLst>
                                  <p:iterate type="lt">
                                    <p:tmPct val="5000"/>
                                  </p:iterate>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9"/>
                                        </p:tgtEl>
                                        <p:attrNameLst>
                                          <p:attrName>ppt_y</p:attrName>
                                        </p:attrNameLst>
                                      </p:cBhvr>
                                      <p:tavLst>
                                        <p:tav tm="0">
                                          <p:val>
                                            <p:strVal val="#ppt_y"/>
                                          </p:val>
                                        </p:tav>
                                        <p:tav tm="100000">
                                          <p:val>
                                            <p:strVal val="#ppt_y"/>
                                          </p:val>
                                        </p:tav>
                                      </p:tavLst>
                                    </p:anim>
                                    <p:anim calcmode="lin" valueType="num">
                                      <p:cBhvr>
                                        <p:cTn id="23"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9"/>
                                        </p:tgtEl>
                                      </p:cBhvr>
                                    </p:animEffect>
                                  </p:childTnLst>
                                </p:cTn>
                              </p:par>
                              <p:par>
                                <p:cTn id="26" presetID="41" presetClass="entr" presetSubtype="0" fill="hold" grpId="0" nodeType="withEffect">
                                  <p:stCondLst>
                                    <p:cond delay="0"/>
                                  </p:stCondLst>
                                  <p:iterate type="lt">
                                    <p:tmPct val="5000"/>
                                  </p:iterate>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0"/>
                                        </p:tgtEl>
                                        <p:attrNameLst>
                                          <p:attrName>ppt_y</p:attrName>
                                        </p:attrNameLst>
                                      </p:cBhvr>
                                      <p:tavLst>
                                        <p:tav tm="0">
                                          <p:val>
                                            <p:strVal val="#ppt_y"/>
                                          </p:val>
                                        </p:tav>
                                        <p:tav tm="100000">
                                          <p:val>
                                            <p:strVal val="#ppt_y"/>
                                          </p:val>
                                        </p:tav>
                                      </p:tavLst>
                                    </p:anim>
                                    <p:anim calcmode="lin" valueType="num">
                                      <p:cBhvr>
                                        <p:cTn id="30"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0"/>
                                        </p:tgtEl>
                                      </p:cBhvr>
                                    </p:animEffect>
                                  </p:childTnLst>
                                </p:cTn>
                              </p:par>
                              <p:par>
                                <p:cTn id="33" presetID="41" presetClass="entr" presetSubtype="0" fill="hold" grpId="0" nodeType="withEffect">
                                  <p:stCondLst>
                                    <p:cond delay="0"/>
                                  </p:stCondLst>
                                  <p:iterate type="lt">
                                    <p:tmPct val="5000"/>
                                  </p:iterate>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21"/>
                                        </p:tgtEl>
                                        <p:attrNameLst>
                                          <p:attrName>ppt_y</p:attrName>
                                        </p:attrNameLst>
                                      </p:cBhvr>
                                      <p:tavLst>
                                        <p:tav tm="0">
                                          <p:val>
                                            <p:strVal val="#ppt_y"/>
                                          </p:val>
                                        </p:tav>
                                        <p:tav tm="100000">
                                          <p:val>
                                            <p:strVal val="#ppt_y"/>
                                          </p:val>
                                        </p:tav>
                                      </p:tavLst>
                                    </p:anim>
                                    <p:anim calcmode="lin" valueType="num">
                                      <p:cBhvr>
                                        <p:cTn id="37"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9" grpId="0"/>
      <p:bldP spid="9" grpId="1"/>
      <p:bldP spid="20" grpId="0"/>
      <p:bldP spid="20" grpId="1"/>
      <p:bldP spid="21" grpId="0"/>
      <p:bldP spid="21"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3" name="Picture 21" descr="flowersr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2312" y="123290"/>
            <a:ext cx="94297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5" name="Picture 23" descr="flowersr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225712" y="5750050"/>
            <a:ext cx="94297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rrow: Right 4">
            <a:hlinkClick r:id="rId4" action="ppaction://hlinksldjump"/>
            <a:extLst>
              <a:ext uri="{FF2B5EF4-FFF2-40B4-BE49-F238E27FC236}">
                <a16:creationId xmlns:a16="http://schemas.microsoft.com/office/drawing/2014/main" id="{BEC44B04-3228-40EA-A0A9-E5937FB710F2}"/>
              </a:ext>
            </a:extLst>
          </p:cNvPr>
          <p:cNvSpPr/>
          <p:nvPr/>
        </p:nvSpPr>
        <p:spPr>
          <a:xfrm>
            <a:off x="11006191" y="6340667"/>
            <a:ext cx="762000" cy="4572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vi-VN"/>
          </a:p>
        </p:txBody>
      </p:sp>
      <p:sp>
        <p:nvSpPr>
          <p:cNvPr id="14" name="WordArt 4"/>
          <p:cNvSpPr>
            <a:spLocks noChangeArrowheads="1" noChangeShapeType="1" noTextEdit="1"/>
          </p:cNvSpPr>
          <p:nvPr/>
        </p:nvSpPr>
        <p:spPr bwMode="auto">
          <a:xfrm>
            <a:off x="-4473766" y="5769167"/>
            <a:ext cx="6019800" cy="571500"/>
          </a:xfrm>
          <a:prstGeom prst="rect">
            <a:avLst/>
          </a:prstGeom>
        </p:spPr>
        <p:txBody>
          <a:bodyPr wrap="none" fromWordArt="1">
            <a:prstTxWarp prst="textPlain">
              <a:avLst>
                <a:gd name="adj" fmla="val 50000"/>
              </a:avLst>
            </a:prstTxWarp>
          </a:bodyPr>
          <a:lstStyle/>
          <a:p>
            <a:pPr algn="ctr"/>
            <a:r>
              <a:rPr lang="en-US" sz="3200" kern="10" dirty="0">
                <a:ln w="38100">
                  <a:solidFill>
                    <a:srgbClr val="FF00FF"/>
                  </a:solidFill>
                  <a:round/>
                  <a:headEnd/>
                  <a:tailEnd/>
                </a:ln>
                <a:solidFill>
                  <a:srgbClr val="FFFF00"/>
                </a:solidFill>
                <a:latin typeface="Berlin Sans FB Demi" panose="020E0802020502020306" pitchFamily="34" charset="0"/>
                <a:cs typeface="Times New Roman" pitchFamily="18" charset="0"/>
              </a:rPr>
              <a:t> Lucky Star Game</a:t>
            </a:r>
          </a:p>
        </p:txBody>
      </p:sp>
      <p:pic>
        <p:nvPicPr>
          <p:cNvPr id="1026" name="Picture 2" descr="Hình ảnh động dây ngang PowerPoint đẹp"/>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300430" y="-13772"/>
            <a:ext cx="7429197" cy="1319269"/>
          </a:xfrm>
          <a:prstGeom prst="rect">
            <a:avLst/>
          </a:prstGeom>
          <a:noFill/>
          <a:extLst>
            <a:ext uri="{909E8E84-426E-40DD-AFC4-6F175D3DCCD1}">
              <a14:hiddenFill xmlns:a14="http://schemas.microsoft.com/office/drawing/2010/main">
                <a:solidFill>
                  <a:srgbClr val="FFFFFF"/>
                </a:solidFill>
              </a14:hiddenFill>
            </a:ext>
          </a:extLst>
        </p:spPr>
      </p:pic>
      <p:sp>
        <p:nvSpPr>
          <p:cNvPr id="4" name="5-Point Star 3">
            <a:hlinkClick r:id="rId6" action="ppaction://hlinksldjump"/>
          </p:cNvPr>
          <p:cNvSpPr/>
          <p:nvPr/>
        </p:nvSpPr>
        <p:spPr>
          <a:xfrm>
            <a:off x="1571626" y="1571626"/>
            <a:ext cx="1447800" cy="144780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chemeClr val="bg1"/>
                </a:solidFill>
                <a:latin typeface="Times New Roman" pitchFamily="18" charset="0"/>
                <a:cs typeface="Times New Roman" pitchFamily="18" charset="0"/>
              </a:rPr>
              <a:t>1</a:t>
            </a:r>
            <a:endParaRPr lang="en-US" sz="4800" b="1" dirty="0">
              <a:solidFill>
                <a:schemeClr val="bg1"/>
              </a:solidFill>
              <a:latin typeface="Times New Roman" pitchFamily="18" charset="0"/>
              <a:cs typeface="Times New Roman" pitchFamily="18" charset="0"/>
            </a:endParaRPr>
          </a:p>
        </p:txBody>
      </p:sp>
      <p:sp>
        <p:nvSpPr>
          <p:cNvPr id="17" name="5-Point Star 16">
            <a:hlinkClick r:id="rId7" action="ppaction://hlinksldjump"/>
          </p:cNvPr>
          <p:cNvSpPr/>
          <p:nvPr/>
        </p:nvSpPr>
        <p:spPr>
          <a:xfrm>
            <a:off x="2638426" y="1952626"/>
            <a:ext cx="1447800" cy="1447800"/>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1"/>
                </a:solidFill>
                <a:latin typeface="Times New Roman" pitchFamily="18" charset="0"/>
                <a:cs typeface="Times New Roman" pitchFamily="18" charset="0"/>
              </a:rPr>
              <a:t>2</a:t>
            </a:r>
          </a:p>
        </p:txBody>
      </p:sp>
      <p:sp>
        <p:nvSpPr>
          <p:cNvPr id="18" name="5-Point Star 17">
            <a:hlinkClick r:id="rId8" action="ppaction://hlinksldjump"/>
          </p:cNvPr>
          <p:cNvSpPr/>
          <p:nvPr/>
        </p:nvSpPr>
        <p:spPr>
          <a:xfrm>
            <a:off x="3705226" y="2317560"/>
            <a:ext cx="1447800" cy="1447800"/>
          </a:xfrm>
          <a:prstGeom prst="star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3</a:t>
            </a:r>
          </a:p>
        </p:txBody>
      </p:sp>
      <p:sp>
        <p:nvSpPr>
          <p:cNvPr id="19" name="5-Point Star 18">
            <a:hlinkClick r:id="rId9" action="ppaction://hlinksldjump"/>
          </p:cNvPr>
          <p:cNvSpPr/>
          <p:nvPr/>
        </p:nvSpPr>
        <p:spPr>
          <a:xfrm>
            <a:off x="4772026" y="2682494"/>
            <a:ext cx="1447800" cy="1447800"/>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atin typeface="Times New Roman" pitchFamily="18" charset="0"/>
                <a:cs typeface="Times New Roman" pitchFamily="18" charset="0"/>
              </a:rPr>
              <a:t>4</a:t>
            </a:r>
          </a:p>
        </p:txBody>
      </p:sp>
      <p:sp>
        <p:nvSpPr>
          <p:cNvPr id="20" name="5-Point Star 19">
            <a:hlinkClick r:id="rId10" action="ppaction://hlinksldjump"/>
          </p:cNvPr>
          <p:cNvSpPr/>
          <p:nvPr/>
        </p:nvSpPr>
        <p:spPr>
          <a:xfrm>
            <a:off x="5870039" y="3053396"/>
            <a:ext cx="1447800" cy="1447800"/>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atin typeface="Times New Roman" pitchFamily="18" charset="0"/>
                <a:cs typeface="Times New Roman" pitchFamily="18" charset="0"/>
              </a:rPr>
              <a:t>5</a:t>
            </a:r>
          </a:p>
        </p:txBody>
      </p:sp>
      <p:sp>
        <p:nvSpPr>
          <p:cNvPr id="21" name="5-Point Star 20">
            <a:hlinkClick r:id="rId11" action="ppaction://hlinksldjump"/>
          </p:cNvPr>
          <p:cNvSpPr/>
          <p:nvPr/>
        </p:nvSpPr>
        <p:spPr>
          <a:xfrm>
            <a:off x="6947856" y="3429347"/>
            <a:ext cx="1447800" cy="14478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atin typeface="Times New Roman" pitchFamily="18" charset="0"/>
                <a:cs typeface="Times New Roman" pitchFamily="18" charset="0"/>
              </a:rPr>
              <a:t>6</a:t>
            </a:r>
          </a:p>
        </p:txBody>
      </p:sp>
      <p:sp>
        <p:nvSpPr>
          <p:cNvPr id="22" name="5-Point Star 21">
            <a:hlinkClick r:id="rId12" action="ppaction://hlinksldjump"/>
          </p:cNvPr>
          <p:cNvSpPr/>
          <p:nvPr/>
        </p:nvSpPr>
        <p:spPr>
          <a:xfrm>
            <a:off x="8046788" y="3805298"/>
            <a:ext cx="1447800" cy="1447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atin typeface="Times New Roman" pitchFamily="18" charset="0"/>
                <a:cs typeface="Times New Roman" pitchFamily="18" charset="0"/>
              </a:rPr>
              <a:t>7</a:t>
            </a:r>
          </a:p>
        </p:txBody>
      </p:sp>
      <p:sp>
        <p:nvSpPr>
          <p:cNvPr id="23" name="5-Point Star 22">
            <a:hlinkClick r:id="rId13" action="ppaction://hlinksldjump"/>
          </p:cNvPr>
          <p:cNvSpPr/>
          <p:nvPr/>
        </p:nvSpPr>
        <p:spPr>
          <a:xfrm>
            <a:off x="9118179" y="4238626"/>
            <a:ext cx="1447800" cy="1447800"/>
          </a:xfrm>
          <a:prstGeom prst="star5">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atin typeface="Times New Roman" pitchFamily="18" charset="0"/>
                <a:cs typeface="Times New Roman" pitchFamily="18" charset="0"/>
              </a:rPr>
              <a:t>8</a:t>
            </a:r>
          </a:p>
        </p:txBody>
      </p:sp>
      <p:pic>
        <p:nvPicPr>
          <p:cNvPr id="15" name="Picture 14" descr="duck4[1]"/>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24687" y="-86016"/>
            <a:ext cx="10858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666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250" fill="hold"/>
                                        <p:tgtEl>
                                          <p:spTgt spid="14"/>
                                        </p:tgtEl>
                                        <p:attrNameLst>
                                          <p:attrName>ppt_x</p:attrName>
                                        </p:attrNameLst>
                                      </p:cBhvr>
                                      <p:tavLst>
                                        <p:tav tm="0">
                                          <p:val>
                                            <p:strVal val="1+#ppt_w/2"/>
                                          </p:val>
                                        </p:tav>
                                        <p:tav tm="100000">
                                          <p:val>
                                            <p:strVal val="#ppt_x"/>
                                          </p:val>
                                        </p:tav>
                                      </p:tavLst>
                                    </p:anim>
                                    <p:anim calcmode="lin" valueType="num">
                                      <p:cBhvr additive="base">
                                        <p:cTn id="8" dur="725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6" presetClass="exit" presetSubtype="21" fill="hold" grpId="0" nodeType="clickEffect">
                                  <p:stCondLst>
                                    <p:cond delay="0"/>
                                  </p:stCondLst>
                                  <p:childTnLst>
                                    <p:animEffect transition="out" filter="barn(inVertical)">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5" restart="whenNotActive" fill="hold" evtFilter="cancelBubble" nodeType="interactiveSeq">
                <p:stCondLst>
                  <p:cond evt="onClick" delay="0">
                    <p:tgtEl>
                      <p:spTgt spid="17"/>
                    </p:tgtEl>
                  </p:cond>
                </p:stCondLst>
                <p:endSync evt="end" delay="0">
                  <p:rtn val="all"/>
                </p:endSync>
                <p:childTnLst>
                  <p:par>
                    <p:cTn id="16" fill="hold">
                      <p:stCondLst>
                        <p:cond delay="0"/>
                      </p:stCondLst>
                      <p:childTnLst>
                        <p:par>
                          <p:cTn id="17" fill="hold">
                            <p:stCondLst>
                              <p:cond delay="0"/>
                            </p:stCondLst>
                            <p:childTnLst>
                              <p:par>
                                <p:cTn id="18" presetID="16" presetClass="exit" presetSubtype="21" fill="hold" grpId="0" nodeType="clickEffect">
                                  <p:stCondLst>
                                    <p:cond delay="0"/>
                                  </p:stCondLst>
                                  <p:childTnLst>
                                    <p:animEffect transition="out" filter="barn(inVertical)">
                                      <p:cBhvr>
                                        <p:cTn id="19" dur="500"/>
                                        <p:tgtEl>
                                          <p:spTgt spid="17"/>
                                        </p:tgtEl>
                                      </p:cBhvr>
                                    </p:animEffect>
                                    <p:set>
                                      <p:cBhvr>
                                        <p:cTn id="2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1" restart="whenNotActive" fill="hold" evtFilter="cancelBubble" nodeType="interactiveSeq">
                <p:stCondLst>
                  <p:cond evt="onClick" delay="0">
                    <p:tgtEl>
                      <p:spTgt spid="18"/>
                    </p:tgtEl>
                  </p:cond>
                </p:stCondLst>
                <p:endSync evt="end" delay="0">
                  <p:rtn val="all"/>
                </p:endSync>
                <p:childTnLst>
                  <p:par>
                    <p:cTn id="22" fill="hold">
                      <p:stCondLst>
                        <p:cond delay="0"/>
                      </p:stCondLst>
                      <p:childTnLst>
                        <p:par>
                          <p:cTn id="23" fill="hold">
                            <p:stCondLst>
                              <p:cond delay="0"/>
                            </p:stCondLst>
                            <p:childTnLst>
                              <p:par>
                                <p:cTn id="24" presetID="16" presetClass="exit" presetSubtype="21" fill="hold" grpId="0" nodeType="clickEffect">
                                  <p:stCondLst>
                                    <p:cond delay="0"/>
                                  </p:stCondLst>
                                  <p:childTnLst>
                                    <p:animEffect transition="out" filter="barn(inVertical)">
                                      <p:cBhvr>
                                        <p:cTn id="25" dur="500"/>
                                        <p:tgtEl>
                                          <p:spTgt spid="18"/>
                                        </p:tgtEl>
                                      </p:cBhvr>
                                    </p:animEffect>
                                    <p:set>
                                      <p:cBhvr>
                                        <p:cTn id="2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7" restart="whenNotActive" fill="hold" evtFilter="cancelBubble" nodeType="interactiveSeq">
                <p:stCondLst>
                  <p:cond evt="onClick" delay="0">
                    <p:tgtEl>
                      <p:spTgt spid="19"/>
                    </p:tgtEl>
                  </p:cond>
                </p:stCondLst>
                <p:endSync evt="end" delay="0">
                  <p:rtn val="all"/>
                </p:endSync>
                <p:childTnLst>
                  <p:par>
                    <p:cTn id="28" fill="hold">
                      <p:stCondLst>
                        <p:cond delay="0"/>
                      </p:stCondLst>
                      <p:childTnLst>
                        <p:par>
                          <p:cTn id="29" fill="hold">
                            <p:stCondLst>
                              <p:cond delay="0"/>
                            </p:stCondLst>
                            <p:childTnLst>
                              <p:par>
                                <p:cTn id="30" presetID="16" presetClass="exit" presetSubtype="21" fill="hold" grpId="0" nodeType="clickEffect">
                                  <p:stCondLst>
                                    <p:cond delay="0"/>
                                  </p:stCondLst>
                                  <p:childTnLst>
                                    <p:animEffect transition="out" filter="barn(inVertical)">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0"/>
                    </p:tgtEl>
                  </p:cond>
                </p:stCondLst>
                <p:endSync evt="end" delay="0">
                  <p:rtn val="all"/>
                </p:endSync>
                <p:childTnLst>
                  <p:par>
                    <p:cTn id="34" fill="hold">
                      <p:stCondLst>
                        <p:cond delay="0"/>
                      </p:stCondLst>
                      <p:childTnLst>
                        <p:par>
                          <p:cTn id="35" fill="hold">
                            <p:stCondLst>
                              <p:cond delay="0"/>
                            </p:stCondLst>
                            <p:childTnLst>
                              <p:par>
                                <p:cTn id="36" presetID="16" presetClass="exit" presetSubtype="21" fill="hold" grpId="0" nodeType="clickEffect">
                                  <p:stCondLst>
                                    <p:cond delay="0"/>
                                  </p:stCondLst>
                                  <p:childTnLst>
                                    <p:animEffect transition="out" filter="barn(inVertical)">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9" restart="whenNotActive" fill="hold" evtFilter="cancelBubble" nodeType="interactiveSeq">
                <p:stCondLst>
                  <p:cond evt="onClick" delay="0">
                    <p:tgtEl>
                      <p:spTgt spid="21"/>
                    </p:tgtEl>
                  </p:cond>
                </p:stCondLst>
                <p:endSync evt="end" delay="0">
                  <p:rtn val="all"/>
                </p:endSync>
                <p:childTnLst>
                  <p:par>
                    <p:cTn id="40" fill="hold">
                      <p:stCondLst>
                        <p:cond delay="0"/>
                      </p:stCondLst>
                      <p:childTnLst>
                        <p:par>
                          <p:cTn id="41" fill="hold">
                            <p:stCondLst>
                              <p:cond delay="0"/>
                            </p:stCondLst>
                            <p:childTnLst>
                              <p:par>
                                <p:cTn id="42" presetID="16" presetClass="exit" presetSubtype="21" fill="hold" grpId="0" nodeType="clickEffect">
                                  <p:stCondLst>
                                    <p:cond delay="0"/>
                                  </p:stCondLst>
                                  <p:childTnLst>
                                    <p:animEffect transition="out" filter="barn(inVertical)">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5" restart="whenNotActive" fill="hold" evtFilter="cancelBubble" nodeType="interactiveSeq">
                <p:stCondLst>
                  <p:cond evt="onClick" delay="0">
                    <p:tgtEl>
                      <p:spTgt spid="22"/>
                    </p:tgtEl>
                  </p:cond>
                </p:stCondLst>
                <p:endSync evt="end" delay="0">
                  <p:rtn val="all"/>
                </p:endSync>
                <p:childTnLst>
                  <p:par>
                    <p:cTn id="46" fill="hold">
                      <p:stCondLst>
                        <p:cond delay="0"/>
                      </p:stCondLst>
                      <p:childTnLst>
                        <p:par>
                          <p:cTn id="47" fill="hold">
                            <p:stCondLst>
                              <p:cond delay="0"/>
                            </p:stCondLst>
                            <p:childTnLst>
                              <p:par>
                                <p:cTn id="48" presetID="16" presetClass="exit" presetSubtype="21" fill="hold" grpId="0" nodeType="clickEffect">
                                  <p:stCondLst>
                                    <p:cond delay="0"/>
                                  </p:stCondLst>
                                  <p:childTnLst>
                                    <p:animEffect transition="out" filter="barn(inVertical)">
                                      <p:cBhvr>
                                        <p:cTn id="49" dur="500"/>
                                        <p:tgtEl>
                                          <p:spTgt spid="22"/>
                                        </p:tgtEl>
                                      </p:cBhvr>
                                    </p:animEffect>
                                    <p:set>
                                      <p:cBhvr>
                                        <p:cTn id="50"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1" restart="whenNotActive" fill="hold" evtFilter="cancelBubble" nodeType="interactiveSeq">
                <p:stCondLst>
                  <p:cond evt="onClick" delay="0">
                    <p:tgtEl>
                      <p:spTgt spid="23"/>
                    </p:tgtEl>
                  </p:cond>
                </p:stCondLst>
                <p:endSync evt="end" delay="0">
                  <p:rtn val="all"/>
                </p:endSync>
                <p:childTnLst>
                  <p:par>
                    <p:cTn id="52" fill="hold">
                      <p:stCondLst>
                        <p:cond delay="0"/>
                      </p:stCondLst>
                      <p:childTnLst>
                        <p:par>
                          <p:cTn id="53" fill="hold">
                            <p:stCondLst>
                              <p:cond delay="0"/>
                            </p:stCondLst>
                            <p:childTnLst>
                              <p:par>
                                <p:cTn id="54" presetID="16" presetClass="exit" presetSubtype="21" fill="hold" grpId="0" nodeType="clickEffect">
                                  <p:stCondLst>
                                    <p:cond delay="0"/>
                                  </p:stCondLst>
                                  <p:childTnLst>
                                    <p:animEffect transition="out" filter="barn(inVertical)">
                                      <p:cBhvr>
                                        <p:cTn id="55" dur="500"/>
                                        <p:tgtEl>
                                          <p:spTgt spid="23"/>
                                        </p:tgtEl>
                                      </p:cBhvr>
                                    </p:animEffect>
                                    <p:set>
                                      <p:cBhvr>
                                        <p:cTn id="56"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4" grpId="0"/>
      <p:bldP spid="4" grpId="0" animBg="1"/>
      <p:bldP spid="17" grpId="0" animBg="1"/>
      <p:bldP spid="18" grpId="0" animBg="1"/>
      <p:bldP spid="19" grpId="0" animBg="1"/>
      <p:bldP spid="20" grpId="0" animBg="1"/>
      <p:bldP spid="21" grpId="0" animBg="1"/>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66138" y="738639"/>
            <a:ext cx="10888345" cy="583565"/>
          </a:xfrm>
          <a:prstGeom prst="rect">
            <a:avLst/>
          </a:prstGeom>
          <a:noFill/>
          <a:effectLst/>
        </p:spPr>
        <p:txBody>
          <a:bodyPr wrap="square" rtlCol="0">
            <a:spAutoFit/>
          </a:bodyPr>
          <a:lstStyle/>
          <a:p>
            <a:r>
              <a:rPr lang="en-US" sz="3200" b="1" dirty="0">
                <a:solidFill>
                  <a:schemeClr val="tx1"/>
                </a:solidFill>
                <a:effectLst>
                  <a:glow rad="88900">
                    <a:schemeClr val="bg1"/>
                  </a:glow>
                </a:effectLst>
                <a:cs typeface="Arial" panose="020B0604020202020204" pitchFamily="34" charset="0"/>
              </a:rPr>
              <a:t>Put the verbs in brackets in the correct forms.</a:t>
            </a:r>
          </a:p>
        </p:txBody>
      </p:sp>
      <p:sp>
        <p:nvSpPr>
          <p:cNvPr id="16" name="Rounded Rectangle 15"/>
          <p:cNvSpPr/>
          <p:nvPr/>
        </p:nvSpPr>
        <p:spPr>
          <a:xfrm>
            <a:off x="263471" y="749010"/>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316256" y="646370"/>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6" name="Text Box 5"/>
          <p:cNvSpPr txBox="1"/>
          <p:nvPr/>
        </p:nvSpPr>
        <p:spPr>
          <a:xfrm>
            <a:off x="797467" y="2007173"/>
            <a:ext cx="10693154" cy="1138773"/>
          </a:xfrm>
          <a:prstGeom prst="rect">
            <a:avLst/>
          </a:prstGeom>
          <a:noFill/>
        </p:spPr>
        <p:txBody>
          <a:bodyPr wrap="square" rtlCol="0" anchor="t">
            <a:spAutoFit/>
          </a:bodyPr>
          <a:lstStyle/>
          <a:p>
            <a:r>
              <a:rPr lang="en-US" sz="3400" b="1" dirty="0">
                <a:solidFill>
                  <a:srgbClr val="C00000"/>
                </a:solidFill>
              </a:rPr>
              <a:t>1.</a:t>
            </a:r>
            <a:r>
              <a:rPr lang="en-US" sz="3400" dirty="0">
                <a:solidFill>
                  <a:srgbClr val="C00000"/>
                </a:solidFill>
              </a:rPr>
              <a:t> </a:t>
            </a:r>
            <a:r>
              <a:rPr lang="en-US" sz="3400" dirty="0"/>
              <a:t>The children wish they </a:t>
            </a:r>
            <a:r>
              <a:rPr lang="en-US" sz="3400" b="1" dirty="0"/>
              <a:t>(get)</a:t>
            </a:r>
            <a:r>
              <a:rPr lang="en-US" sz="3400" dirty="0"/>
              <a:t> </a:t>
            </a:r>
            <a:r>
              <a:rPr lang="en-US" sz="3400" dirty="0" smtClean="0"/>
              <a:t>______more </a:t>
            </a:r>
            <a:r>
              <a:rPr lang="en-US" sz="3400" dirty="0"/>
              <a:t>presents every Christmas</a:t>
            </a:r>
          </a:p>
        </p:txBody>
      </p:sp>
      <p:sp>
        <p:nvSpPr>
          <p:cNvPr id="13" name="Text Box 12"/>
          <p:cNvSpPr txBox="1"/>
          <p:nvPr/>
        </p:nvSpPr>
        <p:spPr>
          <a:xfrm>
            <a:off x="6399233" y="2016934"/>
            <a:ext cx="1113790" cy="710565"/>
          </a:xfrm>
          <a:prstGeom prst="rect">
            <a:avLst/>
          </a:prstGeom>
          <a:noFill/>
        </p:spPr>
        <p:txBody>
          <a:bodyPr wrap="none" rtlCol="0" anchor="t">
            <a:noAutofit/>
          </a:bodyPr>
          <a:lstStyle/>
          <a:p>
            <a:r>
              <a:rPr lang="en-US" sz="3400" b="1" dirty="0">
                <a:ln>
                  <a:noFill/>
                </a:ln>
                <a:solidFill>
                  <a:srgbClr val="C00000"/>
                </a:solidFill>
                <a:latin typeface="Calibri" panose="020F0502020204030204" pitchFamily="34" charset="0"/>
                <a:cs typeface="Calibri" panose="020F0502020204030204" pitchFamily="34" charset="0"/>
              </a:rPr>
              <a:t>got</a:t>
            </a:r>
          </a:p>
        </p:txBody>
      </p:sp>
      <p:sp>
        <p:nvSpPr>
          <p:cNvPr id="19" name="TextBox 18"/>
          <p:cNvSpPr txBox="1"/>
          <p:nvPr/>
        </p:nvSpPr>
        <p:spPr>
          <a:xfrm>
            <a:off x="4006993" y="61595"/>
            <a:ext cx="4957445" cy="584775"/>
          </a:xfrm>
          <a:prstGeom prst="rect">
            <a:avLst/>
          </a:prstGeom>
          <a:solidFill>
            <a:schemeClr val="accent2">
              <a:lumMod val="60000"/>
              <a:lumOff val="40000"/>
            </a:schemeClr>
          </a:solidFill>
          <a:effectLst/>
        </p:spPr>
        <p:txBody>
          <a:bodyPr wrap="square" rtlCol="0">
            <a:spAutoFit/>
          </a:bodyPr>
          <a:lstStyle/>
          <a:p>
            <a:pPr marL="457200" indent="-457200">
              <a:buFont typeface="Wingdings" panose="05000000000000000000" pitchFamily="2" charset="2"/>
              <a:buChar char="§"/>
            </a:pPr>
            <a:r>
              <a:rPr lang="en-US" sz="3200" b="1" dirty="0">
                <a:solidFill>
                  <a:srgbClr val="0070C0"/>
                </a:solidFill>
                <a:effectLst>
                  <a:glow rad="88900">
                    <a:schemeClr val="bg1"/>
                  </a:glow>
                </a:effectLst>
                <a:latin typeface="Arial" panose="020B0604020202020204" pitchFamily="34" charset="0"/>
                <a:cs typeface="Arial" panose="020B0604020202020204" pitchFamily="34" charset="0"/>
              </a:rPr>
              <a:t>WISH + PAST </a:t>
            </a:r>
            <a:r>
              <a:rPr lang="en-US" sz="3000" b="1" dirty="0">
                <a:solidFill>
                  <a:srgbClr val="0070C0"/>
                </a:solidFill>
                <a:effectLst>
                  <a:glow rad="88900">
                    <a:schemeClr val="bg1"/>
                  </a:glow>
                </a:effectLst>
                <a:latin typeface="Arial" panose="020B0604020202020204" pitchFamily="34" charset="0"/>
                <a:cs typeface="Arial" panose="020B0604020202020204" pitchFamily="34" charset="0"/>
              </a:rPr>
              <a:t>SIMPLE</a:t>
            </a:r>
          </a:p>
        </p:txBody>
      </p:sp>
      <p:sp>
        <p:nvSpPr>
          <p:cNvPr id="24" name="Action Button: Home 23">
            <a:hlinkClick r:id="rId3" action="ppaction://hlinksldjump" highlightClick="1"/>
          </p:cNvPr>
          <p:cNvSpPr/>
          <p:nvPr/>
        </p:nvSpPr>
        <p:spPr>
          <a:xfrm>
            <a:off x="11490621" y="6195027"/>
            <a:ext cx="604684" cy="575187"/>
          </a:xfrm>
          <a:prstGeom prst="actionButtonHome">
            <a:avLst/>
          </a:prstGeom>
          <a:ln>
            <a:solidFill>
              <a:srgbClr val="FF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7230683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3" grpId="0"/>
      <p:bldP spid="13"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66138" y="738639"/>
            <a:ext cx="10888345" cy="583565"/>
          </a:xfrm>
          <a:prstGeom prst="rect">
            <a:avLst/>
          </a:prstGeom>
          <a:noFill/>
          <a:effectLst/>
        </p:spPr>
        <p:txBody>
          <a:bodyPr wrap="square" rtlCol="0">
            <a:spAutoFit/>
          </a:bodyPr>
          <a:lstStyle/>
          <a:p>
            <a:r>
              <a:rPr lang="en-US" sz="3200" b="1" dirty="0">
                <a:solidFill>
                  <a:schemeClr val="tx1"/>
                </a:solidFill>
                <a:effectLst>
                  <a:glow rad="88900">
                    <a:schemeClr val="bg1"/>
                  </a:glow>
                </a:effectLst>
                <a:cs typeface="Arial" panose="020B0604020202020204" pitchFamily="34" charset="0"/>
              </a:rPr>
              <a:t>Put the verbs in brackets in the correct forms.</a:t>
            </a:r>
          </a:p>
        </p:txBody>
      </p:sp>
      <p:sp>
        <p:nvSpPr>
          <p:cNvPr id="16" name="Rounded Rectangle 15"/>
          <p:cNvSpPr/>
          <p:nvPr/>
        </p:nvSpPr>
        <p:spPr>
          <a:xfrm>
            <a:off x="263471" y="749010"/>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316256" y="646370"/>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7" name="Text Box 6"/>
          <p:cNvSpPr txBox="1"/>
          <p:nvPr/>
        </p:nvSpPr>
        <p:spPr>
          <a:xfrm>
            <a:off x="804841" y="2305123"/>
            <a:ext cx="10988122" cy="1107996"/>
          </a:xfrm>
          <a:prstGeom prst="rect">
            <a:avLst/>
          </a:prstGeom>
          <a:noFill/>
        </p:spPr>
        <p:txBody>
          <a:bodyPr wrap="square" rtlCol="0" anchor="t">
            <a:spAutoFit/>
          </a:bodyPr>
          <a:lstStyle/>
          <a:p>
            <a:pPr algn="just"/>
            <a:r>
              <a:rPr lang="en-US" sz="3200" b="1" dirty="0">
                <a:solidFill>
                  <a:srgbClr val="C00000"/>
                </a:solidFill>
              </a:rPr>
              <a:t>2.</a:t>
            </a:r>
            <a:r>
              <a:rPr lang="en-US" sz="3200" dirty="0">
                <a:solidFill>
                  <a:srgbClr val="C00000"/>
                </a:solidFill>
              </a:rPr>
              <a:t> </a:t>
            </a:r>
            <a:r>
              <a:rPr lang="en-US" sz="3200" dirty="0"/>
              <a:t>I </a:t>
            </a:r>
            <a:r>
              <a:rPr lang="en-US" sz="3400" dirty="0"/>
              <a:t>wish</a:t>
            </a:r>
            <a:r>
              <a:rPr lang="en-US" sz="3200" dirty="0"/>
              <a:t> I </a:t>
            </a:r>
            <a:r>
              <a:rPr lang="en-US" sz="3200" b="1" dirty="0"/>
              <a:t>(have)</a:t>
            </a:r>
            <a:r>
              <a:rPr lang="en-US" sz="3200" dirty="0"/>
              <a:t> </a:t>
            </a:r>
            <a:r>
              <a:rPr lang="en-US" sz="3200" dirty="0" smtClean="0"/>
              <a:t>___________ </a:t>
            </a:r>
            <a:r>
              <a:rPr lang="en-US" sz="3200" dirty="0"/>
              <a:t>enough money to visit London and Windsor Castle.</a:t>
            </a:r>
          </a:p>
        </p:txBody>
      </p:sp>
      <p:sp>
        <p:nvSpPr>
          <p:cNvPr id="14" name="Text Box 13"/>
          <p:cNvSpPr txBox="1"/>
          <p:nvPr/>
        </p:nvSpPr>
        <p:spPr>
          <a:xfrm>
            <a:off x="4624592" y="2319330"/>
            <a:ext cx="2008505" cy="710565"/>
          </a:xfrm>
          <a:prstGeom prst="rect">
            <a:avLst/>
          </a:prstGeom>
          <a:noFill/>
        </p:spPr>
        <p:txBody>
          <a:bodyPr wrap="none" rtlCol="0" anchor="t">
            <a:noAutofit/>
          </a:bodyPr>
          <a:lstStyle/>
          <a:p>
            <a:r>
              <a:rPr lang="en-US" sz="3400" b="1" dirty="0">
                <a:ln>
                  <a:noFill/>
                </a:ln>
                <a:solidFill>
                  <a:srgbClr val="C00000"/>
                </a:solidFill>
                <a:latin typeface="Calibri" panose="020F0502020204030204" pitchFamily="34" charset="0"/>
                <a:cs typeface="Calibri" panose="020F0502020204030204" pitchFamily="34" charset="0"/>
              </a:rPr>
              <a:t>had</a:t>
            </a:r>
          </a:p>
        </p:txBody>
      </p:sp>
      <p:sp>
        <p:nvSpPr>
          <p:cNvPr id="19" name="TextBox 18"/>
          <p:cNvSpPr txBox="1"/>
          <p:nvPr/>
        </p:nvSpPr>
        <p:spPr>
          <a:xfrm>
            <a:off x="4006993" y="61595"/>
            <a:ext cx="4957445" cy="584775"/>
          </a:xfrm>
          <a:prstGeom prst="rect">
            <a:avLst/>
          </a:prstGeom>
          <a:solidFill>
            <a:schemeClr val="accent2">
              <a:lumMod val="60000"/>
              <a:lumOff val="40000"/>
            </a:schemeClr>
          </a:solidFill>
          <a:effectLst/>
        </p:spPr>
        <p:txBody>
          <a:bodyPr wrap="square" rtlCol="0">
            <a:spAutoFit/>
          </a:bodyPr>
          <a:lstStyle/>
          <a:p>
            <a:pPr marL="457200" indent="-457200">
              <a:buFont typeface="Wingdings" panose="05000000000000000000" pitchFamily="2" charset="2"/>
              <a:buChar char="§"/>
            </a:pPr>
            <a:r>
              <a:rPr lang="en-US" sz="3200" b="1" dirty="0">
                <a:solidFill>
                  <a:srgbClr val="0070C0"/>
                </a:solidFill>
                <a:effectLst>
                  <a:glow rad="88900">
                    <a:schemeClr val="bg1"/>
                  </a:glow>
                </a:effectLst>
                <a:latin typeface="Arial" panose="020B0604020202020204" pitchFamily="34" charset="0"/>
                <a:cs typeface="Arial" panose="020B0604020202020204" pitchFamily="34" charset="0"/>
              </a:rPr>
              <a:t>WISH + PAST </a:t>
            </a:r>
            <a:r>
              <a:rPr lang="en-US" sz="3000" b="1" dirty="0">
                <a:solidFill>
                  <a:srgbClr val="0070C0"/>
                </a:solidFill>
                <a:effectLst>
                  <a:glow rad="88900">
                    <a:schemeClr val="bg1"/>
                  </a:glow>
                </a:effectLst>
                <a:latin typeface="Arial" panose="020B0604020202020204" pitchFamily="34" charset="0"/>
                <a:cs typeface="Arial" panose="020B0604020202020204" pitchFamily="34" charset="0"/>
              </a:rPr>
              <a:t>SIMPLE</a:t>
            </a:r>
          </a:p>
        </p:txBody>
      </p:sp>
      <p:sp>
        <p:nvSpPr>
          <p:cNvPr id="25" name="Action Button: Home 24">
            <a:hlinkClick r:id="rId3" action="ppaction://hlinksldjump" highlightClick="1"/>
          </p:cNvPr>
          <p:cNvSpPr/>
          <p:nvPr/>
        </p:nvSpPr>
        <p:spPr>
          <a:xfrm>
            <a:off x="11490621" y="6195027"/>
            <a:ext cx="604684" cy="575187"/>
          </a:xfrm>
          <a:prstGeom prst="actionButtonHome">
            <a:avLst/>
          </a:prstGeom>
          <a:ln>
            <a:solidFill>
              <a:srgbClr val="FF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114132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4" grpId="0"/>
      <p:bldP spid="1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66138" y="738639"/>
            <a:ext cx="10888345" cy="583565"/>
          </a:xfrm>
          <a:prstGeom prst="rect">
            <a:avLst/>
          </a:prstGeom>
          <a:noFill/>
          <a:effectLst/>
        </p:spPr>
        <p:txBody>
          <a:bodyPr wrap="square" rtlCol="0">
            <a:spAutoFit/>
          </a:bodyPr>
          <a:lstStyle/>
          <a:p>
            <a:r>
              <a:rPr lang="en-US" sz="3200" b="1" dirty="0">
                <a:solidFill>
                  <a:schemeClr val="tx1"/>
                </a:solidFill>
                <a:effectLst>
                  <a:glow rad="88900">
                    <a:schemeClr val="bg1"/>
                  </a:glow>
                </a:effectLst>
                <a:cs typeface="Arial" panose="020B0604020202020204" pitchFamily="34" charset="0"/>
              </a:rPr>
              <a:t>Put the verbs in brackets in the correct forms.</a:t>
            </a:r>
          </a:p>
        </p:txBody>
      </p:sp>
      <p:sp>
        <p:nvSpPr>
          <p:cNvPr id="16" name="Rounded Rectangle 15"/>
          <p:cNvSpPr/>
          <p:nvPr/>
        </p:nvSpPr>
        <p:spPr>
          <a:xfrm>
            <a:off x="263471" y="749010"/>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316256" y="646370"/>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9" name="Text Box 8"/>
          <p:cNvSpPr txBox="1"/>
          <p:nvPr/>
        </p:nvSpPr>
        <p:spPr>
          <a:xfrm>
            <a:off x="535284" y="2137039"/>
            <a:ext cx="10955337" cy="1138773"/>
          </a:xfrm>
          <a:prstGeom prst="rect">
            <a:avLst/>
          </a:prstGeom>
          <a:noFill/>
        </p:spPr>
        <p:txBody>
          <a:bodyPr wrap="square" rtlCol="0" anchor="t">
            <a:spAutoFit/>
          </a:bodyPr>
          <a:lstStyle/>
          <a:p>
            <a:pPr algn="just"/>
            <a:r>
              <a:rPr lang="en-US" sz="3400" b="1" dirty="0">
                <a:solidFill>
                  <a:srgbClr val="C00000"/>
                </a:solidFill>
              </a:rPr>
              <a:t>3.</a:t>
            </a:r>
            <a:r>
              <a:rPr lang="en-US" sz="3400" dirty="0">
                <a:solidFill>
                  <a:srgbClr val="C00000"/>
                </a:solidFill>
              </a:rPr>
              <a:t> </a:t>
            </a:r>
            <a:r>
              <a:rPr lang="en-US" sz="3400" dirty="0"/>
              <a:t>Do you wish we </a:t>
            </a:r>
            <a:r>
              <a:rPr lang="en-US" sz="3400" b="1" dirty="0"/>
              <a:t>(have)</a:t>
            </a:r>
            <a:r>
              <a:rPr lang="en-US" sz="3400" dirty="0"/>
              <a:t> </a:t>
            </a:r>
            <a:r>
              <a:rPr lang="en-US" sz="3400" dirty="0" smtClean="0"/>
              <a:t>________a </a:t>
            </a:r>
            <a:r>
              <a:rPr lang="en-US" sz="3400" dirty="0"/>
              <a:t>swimming pool in </a:t>
            </a:r>
            <a:endParaRPr lang="en-US" sz="3400" dirty="0" smtClean="0"/>
          </a:p>
          <a:p>
            <a:pPr algn="just"/>
            <a:r>
              <a:rPr lang="en-US" sz="3400" dirty="0" smtClean="0"/>
              <a:t>our </a:t>
            </a:r>
            <a:r>
              <a:rPr lang="en-US" sz="3400" dirty="0"/>
              <a:t>school?</a:t>
            </a:r>
          </a:p>
        </p:txBody>
      </p:sp>
      <p:sp>
        <p:nvSpPr>
          <p:cNvPr id="18" name="Text Box 17"/>
          <p:cNvSpPr txBox="1"/>
          <p:nvPr/>
        </p:nvSpPr>
        <p:spPr>
          <a:xfrm>
            <a:off x="5470370" y="2137039"/>
            <a:ext cx="1479879" cy="710565"/>
          </a:xfrm>
          <a:prstGeom prst="rect">
            <a:avLst/>
          </a:prstGeom>
          <a:noFill/>
        </p:spPr>
        <p:txBody>
          <a:bodyPr wrap="none" rtlCol="0" anchor="t">
            <a:noAutofit/>
          </a:bodyPr>
          <a:lstStyle/>
          <a:p>
            <a:r>
              <a:rPr lang="en-US" sz="3400" b="1" dirty="0">
                <a:ln>
                  <a:noFill/>
                </a:ln>
                <a:solidFill>
                  <a:srgbClr val="C00000"/>
                </a:solidFill>
                <a:latin typeface="Calibri" panose="020F0502020204030204" pitchFamily="34" charset="0"/>
                <a:cs typeface="Calibri" panose="020F0502020204030204" pitchFamily="34" charset="0"/>
              </a:rPr>
              <a:t>had</a:t>
            </a:r>
          </a:p>
        </p:txBody>
      </p:sp>
      <p:sp>
        <p:nvSpPr>
          <p:cNvPr id="19" name="TextBox 18"/>
          <p:cNvSpPr txBox="1"/>
          <p:nvPr/>
        </p:nvSpPr>
        <p:spPr>
          <a:xfrm>
            <a:off x="4006993" y="61595"/>
            <a:ext cx="4957445" cy="584775"/>
          </a:xfrm>
          <a:prstGeom prst="rect">
            <a:avLst/>
          </a:prstGeom>
          <a:solidFill>
            <a:schemeClr val="accent2">
              <a:lumMod val="60000"/>
              <a:lumOff val="40000"/>
            </a:schemeClr>
          </a:solidFill>
          <a:effectLst/>
        </p:spPr>
        <p:txBody>
          <a:bodyPr wrap="square" rtlCol="0">
            <a:spAutoFit/>
          </a:bodyPr>
          <a:lstStyle/>
          <a:p>
            <a:pPr marL="457200" indent="-457200">
              <a:buFont typeface="Wingdings" panose="05000000000000000000" pitchFamily="2" charset="2"/>
              <a:buChar char="§"/>
            </a:pPr>
            <a:r>
              <a:rPr lang="en-US" sz="3200" b="1" dirty="0">
                <a:solidFill>
                  <a:srgbClr val="0070C0"/>
                </a:solidFill>
                <a:effectLst>
                  <a:glow rad="88900">
                    <a:schemeClr val="bg1"/>
                  </a:glow>
                </a:effectLst>
                <a:latin typeface="Arial" panose="020B0604020202020204" pitchFamily="34" charset="0"/>
                <a:cs typeface="Arial" panose="020B0604020202020204" pitchFamily="34" charset="0"/>
              </a:rPr>
              <a:t>WISH + PAST </a:t>
            </a:r>
            <a:r>
              <a:rPr lang="en-US" sz="3000" b="1" dirty="0">
                <a:solidFill>
                  <a:srgbClr val="0070C0"/>
                </a:solidFill>
                <a:effectLst>
                  <a:glow rad="88900">
                    <a:schemeClr val="bg1"/>
                  </a:glow>
                </a:effectLst>
                <a:latin typeface="Arial" panose="020B0604020202020204" pitchFamily="34" charset="0"/>
                <a:cs typeface="Arial" panose="020B0604020202020204" pitchFamily="34" charset="0"/>
              </a:rPr>
              <a:t>SIMPLE</a:t>
            </a:r>
          </a:p>
        </p:txBody>
      </p:sp>
      <p:sp>
        <p:nvSpPr>
          <p:cNvPr id="25" name="Action Button: Home 24">
            <a:hlinkClick r:id="rId3" action="ppaction://hlinksldjump" highlightClick="1"/>
          </p:cNvPr>
          <p:cNvSpPr/>
          <p:nvPr/>
        </p:nvSpPr>
        <p:spPr>
          <a:xfrm>
            <a:off x="11490621" y="6195027"/>
            <a:ext cx="604684" cy="575187"/>
          </a:xfrm>
          <a:prstGeom prst="actionButtonHome">
            <a:avLst/>
          </a:prstGeom>
          <a:ln>
            <a:solidFill>
              <a:srgbClr val="FF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734473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8" grpId="0"/>
      <p:bldP spid="1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66138" y="738639"/>
            <a:ext cx="10888345" cy="583565"/>
          </a:xfrm>
          <a:prstGeom prst="rect">
            <a:avLst/>
          </a:prstGeom>
          <a:noFill/>
          <a:effectLst/>
        </p:spPr>
        <p:txBody>
          <a:bodyPr wrap="square" rtlCol="0">
            <a:spAutoFit/>
          </a:bodyPr>
          <a:lstStyle/>
          <a:p>
            <a:r>
              <a:rPr lang="en-US" sz="3200" b="1" dirty="0">
                <a:solidFill>
                  <a:schemeClr val="tx1"/>
                </a:solidFill>
                <a:effectLst>
                  <a:glow rad="88900">
                    <a:schemeClr val="bg1"/>
                  </a:glow>
                </a:effectLst>
                <a:cs typeface="Arial" panose="020B0604020202020204" pitchFamily="34" charset="0"/>
              </a:rPr>
              <a:t>Put the verbs in brackets in the correct forms.</a:t>
            </a:r>
          </a:p>
        </p:txBody>
      </p:sp>
      <p:sp>
        <p:nvSpPr>
          <p:cNvPr id="16" name="Rounded Rectangle 15"/>
          <p:cNvSpPr/>
          <p:nvPr/>
        </p:nvSpPr>
        <p:spPr>
          <a:xfrm>
            <a:off x="263471" y="749010"/>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316256" y="646370"/>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9" name="TextBox 18"/>
          <p:cNvSpPr txBox="1"/>
          <p:nvPr/>
        </p:nvSpPr>
        <p:spPr>
          <a:xfrm>
            <a:off x="4006993" y="61595"/>
            <a:ext cx="4957445" cy="584775"/>
          </a:xfrm>
          <a:prstGeom prst="rect">
            <a:avLst/>
          </a:prstGeom>
          <a:solidFill>
            <a:schemeClr val="accent2">
              <a:lumMod val="60000"/>
              <a:lumOff val="40000"/>
            </a:schemeClr>
          </a:solidFill>
          <a:effectLst/>
        </p:spPr>
        <p:txBody>
          <a:bodyPr wrap="square" rtlCol="0">
            <a:spAutoFit/>
          </a:bodyPr>
          <a:lstStyle/>
          <a:p>
            <a:pPr marL="457200" indent="-457200">
              <a:buFont typeface="Wingdings" panose="05000000000000000000" pitchFamily="2" charset="2"/>
              <a:buChar char="§"/>
            </a:pPr>
            <a:r>
              <a:rPr lang="en-US" sz="3200" b="1" dirty="0">
                <a:solidFill>
                  <a:srgbClr val="0070C0"/>
                </a:solidFill>
                <a:effectLst>
                  <a:glow rad="88900">
                    <a:schemeClr val="bg1"/>
                  </a:glow>
                </a:effectLst>
                <a:latin typeface="Arial" panose="020B0604020202020204" pitchFamily="34" charset="0"/>
                <a:cs typeface="Arial" panose="020B0604020202020204" pitchFamily="34" charset="0"/>
              </a:rPr>
              <a:t>WISH + PAST </a:t>
            </a:r>
            <a:r>
              <a:rPr lang="en-US" sz="3000" b="1" dirty="0">
                <a:solidFill>
                  <a:srgbClr val="0070C0"/>
                </a:solidFill>
                <a:effectLst>
                  <a:glow rad="88900">
                    <a:schemeClr val="bg1"/>
                  </a:glow>
                </a:effectLst>
                <a:latin typeface="Arial" panose="020B0604020202020204" pitchFamily="34" charset="0"/>
                <a:cs typeface="Arial" panose="020B0604020202020204" pitchFamily="34" charset="0"/>
              </a:rPr>
              <a:t>SIMPLE</a:t>
            </a:r>
          </a:p>
        </p:txBody>
      </p:sp>
      <p:sp>
        <p:nvSpPr>
          <p:cNvPr id="20" name="Text Box 5"/>
          <p:cNvSpPr txBox="1"/>
          <p:nvPr/>
        </p:nvSpPr>
        <p:spPr>
          <a:xfrm>
            <a:off x="407465" y="2143539"/>
            <a:ext cx="11453495" cy="1138773"/>
          </a:xfrm>
          <a:prstGeom prst="rect">
            <a:avLst/>
          </a:prstGeom>
          <a:noFill/>
        </p:spPr>
        <p:txBody>
          <a:bodyPr wrap="square" rtlCol="0" anchor="t">
            <a:spAutoFit/>
          </a:bodyPr>
          <a:lstStyle/>
          <a:p>
            <a:pPr algn="just"/>
            <a:r>
              <a:rPr lang="en-US" sz="3400" b="1" dirty="0">
                <a:solidFill>
                  <a:srgbClr val="C00000"/>
                </a:solidFill>
              </a:rPr>
              <a:t>4.</a:t>
            </a:r>
            <a:r>
              <a:rPr lang="en-US" sz="3400" dirty="0">
                <a:solidFill>
                  <a:srgbClr val="C00000"/>
                </a:solidFill>
              </a:rPr>
              <a:t> </a:t>
            </a:r>
            <a:r>
              <a:rPr lang="en-US" sz="3400" dirty="0"/>
              <a:t>We wish we </a:t>
            </a:r>
            <a:r>
              <a:rPr lang="en-US" sz="3400" b="1" dirty="0"/>
              <a:t>(can spend)</a:t>
            </a:r>
            <a:r>
              <a:rPr lang="en-US" sz="3400" dirty="0"/>
              <a:t> </a:t>
            </a:r>
            <a:r>
              <a:rPr lang="en-US" sz="3400" dirty="0" smtClean="0"/>
              <a:t>______________our </a:t>
            </a:r>
            <a:r>
              <a:rPr lang="en-US" sz="3400" dirty="0"/>
              <a:t>summer holiday on the seaside.</a:t>
            </a:r>
          </a:p>
        </p:txBody>
      </p:sp>
      <p:sp>
        <p:nvSpPr>
          <p:cNvPr id="22" name="Text Box 12"/>
          <p:cNvSpPr txBox="1"/>
          <p:nvPr/>
        </p:nvSpPr>
        <p:spPr>
          <a:xfrm>
            <a:off x="6587477" y="2143539"/>
            <a:ext cx="1113790" cy="710565"/>
          </a:xfrm>
          <a:prstGeom prst="rect">
            <a:avLst/>
          </a:prstGeom>
          <a:noFill/>
        </p:spPr>
        <p:txBody>
          <a:bodyPr wrap="none" rtlCol="0" anchor="t">
            <a:noAutofit/>
          </a:bodyPr>
          <a:lstStyle/>
          <a:p>
            <a:r>
              <a:rPr lang="en-US" sz="3400" b="1" dirty="0">
                <a:ln>
                  <a:noFill/>
                </a:ln>
                <a:solidFill>
                  <a:srgbClr val="C00000"/>
                </a:solidFill>
                <a:latin typeface="Calibri" panose="020F0502020204030204" pitchFamily="34" charset="0"/>
                <a:cs typeface="Calibri" panose="020F0502020204030204" pitchFamily="34" charset="0"/>
              </a:rPr>
              <a:t>could spend</a:t>
            </a:r>
          </a:p>
        </p:txBody>
      </p:sp>
      <p:sp>
        <p:nvSpPr>
          <p:cNvPr id="25" name="Action Button: Home 24">
            <a:hlinkClick r:id="rId3" action="ppaction://hlinksldjump" highlightClick="1"/>
          </p:cNvPr>
          <p:cNvSpPr/>
          <p:nvPr/>
        </p:nvSpPr>
        <p:spPr>
          <a:xfrm>
            <a:off x="11490621" y="6195027"/>
            <a:ext cx="604684" cy="575187"/>
          </a:xfrm>
          <a:prstGeom prst="actionButtonHome">
            <a:avLst/>
          </a:prstGeom>
          <a:ln>
            <a:solidFill>
              <a:srgbClr val="FF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3875308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0"/>
                                        </p:tgtEl>
                                        <p:attrNameLst>
                                          <p:attrName>ppt_y</p:attrName>
                                        </p:attrNameLst>
                                      </p:cBhvr>
                                      <p:tavLst>
                                        <p:tav tm="0">
                                          <p:val>
                                            <p:strVal val="#ppt_y"/>
                                          </p:val>
                                        </p:tav>
                                        <p:tav tm="100000">
                                          <p:val>
                                            <p:strVal val="#ppt_y"/>
                                          </p:val>
                                        </p:tav>
                                      </p:tavLst>
                                    </p:anim>
                                    <p:anim calcmode="lin" valueType="num">
                                      <p:cBhvr>
                                        <p:cTn id="9"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2" grpId="0"/>
      <p:bldP spid="2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66138" y="738639"/>
            <a:ext cx="10888345" cy="583565"/>
          </a:xfrm>
          <a:prstGeom prst="rect">
            <a:avLst/>
          </a:prstGeom>
          <a:noFill/>
          <a:effectLst/>
        </p:spPr>
        <p:txBody>
          <a:bodyPr wrap="square" rtlCol="0">
            <a:spAutoFit/>
          </a:bodyPr>
          <a:lstStyle/>
          <a:p>
            <a:r>
              <a:rPr lang="en-US" sz="3200" b="1" dirty="0">
                <a:solidFill>
                  <a:schemeClr val="tx1"/>
                </a:solidFill>
                <a:effectLst>
                  <a:glow rad="88900">
                    <a:schemeClr val="bg1"/>
                  </a:glow>
                </a:effectLst>
                <a:cs typeface="Arial" panose="020B0604020202020204" pitchFamily="34" charset="0"/>
              </a:rPr>
              <a:t>Put the verbs in brackets in the correct forms.</a:t>
            </a:r>
          </a:p>
        </p:txBody>
      </p:sp>
      <p:sp>
        <p:nvSpPr>
          <p:cNvPr id="16" name="Rounded Rectangle 15"/>
          <p:cNvSpPr/>
          <p:nvPr/>
        </p:nvSpPr>
        <p:spPr>
          <a:xfrm>
            <a:off x="263471" y="749010"/>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316256" y="646370"/>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9" name="TextBox 18"/>
          <p:cNvSpPr txBox="1"/>
          <p:nvPr/>
        </p:nvSpPr>
        <p:spPr>
          <a:xfrm>
            <a:off x="4006993" y="61595"/>
            <a:ext cx="4957445" cy="584775"/>
          </a:xfrm>
          <a:prstGeom prst="rect">
            <a:avLst/>
          </a:prstGeom>
          <a:solidFill>
            <a:schemeClr val="accent2">
              <a:lumMod val="60000"/>
              <a:lumOff val="40000"/>
            </a:schemeClr>
          </a:solidFill>
          <a:effectLst/>
        </p:spPr>
        <p:txBody>
          <a:bodyPr wrap="square" rtlCol="0">
            <a:spAutoFit/>
          </a:bodyPr>
          <a:lstStyle/>
          <a:p>
            <a:pPr marL="457200" indent="-457200">
              <a:buFont typeface="Wingdings" panose="05000000000000000000" pitchFamily="2" charset="2"/>
              <a:buChar char="§"/>
            </a:pPr>
            <a:r>
              <a:rPr lang="en-US" sz="3200" b="1" dirty="0">
                <a:solidFill>
                  <a:srgbClr val="0070C0"/>
                </a:solidFill>
                <a:effectLst>
                  <a:glow rad="88900">
                    <a:schemeClr val="bg1"/>
                  </a:glow>
                </a:effectLst>
                <a:latin typeface="Arial" panose="020B0604020202020204" pitchFamily="34" charset="0"/>
                <a:cs typeface="Arial" panose="020B0604020202020204" pitchFamily="34" charset="0"/>
              </a:rPr>
              <a:t>WISH + PAST </a:t>
            </a:r>
            <a:r>
              <a:rPr lang="en-US" sz="3000" b="1" dirty="0">
                <a:solidFill>
                  <a:srgbClr val="0070C0"/>
                </a:solidFill>
                <a:effectLst>
                  <a:glow rad="88900">
                    <a:schemeClr val="bg1"/>
                  </a:glow>
                </a:effectLst>
                <a:latin typeface="Arial" panose="020B0604020202020204" pitchFamily="34" charset="0"/>
                <a:cs typeface="Arial" panose="020B0604020202020204" pitchFamily="34" charset="0"/>
              </a:rPr>
              <a:t>SIMPLE</a:t>
            </a:r>
          </a:p>
        </p:txBody>
      </p:sp>
      <p:sp>
        <p:nvSpPr>
          <p:cNvPr id="21" name="Text Box 6"/>
          <p:cNvSpPr txBox="1"/>
          <p:nvPr/>
        </p:nvSpPr>
        <p:spPr>
          <a:xfrm>
            <a:off x="564782" y="2273899"/>
            <a:ext cx="11453495" cy="615553"/>
          </a:xfrm>
          <a:prstGeom prst="rect">
            <a:avLst/>
          </a:prstGeom>
          <a:noFill/>
        </p:spPr>
        <p:txBody>
          <a:bodyPr wrap="square" rtlCol="0" anchor="t">
            <a:spAutoFit/>
          </a:bodyPr>
          <a:lstStyle/>
          <a:p>
            <a:pPr algn="just"/>
            <a:r>
              <a:rPr lang="en-US" sz="3400" b="1" dirty="0">
                <a:solidFill>
                  <a:srgbClr val="C00000"/>
                </a:solidFill>
              </a:rPr>
              <a:t>5.</a:t>
            </a:r>
            <a:r>
              <a:rPr lang="en-US" sz="3400" dirty="0">
                <a:solidFill>
                  <a:srgbClr val="C00000"/>
                </a:solidFill>
              </a:rPr>
              <a:t> </a:t>
            </a:r>
            <a:r>
              <a:rPr lang="en-US" sz="3400" dirty="0"/>
              <a:t>I wish I </a:t>
            </a:r>
            <a:r>
              <a:rPr lang="en-US" sz="3400" b="1" dirty="0"/>
              <a:t>(can go)</a:t>
            </a:r>
            <a:r>
              <a:rPr lang="en-US" sz="3400" dirty="0"/>
              <a:t> </a:t>
            </a:r>
            <a:r>
              <a:rPr lang="en-US" sz="3400" dirty="0" smtClean="0"/>
              <a:t>___________ </a:t>
            </a:r>
            <a:r>
              <a:rPr lang="en-US" sz="3400" dirty="0"/>
              <a:t>back to my grandparents’ time.</a:t>
            </a:r>
          </a:p>
        </p:txBody>
      </p:sp>
      <p:sp>
        <p:nvSpPr>
          <p:cNvPr id="23" name="Text Box 1"/>
          <p:cNvSpPr txBox="1"/>
          <p:nvPr/>
        </p:nvSpPr>
        <p:spPr>
          <a:xfrm>
            <a:off x="4159620" y="2273899"/>
            <a:ext cx="1113790" cy="710565"/>
          </a:xfrm>
          <a:prstGeom prst="rect">
            <a:avLst/>
          </a:prstGeom>
          <a:noFill/>
        </p:spPr>
        <p:txBody>
          <a:bodyPr wrap="none" rtlCol="0" anchor="t">
            <a:noAutofit/>
          </a:bodyPr>
          <a:lstStyle/>
          <a:p>
            <a:r>
              <a:rPr lang="en-US" sz="3400" b="1" dirty="0">
                <a:ln>
                  <a:noFill/>
                </a:ln>
                <a:solidFill>
                  <a:srgbClr val="C00000"/>
                </a:solidFill>
                <a:latin typeface="Calibri" panose="020F0502020204030204" pitchFamily="34" charset="0"/>
                <a:cs typeface="Calibri" panose="020F0502020204030204" pitchFamily="34" charset="0"/>
              </a:rPr>
              <a:t>could go</a:t>
            </a:r>
          </a:p>
        </p:txBody>
      </p:sp>
      <p:sp>
        <p:nvSpPr>
          <p:cNvPr id="25" name="Action Button: Home 24">
            <a:hlinkClick r:id="rId3" action="ppaction://hlinksldjump" highlightClick="1"/>
          </p:cNvPr>
          <p:cNvSpPr/>
          <p:nvPr/>
        </p:nvSpPr>
        <p:spPr>
          <a:xfrm>
            <a:off x="11490621" y="6195027"/>
            <a:ext cx="604684" cy="575187"/>
          </a:xfrm>
          <a:prstGeom prst="actionButtonHome">
            <a:avLst/>
          </a:prstGeom>
          <a:ln>
            <a:solidFill>
              <a:srgbClr val="FF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2345746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1"/>
                                        </p:tgtEl>
                                        <p:attrNameLst>
                                          <p:attrName>ppt_y</p:attrName>
                                        </p:attrNameLst>
                                      </p:cBhvr>
                                      <p:tavLst>
                                        <p:tav tm="0">
                                          <p:val>
                                            <p:strVal val="#ppt_y"/>
                                          </p:val>
                                        </p:tav>
                                        <p:tav tm="100000">
                                          <p:val>
                                            <p:strVal val="#ppt_y"/>
                                          </p:val>
                                        </p:tav>
                                      </p:tavLst>
                                    </p:anim>
                                    <p:anim calcmode="lin" valueType="num">
                                      <p:cBhvr>
                                        <p:cTn id="9"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3" grpId="0"/>
      <p:bldP spid="23"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uyển chọn 500+ hình ảnh icon buồn hot nhất hiện nay - Wikip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3153" y="1542477"/>
            <a:ext cx="4838955" cy="41000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362632" y="133817"/>
            <a:ext cx="5781369" cy="784830"/>
          </a:xfrm>
          <a:prstGeom prst="rect">
            <a:avLst/>
          </a:prstGeom>
          <a:solidFill>
            <a:schemeClr val="accent4">
              <a:lumMod val="40000"/>
              <a:lumOff val="60000"/>
            </a:scheme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4500" b="1" i="1" dirty="0">
                <a:solidFill>
                  <a:schemeClr val="tx1"/>
                </a:solidFill>
              </a:rPr>
              <a:t>UNLUCKY NUMBER </a:t>
            </a:r>
          </a:p>
        </p:txBody>
      </p:sp>
      <p:pic>
        <p:nvPicPr>
          <p:cNvPr id="5"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42186" y="4"/>
            <a:ext cx="649817" cy="649817"/>
          </a:xfrm>
          <a:prstGeom prst="rect">
            <a:avLst/>
          </a:prstGeom>
        </p:spPr>
      </p:pic>
      <p:sp>
        <p:nvSpPr>
          <p:cNvPr id="6" name="Action Button: Home 5">
            <a:hlinkClick r:id="rId6" action="ppaction://hlinksldjump" highlightClick="1"/>
          </p:cNvPr>
          <p:cNvSpPr/>
          <p:nvPr/>
        </p:nvSpPr>
        <p:spPr>
          <a:xfrm>
            <a:off x="11490621" y="6195027"/>
            <a:ext cx="604684" cy="575187"/>
          </a:xfrm>
          <a:prstGeom prst="actionButtonHome">
            <a:avLst/>
          </a:prstGeom>
          <a:ln>
            <a:solidFill>
              <a:srgbClr val="FF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93918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500"/>
                                        <p:tgtEl>
                                          <p:spTgt spid="409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80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8565945" y="3668277"/>
            <a:ext cx="3498236" cy="680884"/>
          </a:xfrm>
        </p:spPr>
        <p:txBody>
          <a:bodyPr>
            <a:noAutofit/>
          </a:bodyPr>
          <a:lstStyle/>
          <a:p>
            <a:pPr marL="0" indent="0">
              <a:buNone/>
            </a:pPr>
            <a:r>
              <a:rPr lang="en-US" sz="3600" b="1" i="1" dirty="0">
                <a:solidFill>
                  <a:srgbClr val="FF0000"/>
                </a:solidFill>
                <a:latin typeface="Times New Roman" panose="02020603050405020304" pitchFamily="18" charset="0"/>
                <a:cs typeface="Times New Roman" panose="02020603050405020304" pitchFamily="18" charset="0"/>
              </a:rPr>
              <a:t>Congratulation ! </a:t>
            </a:r>
          </a:p>
          <a:p>
            <a:pPr marL="609600" indent="-609600">
              <a:buNone/>
            </a:pPr>
            <a:r>
              <a:rPr lang="en-US" sz="3600" b="1" i="1" dirty="0">
                <a:solidFill>
                  <a:srgbClr val="FF0000"/>
                </a:solidFill>
                <a:latin typeface="Times New Roman" panose="02020603050405020304" pitchFamily="18" charset="0"/>
                <a:cs typeface="Times New Roman" panose="02020603050405020304" pitchFamily="18" charset="0"/>
              </a:rPr>
              <a:t> </a:t>
            </a:r>
          </a:p>
        </p:txBody>
      </p:sp>
      <p:sp>
        <p:nvSpPr>
          <p:cNvPr id="5125" name="AutoShape 5"/>
          <p:cNvSpPr>
            <a:spLocks noChangeArrowheads="1"/>
          </p:cNvSpPr>
          <p:nvPr/>
        </p:nvSpPr>
        <p:spPr bwMode="auto">
          <a:xfrm>
            <a:off x="1104845" y="216310"/>
            <a:ext cx="5562600" cy="1600200"/>
          </a:xfrm>
          <a:prstGeom prst="cloudCallout">
            <a:avLst>
              <a:gd name="adj1" fmla="val -32361"/>
              <a:gd name="adj2" fmla="val 79861"/>
            </a:avLst>
          </a:prstGeom>
          <a:noFill/>
          <a:ln w="38100">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latin typeface="Comic Sans MS" pitchFamily="66" charset="0"/>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5160" y="2826482"/>
            <a:ext cx="3712191" cy="236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descr="angela_looking_at_world_ha"/>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8491" y="2423359"/>
            <a:ext cx="2511927" cy="2138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p:cNvSpPr>
            <a:spLocks noGrp="1" noChangeArrowheads="1"/>
          </p:cNvSpPr>
          <p:nvPr>
            <p:ph type="title"/>
          </p:nvPr>
        </p:nvSpPr>
        <p:spPr>
          <a:xfrm>
            <a:off x="2014227" y="629060"/>
            <a:ext cx="3835968" cy="774700"/>
          </a:xfrm>
        </p:spPr>
        <p:txBody>
          <a:bodyPr>
            <a:normAutofit/>
          </a:bodyPr>
          <a:lstStyle/>
          <a:p>
            <a:pPr eaLnBrk="1" hangingPunct="1"/>
            <a:r>
              <a:rPr lang="en-US" b="1" dirty="0">
                <a:solidFill>
                  <a:srgbClr val="FF0000"/>
                </a:solidFill>
                <a:latin typeface="Bahnschrift SemiBold" panose="020B0502040204020203" pitchFamily="34" charset="0"/>
              </a:rPr>
              <a:t>Lucky </a:t>
            </a:r>
            <a:r>
              <a:rPr lang="en-US" b="1" dirty="0" smtClean="0">
                <a:solidFill>
                  <a:srgbClr val="FF0000"/>
                </a:solidFill>
                <a:latin typeface="Bahnschrift SemiBold" panose="020B0502040204020203" pitchFamily="34" charset="0"/>
              </a:rPr>
              <a:t>number</a:t>
            </a:r>
            <a:endParaRPr lang="en-US" dirty="0">
              <a:solidFill>
                <a:srgbClr val="FF0000"/>
              </a:solidFill>
              <a:latin typeface="Bahnschrift SemiBold" panose="020B0502040204020203" pitchFamily="34" charset="0"/>
            </a:endParaRPr>
          </a:p>
        </p:txBody>
      </p:sp>
      <p:sp>
        <p:nvSpPr>
          <p:cNvPr id="8" name="Action Button: Home 7">
            <a:hlinkClick r:id="rId5" action="ppaction://hlinksldjump" highlightClick="1"/>
          </p:cNvPr>
          <p:cNvSpPr/>
          <p:nvPr/>
        </p:nvSpPr>
        <p:spPr>
          <a:xfrm>
            <a:off x="11490621" y="6195027"/>
            <a:ext cx="604684" cy="575187"/>
          </a:xfrm>
          <a:prstGeom prst="actionButtonHome">
            <a:avLst/>
          </a:prstGeom>
          <a:ln>
            <a:solidFill>
              <a:srgbClr val="FF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805005749"/>
      </p:ext>
    </p:extLst>
  </p:cSld>
  <p:clrMapOvr>
    <a:masterClrMapping/>
  </p:clrMapOvr>
  <p:transition>
    <p:cover/>
    <p:sndAc>
      <p:stSnd>
        <p:snd r:embed="rId2" name="applause.wav"/>
      </p:stSnd>
    </p:sndAc>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19314" y="1407185"/>
            <a:ext cx="8464690" cy="523220"/>
          </a:xfrm>
          <a:prstGeom prst="rect">
            <a:avLst/>
          </a:prstGeom>
        </p:spPr>
        <p:txBody>
          <a:bodyPr wrap="none">
            <a:spAutoFit/>
          </a:bodyPr>
          <a:lstStyle/>
          <a:p>
            <a:pPr lvl="0"/>
            <a:r>
              <a:rPr lang="en-US" sz="2800" i="1" dirty="0" smtClean="0">
                <a:solidFill>
                  <a:srgbClr val="C00000"/>
                </a:solidFill>
                <a:latin typeface="Franklin Gothic Medium" panose="020B0603020102020204" pitchFamily="34" charset="0"/>
              </a:rPr>
              <a:t>1. </a:t>
            </a:r>
            <a:r>
              <a:rPr lang="en-US" sz="2800" i="1" dirty="0" smtClean="0">
                <a:solidFill>
                  <a:srgbClr val="0070C0"/>
                </a:solidFill>
                <a:latin typeface="Franklin Gothic Medium" panose="020B0603020102020204" pitchFamily="34" charset="0"/>
              </a:rPr>
              <a:t>At </a:t>
            </a:r>
            <a:r>
              <a:rPr lang="en-US" sz="2800" i="1" dirty="0">
                <a:solidFill>
                  <a:srgbClr val="0070C0"/>
                </a:solidFill>
                <a:latin typeface="Franklin Gothic Medium" panose="020B0603020102020204" pitchFamily="34" charset="0"/>
              </a:rPr>
              <a:t>this time last year, they were building this house.</a:t>
            </a:r>
          </a:p>
        </p:txBody>
      </p:sp>
      <p:sp>
        <p:nvSpPr>
          <p:cNvPr id="7" name="Rectangle 6"/>
          <p:cNvSpPr/>
          <p:nvPr/>
        </p:nvSpPr>
        <p:spPr>
          <a:xfrm>
            <a:off x="919314" y="2094494"/>
            <a:ext cx="10033822" cy="523220"/>
          </a:xfrm>
          <a:prstGeom prst="rect">
            <a:avLst/>
          </a:prstGeom>
        </p:spPr>
        <p:txBody>
          <a:bodyPr wrap="square">
            <a:spAutoFit/>
          </a:bodyPr>
          <a:lstStyle/>
          <a:p>
            <a:r>
              <a:rPr lang="en-US" sz="2800" i="1" dirty="0" smtClean="0">
                <a:solidFill>
                  <a:srgbClr val="C00000"/>
                </a:solidFill>
                <a:latin typeface="Franklin Gothic Medium" panose="020B0603020102020204" pitchFamily="34" charset="0"/>
              </a:rPr>
              <a:t>2. </a:t>
            </a:r>
            <a:r>
              <a:rPr lang="en-US" sz="2800" i="1" dirty="0" smtClean="0">
                <a:solidFill>
                  <a:srgbClr val="0070C0"/>
                </a:solidFill>
                <a:latin typeface="Franklin Gothic Medium" panose="020B0603020102020204" pitchFamily="34" charset="0"/>
              </a:rPr>
              <a:t>I was driving  my </a:t>
            </a:r>
            <a:r>
              <a:rPr lang="en-US" sz="2800" i="1" dirty="0">
                <a:solidFill>
                  <a:srgbClr val="0070C0"/>
                </a:solidFill>
                <a:latin typeface="Franklin Gothic Medium" panose="020B0603020102020204" pitchFamily="34" charset="0"/>
              </a:rPr>
              <a:t>car </a:t>
            </a:r>
            <a:r>
              <a:rPr lang="en-US" sz="2800" i="1" dirty="0" smtClean="0">
                <a:solidFill>
                  <a:srgbClr val="0070C0"/>
                </a:solidFill>
                <a:latin typeface="Franklin Gothic Medium" panose="020B0603020102020204" pitchFamily="34" charset="0"/>
              </a:rPr>
              <a:t>very fast when you called </a:t>
            </a:r>
            <a:r>
              <a:rPr lang="en-US" sz="2800" i="1" dirty="0">
                <a:solidFill>
                  <a:srgbClr val="0070C0"/>
                </a:solidFill>
                <a:latin typeface="Franklin Gothic Medium" panose="020B0603020102020204" pitchFamily="34" charset="0"/>
              </a:rPr>
              <a:t>me</a:t>
            </a:r>
            <a:r>
              <a:rPr lang="en-US" sz="2800" i="1" dirty="0" smtClean="0">
                <a:solidFill>
                  <a:srgbClr val="0070C0"/>
                </a:solidFill>
                <a:latin typeface="Franklin Gothic Medium" panose="020B0603020102020204" pitchFamily="34" charset="0"/>
              </a:rPr>
              <a:t>.</a:t>
            </a:r>
            <a:endParaRPr lang="en-US" sz="2800" i="1" dirty="0">
              <a:solidFill>
                <a:srgbClr val="0070C0"/>
              </a:solidFill>
              <a:latin typeface="Franklin Gothic Medium" panose="020B0603020102020204" pitchFamily="34" charset="0"/>
            </a:endParaRPr>
          </a:p>
        </p:txBody>
      </p:sp>
      <p:sp>
        <p:nvSpPr>
          <p:cNvPr id="8" name="Rectangle 7"/>
          <p:cNvSpPr/>
          <p:nvPr/>
        </p:nvSpPr>
        <p:spPr>
          <a:xfrm>
            <a:off x="919314" y="2760713"/>
            <a:ext cx="10724538" cy="954107"/>
          </a:xfrm>
          <a:prstGeom prst="rect">
            <a:avLst/>
          </a:prstGeom>
        </p:spPr>
        <p:txBody>
          <a:bodyPr wrap="square">
            <a:spAutoFit/>
          </a:bodyPr>
          <a:lstStyle/>
          <a:p>
            <a:pPr lvl="0"/>
            <a:r>
              <a:rPr lang="en-US" sz="2800" i="1" dirty="0" smtClean="0">
                <a:solidFill>
                  <a:srgbClr val="C00000"/>
                </a:solidFill>
                <a:latin typeface="Franklin Gothic Medium" panose="020B0603020102020204" pitchFamily="34" charset="0"/>
              </a:rPr>
              <a:t>3. </a:t>
            </a:r>
            <a:r>
              <a:rPr lang="en-US" sz="2800" i="1" dirty="0" smtClean="0">
                <a:solidFill>
                  <a:srgbClr val="0070C0"/>
                </a:solidFill>
                <a:latin typeface="Franklin Gothic Medium" panose="020B0603020102020204" pitchFamily="34" charset="0"/>
              </a:rPr>
              <a:t>I </a:t>
            </a:r>
            <a:r>
              <a:rPr lang="en-US" sz="2800" i="1" dirty="0">
                <a:solidFill>
                  <a:srgbClr val="0070C0"/>
                </a:solidFill>
                <a:latin typeface="Franklin Gothic Medium" panose="020B0603020102020204" pitchFamily="34" charset="0"/>
              </a:rPr>
              <a:t>was chatting  with my friends while my teacher was teaching  the lesson yesterday</a:t>
            </a:r>
          </a:p>
        </p:txBody>
      </p:sp>
      <p:sp>
        <p:nvSpPr>
          <p:cNvPr id="9" name="Rectangle 8"/>
          <p:cNvSpPr/>
          <p:nvPr/>
        </p:nvSpPr>
        <p:spPr>
          <a:xfrm>
            <a:off x="919314" y="3795977"/>
            <a:ext cx="10350913" cy="523220"/>
          </a:xfrm>
          <a:prstGeom prst="rect">
            <a:avLst/>
          </a:prstGeom>
        </p:spPr>
        <p:txBody>
          <a:bodyPr wrap="square">
            <a:spAutoFit/>
          </a:bodyPr>
          <a:lstStyle/>
          <a:p>
            <a:r>
              <a:rPr lang="en-US" sz="2800" i="1" dirty="0" smtClean="0">
                <a:solidFill>
                  <a:srgbClr val="C00000"/>
                </a:solidFill>
                <a:latin typeface="Franklin Gothic Medium" panose="020B0603020102020204" pitchFamily="34" charset="0"/>
              </a:rPr>
              <a:t>4. </a:t>
            </a:r>
            <a:r>
              <a:rPr lang="en-US" sz="2800" i="1" dirty="0" smtClean="0">
                <a:solidFill>
                  <a:srgbClr val="0070C0"/>
                </a:solidFill>
                <a:latin typeface="Franklin Gothic Medium" panose="020B0603020102020204" pitchFamily="34" charset="0"/>
              </a:rPr>
              <a:t>My </a:t>
            </a:r>
            <a:r>
              <a:rPr lang="en-US" sz="2800" i="1" dirty="0">
                <a:solidFill>
                  <a:srgbClr val="0070C0"/>
                </a:solidFill>
                <a:latin typeface="Franklin Gothic Medium" panose="020B0603020102020204" pitchFamily="34" charset="0"/>
              </a:rPr>
              <a:t>dad wishes he had enough money to travel to Sydney.</a:t>
            </a:r>
          </a:p>
        </p:txBody>
      </p:sp>
      <p:sp>
        <p:nvSpPr>
          <p:cNvPr id="10" name="Rectangle 9"/>
          <p:cNvSpPr/>
          <p:nvPr/>
        </p:nvSpPr>
        <p:spPr>
          <a:xfrm>
            <a:off x="849258" y="4400355"/>
            <a:ext cx="7698660" cy="523220"/>
          </a:xfrm>
          <a:prstGeom prst="rect">
            <a:avLst/>
          </a:prstGeom>
        </p:spPr>
        <p:txBody>
          <a:bodyPr wrap="square">
            <a:spAutoFit/>
          </a:bodyPr>
          <a:lstStyle/>
          <a:p>
            <a:r>
              <a:rPr lang="en-US" sz="2800" i="1" dirty="0" smtClean="0">
                <a:solidFill>
                  <a:srgbClr val="C00000"/>
                </a:solidFill>
                <a:latin typeface="Franklin Gothic Medium" panose="020B0603020102020204" pitchFamily="34" charset="0"/>
              </a:rPr>
              <a:t>5. </a:t>
            </a:r>
            <a:r>
              <a:rPr lang="en-US" sz="2800" i="1" dirty="0">
                <a:solidFill>
                  <a:srgbClr val="0070C0"/>
                </a:solidFill>
                <a:latin typeface="Franklin Gothic Medium" panose="020B0603020102020204" pitchFamily="34" charset="0"/>
              </a:rPr>
              <a:t> I wish I </a:t>
            </a:r>
            <a:r>
              <a:rPr lang="en-US" sz="2800" i="1" dirty="0" smtClean="0">
                <a:solidFill>
                  <a:srgbClr val="0070C0"/>
                </a:solidFill>
                <a:latin typeface="Franklin Gothic Medium" panose="020B0603020102020204" pitchFamily="34" charset="0"/>
              </a:rPr>
              <a:t>lived  a big villa.</a:t>
            </a:r>
            <a:endParaRPr lang="en-US" sz="2800" i="1" dirty="0">
              <a:solidFill>
                <a:srgbClr val="0070C0"/>
              </a:solidFill>
              <a:latin typeface="Franklin Gothic Medium" panose="020B0603020102020204" pitchFamily="34" charset="0"/>
            </a:endParaRPr>
          </a:p>
        </p:txBody>
      </p:sp>
      <p:sp>
        <p:nvSpPr>
          <p:cNvPr id="11" name="Rectangle 10"/>
          <p:cNvSpPr/>
          <p:nvPr/>
        </p:nvSpPr>
        <p:spPr>
          <a:xfrm>
            <a:off x="3328217" y="14170"/>
            <a:ext cx="4624984" cy="556434"/>
          </a:xfrm>
          <a:prstGeom prst="rect">
            <a:avLst/>
          </a:prstGeom>
          <a:noFill/>
        </p:spPr>
        <p:txBody>
          <a:bodyPr wrap="none">
            <a:spAutoFit/>
          </a:bodyPr>
          <a:lstStyle/>
          <a:p>
            <a:pPr marL="457200" lvl="0" indent="-457200">
              <a:lnSpc>
                <a:spcPct val="115000"/>
              </a:lnSpc>
              <a:spcAft>
                <a:spcPts val="1000"/>
              </a:spcAft>
              <a:buFont typeface="Wingdings" panose="05000000000000000000" pitchFamily="2" charset="2"/>
              <a:buChar char="v"/>
            </a:pP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JUMBLED </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SENTENCES</a:t>
            </a:r>
            <a:endParaRPr lang="en-US" sz="2800" b="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2" name="Rectangle 11"/>
          <p:cNvSpPr/>
          <p:nvPr/>
        </p:nvSpPr>
        <p:spPr>
          <a:xfrm>
            <a:off x="293557" y="52931"/>
            <a:ext cx="2164375" cy="523220"/>
          </a:xfrm>
          <a:prstGeom prst="rect">
            <a:avLst/>
          </a:prstGeom>
          <a:noFill/>
        </p:spPr>
        <p:txBody>
          <a:bodyPr wrap="none">
            <a:spAutoFit/>
          </a:bodyPr>
          <a:lstStyle/>
          <a:p>
            <a:r>
              <a:rPr lang="en-US" sz="2800" b="1" dirty="0" smtClean="0">
                <a:solidFill>
                  <a:srgbClr val="00B0F0"/>
                </a:solidFill>
                <a:latin typeface="Berlin Sans FB Demi" panose="020E0802020502020306" pitchFamily="34" charset="0"/>
              </a:rPr>
              <a:t>* WARM-UP</a:t>
            </a:r>
            <a:endParaRPr lang="en-US" sz="2800" b="1" dirty="0">
              <a:solidFill>
                <a:srgbClr val="00B0F0"/>
              </a:solidFill>
              <a:latin typeface="Berlin Sans FB Demi" panose="020E0802020502020306" pitchFamily="34" charset="0"/>
            </a:endParaRPr>
          </a:p>
        </p:txBody>
      </p:sp>
      <p:cxnSp>
        <p:nvCxnSpPr>
          <p:cNvPr id="18" name="Straight Connector 17"/>
          <p:cNvCxnSpPr/>
          <p:nvPr/>
        </p:nvCxnSpPr>
        <p:spPr>
          <a:xfrm>
            <a:off x="5447071" y="1854646"/>
            <a:ext cx="2005781" cy="9831"/>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22" name="Straight Connector 21"/>
          <p:cNvCxnSpPr/>
          <p:nvPr/>
        </p:nvCxnSpPr>
        <p:spPr>
          <a:xfrm>
            <a:off x="1587910" y="2546256"/>
            <a:ext cx="1587909" cy="9831"/>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24" name="Straight Connector 23"/>
          <p:cNvCxnSpPr/>
          <p:nvPr/>
        </p:nvCxnSpPr>
        <p:spPr>
          <a:xfrm flipV="1">
            <a:off x="1587910" y="3160465"/>
            <a:ext cx="1863213" cy="4832"/>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26" name="Straight Connector 25"/>
          <p:cNvCxnSpPr/>
          <p:nvPr/>
        </p:nvCxnSpPr>
        <p:spPr>
          <a:xfrm flipV="1">
            <a:off x="8858865" y="3183384"/>
            <a:ext cx="1863213" cy="4832"/>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28" name="Straight Connector 27"/>
          <p:cNvCxnSpPr/>
          <p:nvPr/>
        </p:nvCxnSpPr>
        <p:spPr>
          <a:xfrm>
            <a:off x="2553927" y="4235395"/>
            <a:ext cx="1039761" cy="9833"/>
          </a:xfrm>
          <a:prstGeom prst="line">
            <a:avLst/>
          </a:prstGeom>
          <a:ln w="38100" cap="flat" cmpd="sng" algn="ctr">
            <a:solidFill>
              <a:srgbClr val="F273E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1" name="Straight Connector 30"/>
          <p:cNvCxnSpPr/>
          <p:nvPr/>
        </p:nvCxnSpPr>
        <p:spPr>
          <a:xfrm>
            <a:off x="1592828" y="4832701"/>
            <a:ext cx="786448" cy="0"/>
          </a:xfrm>
          <a:prstGeom prst="line">
            <a:avLst/>
          </a:prstGeom>
          <a:ln w="38100" cap="flat" cmpd="sng" algn="ctr">
            <a:solidFill>
              <a:srgbClr val="F273E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8" name="Straight Connector 37"/>
          <p:cNvCxnSpPr/>
          <p:nvPr/>
        </p:nvCxnSpPr>
        <p:spPr>
          <a:xfrm>
            <a:off x="4218039" y="4235395"/>
            <a:ext cx="480549" cy="0"/>
          </a:xfrm>
          <a:prstGeom prst="line">
            <a:avLst/>
          </a:prstGeom>
          <a:ln w="38100">
            <a:solidFill>
              <a:srgbClr val="F273E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593258" y="4832701"/>
            <a:ext cx="582561" cy="0"/>
          </a:xfrm>
          <a:prstGeom prst="line">
            <a:avLst/>
          </a:prstGeom>
          <a:ln w="38100">
            <a:solidFill>
              <a:srgbClr val="F273E6"/>
            </a:solidFill>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6968105" y="579030"/>
            <a:ext cx="4090672" cy="646331"/>
          </a:xfrm>
          <a:prstGeom prst="rect">
            <a:avLst/>
          </a:prstGeom>
        </p:spPr>
        <p:txBody>
          <a:bodyPr wrap="none">
            <a:spAutoFit/>
          </a:bodyPr>
          <a:lstStyle/>
          <a:p>
            <a:r>
              <a:rPr lang="en-US" sz="3600" b="1" dirty="0">
                <a:solidFill>
                  <a:srgbClr val="C00000"/>
                </a:solidFill>
              </a:rPr>
              <a:t>the past continuous </a:t>
            </a:r>
            <a:endParaRPr lang="en-US" sz="3600" dirty="0">
              <a:solidFill>
                <a:srgbClr val="C00000"/>
              </a:solidFill>
            </a:endParaRPr>
          </a:p>
        </p:txBody>
      </p:sp>
      <p:sp>
        <p:nvSpPr>
          <p:cNvPr id="42" name="Rectangle 41"/>
          <p:cNvSpPr/>
          <p:nvPr/>
        </p:nvSpPr>
        <p:spPr>
          <a:xfrm>
            <a:off x="6050468" y="5073391"/>
            <a:ext cx="3805465" cy="646331"/>
          </a:xfrm>
          <a:prstGeom prst="rect">
            <a:avLst/>
          </a:prstGeom>
        </p:spPr>
        <p:txBody>
          <a:bodyPr wrap="none">
            <a:spAutoFit/>
          </a:bodyPr>
          <a:lstStyle/>
          <a:p>
            <a:pPr algn="just"/>
            <a:r>
              <a:rPr lang="en-US" sz="3600" b="1" dirty="0" smtClean="0">
                <a:solidFill>
                  <a:srgbClr val="C00000"/>
                </a:solidFill>
              </a:rPr>
              <a:t> </a:t>
            </a:r>
            <a:r>
              <a:rPr lang="en-US" sz="3600" b="1" dirty="0">
                <a:solidFill>
                  <a:srgbClr val="C00000"/>
                </a:solidFill>
              </a:rPr>
              <a:t>wish </a:t>
            </a:r>
            <a:r>
              <a:rPr lang="en-US" sz="3600" b="1" dirty="0" smtClean="0">
                <a:solidFill>
                  <a:srgbClr val="C00000"/>
                </a:solidFill>
              </a:rPr>
              <a:t>+ past </a:t>
            </a:r>
            <a:r>
              <a:rPr lang="en-US" sz="3600" b="1" dirty="0">
                <a:solidFill>
                  <a:srgbClr val="C00000"/>
                </a:solidFill>
              </a:rPr>
              <a:t>simple</a:t>
            </a:r>
          </a:p>
        </p:txBody>
      </p:sp>
    </p:spTree>
    <p:extLst>
      <p:ext uri="{BB962C8B-B14F-4D97-AF65-F5344CB8AC3E}">
        <p14:creationId xmlns:p14="http://schemas.microsoft.com/office/powerpoint/2010/main" val="31020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p:cTn id="25" dur="1000" fill="hold"/>
                                        <p:tgtEl>
                                          <p:spTgt spid="41"/>
                                        </p:tgtEl>
                                        <p:attrNameLst>
                                          <p:attrName>ppt_w</p:attrName>
                                        </p:attrNameLst>
                                      </p:cBhvr>
                                      <p:tavLst>
                                        <p:tav tm="0">
                                          <p:val>
                                            <p:fltVal val="0"/>
                                          </p:val>
                                        </p:tav>
                                        <p:tav tm="100000">
                                          <p:val>
                                            <p:strVal val="#ppt_w"/>
                                          </p:val>
                                        </p:tav>
                                      </p:tavLst>
                                    </p:anim>
                                    <p:anim calcmode="lin" valueType="num">
                                      <p:cBhvr>
                                        <p:cTn id="26" dur="1000" fill="hold"/>
                                        <p:tgtEl>
                                          <p:spTgt spid="41"/>
                                        </p:tgtEl>
                                        <p:attrNameLst>
                                          <p:attrName>ppt_h</p:attrName>
                                        </p:attrNameLst>
                                      </p:cBhvr>
                                      <p:tavLst>
                                        <p:tav tm="0">
                                          <p:val>
                                            <p:fltVal val="0"/>
                                          </p:val>
                                        </p:tav>
                                        <p:tav tm="100000">
                                          <p:val>
                                            <p:strVal val="#ppt_h"/>
                                          </p:val>
                                        </p:tav>
                                      </p:tavLst>
                                    </p:anim>
                                    <p:anim calcmode="lin" valueType="num">
                                      <p:cBhvr>
                                        <p:cTn id="27" dur="1000" fill="hold"/>
                                        <p:tgtEl>
                                          <p:spTgt spid="41"/>
                                        </p:tgtEl>
                                        <p:attrNameLst>
                                          <p:attrName>style.rotation</p:attrName>
                                        </p:attrNameLst>
                                      </p:cBhvr>
                                      <p:tavLst>
                                        <p:tav tm="0">
                                          <p:val>
                                            <p:fltVal val="90"/>
                                          </p:val>
                                        </p:tav>
                                        <p:tav tm="100000">
                                          <p:val>
                                            <p:fltVal val="0"/>
                                          </p:val>
                                        </p:tav>
                                      </p:tavLst>
                                    </p:anim>
                                    <p:animEffect transition="in" filter="fade">
                                      <p:cBhvr>
                                        <p:cTn id="28" dur="1000"/>
                                        <p:tgtEl>
                                          <p:spTgt spid="41"/>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p:cTn id="33" dur="500" fill="hold"/>
                                        <p:tgtEl>
                                          <p:spTgt spid="26"/>
                                        </p:tgtEl>
                                        <p:attrNameLst>
                                          <p:attrName>ppt_w</p:attrName>
                                        </p:attrNameLst>
                                      </p:cBhvr>
                                      <p:tavLst>
                                        <p:tav tm="0">
                                          <p:val>
                                            <p:fltVal val="0"/>
                                          </p:val>
                                        </p:tav>
                                        <p:tav tm="100000">
                                          <p:val>
                                            <p:strVal val="#ppt_w"/>
                                          </p:val>
                                        </p:tav>
                                      </p:tavLst>
                                    </p:anim>
                                    <p:anim calcmode="lin" valueType="num">
                                      <p:cBhvr>
                                        <p:cTn id="34"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p:cTn id="39" dur="1000" fill="hold"/>
                                        <p:tgtEl>
                                          <p:spTgt spid="28"/>
                                        </p:tgtEl>
                                        <p:attrNameLst>
                                          <p:attrName>ppt_w</p:attrName>
                                        </p:attrNameLst>
                                      </p:cBhvr>
                                      <p:tavLst>
                                        <p:tav tm="0">
                                          <p:val>
                                            <p:strVal val="#ppt_w*0.70"/>
                                          </p:val>
                                        </p:tav>
                                        <p:tav tm="100000">
                                          <p:val>
                                            <p:strVal val="#ppt_w"/>
                                          </p:val>
                                        </p:tav>
                                      </p:tavLst>
                                    </p:anim>
                                    <p:anim calcmode="lin" valueType="num">
                                      <p:cBhvr>
                                        <p:cTn id="40" dur="1000" fill="hold"/>
                                        <p:tgtEl>
                                          <p:spTgt spid="28"/>
                                        </p:tgtEl>
                                        <p:attrNameLst>
                                          <p:attrName>ppt_h</p:attrName>
                                        </p:attrNameLst>
                                      </p:cBhvr>
                                      <p:tavLst>
                                        <p:tav tm="0">
                                          <p:val>
                                            <p:strVal val="#ppt_h"/>
                                          </p:val>
                                        </p:tav>
                                        <p:tav tm="100000">
                                          <p:val>
                                            <p:strVal val="#ppt_h"/>
                                          </p:val>
                                        </p:tav>
                                      </p:tavLst>
                                    </p:anim>
                                    <p:animEffect transition="in" filter="fade">
                                      <p:cBhvr>
                                        <p:cTn id="41" dur="10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fade">
                                      <p:cBhvr>
                                        <p:cTn id="46" dur="500"/>
                                        <p:tgtEl>
                                          <p:spTgt spid="38"/>
                                        </p:tgtEl>
                                      </p:cBhvr>
                                    </p:animEffect>
                                  </p:childTnLst>
                                </p:cTn>
                              </p:par>
                            </p:childTnLst>
                          </p:cTn>
                        </p:par>
                      </p:childTnLst>
                    </p:cTn>
                  </p:par>
                  <p:par>
                    <p:cTn id="47" fill="hold">
                      <p:stCondLst>
                        <p:cond delay="indefinite"/>
                      </p:stCondLst>
                      <p:childTnLst>
                        <p:par>
                          <p:cTn id="48" fill="hold">
                            <p:stCondLst>
                              <p:cond delay="0"/>
                            </p:stCondLst>
                            <p:childTnLst>
                              <p:par>
                                <p:cTn id="49" presetID="55" presetClass="entr" presetSubtype="0"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p:cTn id="51" dur="1000" fill="hold"/>
                                        <p:tgtEl>
                                          <p:spTgt spid="31"/>
                                        </p:tgtEl>
                                        <p:attrNameLst>
                                          <p:attrName>ppt_w</p:attrName>
                                        </p:attrNameLst>
                                      </p:cBhvr>
                                      <p:tavLst>
                                        <p:tav tm="0">
                                          <p:val>
                                            <p:strVal val="#ppt_w*0.70"/>
                                          </p:val>
                                        </p:tav>
                                        <p:tav tm="100000">
                                          <p:val>
                                            <p:strVal val="#ppt_w"/>
                                          </p:val>
                                        </p:tav>
                                      </p:tavLst>
                                    </p:anim>
                                    <p:anim calcmode="lin" valueType="num">
                                      <p:cBhvr>
                                        <p:cTn id="52" dur="1000" fill="hold"/>
                                        <p:tgtEl>
                                          <p:spTgt spid="31"/>
                                        </p:tgtEl>
                                        <p:attrNameLst>
                                          <p:attrName>ppt_h</p:attrName>
                                        </p:attrNameLst>
                                      </p:cBhvr>
                                      <p:tavLst>
                                        <p:tav tm="0">
                                          <p:val>
                                            <p:strVal val="#ppt_h"/>
                                          </p:val>
                                        </p:tav>
                                        <p:tav tm="100000">
                                          <p:val>
                                            <p:strVal val="#ppt_h"/>
                                          </p:val>
                                        </p:tav>
                                      </p:tavLst>
                                    </p:anim>
                                    <p:animEffect transition="in" filter="fade">
                                      <p:cBhvr>
                                        <p:cTn id="53" dur="1000"/>
                                        <p:tgtEl>
                                          <p:spTgt spid="3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fade">
                                      <p:cBhvr>
                                        <p:cTn id="58" dur="50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fade">
                                      <p:cBhvr>
                                        <p:cTn id="63" dur="1000"/>
                                        <p:tgtEl>
                                          <p:spTgt spid="42"/>
                                        </p:tgtEl>
                                      </p:cBhvr>
                                    </p:animEffect>
                                    <p:anim calcmode="lin" valueType="num">
                                      <p:cBhvr>
                                        <p:cTn id="64" dur="1000" fill="hold"/>
                                        <p:tgtEl>
                                          <p:spTgt spid="42"/>
                                        </p:tgtEl>
                                        <p:attrNameLst>
                                          <p:attrName>ppt_x</p:attrName>
                                        </p:attrNameLst>
                                      </p:cBhvr>
                                      <p:tavLst>
                                        <p:tav tm="0">
                                          <p:val>
                                            <p:strVal val="#ppt_x"/>
                                          </p:val>
                                        </p:tav>
                                        <p:tav tm="100000">
                                          <p:val>
                                            <p:strVal val="#ppt_x"/>
                                          </p:val>
                                        </p:tav>
                                      </p:tavLst>
                                    </p:anim>
                                    <p:anim calcmode="lin" valueType="num">
                                      <p:cBhvr>
                                        <p:cTn id="65"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8565945" y="3668277"/>
            <a:ext cx="3498236" cy="680884"/>
          </a:xfrm>
        </p:spPr>
        <p:txBody>
          <a:bodyPr>
            <a:noAutofit/>
          </a:bodyPr>
          <a:lstStyle/>
          <a:p>
            <a:pPr marL="0" indent="0">
              <a:buNone/>
            </a:pPr>
            <a:r>
              <a:rPr lang="en-US" sz="3600" b="1" i="1" dirty="0">
                <a:solidFill>
                  <a:srgbClr val="FF0000"/>
                </a:solidFill>
                <a:latin typeface="Times New Roman" panose="02020603050405020304" pitchFamily="18" charset="0"/>
                <a:cs typeface="Times New Roman" panose="02020603050405020304" pitchFamily="18" charset="0"/>
              </a:rPr>
              <a:t>Congratulation ! </a:t>
            </a:r>
          </a:p>
          <a:p>
            <a:pPr marL="609600" indent="-609600">
              <a:buNone/>
            </a:pPr>
            <a:r>
              <a:rPr lang="en-US" sz="3600" b="1" i="1" dirty="0">
                <a:solidFill>
                  <a:srgbClr val="FF0000"/>
                </a:solidFill>
                <a:latin typeface="Times New Roman" panose="02020603050405020304" pitchFamily="18" charset="0"/>
                <a:cs typeface="Times New Roman" panose="02020603050405020304" pitchFamily="18" charset="0"/>
              </a:rPr>
              <a:t> </a:t>
            </a:r>
          </a:p>
        </p:txBody>
      </p:sp>
      <p:sp>
        <p:nvSpPr>
          <p:cNvPr id="5125" name="AutoShape 5"/>
          <p:cNvSpPr>
            <a:spLocks noChangeArrowheads="1"/>
          </p:cNvSpPr>
          <p:nvPr/>
        </p:nvSpPr>
        <p:spPr bwMode="auto">
          <a:xfrm>
            <a:off x="1104845" y="216310"/>
            <a:ext cx="5562600" cy="1600200"/>
          </a:xfrm>
          <a:prstGeom prst="cloudCallout">
            <a:avLst>
              <a:gd name="adj1" fmla="val -32361"/>
              <a:gd name="adj2" fmla="val 79861"/>
            </a:avLst>
          </a:prstGeom>
          <a:noFill/>
          <a:ln w="38100">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latin typeface="Comic Sans MS" pitchFamily="66" charset="0"/>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5160" y="2826482"/>
            <a:ext cx="3712191" cy="236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descr="angela_looking_at_world_ha"/>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8491" y="2423359"/>
            <a:ext cx="2511927" cy="2138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p:cNvSpPr>
            <a:spLocks noGrp="1" noChangeArrowheads="1"/>
          </p:cNvSpPr>
          <p:nvPr>
            <p:ph type="title"/>
          </p:nvPr>
        </p:nvSpPr>
        <p:spPr>
          <a:xfrm>
            <a:off x="2014227" y="629060"/>
            <a:ext cx="3835968" cy="774700"/>
          </a:xfrm>
        </p:spPr>
        <p:txBody>
          <a:bodyPr>
            <a:normAutofit/>
          </a:bodyPr>
          <a:lstStyle/>
          <a:p>
            <a:pPr eaLnBrk="1" hangingPunct="1"/>
            <a:r>
              <a:rPr lang="en-US" b="1" dirty="0">
                <a:solidFill>
                  <a:srgbClr val="FF0000"/>
                </a:solidFill>
                <a:latin typeface="Bahnschrift SemiBold" panose="020B0502040204020203" pitchFamily="34" charset="0"/>
              </a:rPr>
              <a:t>Lucky </a:t>
            </a:r>
            <a:r>
              <a:rPr lang="en-US" b="1" dirty="0" smtClean="0">
                <a:solidFill>
                  <a:srgbClr val="FF0000"/>
                </a:solidFill>
                <a:latin typeface="Bahnschrift SemiBold" panose="020B0502040204020203" pitchFamily="34" charset="0"/>
              </a:rPr>
              <a:t>number</a:t>
            </a:r>
            <a:endParaRPr lang="en-US" dirty="0">
              <a:solidFill>
                <a:srgbClr val="FF0000"/>
              </a:solidFill>
              <a:latin typeface="Bahnschrift SemiBold" panose="020B0502040204020203" pitchFamily="34" charset="0"/>
            </a:endParaRPr>
          </a:p>
        </p:txBody>
      </p:sp>
      <p:sp>
        <p:nvSpPr>
          <p:cNvPr id="8" name="Action Button: Home 7">
            <a:hlinkClick r:id="rId5" action="ppaction://hlinksldjump" highlightClick="1"/>
          </p:cNvPr>
          <p:cNvSpPr/>
          <p:nvPr/>
        </p:nvSpPr>
        <p:spPr>
          <a:xfrm>
            <a:off x="11490621" y="6195027"/>
            <a:ext cx="604684" cy="575187"/>
          </a:xfrm>
          <a:prstGeom prst="actionButtonHome">
            <a:avLst/>
          </a:prstGeom>
          <a:ln>
            <a:solidFill>
              <a:srgbClr val="FF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273327578"/>
      </p:ext>
    </p:extLst>
  </p:cSld>
  <p:clrMapOvr>
    <a:masterClrMapping/>
  </p:clrMapOvr>
  <p:transition>
    <p:cover/>
    <p:sndAc>
      <p:stSnd>
        <p:snd r:embed="rId2" name="applause.wav"/>
      </p:stSnd>
    </p:sndAc>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66138" y="738639"/>
            <a:ext cx="10888345" cy="583565"/>
          </a:xfrm>
          <a:prstGeom prst="rect">
            <a:avLst/>
          </a:prstGeom>
          <a:noFill/>
          <a:effectLst/>
        </p:spPr>
        <p:txBody>
          <a:bodyPr wrap="square" rtlCol="0">
            <a:spAutoFit/>
          </a:bodyPr>
          <a:lstStyle/>
          <a:p>
            <a:r>
              <a:rPr lang="en-US" sz="3200" b="1" dirty="0">
                <a:solidFill>
                  <a:schemeClr val="tx1"/>
                </a:solidFill>
                <a:effectLst>
                  <a:glow rad="88900">
                    <a:schemeClr val="bg1"/>
                  </a:glow>
                </a:effectLst>
                <a:cs typeface="Arial" panose="020B0604020202020204" pitchFamily="34" charset="0"/>
              </a:rPr>
              <a:t>Put the verbs in brackets in the correct forms.</a:t>
            </a:r>
          </a:p>
        </p:txBody>
      </p:sp>
      <p:sp>
        <p:nvSpPr>
          <p:cNvPr id="16" name="Rounded Rectangle 15"/>
          <p:cNvSpPr/>
          <p:nvPr/>
        </p:nvSpPr>
        <p:spPr>
          <a:xfrm>
            <a:off x="263471" y="749010"/>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316256" y="646370"/>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6" name="Text Box 5"/>
          <p:cNvSpPr txBox="1"/>
          <p:nvPr/>
        </p:nvSpPr>
        <p:spPr>
          <a:xfrm>
            <a:off x="200988" y="1525978"/>
            <a:ext cx="11735373" cy="584775"/>
          </a:xfrm>
          <a:prstGeom prst="rect">
            <a:avLst/>
          </a:prstGeom>
          <a:noFill/>
        </p:spPr>
        <p:txBody>
          <a:bodyPr wrap="square" rtlCol="0" anchor="t">
            <a:spAutoFit/>
          </a:bodyPr>
          <a:lstStyle/>
          <a:p>
            <a:r>
              <a:rPr lang="en-US" sz="3200" b="1" dirty="0">
                <a:solidFill>
                  <a:srgbClr val="C00000"/>
                </a:solidFill>
              </a:rPr>
              <a:t>1.</a:t>
            </a:r>
            <a:r>
              <a:rPr lang="en-US" sz="3200" dirty="0">
                <a:solidFill>
                  <a:srgbClr val="C00000"/>
                </a:solidFill>
              </a:rPr>
              <a:t> </a:t>
            </a:r>
            <a:r>
              <a:rPr lang="en-US" sz="3200" dirty="0"/>
              <a:t>The children wish they </a:t>
            </a:r>
            <a:r>
              <a:rPr lang="en-US" sz="3200" b="1" dirty="0"/>
              <a:t>(get)</a:t>
            </a:r>
            <a:r>
              <a:rPr lang="en-US" sz="3200" dirty="0"/>
              <a:t> </a:t>
            </a:r>
            <a:r>
              <a:rPr lang="en-US" sz="3200" dirty="0" smtClean="0"/>
              <a:t>______more </a:t>
            </a:r>
            <a:r>
              <a:rPr lang="en-US" sz="3200" dirty="0"/>
              <a:t>presents every Christmas</a:t>
            </a:r>
          </a:p>
        </p:txBody>
      </p:sp>
      <p:sp>
        <p:nvSpPr>
          <p:cNvPr id="7" name="Text Box 6"/>
          <p:cNvSpPr txBox="1"/>
          <p:nvPr/>
        </p:nvSpPr>
        <p:spPr>
          <a:xfrm>
            <a:off x="200988" y="2305123"/>
            <a:ext cx="11453495" cy="1077218"/>
          </a:xfrm>
          <a:prstGeom prst="rect">
            <a:avLst/>
          </a:prstGeom>
          <a:noFill/>
        </p:spPr>
        <p:txBody>
          <a:bodyPr wrap="square" rtlCol="0" anchor="t">
            <a:spAutoFit/>
          </a:bodyPr>
          <a:lstStyle/>
          <a:p>
            <a:pPr algn="just"/>
            <a:r>
              <a:rPr lang="en-US" sz="3200" b="1" dirty="0">
                <a:solidFill>
                  <a:srgbClr val="C00000"/>
                </a:solidFill>
              </a:rPr>
              <a:t>2.</a:t>
            </a:r>
            <a:r>
              <a:rPr lang="en-US" sz="3200" dirty="0">
                <a:solidFill>
                  <a:srgbClr val="C00000"/>
                </a:solidFill>
              </a:rPr>
              <a:t> </a:t>
            </a:r>
            <a:r>
              <a:rPr lang="en-US" sz="3200" dirty="0"/>
              <a:t>I wish I </a:t>
            </a:r>
            <a:r>
              <a:rPr lang="en-US" sz="3200" b="1" dirty="0"/>
              <a:t>(have)</a:t>
            </a:r>
            <a:r>
              <a:rPr lang="en-US" sz="3200" dirty="0"/>
              <a:t> </a:t>
            </a:r>
            <a:r>
              <a:rPr lang="en-US" sz="3200" dirty="0" smtClean="0"/>
              <a:t>___________ </a:t>
            </a:r>
            <a:r>
              <a:rPr lang="en-US" sz="3200" dirty="0"/>
              <a:t>enough money to visit London and Windsor Castle.</a:t>
            </a:r>
          </a:p>
        </p:txBody>
      </p:sp>
      <p:sp>
        <p:nvSpPr>
          <p:cNvPr id="9" name="Text Box 8"/>
          <p:cNvSpPr txBox="1"/>
          <p:nvPr/>
        </p:nvSpPr>
        <p:spPr>
          <a:xfrm>
            <a:off x="200988" y="3382341"/>
            <a:ext cx="11453495" cy="584775"/>
          </a:xfrm>
          <a:prstGeom prst="rect">
            <a:avLst/>
          </a:prstGeom>
          <a:noFill/>
        </p:spPr>
        <p:txBody>
          <a:bodyPr wrap="square" rtlCol="0" anchor="t">
            <a:spAutoFit/>
          </a:bodyPr>
          <a:lstStyle/>
          <a:p>
            <a:pPr algn="just"/>
            <a:r>
              <a:rPr lang="en-US" sz="3200" b="1" dirty="0">
                <a:solidFill>
                  <a:srgbClr val="C00000"/>
                </a:solidFill>
              </a:rPr>
              <a:t>3.</a:t>
            </a:r>
            <a:r>
              <a:rPr lang="en-US" sz="3200" dirty="0">
                <a:solidFill>
                  <a:srgbClr val="C00000"/>
                </a:solidFill>
              </a:rPr>
              <a:t> </a:t>
            </a:r>
            <a:r>
              <a:rPr lang="en-US" sz="3200" dirty="0"/>
              <a:t>Do you wish we </a:t>
            </a:r>
            <a:r>
              <a:rPr lang="en-US" sz="3200" b="1" dirty="0"/>
              <a:t>(have)</a:t>
            </a:r>
            <a:r>
              <a:rPr lang="en-US" sz="3200" dirty="0"/>
              <a:t> </a:t>
            </a:r>
            <a:r>
              <a:rPr lang="en-US" sz="3200" dirty="0" smtClean="0"/>
              <a:t>________a </a:t>
            </a:r>
            <a:r>
              <a:rPr lang="en-US" sz="3200" dirty="0"/>
              <a:t>swimming pool in our school?</a:t>
            </a:r>
          </a:p>
        </p:txBody>
      </p:sp>
      <p:sp>
        <p:nvSpPr>
          <p:cNvPr id="13" name="Text Box 12"/>
          <p:cNvSpPr txBox="1"/>
          <p:nvPr/>
        </p:nvSpPr>
        <p:spPr>
          <a:xfrm>
            <a:off x="5494665" y="1495057"/>
            <a:ext cx="1113790" cy="710565"/>
          </a:xfrm>
          <a:prstGeom prst="rect">
            <a:avLst/>
          </a:prstGeom>
          <a:noFill/>
        </p:spPr>
        <p:txBody>
          <a:bodyPr wrap="none" rtlCol="0" anchor="t">
            <a:noAutofit/>
          </a:bodyPr>
          <a:lstStyle/>
          <a:p>
            <a:r>
              <a:rPr lang="en-US" sz="3200" b="1" dirty="0">
                <a:ln>
                  <a:noFill/>
                </a:ln>
                <a:solidFill>
                  <a:srgbClr val="C00000"/>
                </a:solidFill>
                <a:latin typeface="Calibri" panose="020F0502020204030204" pitchFamily="34" charset="0"/>
                <a:cs typeface="Calibri" panose="020F0502020204030204" pitchFamily="34" charset="0"/>
              </a:rPr>
              <a:t>got</a:t>
            </a:r>
          </a:p>
        </p:txBody>
      </p:sp>
      <p:sp>
        <p:nvSpPr>
          <p:cNvPr id="14" name="Text Box 13"/>
          <p:cNvSpPr txBox="1"/>
          <p:nvPr/>
        </p:nvSpPr>
        <p:spPr>
          <a:xfrm>
            <a:off x="4201805" y="2305123"/>
            <a:ext cx="2008505" cy="710565"/>
          </a:xfrm>
          <a:prstGeom prst="rect">
            <a:avLst/>
          </a:prstGeom>
          <a:noFill/>
        </p:spPr>
        <p:txBody>
          <a:bodyPr wrap="none" rtlCol="0" anchor="t">
            <a:noAutofit/>
          </a:bodyPr>
          <a:lstStyle/>
          <a:p>
            <a:r>
              <a:rPr lang="en-US" sz="3200" b="1" dirty="0">
                <a:ln>
                  <a:noFill/>
                </a:ln>
                <a:solidFill>
                  <a:srgbClr val="C00000"/>
                </a:solidFill>
                <a:latin typeface="Calibri" panose="020F0502020204030204" pitchFamily="34" charset="0"/>
                <a:cs typeface="Calibri" panose="020F0502020204030204" pitchFamily="34" charset="0"/>
              </a:rPr>
              <a:t>had</a:t>
            </a:r>
          </a:p>
        </p:txBody>
      </p:sp>
      <p:sp>
        <p:nvSpPr>
          <p:cNvPr id="18" name="Text Box 17"/>
          <p:cNvSpPr txBox="1"/>
          <p:nvPr/>
        </p:nvSpPr>
        <p:spPr>
          <a:xfrm>
            <a:off x="4763605" y="3393711"/>
            <a:ext cx="2008505" cy="710565"/>
          </a:xfrm>
          <a:prstGeom prst="rect">
            <a:avLst/>
          </a:prstGeom>
          <a:noFill/>
        </p:spPr>
        <p:txBody>
          <a:bodyPr wrap="none" rtlCol="0" anchor="t">
            <a:noAutofit/>
          </a:bodyPr>
          <a:lstStyle/>
          <a:p>
            <a:r>
              <a:rPr lang="en-US" sz="3200" b="1" dirty="0">
                <a:ln>
                  <a:noFill/>
                </a:ln>
                <a:solidFill>
                  <a:srgbClr val="C00000"/>
                </a:solidFill>
                <a:latin typeface="Calibri" panose="020F0502020204030204" pitchFamily="34" charset="0"/>
                <a:cs typeface="Calibri" panose="020F0502020204030204" pitchFamily="34" charset="0"/>
              </a:rPr>
              <a:t>had</a:t>
            </a:r>
          </a:p>
        </p:txBody>
      </p:sp>
      <p:sp>
        <p:nvSpPr>
          <p:cNvPr id="19" name="TextBox 18"/>
          <p:cNvSpPr txBox="1"/>
          <p:nvPr/>
        </p:nvSpPr>
        <p:spPr>
          <a:xfrm>
            <a:off x="4006993" y="61595"/>
            <a:ext cx="4957445" cy="584775"/>
          </a:xfrm>
          <a:prstGeom prst="rect">
            <a:avLst/>
          </a:prstGeom>
          <a:solidFill>
            <a:schemeClr val="accent2">
              <a:lumMod val="60000"/>
              <a:lumOff val="40000"/>
            </a:schemeClr>
          </a:solidFill>
          <a:effectLst/>
        </p:spPr>
        <p:txBody>
          <a:bodyPr wrap="square" rtlCol="0">
            <a:spAutoFit/>
          </a:bodyPr>
          <a:lstStyle/>
          <a:p>
            <a:pPr marL="457200" indent="-457200">
              <a:buFont typeface="Wingdings" panose="05000000000000000000" pitchFamily="2" charset="2"/>
              <a:buChar char="§"/>
            </a:pPr>
            <a:r>
              <a:rPr lang="en-US" sz="3200" b="1" dirty="0">
                <a:solidFill>
                  <a:srgbClr val="0070C0"/>
                </a:solidFill>
                <a:effectLst>
                  <a:glow rad="88900">
                    <a:schemeClr val="bg1"/>
                  </a:glow>
                </a:effectLst>
                <a:latin typeface="Arial" panose="020B0604020202020204" pitchFamily="34" charset="0"/>
                <a:cs typeface="Arial" panose="020B0604020202020204" pitchFamily="34" charset="0"/>
              </a:rPr>
              <a:t>WISH + PAST </a:t>
            </a:r>
            <a:r>
              <a:rPr lang="en-US" sz="3000" b="1" dirty="0">
                <a:solidFill>
                  <a:srgbClr val="0070C0"/>
                </a:solidFill>
                <a:effectLst>
                  <a:glow rad="88900">
                    <a:schemeClr val="bg1"/>
                  </a:glow>
                </a:effectLst>
                <a:latin typeface="Arial" panose="020B0604020202020204" pitchFamily="34" charset="0"/>
                <a:cs typeface="Arial" panose="020B0604020202020204" pitchFamily="34" charset="0"/>
              </a:rPr>
              <a:t>SIMPLE</a:t>
            </a:r>
          </a:p>
        </p:txBody>
      </p:sp>
      <p:sp>
        <p:nvSpPr>
          <p:cNvPr id="20" name="Text Box 5"/>
          <p:cNvSpPr txBox="1"/>
          <p:nvPr/>
        </p:nvSpPr>
        <p:spPr>
          <a:xfrm>
            <a:off x="200988" y="4022341"/>
            <a:ext cx="11453495" cy="1077218"/>
          </a:xfrm>
          <a:prstGeom prst="rect">
            <a:avLst/>
          </a:prstGeom>
          <a:noFill/>
        </p:spPr>
        <p:txBody>
          <a:bodyPr wrap="square" rtlCol="0" anchor="t">
            <a:spAutoFit/>
          </a:bodyPr>
          <a:lstStyle/>
          <a:p>
            <a:pPr algn="just"/>
            <a:r>
              <a:rPr lang="en-US" sz="3200" b="1" dirty="0">
                <a:solidFill>
                  <a:srgbClr val="C00000"/>
                </a:solidFill>
              </a:rPr>
              <a:t>4.</a:t>
            </a:r>
            <a:r>
              <a:rPr lang="en-US" sz="3200" dirty="0">
                <a:solidFill>
                  <a:srgbClr val="C00000"/>
                </a:solidFill>
              </a:rPr>
              <a:t> </a:t>
            </a:r>
            <a:r>
              <a:rPr lang="en-US" sz="3200" dirty="0"/>
              <a:t>We wish we </a:t>
            </a:r>
            <a:r>
              <a:rPr lang="en-US" sz="3200" b="1" dirty="0"/>
              <a:t>(can spend)</a:t>
            </a:r>
            <a:r>
              <a:rPr lang="en-US" sz="3200" dirty="0"/>
              <a:t> </a:t>
            </a:r>
            <a:r>
              <a:rPr lang="en-US" sz="3200" dirty="0" smtClean="0"/>
              <a:t>______________our </a:t>
            </a:r>
            <a:r>
              <a:rPr lang="en-US" sz="3200" dirty="0"/>
              <a:t>summer holiday on the seaside.</a:t>
            </a:r>
          </a:p>
        </p:txBody>
      </p:sp>
      <p:sp>
        <p:nvSpPr>
          <p:cNvPr id="21" name="Text Box 6"/>
          <p:cNvSpPr txBox="1"/>
          <p:nvPr/>
        </p:nvSpPr>
        <p:spPr>
          <a:xfrm>
            <a:off x="200988" y="5351396"/>
            <a:ext cx="11453495" cy="584775"/>
          </a:xfrm>
          <a:prstGeom prst="rect">
            <a:avLst/>
          </a:prstGeom>
          <a:noFill/>
        </p:spPr>
        <p:txBody>
          <a:bodyPr wrap="square" rtlCol="0" anchor="t">
            <a:spAutoFit/>
          </a:bodyPr>
          <a:lstStyle/>
          <a:p>
            <a:pPr algn="just"/>
            <a:r>
              <a:rPr lang="en-US" sz="3200" b="1" dirty="0">
                <a:solidFill>
                  <a:srgbClr val="C00000"/>
                </a:solidFill>
              </a:rPr>
              <a:t>5.</a:t>
            </a:r>
            <a:r>
              <a:rPr lang="en-US" sz="3200" dirty="0">
                <a:solidFill>
                  <a:srgbClr val="C00000"/>
                </a:solidFill>
              </a:rPr>
              <a:t> </a:t>
            </a:r>
            <a:r>
              <a:rPr lang="en-US" sz="3200" dirty="0"/>
              <a:t>I wish I </a:t>
            </a:r>
            <a:r>
              <a:rPr lang="en-US" sz="3200" b="1" dirty="0"/>
              <a:t>(can go)</a:t>
            </a:r>
            <a:r>
              <a:rPr lang="en-US" sz="3200" dirty="0"/>
              <a:t> </a:t>
            </a:r>
            <a:r>
              <a:rPr lang="en-US" sz="3200" dirty="0" smtClean="0"/>
              <a:t>___________ </a:t>
            </a:r>
            <a:r>
              <a:rPr lang="en-US" sz="3200" dirty="0"/>
              <a:t>back to my grandparents’ time.</a:t>
            </a:r>
          </a:p>
        </p:txBody>
      </p:sp>
      <p:sp>
        <p:nvSpPr>
          <p:cNvPr id="22" name="Text Box 12"/>
          <p:cNvSpPr txBox="1"/>
          <p:nvPr/>
        </p:nvSpPr>
        <p:spPr>
          <a:xfrm>
            <a:off x="5210962" y="3962000"/>
            <a:ext cx="1113790" cy="710565"/>
          </a:xfrm>
          <a:prstGeom prst="rect">
            <a:avLst/>
          </a:prstGeom>
          <a:noFill/>
        </p:spPr>
        <p:txBody>
          <a:bodyPr wrap="none" rtlCol="0" anchor="t">
            <a:noAutofit/>
          </a:bodyPr>
          <a:lstStyle/>
          <a:p>
            <a:r>
              <a:rPr lang="en-US" sz="3200" b="1" dirty="0">
                <a:ln>
                  <a:noFill/>
                </a:ln>
                <a:solidFill>
                  <a:srgbClr val="C00000"/>
                </a:solidFill>
                <a:latin typeface="Calibri" panose="020F0502020204030204" pitchFamily="34" charset="0"/>
                <a:cs typeface="Calibri" panose="020F0502020204030204" pitchFamily="34" charset="0"/>
              </a:rPr>
              <a:t>could spend</a:t>
            </a:r>
          </a:p>
        </p:txBody>
      </p:sp>
      <p:sp>
        <p:nvSpPr>
          <p:cNvPr id="23" name="Text Box 1"/>
          <p:cNvSpPr txBox="1"/>
          <p:nvPr/>
        </p:nvSpPr>
        <p:spPr>
          <a:xfrm>
            <a:off x="3795826" y="5351396"/>
            <a:ext cx="1113790" cy="710565"/>
          </a:xfrm>
          <a:prstGeom prst="rect">
            <a:avLst/>
          </a:prstGeom>
          <a:noFill/>
        </p:spPr>
        <p:txBody>
          <a:bodyPr wrap="none" rtlCol="0" anchor="t">
            <a:noAutofit/>
          </a:bodyPr>
          <a:lstStyle/>
          <a:p>
            <a:r>
              <a:rPr lang="en-US" sz="3200" b="1" dirty="0">
                <a:ln>
                  <a:noFill/>
                </a:ln>
                <a:solidFill>
                  <a:srgbClr val="C00000"/>
                </a:solidFill>
                <a:latin typeface="Calibri" panose="020F0502020204030204" pitchFamily="34" charset="0"/>
                <a:cs typeface="Calibri" panose="020F0502020204030204" pitchFamily="34" charset="0"/>
              </a:rPr>
              <a:t>could go</a:t>
            </a:r>
          </a:p>
        </p:txBody>
      </p:sp>
    </p:spTree>
    <p:extLst>
      <p:ext uri="{BB962C8B-B14F-4D97-AF65-F5344CB8AC3E}">
        <p14:creationId xmlns:p14="http://schemas.microsoft.com/office/powerpoint/2010/main" val="36187687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par>
                                <p:cTn id="12" presetID="41" presetClass="entr" presetSubtype="0" fill="hold" grpId="0" nodeType="withEffect">
                                  <p:stCondLst>
                                    <p:cond delay="0"/>
                                  </p:stCondLst>
                                  <p:iterate type="lt">
                                    <p:tmPct val="5000"/>
                                  </p:iterate>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anim calcmode="lin" valueType="num">
                                      <p:cBhvr>
                                        <p:cTn id="16"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7"/>
                                        </p:tgtEl>
                                      </p:cBhvr>
                                    </p:animEffect>
                                  </p:childTnLst>
                                </p:cTn>
                              </p:par>
                              <p:par>
                                <p:cTn id="19" presetID="41" presetClass="entr" presetSubtype="0" fill="hold" grpId="0" nodeType="withEffect">
                                  <p:stCondLst>
                                    <p:cond delay="0"/>
                                  </p:stCondLst>
                                  <p:iterate type="lt">
                                    <p:tmPct val="5000"/>
                                  </p:iterate>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9"/>
                                        </p:tgtEl>
                                        <p:attrNameLst>
                                          <p:attrName>ppt_y</p:attrName>
                                        </p:attrNameLst>
                                      </p:cBhvr>
                                      <p:tavLst>
                                        <p:tav tm="0">
                                          <p:val>
                                            <p:strVal val="#ppt_y"/>
                                          </p:val>
                                        </p:tav>
                                        <p:tav tm="100000">
                                          <p:val>
                                            <p:strVal val="#ppt_y"/>
                                          </p:val>
                                        </p:tav>
                                      </p:tavLst>
                                    </p:anim>
                                    <p:anim calcmode="lin" valueType="num">
                                      <p:cBhvr>
                                        <p:cTn id="23"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par>
                                <p:cTn id="38" presetID="41" presetClass="entr" presetSubtype="0" fill="hold" grpId="0" nodeType="withEffect">
                                  <p:stCondLst>
                                    <p:cond delay="0"/>
                                  </p:stCondLst>
                                  <p:iterate type="lt">
                                    <p:tmPct val="5000"/>
                                  </p:iterate>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20"/>
                                        </p:tgtEl>
                                        <p:attrNameLst>
                                          <p:attrName>ppt_y</p:attrName>
                                        </p:attrNameLst>
                                      </p:cBhvr>
                                      <p:tavLst>
                                        <p:tav tm="0">
                                          <p:val>
                                            <p:strVal val="#ppt_y"/>
                                          </p:val>
                                        </p:tav>
                                        <p:tav tm="100000">
                                          <p:val>
                                            <p:strVal val="#ppt_y"/>
                                          </p:val>
                                        </p:tav>
                                      </p:tavLst>
                                    </p:anim>
                                    <p:anim calcmode="lin" valueType="num">
                                      <p:cBhvr>
                                        <p:cTn id="42"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20"/>
                                        </p:tgtEl>
                                      </p:cBhvr>
                                    </p:animEffect>
                                  </p:childTnLst>
                                </p:cTn>
                              </p:par>
                              <p:par>
                                <p:cTn id="45" presetID="41" presetClass="entr" presetSubtype="0" fill="hold" grpId="0" nodeType="withEffect">
                                  <p:stCondLst>
                                    <p:cond delay="0"/>
                                  </p:stCondLst>
                                  <p:iterate type="lt">
                                    <p:tmPct val="5000"/>
                                  </p:iterate>
                                  <p:childTnLst>
                                    <p:set>
                                      <p:cBhvr>
                                        <p:cTn id="46" dur="1" fill="hold">
                                          <p:stCondLst>
                                            <p:cond delay="0"/>
                                          </p:stCondLst>
                                        </p:cTn>
                                        <p:tgtEl>
                                          <p:spTgt spid="21"/>
                                        </p:tgtEl>
                                        <p:attrNameLst>
                                          <p:attrName>style.visibility</p:attrName>
                                        </p:attrNameLst>
                                      </p:cBhvr>
                                      <p:to>
                                        <p:strVal val="visible"/>
                                      </p:to>
                                    </p:set>
                                    <p:anim calcmode="lin" valueType="num">
                                      <p:cBhvr>
                                        <p:cTn id="47"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21"/>
                                        </p:tgtEl>
                                        <p:attrNameLst>
                                          <p:attrName>ppt_y</p:attrName>
                                        </p:attrNameLst>
                                      </p:cBhvr>
                                      <p:tavLst>
                                        <p:tav tm="0">
                                          <p:val>
                                            <p:strVal val="#ppt_y"/>
                                          </p:val>
                                        </p:tav>
                                        <p:tav tm="100000">
                                          <p:val>
                                            <p:strVal val="#ppt_y"/>
                                          </p:val>
                                        </p:tav>
                                      </p:tavLst>
                                    </p:anim>
                                    <p:anim calcmode="lin" valueType="num">
                                      <p:cBhvr>
                                        <p:cTn id="49"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9" grpId="0"/>
      <p:bldP spid="9" grpId="1"/>
      <p:bldP spid="13" grpId="0"/>
      <p:bldP spid="13" grpId="1"/>
      <p:bldP spid="14" grpId="0"/>
      <p:bldP spid="14" grpId="1"/>
      <p:bldP spid="18" grpId="0"/>
      <p:bldP spid="18" grpId="1"/>
      <p:bldP spid="20" grpId="0"/>
      <p:bldP spid="20" grpId="1"/>
      <p:bldP spid="21" grpId="0"/>
      <p:bldP spid="21" grpId="1"/>
      <p:bldP spid="22" grpId="0"/>
      <p:bldP spid="22" grpId="1"/>
      <p:bldP spid="23" grpId="0"/>
      <p:bldP spid="23"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27392" y="711526"/>
            <a:ext cx="10888345" cy="1076325"/>
          </a:xfrm>
          <a:prstGeom prst="rect">
            <a:avLst/>
          </a:prstGeom>
          <a:noFill/>
          <a:effectLst/>
        </p:spPr>
        <p:txBody>
          <a:bodyPr wrap="square" rtlCol="0">
            <a:spAutoFit/>
          </a:bodyPr>
          <a:lstStyle/>
          <a:p>
            <a:r>
              <a:rPr lang="en-US" sz="3200" b="1" dirty="0">
                <a:solidFill>
                  <a:schemeClr val="tx1"/>
                </a:solidFill>
                <a:effectLst>
                  <a:glow rad="88900">
                    <a:schemeClr val="bg1"/>
                  </a:glow>
                </a:effectLst>
                <a:cs typeface="Arial" panose="020B0604020202020204" pitchFamily="34" charset="0"/>
              </a:rPr>
              <a:t>Read the passage and write down five things that Jenny might wish for.</a:t>
            </a:r>
          </a:p>
        </p:txBody>
      </p:sp>
      <p:sp>
        <p:nvSpPr>
          <p:cNvPr id="16" name="Rounded Rectangle 15"/>
          <p:cNvSpPr/>
          <p:nvPr/>
        </p:nvSpPr>
        <p:spPr>
          <a:xfrm>
            <a:off x="224725" y="721897"/>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277510" y="619257"/>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1" name="TextBox 10"/>
          <p:cNvSpPr txBox="1"/>
          <p:nvPr/>
        </p:nvSpPr>
        <p:spPr>
          <a:xfrm>
            <a:off x="3549650" y="20548"/>
            <a:ext cx="5243830" cy="584775"/>
          </a:xfrm>
          <a:prstGeom prst="rect">
            <a:avLst/>
          </a:prstGeom>
          <a:solidFill>
            <a:schemeClr val="bg2">
              <a:lumMod val="75000"/>
            </a:schemeClr>
          </a:solidFill>
          <a:effectLst/>
        </p:spPr>
        <p:txBody>
          <a:bodyPr wrap="square" rtlCol="0">
            <a:spAutoFit/>
          </a:bodyPr>
          <a:lstStyle/>
          <a:p>
            <a:pPr algn="ctr"/>
            <a:r>
              <a:rPr lang="en-US" sz="3200" b="1">
                <a:solidFill>
                  <a:srgbClr val="0070C0"/>
                </a:solidFill>
                <a:effectLst>
                  <a:glow rad="88900">
                    <a:schemeClr val="bg1"/>
                  </a:glow>
                </a:effectLst>
                <a:latin typeface="Arial" panose="020B0604020202020204" pitchFamily="34" charset="0"/>
                <a:cs typeface="Arial" panose="020B0604020202020204" pitchFamily="34" charset="0"/>
              </a:rPr>
              <a:t>WISH + PAST SIMPLE</a:t>
            </a:r>
            <a:endParaRPr lang="en-US" sz="3200" b="1" dirty="0">
              <a:solidFill>
                <a:srgbClr val="0070C0"/>
              </a:solidFill>
              <a:effectLst>
                <a:glow rad="88900">
                  <a:schemeClr val="bg1"/>
                </a:glow>
              </a:effectLst>
              <a:latin typeface="Arial" panose="020B0604020202020204" pitchFamily="34" charset="0"/>
              <a:cs typeface="Arial" panose="020B0604020202020204" pitchFamily="34" charset="0"/>
            </a:endParaRPr>
          </a:p>
        </p:txBody>
      </p:sp>
      <p:sp>
        <p:nvSpPr>
          <p:cNvPr id="3" name="Flowchart: Document 2"/>
          <p:cNvSpPr/>
          <p:nvPr/>
        </p:nvSpPr>
        <p:spPr>
          <a:xfrm>
            <a:off x="925608" y="1787851"/>
            <a:ext cx="10191029" cy="4335547"/>
          </a:xfrm>
          <a:prstGeom prst="flowChartDocument">
            <a:avLst/>
          </a:prstGeom>
          <a:solidFill>
            <a:srgbClr val="DADDB1"/>
          </a:solidFill>
          <a:ln>
            <a:noFill/>
          </a:ln>
          <a:effectLst>
            <a:innerShdw blurRad="292100">
              <a:srgbClr val="F5EA5A"/>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endParaRPr lang="en-US" sz="3200" dirty="0" smtClean="0">
              <a:solidFill>
                <a:schemeClr val="tx1"/>
              </a:solidFill>
            </a:endParaRPr>
          </a:p>
          <a:p>
            <a:pPr algn="just"/>
            <a:r>
              <a:rPr lang="en-US" sz="3200" dirty="0" smtClean="0">
                <a:solidFill>
                  <a:schemeClr val="tx1"/>
                </a:solidFill>
              </a:rPr>
              <a:t>My </a:t>
            </a:r>
            <a:r>
              <a:rPr lang="en-US" sz="3200" dirty="0">
                <a:solidFill>
                  <a:schemeClr val="tx1"/>
                </a:solidFill>
              </a:rPr>
              <a:t>sister Jane is very untidy. She and I share the same room, but I have to clean it every day. Whenever she’s at home, she lies in bed reading or playing computer games. She often puts her dirty clothes on my bed. I’d like to have my own room, but it’s impossible now. </a:t>
            </a:r>
          </a:p>
          <a:p>
            <a:pPr algn="just"/>
            <a:r>
              <a:rPr lang="en-US" sz="3200" dirty="0">
                <a:solidFill>
                  <a:schemeClr val="tx1"/>
                </a:solidFill>
              </a:rPr>
              <a:t>I hope she can change her way one day</a:t>
            </a:r>
            <a:r>
              <a:rPr lang="en-US" sz="3200" dirty="0" smtClean="0">
                <a:solidFill>
                  <a:schemeClr val="tx1"/>
                </a:solidFill>
              </a:rPr>
              <a:t>.</a:t>
            </a:r>
          </a:p>
          <a:p>
            <a:pPr algn="just"/>
            <a:endParaRPr lang="en-US" sz="3200" dirty="0">
              <a:solidFill>
                <a:schemeClr val="tx1"/>
              </a:solidFill>
            </a:endParaRPr>
          </a:p>
          <a:p>
            <a:pPr algn="just"/>
            <a:r>
              <a:rPr lang="en-US" sz="3200" i="1" dirty="0">
                <a:solidFill>
                  <a:schemeClr val="tx1"/>
                </a:solidFill>
              </a:rPr>
              <a:t>Jenny, 14</a:t>
            </a:r>
          </a:p>
        </p:txBody>
      </p:sp>
      <p:sp>
        <p:nvSpPr>
          <p:cNvPr id="8" name="Text Box 7"/>
          <p:cNvSpPr txBox="1"/>
          <p:nvPr/>
        </p:nvSpPr>
        <p:spPr>
          <a:xfrm>
            <a:off x="15073630" y="1102995"/>
            <a:ext cx="4858385" cy="1938020"/>
          </a:xfrm>
          <a:prstGeom prst="rect">
            <a:avLst/>
          </a:prstGeom>
          <a:noFill/>
        </p:spPr>
        <p:txBody>
          <a:bodyPr wrap="square" rtlCol="0" anchor="t">
            <a:spAutoFit/>
          </a:bodyPr>
          <a:lstStyle/>
          <a:p>
            <a:r>
              <a:rPr lang="en-US" sz="3000" b="1"/>
              <a:t>Example:</a:t>
            </a:r>
          </a:p>
          <a:p>
            <a:pPr algn="just"/>
            <a:r>
              <a:rPr lang="en-US" sz="3000"/>
              <a:t>Jenny wishes (that) her sister Jane was tidier.</a:t>
            </a:r>
          </a:p>
          <a:p>
            <a:endParaRPr lang="en-US" sz="3000"/>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ocument 2"/>
          <p:cNvSpPr/>
          <p:nvPr/>
        </p:nvSpPr>
        <p:spPr>
          <a:xfrm>
            <a:off x="105062" y="952645"/>
            <a:ext cx="6066503" cy="4858220"/>
          </a:xfrm>
          <a:prstGeom prst="flowChartDocument">
            <a:avLst/>
          </a:prstGeom>
          <a:solidFill>
            <a:srgbClr val="DADDB1"/>
          </a:solidFill>
          <a:ln>
            <a:noFill/>
          </a:ln>
          <a:effectLst>
            <a:innerShdw blurRad="292100">
              <a:srgbClr val="F5EA5A"/>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endParaRPr lang="en-US" sz="2800" dirty="0" smtClean="0">
              <a:solidFill>
                <a:schemeClr val="tx1"/>
              </a:solidFill>
            </a:endParaRPr>
          </a:p>
          <a:p>
            <a:pPr algn="just"/>
            <a:r>
              <a:rPr lang="en-US" sz="2800" dirty="0" smtClean="0">
                <a:solidFill>
                  <a:schemeClr val="tx1"/>
                </a:solidFill>
              </a:rPr>
              <a:t> My </a:t>
            </a:r>
            <a:r>
              <a:rPr lang="en-US" sz="2800" dirty="0">
                <a:solidFill>
                  <a:schemeClr val="tx1"/>
                </a:solidFill>
              </a:rPr>
              <a:t>sister Jane is very untidy. She and I </a:t>
            </a:r>
            <a:r>
              <a:rPr lang="en-US" sz="2800" dirty="0" err="1">
                <a:solidFill>
                  <a:schemeClr val="tx1"/>
                </a:solidFill>
              </a:rPr>
              <a:t>sharethe</a:t>
            </a:r>
            <a:r>
              <a:rPr lang="en-US" sz="2800" dirty="0">
                <a:solidFill>
                  <a:schemeClr val="tx1"/>
                </a:solidFill>
              </a:rPr>
              <a:t> same room, but I have to clean it every day. Whenever she’s at home, she lies in bed reading or playing computer games. She often puts her dirty clothes on my bed. I’d like to have my own room, but it’s impossible now. </a:t>
            </a:r>
          </a:p>
          <a:p>
            <a:pPr algn="just"/>
            <a:r>
              <a:rPr lang="en-US" sz="2800" dirty="0">
                <a:solidFill>
                  <a:schemeClr val="tx1"/>
                </a:solidFill>
              </a:rPr>
              <a:t>I hope she can change her way one day.</a:t>
            </a:r>
          </a:p>
          <a:p>
            <a:pPr algn="just"/>
            <a:endParaRPr lang="en-US" sz="2800" dirty="0">
              <a:solidFill>
                <a:schemeClr val="tx1"/>
              </a:solidFill>
            </a:endParaRPr>
          </a:p>
          <a:p>
            <a:pPr algn="just"/>
            <a:r>
              <a:rPr lang="en-US" sz="2800" i="1" dirty="0">
                <a:solidFill>
                  <a:schemeClr val="tx1"/>
                </a:solidFill>
              </a:rPr>
              <a:t>Jenny, 14</a:t>
            </a:r>
          </a:p>
        </p:txBody>
      </p:sp>
      <p:sp>
        <p:nvSpPr>
          <p:cNvPr id="2" name="Text Box 1"/>
          <p:cNvSpPr txBox="1"/>
          <p:nvPr/>
        </p:nvSpPr>
        <p:spPr>
          <a:xfrm>
            <a:off x="6328883" y="1036570"/>
            <a:ext cx="5236722" cy="1938020"/>
          </a:xfrm>
          <a:prstGeom prst="rect">
            <a:avLst/>
          </a:prstGeom>
          <a:noFill/>
        </p:spPr>
        <p:txBody>
          <a:bodyPr wrap="square" rtlCol="0" anchor="t">
            <a:spAutoFit/>
          </a:bodyPr>
          <a:lstStyle/>
          <a:p>
            <a:pPr marL="457200" indent="-457200">
              <a:buFont typeface="Wingdings" panose="05000000000000000000" pitchFamily="2" charset="2"/>
              <a:buChar char="Ø"/>
            </a:pPr>
            <a:r>
              <a:rPr lang="en-US" sz="3000" b="1" dirty="0">
                <a:solidFill>
                  <a:srgbClr val="C00000"/>
                </a:solidFill>
              </a:rPr>
              <a:t>Example:</a:t>
            </a:r>
          </a:p>
          <a:p>
            <a:pPr marL="457200" indent="-457200" algn="just">
              <a:buFont typeface="Wingdings" panose="05000000000000000000" pitchFamily="2" charset="2"/>
              <a:buChar char="ü"/>
            </a:pPr>
            <a:r>
              <a:rPr lang="en-US" sz="3000" dirty="0"/>
              <a:t>Jenny wishes (that) her sister Jane was tidier.</a:t>
            </a:r>
          </a:p>
          <a:p>
            <a:endParaRPr lang="en-US" sz="3000" dirty="0"/>
          </a:p>
        </p:txBody>
      </p:sp>
      <p:sp>
        <p:nvSpPr>
          <p:cNvPr id="100" name="Text Box 99"/>
          <p:cNvSpPr txBox="1"/>
          <p:nvPr/>
        </p:nvSpPr>
        <p:spPr>
          <a:xfrm>
            <a:off x="808990" y="7458710"/>
            <a:ext cx="10672445" cy="4523105"/>
          </a:xfrm>
          <a:prstGeom prst="rect">
            <a:avLst/>
          </a:prstGeom>
          <a:solidFill>
            <a:srgbClr val="F5EA5A"/>
          </a:solidFill>
          <a:ln w="9525">
            <a:noFill/>
          </a:ln>
        </p:spPr>
        <p:txBody>
          <a:bodyPr wrap="square">
            <a:spAutoFit/>
          </a:bodyPr>
          <a:lstStyle/>
          <a:p>
            <a:pPr marL="1270" indent="-1270" algn="just"/>
            <a:r>
              <a:rPr lang="en-US" sz="3200" b="0">
                <a:solidFill>
                  <a:srgbClr val="000000"/>
                </a:solidFill>
                <a:latin typeface="Calibri" panose="020F0502020204030204" pitchFamily="34" charset="0"/>
                <a:cs typeface="Calibri" panose="020F0502020204030204" pitchFamily="34" charset="0"/>
              </a:rPr>
              <a:t>1. Jenny wishes (that) she didn’t have to share the room with her sister.</a:t>
            </a:r>
          </a:p>
          <a:p>
            <a:pPr marL="1270" indent="-1270" algn="just"/>
            <a:r>
              <a:rPr lang="en-US" sz="3200" b="0">
                <a:solidFill>
                  <a:srgbClr val="000000"/>
                </a:solidFill>
                <a:latin typeface="Calibri" panose="020F0502020204030204" pitchFamily="34" charset="0"/>
                <a:cs typeface="Calibri" panose="020F0502020204030204" pitchFamily="34" charset="0"/>
              </a:rPr>
              <a:t>2. Jenny wishes (that) she didn’t have to clean the room every day.</a:t>
            </a:r>
          </a:p>
          <a:p>
            <a:pPr marL="1270" indent="-1270" algn="just"/>
            <a:r>
              <a:rPr lang="en-US" sz="3200" b="0">
                <a:solidFill>
                  <a:srgbClr val="000000"/>
                </a:solidFill>
                <a:latin typeface="Calibri" panose="020F0502020204030204" pitchFamily="34" charset="0"/>
                <a:cs typeface="Calibri" panose="020F0502020204030204" pitchFamily="34" charset="0"/>
              </a:rPr>
              <a:t>3. She wishes (that) her sister Jane didn’t lie in bed reading or playing computer games.</a:t>
            </a:r>
          </a:p>
          <a:p>
            <a:pPr marL="1270" indent="-1270" algn="just"/>
            <a:r>
              <a:rPr lang="en-US" sz="3200" b="0">
                <a:solidFill>
                  <a:srgbClr val="000000"/>
                </a:solidFill>
                <a:latin typeface="Calibri" panose="020F0502020204030204" pitchFamily="34" charset="0"/>
                <a:cs typeface="Calibri" panose="020F0502020204030204" pitchFamily="34" charset="0"/>
              </a:rPr>
              <a:t>4. She wishes (that) her sister Jane didn’t put dirty clothes on her bed.</a:t>
            </a:r>
          </a:p>
          <a:p>
            <a:pPr marL="1270" indent="-1270" algn="just"/>
            <a:r>
              <a:rPr lang="en-US" sz="3200" b="0">
                <a:solidFill>
                  <a:srgbClr val="000000"/>
                </a:solidFill>
                <a:latin typeface="Calibri" panose="020F0502020204030204" pitchFamily="34" charset="0"/>
                <a:cs typeface="Calibri" panose="020F0502020204030204" pitchFamily="34" charset="0"/>
              </a:rPr>
              <a:t>5. She wishes (that) she had her own room.</a:t>
            </a:r>
          </a:p>
        </p:txBody>
      </p:sp>
      <p:sp>
        <p:nvSpPr>
          <p:cNvPr id="10" name="TextBox 9"/>
          <p:cNvSpPr txBox="1"/>
          <p:nvPr/>
        </p:nvSpPr>
        <p:spPr>
          <a:xfrm>
            <a:off x="3549650" y="20548"/>
            <a:ext cx="5243830" cy="584775"/>
          </a:xfrm>
          <a:prstGeom prst="rect">
            <a:avLst/>
          </a:prstGeom>
          <a:solidFill>
            <a:schemeClr val="bg2">
              <a:lumMod val="75000"/>
            </a:schemeClr>
          </a:solidFill>
          <a:effectLst/>
        </p:spPr>
        <p:txBody>
          <a:bodyPr wrap="square" rtlCol="0">
            <a:spAutoFit/>
          </a:bodyPr>
          <a:lstStyle/>
          <a:p>
            <a:pPr algn="ctr"/>
            <a:r>
              <a:rPr lang="en-US" sz="3200" b="1">
                <a:solidFill>
                  <a:srgbClr val="0070C0"/>
                </a:solidFill>
                <a:effectLst>
                  <a:glow rad="88900">
                    <a:schemeClr val="bg1"/>
                  </a:glow>
                </a:effectLst>
                <a:latin typeface="Arial" panose="020B0604020202020204" pitchFamily="34" charset="0"/>
                <a:cs typeface="Arial" panose="020B0604020202020204" pitchFamily="34" charset="0"/>
              </a:rPr>
              <a:t>WISH + PAST SIMPLE</a:t>
            </a:r>
            <a:endParaRPr lang="en-US" sz="3200" b="1" dirty="0">
              <a:solidFill>
                <a:srgbClr val="0070C0"/>
              </a:solidFill>
              <a:effectLst>
                <a:glow rad="88900">
                  <a:schemeClr val="bg1"/>
                </a:glow>
              </a:effectLst>
              <a:latin typeface="Arial" panose="020B0604020202020204" pitchFamily="34" charset="0"/>
              <a:cs typeface="Arial" panose="020B0604020202020204" pitchFamily="34" charset="0"/>
            </a:endParaRPr>
          </a:p>
        </p:txBody>
      </p:sp>
      <p:sp>
        <p:nvSpPr>
          <p:cNvPr id="4" name="Rectangle 3"/>
          <p:cNvSpPr/>
          <p:nvPr/>
        </p:nvSpPr>
        <p:spPr>
          <a:xfrm>
            <a:off x="6328883" y="2484082"/>
            <a:ext cx="6096000" cy="553998"/>
          </a:xfrm>
          <a:prstGeom prst="rect">
            <a:avLst/>
          </a:prstGeom>
        </p:spPr>
        <p:txBody>
          <a:bodyPr>
            <a:spAutoFit/>
          </a:bodyPr>
          <a:lstStyle/>
          <a:p>
            <a:pPr marL="457200" indent="-457200">
              <a:buFont typeface="Wingdings" panose="05000000000000000000" pitchFamily="2" charset="2"/>
              <a:buChar char="ü"/>
            </a:pPr>
            <a:r>
              <a:rPr lang="en-US" sz="3000" i="1" dirty="0"/>
              <a:t>Jenny wishes she had her </a:t>
            </a:r>
            <a:r>
              <a:rPr lang="en-US" sz="3000" i="1" dirty="0" smtClean="0"/>
              <a:t>own</a:t>
            </a:r>
            <a:endParaRPr lang="en-US" sz="3000" i="1" dirty="0"/>
          </a:p>
        </p:txBody>
      </p:sp>
      <p:sp>
        <p:nvSpPr>
          <p:cNvPr id="5" name="Rectangle 4"/>
          <p:cNvSpPr/>
          <p:nvPr/>
        </p:nvSpPr>
        <p:spPr>
          <a:xfrm>
            <a:off x="6279720" y="3038080"/>
            <a:ext cx="6096000" cy="1015663"/>
          </a:xfrm>
          <a:prstGeom prst="rect">
            <a:avLst/>
          </a:prstGeom>
        </p:spPr>
        <p:txBody>
          <a:bodyPr>
            <a:spAutoFit/>
          </a:bodyPr>
          <a:lstStyle/>
          <a:p>
            <a:pPr marL="457200" indent="-457200">
              <a:buFont typeface="Wingdings" panose="05000000000000000000" pitchFamily="2" charset="2"/>
              <a:buChar char="ü"/>
            </a:pPr>
            <a:r>
              <a:rPr lang="en-US" sz="3000" i="1" dirty="0"/>
              <a:t>Jenny wishes her sister didn’t </a:t>
            </a:r>
            <a:endParaRPr lang="en-US" sz="3000" i="1" dirty="0" smtClean="0"/>
          </a:p>
          <a:p>
            <a:r>
              <a:rPr lang="en-US" sz="3000" i="1" dirty="0" smtClean="0"/>
              <a:t>put </a:t>
            </a:r>
            <a:r>
              <a:rPr lang="en-US" sz="3000" i="1" dirty="0"/>
              <a:t>dirty clothes on </a:t>
            </a:r>
            <a:r>
              <a:rPr lang="en-US" sz="3000" i="1" dirty="0" smtClean="0"/>
              <a:t>her bed. </a:t>
            </a:r>
            <a:endParaRPr lang="en-US" sz="3000" i="1" dirty="0"/>
          </a:p>
        </p:txBody>
      </p:sp>
    </p:spTree>
    <p:extLst>
      <p:ext uri="{BB962C8B-B14F-4D97-AF65-F5344CB8AC3E}">
        <p14:creationId xmlns:p14="http://schemas.microsoft.com/office/powerpoint/2010/main" val="27767059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ocument 2"/>
          <p:cNvSpPr/>
          <p:nvPr/>
        </p:nvSpPr>
        <p:spPr>
          <a:xfrm>
            <a:off x="105062" y="952645"/>
            <a:ext cx="6066503" cy="4858220"/>
          </a:xfrm>
          <a:prstGeom prst="flowChartDocument">
            <a:avLst/>
          </a:prstGeom>
          <a:solidFill>
            <a:srgbClr val="DADDB1"/>
          </a:solidFill>
          <a:ln>
            <a:noFill/>
          </a:ln>
          <a:effectLst>
            <a:innerShdw blurRad="292100">
              <a:srgbClr val="F5EA5A"/>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endParaRPr lang="en-US" sz="2800" dirty="0" smtClean="0">
              <a:solidFill>
                <a:schemeClr val="tx1"/>
              </a:solidFill>
            </a:endParaRPr>
          </a:p>
          <a:p>
            <a:pPr algn="just"/>
            <a:r>
              <a:rPr lang="en-US" sz="2800" dirty="0" smtClean="0">
                <a:solidFill>
                  <a:schemeClr val="tx1"/>
                </a:solidFill>
              </a:rPr>
              <a:t> My </a:t>
            </a:r>
            <a:r>
              <a:rPr lang="en-US" sz="2800" dirty="0">
                <a:solidFill>
                  <a:schemeClr val="tx1"/>
                </a:solidFill>
              </a:rPr>
              <a:t>sister Jane is very untidy. She and I </a:t>
            </a:r>
            <a:r>
              <a:rPr lang="en-US" sz="2800" dirty="0" err="1">
                <a:solidFill>
                  <a:schemeClr val="tx1"/>
                </a:solidFill>
              </a:rPr>
              <a:t>sharethe</a:t>
            </a:r>
            <a:r>
              <a:rPr lang="en-US" sz="2800" dirty="0">
                <a:solidFill>
                  <a:schemeClr val="tx1"/>
                </a:solidFill>
              </a:rPr>
              <a:t> same room, but I have to clean it every day. Whenever she’s at home, she lies in bed reading or playing computer games. She often puts her dirty clothes on my bed. I’d like to have my own room, but it’s impossible now. </a:t>
            </a:r>
          </a:p>
          <a:p>
            <a:pPr algn="just"/>
            <a:r>
              <a:rPr lang="en-US" sz="2800" dirty="0">
                <a:solidFill>
                  <a:schemeClr val="tx1"/>
                </a:solidFill>
              </a:rPr>
              <a:t>I hope she can change her way one day.</a:t>
            </a:r>
          </a:p>
          <a:p>
            <a:pPr algn="just"/>
            <a:endParaRPr lang="en-US" sz="2800" dirty="0">
              <a:solidFill>
                <a:schemeClr val="tx1"/>
              </a:solidFill>
            </a:endParaRPr>
          </a:p>
          <a:p>
            <a:pPr algn="just"/>
            <a:r>
              <a:rPr lang="en-US" sz="2800" i="1" dirty="0">
                <a:solidFill>
                  <a:schemeClr val="tx1"/>
                </a:solidFill>
              </a:rPr>
              <a:t>Jenny, 14</a:t>
            </a:r>
          </a:p>
        </p:txBody>
      </p:sp>
      <p:sp>
        <p:nvSpPr>
          <p:cNvPr id="100" name="Text Box 99"/>
          <p:cNvSpPr txBox="1"/>
          <p:nvPr/>
        </p:nvSpPr>
        <p:spPr>
          <a:xfrm>
            <a:off x="808990" y="7458710"/>
            <a:ext cx="10672445" cy="4523105"/>
          </a:xfrm>
          <a:prstGeom prst="rect">
            <a:avLst/>
          </a:prstGeom>
          <a:solidFill>
            <a:srgbClr val="F5EA5A"/>
          </a:solidFill>
          <a:ln w="9525">
            <a:noFill/>
          </a:ln>
        </p:spPr>
        <p:txBody>
          <a:bodyPr wrap="square">
            <a:spAutoFit/>
          </a:bodyPr>
          <a:lstStyle/>
          <a:p>
            <a:pPr marL="1270" indent="-1270" algn="just"/>
            <a:r>
              <a:rPr lang="en-US" sz="3200" b="0">
                <a:solidFill>
                  <a:srgbClr val="000000"/>
                </a:solidFill>
                <a:latin typeface="Calibri" panose="020F0502020204030204" pitchFamily="34" charset="0"/>
                <a:cs typeface="Calibri" panose="020F0502020204030204" pitchFamily="34" charset="0"/>
              </a:rPr>
              <a:t>1. Jenny wishes (that) she didn’t have to share the room with her sister.</a:t>
            </a:r>
          </a:p>
          <a:p>
            <a:pPr marL="1270" indent="-1270" algn="just"/>
            <a:r>
              <a:rPr lang="en-US" sz="3200" b="0">
                <a:solidFill>
                  <a:srgbClr val="000000"/>
                </a:solidFill>
                <a:latin typeface="Calibri" panose="020F0502020204030204" pitchFamily="34" charset="0"/>
                <a:cs typeface="Calibri" panose="020F0502020204030204" pitchFamily="34" charset="0"/>
              </a:rPr>
              <a:t>2. Jenny wishes (that) she didn’t have to clean the room every day.</a:t>
            </a:r>
          </a:p>
          <a:p>
            <a:pPr marL="1270" indent="-1270" algn="just"/>
            <a:r>
              <a:rPr lang="en-US" sz="3200" b="0">
                <a:solidFill>
                  <a:srgbClr val="000000"/>
                </a:solidFill>
                <a:latin typeface="Calibri" panose="020F0502020204030204" pitchFamily="34" charset="0"/>
                <a:cs typeface="Calibri" panose="020F0502020204030204" pitchFamily="34" charset="0"/>
              </a:rPr>
              <a:t>3. She wishes (that) her sister Jane didn’t lie in bed reading or playing computer games.</a:t>
            </a:r>
          </a:p>
          <a:p>
            <a:pPr marL="1270" indent="-1270" algn="just"/>
            <a:r>
              <a:rPr lang="en-US" sz="3200" b="0">
                <a:solidFill>
                  <a:srgbClr val="000000"/>
                </a:solidFill>
                <a:latin typeface="Calibri" panose="020F0502020204030204" pitchFamily="34" charset="0"/>
                <a:cs typeface="Calibri" panose="020F0502020204030204" pitchFamily="34" charset="0"/>
              </a:rPr>
              <a:t>4. She wishes (that) her sister Jane didn’t put dirty clothes on her bed.</a:t>
            </a:r>
          </a:p>
          <a:p>
            <a:pPr marL="1270" indent="-1270" algn="just"/>
            <a:r>
              <a:rPr lang="en-US" sz="3200" b="0">
                <a:solidFill>
                  <a:srgbClr val="000000"/>
                </a:solidFill>
                <a:latin typeface="Calibri" panose="020F0502020204030204" pitchFamily="34" charset="0"/>
                <a:cs typeface="Calibri" panose="020F0502020204030204" pitchFamily="34" charset="0"/>
              </a:rPr>
              <a:t>5. She wishes (that) she had her own room.</a:t>
            </a:r>
          </a:p>
        </p:txBody>
      </p:sp>
      <p:sp>
        <p:nvSpPr>
          <p:cNvPr id="10" name="TextBox 9"/>
          <p:cNvSpPr txBox="1"/>
          <p:nvPr/>
        </p:nvSpPr>
        <p:spPr>
          <a:xfrm>
            <a:off x="3549650" y="20548"/>
            <a:ext cx="5243830" cy="584775"/>
          </a:xfrm>
          <a:prstGeom prst="rect">
            <a:avLst/>
          </a:prstGeom>
          <a:solidFill>
            <a:schemeClr val="bg2">
              <a:lumMod val="75000"/>
            </a:schemeClr>
          </a:solidFill>
          <a:effectLst/>
        </p:spPr>
        <p:txBody>
          <a:bodyPr wrap="square" rtlCol="0">
            <a:spAutoFit/>
          </a:bodyPr>
          <a:lstStyle/>
          <a:p>
            <a:pPr algn="ctr"/>
            <a:r>
              <a:rPr lang="en-US" sz="3200" b="1">
                <a:solidFill>
                  <a:srgbClr val="0070C0"/>
                </a:solidFill>
                <a:effectLst>
                  <a:glow rad="88900">
                    <a:schemeClr val="bg1"/>
                  </a:glow>
                </a:effectLst>
                <a:latin typeface="Arial" panose="020B0604020202020204" pitchFamily="34" charset="0"/>
                <a:cs typeface="Arial" panose="020B0604020202020204" pitchFamily="34" charset="0"/>
              </a:rPr>
              <a:t>WISH + PAST SIMPLE</a:t>
            </a:r>
            <a:endParaRPr lang="en-US" sz="3200" b="1" dirty="0">
              <a:solidFill>
                <a:srgbClr val="0070C0"/>
              </a:solidFill>
              <a:effectLst>
                <a:glow rad="88900">
                  <a:schemeClr val="bg1"/>
                </a:glow>
              </a:effectLst>
              <a:latin typeface="Arial" panose="020B0604020202020204" pitchFamily="34" charset="0"/>
              <a:cs typeface="Arial" panose="020B0604020202020204" pitchFamily="34" charset="0"/>
            </a:endParaRPr>
          </a:p>
        </p:txBody>
      </p:sp>
      <p:sp>
        <p:nvSpPr>
          <p:cNvPr id="6" name="Rectangle 5"/>
          <p:cNvSpPr/>
          <p:nvPr/>
        </p:nvSpPr>
        <p:spPr>
          <a:xfrm>
            <a:off x="6261879" y="1329838"/>
            <a:ext cx="6020435" cy="1477328"/>
          </a:xfrm>
          <a:prstGeom prst="rect">
            <a:avLst/>
          </a:prstGeom>
        </p:spPr>
        <p:txBody>
          <a:bodyPr wrap="square">
            <a:spAutoFit/>
          </a:bodyPr>
          <a:lstStyle/>
          <a:p>
            <a:pPr marL="457200" indent="-457200">
              <a:buFont typeface="Wingdings" panose="05000000000000000000" pitchFamily="2" charset="2"/>
              <a:buChar char="ü"/>
            </a:pPr>
            <a:r>
              <a:rPr lang="en-US" sz="3000" i="1" dirty="0"/>
              <a:t>Jenny wishes her sister Jane would spend less time playing computer games</a:t>
            </a:r>
            <a:r>
              <a:rPr lang="en-US" sz="3000" i="1" dirty="0" smtClean="0"/>
              <a:t>. </a:t>
            </a:r>
          </a:p>
        </p:txBody>
      </p:sp>
      <p:sp>
        <p:nvSpPr>
          <p:cNvPr id="7" name="Rectangle 6"/>
          <p:cNvSpPr/>
          <p:nvPr/>
        </p:nvSpPr>
        <p:spPr>
          <a:xfrm>
            <a:off x="6171565" y="2953566"/>
            <a:ext cx="5882783" cy="1015663"/>
          </a:xfrm>
          <a:prstGeom prst="rect">
            <a:avLst/>
          </a:prstGeom>
        </p:spPr>
        <p:txBody>
          <a:bodyPr wrap="square">
            <a:spAutoFit/>
          </a:bodyPr>
          <a:lstStyle/>
          <a:p>
            <a:pPr marL="285750" indent="-285750">
              <a:buFont typeface="Wingdings" panose="05000000000000000000" pitchFamily="2" charset="2"/>
              <a:buChar char="ü"/>
            </a:pPr>
            <a:r>
              <a:rPr lang="en-US" sz="3000" i="1" dirty="0" smtClean="0"/>
              <a:t> </a:t>
            </a:r>
            <a:r>
              <a:rPr lang="en-US" sz="3000" i="1" dirty="0"/>
              <a:t>Jenny wishes her sister Jane would </a:t>
            </a:r>
            <a:endParaRPr lang="en-US" sz="3000" i="1" dirty="0" smtClean="0"/>
          </a:p>
          <a:p>
            <a:r>
              <a:rPr lang="en-US" sz="3000" i="1" dirty="0" smtClean="0"/>
              <a:t>change </a:t>
            </a:r>
            <a:r>
              <a:rPr lang="en-US" sz="3000" i="1" dirty="0"/>
              <a:t>her </a:t>
            </a:r>
            <a:r>
              <a:rPr lang="en-US" sz="3000" i="1" dirty="0" smtClean="0"/>
              <a:t>habits</a:t>
            </a:r>
          </a:p>
        </p:txBody>
      </p:sp>
      <p:sp>
        <p:nvSpPr>
          <p:cNvPr id="8" name="Rectangle 7"/>
          <p:cNvSpPr/>
          <p:nvPr/>
        </p:nvSpPr>
        <p:spPr>
          <a:xfrm>
            <a:off x="6124227" y="4151383"/>
            <a:ext cx="5930121" cy="1015663"/>
          </a:xfrm>
          <a:prstGeom prst="rect">
            <a:avLst/>
          </a:prstGeom>
        </p:spPr>
        <p:txBody>
          <a:bodyPr wrap="square">
            <a:spAutoFit/>
          </a:bodyPr>
          <a:lstStyle/>
          <a:p>
            <a:pPr marL="285750" indent="-285750">
              <a:buFont typeface="Wingdings" panose="05000000000000000000" pitchFamily="2" charset="2"/>
              <a:buChar char="ü"/>
            </a:pPr>
            <a:r>
              <a:rPr lang="en-US" sz="3000" i="1" dirty="0" smtClean="0"/>
              <a:t> </a:t>
            </a:r>
            <a:r>
              <a:rPr lang="en-US" sz="3000" i="1" dirty="0"/>
              <a:t>Jenny wishes her sister would </a:t>
            </a:r>
            <a:r>
              <a:rPr lang="en-US" sz="3000" i="1" dirty="0" smtClean="0"/>
              <a:t>clean </a:t>
            </a:r>
            <a:r>
              <a:rPr lang="en-US" sz="3000" i="1" dirty="0"/>
              <a:t>the room with her</a:t>
            </a:r>
            <a:r>
              <a:rPr lang="en-US" sz="3000" i="1" dirty="0" smtClean="0"/>
              <a:t>.</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808990" y="167578"/>
            <a:ext cx="4858385" cy="553085"/>
          </a:xfrm>
          <a:prstGeom prst="rect">
            <a:avLst/>
          </a:prstGeom>
          <a:noFill/>
        </p:spPr>
        <p:txBody>
          <a:bodyPr wrap="square" rtlCol="0" anchor="t">
            <a:spAutoFit/>
          </a:bodyPr>
          <a:lstStyle/>
          <a:p>
            <a:pPr marL="457200" indent="-457200">
              <a:buFont typeface="Wingdings" panose="05000000000000000000" pitchFamily="2" charset="2"/>
              <a:buChar char="Ø"/>
            </a:pPr>
            <a:r>
              <a:rPr lang="en-US" sz="3000" b="1" dirty="0">
                <a:solidFill>
                  <a:srgbClr val="C00000"/>
                </a:solidFill>
              </a:rPr>
              <a:t>Possible answers:</a:t>
            </a:r>
            <a:endParaRPr lang="en-US" sz="3000" dirty="0">
              <a:solidFill>
                <a:srgbClr val="C00000"/>
              </a:solidFill>
            </a:endParaRPr>
          </a:p>
        </p:txBody>
      </p:sp>
      <p:sp>
        <p:nvSpPr>
          <p:cNvPr id="100" name="Text Box 99"/>
          <p:cNvSpPr txBox="1"/>
          <p:nvPr/>
        </p:nvSpPr>
        <p:spPr>
          <a:xfrm>
            <a:off x="405867" y="941786"/>
            <a:ext cx="11373177" cy="4175759"/>
          </a:xfrm>
          <a:prstGeom prst="rect">
            <a:avLst/>
          </a:prstGeom>
          <a:solidFill>
            <a:schemeClr val="bg2"/>
          </a:solidFill>
          <a:ln w="9525">
            <a:noFill/>
          </a:ln>
        </p:spPr>
        <p:txBody>
          <a:bodyPr wrap="square">
            <a:spAutoFit/>
          </a:bodyPr>
          <a:lstStyle/>
          <a:p>
            <a:pPr marL="1270" indent="-1270" algn="just">
              <a:lnSpc>
                <a:spcPct val="150000"/>
              </a:lnSpc>
            </a:pPr>
            <a:r>
              <a:rPr lang="en-US" sz="3000" b="0" dirty="0">
                <a:solidFill>
                  <a:srgbClr val="000000"/>
                </a:solidFill>
                <a:latin typeface="Calibri" panose="020F0502020204030204" pitchFamily="34" charset="0"/>
                <a:cs typeface="Calibri" panose="020F0502020204030204" pitchFamily="34" charset="0"/>
              </a:rPr>
              <a:t>1. Jenny wishes (that) she didn’t have to share the room with her sister.</a:t>
            </a:r>
          </a:p>
          <a:p>
            <a:pPr marL="1270" indent="-1270" algn="just">
              <a:lnSpc>
                <a:spcPct val="150000"/>
              </a:lnSpc>
            </a:pPr>
            <a:r>
              <a:rPr lang="en-US" sz="3000" b="0" dirty="0">
                <a:solidFill>
                  <a:srgbClr val="000000"/>
                </a:solidFill>
                <a:latin typeface="Calibri" panose="020F0502020204030204" pitchFamily="34" charset="0"/>
                <a:cs typeface="Calibri" panose="020F0502020204030204" pitchFamily="34" charset="0"/>
              </a:rPr>
              <a:t>2. Jenny wishes (that) she didn’t have to clean the room every day.</a:t>
            </a:r>
          </a:p>
          <a:p>
            <a:pPr marL="1270" indent="-1270" algn="just">
              <a:lnSpc>
                <a:spcPct val="150000"/>
              </a:lnSpc>
            </a:pPr>
            <a:r>
              <a:rPr lang="en-US" sz="3000" b="0" dirty="0">
                <a:solidFill>
                  <a:srgbClr val="000000"/>
                </a:solidFill>
                <a:latin typeface="Calibri" panose="020F0502020204030204" pitchFamily="34" charset="0"/>
                <a:cs typeface="Calibri" panose="020F0502020204030204" pitchFamily="34" charset="0"/>
              </a:rPr>
              <a:t>3. She wishes (that) her sister Jane didn’t lie in bed reading or playing computer games.</a:t>
            </a:r>
          </a:p>
          <a:p>
            <a:pPr marL="1270" indent="-1270" algn="just">
              <a:lnSpc>
                <a:spcPct val="150000"/>
              </a:lnSpc>
            </a:pPr>
            <a:r>
              <a:rPr lang="en-US" sz="3000" b="0" dirty="0">
                <a:solidFill>
                  <a:srgbClr val="000000"/>
                </a:solidFill>
                <a:latin typeface="Calibri" panose="020F0502020204030204" pitchFamily="34" charset="0"/>
                <a:cs typeface="Calibri" panose="020F0502020204030204" pitchFamily="34" charset="0"/>
              </a:rPr>
              <a:t>4. She wishes (that) her sister Jane didn’t put dirty clothes on her bed.</a:t>
            </a:r>
          </a:p>
          <a:p>
            <a:pPr marL="1270" indent="-1270" algn="just">
              <a:lnSpc>
                <a:spcPct val="150000"/>
              </a:lnSpc>
            </a:pPr>
            <a:r>
              <a:rPr lang="en-US" sz="3000" b="0" dirty="0">
                <a:solidFill>
                  <a:srgbClr val="000000"/>
                </a:solidFill>
                <a:latin typeface="Calibri" panose="020F0502020204030204" pitchFamily="34" charset="0"/>
                <a:cs typeface="Calibri" panose="020F0502020204030204" pitchFamily="34" charset="0"/>
              </a:rPr>
              <a:t>5. She wishes (that) she had her own room.</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172" y="-7619"/>
            <a:ext cx="12192000" cy="880332"/>
            <a:chOff x="7620" y="-7620"/>
            <a:chExt cx="12192000" cy="1083309"/>
          </a:xfrm>
          <a:solidFill>
            <a:schemeClr val="accent5">
              <a:lumMod val="60000"/>
              <a:lumOff val="40000"/>
            </a:schemeClr>
          </a:solidFill>
        </p:grpSpPr>
        <p:sp>
          <p:nvSpPr>
            <p:cNvPr id="20" name="Round Single Corner Rectangle 19"/>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994557" y="1023646"/>
            <a:ext cx="10338245" cy="553085"/>
          </a:xfrm>
          <a:prstGeom prst="rect">
            <a:avLst/>
          </a:prstGeom>
          <a:noFill/>
          <a:effectLst/>
        </p:spPr>
        <p:txBody>
          <a:bodyPr wrap="square" rtlCol="0">
            <a:spAutoFit/>
          </a:bodyPr>
          <a:lstStyle/>
          <a:p>
            <a:r>
              <a:rPr lang="en-US" sz="3000" b="1" dirty="0">
                <a:effectLst>
                  <a:glow rad="88900">
                    <a:schemeClr val="bg1"/>
                  </a:glow>
                </a:effectLst>
                <a:cs typeface="Arial" panose="020B0604020202020204" pitchFamily="34" charset="0"/>
              </a:rPr>
              <a:t>Work in pairs. Tell your partner three wishes.</a:t>
            </a:r>
          </a:p>
        </p:txBody>
      </p:sp>
      <p:sp>
        <p:nvSpPr>
          <p:cNvPr id="11" name="TextBox 10"/>
          <p:cNvSpPr txBox="1"/>
          <p:nvPr/>
        </p:nvSpPr>
        <p:spPr>
          <a:xfrm>
            <a:off x="3731712" y="75612"/>
            <a:ext cx="4132696" cy="584775"/>
          </a:xfrm>
          <a:prstGeom prst="rect">
            <a:avLst/>
          </a:prstGeom>
          <a:noFill/>
          <a:effectLst/>
        </p:spPr>
        <p:txBody>
          <a:bodyPr wrap="square" rtlCol="0">
            <a:spAutoFit/>
          </a:bodyPr>
          <a:lstStyle/>
          <a:p>
            <a:pPr marL="571500" indent="-571500">
              <a:buFont typeface="Wingdings" panose="05000000000000000000" pitchFamily="2" charset="2"/>
              <a:buChar char="q"/>
            </a:pPr>
            <a:r>
              <a:rPr lang="en-US" sz="3200" b="1" dirty="0">
                <a:solidFill>
                  <a:srgbClr val="C00000"/>
                </a:solidFill>
                <a:effectLst>
                  <a:glow rad="88900">
                    <a:schemeClr val="bg1"/>
                  </a:glow>
                </a:effectLst>
                <a:latin typeface="Arial" panose="020B0604020202020204" pitchFamily="34" charset="0"/>
                <a:cs typeface="Arial" panose="020B0604020202020204" pitchFamily="34" charset="0"/>
              </a:rPr>
              <a:t>PRODUCTION</a:t>
            </a:r>
          </a:p>
        </p:txBody>
      </p:sp>
      <p:sp>
        <p:nvSpPr>
          <p:cNvPr id="32" name="Rounded Rectangle 31"/>
          <p:cNvSpPr/>
          <p:nvPr/>
        </p:nvSpPr>
        <p:spPr>
          <a:xfrm>
            <a:off x="439166" y="101921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491951" y="898965"/>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5" name="Freeform: Shape 4"/>
          <p:cNvSpPr/>
          <p:nvPr/>
        </p:nvSpPr>
        <p:spPr>
          <a:xfrm>
            <a:off x="9509699" y="1703051"/>
            <a:ext cx="686530" cy="1496788"/>
          </a:xfrm>
          <a:custGeom>
            <a:avLst/>
            <a:gdLst>
              <a:gd name="connsiteX0" fmla="*/ 200023 w 262294"/>
              <a:gd name="connsiteY0" fmla="*/ 124184 h 571859"/>
              <a:gd name="connsiteX1" fmla="*/ 262295 w 262294"/>
              <a:gd name="connsiteY1" fmla="*/ 62272 h 571859"/>
              <a:gd name="connsiteX2" fmla="*/ 200382 w 262294"/>
              <a:gd name="connsiteY2" fmla="*/ 0 h 571859"/>
              <a:gd name="connsiteX3" fmla="*/ 138111 w 262294"/>
              <a:gd name="connsiteY3" fmla="*/ 61913 h 571859"/>
              <a:gd name="connsiteX4" fmla="*/ 179727 w 262294"/>
              <a:gd name="connsiteY4" fmla="*/ 120712 h 571859"/>
              <a:gd name="connsiteX5" fmla="*/ 98078 w 262294"/>
              <a:gd name="connsiteY5" fmla="*/ 311340 h 571859"/>
              <a:gd name="connsiteX6" fmla="*/ 0 w 262294"/>
              <a:gd name="connsiteY6" fmla="*/ 571859 h 571859"/>
              <a:gd name="connsiteX7" fmla="*/ 19050 w 262294"/>
              <a:gd name="connsiteY7" fmla="*/ 571859 h 571859"/>
              <a:gd name="connsiteX8" fmla="*/ 114132 w 262294"/>
              <a:gd name="connsiteY8" fmla="*/ 321591 h 571859"/>
              <a:gd name="connsiteX9" fmla="*/ 198619 w 262294"/>
              <a:gd name="connsiteY9" fmla="*/ 124114 h 571859"/>
              <a:gd name="connsiteX10" fmla="*/ 200023 w 262294"/>
              <a:gd name="connsiteY10" fmla="*/ 124184 h 571859"/>
              <a:gd name="connsiteX11" fmla="*/ 157161 w 262294"/>
              <a:gd name="connsiteY11" fmla="*/ 62272 h 571859"/>
              <a:gd name="connsiteX12" fmla="*/ 200023 w 262294"/>
              <a:gd name="connsiteY12" fmla="*/ 19409 h 571859"/>
              <a:gd name="connsiteX13" fmla="*/ 242886 w 262294"/>
              <a:gd name="connsiteY13" fmla="*/ 62272 h 571859"/>
              <a:gd name="connsiteX14" fmla="*/ 200023 w 262294"/>
              <a:gd name="connsiteY14" fmla="*/ 105134 h 571859"/>
              <a:gd name="connsiteX15" fmla="*/ 157161 w 262294"/>
              <a:gd name="connsiteY15" fmla="*/ 62272 h 57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2294" h="571859">
                <a:moveTo>
                  <a:pt x="200023" y="124184"/>
                </a:moveTo>
                <a:cubicBezTo>
                  <a:pt x="234316" y="124283"/>
                  <a:pt x="262196" y="96565"/>
                  <a:pt x="262295" y="62272"/>
                </a:cubicBezTo>
                <a:cubicBezTo>
                  <a:pt x="262394" y="27979"/>
                  <a:pt x="234675" y="99"/>
                  <a:pt x="200382" y="0"/>
                </a:cubicBezTo>
                <a:cubicBezTo>
                  <a:pt x="166089" y="-100"/>
                  <a:pt x="138210" y="27620"/>
                  <a:pt x="138111" y="61913"/>
                </a:cubicBezTo>
                <a:cubicBezTo>
                  <a:pt x="138033" y="88379"/>
                  <a:pt x="154741" y="111984"/>
                  <a:pt x="179727" y="120712"/>
                </a:cubicBezTo>
                <a:cubicBezTo>
                  <a:pt x="175338" y="190131"/>
                  <a:pt x="137822" y="249086"/>
                  <a:pt x="98078" y="311340"/>
                </a:cubicBezTo>
                <a:cubicBezTo>
                  <a:pt x="49858" y="386861"/>
                  <a:pt x="0" y="464950"/>
                  <a:pt x="0" y="571859"/>
                </a:cubicBezTo>
                <a:lnTo>
                  <a:pt x="19050" y="571859"/>
                </a:lnTo>
                <a:cubicBezTo>
                  <a:pt x="19050" y="470513"/>
                  <a:pt x="67391" y="394805"/>
                  <a:pt x="114132" y="321591"/>
                </a:cubicBezTo>
                <a:cubicBezTo>
                  <a:pt x="154863" y="257804"/>
                  <a:pt x="193343" y="197364"/>
                  <a:pt x="198619" y="124114"/>
                </a:cubicBezTo>
                <a:cubicBezTo>
                  <a:pt x="199091" y="124124"/>
                  <a:pt x="199549" y="124184"/>
                  <a:pt x="200023" y="124184"/>
                </a:cubicBezTo>
                <a:close/>
                <a:moveTo>
                  <a:pt x="157161" y="62272"/>
                </a:moveTo>
                <a:cubicBezTo>
                  <a:pt x="157161" y="38599"/>
                  <a:pt x="176351" y="19409"/>
                  <a:pt x="200023" y="19409"/>
                </a:cubicBezTo>
                <a:cubicBezTo>
                  <a:pt x="223696" y="19409"/>
                  <a:pt x="242886" y="38599"/>
                  <a:pt x="242886" y="62272"/>
                </a:cubicBezTo>
                <a:cubicBezTo>
                  <a:pt x="242886" y="85944"/>
                  <a:pt x="223696" y="105134"/>
                  <a:pt x="200023" y="105134"/>
                </a:cubicBezTo>
                <a:cubicBezTo>
                  <a:pt x="176362" y="105108"/>
                  <a:pt x="157187" y="85933"/>
                  <a:pt x="157161" y="62272"/>
                </a:cubicBezTo>
                <a:close/>
              </a:path>
            </a:pathLst>
          </a:custGeom>
          <a:solidFill>
            <a:schemeClr val="accent6"/>
          </a:solidFill>
          <a:ln w="9525" cap="flat">
            <a:noFill/>
            <a:prstDash val="solid"/>
            <a:miter/>
          </a:ln>
        </p:spPr>
        <p:txBody>
          <a:bodyPr rtlCol="0" anchor="ctr"/>
          <a:lstStyle/>
          <a:p>
            <a:endParaRPr lang="vi-VN"/>
          </a:p>
        </p:txBody>
      </p:sp>
      <p:sp>
        <p:nvSpPr>
          <p:cNvPr id="6" name="Freeform: Shape 5"/>
          <p:cNvSpPr/>
          <p:nvPr/>
        </p:nvSpPr>
        <p:spPr>
          <a:xfrm>
            <a:off x="9878389" y="1155515"/>
            <a:ext cx="293971" cy="435332"/>
          </a:xfrm>
          <a:custGeom>
            <a:avLst/>
            <a:gdLst>
              <a:gd name="connsiteX0" fmla="*/ 46532 w 112314"/>
              <a:gd name="connsiteY0" fmla="*/ 51356 h 166322"/>
              <a:gd name="connsiteX1" fmla="*/ 46532 w 112314"/>
              <a:gd name="connsiteY1" fmla="*/ 156798 h 166322"/>
              <a:gd name="connsiteX2" fmla="*/ 56057 w 112314"/>
              <a:gd name="connsiteY2" fmla="*/ 166323 h 166322"/>
              <a:gd name="connsiteX3" fmla="*/ 65582 w 112314"/>
              <a:gd name="connsiteY3" fmla="*/ 156798 h 166322"/>
              <a:gd name="connsiteX4" fmla="*/ 65582 w 112314"/>
              <a:gd name="connsiteY4" fmla="*/ 51356 h 166322"/>
              <a:gd name="connsiteX5" fmla="*/ 109422 w 112314"/>
              <a:gd name="connsiteY5" fmla="*/ 29914 h 166322"/>
              <a:gd name="connsiteX6" fmla="*/ 109626 w 112314"/>
              <a:gd name="connsiteY6" fmla="*/ 16446 h 166322"/>
              <a:gd name="connsiteX7" fmla="*/ 96157 w 112314"/>
              <a:gd name="connsiteY7" fmla="*/ 16241 h 166322"/>
              <a:gd name="connsiteX8" fmla="*/ 95952 w 112314"/>
              <a:gd name="connsiteY8" fmla="*/ 16446 h 166322"/>
              <a:gd name="connsiteX9" fmla="*/ 65577 w 112314"/>
              <a:gd name="connsiteY9" fmla="*/ 32117 h 166322"/>
              <a:gd name="connsiteX10" fmla="*/ 65577 w 112314"/>
              <a:gd name="connsiteY10" fmla="*/ 9525 h 166322"/>
              <a:gd name="connsiteX11" fmla="*/ 56052 w 112314"/>
              <a:gd name="connsiteY11" fmla="*/ 0 h 166322"/>
              <a:gd name="connsiteX12" fmla="*/ 46527 w 112314"/>
              <a:gd name="connsiteY12" fmla="*/ 9525 h 166322"/>
              <a:gd name="connsiteX13" fmla="*/ 46527 w 112314"/>
              <a:gd name="connsiteY13" fmla="*/ 32117 h 166322"/>
              <a:gd name="connsiteX14" fmla="*/ 16157 w 112314"/>
              <a:gd name="connsiteY14" fmla="*/ 16446 h 166322"/>
              <a:gd name="connsiteX15" fmla="*/ 2688 w 112314"/>
              <a:gd name="connsiteY15" fmla="*/ 16651 h 166322"/>
              <a:gd name="connsiteX16" fmla="*/ 2688 w 112314"/>
              <a:gd name="connsiteY16" fmla="*/ 29914 h 166322"/>
              <a:gd name="connsiteX17" fmla="*/ 46532 w 112314"/>
              <a:gd name="connsiteY17" fmla="*/ 51356 h 16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314" h="166322">
                <a:moveTo>
                  <a:pt x="46532" y="51356"/>
                </a:moveTo>
                <a:lnTo>
                  <a:pt x="46532" y="156798"/>
                </a:lnTo>
                <a:cubicBezTo>
                  <a:pt x="46532" y="162058"/>
                  <a:pt x="50796" y="166323"/>
                  <a:pt x="56057" y="166323"/>
                </a:cubicBezTo>
                <a:cubicBezTo>
                  <a:pt x="61317" y="166323"/>
                  <a:pt x="65582" y="162058"/>
                  <a:pt x="65582" y="156798"/>
                </a:cubicBezTo>
                <a:lnTo>
                  <a:pt x="65582" y="51356"/>
                </a:lnTo>
                <a:cubicBezTo>
                  <a:pt x="82180" y="49308"/>
                  <a:pt x="97614" y="41759"/>
                  <a:pt x="109422" y="29914"/>
                </a:cubicBezTo>
                <a:cubicBezTo>
                  <a:pt x="113197" y="26251"/>
                  <a:pt x="113289" y="20222"/>
                  <a:pt x="109626" y="16446"/>
                </a:cubicBezTo>
                <a:cubicBezTo>
                  <a:pt x="105963" y="12669"/>
                  <a:pt x="99933" y="12578"/>
                  <a:pt x="96157" y="16241"/>
                </a:cubicBezTo>
                <a:cubicBezTo>
                  <a:pt x="96087" y="16309"/>
                  <a:pt x="96020" y="16376"/>
                  <a:pt x="95952" y="16446"/>
                </a:cubicBezTo>
                <a:cubicBezTo>
                  <a:pt x="87708" y="24709"/>
                  <a:pt x="77088" y="30188"/>
                  <a:pt x="65577" y="32117"/>
                </a:cubicBezTo>
                <a:lnTo>
                  <a:pt x="65577" y="9525"/>
                </a:lnTo>
                <a:cubicBezTo>
                  <a:pt x="65577" y="4264"/>
                  <a:pt x="61313" y="0"/>
                  <a:pt x="56052" y="0"/>
                </a:cubicBezTo>
                <a:cubicBezTo>
                  <a:pt x="50791" y="0"/>
                  <a:pt x="46527" y="4264"/>
                  <a:pt x="46527" y="9525"/>
                </a:cubicBezTo>
                <a:lnTo>
                  <a:pt x="46527" y="32117"/>
                </a:lnTo>
                <a:cubicBezTo>
                  <a:pt x="35018" y="30187"/>
                  <a:pt x="24399" y="24708"/>
                  <a:pt x="16157" y="16446"/>
                </a:cubicBezTo>
                <a:cubicBezTo>
                  <a:pt x="12382" y="12783"/>
                  <a:pt x="6352" y="12875"/>
                  <a:pt x="2688" y="16651"/>
                </a:cubicBezTo>
                <a:cubicBezTo>
                  <a:pt x="-896" y="20345"/>
                  <a:pt x="-896" y="26219"/>
                  <a:pt x="2688" y="29914"/>
                </a:cubicBezTo>
                <a:cubicBezTo>
                  <a:pt x="14496" y="41759"/>
                  <a:pt x="29932" y="49308"/>
                  <a:pt x="46532" y="51356"/>
                </a:cubicBezTo>
                <a:close/>
              </a:path>
            </a:pathLst>
          </a:custGeom>
          <a:solidFill>
            <a:schemeClr val="accent6"/>
          </a:solidFill>
          <a:ln w="9525" cap="flat">
            <a:noFill/>
            <a:prstDash val="solid"/>
            <a:miter/>
          </a:ln>
        </p:spPr>
        <p:txBody>
          <a:bodyPr rtlCol="0" anchor="ctr"/>
          <a:lstStyle/>
          <a:p>
            <a:endParaRPr lang="vi-VN"/>
          </a:p>
        </p:txBody>
      </p:sp>
      <p:sp>
        <p:nvSpPr>
          <p:cNvPr id="9" name="Freeform: Shape 8"/>
          <p:cNvSpPr/>
          <p:nvPr/>
        </p:nvSpPr>
        <p:spPr>
          <a:xfrm>
            <a:off x="10279842" y="1088374"/>
            <a:ext cx="308760" cy="420052"/>
          </a:xfrm>
          <a:custGeom>
            <a:avLst/>
            <a:gdLst>
              <a:gd name="connsiteX0" fmla="*/ 5519 w 117964"/>
              <a:gd name="connsiteY0" fmla="*/ 159597 h 160484"/>
              <a:gd name="connsiteX1" fmla="*/ 18168 w 117964"/>
              <a:gd name="connsiteY1" fmla="*/ 154967 h 160484"/>
              <a:gd name="connsiteX2" fmla="*/ 18169 w 117964"/>
              <a:gd name="connsiteY2" fmla="*/ 154965 h 160484"/>
              <a:gd name="connsiteX3" fmla="*/ 62821 w 117964"/>
              <a:gd name="connsiteY3" fmla="*/ 58743 h 160484"/>
              <a:gd name="connsiteX4" fmla="*/ 85626 w 117964"/>
              <a:gd name="connsiteY4" fmla="*/ 62375 h 160484"/>
              <a:gd name="connsiteX5" fmla="*/ 111615 w 117964"/>
              <a:gd name="connsiteY5" fmla="*/ 57734 h 160484"/>
              <a:gd name="connsiteX6" fmla="*/ 117416 w 117964"/>
              <a:gd name="connsiteY6" fmla="*/ 45576 h 160484"/>
              <a:gd name="connsiteX7" fmla="*/ 105258 w 117964"/>
              <a:gd name="connsiteY7" fmla="*/ 39775 h 160484"/>
              <a:gd name="connsiteX8" fmla="*/ 105067 w 117964"/>
              <a:gd name="connsiteY8" fmla="*/ 39846 h 160484"/>
              <a:gd name="connsiteX9" fmla="*/ 70926 w 117964"/>
              <a:gd name="connsiteY9" fmla="*/ 41275 h 160484"/>
              <a:gd name="connsiteX10" fmla="*/ 80436 w 117964"/>
              <a:gd name="connsiteY10" fmla="*/ 20782 h 160484"/>
              <a:gd name="connsiteX11" fmla="*/ 75803 w 117964"/>
              <a:gd name="connsiteY11" fmla="*/ 8131 h 160484"/>
              <a:gd name="connsiteX12" fmla="*/ 63153 w 117964"/>
              <a:gd name="connsiteY12" fmla="*/ 12763 h 160484"/>
              <a:gd name="connsiteX13" fmla="*/ 53676 w 117964"/>
              <a:gd name="connsiteY13" fmla="*/ 33187 h 160484"/>
              <a:gd name="connsiteX14" fmla="*/ 32699 w 117964"/>
              <a:gd name="connsiteY14" fmla="*/ 6257 h 160484"/>
              <a:gd name="connsiteX15" fmla="*/ 20476 w 117964"/>
              <a:gd name="connsiteY15" fmla="*/ 583 h 160484"/>
              <a:gd name="connsiteX16" fmla="*/ 14802 w 117964"/>
              <a:gd name="connsiteY16" fmla="*/ 12805 h 160484"/>
              <a:gd name="connsiteX17" fmla="*/ 45549 w 117964"/>
              <a:gd name="connsiteY17" fmla="*/ 50709 h 160484"/>
              <a:gd name="connsiteX18" fmla="*/ 887 w 117964"/>
              <a:gd name="connsiteY18" fmla="*/ 146947 h 160484"/>
              <a:gd name="connsiteX19" fmla="*/ 5518 w 117964"/>
              <a:gd name="connsiteY19" fmla="*/ 159596 h 160484"/>
              <a:gd name="connsiteX20" fmla="*/ 5519 w 117964"/>
              <a:gd name="connsiteY20" fmla="*/ 159597 h 16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964" h="160484">
                <a:moveTo>
                  <a:pt x="5519" y="159597"/>
                </a:moveTo>
                <a:cubicBezTo>
                  <a:pt x="10291" y="161812"/>
                  <a:pt x="15954" y="159738"/>
                  <a:pt x="18168" y="154967"/>
                </a:cubicBezTo>
                <a:cubicBezTo>
                  <a:pt x="18169" y="154966"/>
                  <a:pt x="18169" y="154966"/>
                  <a:pt x="18169" y="154965"/>
                </a:cubicBezTo>
                <a:lnTo>
                  <a:pt x="62821" y="58743"/>
                </a:lnTo>
                <a:cubicBezTo>
                  <a:pt x="70188" y="61128"/>
                  <a:pt x="77883" y="62353"/>
                  <a:pt x="85626" y="62375"/>
                </a:cubicBezTo>
                <a:cubicBezTo>
                  <a:pt x="94495" y="62366"/>
                  <a:pt x="103292" y="60795"/>
                  <a:pt x="111615" y="57734"/>
                </a:cubicBezTo>
                <a:cubicBezTo>
                  <a:pt x="116574" y="55978"/>
                  <a:pt x="119172" y="50536"/>
                  <a:pt x="117416" y="45576"/>
                </a:cubicBezTo>
                <a:cubicBezTo>
                  <a:pt x="115661" y="40617"/>
                  <a:pt x="110218" y="38020"/>
                  <a:pt x="105258" y="39775"/>
                </a:cubicBezTo>
                <a:cubicBezTo>
                  <a:pt x="105195" y="39798"/>
                  <a:pt x="105131" y="39822"/>
                  <a:pt x="105067" y="39846"/>
                </a:cubicBezTo>
                <a:cubicBezTo>
                  <a:pt x="94113" y="43869"/>
                  <a:pt x="82177" y="44369"/>
                  <a:pt x="70926" y="41275"/>
                </a:cubicBezTo>
                <a:lnTo>
                  <a:pt x="80436" y="20782"/>
                </a:lnTo>
                <a:cubicBezTo>
                  <a:pt x="82651" y="16009"/>
                  <a:pt x="80576" y="10345"/>
                  <a:pt x="75803" y="8131"/>
                </a:cubicBezTo>
                <a:cubicBezTo>
                  <a:pt x="71031" y="5917"/>
                  <a:pt x="65368" y="7990"/>
                  <a:pt x="63153" y="12763"/>
                </a:cubicBezTo>
                <a:lnTo>
                  <a:pt x="53676" y="33187"/>
                </a:lnTo>
                <a:cubicBezTo>
                  <a:pt x="44047" y="26617"/>
                  <a:pt x="36712" y="17201"/>
                  <a:pt x="32699" y="6257"/>
                </a:cubicBezTo>
                <a:cubicBezTo>
                  <a:pt x="30891" y="1315"/>
                  <a:pt x="25418" y="-1226"/>
                  <a:pt x="20476" y="583"/>
                </a:cubicBezTo>
                <a:cubicBezTo>
                  <a:pt x="15535" y="2391"/>
                  <a:pt x="12995" y="7864"/>
                  <a:pt x="14802" y="12805"/>
                </a:cubicBezTo>
                <a:cubicBezTo>
                  <a:pt x="20532" y="28519"/>
                  <a:pt x="31356" y="41862"/>
                  <a:pt x="45549" y="50709"/>
                </a:cubicBezTo>
                <a:lnTo>
                  <a:pt x="887" y="146947"/>
                </a:lnTo>
                <a:cubicBezTo>
                  <a:pt x="-1327" y="151719"/>
                  <a:pt x="746" y="157382"/>
                  <a:pt x="5518" y="159596"/>
                </a:cubicBezTo>
                <a:cubicBezTo>
                  <a:pt x="5518" y="159597"/>
                  <a:pt x="5519" y="159597"/>
                  <a:pt x="5519" y="159597"/>
                </a:cubicBezTo>
                <a:close/>
              </a:path>
            </a:pathLst>
          </a:custGeom>
          <a:solidFill>
            <a:schemeClr val="accent6"/>
          </a:solidFill>
          <a:ln w="9525" cap="flat">
            <a:noFill/>
            <a:prstDash val="solid"/>
            <a:miter/>
          </a:ln>
        </p:spPr>
        <p:txBody>
          <a:bodyPr rtlCol="0" anchor="ctr"/>
          <a:lstStyle/>
          <a:p>
            <a:endParaRPr lang="vi-VN"/>
          </a:p>
        </p:txBody>
      </p:sp>
      <p:sp>
        <p:nvSpPr>
          <p:cNvPr id="10" name="Freeform: Shape 9"/>
          <p:cNvSpPr/>
          <p:nvPr/>
        </p:nvSpPr>
        <p:spPr>
          <a:xfrm>
            <a:off x="10633263" y="1100191"/>
            <a:ext cx="397192" cy="328804"/>
          </a:xfrm>
          <a:custGeom>
            <a:avLst/>
            <a:gdLst>
              <a:gd name="connsiteX0" fmla="*/ 144420 w 151750"/>
              <a:gd name="connsiteY0" fmla="*/ 79835 h 125622"/>
              <a:gd name="connsiteX1" fmla="*/ 115215 w 151750"/>
              <a:gd name="connsiteY1" fmla="*/ 62164 h 125622"/>
              <a:gd name="connsiteX2" fmla="*/ 134375 w 151750"/>
              <a:gd name="connsiteY2" fmla="*/ 50353 h 125622"/>
              <a:gd name="connsiteX3" fmla="*/ 137492 w 151750"/>
              <a:gd name="connsiteY3" fmla="*/ 37247 h 125622"/>
              <a:gd name="connsiteX4" fmla="*/ 124385 w 151750"/>
              <a:gd name="connsiteY4" fmla="*/ 34130 h 125622"/>
              <a:gd name="connsiteX5" fmla="*/ 105152 w 151750"/>
              <a:gd name="connsiteY5" fmla="*/ 45983 h 125622"/>
              <a:gd name="connsiteX6" fmla="*/ 102564 w 151750"/>
              <a:gd name="connsiteY6" fmla="*/ 11913 h 125622"/>
              <a:gd name="connsiteX7" fmla="*/ 95729 w 151750"/>
              <a:gd name="connsiteY7" fmla="*/ 306 h 125622"/>
              <a:gd name="connsiteX8" fmla="*/ 84121 w 151750"/>
              <a:gd name="connsiteY8" fmla="*/ 7141 h 125622"/>
              <a:gd name="connsiteX9" fmla="*/ 84035 w 151750"/>
              <a:gd name="connsiteY9" fmla="*/ 7504 h 125622"/>
              <a:gd name="connsiteX10" fmla="*/ 88776 w 151750"/>
              <a:gd name="connsiteY10" fmla="*/ 56074 h 125622"/>
              <a:gd name="connsiteX11" fmla="*/ 4532 w 151750"/>
              <a:gd name="connsiteY11" fmla="*/ 107985 h 125622"/>
              <a:gd name="connsiteX12" fmla="*/ 1416 w 151750"/>
              <a:gd name="connsiteY12" fmla="*/ 121091 h 125622"/>
              <a:gd name="connsiteX13" fmla="*/ 14522 w 151750"/>
              <a:gd name="connsiteY13" fmla="*/ 124207 h 125622"/>
              <a:gd name="connsiteX14" fmla="*/ 98768 w 151750"/>
              <a:gd name="connsiteY14" fmla="*/ 72296 h 125622"/>
              <a:gd name="connsiteX15" fmla="*/ 140011 w 151750"/>
              <a:gd name="connsiteY15" fmla="*/ 98371 h 125622"/>
              <a:gd name="connsiteX16" fmla="*/ 142225 w 151750"/>
              <a:gd name="connsiteY16" fmla="*/ 98626 h 125622"/>
              <a:gd name="connsiteX17" fmla="*/ 151751 w 151750"/>
              <a:gd name="connsiteY17" fmla="*/ 89102 h 125622"/>
              <a:gd name="connsiteX18" fmla="*/ 144420 w 151750"/>
              <a:gd name="connsiteY18" fmla="*/ 79832 h 1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1750" h="125622">
                <a:moveTo>
                  <a:pt x="144420" y="79835"/>
                </a:moveTo>
                <a:cubicBezTo>
                  <a:pt x="133081" y="77135"/>
                  <a:pt x="122869" y="70957"/>
                  <a:pt x="115215" y="62164"/>
                </a:cubicBezTo>
                <a:lnTo>
                  <a:pt x="134375" y="50353"/>
                </a:lnTo>
                <a:cubicBezTo>
                  <a:pt x="138855" y="47595"/>
                  <a:pt x="140250" y="41726"/>
                  <a:pt x="137492" y="37247"/>
                </a:cubicBezTo>
                <a:cubicBezTo>
                  <a:pt x="134733" y="32767"/>
                  <a:pt x="128865" y="31372"/>
                  <a:pt x="124385" y="34130"/>
                </a:cubicBezTo>
                <a:lnTo>
                  <a:pt x="105152" y="45983"/>
                </a:lnTo>
                <a:cubicBezTo>
                  <a:pt x="100753" y="35175"/>
                  <a:pt x="99848" y="23261"/>
                  <a:pt x="102564" y="11913"/>
                </a:cubicBezTo>
                <a:cubicBezTo>
                  <a:pt x="103881" y="6820"/>
                  <a:pt x="100821" y="1624"/>
                  <a:pt x="95729" y="306"/>
                </a:cubicBezTo>
                <a:cubicBezTo>
                  <a:pt x="90635" y="-1012"/>
                  <a:pt x="85439" y="2049"/>
                  <a:pt x="84121" y="7141"/>
                </a:cubicBezTo>
                <a:cubicBezTo>
                  <a:pt x="84090" y="7262"/>
                  <a:pt x="84061" y="7383"/>
                  <a:pt x="84035" y="7504"/>
                </a:cubicBezTo>
                <a:cubicBezTo>
                  <a:pt x="80139" y="23769"/>
                  <a:pt x="81808" y="40870"/>
                  <a:pt x="88776" y="56074"/>
                </a:cubicBezTo>
                <a:lnTo>
                  <a:pt x="4532" y="107985"/>
                </a:lnTo>
                <a:cubicBezTo>
                  <a:pt x="53" y="110744"/>
                  <a:pt x="-1343" y="116612"/>
                  <a:pt x="1416" y="121091"/>
                </a:cubicBezTo>
                <a:cubicBezTo>
                  <a:pt x="4175" y="125570"/>
                  <a:pt x="10043" y="126966"/>
                  <a:pt x="14522" y="124207"/>
                </a:cubicBezTo>
                <a:lnTo>
                  <a:pt x="98768" y="72296"/>
                </a:lnTo>
                <a:cubicBezTo>
                  <a:pt x="109217" y="85351"/>
                  <a:pt x="123737" y="94530"/>
                  <a:pt x="140011" y="98371"/>
                </a:cubicBezTo>
                <a:cubicBezTo>
                  <a:pt x="140737" y="98539"/>
                  <a:pt x="141480" y="98625"/>
                  <a:pt x="142225" y="98626"/>
                </a:cubicBezTo>
                <a:cubicBezTo>
                  <a:pt x="147485" y="98627"/>
                  <a:pt x="151751" y="94363"/>
                  <a:pt x="151751" y="89102"/>
                </a:cubicBezTo>
                <a:cubicBezTo>
                  <a:pt x="151752" y="84686"/>
                  <a:pt x="148717" y="80849"/>
                  <a:pt x="144420" y="79832"/>
                </a:cubicBezTo>
                <a:close/>
              </a:path>
            </a:pathLst>
          </a:custGeom>
          <a:solidFill>
            <a:schemeClr val="accent6"/>
          </a:solidFill>
          <a:ln w="9525" cap="flat">
            <a:noFill/>
            <a:prstDash val="solid"/>
            <a:miter/>
          </a:ln>
        </p:spPr>
        <p:txBody>
          <a:bodyPr rtlCol="0" anchor="ctr"/>
          <a:lstStyle/>
          <a:p>
            <a:endParaRPr lang="vi-VN"/>
          </a:p>
        </p:txBody>
      </p:sp>
      <p:sp>
        <p:nvSpPr>
          <p:cNvPr id="13" name="Freeform: Shape 12"/>
          <p:cNvSpPr/>
          <p:nvPr/>
        </p:nvSpPr>
        <p:spPr>
          <a:xfrm>
            <a:off x="11206394" y="931133"/>
            <a:ext cx="356695" cy="365110"/>
          </a:xfrm>
          <a:custGeom>
            <a:avLst/>
            <a:gdLst>
              <a:gd name="connsiteX0" fmla="*/ 126465 w 136278"/>
              <a:gd name="connsiteY0" fmla="*/ 63914 h 139493"/>
              <a:gd name="connsiteX1" fmla="*/ 93615 w 136278"/>
              <a:gd name="connsiteY1" fmla="*/ 54518 h 139493"/>
              <a:gd name="connsiteX2" fmla="*/ 109099 w 136278"/>
              <a:gd name="connsiteY2" fmla="*/ 38064 h 139493"/>
              <a:gd name="connsiteX3" fmla="*/ 108691 w 136278"/>
              <a:gd name="connsiteY3" fmla="*/ 24597 h 139493"/>
              <a:gd name="connsiteX4" fmla="*/ 95223 w 136278"/>
              <a:gd name="connsiteY4" fmla="*/ 25005 h 139493"/>
              <a:gd name="connsiteX5" fmla="*/ 79735 w 136278"/>
              <a:gd name="connsiteY5" fmla="*/ 41462 h 139493"/>
              <a:gd name="connsiteX6" fmla="*/ 68362 w 136278"/>
              <a:gd name="connsiteY6" fmla="*/ 9241 h 139493"/>
              <a:gd name="connsiteX7" fmla="*/ 58549 w 136278"/>
              <a:gd name="connsiteY7" fmla="*/ 4 h 139493"/>
              <a:gd name="connsiteX8" fmla="*/ 49312 w 136278"/>
              <a:gd name="connsiteY8" fmla="*/ 9818 h 139493"/>
              <a:gd name="connsiteX9" fmla="*/ 66544 w 136278"/>
              <a:gd name="connsiteY9" fmla="*/ 55475 h 139493"/>
              <a:gd name="connsiteX10" fmla="*/ 2589 w 136278"/>
              <a:gd name="connsiteY10" fmla="*/ 123434 h 139493"/>
              <a:gd name="connsiteX11" fmla="*/ 2999 w 136278"/>
              <a:gd name="connsiteY11" fmla="*/ 136904 h 139493"/>
              <a:gd name="connsiteX12" fmla="*/ 16469 w 136278"/>
              <a:gd name="connsiteY12" fmla="*/ 136495 h 139493"/>
              <a:gd name="connsiteX13" fmla="*/ 80423 w 136278"/>
              <a:gd name="connsiteY13" fmla="*/ 68536 h 139493"/>
              <a:gd name="connsiteX14" fmla="*/ 124695 w 136278"/>
              <a:gd name="connsiteY14" fmla="*/ 82996 h 139493"/>
              <a:gd name="connsiteX15" fmla="*/ 127039 w 136278"/>
              <a:gd name="connsiteY15" fmla="*/ 82959 h 139493"/>
              <a:gd name="connsiteX16" fmla="*/ 136274 w 136278"/>
              <a:gd name="connsiteY16" fmla="*/ 73150 h 139493"/>
              <a:gd name="connsiteX17" fmla="*/ 126465 w 136278"/>
              <a:gd name="connsiteY17" fmla="*/ 63914 h 13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278" h="139493">
                <a:moveTo>
                  <a:pt x="126465" y="63914"/>
                </a:moveTo>
                <a:cubicBezTo>
                  <a:pt x="114803" y="64285"/>
                  <a:pt x="103317" y="60999"/>
                  <a:pt x="93615" y="54518"/>
                </a:cubicBezTo>
                <a:lnTo>
                  <a:pt x="109099" y="38064"/>
                </a:lnTo>
                <a:cubicBezTo>
                  <a:pt x="112705" y="34233"/>
                  <a:pt x="112522" y="28203"/>
                  <a:pt x="108691" y="24597"/>
                </a:cubicBezTo>
                <a:cubicBezTo>
                  <a:pt x="104859" y="20990"/>
                  <a:pt x="98829" y="21173"/>
                  <a:pt x="95223" y="25005"/>
                </a:cubicBezTo>
                <a:lnTo>
                  <a:pt x="79735" y="41462"/>
                </a:lnTo>
                <a:cubicBezTo>
                  <a:pt x="72678" y="32170"/>
                  <a:pt x="68701" y="20904"/>
                  <a:pt x="68362" y="9241"/>
                </a:cubicBezTo>
                <a:cubicBezTo>
                  <a:pt x="68203" y="3980"/>
                  <a:pt x="63809" y="-155"/>
                  <a:pt x="58549" y="4"/>
                </a:cubicBezTo>
                <a:cubicBezTo>
                  <a:pt x="53288" y="164"/>
                  <a:pt x="49153" y="4558"/>
                  <a:pt x="49312" y="9818"/>
                </a:cubicBezTo>
                <a:cubicBezTo>
                  <a:pt x="49796" y="26534"/>
                  <a:pt x="55863" y="42607"/>
                  <a:pt x="66544" y="55475"/>
                </a:cubicBezTo>
                <a:lnTo>
                  <a:pt x="2589" y="123434"/>
                </a:lnTo>
                <a:cubicBezTo>
                  <a:pt x="-1017" y="127267"/>
                  <a:pt x="-834" y="133298"/>
                  <a:pt x="2999" y="136904"/>
                </a:cubicBezTo>
                <a:cubicBezTo>
                  <a:pt x="6832" y="140511"/>
                  <a:pt x="12863" y="140328"/>
                  <a:pt x="16469" y="136495"/>
                </a:cubicBezTo>
                <a:lnTo>
                  <a:pt x="80423" y="68536"/>
                </a:lnTo>
                <a:cubicBezTo>
                  <a:pt x="93266" y="77944"/>
                  <a:pt x="108775" y="83009"/>
                  <a:pt x="124695" y="82996"/>
                </a:cubicBezTo>
                <a:cubicBezTo>
                  <a:pt x="125476" y="82996"/>
                  <a:pt x="126257" y="82981"/>
                  <a:pt x="127039" y="82959"/>
                </a:cubicBezTo>
                <a:cubicBezTo>
                  <a:pt x="132298" y="82800"/>
                  <a:pt x="136433" y="78409"/>
                  <a:pt x="136274" y="73150"/>
                </a:cubicBezTo>
                <a:cubicBezTo>
                  <a:pt x="136115" y="67890"/>
                  <a:pt x="131724" y="63756"/>
                  <a:pt x="126465" y="63914"/>
                </a:cubicBezTo>
                <a:close/>
              </a:path>
            </a:pathLst>
          </a:custGeom>
          <a:solidFill>
            <a:schemeClr val="accent6"/>
          </a:solidFill>
          <a:ln w="9525" cap="flat">
            <a:noFill/>
            <a:prstDash val="solid"/>
            <a:miter/>
          </a:ln>
        </p:spPr>
        <p:txBody>
          <a:bodyPr rtlCol="0" anchor="ctr"/>
          <a:lstStyle/>
          <a:p>
            <a:endParaRPr lang="vi-VN"/>
          </a:p>
        </p:txBody>
      </p:sp>
      <p:sp>
        <p:nvSpPr>
          <p:cNvPr id="14" name="Freeform: Shape 13"/>
          <p:cNvSpPr/>
          <p:nvPr/>
        </p:nvSpPr>
        <p:spPr>
          <a:xfrm>
            <a:off x="9432441" y="2016080"/>
            <a:ext cx="381055" cy="385984"/>
          </a:xfrm>
          <a:custGeom>
            <a:avLst/>
            <a:gdLst>
              <a:gd name="connsiteX0" fmla="*/ 40438 w 145585"/>
              <a:gd name="connsiteY0" fmla="*/ 121938 h 147468"/>
              <a:gd name="connsiteX1" fmla="*/ 56154 w 145585"/>
              <a:gd name="connsiteY1" fmla="*/ 105712 h 147468"/>
              <a:gd name="connsiteX2" fmla="*/ 67058 w 145585"/>
              <a:gd name="connsiteY2" fmla="*/ 138097 h 147468"/>
              <a:gd name="connsiteX3" fmla="*/ 76583 w 145585"/>
              <a:gd name="connsiteY3" fmla="*/ 147469 h 147468"/>
              <a:gd name="connsiteX4" fmla="*/ 76733 w 145585"/>
              <a:gd name="connsiteY4" fmla="*/ 147469 h 147468"/>
              <a:gd name="connsiteX5" fmla="*/ 86108 w 145585"/>
              <a:gd name="connsiteY5" fmla="*/ 137797 h 147468"/>
              <a:gd name="connsiteX6" fmla="*/ 86108 w 145585"/>
              <a:gd name="connsiteY6" fmla="*/ 137790 h 147468"/>
              <a:gd name="connsiteX7" fmla="*/ 69535 w 145585"/>
              <a:gd name="connsiteY7" fmla="*/ 91899 h 147468"/>
              <a:gd name="connsiteX8" fmla="*/ 142903 w 145585"/>
              <a:gd name="connsiteY8" fmla="*/ 16156 h 147468"/>
              <a:gd name="connsiteX9" fmla="*/ 142685 w 145585"/>
              <a:gd name="connsiteY9" fmla="*/ 2682 h 147468"/>
              <a:gd name="connsiteX10" fmla="*/ 129211 w 145585"/>
              <a:gd name="connsiteY10" fmla="*/ 2901 h 147468"/>
              <a:gd name="connsiteX11" fmla="*/ 55846 w 145585"/>
              <a:gd name="connsiteY11" fmla="*/ 78638 h 147468"/>
              <a:gd name="connsiteX12" fmla="*/ 10689 w 145585"/>
              <a:gd name="connsiteY12" fmla="*/ 63521 h 147468"/>
              <a:gd name="connsiteX13" fmla="*/ 9451 w 145585"/>
              <a:gd name="connsiteY13" fmla="*/ 63531 h 147468"/>
              <a:gd name="connsiteX14" fmla="*/ 0 w 145585"/>
              <a:gd name="connsiteY14" fmla="*/ 73130 h 147468"/>
              <a:gd name="connsiteX15" fmla="*/ 9600 w 145585"/>
              <a:gd name="connsiteY15" fmla="*/ 82581 h 147468"/>
              <a:gd name="connsiteX16" fmla="*/ 9748 w 145585"/>
              <a:gd name="connsiteY16" fmla="*/ 82581 h 147468"/>
              <a:gd name="connsiteX17" fmla="*/ 42479 w 145585"/>
              <a:gd name="connsiteY17" fmla="*/ 92436 h 147468"/>
              <a:gd name="connsiteX18" fmla="*/ 26743 w 145585"/>
              <a:gd name="connsiteY18" fmla="*/ 108681 h 147468"/>
              <a:gd name="connsiteX19" fmla="*/ 26962 w 145585"/>
              <a:gd name="connsiteY19" fmla="*/ 122157 h 147468"/>
              <a:gd name="connsiteX20" fmla="*/ 40438 w 145585"/>
              <a:gd name="connsiteY20" fmla="*/ 121938 h 14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5585" h="147468">
                <a:moveTo>
                  <a:pt x="40438" y="121938"/>
                </a:moveTo>
                <a:lnTo>
                  <a:pt x="56154" y="105712"/>
                </a:lnTo>
                <a:cubicBezTo>
                  <a:pt x="63075" y="115108"/>
                  <a:pt x="66887" y="126430"/>
                  <a:pt x="67058" y="138097"/>
                </a:cubicBezTo>
                <a:cubicBezTo>
                  <a:pt x="67142" y="143298"/>
                  <a:pt x="71382" y="147470"/>
                  <a:pt x="76583" y="147469"/>
                </a:cubicBezTo>
                <a:lnTo>
                  <a:pt x="76733" y="147469"/>
                </a:lnTo>
                <a:cubicBezTo>
                  <a:pt x="81992" y="147387"/>
                  <a:pt x="86190" y="143057"/>
                  <a:pt x="86108" y="137797"/>
                </a:cubicBezTo>
                <a:cubicBezTo>
                  <a:pt x="86108" y="137794"/>
                  <a:pt x="86108" y="137792"/>
                  <a:pt x="86108" y="137790"/>
                </a:cubicBezTo>
                <a:cubicBezTo>
                  <a:pt x="85863" y="121072"/>
                  <a:pt x="80028" y="104916"/>
                  <a:pt x="69535" y="91899"/>
                </a:cubicBezTo>
                <a:lnTo>
                  <a:pt x="142903" y="16156"/>
                </a:lnTo>
                <a:cubicBezTo>
                  <a:pt x="146563" y="12375"/>
                  <a:pt x="146465" y="6343"/>
                  <a:pt x="142685" y="2682"/>
                </a:cubicBezTo>
                <a:cubicBezTo>
                  <a:pt x="138903" y="-977"/>
                  <a:pt x="132871" y="-880"/>
                  <a:pt x="129211" y="2901"/>
                </a:cubicBezTo>
                <a:lnTo>
                  <a:pt x="55846" y="78638"/>
                </a:lnTo>
                <a:cubicBezTo>
                  <a:pt x="42843" y="68813"/>
                  <a:pt x="26987" y="63505"/>
                  <a:pt x="10689" y="63521"/>
                </a:cubicBezTo>
                <a:cubicBezTo>
                  <a:pt x="10270" y="63521"/>
                  <a:pt x="9861" y="63526"/>
                  <a:pt x="9451" y="63531"/>
                </a:cubicBezTo>
                <a:cubicBezTo>
                  <a:pt x="4191" y="63572"/>
                  <a:pt x="-41" y="67869"/>
                  <a:pt x="0" y="73130"/>
                </a:cubicBezTo>
                <a:cubicBezTo>
                  <a:pt x="41" y="78391"/>
                  <a:pt x="4339" y="82622"/>
                  <a:pt x="9600" y="82581"/>
                </a:cubicBezTo>
                <a:lnTo>
                  <a:pt x="9748" y="82581"/>
                </a:lnTo>
                <a:cubicBezTo>
                  <a:pt x="21428" y="82311"/>
                  <a:pt x="32890" y="85763"/>
                  <a:pt x="42479" y="92436"/>
                </a:cubicBezTo>
                <a:lnTo>
                  <a:pt x="26743" y="108681"/>
                </a:lnTo>
                <a:cubicBezTo>
                  <a:pt x="23082" y="112462"/>
                  <a:pt x="23180" y="118497"/>
                  <a:pt x="26962" y="122157"/>
                </a:cubicBezTo>
                <a:cubicBezTo>
                  <a:pt x="30743" y="125817"/>
                  <a:pt x="36777" y="125719"/>
                  <a:pt x="40438" y="121938"/>
                </a:cubicBezTo>
                <a:close/>
              </a:path>
            </a:pathLst>
          </a:custGeom>
          <a:solidFill>
            <a:schemeClr val="accent6"/>
          </a:solidFill>
          <a:ln w="9525" cap="flat">
            <a:noFill/>
            <a:prstDash val="solid"/>
            <a:miter/>
          </a:ln>
        </p:spPr>
        <p:txBody>
          <a:bodyPr rtlCol="0" anchor="ctr"/>
          <a:lstStyle/>
          <a:p>
            <a:endParaRPr lang="vi-VN"/>
          </a:p>
        </p:txBody>
      </p:sp>
      <p:sp>
        <p:nvSpPr>
          <p:cNvPr id="15" name="Freeform: Shape 14"/>
          <p:cNvSpPr/>
          <p:nvPr/>
        </p:nvSpPr>
        <p:spPr>
          <a:xfrm>
            <a:off x="9332453" y="1833869"/>
            <a:ext cx="425834" cy="287781"/>
          </a:xfrm>
          <a:custGeom>
            <a:avLst/>
            <a:gdLst>
              <a:gd name="connsiteX0" fmla="*/ 41348 w 162693"/>
              <a:gd name="connsiteY0" fmla="*/ 105477 h 109949"/>
              <a:gd name="connsiteX1" fmla="*/ 52430 w 162693"/>
              <a:gd name="connsiteY1" fmla="*/ 57956 h 109949"/>
              <a:gd name="connsiteX2" fmla="*/ 155189 w 162693"/>
              <a:gd name="connsiteY2" fmla="*/ 34366 h 109949"/>
              <a:gd name="connsiteX3" fmla="*/ 162474 w 162693"/>
              <a:gd name="connsiteY3" fmla="*/ 23036 h 109949"/>
              <a:gd name="connsiteX4" fmla="*/ 151144 w 162693"/>
              <a:gd name="connsiteY4" fmla="*/ 15750 h 109949"/>
              <a:gd name="connsiteX5" fmla="*/ 150928 w 162693"/>
              <a:gd name="connsiteY5" fmla="*/ 15799 h 109949"/>
              <a:gd name="connsiteX6" fmla="*/ 48167 w 162693"/>
              <a:gd name="connsiteY6" fmla="*/ 39391 h 109949"/>
              <a:gd name="connsiteX7" fmla="*/ 17457 w 162693"/>
              <a:gd name="connsiteY7" fmla="*/ 1456 h 109949"/>
              <a:gd name="connsiteX8" fmla="*/ 4323 w 162693"/>
              <a:gd name="connsiteY8" fmla="*/ 4469 h 109949"/>
              <a:gd name="connsiteX9" fmla="*/ 7337 w 162693"/>
              <a:gd name="connsiteY9" fmla="*/ 17604 h 109949"/>
              <a:gd name="connsiteX10" fmla="*/ 29340 w 162693"/>
              <a:gd name="connsiteY10" fmla="*/ 43712 h 109949"/>
              <a:gd name="connsiteX11" fmla="*/ 7394 w 162693"/>
              <a:gd name="connsiteY11" fmla="*/ 48750 h 109949"/>
              <a:gd name="connsiteX12" fmla="*/ 244 w 162693"/>
              <a:gd name="connsiteY12" fmla="*/ 60166 h 109949"/>
              <a:gd name="connsiteX13" fmla="*/ 9515 w 162693"/>
              <a:gd name="connsiteY13" fmla="*/ 67558 h 109949"/>
              <a:gd name="connsiteX14" fmla="*/ 11655 w 162693"/>
              <a:gd name="connsiteY14" fmla="*/ 67317 h 109949"/>
              <a:gd name="connsiteX15" fmla="*/ 33677 w 162693"/>
              <a:gd name="connsiteY15" fmla="*/ 62261 h 109949"/>
              <a:gd name="connsiteX16" fmla="*/ 25200 w 162693"/>
              <a:gd name="connsiteY16" fmla="*/ 95367 h 109949"/>
              <a:gd name="connsiteX17" fmla="*/ 28219 w 162693"/>
              <a:gd name="connsiteY17" fmla="*/ 108496 h 109949"/>
              <a:gd name="connsiteX18" fmla="*/ 41348 w 162693"/>
              <a:gd name="connsiteY18" fmla="*/ 105477 h 10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2693" h="109949">
                <a:moveTo>
                  <a:pt x="41348" y="105477"/>
                </a:moveTo>
                <a:cubicBezTo>
                  <a:pt x="50244" y="91318"/>
                  <a:pt x="54145" y="74590"/>
                  <a:pt x="52430" y="57956"/>
                </a:cubicBezTo>
                <a:lnTo>
                  <a:pt x="155189" y="34366"/>
                </a:lnTo>
                <a:cubicBezTo>
                  <a:pt x="160329" y="33248"/>
                  <a:pt x="163592" y="28176"/>
                  <a:pt x="162474" y="23036"/>
                </a:cubicBezTo>
                <a:cubicBezTo>
                  <a:pt x="161357" y="17895"/>
                  <a:pt x="156285" y="14633"/>
                  <a:pt x="151144" y="15750"/>
                </a:cubicBezTo>
                <a:cubicBezTo>
                  <a:pt x="151072" y="15765"/>
                  <a:pt x="151000" y="15782"/>
                  <a:pt x="150928" y="15799"/>
                </a:cubicBezTo>
                <a:lnTo>
                  <a:pt x="48167" y="39391"/>
                </a:lnTo>
                <a:cubicBezTo>
                  <a:pt x="42454" y="23671"/>
                  <a:pt x="31643" y="10317"/>
                  <a:pt x="17457" y="1456"/>
                </a:cubicBezTo>
                <a:cubicBezTo>
                  <a:pt x="12998" y="-1339"/>
                  <a:pt x="7118" y="11"/>
                  <a:pt x="4323" y="4469"/>
                </a:cubicBezTo>
                <a:cubicBezTo>
                  <a:pt x="1528" y="8928"/>
                  <a:pt x="2878" y="14809"/>
                  <a:pt x="7337" y="17604"/>
                </a:cubicBezTo>
                <a:cubicBezTo>
                  <a:pt x="17216" y="23797"/>
                  <a:pt x="24910" y="32926"/>
                  <a:pt x="29340" y="43712"/>
                </a:cubicBezTo>
                <a:lnTo>
                  <a:pt x="7394" y="48750"/>
                </a:lnTo>
                <a:cubicBezTo>
                  <a:pt x="2267" y="49929"/>
                  <a:pt x="-934" y="55040"/>
                  <a:pt x="244" y="60166"/>
                </a:cubicBezTo>
                <a:cubicBezTo>
                  <a:pt x="1237" y="64488"/>
                  <a:pt x="5081" y="67553"/>
                  <a:pt x="9515" y="67558"/>
                </a:cubicBezTo>
                <a:cubicBezTo>
                  <a:pt x="10235" y="67557"/>
                  <a:pt x="10953" y="67476"/>
                  <a:pt x="11655" y="67317"/>
                </a:cubicBezTo>
                <a:lnTo>
                  <a:pt x="33677" y="62261"/>
                </a:lnTo>
                <a:cubicBezTo>
                  <a:pt x="34371" y="73910"/>
                  <a:pt x="31407" y="85484"/>
                  <a:pt x="25200" y="95367"/>
                </a:cubicBezTo>
                <a:cubicBezTo>
                  <a:pt x="22408" y="99825"/>
                  <a:pt x="23759" y="105704"/>
                  <a:pt x="28219" y="108496"/>
                </a:cubicBezTo>
                <a:cubicBezTo>
                  <a:pt x="32678" y="111288"/>
                  <a:pt x="38556" y="109936"/>
                  <a:pt x="41348" y="105477"/>
                </a:cubicBezTo>
                <a:close/>
              </a:path>
            </a:pathLst>
          </a:custGeom>
          <a:solidFill>
            <a:schemeClr val="accent6"/>
          </a:solidFill>
          <a:ln w="9525" cap="flat">
            <a:noFill/>
            <a:prstDash val="solid"/>
            <a:miter/>
          </a:ln>
        </p:spPr>
        <p:txBody>
          <a:bodyPr rtlCol="0" anchor="ctr"/>
          <a:lstStyle/>
          <a:p>
            <a:endParaRPr lang="vi-VN"/>
          </a:p>
        </p:txBody>
      </p:sp>
      <p:sp>
        <p:nvSpPr>
          <p:cNvPr id="18" name="Freeform: Shape 17"/>
          <p:cNvSpPr/>
          <p:nvPr/>
        </p:nvSpPr>
        <p:spPr>
          <a:xfrm>
            <a:off x="9359106" y="1483681"/>
            <a:ext cx="420295" cy="281175"/>
          </a:xfrm>
          <a:custGeom>
            <a:avLst/>
            <a:gdLst>
              <a:gd name="connsiteX0" fmla="*/ 5343 w 160577"/>
              <a:gd name="connsiteY0" fmla="*/ 89339 h 107425"/>
              <a:gd name="connsiteX1" fmla="*/ 971 w 160577"/>
              <a:gd name="connsiteY1" fmla="*/ 102082 h 107425"/>
              <a:gd name="connsiteX2" fmla="*/ 13714 w 160577"/>
              <a:gd name="connsiteY2" fmla="*/ 106454 h 107425"/>
              <a:gd name="connsiteX3" fmla="*/ 48226 w 160577"/>
              <a:gd name="connsiteY3" fmla="*/ 71963 h 107425"/>
              <a:gd name="connsiteX4" fmla="*/ 147953 w 160577"/>
              <a:gd name="connsiteY4" fmla="*/ 106231 h 107425"/>
              <a:gd name="connsiteX5" fmla="*/ 160058 w 160577"/>
              <a:gd name="connsiteY5" fmla="*/ 100317 h 107425"/>
              <a:gd name="connsiteX6" fmla="*/ 154144 w 160577"/>
              <a:gd name="connsiteY6" fmla="*/ 88213 h 107425"/>
              <a:gd name="connsiteX7" fmla="*/ 54423 w 160577"/>
              <a:gd name="connsiteY7" fmla="*/ 53946 h 107425"/>
              <a:gd name="connsiteX8" fmla="*/ 48395 w 160577"/>
              <a:gd name="connsiteY8" fmla="*/ 5526 h 107425"/>
              <a:gd name="connsiteX9" fmla="*/ 35750 w 160577"/>
              <a:gd name="connsiteY9" fmla="*/ 884 h 107425"/>
              <a:gd name="connsiteX10" fmla="*/ 31108 w 160577"/>
              <a:gd name="connsiteY10" fmla="*/ 13529 h 107425"/>
              <a:gd name="connsiteX11" fmla="*/ 31278 w 160577"/>
              <a:gd name="connsiteY11" fmla="*/ 13877 h 107425"/>
              <a:gd name="connsiteX12" fmla="*/ 36231 w 160577"/>
              <a:gd name="connsiteY12" fmla="*/ 47691 h 107425"/>
              <a:gd name="connsiteX13" fmla="*/ 14856 w 160577"/>
              <a:gd name="connsiteY13" fmla="*/ 40346 h 107425"/>
              <a:gd name="connsiteX14" fmla="*/ 2751 w 160577"/>
              <a:gd name="connsiteY14" fmla="*/ 46259 h 107425"/>
              <a:gd name="connsiteX15" fmla="*/ 8664 w 160577"/>
              <a:gd name="connsiteY15" fmla="*/ 58364 h 107425"/>
              <a:gd name="connsiteX16" fmla="*/ 29964 w 160577"/>
              <a:gd name="connsiteY16" fmla="*/ 65683 h 107425"/>
              <a:gd name="connsiteX17" fmla="*/ 5343 w 160577"/>
              <a:gd name="connsiteY17" fmla="*/ 89339 h 10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0577" h="107425">
                <a:moveTo>
                  <a:pt x="5343" y="89339"/>
                </a:moveTo>
                <a:cubicBezTo>
                  <a:pt x="617" y="91651"/>
                  <a:pt x="-1341" y="97356"/>
                  <a:pt x="971" y="102082"/>
                </a:cubicBezTo>
                <a:cubicBezTo>
                  <a:pt x="3283" y="106809"/>
                  <a:pt x="8988" y="108766"/>
                  <a:pt x="13714" y="106454"/>
                </a:cubicBezTo>
                <a:cubicBezTo>
                  <a:pt x="28747" y="99134"/>
                  <a:pt x="40897" y="86992"/>
                  <a:pt x="48226" y="71963"/>
                </a:cubicBezTo>
                <a:lnTo>
                  <a:pt x="147953" y="106231"/>
                </a:lnTo>
                <a:cubicBezTo>
                  <a:pt x="152929" y="107940"/>
                  <a:pt x="158348" y="105292"/>
                  <a:pt x="160058" y="100317"/>
                </a:cubicBezTo>
                <a:cubicBezTo>
                  <a:pt x="161767" y="95342"/>
                  <a:pt x="159120" y="89923"/>
                  <a:pt x="154144" y="88213"/>
                </a:cubicBezTo>
                <a:lnTo>
                  <a:pt x="54423" y="53946"/>
                </a:lnTo>
                <a:cubicBezTo>
                  <a:pt x="57877" y="37586"/>
                  <a:pt x="55755" y="20540"/>
                  <a:pt x="48395" y="5526"/>
                </a:cubicBezTo>
                <a:cubicBezTo>
                  <a:pt x="46185" y="752"/>
                  <a:pt x="40523" y="-1327"/>
                  <a:pt x="35750" y="884"/>
                </a:cubicBezTo>
                <a:cubicBezTo>
                  <a:pt x="30976" y="3094"/>
                  <a:pt x="28898" y="8756"/>
                  <a:pt x="31108" y="13529"/>
                </a:cubicBezTo>
                <a:cubicBezTo>
                  <a:pt x="31162" y="13647"/>
                  <a:pt x="31219" y="13762"/>
                  <a:pt x="31278" y="13877"/>
                </a:cubicBezTo>
                <a:cubicBezTo>
                  <a:pt x="36408" y="24357"/>
                  <a:pt x="38140" y="36179"/>
                  <a:pt x="36231" y="47691"/>
                </a:cubicBezTo>
                <a:lnTo>
                  <a:pt x="14856" y="40346"/>
                </a:lnTo>
                <a:cubicBezTo>
                  <a:pt x="9880" y="38636"/>
                  <a:pt x="4461" y="41283"/>
                  <a:pt x="2751" y="46259"/>
                </a:cubicBezTo>
                <a:cubicBezTo>
                  <a:pt x="1042" y="51234"/>
                  <a:pt x="3689" y="56654"/>
                  <a:pt x="8664" y="58364"/>
                </a:cubicBezTo>
                <a:lnTo>
                  <a:pt x="29964" y="65683"/>
                </a:lnTo>
                <a:cubicBezTo>
                  <a:pt x="24424" y="75942"/>
                  <a:pt x="15816" y="84214"/>
                  <a:pt x="5343" y="89339"/>
                </a:cubicBezTo>
                <a:close/>
              </a:path>
            </a:pathLst>
          </a:custGeom>
          <a:solidFill>
            <a:schemeClr val="accent6"/>
          </a:solidFill>
          <a:ln w="9525" cap="flat">
            <a:noFill/>
            <a:prstDash val="solid"/>
            <a:miter/>
          </a:ln>
        </p:spPr>
        <p:txBody>
          <a:bodyPr rtlCol="0" anchor="ctr"/>
          <a:lstStyle/>
          <a:p>
            <a:endParaRPr lang="vi-VN"/>
          </a:p>
        </p:txBody>
      </p:sp>
      <p:sp>
        <p:nvSpPr>
          <p:cNvPr id="19" name="Freeform: Shape 18"/>
          <p:cNvSpPr/>
          <p:nvPr/>
        </p:nvSpPr>
        <p:spPr>
          <a:xfrm>
            <a:off x="10029102" y="2100455"/>
            <a:ext cx="294218" cy="434869"/>
          </a:xfrm>
          <a:custGeom>
            <a:avLst/>
            <a:gdLst>
              <a:gd name="connsiteX0" fmla="*/ 64446 w 112408"/>
              <a:gd name="connsiteY0" fmla="*/ 114371 h 166145"/>
              <a:gd name="connsiteX1" fmla="*/ 59291 w 112408"/>
              <a:gd name="connsiteY1" fmla="*/ 9056 h 166145"/>
              <a:gd name="connsiteX2" fmla="*/ 49311 w 112408"/>
              <a:gd name="connsiteY2" fmla="*/ 7 h 166145"/>
              <a:gd name="connsiteX3" fmla="*/ 40262 w 112408"/>
              <a:gd name="connsiteY3" fmla="*/ 9988 h 166145"/>
              <a:gd name="connsiteX4" fmla="*/ 45416 w 112408"/>
              <a:gd name="connsiteY4" fmla="*/ 115303 h 166145"/>
              <a:gd name="connsiteX5" fmla="*/ 2681 w 112408"/>
              <a:gd name="connsiteY5" fmla="*/ 138860 h 166145"/>
              <a:gd name="connsiteX6" fmla="*/ 2901 w 112408"/>
              <a:gd name="connsiteY6" fmla="*/ 152328 h 166145"/>
              <a:gd name="connsiteX7" fmla="*/ 16369 w 112408"/>
              <a:gd name="connsiteY7" fmla="*/ 152108 h 166145"/>
              <a:gd name="connsiteX8" fmla="*/ 16778 w 112408"/>
              <a:gd name="connsiteY8" fmla="*/ 151658 h 166145"/>
              <a:gd name="connsiteX9" fmla="*/ 46351 w 112408"/>
              <a:gd name="connsiteY9" fmla="*/ 134520 h 166145"/>
              <a:gd name="connsiteX10" fmla="*/ 47455 w 112408"/>
              <a:gd name="connsiteY10" fmla="*/ 157086 h 166145"/>
              <a:gd name="connsiteX11" fmla="*/ 56962 w 112408"/>
              <a:gd name="connsiteY11" fmla="*/ 166146 h 166145"/>
              <a:gd name="connsiteX12" fmla="*/ 57438 w 112408"/>
              <a:gd name="connsiteY12" fmla="*/ 166136 h 166145"/>
              <a:gd name="connsiteX13" fmla="*/ 66487 w 112408"/>
              <a:gd name="connsiteY13" fmla="*/ 156156 h 166145"/>
              <a:gd name="connsiteX14" fmla="*/ 65382 w 112408"/>
              <a:gd name="connsiteY14" fmla="*/ 133582 h 166145"/>
              <a:gd name="connsiteX15" fmla="*/ 96483 w 112408"/>
              <a:gd name="connsiteY15" fmla="*/ 147752 h 166145"/>
              <a:gd name="connsiteX16" fmla="*/ 109939 w 112408"/>
              <a:gd name="connsiteY16" fmla="*/ 147096 h 166145"/>
              <a:gd name="connsiteX17" fmla="*/ 109283 w 112408"/>
              <a:gd name="connsiteY17" fmla="*/ 133641 h 166145"/>
              <a:gd name="connsiteX18" fmla="*/ 64446 w 112408"/>
              <a:gd name="connsiteY18" fmla="*/ 114371 h 166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2408" h="166145">
                <a:moveTo>
                  <a:pt x="64446" y="114371"/>
                </a:moveTo>
                <a:lnTo>
                  <a:pt x="59291" y="9056"/>
                </a:lnTo>
                <a:cubicBezTo>
                  <a:pt x="58976" y="3828"/>
                  <a:pt x="54544" y="-191"/>
                  <a:pt x="49311" y="7"/>
                </a:cubicBezTo>
                <a:cubicBezTo>
                  <a:pt x="44057" y="268"/>
                  <a:pt x="40007" y="4734"/>
                  <a:pt x="40262" y="9988"/>
                </a:cubicBezTo>
                <a:lnTo>
                  <a:pt x="45416" y="115303"/>
                </a:lnTo>
                <a:cubicBezTo>
                  <a:pt x="28940" y="118163"/>
                  <a:pt x="13896" y="126455"/>
                  <a:pt x="2681" y="138860"/>
                </a:cubicBezTo>
                <a:cubicBezTo>
                  <a:pt x="-978" y="142640"/>
                  <a:pt x="-880" y="148669"/>
                  <a:pt x="2901" y="152328"/>
                </a:cubicBezTo>
                <a:cubicBezTo>
                  <a:pt x="6680" y="155986"/>
                  <a:pt x="12711" y="155888"/>
                  <a:pt x="16369" y="152108"/>
                </a:cubicBezTo>
                <a:cubicBezTo>
                  <a:pt x="16510" y="151963"/>
                  <a:pt x="16646" y="151813"/>
                  <a:pt x="16778" y="151658"/>
                </a:cubicBezTo>
                <a:cubicBezTo>
                  <a:pt x="24608" y="143003"/>
                  <a:pt x="34948" y="137011"/>
                  <a:pt x="46351" y="134520"/>
                </a:cubicBezTo>
                <a:lnTo>
                  <a:pt x="47455" y="157086"/>
                </a:lnTo>
                <a:cubicBezTo>
                  <a:pt x="47706" y="162156"/>
                  <a:pt x="51886" y="166140"/>
                  <a:pt x="56962" y="166146"/>
                </a:cubicBezTo>
                <a:lnTo>
                  <a:pt x="57438" y="166136"/>
                </a:lnTo>
                <a:cubicBezTo>
                  <a:pt x="62691" y="165875"/>
                  <a:pt x="66740" y="161409"/>
                  <a:pt x="66487" y="156156"/>
                </a:cubicBezTo>
                <a:lnTo>
                  <a:pt x="65382" y="133582"/>
                </a:lnTo>
                <a:cubicBezTo>
                  <a:pt x="76976" y="134936"/>
                  <a:pt x="87853" y="139892"/>
                  <a:pt x="96483" y="147752"/>
                </a:cubicBezTo>
                <a:cubicBezTo>
                  <a:pt x="100380" y="151287"/>
                  <a:pt x="106404" y="150993"/>
                  <a:pt x="109939" y="147096"/>
                </a:cubicBezTo>
                <a:cubicBezTo>
                  <a:pt x="113473" y="143199"/>
                  <a:pt x="113179" y="137176"/>
                  <a:pt x="109283" y="133641"/>
                </a:cubicBezTo>
                <a:cubicBezTo>
                  <a:pt x="96912" y="122386"/>
                  <a:pt x="81125" y="115601"/>
                  <a:pt x="64446" y="114371"/>
                </a:cubicBezTo>
                <a:close/>
              </a:path>
            </a:pathLst>
          </a:custGeom>
          <a:solidFill>
            <a:schemeClr val="accent6"/>
          </a:solidFill>
          <a:ln w="9525" cap="flat">
            <a:noFill/>
            <a:prstDash val="solid"/>
            <a:miter/>
          </a:ln>
        </p:spPr>
        <p:txBody>
          <a:bodyPr rtlCol="0" anchor="ctr"/>
          <a:lstStyle/>
          <a:p>
            <a:endParaRPr lang="vi-VN"/>
          </a:p>
        </p:txBody>
      </p:sp>
      <p:sp>
        <p:nvSpPr>
          <p:cNvPr id="23" name="Freeform: Shape 22"/>
          <p:cNvSpPr/>
          <p:nvPr/>
        </p:nvSpPr>
        <p:spPr>
          <a:xfrm>
            <a:off x="10252644" y="2014308"/>
            <a:ext cx="381437" cy="385822"/>
          </a:xfrm>
          <a:custGeom>
            <a:avLst/>
            <a:gdLst>
              <a:gd name="connsiteX0" fmla="*/ 136266 w 145731"/>
              <a:gd name="connsiteY0" fmla="*/ 63351 h 147406"/>
              <a:gd name="connsiteX1" fmla="*/ 89903 w 145731"/>
              <a:gd name="connsiteY1" fmla="*/ 78547 h 147406"/>
              <a:gd name="connsiteX2" fmla="*/ 16394 w 145731"/>
              <a:gd name="connsiteY2" fmla="*/ 2927 h 147406"/>
              <a:gd name="connsiteX3" fmla="*/ 2927 w 145731"/>
              <a:gd name="connsiteY3" fmla="*/ 2655 h 147406"/>
              <a:gd name="connsiteX4" fmla="*/ 2656 w 145731"/>
              <a:gd name="connsiteY4" fmla="*/ 16123 h 147406"/>
              <a:gd name="connsiteX5" fmla="*/ 2739 w 145731"/>
              <a:gd name="connsiteY5" fmla="*/ 16210 h 147406"/>
              <a:gd name="connsiteX6" fmla="*/ 76228 w 145731"/>
              <a:gd name="connsiteY6" fmla="*/ 91812 h 147406"/>
              <a:gd name="connsiteX7" fmla="*/ 59738 w 145731"/>
              <a:gd name="connsiteY7" fmla="*/ 137747 h 147406"/>
              <a:gd name="connsiteX8" fmla="*/ 69123 w 145731"/>
              <a:gd name="connsiteY8" fmla="*/ 147407 h 147406"/>
              <a:gd name="connsiteX9" fmla="*/ 69263 w 145731"/>
              <a:gd name="connsiteY9" fmla="*/ 147407 h 147406"/>
              <a:gd name="connsiteX10" fmla="*/ 78788 w 145731"/>
              <a:gd name="connsiteY10" fmla="*/ 138016 h 147406"/>
              <a:gd name="connsiteX11" fmla="*/ 89638 w 145731"/>
              <a:gd name="connsiteY11" fmla="*/ 105608 h 147406"/>
              <a:gd name="connsiteX12" fmla="*/ 105391 w 145731"/>
              <a:gd name="connsiteY12" fmla="*/ 121812 h 147406"/>
              <a:gd name="connsiteX13" fmla="*/ 118858 w 145731"/>
              <a:gd name="connsiteY13" fmla="*/ 122141 h 147406"/>
              <a:gd name="connsiteX14" fmla="*/ 119186 w 145731"/>
              <a:gd name="connsiteY14" fmla="*/ 108674 h 147406"/>
              <a:gd name="connsiteX15" fmla="*/ 119045 w 145731"/>
              <a:gd name="connsiteY15" fmla="*/ 108530 h 147406"/>
              <a:gd name="connsiteX16" fmla="*/ 103344 w 145731"/>
              <a:gd name="connsiteY16" fmla="*/ 92377 h 147406"/>
              <a:gd name="connsiteX17" fmla="*/ 135188 w 145731"/>
              <a:gd name="connsiteY17" fmla="*/ 82397 h 147406"/>
              <a:gd name="connsiteX18" fmla="*/ 136141 w 145731"/>
              <a:gd name="connsiteY18" fmla="*/ 82397 h 147406"/>
              <a:gd name="connsiteX19" fmla="*/ 145731 w 145731"/>
              <a:gd name="connsiteY19" fmla="*/ 72937 h 147406"/>
              <a:gd name="connsiteX20" fmla="*/ 136271 w 145731"/>
              <a:gd name="connsiteY20" fmla="*/ 63347 h 147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5731" h="147406">
                <a:moveTo>
                  <a:pt x="136266" y="63351"/>
                </a:moveTo>
                <a:cubicBezTo>
                  <a:pt x="119564" y="63202"/>
                  <a:pt x="103277" y="68541"/>
                  <a:pt x="89903" y="78547"/>
                </a:cubicBezTo>
                <a:lnTo>
                  <a:pt x="16394" y="2927"/>
                </a:lnTo>
                <a:cubicBezTo>
                  <a:pt x="12750" y="-867"/>
                  <a:pt x="6721" y="-989"/>
                  <a:pt x="2927" y="2655"/>
                </a:cubicBezTo>
                <a:cubicBezTo>
                  <a:pt x="-867" y="6300"/>
                  <a:pt x="-989" y="12329"/>
                  <a:pt x="2656" y="16123"/>
                </a:cubicBezTo>
                <a:cubicBezTo>
                  <a:pt x="2683" y="16152"/>
                  <a:pt x="2711" y="16181"/>
                  <a:pt x="2739" y="16210"/>
                </a:cubicBezTo>
                <a:lnTo>
                  <a:pt x="76228" y="91812"/>
                </a:lnTo>
                <a:cubicBezTo>
                  <a:pt x="65756" y="104852"/>
                  <a:pt x="59950" y="121024"/>
                  <a:pt x="59738" y="137747"/>
                </a:cubicBezTo>
                <a:cubicBezTo>
                  <a:pt x="59663" y="143005"/>
                  <a:pt x="63864" y="147330"/>
                  <a:pt x="69123" y="147407"/>
                </a:cubicBezTo>
                <a:lnTo>
                  <a:pt x="69263" y="147407"/>
                </a:lnTo>
                <a:cubicBezTo>
                  <a:pt x="74471" y="147408"/>
                  <a:pt x="78715" y="143225"/>
                  <a:pt x="78788" y="138016"/>
                </a:cubicBezTo>
                <a:cubicBezTo>
                  <a:pt x="78936" y="126346"/>
                  <a:pt x="82729" y="115015"/>
                  <a:pt x="89638" y="105608"/>
                </a:cubicBezTo>
                <a:lnTo>
                  <a:pt x="105391" y="121812"/>
                </a:lnTo>
                <a:cubicBezTo>
                  <a:pt x="109019" y="125621"/>
                  <a:pt x="115049" y="125769"/>
                  <a:pt x="118858" y="122141"/>
                </a:cubicBezTo>
                <a:cubicBezTo>
                  <a:pt x="122667" y="118513"/>
                  <a:pt x="122813" y="112484"/>
                  <a:pt x="119186" y="108674"/>
                </a:cubicBezTo>
                <a:cubicBezTo>
                  <a:pt x="119140" y="108626"/>
                  <a:pt x="119093" y="108577"/>
                  <a:pt x="119045" y="108530"/>
                </a:cubicBezTo>
                <a:lnTo>
                  <a:pt x="103344" y="92377"/>
                </a:lnTo>
                <a:cubicBezTo>
                  <a:pt x="112695" y="85886"/>
                  <a:pt x="123805" y="82404"/>
                  <a:pt x="135188" y="82397"/>
                </a:cubicBezTo>
                <a:lnTo>
                  <a:pt x="136141" y="82397"/>
                </a:lnTo>
                <a:cubicBezTo>
                  <a:pt x="141401" y="82433"/>
                  <a:pt x="145695" y="78197"/>
                  <a:pt x="145731" y="72937"/>
                </a:cubicBezTo>
                <a:cubicBezTo>
                  <a:pt x="145767" y="67677"/>
                  <a:pt x="141532" y="63383"/>
                  <a:pt x="136271" y="63347"/>
                </a:cubicBezTo>
                <a:close/>
              </a:path>
            </a:pathLst>
          </a:custGeom>
          <a:solidFill>
            <a:schemeClr val="accent6"/>
          </a:solidFill>
          <a:ln w="9525" cap="flat">
            <a:noFill/>
            <a:prstDash val="solid"/>
            <a:miter/>
          </a:ln>
        </p:spPr>
        <p:txBody>
          <a:bodyPr rtlCol="0" anchor="ctr"/>
          <a:lstStyle/>
          <a:p>
            <a:endParaRPr lang="vi-VN"/>
          </a:p>
        </p:txBody>
      </p:sp>
      <p:sp>
        <p:nvSpPr>
          <p:cNvPr id="24" name="Freeform: Shape 23"/>
          <p:cNvSpPr/>
          <p:nvPr/>
        </p:nvSpPr>
        <p:spPr>
          <a:xfrm>
            <a:off x="10306126" y="1798031"/>
            <a:ext cx="427428" cy="289066"/>
          </a:xfrm>
          <a:custGeom>
            <a:avLst/>
            <a:gdLst>
              <a:gd name="connsiteX0" fmla="*/ 155673 w 163302"/>
              <a:gd name="connsiteY0" fmla="*/ 48587 h 110440"/>
              <a:gd name="connsiteX1" fmla="*/ 133595 w 163302"/>
              <a:gd name="connsiteY1" fmla="*/ 44177 h 110440"/>
              <a:gd name="connsiteX2" fmla="*/ 154836 w 163302"/>
              <a:gd name="connsiteY2" fmla="*/ 17453 h 110440"/>
              <a:gd name="connsiteX3" fmla="*/ 157478 w 163302"/>
              <a:gd name="connsiteY3" fmla="*/ 4243 h 110440"/>
              <a:gd name="connsiteX4" fmla="*/ 144269 w 163302"/>
              <a:gd name="connsiteY4" fmla="*/ 1600 h 110440"/>
              <a:gd name="connsiteX5" fmla="*/ 114654 w 163302"/>
              <a:gd name="connsiteY5" fmla="*/ 40390 h 110440"/>
              <a:gd name="connsiteX6" fmla="*/ 11262 w 163302"/>
              <a:gd name="connsiteY6" fmla="*/ 19721 h 110440"/>
              <a:gd name="connsiteX7" fmla="*/ 161 w 163302"/>
              <a:gd name="connsiteY7" fmla="*/ 27350 h 110440"/>
              <a:gd name="connsiteX8" fmla="*/ 7524 w 163302"/>
              <a:gd name="connsiteY8" fmla="*/ 38398 h 110440"/>
              <a:gd name="connsiteX9" fmla="*/ 110924 w 163302"/>
              <a:gd name="connsiteY9" fmla="*/ 59067 h 110440"/>
              <a:gd name="connsiteX10" fmla="*/ 123349 w 163302"/>
              <a:gd name="connsiteY10" fmla="*/ 106257 h 110440"/>
              <a:gd name="connsiteX11" fmla="*/ 136577 w 163302"/>
              <a:gd name="connsiteY11" fmla="*/ 108800 h 110440"/>
              <a:gd name="connsiteX12" fmla="*/ 139199 w 163302"/>
              <a:gd name="connsiteY12" fmla="*/ 95691 h 110440"/>
              <a:gd name="connsiteX13" fmla="*/ 129784 w 163302"/>
              <a:gd name="connsiteY13" fmla="*/ 62837 h 110440"/>
              <a:gd name="connsiteX14" fmla="*/ 151933 w 163302"/>
              <a:gd name="connsiteY14" fmla="*/ 67265 h 110440"/>
              <a:gd name="connsiteX15" fmla="*/ 153813 w 163302"/>
              <a:gd name="connsiteY15" fmla="*/ 67450 h 110440"/>
              <a:gd name="connsiteX16" fmla="*/ 163302 w 163302"/>
              <a:gd name="connsiteY16" fmla="*/ 57890 h 110440"/>
              <a:gd name="connsiteX17" fmla="*/ 155673 w 163302"/>
              <a:gd name="connsiteY17" fmla="*/ 48591 h 11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302" h="110440">
                <a:moveTo>
                  <a:pt x="155673" y="48587"/>
                </a:moveTo>
                <a:lnTo>
                  <a:pt x="133595" y="44177"/>
                </a:lnTo>
                <a:cubicBezTo>
                  <a:pt x="137714" y="33271"/>
                  <a:pt x="145141" y="23927"/>
                  <a:pt x="154836" y="17453"/>
                </a:cubicBezTo>
                <a:cubicBezTo>
                  <a:pt x="159213" y="14535"/>
                  <a:pt x="160396" y="8620"/>
                  <a:pt x="157478" y="4243"/>
                </a:cubicBezTo>
                <a:cubicBezTo>
                  <a:pt x="154560" y="-134"/>
                  <a:pt x="148646" y="-1317"/>
                  <a:pt x="144269" y="1600"/>
                </a:cubicBezTo>
                <a:cubicBezTo>
                  <a:pt x="130340" y="10858"/>
                  <a:pt x="119914" y="24514"/>
                  <a:pt x="114654" y="40390"/>
                </a:cubicBezTo>
                <a:lnTo>
                  <a:pt x="11262" y="19721"/>
                </a:lnTo>
                <a:cubicBezTo>
                  <a:pt x="6090" y="18761"/>
                  <a:pt x="1119" y="22178"/>
                  <a:pt x="161" y="27350"/>
                </a:cubicBezTo>
                <a:cubicBezTo>
                  <a:pt x="-778" y="32418"/>
                  <a:pt x="2484" y="37314"/>
                  <a:pt x="7524" y="38398"/>
                </a:cubicBezTo>
                <a:lnTo>
                  <a:pt x="110924" y="59067"/>
                </a:lnTo>
                <a:cubicBezTo>
                  <a:pt x="109679" y="75744"/>
                  <a:pt x="114053" y="92356"/>
                  <a:pt x="123349" y="106257"/>
                </a:cubicBezTo>
                <a:cubicBezTo>
                  <a:pt x="126300" y="110612"/>
                  <a:pt x="132221" y="111751"/>
                  <a:pt x="136577" y="108800"/>
                </a:cubicBezTo>
                <a:cubicBezTo>
                  <a:pt x="140886" y="105881"/>
                  <a:pt x="142054" y="100043"/>
                  <a:pt x="139199" y="95691"/>
                </a:cubicBezTo>
                <a:cubicBezTo>
                  <a:pt x="132712" y="85990"/>
                  <a:pt x="129420" y="74503"/>
                  <a:pt x="129784" y="62837"/>
                </a:cubicBezTo>
                <a:lnTo>
                  <a:pt x="151933" y="67265"/>
                </a:lnTo>
                <a:cubicBezTo>
                  <a:pt x="152552" y="67388"/>
                  <a:pt x="153182" y="67450"/>
                  <a:pt x="153813" y="67450"/>
                </a:cubicBezTo>
                <a:cubicBezTo>
                  <a:pt x="159073" y="67431"/>
                  <a:pt x="163322" y="63151"/>
                  <a:pt x="163302" y="57890"/>
                </a:cubicBezTo>
                <a:cubicBezTo>
                  <a:pt x="163286" y="53373"/>
                  <a:pt x="160099" y="49490"/>
                  <a:pt x="155673" y="48591"/>
                </a:cubicBezTo>
                <a:close/>
              </a:path>
            </a:pathLst>
          </a:custGeom>
          <a:solidFill>
            <a:schemeClr val="accent6"/>
          </a:solidFill>
          <a:ln w="9525" cap="flat">
            <a:noFill/>
            <a:prstDash val="solid"/>
            <a:miter/>
          </a:ln>
        </p:spPr>
        <p:txBody>
          <a:bodyPr rtlCol="0" anchor="ctr"/>
          <a:lstStyle/>
          <a:p>
            <a:endParaRPr lang="vi-VN"/>
          </a:p>
        </p:txBody>
      </p:sp>
      <p:sp>
        <p:nvSpPr>
          <p:cNvPr id="25" name="Freeform: Shape 24"/>
          <p:cNvSpPr/>
          <p:nvPr/>
        </p:nvSpPr>
        <p:spPr>
          <a:xfrm>
            <a:off x="9526343" y="1230051"/>
            <a:ext cx="347513" cy="408080"/>
          </a:xfrm>
          <a:custGeom>
            <a:avLst/>
            <a:gdLst>
              <a:gd name="connsiteX0" fmla="*/ 7743 w 132770"/>
              <a:gd name="connsiteY0" fmla="*/ 71275 h 155910"/>
              <a:gd name="connsiteX1" fmla="*/ 22068 w 132770"/>
              <a:gd name="connsiteY1" fmla="*/ 72637 h 155910"/>
              <a:gd name="connsiteX2" fmla="*/ 56027 w 132770"/>
              <a:gd name="connsiteY2" fmla="*/ 64350 h 155910"/>
              <a:gd name="connsiteX3" fmla="*/ 115280 w 132770"/>
              <a:gd name="connsiteY3" fmla="*/ 151608 h 155910"/>
              <a:gd name="connsiteX4" fmla="*/ 128468 w 132770"/>
              <a:gd name="connsiteY4" fmla="*/ 154349 h 155910"/>
              <a:gd name="connsiteX5" fmla="*/ 131210 w 132770"/>
              <a:gd name="connsiteY5" fmla="*/ 141161 h 155910"/>
              <a:gd name="connsiteX6" fmla="*/ 131037 w 132770"/>
              <a:gd name="connsiteY6" fmla="*/ 140906 h 155910"/>
              <a:gd name="connsiteX7" fmla="*/ 71809 w 132770"/>
              <a:gd name="connsiteY7" fmla="*/ 53685 h 155910"/>
              <a:gd name="connsiteX8" fmla="*/ 96035 w 132770"/>
              <a:gd name="connsiteY8" fmla="*/ 11314 h 155910"/>
              <a:gd name="connsiteX9" fmla="*/ 88463 w 132770"/>
              <a:gd name="connsiteY9" fmla="*/ 171 h 155910"/>
              <a:gd name="connsiteX10" fmla="*/ 77320 w 132770"/>
              <a:gd name="connsiteY10" fmla="*/ 7742 h 155910"/>
              <a:gd name="connsiteX11" fmla="*/ 60957 w 132770"/>
              <a:gd name="connsiteY11" fmla="*/ 37705 h 155910"/>
              <a:gd name="connsiteX12" fmla="*/ 48308 w 132770"/>
              <a:gd name="connsiteY12" fmla="*/ 19077 h 155910"/>
              <a:gd name="connsiteX13" fmla="*/ 35120 w 132770"/>
              <a:gd name="connsiteY13" fmla="*/ 16336 h 155910"/>
              <a:gd name="connsiteX14" fmla="*/ 32378 w 132770"/>
              <a:gd name="connsiteY14" fmla="*/ 29524 h 155910"/>
              <a:gd name="connsiteX15" fmla="*/ 32551 w 132770"/>
              <a:gd name="connsiteY15" fmla="*/ 29778 h 155910"/>
              <a:gd name="connsiteX16" fmla="*/ 45243 w 132770"/>
              <a:gd name="connsiteY16" fmla="*/ 48468 h 155910"/>
              <a:gd name="connsiteX17" fmla="*/ 11315 w 132770"/>
              <a:gd name="connsiteY17" fmla="*/ 52558 h 155910"/>
              <a:gd name="connsiteX18" fmla="*/ 170 w 132770"/>
              <a:gd name="connsiteY18" fmla="*/ 60131 h 155910"/>
              <a:gd name="connsiteX19" fmla="*/ 7743 w 132770"/>
              <a:gd name="connsiteY19" fmla="*/ 71274 h 15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2770" h="155910">
                <a:moveTo>
                  <a:pt x="7743" y="71275"/>
                </a:moveTo>
                <a:cubicBezTo>
                  <a:pt x="12464" y="72179"/>
                  <a:pt x="17260" y="72635"/>
                  <a:pt x="22068" y="72637"/>
                </a:cubicBezTo>
                <a:cubicBezTo>
                  <a:pt x="33884" y="72603"/>
                  <a:pt x="45523" y="69763"/>
                  <a:pt x="56027" y="64350"/>
                </a:cubicBezTo>
                <a:lnTo>
                  <a:pt x="115280" y="151608"/>
                </a:lnTo>
                <a:cubicBezTo>
                  <a:pt x="118165" y="156006"/>
                  <a:pt x="124070" y="157234"/>
                  <a:pt x="128468" y="154349"/>
                </a:cubicBezTo>
                <a:cubicBezTo>
                  <a:pt x="132867" y="151464"/>
                  <a:pt x="134095" y="145559"/>
                  <a:pt x="131210" y="141161"/>
                </a:cubicBezTo>
                <a:cubicBezTo>
                  <a:pt x="131154" y="141075"/>
                  <a:pt x="131096" y="140990"/>
                  <a:pt x="131037" y="140906"/>
                </a:cubicBezTo>
                <a:lnTo>
                  <a:pt x="71809" y="53685"/>
                </a:lnTo>
                <a:cubicBezTo>
                  <a:pt x="84394" y="42668"/>
                  <a:pt x="92924" y="27749"/>
                  <a:pt x="96035" y="11314"/>
                </a:cubicBezTo>
                <a:cubicBezTo>
                  <a:pt x="97022" y="6146"/>
                  <a:pt x="93632" y="1158"/>
                  <a:pt x="88463" y="171"/>
                </a:cubicBezTo>
                <a:cubicBezTo>
                  <a:pt x="83295" y="-816"/>
                  <a:pt x="78307" y="2574"/>
                  <a:pt x="77320" y="7742"/>
                </a:cubicBezTo>
                <a:cubicBezTo>
                  <a:pt x="75128" y="19193"/>
                  <a:pt x="69406" y="29671"/>
                  <a:pt x="60957" y="37705"/>
                </a:cubicBezTo>
                <a:lnTo>
                  <a:pt x="48308" y="19077"/>
                </a:lnTo>
                <a:cubicBezTo>
                  <a:pt x="45423" y="14678"/>
                  <a:pt x="39518" y="13451"/>
                  <a:pt x="35120" y="16336"/>
                </a:cubicBezTo>
                <a:cubicBezTo>
                  <a:pt x="30721" y="19221"/>
                  <a:pt x="29493" y="25125"/>
                  <a:pt x="32378" y="29524"/>
                </a:cubicBezTo>
                <a:cubicBezTo>
                  <a:pt x="32435" y="29610"/>
                  <a:pt x="32492" y="29694"/>
                  <a:pt x="32551" y="29778"/>
                </a:cubicBezTo>
                <a:lnTo>
                  <a:pt x="45243" y="48468"/>
                </a:lnTo>
                <a:cubicBezTo>
                  <a:pt x="34636" y="53333"/>
                  <a:pt x="22774" y="54762"/>
                  <a:pt x="11315" y="52558"/>
                </a:cubicBezTo>
                <a:cubicBezTo>
                  <a:pt x="6146" y="51572"/>
                  <a:pt x="1157" y="54962"/>
                  <a:pt x="170" y="60131"/>
                </a:cubicBezTo>
                <a:cubicBezTo>
                  <a:pt x="-815" y="65298"/>
                  <a:pt x="2575" y="70287"/>
                  <a:pt x="7743" y="71274"/>
                </a:cubicBezTo>
                <a:close/>
              </a:path>
            </a:pathLst>
          </a:custGeom>
          <a:solidFill>
            <a:schemeClr val="accent6"/>
          </a:solidFill>
          <a:ln w="9525" cap="flat">
            <a:noFill/>
            <a:prstDash val="solid"/>
            <a:miter/>
          </a:ln>
        </p:spPr>
        <p:txBody>
          <a:bodyPr rtlCol="0" anchor="ctr"/>
          <a:lstStyle/>
          <a:p>
            <a:endParaRPr lang="vi-VN"/>
          </a:p>
        </p:txBody>
      </p:sp>
      <p:sp>
        <p:nvSpPr>
          <p:cNvPr id="100" name="Text Box 99"/>
          <p:cNvSpPr txBox="1"/>
          <p:nvPr/>
        </p:nvSpPr>
        <p:spPr>
          <a:xfrm>
            <a:off x="700405" y="1811655"/>
            <a:ext cx="7040880" cy="583565"/>
          </a:xfrm>
          <a:prstGeom prst="rect">
            <a:avLst/>
          </a:prstGeom>
          <a:noFill/>
          <a:ln w="9525">
            <a:noFill/>
          </a:ln>
        </p:spPr>
        <p:txBody>
          <a:bodyPr wrap="square">
            <a:spAutoFit/>
          </a:bodyPr>
          <a:lstStyle/>
          <a:p>
            <a:pPr marL="635" indent="-635"/>
            <a:r>
              <a:rPr lang="vi-VN" altLang="en-US" sz="3200" b="0">
                <a:solidFill>
                  <a:srgbClr val="000000"/>
                </a:solidFill>
                <a:latin typeface="Times New Roman" panose="02020603050405020304" charset="0"/>
              </a:rPr>
              <a:t>- W</a:t>
            </a:r>
            <a:r>
              <a:rPr lang="en-US" sz="3200" b="0">
                <a:solidFill>
                  <a:srgbClr val="000000"/>
                </a:solidFill>
                <a:latin typeface="Times New Roman" panose="02020603050405020304" charset="0"/>
              </a:rPr>
              <a:t>ork in pairs and exchange </a:t>
            </a:r>
            <a:r>
              <a:rPr lang="vi-VN" altLang="en-US" sz="3200" b="0">
                <a:solidFill>
                  <a:srgbClr val="000000"/>
                </a:solidFill>
                <a:latin typeface="Times New Roman" panose="02020603050405020304" charset="0"/>
              </a:rPr>
              <a:t>your</a:t>
            </a:r>
            <a:r>
              <a:rPr lang="en-US" sz="3200" b="0">
                <a:solidFill>
                  <a:srgbClr val="000000"/>
                </a:solidFill>
                <a:latin typeface="Times New Roman" panose="02020603050405020304" charset="0"/>
              </a:rPr>
              <a:t> wishes</a:t>
            </a:r>
          </a:p>
        </p:txBody>
      </p:sp>
      <p:sp>
        <p:nvSpPr>
          <p:cNvPr id="3" name="Text Box 2"/>
          <p:cNvSpPr txBox="1"/>
          <p:nvPr/>
        </p:nvSpPr>
        <p:spPr>
          <a:xfrm>
            <a:off x="491951" y="2661676"/>
            <a:ext cx="11283315" cy="1076325"/>
          </a:xfrm>
          <a:prstGeom prst="rect">
            <a:avLst/>
          </a:prstGeom>
          <a:noFill/>
          <a:ln w="9525">
            <a:noFill/>
          </a:ln>
        </p:spPr>
        <p:txBody>
          <a:bodyPr wrap="square">
            <a:spAutoFit/>
          </a:bodyPr>
          <a:lstStyle/>
          <a:p>
            <a:pPr marL="457200" indent="-457200">
              <a:buFont typeface="Wingdings" panose="05000000000000000000" pitchFamily="2" charset="2"/>
              <a:buChar char="Ø"/>
            </a:pPr>
            <a:r>
              <a:rPr lang="vi-VN" sz="3200" b="1" u="sng" dirty="0">
                <a:solidFill>
                  <a:srgbClr val="C00000"/>
                </a:solidFill>
                <a:latin typeface="Times New Roman" panose="02020603050405020304" charset="0"/>
              </a:rPr>
              <a:t>Example:</a:t>
            </a:r>
          </a:p>
          <a:p>
            <a:pPr marL="635" indent="-635" algn="just"/>
            <a:r>
              <a:rPr lang="vi-VN" sz="3200" dirty="0">
                <a:solidFill>
                  <a:srgbClr val="000000"/>
                </a:solidFill>
                <a:highlight>
                  <a:srgbClr val="FFFF00"/>
                </a:highlight>
                <a:latin typeface="Times New Roman" panose="02020603050405020304" charset="0"/>
              </a:rPr>
              <a:t>I wish I had</a:t>
            </a:r>
            <a:r>
              <a:rPr lang="vi-VN" sz="3200" dirty="0">
                <a:solidFill>
                  <a:srgbClr val="000000"/>
                </a:solidFill>
                <a:latin typeface="Times New Roman" panose="02020603050405020304" charset="0"/>
              </a:rPr>
              <a:t> a dishwasher to do the washing-up for me every day.</a:t>
            </a:r>
          </a:p>
        </p:txBody>
      </p:sp>
      <p:sp>
        <p:nvSpPr>
          <p:cNvPr id="2" name="Rectangle 1"/>
          <p:cNvSpPr/>
          <p:nvPr/>
        </p:nvSpPr>
        <p:spPr>
          <a:xfrm>
            <a:off x="915193" y="4133938"/>
            <a:ext cx="9916666" cy="1938992"/>
          </a:xfrm>
          <a:prstGeom prst="rect">
            <a:avLst/>
          </a:prstGeom>
          <a:solidFill>
            <a:schemeClr val="accent4">
              <a:lumMod val="60000"/>
              <a:lumOff val="40000"/>
            </a:schemeClr>
          </a:solidFill>
        </p:spPr>
        <p:txBody>
          <a:bodyPr wrap="square">
            <a:spAutoFit/>
          </a:bodyPr>
          <a:lstStyle/>
          <a:p>
            <a:pPr marL="285750" indent="-285750">
              <a:buFontTx/>
              <a:buChar char="-"/>
            </a:pPr>
            <a:r>
              <a:rPr lang="vi-VN" sz="3000" b="1" dirty="0" smtClean="0">
                <a:solidFill>
                  <a:srgbClr val="002060"/>
                </a:solidFill>
                <a:latin typeface="Bahnschrift" panose="020B0502040204020203" pitchFamily="34" charset="0"/>
              </a:rPr>
              <a:t>I </a:t>
            </a:r>
            <a:r>
              <a:rPr lang="vi-VN" sz="3000" b="1" dirty="0">
                <a:solidFill>
                  <a:srgbClr val="002060"/>
                </a:solidFill>
                <a:latin typeface="Bahnschrift" panose="020B0502040204020203" pitchFamily="34" charset="0"/>
              </a:rPr>
              <a:t>wish I could travel to Korea</a:t>
            </a:r>
            <a:r>
              <a:rPr lang="vi-VN" sz="3000" b="1" dirty="0" smtClean="0">
                <a:solidFill>
                  <a:srgbClr val="002060"/>
                </a:solidFill>
                <a:latin typeface="Bahnschrift" panose="020B0502040204020203" pitchFamily="34" charset="0"/>
              </a:rPr>
              <a:t>.</a:t>
            </a:r>
            <a:endParaRPr lang="en-US" sz="3000" b="1" dirty="0" smtClean="0">
              <a:solidFill>
                <a:srgbClr val="002060"/>
              </a:solidFill>
              <a:latin typeface="Bahnschrift" panose="020B0502040204020203" pitchFamily="34" charset="0"/>
            </a:endParaRPr>
          </a:p>
          <a:p>
            <a:pPr marL="285750" indent="-285750">
              <a:buFontTx/>
              <a:buChar char="-"/>
            </a:pPr>
            <a:r>
              <a:rPr lang="vi-VN" sz="3000" b="1" dirty="0" smtClean="0">
                <a:solidFill>
                  <a:srgbClr val="002060"/>
                </a:solidFill>
                <a:latin typeface="Bahnschrift" panose="020B0502040204020203" pitchFamily="34" charset="0"/>
              </a:rPr>
              <a:t>I </a:t>
            </a:r>
            <a:r>
              <a:rPr lang="vi-VN" sz="3000" b="1" dirty="0">
                <a:solidFill>
                  <a:srgbClr val="002060"/>
                </a:solidFill>
                <a:latin typeface="Bahnschrift" panose="020B0502040204020203" pitchFamily="34" charset="0"/>
              </a:rPr>
              <a:t>wish I got a high score in the final exam</a:t>
            </a:r>
            <a:r>
              <a:rPr lang="vi-VN" sz="3000" b="1" dirty="0" smtClean="0">
                <a:solidFill>
                  <a:srgbClr val="002060"/>
                </a:solidFill>
                <a:latin typeface="Bahnschrift" panose="020B0502040204020203" pitchFamily="34" charset="0"/>
              </a:rPr>
              <a:t>.</a:t>
            </a:r>
            <a:endParaRPr lang="en-US" sz="3000" b="1" dirty="0" smtClean="0">
              <a:solidFill>
                <a:srgbClr val="002060"/>
              </a:solidFill>
              <a:latin typeface="Bahnschrift" panose="020B0502040204020203" pitchFamily="34" charset="0"/>
            </a:endParaRPr>
          </a:p>
          <a:p>
            <a:pPr marL="285750" indent="-285750">
              <a:buFontTx/>
              <a:buChar char="-"/>
            </a:pPr>
            <a:r>
              <a:rPr lang="vi-VN" sz="3000" b="1" dirty="0" smtClean="0">
                <a:solidFill>
                  <a:srgbClr val="002060"/>
                </a:solidFill>
                <a:latin typeface="Bahnschrift" panose="020B0502040204020203" pitchFamily="34" charset="0"/>
              </a:rPr>
              <a:t>I </a:t>
            </a:r>
            <a:r>
              <a:rPr lang="vi-VN" sz="3000" b="1" dirty="0">
                <a:solidFill>
                  <a:srgbClr val="002060"/>
                </a:solidFill>
                <a:latin typeface="Bahnschrift" panose="020B0502040204020203" pitchFamily="34" charset="0"/>
              </a:rPr>
              <a:t>wish I could speak English fluently</a:t>
            </a:r>
            <a:r>
              <a:rPr lang="vi-VN" sz="3000" b="1" dirty="0" smtClean="0">
                <a:solidFill>
                  <a:srgbClr val="002060"/>
                </a:solidFill>
                <a:latin typeface="Bahnschrift" panose="020B0502040204020203" pitchFamily="34" charset="0"/>
              </a:rPr>
              <a:t>.</a:t>
            </a:r>
            <a:endParaRPr lang="en-US" sz="3000" b="1" dirty="0" smtClean="0">
              <a:solidFill>
                <a:srgbClr val="002060"/>
              </a:solidFill>
              <a:latin typeface="Bahnschrift" panose="020B0502040204020203" pitchFamily="34" charset="0"/>
            </a:endParaRPr>
          </a:p>
          <a:p>
            <a:pPr marL="285750" indent="-285750">
              <a:buFontTx/>
              <a:buChar char="-"/>
            </a:pPr>
            <a:r>
              <a:rPr lang="vi-VN" sz="3000" b="1" dirty="0" smtClean="0">
                <a:solidFill>
                  <a:srgbClr val="002060"/>
                </a:solidFill>
                <a:latin typeface="Bahnschrift" panose="020B0502040204020203" pitchFamily="34" charset="0"/>
              </a:rPr>
              <a:t>I </a:t>
            </a:r>
            <a:r>
              <a:rPr lang="vi-VN" sz="3000" b="1" dirty="0">
                <a:solidFill>
                  <a:srgbClr val="002060"/>
                </a:solidFill>
                <a:latin typeface="Bahnschrift" panose="020B0502040204020203" pitchFamily="34" charset="0"/>
              </a:rPr>
              <a:t>wish I had more money to spend on my hobbies</a:t>
            </a:r>
            <a:r>
              <a:rPr lang="vi-VN" sz="3000" b="1" dirty="0" smtClean="0">
                <a:solidFill>
                  <a:srgbClr val="002060"/>
                </a:solidFill>
                <a:latin typeface="Bahnschrift" panose="020B0502040204020203" pitchFamily="34" charset="0"/>
              </a:rPr>
              <a:t>.</a:t>
            </a:r>
            <a:endParaRPr lang="en-US" sz="3000" b="1" dirty="0" smtClean="0">
              <a:solidFill>
                <a:srgbClr val="002060"/>
              </a:solidFill>
              <a:latin typeface="Bahnschrift" panose="020B0502040204020203"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00" fill="hold"/>
                                        <p:tgtEl>
                                          <p:spTgt spid="19"/>
                                        </p:tgtEl>
                                        <p:attrNameLst>
                                          <p:attrName>ppt_x</p:attrName>
                                        </p:attrNameLst>
                                      </p:cBhvr>
                                      <p:tavLst>
                                        <p:tav tm="0">
                                          <p:val>
                                            <p:strVal val="1+#ppt_w/2"/>
                                          </p:val>
                                        </p:tav>
                                        <p:tav tm="100000">
                                          <p:val>
                                            <p:strVal val="#ppt_x"/>
                                          </p:val>
                                        </p:tav>
                                      </p:tavLst>
                                    </p:anim>
                                    <p:anim calcmode="lin" valueType="num">
                                      <p:cBhvr additive="base">
                                        <p:cTn id="12" dur="1000" fill="hold"/>
                                        <p:tgtEl>
                                          <p:spTgt spid="19"/>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000" fill="hold"/>
                                        <p:tgtEl>
                                          <p:spTgt spid="14"/>
                                        </p:tgtEl>
                                        <p:attrNameLst>
                                          <p:attrName>ppt_x</p:attrName>
                                        </p:attrNameLst>
                                      </p:cBhvr>
                                      <p:tavLst>
                                        <p:tav tm="0">
                                          <p:val>
                                            <p:strVal val="1+#ppt_w/2"/>
                                          </p:val>
                                        </p:tav>
                                        <p:tav tm="100000">
                                          <p:val>
                                            <p:strVal val="#ppt_x"/>
                                          </p:val>
                                        </p:tav>
                                      </p:tavLst>
                                    </p:anim>
                                    <p:anim calcmode="lin" valueType="num">
                                      <p:cBhvr additive="base">
                                        <p:cTn id="16" dur="1000" fill="hold"/>
                                        <p:tgtEl>
                                          <p:spTgt spid="14"/>
                                        </p:tgtEl>
                                        <p:attrNameLst>
                                          <p:attrName>ppt_y</p:attrName>
                                        </p:attrNameLst>
                                      </p:cBhvr>
                                      <p:tavLst>
                                        <p:tav tm="0">
                                          <p:val>
                                            <p:strVal val="0-#ppt_h/2"/>
                                          </p:val>
                                        </p:tav>
                                        <p:tav tm="100000">
                                          <p:val>
                                            <p:strVal val="#ppt_y"/>
                                          </p:val>
                                        </p:tav>
                                      </p:tavLst>
                                    </p:anim>
                                  </p:childTnLst>
                                </p:cTn>
                              </p:par>
                              <p:par>
                                <p:cTn id="17" presetID="2" presetClass="entr" presetSubtype="3"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1+#ppt_w/2"/>
                                          </p:val>
                                        </p:tav>
                                        <p:tav tm="100000">
                                          <p:val>
                                            <p:strVal val="#ppt_x"/>
                                          </p:val>
                                        </p:tav>
                                      </p:tavLst>
                                    </p:anim>
                                    <p:anim calcmode="lin" valueType="num">
                                      <p:cBhvr additive="base">
                                        <p:cTn id="20" dur="1000" fill="hold"/>
                                        <p:tgtEl>
                                          <p:spTgt spid="15"/>
                                        </p:tgtEl>
                                        <p:attrNameLst>
                                          <p:attrName>ppt_y</p:attrName>
                                        </p:attrNameLst>
                                      </p:cBhvr>
                                      <p:tavLst>
                                        <p:tav tm="0">
                                          <p:val>
                                            <p:strVal val="0-#ppt_h/2"/>
                                          </p:val>
                                        </p:tav>
                                        <p:tav tm="100000">
                                          <p:val>
                                            <p:strVal val="#ppt_y"/>
                                          </p:val>
                                        </p:tav>
                                      </p:tavLst>
                                    </p:anim>
                                  </p:childTnLst>
                                </p:cTn>
                              </p:par>
                              <p:par>
                                <p:cTn id="21" presetID="2" presetClass="entr" presetSubtype="3"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1000" fill="hold"/>
                                        <p:tgtEl>
                                          <p:spTgt spid="23"/>
                                        </p:tgtEl>
                                        <p:attrNameLst>
                                          <p:attrName>ppt_x</p:attrName>
                                        </p:attrNameLst>
                                      </p:cBhvr>
                                      <p:tavLst>
                                        <p:tav tm="0">
                                          <p:val>
                                            <p:strVal val="1+#ppt_w/2"/>
                                          </p:val>
                                        </p:tav>
                                        <p:tav tm="100000">
                                          <p:val>
                                            <p:strVal val="#ppt_x"/>
                                          </p:val>
                                        </p:tav>
                                      </p:tavLst>
                                    </p:anim>
                                    <p:anim calcmode="lin" valueType="num">
                                      <p:cBhvr additive="base">
                                        <p:cTn id="24" dur="1000" fill="hold"/>
                                        <p:tgtEl>
                                          <p:spTgt spid="23"/>
                                        </p:tgtEl>
                                        <p:attrNameLst>
                                          <p:attrName>ppt_y</p:attrName>
                                        </p:attrNameLst>
                                      </p:cBhvr>
                                      <p:tavLst>
                                        <p:tav tm="0">
                                          <p:val>
                                            <p:strVal val="0-#ppt_h/2"/>
                                          </p:val>
                                        </p:tav>
                                        <p:tav tm="100000">
                                          <p:val>
                                            <p:strVal val="#ppt_y"/>
                                          </p:val>
                                        </p:tav>
                                      </p:tavLst>
                                    </p:anim>
                                  </p:childTnLst>
                                </p:cTn>
                              </p:par>
                              <p:par>
                                <p:cTn id="25" presetID="2" presetClass="entr" presetSubtype="3"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1000" fill="hold"/>
                                        <p:tgtEl>
                                          <p:spTgt spid="24"/>
                                        </p:tgtEl>
                                        <p:attrNameLst>
                                          <p:attrName>ppt_x</p:attrName>
                                        </p:attrNameLst>
                                      </p:cBhvr>
                                      <p:tavLst>
                                        <p:tav tm="0">
                                          <p:val>
                                            <p:strVal val="1+#ppt_w/2"/>
                                          </p:val>
                                        </p:tav>
                                        <p:tav tm="100000">
                                          <p:val>
                                            <p:strVal val="#ppt_x"/>
                                          </p:val>
                                        </p:tav>
                                      </p:tavLst>
                                    </p:anim>
                                    <p:anim calcmode="lin" valueType="num">
                                      <p:cBhvr additive="base">
                                        <p:cTn id="28" dur="1000" fill="hold"/>
                                        <p:tgtEl>
                                          <p:spTgt spid="24"/>
                                        </p:tgtEl>
                                        <p:attrNameLst>
                                          <p:attrName>ppt_y</p:attrName>
                                        </p:attrNameLst>
                                      </p:cBhvr>
                                      <p:tavLst>
                                        <p:tav tm="0">
                                          <p:val>
                                            <p:strVal val="0-#ppt_h/2"/>
                                          </p:val>
                                        </p:tav>
                                        <p:tav tm="100000">
                                          <p:val>
                                            <p:strVal val="#ppt_y"/>
                                          </p:val>
                                        </p:tav>
                                      </p:tavLst>
                                    </p:anim>
                                  </p:childTnLst>
                                </p:cTn>
                              </p:par>
                              <p:par>
                                <p:cTn id="29" presetID="2" presetClass="entr" presetSubtype="3"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1000" fill="hold"/>
                                        <p:tgtEl>
                                          <p:spTgt spid="18"/>
                                        </p:tgtEl>
                                        <p:attrNameLst>
                                          <p:attrName>ppt_x</p:attrName>
                                        </p:attrNameLst>
                                      </p:cBhvr>
                                      <p:tavLst>
                                        <p:tav tm="0">
                                          <p:val>
                                            <p:strVal val="1+#ppt_w/2"/>
                                          </p:val>
                                        </p:tav>
                                        <p:tav tm="100000">
                                          <p:val>
                                            <p:strVal val="#ppt_x"/>
                                          </p:val>
                                        </p:tav>
                                      </p:tavLst>
                                    </p:anim>
                                    <p:anim calcmode="lin" valueType="num">
                                      <p:cBhvr additive="base">
                                        <p:cTn id="32" dur="1000" fill="hold"/>
                                        <p:tgtEl>
                                          <p:spTgt spid="18"/>
                                        </p:tgtEl>
                                        <p:attrNameLst>
                                          <p:attrName>ppt_y</p:attrName>
                                        </p:attrNameLst>
                                      </p:cBhvr>
                                      <p:tavLst>
                                        <p:tav tm="0">
                                          <p:val>
                                            <p:strVal val="0-#ppt_h/2"/>
                                          </p:val>
                                        </p:tav>
                                        <p:tav tm="100000">
                                          <p:val>
                                            <p:strVal val="#ppt_y"/>
                                          </p:val>
                                        </p:tav>
                                      </p:tavLst>
                                    </p:anim>
                                  </p:childTnLst>
                                </p:cTn>
                              </p:par>
                              <p:par>
                                <p:cTn id="33" presetID="2" presetClass="entr" presetSubtype="3"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1000" fill="hold"/>
                                        <p:tgtEl>
                                          <p:spTgt spid="25"/>
                                        </p:tgtEl>
                                        <p:attrNameLst>
                                          <p:attrName>ppt_x</p:attrName>
                                        </p:attrNameLst>
                                      </p:cBhvr>
                                      <p:tavLst>
                                        <p:tav tm="0">
                                          <p:val>
                                            <p:strVal val="1+#ppt_w/2"/>
                                          </p:val>
                                        </p:tav>
                                        <p:tav tm="100000">
                                          <p:val>
                                            <p:strVal val="#ppt_x"/>
                                          </p:val>
                                        </p:tav>
                                      </p:tavLst>
                                    </p:anim>
                                    <p:anim calcmode="lin" valueType="num">
                                      <p:cBhvr additive="base">
                                        <p:cTn id="36" dur="1000" fill="hold"/>
                                        <p:tgtEl>
                                          <p:spTgt spid="25"/>
                                        </p:tgtEl>
                                        <p:attrNameLst>
                                          <p:attrName>ppt_y</p:attrName>
                                        </p:attrNameLst>
                                      </p:cBhvr>
                                      <p:tavLst>
                                        <p:tav tm="0">
                                          <p:val>
                                            <p:strVal val="0-#ppt_h/2"/>
                                          </p:val>
                                        </p:tav>
                                        <p:tav tm="100000">
                                          <p:val>
                                            <p:strVal val="#ppt_y"/>
                                          </p:val>
                                        </p:tav>
                                      </p:tavLst>
                                    </p:anim>
                                  </p:childTnLst>
                                </p:cTn>
                              </p:par>
                              <p:par>
                                <p:cTn id="37" presetID="2" presetClass="entr" presetSubtype="3"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1000" fill="hold"/>
                                        <p:tgtEl>
                                          <p:spTgt spid="6"/>
                                        </p:tgtEl>
                                        <p:attrNameLst>
                                          <p:attrName>ppt_x</p:attrName>
                                        </p:attrNameLst>
                                      </p:cBhvr>
                                      <p:tavLst>
                                        <p:tav tm="0">
                                          <p:val>
                                            <p:strVal val="1+#ppt_w/2"/>
                                          </p:val>
                                        </p:tav>
                                        <p:tav tm="100000">
                                          <p:val>
                                            <p:strVal val="#ppt_x"/>
                                          </p:val>
                                        </p:tav>
                                      </p:tavLst>
                                    </p:anim>
                                    <p:anim calcmode="lin" valueType="num">
                                      <p:cBhvr additive="base">
                                        <p:cTn id="40" dur="1000" fill="hold"/>
                                        <p:tgtEl>
                                          <p:spTgt spid="6"/>
                                        </p:tgtEl>
                                        <p:attrNameLst>
                                          <p:attrName>ppt_y</p:attrName>
                                        </p:attrNameLst>
                                      </p:cBhvr>
                                      <p:tavLst>
                                        <p:tav tm="0">
                                          <p:val>
                                            <p:strVal val="0-#ppt_h/2"/>
                                          </p:val>
                                        </p:tav>
                                        <p:tav tm="100000">
                                          <p:val>
                                            <p:strVal val="#ppt_y"/>
                                          </p:val>
                                        </p:tav>
                                      </p:tavLst>
                                    </p:anim>
                                  </p:childTnLst>
                                </p:cTn>
                              </p:par>
                            </p:childTnLst>
                          </p:cTn>
                        </p:par>
                        <p:par>
                          <p:cTn id="41" fill="hold">
                            <p:stCondLst>
                              <p:cond delay="1000"/>
                            </p:stCondLst>
                            <p:childTnLst>
                              <p:par>
                                <p:cTn id="42" presetID="2" presetClass="entr" presetSubtype="3"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1000" fill="hold"/>
                                        <p:tgtEl>
                                          <p:spTgt spid="9"/>
                                        </p:tgtEl>
                                        <p:attrNameLst>
                                          <p:attrName>ppt_x</p:attrName>
                                        </p:attrNameLst>
                                      </p:cBhvr>
                                      <p:tavLst>
                                        <p:tav tm="0">
                                          <p:val>
                                            <p:strVal val="1+#ppt_w/2"/>
                                          </p:val>
                                        </p:tav>
                                        <p:tav tm="100000">
                                          <p:val>
                                            <p:strVal val="#ppt_x"/>
                                          </p:val>
                                        </p:tav>
                                      </p:tavLst>
                                    </p:anim>
                                    <p:anim calcmode="lin" valueType="num">
                                      <p:cBhvr additive="base">
                                        <p:cTn id="45" dur="1000" fill="hold"/>
                                        <p:tgtEl>
                                          <p:spTgt spid="9"/>
                                        </p:tgtEl>
                                        <p:attrNameLst>
                                          <p:attrName>ppt_y</p:attrName>
                                        </p:attrNameLst>
                                      </p:cBhvr>
                                      <p:tavLst>
                                        <p:tav tm="0">
                                          <p:val>
                                            <p:strVal val="0-#ppt_h/2"/>
                                          </p:val>
                                        </p:tav>
                                        <p:tav tm="100000">
                                          <p:val>
                                            <p:strVal val="#ppt_y"/>
                                          </p:val>
                                        </p:tav>
                                      </p:tavLst>
                                    </p:anim>
                                  </p:childTnLst>
                                </p:cTn>
                              </p:par>
                            </p:childTnLst>
                          </p:cTn>
                        </p:par>
                        <p:par>
                          <p:cTn id="46" fill="hold">
                            <p:stCondLst>
                              <p:cond delay="2000"/>
                            </p:stCondLst>
                            <p:childTnLst>
                              <p:par>
                                <p:cTn id="47" presetID="2" presetClass="entr" presetSubtype="3"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1000" fill="hold"/>
                                        <p:tgtEl>
                                          <p:spTgt spid="10"/>
                                        </p:tgtEl>
                                        <p:attrNameLst>
                                          <p:attrName>ppt_x</p:attrName>
                                        </p:attrNameLst>
                                      </p:cBhvr>
                                      <p:tavLst>
                                        <p:tav tm="0">
                                          <p:val>
                                            <p:strVal val="1+#ppt_w/2"/>
                                          </p:val>
                                        </p:tav>
                                        <p:tav tm="100000">
                                          <p:val>
                                            <p:strVal val="#ppt_x"/>
                                          </p:val>
                                        </p:tav>
                                      </p:tavLst>
                                    </p:anim>
                                    <p:anim calcmode="lin" valueType="num">
                                      <p:cBhvr additive="base">
                                        <p:cTn id="50" dur="1000" fill="hold"/>
                                        <p:tgtEl>
                                          <p:spTgt spid="10"/>
                                        </p:tgtEl>
                                        <p:attrNameLst>
                                          <p:attrName>ppt_y</p:attrName>
                                        </p:attrNameLst>
                                      </p:cBhvr>
                                      <p:tavLst>
                                        <p:tav tm="0">
                                          <p:val>
                                            <p:strVal val="0-#ppt_h/2"/>
                                          </p:val>
                                        </p:tav>
                                        <p:tav tm="100000">
                                          <p:val>
                                            <p:strVal val="#ppt_y"/>
                                          </p:val>
                                        </p:tav>
                                      </p:tavLst>
                                    </p:anim>
                                  </p:childTnLst>
                                </p:cTn>
                              </p:par>
                            </p:childTnLst>
                          </p:cTn>
                        </p:par>
                        <p:par>
                          <p:cTn id="51" fill="hold">
                            <p:stCondLst>
                              <p:cond delay="3000"/>
                            </p:stCondLst>
                            <p:childTnLst>
                              <p:par>
                                <p:cTn id="52" presetID="2" presetClass="entr" presetSubtype="3" fill="hold" grpId="0" nodeType="after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additive="base">
                                        <p:cTn id="54" dur="1000" fill="hold"/>
                                        <p:tgtEl>
                                          <p:spTgt spid="13"/>
                                        </p:tgtEl>
                                        <p:attrNameLst>
                                          <p:attrName>ppt_x</p:attrName>
                                        </p:attrNameLst>
                                      </p:cBhvr>
                                      <p:tavLst>
                                        <p:tav tm="0">
                                          <p:val>
                                            <p:strVal val="1+#ppt_w/2"/>
                                          </p:val>
                                        </p:tav>
                                        <p:tav tm="100000">
                                          <p:val>
                                            <p:strVal val="#ppt_x"/>
                                          </p:val>
                                        </p:tav>
                                      </p:tavLst>
                                    </p:anim>
                                    <p:anim calcmode="lin" valueType="num">
                                      <p:cBhvr additive="base">
                                        <p:cTn id="55"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00"/>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3"/>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fade">
                                      <p:cBhvr>
                                        <p:cTn id="68" dur="1000"/>
                                        <p:tgtEl>
                                          <p:spTgt spid="2"/>
                                        </p:tgtEl>
                                      </p:cBhvr>
                                    </p:animEffect>
                                    <p:anim calcmode="lin" valueType="num">
                                      <p:cBhvr>
                                        <p:cTn id="69" dur="1000" fill="hold"/>
                                        <p:tgtEl>
                                          <p:spTgt spid="2"/>
                                        </p:tgtEl>
                                        <p:attrNameLst>
                                          <p:attrName>ppt_x</p:attrName>
                                        </p:attrNameLst>
                                      </p:cBhvr>
                                      <p:tavLst>
                                        <p:tav tm="0">
                                          <p:val>
                                            <p:strVal val="#ppt_x"/>
                                          </p:val>
                                        </p:tav>
                                        <p:tav tm="100000">
                                          <p:val>
                                            <p:strVal val="#ppt_x"/>
                                          </p:val>
                                        </p:tav>
                                      </p:tavLst>
                                    </p:anim>
                                    <p:anim calcmode="lin" valueType="num">
                                      <p:cBhvr>
                                        <p:cTn id="7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3" grpId="0" animBg="1"/>
      <p:bldP spid="14" grpId="0" animBg="1"/>
      <p:bldP spid="15" grpId="0" animBg="1"/>
      <p:bldP spid="18" grpId="0" animBg="1"/>
      <p:bldP spid="19" grpId="0" animBg="1"/>
      <p:bldP spid="23" grpId="0" animBg="1"/>
      <p:bldP spid="24" grpId="0" animBg="1"/>
      <p:bldP spid="25" grpId="0" animBg="1"/>
      <p:bldP spid="100" grpId="0"/>
      <p:bldP spid="100" grpId="1"/>
      <p:bldP spid="3" grpId="0"/>
      <p:bldP spid="3" grpId="1"/>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971181"/>
            <a:chOff x="7620" y="-7620"/>
            <a:chExt cx="12192000" cy="1083309"/>
          </a:xfrm>
          <a:solidFill>
            <a:schemeClr val="accent5">
              <a:lumMod val="60000"/>
              <a:lumOff val="40000"/>
            </a:schemeClr>
          </a:solidFill>
        </p:grpSpPr>
        <p:sp>
          <p:nvSpPr>
            <p:cNvPr id="19" name="Round Single Corner Rectangle 18"/>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3797892" y="116094"/>
            <a:ext cx="4648018" cy="584775"/>
          </a:xfrm>
          <a:prstGeom prst="rect">
            <a:avLst/>
          </a:prstGeom>
          <a:noFill/>
          <a:effectLst/>
        </p:spPr>
        <p:txBody>
          <a:bodyPr wrap="square" rtlCol="0">
            <a:spAutoFit/>
          </a:bodyPr>
          <a:lstStyle/>
          <a:p>
            <a:pPr marL="571500" indent="-571500">
              <a:buFont typeface="Wingdings" panose="05000000000000000000" pitchFamily="2" charset="2"/>
              <a:buChar char="q"/>
            </a:pPr>
            <a:r>
              <a:rPr lang="en-US" sz="3200" b="1" dirty="0">
                <a:solidFill>
                  <a:srgbClr val="C00000"/>
                </a:solidFill>
                <a:effectLst>
                  <a:glow rad="88900">
                    <a:schemeClr val="bg1"/>
                  </a:glow>
                </a:effectLst>
                <a:latin typeface="Arial" panose="020B0604020202020204" pitchFamily="34" charset="0"/>
                <a:cs typeface="Arial" panose="020B0604020202020204" pitchFamily="34" charset="0"/>
              </a:rPr>
              <a:t>CONSOLIDATION</a:t>
            </a:r>
          </a:p>
        </p:txBody>
      </p:sp>
      <p:sp>
        <p:nvSpPr>
          <p:cNvPr id="9" name="TextBox 8"/>
          <p:cNvSpPr txBox="1"/>
          <p:nvPr/>
        </p:nvSpPr>
        <p:spPr>
          <a:xfrm>
            <a:off x="293976" y="1807717"/>
            <a:ext cx="7788758" cy="2308324"/>
          </a:xfrm>
          <a:prstGeom prst="rect">
            <a:avLst/>
          </a:prstGeom>
          <a:noFill/>
        </p:spPr>
        <p:txBody>
          <a:bodyPr wrap="square" rtlCol="0">
            <a:spAutoFit/>
          </a:bodyPr>
          <a:lstStyle/>
          <a:p>
            <a:pPr marL="457200" indent="-457200">
              <a:lnSpc>
                <a:spcPct val="150000"/>
              </a:lnSpc>
              <a:buFont typeface="Wingdings" panose="05000000000000000000" pitchFamily="2" charset="2"/>
              <a:buChar char="ü"/>
            </a:pPr>
            <a:r>
              <a:rPr lang="en-US" sz="3200" dirty="0" err="1" smtClean="0">
                <a:sym typeface="+mn-ea"/>
              </a:rPr>
              <a:t>Recognise</a:t>
            </a:r>
            <a:r>
              <a:rPr lang="en-US" sz="3200" dirty="0" smtClean="0">
                <a:sym typeface="+mn-ea"/>
              </a:rPr>
              <a:t> </a:t>
            </a:r>
            <a:r>
              <a:rPr lang="en-US" sz="3200" dirty="0">
                <a:sym typeface="+mn-ea"/>
              </a:rPr>
              <a:t>and use past </a:t>
            </a:r>
            <a:r>
              <a:rPr lang="en-US" sz="3200" dirty="0" smtClean="0">
                <a:sym typeface="+mn-ea"/>
              </a:rPr>
              <a:t>continuous</a:t>
            </a:r>
          </a:p>
          <a:p>
            <a:pPr>
              <a:lnSpc>
                <a:spcPct val="150000"/>
              </a:lnSpc>
            </a:pPr>
            <a:r>
              <a:rPr lang="en-US" sz="3200" dirty="0" smtClean="0">
                <a:sym typeface="+mn-ea"/>
              </a:rPr>
              <a:t> </a:t>
            </a:r>
            <a:r>
              <a:rPr lang="en-US" sz="3200" dirty="0">
                <a:sym typeface="+mn-ea"/>
              </a:rPr>
              <a:t>and wish + past simple.</a:t>
            </a:r>
            <a:endParaRPr lang="en-US" sz="3200" dirty="0"/>
          </a:p>
          <a:p>
            <a:pPr marL="457200" indent="-457200">
              <a:lnSpc>
                <a:spcPct val="150000"/>
              </a:lnSpc>
              <a:buFont typeface="Wingdings" panose="05000000000000000000" pitchFamily="2" charset="2"/>
              <a:buChar char="ü"/>
            </a:pPr>
            <a:endParaRPr lang="en-US" sz="3200" dirty="0"/>
          </a:p>
        </p:txBody>
      </p:sp>
      <p:pic>
        <p:nvPicPr>
          <p:cNvPr id="2050" name="Picture 2" descr="Recruiting Action Plan Wrap-Up – firecrack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9086" y="1102270"/>
            <a:ext cx="3203942" cy="21526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39232" y="1008292"/>
            <a:ext cx="7843502" cy="754694"/>
          </a:xfrm>
          <a:prstGeom prst="rect">
            <a:avLst/>
          </a:prstGeom>
        </p:spPr>
        <p:txBody>
          <a:bodyPr wrap="square">
            <a:spAutoFit/>
          </a:bodyPr>
          <a:lstStyle/>
          <a:p>
            <a:pPr marL="571500" lvl="0" indent="-571500">
              <a:lnSpc>
                <a:spcPct val="150000"/>
              </a:lnSpc>
              <a:buFont typeface="Wingdings" panose="05000000000000000000" pitchFamily="2" charset="2"/>
              <a:buChar char="Ø"/>
            </a:pPr>
            <a:r>
              <a:rPr lang="en-US" sz="3200" b="1" dirty="0">
                <a:solidFill>
                  <a:srgbClr val="0070C0"/>
                </a:solidFill>
              </a:rPr>
              <a:t>What have we learnt in this lesson?</a:t>
            </a:r>
            <a:endParaRPr lang="en-US" sz="3200" b="1" dirty="0">
              <a:solidFill>
                <a:srgbClr val="0070C0"/>
              </a:solidFill>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669030" y="204341"/>
            <a:ext cx="5417820" cy="923330"/>
          </a:xfrm>
          <a:prstGeom prst="rect">
            <a:avLst/>
          </a:prstGeom>
          <a:noFill/>
          <a:effectLst/>
        </p:spPr>
        <p:txBody>
          <a:bodyPr wrap="square" rtlCol="0">
            <a:spAutoFit/>
          </a:bodyPr>
          <a:lstStyle/>
          <a:p>
            <a:pPr marL="571500" indent="-571500">
              <a:buFont typeface="Wingdings" panose="05000000000000000000" pitchFamily="2" charset="2"/>
              <a:buChar char="v"/>
            </a:pPr>
            <a:r>
              <a:rPr lang="en-US" sz="5400" b="1">
                <a:solidFill>
                  <a:srgbClr val="0087B2"/>
                </a:solidFill>
                <a:effectLst>
                  <a:glow rad="88900">
                    <a:schemeClr val="bg1"/>
                  </a:glow>
                </a:effectLst>
                <a:latin typeface="Arial Black" panose="020B0A04020102020204" pitchFamily="34" charset="0"/>
                <a:cs typeface="Arial" panose="020B0604020202020204" pitchFamily="34" charset="0"/>
              </a:rPr>
              <a:t>Homework</a:t>
            </a:r>
            <a:endParaRPr lang="en-US" sz="5400" b="1" dirty="0">
              <a:solidFill>
                <a:srgbClr val="0087B2"/>
              </a:solidFill>
              <a:effectLst>
                <a:glow rad="88900">
                  <a:schemeClr val="bg1"/>
                </a:glow>
              </a:effectLst>
              <a:latin typeface="Arial Black" panose="020B0A04020102020204" pitchFamily="34" charset="0"/>
              <a:cs typeface="Arial" panose="020B0604020202020204" pitchFamily="34" charset="0"/>
            </a:endParaRPr>
          </a:p>
        </p:txBody>
      </p:sp>
      <p:sp>
        <p:nvSpPr>
          <p:cNvPr id="2" name="TextBox 1"/>
          <p:cNvSpPr txBox="1"/>
          <p:nvPr/>
        </p:nvSpPr>
        <p:spPr>
          <a:xfrm>
            <a:off x="567076" y="1309496"/>
            <a:ext cx="9068413" cy="3416320"/>
          </a:xfrm>
          <a:prstGeom prst="rect">
            <a:avLst/>
          </a:prstGeom>
          <a:noFill/>
        </p:spPr>
        <p:txBody>
          <a:bodyPr wrap="square" rtlCol="0">
            <a:spAutoFit/>
          </a:bodyPr>
          <a:lstStyle/>
          <a:p>
            <a:pPr marL="457200" indent="-457200">
              <a:lnSpc>
                <a:spcPct val="150000"/>
              </a:lnSpc>
              <a:buFont typeface="Wingdings" panose="05000000000000000000" pitchFamily="2" charset="2"/>
              <a:buChar char="Ø"/>
            </a:pPr>
            <a:r>
              <a:rPr lang="en-US" sz="3600" dirty="0"/>
              <a:t>Do exercises in the workbook.</a:t>
            </a:r>
          </a:p>
          <a:p>
            <a:pPr marL="457200" indent="-457200">
              <a:lnSpc>
                <a:spcPct val="150000"/>
              </a:lnSpc>
              <a:buFont typeface="Wingdings" panose="05000000000000000000" pitchFamily="2" charset="2"/>
              <a:buChar char="Ø"/>
            </a:pPr>
            <a:r>
              <a:rPr lang="en-US" sz="3600" dirty="0"/>
              <a:t>Start preparing for the Project of the unit</a:t>
            </a:r>
            <a:r>
              <a:rPr lang="en-US" sz="3600" dirty="0" smtClean="0"/>
              <a:t>.</a:t>
            </a:r>
          </a:p>
          <a:p>
            <a:pPr marL="457200" indent="-457200">
              <a:lnSpc>
                <a:spcPct val="150000"/>
              </a:lnSpc>
              <a:buFont typeface="Wingdings" panose="05000000000000000000" pitchFamily="2" charset="2"/>
              <a:buChar char="Ø"/>
            </a:pPr>
            <a:r>
              <a:rPr lang="en-US" sz="3600" dirty="0" err="1" smtClean="0"/>
              <a:t>Prepair</a:t>
            </a:r>
            <a:r>
              <a:rPr lang="en-US" sz="3600" dirty="0" smtClean="0"/>
              <a:t> lesson 4 : </a:t>
            </a:r>
            <a:r>
              <a:rPr lang="en-US" sz="3600" b="1" dirty="0" smtClean="0">
                <a:solidFill>
                  <a:srgbClr val="0087B2"/>
                </a:solidFill>
              </a:rPr>
              <a:t>Communication</a:t>
            </a:r>
            <a:endParaRPr lang="en-US" sz="3600" b="1" dirty="0">
              <a:solidFill>
                <a:srgbClr val="0087B2"/>
              </a:solidFill>
            </a:endParaRPr>
          </a:p>
          <a:p>
            <a:pPr>
              <a:lnSpc>
                <a:spcPct val="150000"/>
              </a:lnSpc>
            </a:pPr>
            <a:r>
              <a:rPr lang="en-US" sz="3600" dirty="0"/>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2530" y="3894818"/>
            <a:ext cx="2993316" cy="2644677"/>
          </a:xfrm>
          <a:prstGeom prst="rect">
            <a:avLst/>
          </a:prstGeom>
        </p:spPr>
      </p:pic>
    </p:spTree>
    <p:extLst>
      <p:ext uri="{BB962C8B-B14F-4D97-AF65-F5344CB8AC3E}">
        <p14:creationId xmlns:p14="http://schemas.microsoft.com/office/powerpoint/2010/main" val="42412220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430870" y="1828802"/>
            <a:ext cx="9131300" cy="4545013"/>
            <a:chOff x="912" y="672"/>
            <a:chExt cx="3982" cy="2863"/>
          </a:xfrm>
        </p:grpSpPr>
        <p:sp>
          <p:nvSpPr>
            <p:cNvPr id="1030" name="Freeform 3"/>
            <p:cNvSpPr>
              <a:spLocks/>
            </p:cNvSpPr>
            <p:nvPr/>
          </p:nvSpPr>
          <p:spPr bwMode="auto">
            <a:xfrm>
              <a:off x="1999" y="1619"/>
              <a:ext cx="2622" cy="1759"/>
            </a:xfrm>
            <a:custGeom>
              <a:avLst/>
              <a:gdLst>
                <a:gd name="T0" fmla="*/ 1308 w 2622"/>
                <a:gd name="T1" fmla="*/ 0 h 1759"/>
                <a:gd name="T2" fmla="*/ 2622 w 2622"/>
                <a:gd name="T3" fmla="*/ 624 h 1759"/>
                <a:gd name="T4" fmla="*/ 2622 w 2622"/>
                <a:gd name="T5" fmla="*/ 1759 h 1759"/>
                <a:gd name="T6" fmla="*/ 1760 w 2622"/>
                <a:gd name="T7" fmla="*/ 1759 h 1759"/>
                <a:gd name="T8" fmla="*/ 871 w 2622"/>
                <a:gd name="T9" fmla="*/ 1759 h 1759"/>
                <a:gd name="T10" fmla="*/ 0 w 2622"/>
                <a:gd name="T11" fmla="*/ 1759 h 1759"/>
                <a:gd name="T12" fmla="*/ 0 w 2622"/>
                <a:gd name="T13" fmla="*/ 624 h 1759"/>
                <a:gd name="T14" fmla="*/ 1308 w 2622"/>
                <a:gd name="T15" fmla="*/ 0 h 1759"/>
                <a:gd name="T16" fmla="*/ 0 60000 65536"/>
                <a:gd name="T17" fmla="*/ 0 60000 65536"/>
                <a:gd name="T18" fmla="*/ 0 60000 65536"/>
                <a:gd name="T19" fmla="*/ 0 60000 65536"/>
                <a:gd name="T20" fmla="*/ 0 60000 65536"/>
                <a:gd name="T21" fmla="*/ 0 60000 65536"/>
                <a:gd name="T22" fmla="*/ 0 60000 65536"/>
                <a:gd name="T23" fmla="*/ 0 60000 65536"/>
                <a:gd name="T24" fmla="*/ 0 w 2622"/>
                <a:gd name="T25" fmla="*/ 0 h 1759"/>
                <a:gd name="T26" fmla="*/ 2622 w 2622"/>
                <a:gd name="T27" fmla="*/ 1759 h 175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22" h="1759">
                  <a:moveTo>
                    <a:pt x="1308" y="0"/>
                  </a:moveTo>
                  <a:lnTo>
                    <a:pt x="2622" y="624"/>
                  </a:lnTo>
                  <a:lnTo>
                    <a:pt x="2622" y="1759"/>
                  </a:lnTo>
                  <a:lnTo>
                    <a:pt x="1760" y="1759"/>
                  </a:lnTo>
                  <a:lnTo>
                    <a:pt x="871" y="1759"/>
                  </a:lnTo>
                  <a:lnTo>
                    <a:pt x="0" y="1759"/>
                  </a:lnTo>
                  <a:lnTo>
                    <a:pt x="0" y="624"/>
                  </a:lnTo>
                  <a:lnTo>
                    <a:pt x="1308"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1" name="Freeform 4"/>
            <p:cNvSpPr>
              <a:spLocks/>
            </p:cNvSpPr>
            <p:nvPr/>
          </p:nvSpPr>
          <p:spPr bwMode="auto">
            <a:xfrm>
              <a:off x="2964" y="1002"/>
              <a:ext cx="707" cy="702"/>
            </a:xfrm>
            <a:custGeom>
              <a:avLst/>
              <a:gdLst>
                <a:gd name="T0" fmla="*/ 707 w 707"/>
                <a:gd name="T1" fmla="*/ 702 h 702"/>
                <a:gd name="T2" fmla="*/ 707 w 707"/>
                <a:gd name="T3" fmla="*/ 0 h 702"/>
                <a:gd name="T4" fmla="*/ 0 w 707"/>
                <a:gd name="T5" fmla="*/ 0 h 702"/>
                <a:gd name="T6" fmla="*/ 0 w 707"/>
                <a:gd name="T7" fmla="*/ 688 h 702"/>
                <a:gd name="T8" fmla="*/ 343 w 707"/>
                <a:gd name="T9" fmla="*/ 512 h 702"/>
                <a:gd name="T10" fmla="*/ 707 w 707"/>
                <a:gd name="T11" fmla="*/ 702 h 702"/>
                <a:gd name="T12" fmla="*/ 0 60000 65536"/>
                <a:gd name="T13" fmla="*/ 0 60000 65536"/>
                <a:gd name="T14" fmla="*/ 0 60000 65536"/>
                <a:gd name="T15" fmla="*/ 0 60000 65536"/>
                <a:gd name="T16" fmla="*/ 0 60000 65536"/>
                <a:gd name="T17" fmla="*/ 0 60000 65536"/>
                <a:gd name="T18" fmla="*/ 0 w 707"/>
                <a:gd name="T19" fmla="*/ 0 h 702"/>
                <a:gd name="T20" fmla="*/ 707 w 707"/>
                <a:gd name="T21" fmla="*/ 702 h 702"/>
              </a:gdLst>
              <a:ahLst/>
              <a:cxnLst>
                <a:cxn ang="T12">
                  <a:pos x="T0" y="T1"/>
                </a:cxn>
                <a:cxn ang="T13">
                  <a:pos x="T2" y="T3"/>
                </a:cxn>
                <a:cxn ang="T14">
                  <a:pos x="T4" y="T5"/>
                </a:cxn>
                <a:cxn ang="T15">
                  <a:pos x="T6" y="T7"/>
                </a:cxn>
                <a:cxn ang="T16">
                  <a:pos x="T8" y="T9"/>
                </a:cxn>
                <a:cxn ang="T17">
                  <a:pos x="T10" y="T11"/>
                </a:cxn>
              </a:cxnLst>
              <a:rect l="T18" t="T19" r="T20" b="T21"/>
              <a:pathLst>
                <a:path w="707" h="702">
                  <a:moveTo>
                    <a:pt x="707" y="702"/>
                  </a:moveTo>
                  <a:lnTo>
                    <a:pt x="707" y="0"/>
                  </a:lnTo>
                  <a:lnTo>
                    <a:pt x="0" y="0"/>
                  </a:lnTo>
                  <a:lnTo>
                    <a:pt x="0" y="688"/>
                  </a:lnTo>
                  <a:lnTo>
                    <a:pt x="343" y="512"/>
                  </a:lnTo>
                  <a:lnTo>
                    <a:pt x="707" y="70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2" name="Freeform 5"/>
            <p:cNvSpPr>
              <a:spLocks/>
            </p:cNvSpPr>
            <p:nvPr/>
          </p:nvSpPr>
          <p:spPr bwMode="auto">
            <a:xfrm>
              <a:off x="1743" y="1622"/>
              <a:ext cx="1221" cy="615"/>
            </a:xfrm>
            <a:custGeom>
              <a:avLst/>
              <a:gdLst>
                <a:gd name="T0" fmla="*/ 0 w 1221"/>
                <a:gd name="T1" fmla="*/ 615 h 615"/>
                <a:gd name="T2" fmla="*/ 1221 w 1221"/>
                <a:gd name="T3" fmla="*/ 72 h 615"/>
                <a:gd name="T4" fmla="*/ 1221 w 1221"/>
                <a:gd name="T5" fmla="*/ 61 h 615"/>
                <a:gd name="T6" fmla="*/ 1221 w 1221"/>
                <a:gd name="T7" fmla="*/ 43 h 615"/>
                <a:gd name="T8" fmla="*/ 1221 w 1221"/>
                <a:gd name="T9" fmla="*/ 22 h 615"/>
                <a:gd name="T10" fmla="*/ 1221 w 1221"/>
                <a:gd name="T11" fmla="*/ 0 h 615"/>
                <a:gd name="T12" fmla="*/ 0 w 1221"/>
                <a:gd name="T13" fmla="*/ 544 h 615"/>
                <a:gd name="T14" fmla="*/ 0 w 1221"/>
                <a:gd name="T15" fmla="*/ 615 h 615"/>
                <a:gd name="T16" fmla="*/ 0 60000 65536"/>
                <a:gd name="T17" fmla="*/ 0 60000 65536"/>
                <a:gd name="T18" fmla="*/ 0 60000 65536"/>
                <a:gd name="T19" fmla="*/ 0 60000 65536"/>
                <a:gd name="T20" fmla="*/ 0 60000 65536"/>
                <a:gd name="T21" fmla="*/ 0 60000 65536"/>
                <a:gd name="T22" fmla="*/ 0 60000 65536"/>
                <a:gd name="T23" fmla="*/ 0 60000 65536"/>
                <a:gd name="T24" fmla="*/ 0 w 1221"/>
                <a:gd name="T25" fmla="*/ 0 h 615"/>
                <a:gd name="T26" fmla="*/ 1221 w 1221"/>
                <a:gd name="T27" fmla="*/ 615 h 6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21" h="615">
                  <a:moveTo>
                    <a:pt x="0" y="615"/>
                  </a:moveTo>
                  <a:lnTo>
                    <a:pt x="1221" y="72"/>
                  </a:lnTo>
                  <a:lnTo>
                    <a:pt x="1221" y="61"/>
                  </a:lnTo>
                  <a:lnTo>
                    <a:pt x="1221" y="43"/>
                  </a:lnTo>
                  <a:lnTo>
                    <a:pt x="1221" y="22"/>
                  </a:lnTo>
                  <a:lnTo>
                    <a:pt x="1221" y="0"/>
                  </a:lnTo>
                  <a:lnTo>
                    <a:pt x="0" y="544"/>
                  </a:lnTo>
                  <a:lnTo>
                    <a:pt x="0" y="615"/>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3" name="Rectangle 6"/>
            <p:cNvSpPr>
              <a:spLocks noChangeArrowheads="1"/>
            </p:cNvSpPr>
            <p:nvPr/>
          </p:nvSpPr>
          <p:spPr bwMode="auto">
            <a:xfrm>
              <a:off x="1999" y="3469"/>
              <a:ext cx="2622" cy="66"/>
            </a:xfrm>
            <a:prstGeom prst="rect">
              <a:avLst/>
            </a:prstGeom>
            <a:solidFill>
              <a:srgbClr val="7A111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p>
          </p:txBody>
        </p:sp>
        <p:sp>
          <p:nvSpPr>
            <p:cNvPr id="1034" name="Freeform 7"/>
            <p:cNvSpPr>
              <a:spLocks/>
            </p:cNvSpPr>
            <p:nvPr/>
          </p:nvSpPr>
          <p:spPr bwMode="auto">
            <a:xfrm>
              <a:off x="2777" y="672"/>
              <a:ext cx="1053" cy="266"/>
            </a:xfrm>
            <a:custGeom>
              <a:avLst/>
              <a:gdLst>
                <a:gd name="T0" fmla="*/ 530 w 1053"/>
                <a:gd name="T1" fmla="*/ 0 h 266"/>
                <a:gd name="T2" fmla="*/ 0 w 1053"/>
                <a:gd name="T3" fmla="*/ 266 h 266"/>
                <a:gd name="T4" fmla="*/ 1053 w 1053"/>
                <a:gd name="T5" fmla="*/ 266 h 266"/>
                <a:gd name="T6" fmla="*/ 530 w 1053"/>
                <a:gd name="T7" fmla="*/ 0 h 266"/>
                <a:gd name="T8" fmla="*/ 0 60000 65536"/>
                <a:gd name="T9" fmla="*/ 0 60000 65536"/>
                <a:gd name="T10" fmla="*/ 0 60000 65536"/>
                <a:gd name="T11" fmla="*/ 0 60000 65536"/>
                <a:gd name="T12" fmla="*/ 0 w 1053"/>
                <a:gd name="T13" fmla="*/ 0 h 266"/>
                <a:gd name="T14" fmla="*/ 1053 w 1053"/>
                <a:gd name="T15" fmla="*/ 266 h 266"/>
              </a:gdLst>
              <a:ahLst/>
              <a:cxnLst>
                <a:cxn ang="T8">
                  <a:pos x="T0" y="T1"/>
                </a:cxn>
                <a:cxn ang="T9">
                  <a:pos x="T2" y="T3"/>
                </a:cxn>
                <a:cxn ang="T10">
                  <a:pos x="T4" y="T5"/>
                </a:cxn>
                <a:cxn ang="T11">
                  <a:pos x="T6" y="T7"/>
                </a:cxn>
              </a:cxnLst>
              <a:rect l="T12" t="T13" r="T14" b="T15"/>
              <a:pathLst>
                <a:path w="1053" h="266">
                  <a:moveTo>
                    <a:pt x="530" y="0"/>
                  </a:moveTo>
                  <a:lnTo>
                    <a:pt x="0" y="266"/>
                  </a:lnTo>
                  <a:lnTo>
                    <a:pt x="1053" y="266"/>
                  </a:lnTo>
                  <a:lnTo>
                    <a:pt x="530" y="0"/>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5" name="Freeform 8"/>
            <p:cNvSpPr>
              <a:spLocks/>
            </p:cNvSpPr>
            <p:nvPr/>
          </p:nvSpPr>
          <p:spPr bwMode="auto">
            <a:xfrm>
              <a:off x="3668" y="1632"/>
              <a:ext cx="1206" cy="611"/>
            </a:xfrm>
            <a:custGeom>
              <a:avLst/>
              <a:gdLst>
                <a:gd name="T0" fmla="*/ 1206 w 1206"/>
                <a:gd name="T1" fmla="*/ 611 h 611"/>
                <a:gd name="T2" fmla="*/ 0 w 1206"/>
                <a:gd name="T3" fmla="*/ 68 h 611"/>
                <a:gd name="T4" fmla="*/ 0 w 1206"/>
                <a:gd name="T5" fmla="*/ 58 h 611"/>
                <a:gd name="T6" fmla="*/ 0 w 1206"/>
                <a:gd name="T7" fmla="*/ 41 h 611"/>
                <a:gd name="T8" fmla="*/ 0 w 1206"/>
                <a:gd name="T9" fmla="*/ 23 h 611"/>
                <a:gd name="T10" fmla="*/ 0 w 1206"/>
                <a:gd name="T11" fmla="*/ 0 h 611"/>
                <a:gd name="T12" fmla="*/ 1206 w 1206"/>
                <a:gd name="T13" fmla="*/ 541 h 611"/>
                <a:gd name="T14" fmla="*/ 1206 w 1206"/>
                <a:gd name="T15" fmla="*/ 611 h 611"/>
                <a:gd name="T16" fmla="*/ 0 60000 65536"/>
                <a:gd name="T17" fmla="*/ 0 60000 65536"/>
                <a:gd name="T18" fmla="*/ 0 60000 65536"/>
                <a:gd name="T19" fmla="*/ 0 60000 65536"/>
                <a:gd name="T20" fmla="*/ 0 60000 65536"/>
                <a:gd name="T21" fmla="*/ 0 60000 65536"/>
                <a:gd name="T22" fmla="*/ 0 60000 65536"/>
                <a:gd name="T23" fmla="*/ 0 60000 65536"/>
                <a:gd name="T24" fmla="*/ 0 w 1206"/>
                <a:gd name="T25" fmla="*/ 0 h 611"/>
                <a:gd name="T26" fmla="*/ 1206 w 1206"/>
                <a:gd name="T27" fmla="*/ 611 h 6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6" h="611">
                  <a:moveTo>
                    <a:pt x="1206" y="611"/>
                  </a:moveTo>
                  <a:lnTo>
                    <a:pt x="0" y="68"/>
                  </a:lnTo>
                  <a:lnTo>
                    <a:pt x="0" y="58"/>
                  </a:lnTo>
                  <a:lnTo>
                    <a:pt x="0" y="41"/>
                  </a:lnTo>
                  <a:lnTo>
                    <a:pt x="0" y="23"/>
                  </a:lnTo>
                  <a:lnTo>
                    <a:pt x="0" y="0"/>
                  </a:lnTo>
                  <a:lnTo>
                    <a:pt x="1206" y="541"/>
                  </a:lnTo>
                  <a:lnTo>
                    <a:pt x="1206" y="611"/>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6" name="Rectangle 9"/>
            <p:cNvSpPr>
              <a:spLocks noChangeArrowheads="1"/>
            </p:cNvSpPr>
            <p:nvPr/>
          </p:nvSpPr>
          <p:spPr bwMode="auto">
            <a:xfrm>
              <a:off x="3023" y="2555"/>
              <a:ext cx="594" cy="8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p>
          </p:txBody>
        </p:sp>
        <p:sp>
          <p:nvSpPr>
            <p:cNvPr id="1037" name="Freeform 10"/>
            <p:cNvSpPr>
              <a:spLocks/>
            </p:cNvSpPr>
            <p:nvPr/>
          </p:nvSpPr>
          <p:spPr bwMode="auto">
            <a:xfrm>
              <a:off x="3126" y="1079"/>
              <a:ext cx="366" cy="355"/>
            </a:xfrm>
            <a:custGeom>
              <a:avLst/>
              <a:gdLst>
                <a:gd name="T0" fmla="*/ 190 w 366"/>
                <a:gd name="T1" fmla="*/ 0 h 355"/>
                <a:gd name="T2" fmla="*/ 147 w 366"/>
                <a:gd name="T3" fmla="*/ 4 h 355"/>
                <a:gd name="T4" fmla="*/ 110 w 366"/>
                <a:gd name="T5" fmla="*/ 12 h 355"/>
                <a:gd name="T6" fmla="*/ 79 w 366"/>
                <a:gd name="T7" fmla="*/ 26 h 355"/>
                <a:gd name="T8" fmla="*/ 51 w 366"/>
                <a:gd name="T9" fmla="*/ 47 h 355"/>
                <a:gd name="T10" fmla="*/ 28 w 366"/>
                <a:gd name="T11" fmla="*/ 72 h 355"/>
                <a:gd name="T12" fmla="*/ 14 w 366"/>
                <a:gd name="T13" fmla="*/ 99 h 355"/>
                <a:gd name="T14" fmla="*/ 2 w 366"/>
                <a:gd name="T15" fmla="*/ 130 h 355"/>
                <a:gd name="T16" fmla="*/ 0 w 366"/>
                <a:gd name="T17" fmla="*/ 163 h 355"/>
                <a:gd name="T18" fmla="*/ 0 w 366"/>
                <a:gd name="T19" fmla="*/ 223 h 355"/>
                <a:gd name="T20" fmla="*/ 0 w 366"/>
                <a:gd name="T21" fmla="*/ 272 h 355"/>
                <a:gd name="T22" fmla="*/ 0 w 366"/>
                <a:gd name="T23" fmla="*/ 315 h 355"/>
                <a:gd name="T24" fmla="*/ 0 w 366"/>
                <a:gd name="T25" fmla="*/ 355 h 355"/>
                <a:gd name="T26" fmla="*/ 79 w 366"/>
                <a:gd name="T27" fmla="*/ 355 h 355"/>
                <a:gd name="T28" fmla="*/ 130 w 366"/>
                <a:gd name="T29" fmla="*/ 355 h 355"/>
                <a:gd name="T30" fmla="*/ 161 w 366"/>
                <a:gd name="T31" fmla="*/ 355 h 355"/>
                <a:gd name="T32" fmla="*/ 187 w 366"/>
                <a:gd name="T33" fmla="*/ 355 h 355"/>
                <a:gd name="T34" fmla="*/ 210 w 366"/>
                <a:gd name="T35" fmla="*/ 355 h 355"/>
                <a:gd name="T36" fmla="*/ 241 w 366"/>
                <a:gd name="T37" fmla="*/ 355 h 355"/>
                <a:gd name="T38" fmla="*/ 289 w 366"/>
                <a:gd name="T39" fmla="*/ 355 h 355"/>
                <a:gd name="T40" fmla="*/ 366 w 366"/>
                <a:gd name="T41" fmla="*/ 355 h 355"/>
                <a:gd name="T42" fmla="*/ 366 w 366"/>
                <a:gd name="T43" fmla="*/ 297 h 355"/>
                <a:gd name="T44" fmla="*/ 366 w 366"/>
                <a:gd name="T45" fmla="*/ 245 h 355"/>
                <a:gd name="T46" fmla="*/ 366 w 366"/>
                <a:gd name="T47" fmla="*/ 198 h 355"/>
                <a:gd name="T48" fmla="*/ 366 w 366"/>
                <a:gd name="T49" fmla="*/ 157 h 355"/>
                <a:gd name="T50" fmla="*/ 363 w 366"/>
                <a:gd name="T51" fmla="*/ 136 h 355"/>
                <a:gd name="T52" fmla="*/ 357 w 366"/>
                <a:gd name="T53" fmla="*/ 111 h 355"/>
                <a:gd name="T54" fmla="*/ 343 w 366"/>
                <a:gd name="T55" fmla="*/ 84 h 355"/>
                <a:gd name="T56" fmla="*/ 326 w 366"/>
                <a:gd name="T57" fmla="*/ 60 h 355"/>
                <a:gd name="T58" fmla="*/ 300 w 366"/>
                <a:gd name="T59" fmla="*/ 35 h 355"/>
                <a:gd name="T60" fmla="*/ 269 w 366"/>
                <a:gd name="T61" fmla="*/ 16 h 355"/>
                <a:gd name="T62" fmla="*/ 232 w 366"/>
                <a:gd name="T63" fmla="*/ 4 h 355"/>
                <a:gd name="T64" fmla="*/ 190 w 366"/>
                <a:gd name="T65" fmla="*/ 0 h 3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6"/>
                <a:gd name="T100" fmla="*/ 0 h 355"/>
                <a:gd name="T101" fmla="*/ 366 w 366"/>
                <a:gd name="T102" fmla="*/ 355 h 3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6" h="355">
                  <a:moveTo>
                    <a:pt x="190" y="0"/>
                  </a:moveTo>
                  <a:lnTo>
                    <a:pt x="147" y="4"/>
                  </a:lnTo>
                  <a:lnTo>
                    <a:pt x="110" y="12"/>
                  </a:lnTo>
                  <a:lnTo>
                    <a:pt x="79" y="26"/>
                  </a:lnTo>
                  <a:lnTo>
                    <a:pt x="51" y="47"/>
                  </a:lnTo>
                  <a:lnTo>
                    <a:pt x="28" y="72"/>
                  </a:lnTo>
                  <a:lnTo>
                    <a:pt x="14" y="99"/>
                  </a:lnTo>
                  <a:lnTo>
                    <a:pt x="2" y="130"/>
                  </a:lnTo>
                  <a:lnTo>
                    <a:pt x="0" y="163"/>
                  </a:lnTo>
                  <a:lnTo>
                    <a:pt x="0" y="223"/>
                  </a:lnTo>
                  <a:lnTo>
                    <a:pt x="0" y="272"/>
                  </a:lnTo>
                  <a:lnTo>
                    <a:pt x="0" y="315"/>
                  </a:lnTo>
                  <a:lnTo>
                    <a:pt x="0" y="355"/>
                  </a:lnTo>
                  <a:lnTo>
                    <a:pt x="79" y="355"/>
                  </a:lnTo>
                  <a:lnTo>
                    <a:pt x="130" y="355"/>
                  </a:lnTo>
                  <a:lnTo>
                    <a:pt x="161" y="355"/>
                  </a:lnTo>
                  <a:lnTo>
                    <a:pt x="187" y="355"/>
                  </a:lnTo>
                  <a:lnTo>
                    <a:pt x="210" y="355"/>
                  </a:lnTo>
                  <a:lnTo>
                    <a:pt x="241" y="355"/>
                  </a:lnTo>
                  <a:lnTo>
                    <a:pt x="289" y="355"/>
                  </a:lnTo>
                  <a:lnTo>
                    <a:pt x="366" y="355"/>
                  </a:lnTo>
                  <a:lnTo>
                    <a:pt x="366" y="297"/>
                  </a:lnTo>
                  <a:lnTo>
                    <a:pt x="366" y="245"/>
                  </a:lnTo>
                  <a:lnTo>
                    <a:pt x="366" y="198"/>
                  </a:lnTo>
                  <a:lnTo>
                    <a:pt x="366" y="157"/>
                  </a:lnTo>
                  <a:lnTo>
                    <a:pt x="363" y="136"/>
                  </a:lnTo>
                  <a:lnTo>
                    <a:pt x="357" y="111"/>
                  </a:lnTo>
                  <a:lnTo>
                    <a:pt x="343" y="84"/>
                  </a:lnTo>
                  <a:lnTo>
                    <a:pt x="326" y="60"/>
                  </a:lnTo>
                  <a:lnTo>
                    <a:pt x="300" y="35"/>
                  </a:lnTo>
                  <a:lnTo>
                    <a:pt x="269" y="16"/>
                  </a:lnTo>
                  <a:lnTo>
                    <a:pt x="232" y="4"/>
                  </a:lnTo>
                  <a:lnTo>
                    <a:pt x="19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8" name="Freeform 11"/>
            <p:cNvSpPr>
              <a:spLocks/>
            </p:cNvSpPr>
            <p:nvPr/>
          </p:nvSpPr>
          <p:spPr bwMode="auto">
            <a:xfrm>
              <a:off x="2828" y="2398"/>
              <a:ext cx="28" cy="666"/>
            </a:xfrm>
            <a:custGeom>
              <a:avLst/>
              <a:gdLst>
                <a:gd name="T0" fmla="*/ 14 w 28"/>
                <a:gd name="T1" fmla="*/ 20 h 666"/>
                <a:gd name="T2" fmla="*/ 0 w 28"/>
                <a:gd name="T3" fmla="*/ 10 h 666"/>
                <a:gd name="T4" fmla="*/ 0 w 28"/>
                <a:gd name="T5" fmla="*/ 666 h 666"/>
                <a:gd name="T6" fmla="*/ 28 w 28"/>
                <a:gd name="T7" fmla="*/ 666 h 666"/>
                <a:gd name="T8" fmla="*/ 28 w 28"/>
                <a:gd name="T9" fmla="*/ 10 h 666"/>
                <a:gd name="T10" fmla="*/ 14 w 28"/>
                <a:gd name="T11" fmla="*/ 0 h 666"/>
                <a:gd name="T12" fmla="*/ 28 w 28"/>
                <a:gd name="T13" fmla="*/ 10 h 666"/>
                <a:gd name="T14" fmla="*/ 28 w 28"/>
                <a:gd name="T15" fmla="*/ 0 h 666"/>
                <a:gd name="T16" fmla="*/ 14 w 28"/>
                <a:gd name="T17" fmla="*/ 0 h 666"/>
                <a:gd name="T18" fmla="*/ 14 w 28"/>
                <a:gd name="T19" fmla="*/ 20 h 6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666"/>
                <a:gd name="T32" fmla="*/ 28 w 28"/>
                <a:gd name="T33" fmla="*/ 666 h 6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666">
                  <a:moveTo>
                    <a:pt x="14" y="20"/>
                  </a:moveTo>
                  <a:lnTo>
                    <a:pt x="0" y="10"/>
                  </a:lnTo>
                  <a:lnTo>
                    <a:pt x="0" y="666"/>
                  </a:lnTo>
                  <a:lnTo>
                    <a:pt x="28" y="666"/>
                  </a:lnTo>
                  <a:lnTo>
                    <a:pt x="28" y="10"/>
                  </a:lnTo>
                  <a:lnTo>
                    <a:pt x="14" y="0"/>
                  </a:lnTo>
                  <a:lnTo>
                    <a:pt x="28" y="10"/>
                  </a:lnTo>
                  <a:lnTo>
                    <a:pt x="28" y="0"/>
                  </a:lnTo>
                  <a:lnTo>
                    <a:pt x="14" y="0"/>
                  </a:lnTo>
                  <a:lnTo>
                    <a:pt x="1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9" name="Freeform 12"/>
            <p:cNvSpPr>
              <a:spLocks/>
            </p:cNvSpPr>
            <p:nvPr/>
          </p:nvSpPr>
          <p:spPr bwMode="auto">
            <a:xfrm>
              <a:off x="2305" y="2398"/>
              <a:ext cx="537" cy="20"/>
            </a:xfrm>
            <a:custGeom>
              <a:avLst/>
              <a:gdLst>
                <a:gd name="T0" fmla="*/ 29 w 537"/>
                <a:gd name="T1" fmla="*/ 10 h 20"/>
                <a:gd name="T2" fmla="*/ 15 w 537"/>
                <a:gd name="T3" fmla="*/ 20 h 20"/>
                <a:gd name="T4" fmla="*/ 537 w 537"/>
                <a:gd name="T5" fmla="*/ 20 h 20"/>
                <a:gd name="T6" fmla="*/ 537 w 537"/>
                <a:gd name="T7" fmla="*/ 0 h 20"/>
                <a:gd name="T8" fmla="*/ 15 w 537"/>
                <a:gd name="T9" fmla="*/ 0 h 20"/>
                <a:gd name="T10" fmla="*/ 0 w 537"/>
                <a:gd name="T11" fmla="*/ 10 h 20"/>
                <a:gd name="T12" fmla="*/ 15 w 537"/>
                <a:gd name="T13" fmla="*/ 0 h 20"/>
                <a:gd name="T14" fmla="*/ 0 w 537"/>
                <a:gd name="T15" fmla="*/ 0 h 20"/>
                <a:gd name="T16" fmla="*/ 0 w 537"/>
                <a:gd name="T17" fmla="*/ 10 h 20"/>
                <a:gd name="T18" fmla="*/ 29 w 537"/>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7"/>
                <a:gd name="T31" fmla="*/ 0 h 20"/>
                <a:gd name="T32" fmla="*/ 537 w 537"/>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7" h="20">
                  <a:moveTo>
                    <a:pt x="29" y="10"/>
                  </a:moveTo>
                  <a:lnTo>
                    <a:pt x="15" y="20"/>
                  </a:lnTo>
                  <a:lnTo>
                    <a:pt x="537" y="20"/>
                  </a:lnTo>
                  <a:lnTo>
                    <a:pt x="537" y="0"/>
                  </a:lnTo>
                  <a:lnTo>
                    <a:pt x="15" y="0"/>
                  </a:lnTo>
                  <a:lnTo>
                    <a:pt x="0" y="10"/>
                  </a:lnTo>
                  <a:lnTo>
                    <a:pt x="15" y="0"/>
                  </a:lnTo>
                  <a:lnTo>
                    <a:pt x="0" y="0"/>
                  </a:lnTo>
                  <a:lnTo>
                    <a:pt x="0" y="10"/>
                  </a:lnTo>
                  <a:lnTo>
                    <a:pt x="2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0" name="Freeform 13"/>
            <p:cNvSpPr>
              <a:spLocks/>
            </p:cNvSpPr>
            <p:nvPr/>
          </p:nvSpPr>
          <p:spPr bwMode="auto">
            <a:xfrm>
              <a:off x="2305" y="2408"/>
              <a:ext cx="29" cy="667"/>
            </a:xfrm>
            <a:custGeom>
              <a:avLst/>
              <a:gdLst>
                <a:gd name="T0" fmla="*/ 15 w 29"/>
                <a:gd name="T1" fmla="*/ 646 h 667"/>
                <a:gd name="T2" fmla="*/ 29 w 29"/>
                <a:gd name="T3" fmla="*/ 656 h 667"/>
                <a:gd name="T4" fmla="*/ 29 w 29"/>
                <a:gd name="T5" fmla="*/ 0 h 667"/>
                <a:gd name="T6" fmla="*/ 0 w 29"/>
                <a:gd name="T7" fmla="*/ 0 h 667"/>
                <a:gd name="T8" fmla="*/ 0 w 29"/>
                <a:gd name="T9" fmla="*/ 656 h 667"/>
                <a:gd name="T10" fmla="*/ 15 w 29"/>
                <a:gd name="T11" fmla="*/ 667 h 667"/>
                <a:gd name="T12" fmla="*/ 0 w 29"/>
                <a:gd name="T13" fmla="*/ 656 h 667"/>
                <a:gd name="T14" fmla="*/ 0 w 29"/>
                <a:gd name="T15" fmla="*/ 667 h 667"/>
                <a:gd name="T16" fmla="*/ 15 w 29"/>
                <a:gd name="T17" fmla="*/ 667 h 667"/>
                <a:gd name="T18" fmla="*/ 15 w 29"/>
                <a:gd name="T19" fmla="*/ 646 h 6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667"/>
                <a:gd name="T32" fmla="*/ 29 w 29"/>
                <a:gd name="T33" fmla="*/ 667 h 6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667">
                  <a:moveTo>
                    <a:pt x="15" y="646"/>
                  </a:moveTo>
                  <a:lnTo>
                    <a:pt x="29" y="656"/>
                  </a:lnTo>
                  <a:lnTo>
                    <a:pt x="29" y="0"/>
                  </a:lnTo>
                  <a:lnTo>
                    <a:pt x="0" y="0"/>
                  </a:lnTo>
                  <a:lnTo>
                    <a:pt x="0" y="656"/>
                  </a:lnTo>
                  <a:lnTo>
                    <a:pt x="15" y="667"/>
                  </a:lnTo>
                  <a:lnTo>
                    <a:pt x="0" y="656"/>
                  </a:lnTo>
                  <a:lnTo>
                    <a:pt x="0" y="667"/>
                  </a:lnTo>
                  <a:lnTo>
                    <a:pt x="15" y="667"/>
                  </a:lnTo>
                  <a:lnTo>
                    <a:pt x="15" y="6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1" name="Freeform 14"/>
            <p:cNvSpPr>
              <a:spLocks/>
            </p:cNvSpPr>
            <p:nvPr/>
          </p:nvSpPr>
          <p:spPr bwMode="auto">
            <a:xfrm>
              <a:off x="2320" y="3054"/>
              <a:ext cx="536" cy="21"/>
            </a:xfrm>
            <a:custGeom>
              <a:avLst/>
              <a:gdLst>
                <a:gd name="T0" fmla="*/ 508 w 536"/>
                <a:gd name="T1" fmla="*/ 10 h 21"/>
                <a:gd name="T2" fmla="*/ 522 w 536"/>
                <a:gd name="T3" fmla="*/ 0 h 21"/>
                <a:gd name="T4" fmla="*/ 0 w 536"/>
                <a:gd name="T5" fmla="*/ 0 h 21"/>
                <a:gd name="T6" fmla="*/ 0 w 536"/>
                <a:gd name="T7" fmla="*/ 21 h 21"/>
                <a:gd name="T8" fmla="*/ 522 w 536"/>
                <a:gd name="T9" fmla="*/ 21 h 21"/>
                <a:gd name="T10" fmla="*/ 536 w 536"/>
                <a:gd name="T11" fmla="*/ 10 h 21"/>
                <a:gd name="T12" fmla="*/ 522 w 536"/>
                <a:gd name="T13" fmla="*/ 21 h 21"/>
                <a:gd name="T14" fmla="*/ 536 w 536"/>
                <a:gd name="T15" fmla="*/ 21 h 21"/>
                <a:gd name="T16" fmla="*/ 536 w 536"/>
                <a:gd name="T17" fmla="*/ 10 h 21"/>
                <a:gd name="T18" fmla="*/ 508 w 536"/>
                <a:gd name="T19" fmla="*/ 1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6"/>
                <a:gd name="T31" fmla="*/ 0 h 21"/>
                <a:gd name="T32" fmla="*/ 536 w 536"/>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6" h="21">
                  <a:moveTo>
                    <a:pt x="508" y="10"/>
                  </a:moveTo>
                  <a:lnTo>
                    <a:pt x="522" y="0"/>
                  </a:lnTo>
                  <a:lnTo>
                    <a:pt x="0" y="0"/>
                  </a:lnTo>
                  <a:lnTo>
                    <a:pt x="0" y="21"/>
                  </a:lnTo>
                  <a:lnTo>
                    <a:pt x="522" y="21"/>
                  </a:lnTo>
                  <a:lnTo>
                    <a:pt x="536" y="10"/>
                  </a:lnTo>
                  <a:lnTo>
                    <a:pt x="522" y="21"/>
                  </a:lnTo>
                  <a:lnTo>
                    <a:pt x="536" y="21"/>
                  </a:lnTo>
                  <a:lnTo>
                    <a:pt x="536" y="10"/>
                  </a:lnTo>
                  <a:lnTo>
                    <a:pt x="508"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2" name="Freeform 15"/>
            <p:cNvSpPr>
              <a:spLocks/>
            </p:cNvSpPr>
            <p:nvPr/>
          </p:nvSpPr>
          <p:spPr bwMode="auto">
            <a:xfrm>
              <a:off x="2322" y="2590"/>
              <a:ext cx="517" cy="20"/>
            </a:xfrm>
            <a:custGeom>
              <a:avLst/>
              <a:gdLst>
                <a:gd name="T0" fmla="*/ 517 w 517"/>
                <a:gd name="T1" fmla="*/ 10 h 20"/>
                <a:gd name="T2" fmla="*/ 517 w 517"/>
                <a:gd name="T3" fmla="*/ 0 h 20"/>
                <a:gd name="T4" fmla="*/ 0 w 517"/>
                <a:gd name="T5" fmla="*/ 0 h 20"/>
                <a:gd name="T6" fmla="*/ 0 w 517"/>
                <a:gd name="T7" fmla="*/ 20 h 20"/>
                <a:gd name="T8" fmla="*/ 517 w 517"/>
                <a:gd name="T9" fmla="*/ 20 h 20"/>
                <a:gd name="T10" fmla="*/ 517 w 517"/>
                <a:gd name="T11" fmla="*/ 10 h 20"/>
                <a:gd name="T12" fmla="*/ 0 60000 65536"/>
                <a:gd name="T13" fmla="*/ 0 60000 65536"/>
                <a:gd name="T14" fmla="*/ 0 60000 65536"/>
                <a:gd name="T15" fmla="*/ 0 60000 65536"/>
                <a:gd name="T16" fmla="*/ 0 60000 65536"/>
                <a:gd name="T17" fmla="*/ 0 60000 65536"/>
                <a:gd name="T18" fmla="*/ 0 w 517"/>
                <a:gd name="T19" fmla="*/ 0 h 20"/>
                <a:gd name="T20" fmla="*/ 517 w 517"/>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517" h="20">
                  <a:moveTo>
                    <a:pt x="517" y="10"/>
                  </a:moveTo>
                  <a:lnTo>
                    <a:pt x="517" y="0"/>
                  </a:lnTo>
                  <a:lnTo>
                    <a:pt x="0" y="0"/>
                  </a:lnTo>
                  <a:lnTo>
                    <a:pt x="0" y="20"/>
                  </a:lnTo>
                  <a:lnTo>
                    <a:pt x="517" y="20"/>
                  </a:lnTo>
                  <a:lnTo>
                    <a:pt x="51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3" name="Freeform 16"/>
            <p:cNvSpPr>
              <a:spLocks/>
            </p:cNvSpPr>
            <p:nvPr/>
          </p:nvSpPr>
          <p:spPr bwMode="auto">
            <a:xfrm>
              <a:off x="2322" y="2829"/>
              <a:ext cx="517" cy="21"/>
            </a:xfrm>
            <a:custGeom>
              <a:avLst/>
              <a:gdLst>
                <a:gd name="T0" fmla="*/ 517 w 517"/>
                <a:gd name="T1" fmla="*/ 10 h 21"/>
                <a:gd name="T2" fmla="*/ 517 w 517"/>
                <a:gd name="T3" fmla="*/ 0 h 21"/>
                <a:gd name="T4" fmla="*/ 0 w 517"/>
                <a:gd name="T5" fmla="*/ 0 h 21"/>
                <a:gd name="T6" fmla="*/ 0 w 517"/>
                <a:gd name="T7" fmla="*/ 21 h 21"/>
                <a:gd name="T8" fmla="*/ 517 w 517"/>
                <a:gd name="T9" fmla="*/ 21 h 21"/>
                <a:gd name="T10" fmla="*/ 517 w 517"/>
                <a:gd name="T11" fmla="*/ 10 h 21"/>
                <a:gd name="T12" fmla="*/ 0 60000 65536"/>
                <a:gd name="T13" fmla="*/ 0 60000 65536"/>
                <a:gd name="T14" fmla="*/ 0 60000 65536"/>
                <a:gd name="T15" fmla="*/ 0 60000 65536"/>
                <a:gd name="T16" fmla="*/ 0 60000 65536"/>
                <a:gd name="T17" fmla="*/ 0 60000 65536"/>
                <a:gd name="T18" fmla="*/ 0 w 517"/>
                <a:gd name="T19" fmla="*/ 0 h 21"/>
                <a:gd name="T20" fmla="*/ 517 w 517"/>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517" h="21">
                  <a:moveTo>
                    <a:pt x="517" y="10"/>
                  </a:moveTo>
                  <a:lnTo>
                    <a:pt x="517" y="0"/>
                  </a:lnTo>
                  <a:lnTo>
                    <a:pt x="0" y="0"/>
                  </a:lnTo>
                  <a:lnTo>
                    <a:pt x="0" y="21"/>
                  </a:lnTo>
                  <a:lnTo>
                    <a:pt x="517" y="21"/>
                  </a:lnTo>
                  <a:lnTo>
                    <a:pt x="51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4" name="Freeform 17"/>
            <p:cNvSpPr>
              <a:spLocks/>
            </p:cNvSpPr>
            <p:nvPr/>
          </p:nvSpPr>
          <p:spPr bwMode="auto">
            <a:xfrm>
              <a:off x="2558" y="2418"/>
              <a:ext cx="28" cy="640"/>
            </a:xfrm>
            <a:custGeom>
              <a:avLst/>
              <a:gdLst>
                <a:gd name="T0" fmla="*/ 14 w 28"/>
                <a:gd name="T1" fmla="*/ 640 h 640"/>
                <a:gd name="T2" fmla="*/ 28 w 28"/>
                <a:gd name="T3" fmla="*/ 640 h 640"/>
                <a:gd name="T4" fmla="*/ 28 w 28"/>
                <a:gd name="T5" fmla="*/ 0 h 640"/>
                <a:gd name="T6" fmla="*/ 0 w 28"/>
                <a:gd name="T7" fmla="*/ 0 h 640"/>
                <a:gd name="T8" fmla="*/ 0 w 28"/>
                <a:gd name="T9" fmla="*/ 640 h 640"/>
                <a:gd name="T10" fmla="*/ 14 w 28"/>
                <a:gd name="T11" fmla="*/ 640 h 640"/>
                <a:gd name="T12" fmla="*/ 0 60000 65536"/>
                <a:gd name="T13" fmla="*/ 0 60000 65536"/>
                <a:gd name="T14" fmla="*/ 0 60000 65536"/>
                <a:gd name="T15" fmla="*/ 0 60000 65536"/>
                <a:gd name="T16" fmla="*/ 0 60000 65536"/>
                <a:gd name="T17" fmla="*/ 0 60000 65536"/>
                <a:gd name="T18" fmla="*/ 0 w 28"/>
                <a:gd name="T19" fmla="*/ 0 h 640"/>
                <a:gd name="T20" fmla="*/ 28 w 28"/>
                <a:gd name="T21" fmla="*/ 640 h 640"/>
              </a:gdLst>
              <a:ahLst/>
              <a:cxnLst>
                <a:cxn ang="T12">
                  <a:pos x="T0" y="T1"/>
                </a:cxn>
                <a:cxn ang="T13">
                  <a:pos x="T2" y="T3"/>
                </a:cxn>
                <a:cxn ang="T14">
                  <a:pos x="T4" y="T5"/>
                </a:cxn>
                <a:cxn ang="T15">
                  <a:pos x="T6" y="T7"/>
                </a:cxn>
                <a:cxn ang="T16">
                  <a:pos x="T8" y="T9"/>
                </a:cxn>
                <a:cxn ang="T17">
                  <a:pos x="T10" y="T11"/>
                </a:cxn>
              </a:cxnLst>
              <a:rect l="T18" t="T19" r="T20" b="T21"/>
              <a:pathLst>
                <a:path w="28" h="640">
                  <a:moveTo>
                    <a:pt x="14" y="640"/>
                  </a:moveTo>
                  <a:lnTo>
                    <a:pt x="28" y="640"/>
                  </a:lnTo>
                  <a:lnTo>
                    <a:pt x="28" y="0"/>
                  </a:lnTo>
                  <a:lnTo>
                    <a:pt x="0" y="0"/>
                  </a:lnTo>
                  <a:lnTo>
                    <a:pt x="0" y="640"/>
                  </a:lnTo>
                  <a:lnTo>
                    <a:pt x="14" y="6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5" name="Freeform 18"/>
            <p:cNvSpPr>
              <a:spLocks/>
            </p:cNvSpPr>
            <p:nvPr/>
          </p:nvSpPr>
          <p:spPr bwMode="auto">
            <a:xfrm>
              <a:off x="4289" y="2398"/>
              <a:ext cx="29" cy="666"/>
            </a:xfrm>
            <a:custGeom>
              <a:avLst/>
              <a:gdLst>
                <a:gd name="T0" fmla="*/ 15 w 29"/>
                <a:gd name="T1" fmla="*/ 20 h 666"/>
                <a:gd name="T2" fmla="*/ 0 w 29"/>
                <a:gd name="T3" fmla="*/ 10 h 666"/>
                <a:gd name="T4" fmla="*/ 0 w 29"/>
                <a:gd name="T5" fmla="*/ 666 h 666"/>
                <a:gd name="T6" fmla="*/ 29 w 29"/>
                <a:gd name="T7" fmla="*/ 666 h 666"/>
                <a:gd name="T8" fmla="*/ 29 w 29"/>
                <a:gd name="T9" fmla="*/ 10 h 666"/>
                <a:gd name="T10" fmla="*/ 15 w 29"/>
                <a:gd name="T11" fmla="*/ 0 h 666"/>
                <a:gd name="T12" fmla="*/ 29 w 29"/>
                <a:gd name="T13" fmla="*/ 10 h 666"/>
                <a:gd name="T14" fmla="*/ 29 w 29"/>
                <a:gd name="T15" fmla="*/ 0 h 666"/>
                <a:gd name="T16" fmla="*/ 15 w 29"/>
                <a:gd name="T17" fmla="*/ 0 h 666"/>
                <a:gd name="T18" fmla="*/ 15 w 29"/>
                <a:gd name="T19" fmla="*/ 20 h 6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666"/>
                <a:gd name="T32" fmla="*/ 29 w 29"/>
                <a:gd name="T33" fmla="*/ 666 h 6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666">
                  <a:moveTo>
                    <a:pt x="15" y="20"/>
                  </a:moveTo>
                  <a:lnTo>
                    <a:pt x="0" y="10"/>
                  </a:lnTo>
                  <a:lnTo>
                    <a:pt x="0" y="666"/>
                  </a:lnTo>
                  <a:lnTo>
                    <a:pt x="29" y="666"/>
                  </a:lnTo>
                  <a:lnTo>
                    <a:pt x="29" y="10"/>
                  </a:lnTo>
                  <a:lnTo>
                    <a:pt x="15" y="0"/>
                  </a:lnTo>
                  <a:lnTo>
                    <a:pt x="29" y="10"/>
                  </a:lnTo>
                  <a:lnTo>
                    <a:pt x="29" y="0"/>
                  </a:lnTo>
                  <a:lnTo>
                    <a:pt x="15" y="0"/>
                  </a:lnTo>
                  <a:lnTo>
                    <a:pt x="15"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6" name="Freeform 19"/>
            <p:cNvSpPr>
              <a:spLocks/>
            </p:cNvSpPr>
            <p:nvPr/>
          </p:nvSpPr>
          <p:spPr bwMode="auto">
            <a:xfrm>
              <a:off x="3770" y="2398"/>
              <a:ext cx="534" cy="20"/>
            </a:xfrm>
            <a:custGeom>
              <a:avLst/>
              <a:gdLst>
                <a:gd name="T0" fmla="*/ 28 w 534"/>
                <a:gd name="T1" fmla="*/ 10 h 20"/>
                <a:gd name="T2" fmla="*/ 14 w 534"/>
                <a:gd name="T3" fmla="*/ 20 h 20"/>
                <a:gd name="T4" fmla="*/ 534 w 534"/>
                <a:gd name="T5" fmla="*/ 20 h 20"/>
                <a:gd name="T6" fmla="*/ 534 w 534"/>
                <a:gd name="T7" fmla="*/ 0 h 20"/>
                <a:gd name="T8" fmla="*/ 14 w 534"/>
                <a:gd name="T9" fmla="*/ 0 h 20"/>
                <a:gd name="T10" fmla="*/ 0 w 534"/>
                <a:gd name="T11" fmla="*/ 10 h 20"/>
                <a:gd name="T12" fmla="*/ 14 w 534"/>
                <a:gd name="T13" fmla="*/ 0 h 20"/>
                <a:gd name="T14" fmla="*/ 0 w 534"/>
                <a:gd name="T15" fmla="*/ 0 h 20"/>
                <a:gd name="T16" fmla="*/ 0 w 534"/>
                <a:gd name="T17" fmla="*/ 10 h 20"/>
                <a:gd name="T18" fmla="*/ 28 w 534"/>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4"/>
                <a:gd name="T31" fmla="*/ 0 h 20"/>
                <a:gd name="T32" fmla="*/ 534 w 534"/>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4" h="20">
                  <a:moveTo>
                    <a:pt x="28" y="10"/>
                  </a:moveTo>
                  <a:lnTo>
                    <a:pt x="14" y="20"/>
                  </a:lnTo>
                  <a:lnTo>
                    <a:pt x="534" y="20"/>
                  </a:lnTo>
                  <a:lnTo>
                    <a:pt x="534" y="0"/>
                  </a:lnTo>
                  <a:lnTo>
                    <a:pt x="14" y="0"/>
                  </a:lnTo>
                  <a:lnTo>
                    <a:pt x="0" y="10"/>
                  </a:lnTo>
                  <a:lnTo>
                    <a:pt x="14" y="0"/>
                  </a:lnTo>
                  <a:lnTo>
                    <a:pt x="0" y="0"/>
                  </a:lnTo>
                  <a:lnTo>
                    <a:pt x="0" y="10"/>
                  </a:lnTo>
                  <a:lnTo>
                    <a:pt x="28"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7" name="Freeform 20"/>
            <p:cNvSpPr>
              <a:spLocks/>
            </p:cNvSpPr>
            <p:nvPr/>
          </p:nvSpPr>
          <p:spPr bwMode="auto">
            <a:xfrm>
              <a:off x="3770" y="2408"/>
              <a:ext cx="28" cy="667"/>
            </a:xfrm>
            <a:custGeom>
              <a:avLst/>
              <a:gdLst>
                <a:gd name="T0" fmla="*/ 14 w 28"/>
                <a:gd name="T1" fmla="*/ 646 h 667"/>
                <a:gd name="T2" fmla="*/ 28 w 28"/>
                <a:gd name="T3" fmla="*/ 656 h 667"/>
                <a:gd name="T4" fmla="*/ 28 w 28"/>
                <a:gd name="T5" fmla="*/ 0 h 667"/>
                <a:gd name="T6" fmla="*/ 0 w 28"/>
                <a:gd name="T7" fmla="*/ 0 h 667"/>
                <a:gd name="T8" fmla="*/ 0 w 28"/>
                <a:gd name="T9" fmla="*/ 656 h 667"/>
                <a:gd name="T10" fmla="*/ 14 w 28"/>
                <a:gd name="T11" fmla="*/ 667 h 667"/>
                <a:gd name="T12" fmla="*/ 0 w 28"/>
                <a:gd name="T13" fmla="*/ 656 h 667"/>
                <a:gd name="T14" fmla="*/ 0 w 28"/>
                <a:gd name="T15" fmla="*/ 667 h 667"/>
                <a:gd name="T16" fmla="*/ 14 w 28"/>
                <a:gd name="T17" fmla="*/ 667 h 667"/>
                <a:gd name="T18" fmla="*/ 14 w 28"/>
                <a:gd name="T19" fmla="*/ 646 h 6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667"/>
                <a:gd name="T32" fmla="*/ 28 w 28"/>
                <a:gd name="T33" fmla="*/ 667 h 6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667">
                  <a:moveTo>
                    <a:pt x="14" y="646"/>
                  </a:moveTo>
                  <a:lnTo>
                    <a:pt x="28" y="656"/>
                  </a:lnTo>
                  <a:lnTo>
                    <a:pt x="28" y="0"/>
                  </a:lnTo>
                  <a:lnTo>
                    <a:pt x="0" y="0"/>
                  </a:lnTo>
                  <a:lnTo>
                    <a:pt x="0" y="656"/>
                  </a:lnTo>
                  <a:lnTo>
                    <a:pt x="14" y="667"/>
                  </a:lnTo>
                  <a:lnTo>
                    <a:pt x="0" y="656"/>
                  </a:lnTo>
                  <a:lnTo>
                    <a:pt x="0" y="667"/>
                  </a:lnTo>
                  <a:lnTo>
                    <a:pt x="14" y="667"/>
                  </a:lnTo>
                  <a:lnTo>
                    <a:pt x="14" y="6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8" name="Freeform 21"/>
            <p:cNvSpPr>
              <a:spLocks/>
            </p:cNvSpPr>
            <p:nvPr/>
          </p:nvSpPr>
          <p:spPr bwMode="auto">
            <a:xfrm>
              <a:off x="3784" y="3054"/>
              <a:ext cx="534" cy="21"/>
            </a:xfrm>
            <a:custGeom>
              <a:avLst/>
              <a:gdLst>
                <a:gd name="T0" fmla="*/ 505 w 534"/>
                <a:gd name="T1" fmla="*/ 10 h 21"/>
                <a:gd name="T2" fmla="*/ 520 w 534"/>
                <a:gd name="T3" fmla="*/ 0 h 21"/>
                <a:gd name="T4" fmla="*/ 0 w 534"/>
                <a:gd name="T5" fmla="*/ 0 h 21"/>
                <a:gd name="T6" fmla="*/ 0 w 534"/>
                <a:gd name="T7" fmla="*/ 21 h 21"/>
                <a:gd name="T8" fmla="*/ 520 w 534"/>
                <a:gd name="T9" fmla="*/ 21 h 21"/>
                <a:gd name="T10" fmla="*/ 534 w 534"/>
                <a:gd name="T11" fmla="*/ 10 h 21"/>
                <a:gd name="T12" fmla="*/ 520 w 534"/>
                <a:gd name="T13" fmla="*/ 21 h 21"/>
                <a:gd name="T14" fmla="*/ 534 w 534"/>
                <a:gd name="T15" fmla="*/ 21 h 21"/>
                <a:gd name="T16" fmla="*/ 534 w 534"/>
                <a:gd name="T17" fmla="*/ 10 h 21"/>
                <a:gd name="T18" fmla="*/ 505 w 534"/>
                <a:gd name="T19" fmla="*/ 1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4"/>
                <a:gd name="T31" fmla="*/ 0 h 21"/>
                <a:gd name="T32" fmla="*/ 534 w 534"/>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4" h="21">
                  <a:moveTo>
                    <a:pt x="505" y="10"/>
                  </a:moveTo>
                  <a:lnTo>
                    <a:pt x="520" y="0"/>
                  </a:lnTo>
                  <a:lnTo>
                    <a:pt x="0" y="0"/>
                  </a:lnTo>
                  <a:lnTo>
                    <a:pt x="0" y="21"/>
                  </a:lnTo>
                  <a:lnTo>
                    <a:pt x="520" y="21"/>
                  </a:lnTo>
                  <a:lnTo>
                    <a:pt x="534" y="10"/>
                  </a:lnTo>
                  <a:lnTo>
                    <a:pt x="520" y="21"/>
                  </a:lnTo>
                  <a:lnTo>
                    <a:pt x="534" y="21"/>
                  </a:lnTo>
                  <a:lnTo>
                    <a:pt x="534" y="10"/>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9" name="Freeform 22"/>
            <p:cNvSpPr>
              <a:spLocks/>
            </p:cNvSpPr>
            <p:nvPr/>
          </p:nvSpPr>
          <p:spPr bwMode="auto">
            <a:xfrm>
              <a:off x="3793" y="2590"/>
              <a:ext cx="505" cy="20"/>
            </a:xfrm>
            <a:custGeom>
              <a:avLst/>
              <a:gdLst>
                <a:gd name="T0" fmla="*/ 505 w 505"/>
                <a:gd name="T1" fmla="*/ 10 h 20"/>
                <a:gd name="T2" fmla="*/ 505 w 505"/>
                <a:gd name="T3" fmla="*/ 0 h 20"/>
                <a:gd name="T4" fmla="*/ 0 w 505"/>
                <a:gd name="T5" fmla="*/ 0 h 20"/>
                <a:gd name="T6" fmla="*/ 0 w 505"/>
                <a:gd name="T7" fmla="*/ 20 h 20"/>
                <a:gd name="T8" fmla="*/ 505 w 505"/>
                <a:gd name="T9" fmla="*/ 20 h 20"/>
                <a:gd name="T10" fmla="*/ 505 w 505"/>
                <a:gd name="T11" fmla="*/ 10 h 20"/>
                <a:gd name="T12" fmla="*/ 0 60000 65536"/>
                <a:gd name="T13" fmla="*/ 0 60000 65536"/>
                <a:gd name="T14" fmla="*/ 0 60000 65536"/>
                <a:gd name="T15" fmla="*/ 0 60000 65536"/>
                <a:gd name="T16" fmla="*/ 0 60000 65536"/>
                <a:gd name="T17" fmla="*/ 0 60000 65536"/>
                <a:gd name="T18" fmla="*/ 0 w 505"/>
                <a:gd name="T19" fmla="*/ 0 h 20"/>
                <a:gd name="T20" fmla="*/ 505 w 505"/>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505" h="20">
                  <a:moveTo>
                    <a:pt x="505" y="10"/>
                  </a:moveTo>
                  <a:lnTo>
                    <a:pt x="505" y="0"/>
                  </a:lnTo>
                  <a:lnTo>
                    <a:pt x="0" y="0"/>
                  </a:lnTo>
                  <a:lnTo>
                    <a:pt x="0" y="20"/>
                  </a:lnTo>
                  <a:lnTo>
                    <a:pt x="505" y="20"/>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0" name="Freeform 23"/>
            <p:cNvSpPr>
              <a:spLocks/>
            </p:cNvSpPr>
            <p:nvPr/>
          </p:nvSpPr>
          <p:spPr bwMode="auto">
            <a:xfrm>
              <a:off x="3793" y="2829"/>
              <a:ext cx="505" cy="21"/>
            </a:xfrm>
            <a:custGeom>
              <a:avLst/>
              <a:gdLst>
                <a:gd name="T0" fmla="*/ 505 w 505"/>
                <a:gd name="T1" fmla="*/ 10 h 21"/>
                <a:gd name="T2" fmla="*/ 505 w 505"/>
                <a:gd name="T3" fmla="*/ 0 h 21"/>
                <a:gd name="T4" fmla="*/ 0 w 505"/>
                <a:gd name="T5" fmla="*/ 0 h 21"/>
                <a:gd name="T6" fmla="*/ 0 w 505"/>
                <a:gd name="T7" fmla="*/ 21 h 21"/>
                <a:gd name="T8" fmla="*/ 505 w 505"/>
                <a:gd name="T9" fmla="*/ 21 h 21"/>
                <a:gd name="T10" fmla="*/ 505 w 505"/>
                <a:gd name="T11" fmla="*/ 10 h 21"/>
                <a:gd name="T12" fmla="*/ 0 60000 65536"/>
                <a:gd name="T13" fmla="*/ 0 60000 65536"/>
                <a:gd name="T14" fmla="*/ 0 60000 65536"/>
                <a:gd name="T15" fmla="*/ 0 60000 65536"/>
                <a:gd name="T16" fmla="*/ 0 60000 65536"/>
                <a:gd name="T17" fmla="*/ 0 60000 65536"/>
                <a:gd name="T18" fmla="*/ 0 w 505"/>
                <a:gd name="T19" fmla="*/ 0 h 21"/>
                <a:gd name="T20" fmla="*/ 505 w 505"/>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505" h="21">
                  <a:moveTo>
                    <a:pt x="505" y="10"/>
                  </a:moveTo>
                  <a:lnTo>
                    <a:pt x="505" y="0"/>
                  </a:lnTo>
                  <a:lnTo>
                    <a:pt x="0" y="0"/>
                  </a:lnTo>
                  <a:lnTo>
                    <a:pt x="0" y="21"/>
                  </a:lnTo>
                  <a:lnTo>
                    <a:pt x="505" y="21"/>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1" name="Freeform 24"/>
            <p:cNvSpPr>
              <a:spLocks/>
            </p:cNvSpPr>
            <p:nvPr/>
          </p:nvSpPr>
          <p:spPr bwMode="auto">
            <a:xfrm>
              <a:off x="4023" y="2418"/>
              <a:ext cx="28" cy="640"/>
            </a:xfrm>
            <a:custGeom>
              <a:avLst/>
              <a:gdLst>
                <a:gd name="T0" fmla="*/ 14 w 28"/>
                <a:gd name="T1" fmla="*/ 640 h 640"/>
                <a:gd name="T2" fmla="*/ 28 w 28"/>
                <a:gd name="T3" fmla="*/ 640 h 640"/>
                <a:gd name="T4" fmla="*/ 28 w 28"/>
                <a:gd name="T5" fmla="*/ 0 h 640"/>
                <a:gd name="T6" fmla="*/ 0 w 28"/>
                <a:gd name="T7" fmla="*/ 0 h 640"/>
                <a:gd name="T8" fmla="*/ 0 w 28"/>
                <a:gd name="T9" fmla="*/ 640 h 640"/>
                <a:gd name="T10" fmla="*/ 14 w 28"/>
                <a:gd name="T11" fmla="*/ 640 h 640"/>
                <a:gd name="T12" fmla="*/ 0 60000 65536"/>
                <a:gd name="T13" fmla="*/ 0 60000 65536"/>
                <a:gd name="T14" fmla="*/ 0 60000 65536"/>
                <a:gd name="T15" fmla="*/ 0 60000 65536"/>
                <a:gd name="T16" fmla="*/ 0 60000 65536"/>
                <a:gd name="T17" fmla="*/ 0 60000 65536"/>
                <a:gd name="T18" fmla="*/ 0 w 28"/>
                <a:gd name="T19" fmla="*/ 0 h 640"/>
                <a:gd name="T20" fmla="*/ 28 w 28"/>
                <a:gd name="T21" fmla="*/ 640 h 640"/>
              </a:gdLst>
              <a:ahLst/>
              <a:cxnLst>
                <a:cxn ang="T12">
                  <a:pos x="T0" y="T1"/>
                </a:cxn>
                <a:cxn ang="T13">
                  <a:pos x="T2" y="T3"/>
                </a:cxn>
                <a:cxn ang="T14">
                  <a:pos x="T4" y="T5"/>
                </a:cxn>
                <a:cxn ang="T15">
                  <a:pos x="T6" y="T7"/>
                </a:cxn>
                <a:cxn ang="T16">
                  <a:pos x="T8" y="T9"/>
                </a:cxn>
                <a:cxn ang="T17">
                  <a:pos x="T10" y="T11"/>
                </a:cxn>
              </a:cxnLst>
              <a:rect l="T18" t="T19" r="T20" b="T21"/>
              <a:pathLst>
                <a:path w="28" h="640">
                  <a:moveTo>
                    <a:pt x="14" y="640"/>
                  </a:moveTo>
                  <a:lnTo>
                    <a:pt x="28" y="640"/>
                  </a:lnTo>
                  <a:lnTo>
                    <a:pt x="28" y="0"/>
                  </a:lnTo>
                  <a:lnTo>
                    <a:pt x="0" y="0"/>
                  </a:lnTo>
                  <a:lnTo>
                    <a:pt x="0" y="640"/>
                  </a:lnTo>
                  <a:lnTo>
                    <a:pt x="14" y="6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2" name="Freeform 25"/>
            <p:cNvSpPr>
              <a:spLocks/>
            </p:cNvSpPr>
            <p:nvPr/>
          </p:nvSpPr>
          <p:spPr bwMode="auto">
            <a:xfrm>
              <a:off x="3148" y="1139"/>
              <a:ext cx="301" cy="241"/>
            </a:xfrm>
            <a:custGeom>
              <a:avLst/>
              <a:gdLst>
                <a:gd name="T0" fmla="*/ 176 w 301"/>
                <a:gd name="T1" fmla="*/ 239 h 241"/>
                <a:gd name="T2" fmla="*/ 227 w 301"/>
                <a:gd name="T3" fmla="*/ 239 h 241"/>
                <a:gd name="T4" fmla="*/ 264 w 301"/>
                <a:gd name="T5" fmla="*/ 235 h 241"/>
                <a:gd name="T6" fmla="*/ 287 w 301"/>
                <a:gd name="T7" fmla="*/ 227 h 241"/>
                <a:gd name="T8" fmla="*/ 296 w 301"/>
                <a:gd name="T9" fmla="*/ 224 h 241"/>
                <a:gd name="T10" fmla="*/ 298 w 301"/>
                <a:gd name="T11" fmla="*/ 218 h 241"/>
                <a:gd name="T12" fmla="*/ 301 w 301"/>
                <a:gd name="T13" fmla="*/ 208 h 241"/>
                <a:gd name="T14" fmla="*/ 293 w 301"/>
                <a:gd name="T15" fmla="*/ 187 h 241"/>
                <a:gd name="T16" fmla="*/ 284 w 301"/>
                <a:gd name="T17" fmla="*/ 167 h 241"/>
                <a:gd name="T18" fmla="*/ 278 w 301"/>
                <a:gd name="T19" fmla="*/ 156 h 241"/>
                <a:gd name="T20" fmla="*/ 276 w 301"/>
                <a:gd name="T21" fmla="*/ 148 h 241"/>
                <a:gd name="T22" fmla="*/ 273 w 301"/>
                <a:gd name="T23" fmla="*/ 142 h 241"/>
                <a:gd name="T24" fmla="*/ 270 w 301"/>
                <a:gd name="T25" fmla="*/ 130 h 241"/>
                <a:gd name="T26" fmla="*/ 264 w 301"/>
                <a:gd name="T27" fmla="*/ 107 h 241"/>
                <a:gd name="T28" fmla="*/ 264 w 301"/>
                <a:gd name="T29" fmla="*/ 94 h 241"/>
                <a:gd name="T30" fmla="*/ 264 w 301"/>
                <a:gd name="T31" fmla="*/ 88 h 241"/>
                <a:gd name="T32" fmla="*/ 261 w 301"/>
                <a:gd name="T33" fmla="*/ 72 h 241"/>
                <a:gd name="T34" fmla="*/ 259 w 301"/>
                <a:gd name="T35" fmla="*/ 47 h 241"/>
                <a:gd name="T36" fmla="*/ 253 w 301"/>
                <a:gd name="T37" fmla="*/ 22 h 241"/>
                <a:gd name="T38" fmla="*/ 225 w 301"/>
                <a:gd name="T39" fmla="*/ 4 h 241"/>
                <a:gd name="T40" fmla="*/ 176 w 301"/>
                <a:gd name="T41" fmla="*/ 0 h 241"/>
                <a:gd name="T42" fmla="*/ 134 w 301"/>
                <a:gd name="T43" fmla="*/ 8 h 241"/>
                <a:gd name="T44" fmla="*/ 117 w 301"/>
                <a:gd name="T45" fmla="*/ 30 h 241"/>
                <a:gd name="T46" fmla="*/ 103 w 301"/>
                <a:gd name="T47" fmla="*/ 53 h 241"/>
                <a:gd name="T48" fmla="*/ 94 w 301"/>
                <a:gd name="T49" fmla="*/ 68 h 241"/>
                <a:gd name="T50" fmla="*/ 91 w 301"/>
                <a:gd name="T51" fmla="*/ 72 h 241"/>
                <a:gd name="T52" fmla="*/ 85 w 301"/>
                <a:gd name="T53" fmla="*/ 84 h 241"/>
                <a:gd name="T54" fmla="*/ 68 w 301"/>
                <a:gd name="T55" fmla="*/ 105 h 241"/>
                <a:gd name="T56" fmla="*/ 60 w 301"/>
                <a:gd name="T57" fmla="*/ 115 h 241"/>
                <a:gd name="T58" fmla="*/ 57 w 301"/>
                <a:gd name="T59" fmla="*/ 119 h 241"/>
                <a:gd name="T60" fmla="*/ 51 w 301"/>
                <a:gd name="T61" fmla="*/ 125 h 241"/>
                <a:gd name="T62" fmla="*/ 40 w 301"/>
                <a:gd name="T63" fmla="*/ 138 h 241"/>
                <a:gd name="T64" fmla="*/ 20 w 301"/>
                <a:gd name="T65" fmla="*/ 154 h 241"/>
                <a:gd name="T66" fmla="*/ 3 w 301"/>
                <a:gd name="T67" fmla="*/ 175 h 241"/>
                <a:gd name="T68" fmla="*/ 0 w 301"/>
                <a:gd name="T69" fmla="*/ 185 h 241"/>
                <a:gd name="T70" fmla="*/ 6 w 301"/>
                <a:gd name="T71" fmla="*/ 187 h 241"/>
                <a:gd name="T72" fmla="*/ 12 w 301"/>
                <a:gd name="T73" fmla="*/ 194 h 241"/>
                <a:gd name="T74" fmla="*/ 32 w 301"/>
                <a:gd name="T75" fmla="*/ 206 h 241"/>
                <a:gd name="T76" fmla="*/ 66 w 301"/>
                <a:gd name="T77" fmla="*/ 220 h 241"/>
                <a:gd name="T78" fmla="*/ 114 w 301"/>
                <a:gd name="T79" fmla="*/ 233 h 24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01"/>
                <a:gd name="T121" fmla="*/ 0 h 241"/>
                <a:gd name="T122" fmla="*/ 301 w 301"/>
                <a:gd name="T123" fmla="*/ 241 h 24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01" h="241">
                  <a:moveTo>
                    <a:pt x="145" y="237"/>
                  </a:moveTo>
                  <a:lnTo>
                    <a:pt x="176" y="239"/>
                  </a:lnTo>
                  <a:lnTo>
                    <a:pt x="205" y="241"/>
                  </a:lnTo>
                  <a:lnTo>
                    <a:pt x="227" y="239"/>
                  </a:lnTo>
                  <a:lnTo>
                    <a:pt x="247" y="237"/>
                  </a:lnTo>
                  <a:lnTo>
                    <a:pt x="264" y="235"/>
                  </a:lnTo>
                  <a:lnTo>
                    <a:pt x="276" y="231"/>
                  </a:lnTo>
                  <a:lnTo>
                    <a:pt x="287" y="227"/>
                  </a:lnTo>
                  <a:lnTo>
                    <a:pt x="293" y="224"/>
                  </a:lnTo>
                  <a:lnTo>
                    <a:pt x="296" y="224"/>
                  </a:lnTo>
                  <a:lnTo>
                    <a:pt x="296" y="222"/>
                  </a:lnTo>
                  <a:lnTo>
                    <a:pt x="298" y="218"/>
                  </a:lnTo>
                  <a:lnTo>
                    <a:pt x="301" y="216"/>
                  </a:lnTo>
                  <a:lnTo>
                    <a:pt x="301" y="208"/>
                  </a:lnTo>
                  <a:lnTo>
                    <a:pt x="298" y="200"/>
                  </a:lnTo>
                  <a:lnTo>
                    <a:pt x="293" y="187"/>
                  </a:lnTo>
                  <a:lnTo>
                    <a:pt x="287" y="173"/>
                  </a:lnTo>
                  <a:lnTo>
                    <a:pt x="284" y="167"/>
                  </a:lnTo>
                  <a:lnTo>
                    <a:pt x="281" y="161"/>
                  </a:lnTo>
                  <a:lnTo>
                    <a:pt x="278" y="156"/>
                  </a:lnTo>
                  <a:lnTo>
                    <a:pt x="278" y="150"/>
                  </a:lnTo>
                  <a:lnTo>
                    <a:pt x="276" y="148"/>
                  </a:lnTo>
                  <a:lnTo>
                    <a:pt x="273" y="144"/>
                  </a:lnTo>
                  <a:lnTo>
                    <a:pt x="273" y="142"/>
                  </a:lnTo>
                  <a:lnTo>
                    <a:pt x="273" y="140"/>
                  </a:lnTo>
                  <a:lnTo>
                    <a:pt x="270" y="130"/>
                  </a:lnTo>
                  <a:lnTo>
                    <a:pt x="267" y="117"/>
                  </a:lnTo>
                  <a:lnTo>
                    <a:pt x="264" y="107"/>
                  </a:lnTo>
                  <a:lnTo>
                    <a:pt x="264" y="97"/>
                  </a:lnTo>
                  <a:lnTo>
                    <a:pt x="264" y="94"/>
                  </a:lnTo>
                  <a:lnTo>
                    <a:pt x="264" y="90"/>
                  </a:lnTo>
                  <a:lnTo>
                    <a:pt x="264" y="88"/>
                  </a:lnTo>
                  <a:lnTo>
                    <a:pt x="264" y="86"/>
                  </a:lnTo>
                  <a:lnTo>
                    <a:pt x="261" y="72"/>
                  </a:lnTo>
                  <a:lnTo>
                    <a:pt x="259" y="59"/>
                  </a:lnTo>
                  <a:lnTo>
                    <a:pt x="259" y="47"/>
                  </a:lnTo>
                  <a:lnTo>
                    <a:pt x="256" y="39"/>
                  </a:lnTo>
                  <a:lnTo>
                    <a:pt x="253" y="22"/>
                  </a:lnTo>
                  <a:lnTo>
                    <a:pt x="242" y="10"/>
                  </a:lnTo>
                  <a:lnTo>
                    <a:pt x="225" y="4"/>
                  </a:lnTo>
                  <a:lnTo>
                    <a:pt x="199" y="2"/>
                  </a:lnTo>
                  <a:lnTo>
                    <a:pt x="176" y="0"/>
                  </a:lnTo>
                  <a:lnTo>
                    <a:pt x="154" y="0"/>
                  </a:lnTo>
                  <a:lnTo>
                    <a:pt x="134" y="8"/>
                  </a:lnTo>
                  <a:lnTo>
                    <a:pt x="122" y="22"/>
                  </a:lnTo>
                  <a:lnTo>
                    <a:pt x="117" y="30"/>
                  </a:lnTo>
                  <a:lnTo>
                    <a:pt x="111" y="41"/>
                  </a:lnTo>
                  <a:lnTo>
                    <a:pt x="103" y="53"/>
                  </a:lnTo>
                  <a:lnTo>
                    <a:pt x="94" y="66"/>
                  </a:lnTo>
                  <a:lnTo>
                    <a:pt x="94" y="68"/>
                  </a:lnTo>
                  <a:lnTo>
                    <a:pt x="94" y="70"/>
                  </a:lnTo>
                  <a:lnTo>
                    <a:pt x="91" y="72"/>
                  </a:lnTo>
                  <a:lnTo>
                    <a:pt x="88" y="72"/>
                  </a:lnTo>
                  <a:lnTo>
                    <a:pt x="85" y="84"/>
                  </a:lnTo>
                  <a:lnTo>
                    <a:pt x="77" y="94"/>
                  </a:lnTo>
                  <a:lnTo>
                    <a:pt x="68" y="105"/>
                  </a:lnTo>
                  <a:lnTo>
                    <a:pt x="60" y="115"/>
                  </a:lnTo>
                  <a:lnTo>
                    <a:pt x="60" y="117"/>
                  </a:lnTo>
                  <a:lnTo>
                    <a:pt x="57" y="119"/>
                  </a:lnTo>
                  <a:lnTo>
                    <a:pt x="51" y="125"/>
                  </a:lnTo>
                  <a:lnTo>
                    <a:pt x="46" y="132"/>
                  </a:lnTo>
                  <a:lnTo>
                    <a:pt x="40" y="138"/>
                  </a:lnTo>
                  <a:lnTo>
                    <a:pt x="34" y="142"/>
                  </a:lnTo>
                  <a:lnTo>
                    <a:pt x="20" y="154"/>
                  </a:lnTo>
                  <a:lnTo>
                    <a:pt x="9" y="165"/>
                  </a:lnTo>
                  <a:lnTo>
                    <a:pt x="3" y="175"/>
                  </a:lnTo>
                  <a:lnTo>
                    <a:pt x="0" y="183"/>
                  </a:lnTo>
                  <a:lnTo>
                    <a:pt x="0" y="185"/>
                  </a:lnTo>
                  <a:lnTo>
                    <a:pt x="3" y="187"/>
                  </a:lnTo>
                  <a:lnTo>
                    <a:pt x="6" y="187"/>
                  </a:lnTo>
                  <a:lnTo>
                    <a:pt x="6" y="189"/>
                  </a:lnTo>
                  <a:lnTo>
                    <a:pt x="12" y="194"/>
                  </a:lnTo>
                  <a:lnTo>
                    <a:pt x="20" y="200"/>
                  </a:lnTo>
                  <a:lnTo>
                    <a:pt x="32" y="206"/>
                  </a:lnTo>
                  <a:lnTo>
                    <a:pt x="46" y="212"/>
                  </a:lnTo>
                  <a:lnTo>
                    <a:pt x="66" y="220"/>
                  </a:lnTo>
                  <a:lnTo>
                    <a:pt x="88" y="227"/>
                  </a:lnTo>
                  <a:lnTo>
                    <a:pt x="114" y="233"/>
                  </a:lnTo>
                  <a:lnTo>
                    <a:pt x="145" y="237"/>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3" name="Freeform 26"/>
            <p:cNvSpPr>
              <a:spLocks/>
            </p:cNvSpPr>
            <p:nvPr/>
          </p:nvSpPr>
          <p:spPr bwMode="auto">
            <a:xfrm>
              <a:off x="3148" y="1306"/>
              <a:ext cx="301" cy="64"/>
            </a:xfrm>
            <a:custGeom>
              <a:avLst/>
              <a:gdLst>
                <a:gd name="T0" fmla="*/ 151 w 301"/>
                <a:gd name="T1" fmla="*/ 12 h 64"/>
                <a:gd name="T2" fmla="*/ 199 w 301"/>
                <a:gd name="T3" fmla="*/ 20 h 64"/>
                <a:gd name="T4" fmla="*/ 244 w 301"/>
                <a:gd name="T5" fmla="*/ 33 h 64"/>
                <a:gd name="T6" fmla="*/ 278 w 301"/>
                <a:gd name="T7" fmla="*/ 49 h 64"/>
                <a:gd name="T8" fmla="*/ 296 w 301"/>
                <a:gd name="T9" fmla="*/ 57 h 64"/>
                <a:gd name="T10" fmla="*/ 298 w 301"/>
                <a:gd name="T11" fmla="*/ 51 h 64"/>
                <a:gd name="T12" fmla="*/ 276 w 301"/>
                <a:gd name="T13" fmla="*/ 33 h 64"/>
                <a:gd name="T14" fmla="*/ 202 w 301"/>
                <a:gd name="T15" fmla="*/ 10 h 64"/>
                <a:gd name="T16" fmla="*/ 117 w 301"/>
                <a:gd name="T17" fmla="*/ 0 h 64"/>
                <a:gd name="T18" fmla="*/ 34 w 301"/>
                <a:gd name="T19" fmla="*/ 6 h 64"/>
                <a:gd name="T20" fmla="*/ 0 w 301"/>
                <a:gd name="T21" fmla="*/ 18 h 64"/>
                <a:gd name="T22" fmla="*/ 6 w 301"/>
                <a:gd name="T23" fmla="*/ 20 h 64"/>
                <a:gd name="T24" fmla="*/ 17 w 301"/>
                <a:gd name="T25" fmla="*/ 18 h 64"/>
                <a:gd name="T26" fmla="*/ 43 w 301"/>
                <a:gd name="T27" fmla="*/ 14 h 64"/>
                <a:gd name="T28" fmla="*/ 68 w 301"/>
                <a:gd name="T29" fmla="*/ 12 h 64"/>
                <a:gd name="T30" fmla="*/ 97 w 301"/>
                <a:gd name="T31" fmla="*/ 10 h 64"/>
                <a:gd name="T32" fmla="*/ 108 w 301"/>
                <a:gd name="T33" fmla="*/ 12 h 64"/>
                <a:gd name="T34" fmla="*/ 103 w 301"/>
                <a:gd name="T35" fmla="*/ 20 h 64"/>
                <a:gd name="T36" fmla="*/ 94 w 301"/>
                <a:gd name="T37" fmla="*/ 24 h 64"/>
                <a:gd name="T38" fmla="*/ 80 w 301"/>
                <a:gd name="T39" fmla="*/ 31 h 64"/>
                <a:gd name="T40" fmla="*/ 74 w 301"/>
                <a:gd name="T41" fmla="*/ 37 h 64"/>
                <a:gd name="T42" fmla="*/ 77 w 301"/>
                <a:gd name="T43" fmla="*/ 51 h 64"/>
                <a:gd name="T44" fmla="*/ 85 w 301"/>
                <a:gd name="T45" fmla="*/ 60 h 64"/>
                <a:gd name="T46" fmla="*/ 85 w 301"/>
                <a:gd name="T47" fmla="*/ 60 h 64"/>
                <a:gd name="T48" fmla="*/ 88 w 301"/>
                <a:gd name="T49" fmla="*/ 60 h 64"/>
                <a:gd name="T50" fmla="*/ 94 w 301"/>
                <a:gd name="T51" fmla="*/ 64 h 64"/>
                <a:gd name="T52" fmla="*/ 105 w 301"/>
                <a:gd name="T53" fmla="*/ 62 h 64"/>
                <a:gd name="T54" fmla="*/ 117 w 301"/>
                <a:gd name="T55" fmla="*/ 53 h 64"/>
                <a:gd name="T56" fmla="*/ 122 w 301"/>
                <a:gd name="T57" fmla="*/ 43 h 64"/>
                <a:gd name="T58" fmla="*/ 120 w 301"/>
                <a:gd name="T59" fmla="*/ 29 h 64"/>
                <a:gd name="T60" fmla="*/ 111 w 301"/>
                <a:gd name="T61" fmla="*/ 20 h 64"/>
                <a:gd name="T62" fmla="*/ 120 w 301"/>
                <a:gd name="T63" fmla="*/ 12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1"/>
                <a:gd name="T97" fmla="*/ 0 h 64"/>
                <a:gd name="T98" fmla="*/ 301 w 301"/>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1" h="64">
                  <a:moveTo>
                    <a:pt x="122" y="10"/>
                  </a:moveTo>
                  <a:lnTo>
                    <a:pt x="151" y="12"/>
                  </a:lnTo>
                  <a:lnTo>
                    <a:pt x="176" y="14"/>
                  </a:lnTo>
                  <a:lnTo>
                    <a:pt x="199" y="20"/>
                  </a:lnTo>
                  <a:lnTo>
                    <a:pt x="222" y="24"/>
                  </a:lnTo>
                  <a:lnTo>
                    <a:pt x="244" y="33"/>
                  </a:lnTo>
                  <a:lnTo>
                    <a:pt x="261" y="39"/>
                  </a:lnTo>
                  <a:lnTo>
                    <a:pt x="278" y="49"/>
                  </a:lnTo>
                  <a:lnTo>
                    <a:pt x="293" y="57"/>
                  </a:lnTo>
                  <a:lnTo>
                    <a:pt x="296" y="57"/>
                  </a:lnTo>
                  <a:lnTo>
                    <a:pt x="296" y="55"/>
                  </a:lnTo>
                  <a:lnTo>
                    <a:pt x="298" y="51"/>
                  </a:lnTo>
                  <a:lnTo>
                    <a:pt x="301" y="49"/>
                  </a:lnTo>
                  <a:lnTo>
                    <a:pt x="276" y="33"/>
                  </a:lnTo>
                  <a:lnTo>
                    <a:pt x="242" y="20"/>
                  </a:lnTo>
                  <a:lnTo>
                    <a:pt x="202" y="10"/>
                  </a:lnTo>
                  <a:lnTo>
                    <a:pt x="159" y="4"/>
                  </a:lnTo>
                  <a:lnTo>
                    <a:pt x="117" y="0"/>
                  </a:lnTo>
                  <a:lnTo>
                    <a:pt x="74" y="2"/>
                  </a:lnTo>
                  <a:lnTo>
                    <a:pt x="34" y="6"/>
                  </a:lnTo>
                  <a:lnTo>
                    <a:pt x="0" y="16"/>
                  </a:lnTo>
                  <a:lnTo>
                    <a:pt x="0" y="18"/>
                  </a:lnTo>
                  <a:lnTo>
                    <a:pt x="3" y="20"/>
                  </a:lnTo>
                  <a:lnTo>
                    <a:pt x="6" y="20"/>
                  </a:lnTo>
                  <a:lnTo>
                    <a:pt x="6" y="22"/>
                  </a:lnTo>
                  <a:lnTo>
                    <a:pt x="17" y="18"/>
                  </a:lnTo>
                  <a:lnTo>
                    <a:pt x="32" y="16"/>
                  </a:lnTo>
                  <a:lnTo>
                    <a:pt x="43" y="14"/>
                  </a:lnTo>
                  <a:lnTo>
                    <a:pt x="57" y="12"/>
                  </a:lnTo>
                  <a:lnTo>
                    <a:pt x="68" y="12"/>
                  </a:lnTo>
                  <a:lnTo>
                    <a:pt x="83" y="10"/>
                  </a:lnTo>
                  <a:lnTo>
                    <a:pt x="97" y="10"/>
                  </a:lnTo>
                  <a:lnTo>
                    <a:pt x="111" y="10"/>
                  </a:lnTo>
                  <a:lnTo>
                    <a:pt x="108" y="12"/>
                  </a:lnTo>
                  <a:lnTo>
                    <a:pt x="105" y="16"/>
                  </a:lnTo>
                  <a:lnTo>
                    <a:pt x="103" y="20"/>
                  </a:lnTo>
                  <a:lnTo>
                    <a:pt x="103" y="22"/>
                  </a:lnTo>
                  <a:lnTo>
                    <a:pt x="94" y="24"/>
                  </a:lnTo>
                  <a:lnTo>
                    <a:pt x="85" y="27"/>
                  </a:lnTo>
                  <a:lnTo>
                    <a:pt x="80" y="31"/>
                  </a:lnTo>
                  <a:lnTo>
                    <a:pt x="74" y="33"/>
                  </a:lnTo>
                  <a:lnTo>
                    <a:pt x="74" y="37"/>
                  </a:lnTo>
                  <a:lnTo>
                    <a:pt x="74" y="43"/>
                  </a:lnTo>
                  <a:lnTo>
                    <a:pt x="77" y="51"/>
                  </a:lnTo>
                  <a:lnTo>
                    <a:pt x="83" y="57"/>
                  </a:lnTo>
                  <a:lnTo>
                    <a:pt x="85" y="60"/>
                  </a:lnTo>
                  <a:lnTo>
                    <a:pt x="88" y="60"/>
                  </a:lnTo>
                  <a:lnTo>
                    <a:pt x="91" y="62"/>
                  </a:lnTo>
                  <a:lnTo>
                    <a:pt x="94" y="64"/>
                  </a:lnTo>
                  <a:lnTo>
                    <a:pt x="105" y="62"/>
                  </a:lnTo>
                  <a:lnTo>
                    <a:pt x="114" y="57"/>
                  </a:lnTo>
                  <a:lnTo>
                    <a:pt x="117" y="53"/>
                  </a:lnTo>
                  <a:lnTo>
                    <a:pt x="122" y="47"/>
                  </a:lnTo>
                  <a:lnTo>
                    <a:pt x="122" y="43"/>
                  </a:lnTo>
                  <a:lnTo>
                    <a:pt x="122" y="37"/>
                  </a:lnTo>
                  <a:lnTo>
                    <a:pt x="120" y="29"/>
                  </a:lnTo>
                  <a:lnTo>
                    <a:pt x="111" y="22"/>
                  </a:lnTo>
                  <a:lnTo>
                    <a:pt x="111" y="20"/>
                  </a:lnTo>
                  <a:lnTo>
                    <a:pt x="114" y="16"/>
                  </a:lnTo>
                  <a:lnTo>
                    <a:pt x="120" y="12"/>
                  </a:lnTo>
                  <a:lnTo>
                    <a:pt x="122"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4" name="Freeform 27"/>
            <p:cNvSpPr>
              <a:spLocks/>
            </p:cNvSpPr>
            <p:nvPr/>
          </p:nvSpPr>
          <p:spPr bwMode="auto">
            <a:xfrm>
              <a:off x="3225" y="1363"/>
              <a:ext cx="17" cy="17"/>
            </a:xfrm>
            <a:custGeom>
              <a:avLst/>
              <a:gdLst>
                <a:gd name="T0" fmla="*/ 6 w 17"/>
                <a:gd name="T1" fmla="*/ 0 h 17"/>
                <a:gd name="T2" fmla="*/ 8 w 17"/>
                <a:gd name="T3" fmla="*/ 3 h 17"/>
                <a:gd name="T4" fmla="*/ 8 w 17"/>
                <a:gd name="T5" fmla="*/ 3 h 17"/>
                <a:gd name="T6" fmla="*/ 8 w 17"/>
                <a:gd name="T7" fmla="*/ 3 h 17"/>
                <a:gd name="T8" fmla="*/ 11 w 17"/>
                <a:gd name="T9" fmla="*/ 3 h 17"/>
                <a:gd name="T10" fmla="*/ 11 w 17"/>
                <a:gd name="T11" fmla="*/ 3 h 17"/>
                <a:gd name="T12" fmla="*/ 14 w 17"/>
                <a:gd name="T13" fmla="*/ 5 h 17"/>
                <a:gd name="T14" fmla="*/ 17 w 17"/>
                <a:gd name="T15" fmla="*/ 7 h 17"/>
                <a:gd name="T16" fmla="*/ 17 w 17"/>
                <a:gd name="T17" fmla="*/ 7 h 17"/>
                <a:gd name="T18" fmla="*/ 17 w 17"/>
                <a:gd name="T19" fmla="*/ 9 h 17"/>
                <a:gd name="T20" fmla="*/ 17 w 17"/>
                <a:gd name="T21" fmla="*/ 11 h 17"/>
                <a:gd name="T22" fmla="*/ 14 w 17"/>
                <a:gd name="T23" fmla="*/ 13 h 17"/>
                <a:gd name="T24" fmla="*/ 8 w 17"/>
                <a:gd name="T25" fmla="*/ 13 h 17"/>
                <a:gd name="T26" fmla="*/ 8 w 17"/>
                <a:gd name="T27" fmla="*/ 17 h 17"/>
                <a:gd name="T28" fmla="*/ 6 w 17"/>
                <a:gd name="T29" fmla="*/ 17 h 17"/>
                <a:gd name="T30" fmla="*/ 6 w 17"/>
                <a:gd name="T31" fmla="*/ 13 h 17"/>
                <a:gd name="T32" fmla="*/ 0 w 17"/>
                <a:gd name="T33" fmla="*/ 11 h 17"/>
                <a:gd name="T34" fmla="*/ 0 w 17"/>
                <a:gd name="T35" fmla="*/ 9 h 17"/>
                <a:gd name="T36" fmla="*/ 0 w 17"/>
                <a:gd name="T37" fmla="*/ 5 h 17"/>
                <a:gd name="T38" fmla="*/ 6 w 17"/>
                <a:gd name="T39" fmla="*/ 0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
                <a:gd name="T61" fmla="*/ 0 h 17"/>
                <a:gd name="T62" fmla="*/ 17 w 17"/>
                <a:gd name="T63" fmla="*/ 17 h 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 h="17">
                  <a:moveTo>
                    <a:pt x="6" y="0"/>
                  </a:moveTo>
                  <a:lnTo>
                    <a:pt x="8" y="3"/>
                  </a:lnTo>
                  <a:lnTo>
                    <a:pt x="11" y="3"/>
                  </a:lnTo>
                  <a:lnTo>
                    <a:pt x="14" y="5"/>
                  </a:lnTo>
                  <a:lnTo>
                    <a:pt x="17" y="7"/>
                  </a:lnTo>
                  <a:lnTo>
                    <a:pt x="17" y="9"/>
                  </a:lnTo>
                  <a:lnTo>
                    <a:pt x="17" y="11"/>
                  </a:lnTo>
                  <a:lnTo>
                    <a:pt x="14" y="13"/>
                  </a:lnTo>
                  <a:lnTo>
                    <a:pt x="8" y="13"/>
                  </a:lnTo>
                  <a:lnTo>
                    <a:pt x="8" y="17"/>
                  </a:lnTo>
                  <a:lnTo>
                    <a:pt x="6" y="17"/>
                  </a:lnTo>
                  <a:lnTo>
                    <a:pt x="6" y="13"/>
                  </a:lnTo>
                  <a:lnTo>
                    <a:pt x="0" y="11"/>
                  </a:lnTo>
                  <a:lnTo>
                    <a:pt x="0" y="9"/>
                  </a:lnTo>
                  <a:lnTo>
                    <a:pt x="0" y="5"/>
                  </a:lnTo>
                  <a:lnTo>
                    <a:pt x="6" y="0"/>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5" name="Freeform 28"/>
            <p:cNvSpPr>
              <a:spLocks/>
            </p:cNvSpPr>
            <p:nvPr/>
          </p:nvSpPr>
          <p:spPr bwMode="auto">
            <a:xfrm>
              <a:off x="3591" y="2377"/>
              <a:ext cx="28" cy="37"/>
            </a:xfrm>
            <a:custGeom>
              <a:avLst/>
              <a:gdLst>
                <a:gd name="T0" fmla="*/ 0 w 28"/>
                <a:gd name="T1" fmla="*/ 0 h 37"/>
                <a:gd name="T2" fmla="*/ 0 w 28"/>
                <a:gd name="T3" fmla="*/ 0 h 37"/>
                <a:gd name="T4" fmla="*/ 0 w 28"/>
                <a:gd name="T5" fmla="*/ 21 h 37"/>
                <a:gd name="T6" fmla="*/ 0 w 28"/>
                <a:gd name="T7" fmla="*/ 33 h 37"/>
                <a:gd name="T8" fmla="*/ 0 w 28"/>
                <a:gd name="T9" fmla="*/ 37 h 37"/>
                <a:gd name="T10" fmla="*/ 14 w 28"/>
                <a:gd name="T11" fmla="*/ 37 h 37"/>
                <a:gd name="T12" fmla="*/ 14 w 28"/>
                <a:gd name="T13" fmla="*/ 37 h 37"/>
                <a:gd name="T14" fmla="*/ 28 w 28"/>
                <a:gd name="T15" fmla="*/ 37 h 37"/>
                <a:gd name="T16" fmla="*/ 28 w 28"/>
                <a:gd name="T17" fmla="*/ 33 h 37"/>
                <a:gd name="T18" fmla="*/ 28 w 28"/>
                <a:gd name="T19" fmla="*/ 21 h 37"/>
                <a:gd name="T20" fmla="*/ 28 w 28"/>
                <a:gd name="T21" fmla="*/ 0 h 37"/>
                <a:gd name="T22" fmla="*/ 28 w 28"/>
                <a:gd name="T23" fmla="*/ 0 h 37"/>
                <a:gd name="T24" fmla="*/ 0 w 28"/>
                <a:gd name="T25" fmla="*/ 0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37"/>
                <a:gd name="T41" fmla="*/ 28 w 28"/>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37">
                  <a:moveTo>
                    <a:pt x="0" y="0"/>
                  </a:moveTo>
                  <a:lnTo>
                    <a:pt x="0" y="0"/>
                  </a:lnTo>
                  <a:lnTo>
                    <a:pt x="0" y="21"/>
                  </a:lnTo>
                  <a:lnTo>
                    <a:pt x="0" y="33"/>
                  </a:lnTo>
                  <a:lnTo>
                    <a:pt x="0" y="37"/>
                  </a:lnTo>
                  <a:lnTo>
                    <a:pt x="14" y="37"/>
                  </a:lnTo>
                  <a:lnTo>
                    <a:pt x="28" y="37"/>
                  </a:lnTo>
                  <a:lnTo>
                    <a:pt x="28" y="33"/>
                  </a:lnTo>
                  <a:lnTo>
                    <a:pt x="28" y="21"/>
                  </a:lnTo>
                  <a:lnTo>
                    <a:pt x="2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6" name="Freeform 29"/>
            <p:cNvSpPr>
              <a:spLocks/>
            </p:cNvSpPr>
            <p:nvPr/>
          </p:nvSpPr>
          <p:spPr bwMode="auto">
            <a:xfrm>
              <a:off x="3023" y="2187"/>
              <a:ext cx="596" cy="190"/>
            </a:xfrm>
            <a:custGeom>
              <a:avLst/>
              <a:gdLst>
                <a:gd name="T0" fmla="*/ 29 w 596"/>
                <a:gd name="T1" fmla="*/ 190 h 190"/>
                <a:gd name="T2" fmla="*/ 29 w 596"/>
                <a:gd name="T3" fmla="*/ 190 h 190"/>
                <a:gd name="T4" fmla="*/ 35 w 596"/>
                <a:gd name="T5" fmla="*/ 149 h 190"/>
                <a:gd name="T6" fmla="*/ 52 w 596"/>
                <a:gd name="T7" fmla="*/ 114 h 190"/>
                <a:gd name="T8" fmla="*/ 77 w 596"/>
                <a:gd name="T9" fmla="*/ 85 h 190"/>
                <a:gd name="T10" fmla="*/ 111 w 596"/>
                <a:gd name="T11" fmla="*/ 62 h 190"/>
                <a:gd name="T12" fmla="*/ 151 w 596"/>
                <a:gd name="T13" fmla="*/ 41 h 190"/>
                <a:gd name="T14" fmla="*/ 196 w 596"/>
                <a:gd name="T15" fmla="*/ 31 h 190"/>
                <a:gd name="T16" fmla="*/ 245 w 596"/>
                <a:gd name="T17" fmla="*/ 23 h 190"/>
                <a:gd name="T18" fmla="*/ 298 w 596"/>
                <a:gd name="T19" fmla="*/ 21 h 190"/>
                <a:gd name="T20" fmla="*/ 352 w 596"/>
                <a:gd name="T21" fmla="*/ 25 h 190"/>
                <a:gd name="T22" fmla="*/ 401 w 596"/>
                <a:gd name="T23" fmla="*/ 33 h 190"/>
                <a:gd name="T24" fmla="*/ 446 w 596"/>
                <a:gd name="T25" fmla="*/ 46 h 190"/>
                <a:gd name="T26" fmla="*/ 486 w 596"/>
                <a:gd name="T27" fmla="*/ 66 h 190"/>
                <a:gd name="T28" fmla="*/ 520 w 596"/>
                <a:gd name="T29" fmla="*/ 89 h 190"/>
                <a:gd name="T30" fmla="*/ 545 w 596"/>
                <a:gd name="T31" fmla="*/ 118 h 190"/>
                <a:gd name="T32" fmla="*/ 562 w 596"/>
                <a:gd name="T33" fmla="*/ 151 h 190"/>
                <a:gd name="T34" fmla="*/ 568 w 596"/>
                <a:gd name="T35" fmla="*/ 190 h 190"/>
                <a:gd name="T36" fmla="*/ 596 w 596"/>
                <a:gd name="T37" fmla="*/ 190 h 190"/>
                <a:gd name="T38" fmla="*/ 591 w 596"/>
                <a:gd name="T39" fmla="*/ 147 h 190"/>
                <a:gd name="T40" fmla="*/ 568 w 596"/>
                <a:gd name="T41" fmla="*/ 109 h 190"/>
                <a:gd name="T42" fmla="*/ 543 w 596"/>
                <a:gd name="T43" fmla="*/ 76 h 190"/>
                <a:gd name="T44" fmla="*/ 503 w 596"/>
                <a:gd name="T45" fmla="*/ 50 h 190"/>
                <a:gd name="T46" fmla="*/ 457 w 596"/>
                <a:gd name="T47" fmla="*/ 29 h 190"/>
                <a:gd name="T48" fmla="*/ 406 w 596"/>
                <a:gd name="T49" fmla="*/ 12 h 190"/>
                <a:gd name="T50" fmla="*/ 352 w 596"/>
                <a:gd name="T51" fmla="*/ 4 h 190"/>
                <a:gd name="T52" fmla="*/ 298 w 596"/>
                <a:gd name="T53" fmla="*/ 0 h 190"/>
                <a:gd name="T54" fmla="*/ 245 w 596"/>
                <a:gd name="T55" fmla="*/ 2 h 190"/>
                <a:gd name="T56" fmla="*/ 191 w 596"/>
                <a:gd name="T57" fmla="*/ 10 h 190"/>
                <a:gd name="T58" fmla="*/ 140 w 596"/>
                <a:gd name="T59" fmla="*/ 25 h 190"/>
                <a:gd name="T60" fmla="*/ 94 w 596"/>
                <a:gd name="T61" fmla="*/ 46 h 190"/>
                <a:gd name="T62" fmla="*/ 54 w 596"/>
                <a:gd name="T63" fmla="*/ 72 h 190"/>
                <a:gd name="T64" fmla="*/ 29 w 596"/>
                <a:gd name="T65" fmla="*/ 105 h 190"/>
                <a:gd name="T66" fmla="*/ 6 w 596"/>
                <a:gd name="T67" fmla="*/ 145 h 190"/>
                <a:gd name="T68" fmla="*/ 0 w 596"/>
                <a:gd name="T69" fmla="*/ 190 h 190"/>
                <a:gd name="T70" fmla="*/ 0 w 596"/>
                <a:gd name="T71" fmla="*/ 190 h 190"/>
                <a:gd name="T72" fmla="*/ 29 w 596"/>
                <a:gd name="T73" fmla="*/ 190 h 1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6"/>
                <a:gd name="T112" fmla="*/ 0 h 190"/>
                <a:gd name="T113" fmla="*/ 596 w 596"/>
                <a:gd name="T114" fmla="*/ 190 h 19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6" h="190">
                  <a:moveTo>
                    <a:pt x="29" y="190"/>
                  </a:moveTo>
                  <a:lnTo>
                    <a:pt x="29" y="190"/>
                  </a:lnTo>
                  <a:lnTo>
                    <a:pt x="35" y="149"/>
                  </a:lnTo>
                  <a:lnTo>
                    <a:pt x="52" y="114"/>
                  </a:lnTo>
                  <a:lnTo>
                    <a:pt x="77" y="85"/>
                  </a:lnTo>
                  <a:lnTo>
                    <a:pt x="111" y="62"/>
                  </a:lnTo>
                  <a:lnTo>
                    <a:pt x="151" y="41"/>
                  </a:lnTo>
                  <a:lnTo>
                    <a:pt x="196" y="31"/>
                  </a:lnTo>
                  <a:lnTo>
                    <a:pt x="245" y="23"/>
                  </a:lnTo>
                  <a:lnTo>
                    <a:pt x="298" y="21"/>
                  </a:lnTo>
                  <a:lnTo>
                    <a:pt x="352" y="25"/>
                  </a:lnTo>
                  <a:lnTo>
                    <a:pt x="401" y="33"/>
                  </a:lnTo>
                  <a:lnTo>
                    <a:pt x="446" y="46"/>
                  </a:lnTo>
                  <a:lnTo>
                    <a:pt x="486" y="66"/>
                  </a:lnTo>
                  <a:lnTo>
                    <a:pt x="520" y="89"/>
                  </a:lnTo>
                  <a:lnTo>
                    <a:pt x="545" y="118"/>
                  </a:lnTo>
                  <a:lnTo>
                    <a:pt x="562" y="151"/>
                  </a:lnTo>
                  <a:lnTo>
                    <a:pt x="568" y="190"/>
                  </a:lnTo>
                  <a:lnTo>
                    <a:pt x="596" y="190"/>
                  </a:lnTo>
                  <a:lnTo>
                    <a:pt x="591" y="147"/>
                  </a:lnTo>
                  <a:lnTo>
                    <a:pt x="568" y="109"/>
                  </a:lnTo>
                  <a:lnTo>
                    <a:pt x="543" y="76"/>
                  </a:lnTo>
                  <a:lnTo>
                    <a:pt x="503" y="50"/>
                  </a:lnTo>
                  <a:lnTo>
                    <a:pt x="457" y="29"/>
                  </a:lnTo>
                  <a:lnTo>
                    <a:pt x="406" y="12"/>
                  </a:lnTo>
                  <a:lnTo>
                    <a:pt x="352" y="4"/>
                  </a:lnTo>
                  <a:lnTo>
                    <a:pt x="298" y="0"/>
                  </a:lnTo>
                  <a:lnTo>
                    <a:pt x="245" y="2"/>
                  </a:lnTo>
                  <a:lnTo>
                    <a:pt x="191" y="10"/>
                  </a:lnTo>
                  <a:lnTo>
                    <a:pt x="140" y="25"/>
                  </a:lnTo>
                  <a:lnTo>
                    <a:pt x="94" y="46"/>
                  </a:lnTo>
                  <a:lnTo>
                    <a:pt x="54" y="72"/>
                  </a:lnTo>
                  <a:lnTo>
                    <a:pt x="29" y="105"/>
                  </a:lnTo>
                  <a:lnTo>
                    <a:pt x="6" y="145"/>
                  </a:lnTo>
                  <a:lnTo>
                    <a:pt x="0" y="190"/>
                  </a:lnTo>
                  <a:lnTo>
                    <a:pt x="29" y="1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7" name="Freeform 30"/>
            <p:cNvSpPr>
              <a:spLocks/>
            </p:cNvSpPr>
            <p:nvPr/>
          </p:nvSpPr>
          <p:spPr bwMode="auto">
            <a:xfrm>
              <a:off x="3023" y="2377"/>
              <a:ext cx="29" cy="47"/>
            </a:xfrm>
            <a:custGeom>
              <a:avLst/>
              <a:gdLst>
                <a:gd name="T0" fmla="*/ 15 w 29"/>
                <a:gd name="T1" fmla="*/ 27 h 47"/>
                <a:gd name="T2" fmla="*/ 15 w 29"/>
                <a:gd name="T3" fmla="*/ 37 h 47"/>
                <a:gd name="T4" fmla="*/ 29 w 29"/>
                <a:gd name="T5" fmla="*/ 37 h 47"/>
                <a:gd name="T6" fmla="*/ 29 w 29"/>
                <a:gd name="T7" fmla="*/ 33 h 47"/>
                <a:gd name="T8" fmla="*/ 29 w 29"/>
                <a:gd name="T9" fmla="*/ 21 h 47"/>
                <a:gd name="T10" fmla="*/ 29 w 29"/>
                <a:gd name="T11" fmla="*/ 0 h 47"/>
                <a:gd name="T12" fmla="*/ 0 w 29"/>
                <a:gd name="T13" fmla="*/ 0 h 47"/>
                <a:gd name="T14" fmla="*/ 0 w 29"/>
                <a:gd name="T15" fmla="*/ 21 h 47"/>
                <a:gd name="T16" fmla="*/ 0 w 29"/>
                <a:gd name="T17" fmla="*/ 33 h 47"/>
                <a:gd name="T18" fmla="*/ 0 w 29"/>
                <a:gd name="T19" fmla="*/ 37 h 47"/>
                <a:gd name="T20" fmla="*/ 15 w 29"/>
                <a:gd name="T21" fmla="*/ 37 h 47"/>
                <a:gd name="T22" fmla="*/ 15 w 29"/>
                <a:gd name="T23" fmla="*/ 47 h 47"/>
                <a:gd name="T24" fmla="*/ 0 w 29"/>
                <a:gd name="T25" fmla="*/ 37 h 47"/>
                <a:gd name="T26" fmla="*/ 0 w 29"/>
                <a:gd name="T27" fmla="*/ 47 h 47"/>
                <a:gd name="T28" fmla="*/ 15 w 29"/>
                <a:gd name="T29" fmla="*/ 47 h 47"/>
                <a:gd name="T30" fmla="*/ 15 w 29"/>
                <a:gd name="T31" fmla="*/ 27 h 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
                <a:gd name="T49" fmla="*/ 0 h 47"/>
                <a:gd name="T50" fmla="*/ 29 w 29"/>
                <a:gd name="T51" fmla="*/ 47 h 4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 h="47">
                  <a:moveTo>
                    <a:pt x="15" y="27"/>
                  </a:moveTo>
                  <a:lnTo>
                    <a:pt x="15" y="37"/>
                  </a:lnTo>
                  <a:lnTo>
                    <a:pt x="29" y="37"/>
                  </a:lnTo>
                  <a:lnTo>
                    <a:pt x="29" y="33"/>
                  </a:lnTo>
                  <a:lnTo>
                    <a:pt x="29" y="21"/>
                  </a:lnTo>
                  <a:lnTo>
                    <a:pt x="29" y="0"/>
                  </a:lnTo>
                  <a:lnTo>
                    <a:pt x="0" y="0"/>
                  </a:lnTo>
                  <a:lnTo>
                    <a:pt x="0" y="21"/>
                  </a:lnTo>
                  <a:lnTo>
                    <a:pt x="0" y="33"/>
                  </a:lnTo>
                  <a:lnTo>
                    <a:pt x="0" y="37"/>
                  </a:lnTo>
                  <a:lnTo>
                    <a:pt x="15" y="37"/>
                  </a:lnTo>
                  <a:lnTo>
                    <a:pt x="15" y="47"/>
                  </a:lnTo>
                  <a:lnTo>
                    <a:pt x="0" y="37"/>
                  </a:lnTo>
                  <a:lnTo>
                    <a:pt x="0" y="47"/>
                  </a:lnTo>
                  <a:lnTo>
                    <a:pt x="15" y="47"/>
                  </a:lnTo>
                  <a:lnTo>
                    <a:pt x="15"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8" name="Freeform 31"/>
            <p:cNvSpPr>
              <a:spLocks/>
            </p:cNvSpPr>
            <p:nvPr/>
          </p:nvSpPr>
          <p:spPr bwMode="auto">
            <a:xfrm>
              <a:off x="3038" y="2404"/>
              <a:ext cx="581" cy="20"/>
            </a:xfrm>
            <a:custGeom>
              <a:avLst/>
              <a:gdLst>
                <a:gd name="T0" fmla="*/ 553 w 581"/>
                <a:gd name="T1" fmla="*/ 10 h 20"/>
                <a:gd name="T2" fmla="*/ 567 w 581"/>
                <a:gd name="T3" fmla="*/ 0 h 20"/>
                <a:gd name="T4" fmla="*/ 0 w 581"/>
                <a:gd name="T5" fmla="*/ 0 h 20"/>
                <a:gd name="T6" fmla="*/ 0 w 581"/>
                <a:gd name="T7" fmla="*/ 20 h 20"/>
                <a:gd name="T8" fmla="*/ 567 w 581"/>
                <a:gd name="T9" fmla="*/ 20 h 20"/>
                <a:gd name="T10" fmla="*/ 581 w 581"/>
                <a:gd name="T11" fmla="*/ 10 h 20"/>
                <a:gd name="T12" fmla="*/ 567 w 581"/>
                <a:gd name="T13" fmla="*/ 20 h 20"/>
                <a:gd name="T14" fmla="*/ 581 w 581"/>
                <a:gd name="T15" fmla="*/ 20 h 20"/>
                <a:gd name="T16" fmla="*/ 581 w 581"/>
                <a:gd name="T17" fmla="*/ 10 h 20"/>
                <a:gd name="T18" fmla="*/ 553 w 581"/>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1"/>
                <a:gd name="T31" fmla="*/ 0 h 20"/>
                <a:gd name="T32" fmla="*/ 581 w 581"/>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1" h="20">
                  <a:moveTo>
                    <a:pt x="553" y="10"/>
                  </a:moveTo>
                  <a:lnTo>
                    <a:pt x="567" y="0"/>
                  </a:lnTo>
                  <a:lnTo>
                    <a:pt x="0" y="0"/>
                  </a:lnTo>
                  <a:lnTo>
                    <a:pt x="0" y="20"/>
                  </a:lnTo>
                  <a:lnTo>
                    <a:pt x="567" y="20"/>
                  </a:lnTo>
                  <a:lnTo>
                    <a:pt x="581" y="10"/>
                  </a:lnTo>
                  <a:lnTo>
                    <a:pt x="567" y="20"/>
                  </a:lnTo>
                  <a:lnTo>
                    <a:pt x="581" y="20"/>
                  </a:lnTo>
                  <a:lnTo>
                    <a:pt x="581" y="10"/>
                  </a:lnTo>
                  <a:lnTo>
                    <a:pt x="553"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9" name="Freeform 32"/>
            <p:cNvSpPr>
              <a:spLocks/>
            </p:cNvSpPr>
            <p:nvPr/>
          </p:nvSpPr>
          <p:spPr bwMode="auto">
            <a:xfrm>
              <a:off x="3310" y="2199"/>
              <a:ext cx="29" cy="213"/>
            </a:xfrm>
            <a:custGeom>
              <a:avLst/>
              <a:gdLst>
                <a:gd name="T0" fmla="*/ 14 w 29"/>
                <a:gd name="T1" fmla="*/ 213 h 213"/>
                <a:gd name="T2" fmla="*/ 29 w 29"/>
                <a:gd name="T3" fmla="*/ 213 h 213"/>
                <a:gd name="T4" fmla="*/ 29 w 29"/>
                <a:gd name="T5" fmla="*/ 0 h 213"/>
                <a:gd name="T6" fmla="*/ 0 w 29"/>
                <a:gd name="T7" fmla="*/ 0 h 213"/>
                <a:gd name="T8" fmla="*/ 0 w 29"/>
                <a:gd name="T9" fmla="*/ 213 h 213"/>
                <a:gd name="T10" fmla="*/ 14 w 29"/>
                <a:gd name="T11" fmla="*/ 213 h 213"/>
                <a:gd name="T12" fmla="*/ 0 60000 65536"/>
                <a:gd name="T13" fmla="*/ 0 60000 65536"/>
                <a:gd name="T14" fmla="*/ 0 60000 65536"/>
                <a:gd name="T15" fmla="*/ 0 60000 65536"/>
                <a:gd name="T16" fmla="*/ 0 60000 65536"/>
                <a:gd name="T17" fmla="*/ 0 60000 65536"/>
                <a:gd name="T18" fmla="*/ 0 w 29"/>
                <a:gd name="T19" fmla="*/ 0 h 213"/>
                <a:gd name="T20" fmla="*/ 29 w 29"/>
                <a:gd name="T21" fmla="*/ 213 h 213"/>
              </a:gdLst>
              <a:ahLst/>
              <a:cxnLst>
                <a:cxn ang="T12">
                  <a:pos x="T0" y="T1"/>
                </a:cxn>
                <a:cxn ang="T13">
                  <a:pos x="T2" y="T3"/>
                </a:cxn>
                <a:cxn ang="T14">
                  <a:pos x="T4" y="T5"/>
                </a:cxn>
                <a:cxn ang="T15">
                  <a:pos x="T6" y="T7"/>
                </a:cxn>
                <a:cxn ang="T16">
                  <a:pos x="T8" y="T9"/>
                </a:cxn>
                <a:cxn ang="T17">
                  <a:pos x="T10" y="T11"/>
                </a:cxn>
              </a:cxnLst>
              <a:rect l="T18" t="T19" r="T20" b="T21"/>
              <a:pathLst>
                <a:path w="29" h="213">
                  <a:moveTo>
                    <a:pt x="14" y="213"/>
                  </a:moveTo>
                  <a:lnTo>
                    <a:pt x="29" y="213"/>
                  </a:lnTo>
                  <a:lnTo>
                    <a:pt x="29" y="0"/>
                  </a:lnTo>
                  <a:lnTo>
                    <a:pt x="0" y="0"/>
                  </a:lnTo>
                  <a:lnTo>
                    <a:pt x="0" y="213"/>
                  </a:lnTo>
                  <a:lnTo>
                    <a:pt x="14" y="2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0" name="Freeform 33"/>
            <p:cNvSpPr>
              <a:spLocks/>
            </p:cNvSpPr>
            <p:nvPr/>
          </p:nvSpPr>
          <p:spPr bwMode="auto">
            <a:xfrm>
              <a:off x="3316" y="2251"/>
              <a:ext cx="235" cy="167"/>
            </a:xfrm>
            <a:custGeom>
              <a:avLst/>
              <a:gdLst>
                <a:gd name="T0" fmla="*/ 8 w 235"/>
                <a:gd name="T1" fmla="*/ 161 h 167"/>
                <a:gd name="T2" fmla="*/ 17 w 235"/>
                <a:gd name="T3" fmla="*/ 167 h 167"/>
                <a:gd name="T4" fmla="*/ 235 w 235"/>
                <a:gd name="T5" fmla="*/ 12 h 167"/>
                <a:gd name="T6" fmla="*/ 218 w 235"/>
                <a:gd name="T7" fmla="*/ 0 h 167"/>
                <a:gd name="T8" fmla="*/ 0 w 235"/>
                <a:gd name="T9" fmla="*/ 155 h 167"/>
                <a:gd name="T10" fmla="*/ 8 w 235"/>
                <a:gd name="T11" fmla="*/ 161 h 167"/>
                <a:gd name="T12" fmla="*/ 0 60000 65536"/>
                <a:gd name="T13" fmla="*/ 0 60000 65536"/>
                <a:gd name="T14" fmla="*/ 0 60000 65536"/>
                <a:gd name="T15" fmla="*/ 0 60000 65536"/>
                <a:gd name="T16" fmla="*/ 0 60000 65536"/>
                <a:gd name="T17" fmla="*/ 0 60000 65536"/>
                <a:gd name="T18" fmla="*/ 0 w 235"/>
                <a:gd name="T19" fmla="*/ 0 h 167"/>
                <a:gd name="T20" fmla="*/ 235 w 235"/>
                <a:gd name="T21" fmla="*/ 167 h 167"/>
              </a:gdLst>
              <a:ahLst/>
              <a:cxnLst>
                <a:cxn ang="T12">
                  <a:pos x="T0" y="T1"/>
                </a:cxn>
                <a:cxn ang="T13">
                  <a:pos x="T2" y="T3"/>
                </a:cxn>
                <a:cxn ang="T14">
                  <a:pos x="T4" y="T5"/>
                </a:cxn>
                <a:cxn ang="T15">
                  <a:pos x="T6" y="T7"/>
                </a:cxn>
                <a:cxn ang="T16">
                  <a:pos x="T8" y="T9"/>
                </a:cxn>
                <a:cxn ang="T17">
                  <a:pos x="T10" y="T11"/>
                </a:cxn>
              </a:cxnLst>
              <a:rect l="T18" t="T19" r="T20" b="T21"/>
              <a:pathLst>
                <a:path w="235" h="167">
                  <a:moveTo>
                    <a:pt x="8" y="161"/>
                  </a:moveTo>
                  <a:lnTo>
                    <a:pt x="17" y="167"/>
                  </a:lnTo>
                  <a:lnTo>
                    <a:pt x="235" y="12"/>
                  </a:lnTo>
                  <a:lnTo>
                    <a:pt x="218" y="0"/>
                  </a:lnTo>
                  <a:lnTo>
                    <a:pt x="0" y="155"/>
                  </a:lnTo>
                  <a:lnTo>
                    <a:pt x="8" y="1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1" name="Freeform 34"/>
            <p:cNvSpPr>
              <a:spLocks/>
            </p:cNvSpPr>
            <p:nvPr/>
          </p:nvSpPr>
          <p:spPr bwMode="auto">
            <a:xfrm>
              <a:off x="3106" y="2247"/>
              <a:ext cx="227" cy="171"/>
            </a:xfrm>
            <a:custGeom>
              <a:avLst/>
              <a:gdLst>
                <a:gd name="T0" fmla="*/ 218 w 227"/>
                <a:gd name="T1" fmla="*/ 165 h 171"/>
                <a:gd name="T2" fmla="*/ 227 w 227"/>
                <a:gd name="T3" fmla="*/ 159 h 171"/>
                <a:gd name="T4" fmla="*/ 17 w 227"/>
                <a:gd name="T5" fmla="*/ 0 h 171"/>
                <a:gd name="T6" fmla="*/ 0 w 227"/>
                <a:gd name="T7" fmla="*/ 12 h 171"/>
                <a:gd name="T8" fmla="*/ 210 w 227"/>
                <a:gd name="T9" fmla="*/ 171 h 171"/>
                <a:gd name="T10" fmla="*/ 218 w 227"/>
                <a:gd name="T11" fmla="*/ 165 h 171"/>
                <a:gd name="T12" fmla="*/ 0 60000 65536"/>
                <a:gd name="T13" fmla="*/ 0 60000 65536"/>
                <a:gd name="T14" fmla="*/ 0 60000 65536"/>
                <a:gd name="T15" fmla="*/ 0 60000 65536"/>
                <a:gd name="T16" fmla="*/ 0 60000 65536"/>
                <a:gd name="T17" fmla="*/ 0 60000 65536"/>
                <a:gd name="T18" fmla="*/ 0 w 227"/>
                <a:gd name="T19" fmla="*/ 0 h 171"/>
                <a:gd name="T20" fmla="*/ 227 w 227"/>
                <a:gd name="T21" fmla="*/ 171 h 171"/>
              </a:gdLst>
              <a:ahLst/>
              <a:cxnLst>
                <a:cxn ang="T12">
                  <a:pos x="T0" y="T1"/>
                </a:cxn>
                <a:cxn ang="T13">
                  <a:pos x="T2" y="T3"/>
                </a:cxn>
                <a:cxn ang="T14">
                  <a:pos x="T4" y="T5"/>
                </a:cxn>
                <a:cxn ang="T15">
                  <a:pos x="T6" y="T7"/>
                </a:cxn>
                <a:cxn ang="T16">
                  <a:pos x="T8" y="T9"/>
                </a:cxn>
                <a:cxn ang="T17">
                  <a:pos x="T10" y="T11"/>
                </a:cxn>
              </a:cxnLst>
              <a:rect l="T18" t="T19" r="T20" b="T21"/>
              <a:pathLst>
                <a:path w="227" h="171">
                  <a:moveTo>
                    <a:pt x="218" y="165"/>
                  </a:moveTo>
                  <a:lnTo>
                    <a:pt x="227" y="159"/>
                  </a:lnTo>
                  <a:lnTo>
                    <a:pt x="17" y="0"/>
                  </a:lnTo>
                  <a:lnTo>
                    <a:pt x="0" y="12"/>
                  </a:lnTo>
                  <a:lnTo>
                    <a:pt x="210" y="171"/>
                  </a:lnTo>
                  <a:lnTo>
                    <a:pt x="218" y="1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2" name="Freeform 35"/>
            <p:cNvSpPr>
              <a:spLocks/>
            </p:cNvSpPr>
            <p:nvPr/>
          </p:nvSpPr>
          <p:spPr bwMode="auto">
            <a:xfrm>
              <a:off x="1749" y="1719"/>
              <a:ext cx="321" cy="270"/>
            </a:xfrm>
            <a:custGeom>
              <a:avLst/>
              <a:gdLst>
                <a:gd name="T0" fmla="*/ 134 w 321"/>
                <a:gd name="T1" fmla="*/ 6 h 270"/>
                <a:gd name="T2" fmla="*/ 136 w 321"/>
                <a:gd name="T3" fmla="*/ 20 h 270"/>
                <a:gd name="T4" fmla="*/ 136 w 321"/>
                <a:gd name="T5" fmla="*/ 37 h 270"/>
                <a:gd name="T6" fmla="*/ 139 w 321"/>
                <a:gd name="T7" fmla="*/ 61 h 270"/>
                <a:gd name="T8" fmla="*/ 159 w 321"/>
                <a:gd name="T9" fmla="*/ 70 h 270"/>
                <a:gd name="T10" fmla="*/ 202 w 321"/>
                <a:gd name="T11" fmla="*/ 68 h 270"/>
                <a:gd name="T12" fmla="*/ 233 w 321"/>
                <a:gd name="T13" fmla="*/ 72 h 270"/>
                <a:gd name="T14" fmla="*/ 261 w 321"/>
                <a:gd name="T15" fmla="*/ 82 h 270"/>
                <a:gd name="T16" fmla="*/ 290 w 321"/>
                <a:gd name="T17" fmla="*/ 92 h 270"/>
                <a:gd name="T18" fmla="*/ 315 w 321"/>
                <a:gd name="T19" fmla="*/ 99 h 270"/>
                <a:gd name="T20" fmla="*/ 298 w 321"/>
                <a:gd name="T21" fmla="*/ 101 h 270"/>
                <a:gd name="T22" fmla="*/ 256 w 321"/>
                <a:gd name="T23" fmla="*/ 105 h 270"/>
                <a:gd name="T24" fmla="*/ 239 w 321"/>
                <a:gd name="T25" fmla="*/ 101 h 270"/>
                <a:gd name="T26" fmla="*/ 227 w 321"/>
                <a:gd name="T27" fmla="*/ 101 h 270"/>
                <a:gd name="T28" fmla="*/ 241 w 321"/>
                <a:gd name="T29" fmla="*/ 113 h 270"/>
                <a:gd name="T30" fmla="*/ 281 w 321"/>
                <a:gd name="T31" fmla="*/ 144 h 270"/>
                <a:gd name="T32" fmla="*/ 301 w 321"/>
                <a:gd name="T33" fmla="*/ 175 h 270"/>
                <a:gd name="T34" fmla="*/ 315 w 321"/>
                <a:gd name="T35" fmla="*/ 194 h 270"/>
                <a:gd name="T36" fmla="*/ 309 w 321"/>
                <a:gd name="T37" fmla="*/ 194 h 270"/>
                <a:gd name="T38" fmla="*/ 292 w 321"/>
                <a:gd name="T39" fmla="*/ 181 h 270"/>
                <a:gd name="T40" fmla="*/ 264 w 321"/>
                <a:gd name="T41" fmla="*/ 171 h 270"/>
                <a:gd name="T42" fmla="*/ 216 w 321"/>
                <a:gd name="T43" fmla="*/ 150 h 270"/>
                <a:gd name="T44" fmla="*/ 216 w 321"/>
                <a:gd name="T45" fmla="*/ 177 h 270"/>
                <a:gd name="T46" fmla="*/ 213 w 321"/>
                <a:gd name="T47" fmla="*/ 243 h 270"/>
                <a:gd name="T48" fmla="*/ 199 w 321"/>
                <a:gd name="T49" fmla="*/ 245 h 270"/>
                <a:gd name="T50" fmla="*/ 153 w 321"/>
                <a:gd name="T51" fmla="*/ 185 h 270"/>
                <a:gd name="T52" fmla="*/ 142 w 321"/>
                <a:gd name="T53" fmla="*/ 146 h 270"/>
                <a:gd name="T54" fmla="*/ 136 w 321"/>
                <a:gd name="T55" fmla="*/ 156 h 270"/>
                <a:gd name="T56" fmla="*/ 125 w 321"/>
                <a:gd name="T57" fmla="*/ 187 h 270"/>
                <a:gd name="T58" fmla="*/ 77 w 321"/>
                <a:gd name="T59" fmla="*/ 231 h 270"/>
                <a:gd name="T60" fmla="*/ 74 w 321"/>
                <a:gd name="T61" fmla="*/ 210 h 270"/>
                <a:gd name="T62" fmla="*/ 82 w 321"/>
                <a:gd name="T63" fmla="*/ 140 h 270"/>
                <a:gd name="T64" fmla="*/ 102 w 321"/>
                <a:gd name="T65" fmla="*/ 117 h 270"/>
                <a:gd name="T66" fmla="*/ 97 w 321"/>
                <a:gd name="T67" fmla="*/ 115 h 270"/>
                <a:gd name="T68" fmla="*/ 82 w 321"/>
                <a:gd name="T69" fmla="*/ 125 h 270"/>
                <a:gd name="T70" fmla="*/ 68 w 321"/>
                <a:gd name="T71" fmla="*/ 130 h 270"/>
                <a:gd name="T72" fmla="*/ 48 w 321"/>
                <a:gd name="T73" fmla="*/ 130 h 270"/>
                <a:gd name="T74" fmla="*/ 20 w 321"/>
                <a:gd name="T75" fmla="*/ 132 h 270"/>
                <a:gd name="T76" fmla="*/ 17 w 321"/>
                <a:gd name="T77" fmla="*/ 128 h 270"/>
                <a:gd name="T78" fmla="*/ 40 w 321"/>
                <a:gd name="T79" fmla="*/ 109 h 270"/>
                <a:gd name="T80" fmla="*/ 74 w 321"/>
                <a:gd name="T81" fmla="*/ 88 h 270"/>
                <a:gd name="T82" fmla="*/ 119 w 321"/>
                <a:gd name="T83" fmla="*/ 76 h 270"/>
                <a:gd name="T84" fmla="*/ 136 w 321"/>
                <a:gd name="T85" fmla="*/ 66 h 270"/>
                <a:gd name="T86" fmla="*/ 131 w 321"/>
                <a:gd name="T87" fmla="*/ 39 h 270"/>
                <a:gd name="T88" fmla="*/ 131 w 321"/>
                <a:gd name="T89" fmla="*/ 20 h 270"/>
                <a:gd name="T90" fmla="*/ 131 w 321"/>
                <a:gd name="T91" fmla="*/ 6 h 270"/>
                <a:gd name="T92" fmla="*/ 134 w 321"/>
                <a:gd name="T93" fmla="*/ 0 h 27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21"/>
                <a:gd name="T142" fmla="*/ 0 h 270"/>
                <a:gd name="T143" fmla="*/ 321 w 321"/>
                <a:gd name="T144" fmla="*/ 270 h 27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21" h="270">
                  <a:moveTo>
                    <a:pt x="134" y="0"/>
                  </a:moveTo>
                  <a:lnTo>
                    <a:pt x="134" y="6"/>
                  </a:lnTo>
                  <a:lnTo>
                    <a:pt x="136" y="12"/>
                  </a:lnTo>
                  <a:lnTo>
                    <a:pt x="136" y="20"/>
                  </a:lnTo>
                  <a:lnTo>
                    <a:pt x="136" y="26"/>
                  </a:lnTo>
                  <a:lnTo>
                    <a:pt x="136" y="37"/>
                  </a:lnTo>
                  <a:lnTo>
                    <a:pt x="136" y="49"/>
                  </a:lnTo>
                  <a:lnTo>
                    <a:pt x="139" y="61"/>
                  </a:lnTo>
                  <a:lnTo>
                    <a:pt x="145" y="72"/>
                  </a:lnTo>
                  <a:lnTo>
                    <a:pt x="159" y="70"/>
                  </a:lnTo>
                  <a:lnTo>
                    <a:pt x="179" y="68"/>
                  </a:lnTo>
                  <a:lnTo>
                    <a:pt x="202" y="68"/>
                  </a:lnTo>
                  <a:lnTo>
                    <a:pt x="224" y="70"/>
                  </a:lnTo>
                  <a:lnTo>
                    <a:pt x="233" y="72"/>
                  </a:lnTo>
                  <a:lnTo>
                    <a:pt x="247" y="76"/>
                  </a:lnTo>
                  <a:lnTo>
                    <a:pt x="261" y="82"/>
                  </a:lnTo>
                  <a:lnTo>
                    <a:pt x="275" y="86"/>
                  </a:lnTo>
                  <a:lnTo>
                    <a:pt x="290" y="92"/>
                  </a:lnTo>
                  <a:lnTo>
                    <a:pt x="304" y="97"/>
                  </a:lnTo>
                  <a:lnTo>
                    <a:pt x="315" y="99"/>
                  </a:lnTo>
                  <a:lnTo>
                    <a:pt x="321" y="99"/>
                  </a:lnTo>
                  <a:lnTo>
                    <a:pt x="298" y="101"/>
                  </a:lnTo>
                  <a:lnTo>
                    <a:pt x="275" y="103"/>
                  </a:lnTo>
                  <a:lnTo>
                    <a:pt x="256" y="105"/>
                  </a:lnTo>
                  <a:lnTo>
                    <a:pt x="244" y="103"/>
                  </a:lnTo>
                  <a:lnTo>
                    <a:pt x="239" y="101"/>
                  </a:lnTo>
                  <a:lnTo>
                    <a:pt x="233" y="101"/>
                  </a:lnTo>
                  <a:lnTo>
                    <a:pt x="227" y="101"/>
                  </a:lnTo>
                  <a:lnTo>
                    <a:pt x="221" y="101"/>
                  </a:lnTo>
                  <a:lnTo>
                    <a:pt x="241" y="113"/>
                  </a:lnTo>
                  <a:lnTo>
                    <a:pt x="261" y="128"/>
                  </a:lnTo>
                  <a:lnTo>
                    <a:pt x="281" y="144"/>
                  </a:lnTo>
                  <a:lnTo>
                    <a:pt x="292" y="167"/>
                  </a:lnTo>
                  <a:lnTo>
                    <a:pt x="301" y="175"/>
                  </a:lnTo>
                  <a:lnTo>
                    <a:pt x="309" y="183"/>
                  </a:lnTo>
                  <a:lnTo>
                    <a:pt x="315" y="194"/>
                  </a:lnTo>
                  <a:lnTo>
                    <a:pt x="315" y="202"/>
                  </a:lnTo>
                  <a:lnTo>
                    <a:pt x="309" y="194"/>
                  </a:lnTo>
                  <a:lnTo>
                    <a:pt x="301" y="185"/>
                  </a:lnTo>
                  <a:lnTo>
                    <a:pt x="292" y="181"/>
                  </a:lnTo>
                  <a:lnTo>
                    <a:pt x="281" y="177"/>
                  </a:lnTo>
                  <a:lnTo>
                    <a:pt x="264" y="171"/>
                  </a:lnTo>
                  <a:lnTo>
                    <a:pt x="241" y="163"/>
                  </a:lnTo>
                  <a:lnTo>
                    <a:pt x="216" y="150"/>
                  </a:lnTo>
                  <a:lnTo>
                    <a:pt x="202" y="138"/>
                  </a:lnTo>
                  <a:lnTo>
                    <a:pt x="216" y="177"/>
                  </a:lnTo>
                  <a:lnTo>
                    <a:pt x="216" y="212"/>
                  </a:lnTo>
                  <a:lnTo>
                    <a:pt x="213" y="243"/>
                  </a:lnTo>
                  <a:lnTo>
                    <a:pt x="219" y="270"/>
                  </a:lnTo>
                  <a:lnTo>
                    <a:pt x="199" y="245"/>
                  </a:lnTo>
                  <a:lnTo>
                    <a:pt x="173" y="218"/>
                  </a:lnTo>
                  <a:lnTo>
                    <a:pt x="153" y="185"/>
                  </a:lnTo>
                  <a:lnTo>
                    <a:pt x="148" y="144"/>
                  </a:lnTo>
                  <a:lnTo>
                    <a:pt x="142" y="146"/>
                  </a:lnTo>
                  <a:lnTo>
                    <a:pt x="139" y="150"/>
                  </a:lnTo>
                  <a:lnTo>
                    <a:pt x="136" y="156"/>
                  </a:lnTo>
                  <a:lnTo>
                    <a:pt x="136" y="165"/>
                  </a:lnTo>
                  <a:lnTo>
                    <a:pt x="125" y="187"/>
                  </a:lnTo>
                  <a:lnTo>
                    <a:pt x="102" y="210"/>
                  </a:lnTo>
                  <a:lnTo>
                    <a:pt x="77" y="231"/>
                  </a:lnTo>
                  <a:lnTo>
                    <a:pt x="57" y="253"/>
                  </a:lnTo>
                  <a:lnTo>
                    <a:pt x="74" y="210"/>
                  </a:lnTo>
                  <a:lnTo>
                    <a:pt x="77" y="171"/>
                  </a:lnTo>
                  <a:lnTo>
                    <a:pt x="82" y="140"/>
                  </a:lnTo>
                  <a:lnTo>
                    <a:pt x="102" y="121"/>
                  </a:lnTo>
                  <a:lnTo>
                    <a:pt x="102" y="117"/>
                  </a:lnTo>
                  <a:lnTo>
                    <a:pt x="99" y="115"/>
                  </a:lnTo>
                  <a:lnTo>
                    <a:pt x="97" y="115"/>
                  </a:lnTo>
                  <a:lnTo>
                    <a:pt x="91" y="119"/>
                  </a:lnTo>
                  <a:lnTo>
                    <a:pt x="82" y="125"/>
                  </a:lnTo>
                  <a:lnTo>
                    <a:pt x="77" y="130"/>
                  </a:lnTo>
                  <a:lnTo>
                    <a:pt x="68" y="130"/>
                  </a:lnTo>
                  <a:lnTo>
                    <a:pt x="60" y="130"/>
                  </a:lnTo>
                  <a:lnTo>
                    <a:pt x="48" y="130"/>
                  </a:lnTo>
                  <a:lnTo>
                    <a:pt x="34" y="130"/>
                  </a:lnTo>
                  <a:lnTo>
                    <a:pt x="20" y="132"/>
                  </a:lnTo>
                  <a:lnTo>
                    <a:pt x="0" y="134"/>
                  </a:lnTo>
                  <a:lnTo>
                    <a:pt x="17" y="128"/>
                  </a:lnTo>
                  <a:lnTo>
                    <a:pt x="28" y="119"/>
                  </a:lnTo>
                  <a:lnTo>
                    <a:pt x="40" y="109"/>
                  </a:lnTo>
                  <a:lnTo>
                    <a:pt x="54" y="99"/>
                  </a:lnTo>
                  <a:lnTo>
                    <a:pt x="74" y="88"/>
                  </a:lnTo>
                  <a:lnTo>
                    <a:pt x="97" y="80"/>
                  </a:lnTo>
                  <a:lnTo>
                    <a:pt x="119" y="76"/>
                  </a:lnTo>
                  <a:lnTo>
                    <a:pt x="136" y="76"/>
                  </a:lnTo>
                  <a:lnTo>
                    <a:pt x="136" y="66"/>
                  </a:lnTo>
                  <a:lnTo>
                    <a:pt x="134" y="53"/>
                  </a:lnTo>
                  <a:lnTo>
                    <a:pt x="131" y="39"/>
                  </a:lnTo>
                  <a:lnTo>
                    <a:pt x="131" y="28"/>
                  </a:lnTo>
                  <a:lnTo>
                    <a:pt x="131" y="20"/>
                  </a:lnTo>
                  <a:lnTo>
                    <a:pt x="131" y="12"/>
                  </a:lnTo>
                  <a:lnTo>
                    <a:pt x="131" y="6"/>
                  </a:lnTo>
                  <a:lnTo>
                    <a:pt x="128" y="2"/>
                  </a:lnTo>
                  <a:lnTo>
                    <a:pt x="134" y="0"/>
                  </a:lnTo>
                  <a:close/>
                </a:path>
              </a:pathLst>
            </a:custGeom>
            <a:solidFill>
              <a:srgbClr val="C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3" name="Freeform 36"/>
            <p:cNvSpPr>
              <a:spLocks/>
            </p:cNvSpPr>
            <p:nvPr/>
          </p:nvSpPr>
          <p:spPr bwMode="auto">
            <a:xfrm>
              <a:off x="3094" y="1481"/>
              <a:ext cx="250" cy="145"/>
            </a:xfrm>
            <a:custGeom>
              <a:avLst/>
              <a:gdLst>
                <a:gd name="T0" fmla="*/ 52 w 250"/>
                <a:gd name="T1" fmla="*/ 4 h 145"/>
                <a:gd name="T2" fmla="*/ 71 w 250"/>
                <a:gd name="T3" fmla="*/ 23 h 145"/>
                <a:gd name="T4" fmla="*/ 63 w 250"/>
                <a:gd name="T5" fmla="*/ 25 h 145"/>
                <a:gd name="T6" fmla="*/ 15 w 250"/>
                <a:gd name="T7" fmla="*/ 15 h 145"/>
                <a:gd name="T8" fmla="*/ 6 w 250"/>
                <a:gd name="T9" fmla="*/ 23 h 145"/>
                <a:gd name="T10" fmla="*/ 20 w 250"/>
                <a:gd name="T11" fmla="*/ 31 h 145"/>
                <a:gd name="T12" fmla="*/ 15 w 250"/>
                <a:gd name="T13" fmla="*/ 37 h 145"/>
                <a:gd name="T14" fmla="*/ 0 w 250"/>
                <a:gd name="T15" fmla="*/ 52 h 145"/>
                <a:gd name="T16" fmla="*/ 12 w 250"/>
                <a:gd name="T17" fmla="*/ 68 h 145"/>
                <a:gd name="T18" fmla="*/ 43 w 250"/>
                <a:gd name="T19" fmla="*/ 74 h 145"/>
                <a:gd name="T20" fmla="*/ 57 w 250"/>
                <a:gd name="T21" fmla="*/ 87 h 145"/>
                <a:gd name="T22" fmla="*/ 86 w 250"/>
                <a:gd name="T23" fmla="*/ 116 h 145"/>
                <a:gd name="T24" fmla="*/ 108 w 250"/>
                <a:gd name="T25" fmla="*/ 122 h 145"/>
                <a:gd name="T26" fmla="*/ 128 w 250"/>
                <a:gd name="T27" fmla="*/ 112 h 145"/>
                <a:gd name="T28" fmla="*/ 142 w 250"/>
                <a:gd name="T29" fmla="*/ 116 h 145"/>
                <a:gd name="T30" fmla="*/ 191 w 250"/>
                <a:gd name="T31" fmla="*/ 138 h 145"/>
                <a:gd name="T32" fmla="*/ 205 w 250"/>
                <a:gd name="T33" fmla="*/ 134 h 145"/>
                <a:gd name="T34" fmla="*/ 199 w 250"/>
                <a:gd name="T35" fmla="*/ 110 h 145"/>
                <a:gd name="T36" fmla="*/ 208 w 250"/>
                <a:gd name="T37" fmla="*/ 105 h 145"/>
                <a:gd name="T38" fmla="*/ 239 w 250"/>
                <a:gd name="T39" fmla="*/ 107 h 145"/>
                <a:gd name="T40" fmla="*/ 236 w 250"/>
                <a:gd name="T41" fmla="*/ 95 h 145"/>
                <a:gd name="T42" fmla="*/ 202 w 250"/>
                <a:gd name="T43" fmla="*/ 70 h 145"/>
                <a:gd name="T44" fmla="*/ 196 w 250"/>
                <a:gd name="T45" fmla="*/ 64 h 145"/>
                <a:gd name="T46" fmla="*/ 205 w 250"/>
                <a:gd name="T47" fmla="*/ 56 h 145"/>
                <a:gd name="T48" fmla="*/ 196 w 250"/>
                <a:gd name="T49" fmla="*/ 48 h 145"/>
                <a:gd name="T50" fmla="*/ 154 w 250"/>
                <a:gd name="T51" fmla="*/ 31 h 145"/>
                <a:gd name="T52" fmla="*/ 137 w 250"/>
                <a:gd name="T53" fmla="*/ 27 h 145"/>
                <a:gd name="T54" fmla="*/ 128 w 250"/>
                <a:gd name="T55" fmla="*/ 19 h 145"/>
                <a:gd name="T56" fmla="*/ 114 w 250"/>
                <a:gd name="T57" fmla="*/ 17 h 145"/>
                <a:gd name="T58" fmla="*/ 88 w 250"/>
                <a:gd name="T59" fmla="*/ 25 h 145"/>
                <a:gd name="T60" fmla="*/ 80 w 250"/>
                <a:gd name="T61" fmla="*/ 25 h 145"/>
                <a:gd name="T62" fmla="*/ 60 w 250"/>
                <a:gd name="T63" fmla="*/ 8 h 145"/>
                <a:gd name="T64" fmla="*/ 52 w 250"/>
                <a:gd name="T65" fmla="*/ 2 h 145"/>
                <a:gd name="T66" fmla="*/ 46 w 250"/>
                <a:gd name="T67" fmla="*/ 0 h 1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0"/>
                <a:gd name="T103" fmla="*/ 0 h 145"/>
                <a:gd name="T104" fmla="*/ 250 w 250"/>
                <a:gd name="T105" fmla="*/ 145 h 1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0" h="145">
                  <a:moveTo>
                    <a:pt x="46" y="0"/>
                  </a:moveTo>
                  <a:lnTo>
                    <a:pt x="52" y="4"/>
                  </a:lnTo>
                  <a:lnTo>
                    <a:pt x="63" y="15"/>
                  </a:lnTo>
                  <a:lnTo>
                    <a:pt x="71" y="23"/>
                  </a:lnTo>
                  <a:lnTo>
                    <a:pt x="80" y="29"/>
                  </a:lnTo>
                  <a:lnTo>
                    <a:pt x="63" y="25"/>
                  </a:lnTo>
                  <a:lnTo>
                    <a:pt x="37" y="19"/>
                  </a:lnTo>
                  <a:lnTo>
                    <a:pt x="15" y="15"/>
                  </a:lnTo>
                  <a:lnTo>
                    <a:pt x="0" y="19"/>
                  </a:lnTo>
                  <a:lnTo>
                    <a:pt x="6" y="23"/>
                  </a:lnTo>
                  <a:lnTo>
                    <a:pt x="15" y="27"/>
                  </a:lnTo>
                  <a:lnTo>
                    <a:pt x="20" y="31"/>
                  </a:lnTo>
                  <a:lnTo>
                    <a:pt x="29" y="35"/>
                  </a:lnTo>
                  <a:lnTo>
                    <a:pt x="15" y="37"/>
                  </a:lnTo>
                  <a:lnTo>
                    <a:pt x="6" y="41"/>
                  </a:lnTo>
                  <a:lnTo>
                    <a:pt x="0" y="52"/>
                  </a:lnTo>
                  <a:lnTo>
                    <a:pt x="0" y="66"/>
                  </a:lnTo>
                  <a:lnTo>
                    <a:pt x="12" y="68"/>
                  </a:lnTo>
                  <a:lnTo>
                    <a:pt x="29" y="70"/>
                  </a:lnTo>
                  <a:lnTo>
                    <a:pt x="43" y="74"/>
                  </a:lnTo>
                  <a:lnTo>
                    <a:pt x="54" y="74"/>
                  </a:lnTo>
                  <a:lnTo>
                    <a:pt x="57" y="87"/>
                  </a:lnTo>
                  <a:lnTo>
                    <a:pt x="71" y="101"/>
                  </a:lnTo>
                  <a:lnTo>
                    <a:pt x="86" y="116"/>
                  </a:lnTo>
                  <a:lnTo>
                    <a:pt x="97" y="126"/>
                  </a:lnTo>
                  <a:lnTo>
                    <a:pt x="108" y="122"/>
                  </a:lnTo>
                  <a:lnTo>
                    <a:pt x="120" y="116"/>
                  </a:lnTo>
                  <a:lnTo>
                    <a:pt x="128" y="112"/>
                  </a:lnTo>
                  <a:lnTo>
                    <a:pt x="125" y="105"/>
                  </a:lnTo>
                  <a:lnTo>
                    <a:pt x="142" y="116"/>
                  </a:lnTo>
                  <a:lnTo>
                    <a:pt x="168" y="128"/>
                  </a:lnTo>
                  <a:lnTo>
                    <a:pt x="191" y="138"/>
                  </a:lnTo>
                  <a:lnTo>
                    <a:pt x="208" y="145"/>
                  </a:lnTo>
                  <a:lnTo>
                    <a:pt x="205" y="134"/>
                  </a:lnTo>
                  <a:lnTo>
                    <a:pt x="205" y="122"/>
                  </a:lnTo>
                  <a:lnTo>
                    <a:pt x="199" y="110"/>
                  </a:lnTo>
                  <a:lnTo>
                    <a:pt x="188" y="99"/>
                  </a:lnTo>
                  <a:lnTo>
                    <a:pt x="208" y="105"/>
                  </a:lnTo>
                  <a:lnTo>
                    <a:pt x="225" y="105"/>
                  </a:lnTo>
                  <a:lnTo>
                    <a:pt x="239" y="107"/>
                  </a:lnTo>
                  <a:lnTo>
                    <a:pt x="250" y="107"/>
                  </a:lnTo>
                  <a:lnTo>
                    <a:pt x="236" y="95"/>
                  </a:lnTo>
                  <a:lnTo>
                    <a:pt x="219" y="83"/>
                  </a:lnTo>
                  <a:lnTo>
                    <a:pt x="202" y="70"/>
                  </a:lnTo>
                  <a:lnTo>
                    <a:pt x="188" y="66"/>
                  </a:lnTo>
                  <a:lnTo>
                    <a:pt x="196" y="64"/>
                  </a:lnTo>
                  <a:lnTo>
                    <a:pt x="202" y="60"/>
                  </a:lnTo>
                  <a:lnTo>
                    <a:pt x="205" y="56"/>
                  </a:lnTo>
                  <a:lnTo>
                    <a:pt x="210" y="54"/>
                  </a:lnTo>
                  <a:lnTo>
                    <a:pt x="196" y="48"/>
                  </a:lnTo>
                  <a:lnTo>
                    <a:pt x="176" y="39"/>
                  </a:lnTo>
                  <a:lnTo>
                    <a:pt x="154" y="31"/>
                  </a:lnTo>
                  <a:lnTo>
                    <a:pt x="137" y="31"/>
                  </a:lnTo>
                  <a:lnTo>
                    <a:pt x="137" y="27"/>
                  </a:lnTo>
                  <a:lnTo>
                    <a:pt x="134" y="23"/>
                  </a:lnTo>
                  <a:lnTo>
                    <a:pt x="128" y="19"/>
                  </a:lnTo>
                  <a:lnTo>
                    <a:pt x="125" y="15"/>
                  </a:lnTo>
                  <a:lnTo>
                    <a:pt x="114" y="17"/>
                  </a:lnTo>
                  <a:lnTo>
                    <a:pt x="100" y="19"/>
                  </a:lnTo>
                  <a:lnTo>
                    <a:pt x="88" y="25"/>
                  </a:lnTo>
                  <a:lnTo>
                    <a:pt x="86" y="31"/>
                  </a:lnTo>
                  <a:lnTo>
                    <a:pt x="80" y="25"/>
                  </a:lnTo>
                  <a:lnTo>
                    <a:pt x="69" y="17"/>
                  </a:lnTo>
                  <a:lnTo>
                    <a:pt x="60" y="8"/>
                  </a:lnTo>
                  <a:lnTo>
                    <a:pt x="54" y="4"/>
                  </a:lnTo>
                  <a:lnTo>
                    <a:pt x="52" y="2"/>
                  </a:lnTo>
                  <a:lnTo>
                    <a:pt x="49" y="2"/>
                  </a:lnTo>
                  <a:lnTo>
                    <a:pt x="46" y="0"/>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4" name="Freeform 37"/>
            <p:cNvSpPr>
              <a:spLocks/>
            </p:cNvSpPr>
            <p:nvPr/>
          </p:nvSpPr>
          <p:spPr bwMode="auto">
            <a:xfrm>
              <a:off x="4181" y="2228"/>
              <a:ext cx="352" cy="304"/>
            </a:xfrm>
            <a:custGeom>
              <a:avLst/>
              <a:gdLst>
                <a:gd name="T0" fmla="*/ 148 w 352"/>
                <a:gd name="T1" fmla="*/ 15 h 304"/>
                <a:gd name="T2" fmla="*/ 157 w 352"/>
                <a:gd name="T3" fmla="*/ 46 h 304"/>
                <a:gd name="T4" fmla="*/ 148 w 352"/>
                <a:gd name="T5" fmla="*/ 50 h 304"/>
                <a:gd name="T6" fmla="*/ 123 w 352"/>
                <a:gd name="T7" fmla="*/ 38 h 304"/>
                <a:gd name="T8" fmla="*/ 97 w 352"/>
                <a:gd name="T9" fmla="*/ 25 h 304"/>
                <a:gd name="T10" fmla="*/ 71 w 352"/>
                <a:gd name="T11" fmla="*/ 11 h 304"/>
                <a:gd name="T12" fmla="*/ 60 w 352"/>
                <a:gd name="T13" fmla="*/ 9 h 304"/>
                <a:gd name="T14" fmla="*/ 32 w 352"/>
                <a:gd name="T15" fmla="*/ 5 h 304"/>
                <a:gd name="T16" fmla="*/ 29 w 352"/>
                <a:gd name="T17" fmla="*/ 13 h 304"/>
                <a:gd name="T18" fmla="*/ 15 w 352"/>
                <a:gd name="T19" fmla="*/ 35 h 304"/>
                <a:gd name="T20" fmla="*/ 15 w 352"/>
                <a:gd name="T21" fmla="*/ 46 h 304"/>
                <a:gd name="T22" fmla="*/ 46 w 352"/>
                <a:gd name="T23" fmla="*/ 60 h 304"/>
                <a:gd name="T24" fmla="*/ 60 w 352"/>
                <a:gd name="T25" fmla="*/ 79 h 304"/>
                <a:gd name="T26" fmla="*/ 52 w 352"/>
                <a:gd name="T27" fmla="*/ 97 h 304"/>
                <a:gd name="T28" fmla="*/ 52 w 352"/>
                <a:gd name="T29" fmla="*/ 120 h 304"/>
                <a:gd name="T30" fmla="*/ 60 w 352"/>
                <a:gd name="T31" fmla="*/ 147 h 304"/>
                <a:gd name="T32" fmla="*/ 83 w 352"/>
                <a:gd name="T33" fmla="*/ 157 h 304"/>
                <a:gd name="T34" fmla="*/ 120 w 352"/>
                <a:gd name="T35" fmla="*/ 151 h 304"/>
                <a:gd name="T36" fmla="*/ 142 w 352"/>
                <a:gd name="T37" fmla="*/ 166 h 304"/>
                <a:gd name="T38" fmla="*/ 159 w 352"/>
                <a:gd name="T39" fmla="*/ 205 h 304"/>
                <a:gd name="T40" fmla="*/ 174 w 352"/>
                <a:gd name="T41" fmla="*/ 223 h 304"/>
                <a:gd name="T42" fmla="*/ 196 w 352"/>
                <a:gd name="T43" fmla="*/ 240 h 304"/>
                <a:gd name="T44" fmla="*/ 219 w 352"/>
                <a:gd name="T45" fmla="*/ 265 h 304"/>
                <a:gd name="T46" fmla="*/ 242 w 352"/>
                <a:gd name="T47" fmla="*/ 291 h 304"/>
                <a:gd name="T48" fmla="*/ 253 w 352"/>
                <a:gd name="T49" fmla="*/ 279 h 304"/>
                <a:gd name="T50" fmla="*/ 267 w 352"/>
                <a:gd name="T51" fmla="*/ 246 h 304"/>
                <a:gd name="T52" fmla="*/ 281 w 352"/>
                <a:gd name="T53" fmla="*/ 232 h 304"/>
                <a:gd name="T54" fmla="*/ 256 w 352"/>
                <a:gd name="T55" fmla="*/ 188 h 304"/>
                <a:gd name="T56" fmla="*/ 262 w 352"/>
                <a:gd name="T57" fmla="*/ 180 h 304"/>
                <a:gd name="T58" fmla="*/ 287 w 352"/>
                <a:gd name="T59" fmla="*/ 203 h 304"/>
                <a:gd name="T60" fmla="*/ 304 w 352"/>
                <a:gd name="T61" fmla="*/ 209 h 304"/>
                <a:gd name="T62" fmla="*/ 335 w 352"/>
                <a:gd name="T63" fmla="*/ 217 h 304"/>
                <a:gd name="T64" fmla="*/ 338 w 352"/>
                <a:gd name="T65" fmla="*/ 205 h 304"/>
                <a:gd name="T66" fmla="*/ 324 w 352"/>
                <a:gd name="T67" fmla="*/ 176 h 304"/>
                <a:gd name="T68" fmla="*/ 313 w 352"/>
                <a:gd name="T69" fmla="*/ 159 h 304"/>
                <a:gd name="T70" fmla="*/ 293 w 352"/>
                <a:gd name="T71" fmla="*/ 135 h 304"/>
                <a:gd name="T72" fmla="*/ 293 w 352"/>
                <a:gd name="T73" fmla="*/ 122 h 304"/>
                <a:gd name="T74" fmla="*/ 315 w 352"/>
                <a:gd name="T75" fmla="*/ 112 h 304"/>
                <a:gd name="T76" fmla="*/ 307 w 352"/>
                <a:gd name="T77" fmla="*/ 99 h 304"/>
                <a:gd name="T78" fmla="*/ 270 w 352"/>
                <a:gd name="T79" fmla="*/ 79 h 304"/>
                <a:gd name="T80" fmla="*/ 259 w 352"/>
                <a:gd name="T81" fmla="*/ 64 h 304"/>
                <a:gd name="T82" fmla="*/ 262 w 352"/>
                <a:gd name="T83" fmla="*/ 58 h 304"/>
                <a:gd name="T84" fmla="*/ 256 w 352"/>
                <a:gd name="T85" fmla="*/ 54 h 304"/>
                <a:gd name="T86" fmla="*/ 230 w 352"/>
                <a:gd name="T87" fmla="*/ 52 h 304"/>
                <a:gd name="T88" fmla="*/ 205 w 352"/>
                <a:gd name="T89" fmla="*/ 54 h 304"/>
                <a:gd name="T90" fmla="*/ 182 w 352"/>
                <a:gd name="T91" fmla="*/ 56 h 304"/>
                <a:gd name="T92" fmla="*/ 168 w 352"/>
                <a:gd name="T93" fmla="*/ 50 h 304"/>
                <a:gd name="T94" fmla="*/ 154 w 352"/>
                <a:gd name="T95" fmla="*/ 19 h 304"/>
                <a:gd name="T96" fmla="*/ 142 w 352"/>
                <a:gd name="T97" fmla="*/ 2 h 30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52"/>
                <a:gd name="T148" fmla="*/ 0 h 304"/>
                <a:gd name="T149" fmla="*/ 352 w 352"/>
                <a:gd name="T150" fmla="*/ 304 h 30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52" h="304">
                  <a:moveTo>
                    <a:pt x="142" y="2"/>
                  </a:moveTo>
                  <a:lnTo>
                    <a:pt x="148" y="15"/>
                  </a:lnTo>
                  <a:lnTo>
                    <a:pt x="154" y="31"/>
                  </a:lnTo>
                  <a:lnTo>
                    <a:pt x="157" y="46"/>
                  </a:lnTo>
                  <a:lnTo>
                    <a:pt x="154" y="52"/>
                  </a:lnTo>
                  <a:lnTo>
                    <a:pt x="148" y="50"/>
                  </a:lnTo>
                  <a:lnTo>
                    <a:pt x="137" y="44"/>
                  </a:lnTo>
                  <a:lnTo>
                    <a:pt x="123" y="38"/>
                  </a:lnTo>
                  <a:lnTo>
                    <a:pt x="111" y="31"/>
                  </a:lnTo>
                  <a:lnTo>
                    <a:pt x="97" y="25"/>
                  </a:lnTo>
                  <a:lnTo>
                    <a:pt x="83" y="17"/>
                  </a:lnTo>
                  <a:lnTo>
                    <a:pt x="71" y="11"/>
                  </a:lnTo>
                  <a:lnTo>
                    <a:pt x="66" y="7"/>
                  </a:lnTo>
                  <a:lnTo>
                    <a:pt x="60" y="9"/>
                  </a:lnTo>
                  <a:lnTo>
                    <a:pt x="46" y="9"/>
                  </a:lnTo>
                  <a:lnTo>
                    <a:pt x="32" y="5"/>
                  </a:lnTo>
                  <a:lnTo>
                    <a:pt x="20" y="0"/>
                  </a:lnTo>
                  <a:lnTo>
                    <a:pt x="29" y="13"/>
                  </a:lnTo>
                  <a:lnTo>
                    <a:pt x="26" y="25"/>
                  </a:lnTo>
                  <a:lnTo>
                    <a:pt x="15" y="35"/>
                  </a:lnTo>
                  <a:lnTo>
                    <a:pt x="0" y="40"/>
                  </a:lnTo>
                  <a:lnTo>
                    <a:pt x="15" y="46"/>
                  </a:lnTo>
                  <a:lnTo>
                    <a:pt x="32" y="52"/>
                  </a:lnTo>
                  <a:lnTo>
                    <a:pt x="46" y="60"/>
                  </a:lnTo>
                  <a:lnTo>
                    <a:pt x="57" y="68"/>
                  </a:lnTo>
                  <a:lnTo>
                    <a:pt x="60" y="79"/>
                  </a:lnTo>
                  <a:lnTo>
                    <a:pt x="57" y="87"/>
                  </a:lnTo>
                  <a:lnTo>
                    <a:pt x="52" y="97"/>
                  </a:lnTo>
                  <a:lnTo>
                    <a:pt x="49" y="108"/>
                  </a:lnTo>
                  <a:lnTo>
                    <a:pt x="52" y="120"/>
                  </a:lnTo>
                  <a:lnTo>
                    <a:pt x="57" y="132"/>
                  </a:lnTo>
                  <a:lnTo>
                    <a:pt x="60" y="147"/>
                  </a:lnTo>
                  <a:lnTo>
                    <a:pt x="63" y="159"/>
                  </a:lnTo>
                  <a:lnTo>
                    <a:pt x="83" y="157"/>
                  </a:lnTo>
                  <a:lnTo>
                    <a:pt x="103" y="153"/>
                  </a:lnTo>
                  <a:lnTo>
                    <a:pt x="120" y="151"/>
                  </a:lnTo>
                  <a:lnTo>
                    <a:pt x="134" y="153"/>
                  </a:lnTo>
                  <a:lnTo>
                    <a:pt x="142" y="166"/>
                  </a:lnTo>
                  <a:lnTo>
                    <a:pt x="154" y="184"/>
                  </a:lnTo>
                  <a:lnTo>
                    <a:pt x="159" y="205"/>
                  </a:lnTo>
                  <a:lnTo>
                    <a:pt x="165" y="221"/>
                  </a:lnTo>
                  <a:lnTo>
                    <a:pt x="174" y="223"/>
                  </a:lnTo>
                  <a:lnTo>
                    <a:pt x="185" y="230"/>
                  </a:lnTo>
                  <a:lnTo>
                    <a:pt x="196" y="240"/>
                  </a:lnTo>
                  <a:lnTo>
                    <a:pt x="208" y="250"/>
                  </a:lnTo>
                  <a:lnTo>
                    <a:pt x="219" y="265"/>
                  </a:lnTo>
                  <a:lnTo>
                    <a:pt x="230" y="277"/>
                  </a:lnTo>
                  <a:lnTo>
                    <a:pt x="242" y="291"/>
                  </a:lnTo>
                  <a:lnTo>
                    <a:pt x="250" y="304"/>
                  </a:lnTo>
                  <a:lnTo>
                    <a:pt x="253" y="279"/>
                  </a:lnTo>
                  <a:lnTo>
                    <a:pt x="256" y="258"/>
                  </a:lnTo>
                  <a:lnTo>
                    <a:pt x="267" y="246"/>
                  </a:lnTo>
                  <a:lnTo>
                    <a:pt x="287" y="250"/>
                  </a:lnTo>
                  <a:lnTo>
                    <a:pt x="281" y="232"/>
                  </a:lnTo>
                  <a:lnTo>
                    <a:pt x="267" y="207"/>
                  </a:lnTo>
                  <a:lnTo>
                    <a:pt x="256" y="188"/>
                  </a:lnTo>
                  <a:lnTo>
                    <a:pt x="253" y="178"/>
                  </a:lnTo>
                  <a:lnTo>
                    <a:pt x="262" y="180"/>
                  </a:lnTo>
                  <a:lnTo>
                    <a:pt x="276" y="190"/>
                  </a:lnTo>
                  <a:lnTo>
                    <a:pt x="287" y="203"/>
                  </a:lnTo>
                  <a:lnTo>
                    <a:pt x="296" y="213"/>
                  </a:lnTo>
                  <a:lnTo>
                    <a:pt x="304" y="209"/>
                  </a:lnTo>
                  <a:lnTo>
                    <a:pt x="321" y="211"/>
                  </a:lnTo>
                  <a:lnTo>
                    <a:pt x="335" y="217"/>
                  </a:lnTo>
                  <a:lnTo>
                    <a:pt x="352" y="227"/>
                  </a:lnTo>
                  <a:lnTo>
                    <a:pt x="338" y="205"/>
                  </a:lnTo>
                  <a:lnTo>
                    <a:pt x="327" y="186"/>
                  </a:lnTo>
                  <a:lnTo>
                    <a:pt x="324" y="176"/>
                  </a:lnTo>
                  <a:lnTo>
                    <a:pt x="327" y="174"/>
                  </a:lnTo>
                  <a:lnTo>
                    <a:pt x="313" y="159"/>
                  </a:lnTo>
                  <a:lnTo>
                    <a:pt x="301" y="147"/>
                  </a:lnTo>
                  <a:lnTo>
                    <a:pt x="293" y="135"/>
                  </a:lnTo>
                  <a:lnTo>
                    <a:pt x="290" y="128"/>
                  </a:lnTo>
                  <a:lnTo>
                    <a:pt x="293" y="122"/>
                  </a:lnTo>
                  <a:lnTo>
                    <a:pt x="304" y="116"/>
                  </a:lnTo>
                  <a:lnTo>
                    <a:pt x="315" y="112"/>
                  </a:lnTo>
                  <a:lnTo>
                    <a:pt x="327" y="112"/>
                  </a:lnTo>
                  <a:lnTo>
                    <a:pt x="307" y="99"/>
                  </a:lnTo>
                  <a:lnTo>
                    <a:pt x="287" y="89"/>
                  </a:lnTo>
                  <a:lnTo>
                    <a:pt x="270" y="79"/>
                  </a:lnTo>
                  <a:lnTo>
                    <a:pt x="262" y="71"/>
                  </a:lnTo>
                  <a:lnTo>
                    <a:pt x="259" y="64"/>
                  </a:lnTo>
                  <a:lnTo>
                    <a:pt x="259" y="60"/>
                  </a:lnTo>
                  <a:lnTo>
                    <a:pt x="262" y="58"/>
                  </a:lnTo>
                  <a:lnTo>
                    <a:pt x="264" y="56"/>
                  </a:lnTo>
                  <a:lnTo>
                    <a:pt x="256" y="54"/>
                  </a:lnTo>
                  <a:lnTo>
                    <a:pt x="242" y="52"/>
                  </a:lnTo>
                  <a:lnTo>
                    <a:pt x="230" y="52"/>
                  </a:lnTo>
                  <a:lnTo>
                    <a:pt x="216" y="52"/>
                  </a:lnTo>
                  <a:lnTo>
                    <a:pt x="205" y="54"/>
                  </a:lnTo>
                  <a:lnTo>
                    <a:pt x="191" y="54"/>
                  </a:lnTo>
                  <a:lnTo>
                    <a:pt x="182" y="56"/>
                  </a:lnTo>
                  <a:lnTo>
                    <a:pt x="174" y="58"/>
                  </a:lnTo>
                  <a:lnTo>
                    <a:pt x="168" y="50"/>
                  </a:lnTo>
                  <a:lnTo>
                    <a:pt x="162" y="33"/>
                  </a:lnTo>
                  <a:lnTo>
                    <a:pt x="154" y="19"/>
                  </a:lnTo>
                  <a:lnTo>
                    <a:pt x="151" y="9"/>
                  </a:lnTo>
                  <a:lnTo>
                    <a:pt x="142" y="2"/>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5" name="Freeform 38"/>
            <p:cNvSpPr>
              <a:spLocks/>
            </p:cNvSpPr>
            <p:nvPr/>
          </p:nvSpPr>
          <p:spPr bwMode="auto">
            <a:xfrm>
              <a:off x="2161" y="1349"/>
              <a:ext cx="247" cy="209"/>
            </a:xfrm>
            <a:custGeom>
              <a:avLst/>
              <a:gdLst>
                <a:gd name="T0" fmla="*/ 8 w 247"/>
                <a:gd name="T1" fmla="*/ 41 h 209"/>
                <a:gd name="T2" fmla="*/ 22 w 247"/>
                <a:gd name="T3" fmla="*/ 43 h 209"/>
                <a:gd name="T4" fmla="*/ 28 w 247"/>
                <a:gd name="T5" fmla="*/ 56 h 209"/>
                <a:gd name="T6" fmla="*/ 22 w 247"/>
                <a:gd name="T7" fmla="*/ 87 h 209"/>
                <a:gd name="T8" fmla="*/ 31 w 247"/>
                <a:gd name="T9" fmla="*/ 97 h 209"/>
                <a:gd name="T10" fmla="*/ 39 w 247"/>
                <a:gd name="T11" fmla="*/ 95 h 209"/>
                <a:gd name="T12" fmla="*/ 48 w 247"/>
                <a:gd name="T13" fmla="*/ 109 h 209"/>
                <a:gd name="T14" fmla="*/ 65 w 247"/>
                <a:gd name="T15" fmla="*/ 153 h 209"/>
                <a:gd name="T16" fmla="*/ 79 w 247"/>
                <a:gd name="T17" fmla="*/ 157 h 209"/>
                <a:gd name="T18" fmla="*/ 88 w 247"/>
                <a:gd name="T19" fmla="*/ 145 h 209"/>
                <a:gd name="T20" fmla="*/ 105 w 247"/>
                <a:gd name="T21" fmla="*/ 157 h 209"/>
                <a:gd name="T22" fmla="*/ 142 w 247"/>
                <a:gd name="T23" fmla="*/ 200 h 209"/>
                <a:gd name="T24" fmla="*/ 156 w 247"/>
                <a:gd name="T25" fmla="*/ 202 h 209"/>
                <a:gd name="T26" fmla="*/ 159 w 247"/>
                <a:gd name="T27" fmla="*/ 190 h 209"/>
                <a:gd name="T28" fmla="*/ 167 w 247"/>
                <a:gd name="T29" fmla="*/ 188 h 209"/>
                <a:gd name="T30" fmla="*/ 187 w 247"/>
                <a:gd name="T31" fmla="*/ 200 h 209"/>
                <a:gd name="T32" fmla="*/ 198 w 247"/>
                <a:gd name="T33" fmla="*/ 196 h 209"/>
                <a:gd name="T34" fmla="*/ 198 w 247"/>
                <a:gd name="T35" fmla="*/ 186 h 209"/>
                <a:gd name="T36" fmla="*/ 204 w 247"/>
                <a:gd name="T37" fmla="*/ 182 h 209"/>
                <a:gd name="T38" fmla="*/ 215 w 247"/>
                <a:gd name="T39" fmla="*/ 194 h 209"/>
                <a:gd name="T40" fmla="*/ 224 w 247"/>
                <a:gd name="T41" fmla="*/ 190 h 209"/>
                <a:gd name="T42" fmla="*/ 224 w 247"/>
                <a:gd name="T43" fmla="*/ 180 h 209"/>
                <a:gd name="T44" fmla="*/ 230 w 247"/>
                <a:gd name="T45" fmla="*/ 173 h 209"/>
                <a:gd name="T46" fmla="*/ 244 w 247"/>
                <a:gd name="T47" fmla="*/ 173 h 209"/>
                <a:gd name="T48" fmla="*/ 247 w 247"/>
                <a:gd name="T49" fmla="*/ 163 h 209"/>
                <a:gd name="T50" fmla="*/ 235 w 247"/>
                <a:gd name="T51" fmla="*/ 151 h 209"/>
                <a:gd name="T52" fmla="*/ 235 w 247"/>
                <a:gd name="T53" fmla="*/ 140 h 209"/>
                <a:gd name="T54" fmla="*/ 244 w 247"/>
                <a:gd name="T55" fmla="*/ 132 h 209"/>
                <a:gd name="T56" fmla="*/ 238 w 247"/>
                <a:gd name="T57" fmla="*/ 120 h 209"/>
                <a:gd name="T58" fmla="*/ 218 w 247"/>
                <a:gd name="T59" fmla="*/ 116 h 209"/>
                <a:gd name="T60" fmla="*/ 215 w 247"/>
                <a:gd name="T61" fmla="*/ 105 h 209"/>
                <a:gd name="T62" fmla="*/ 227 w 247"/>
                <a:gd name="T63" fmla="*/ 91 h 209"/>
                <a:gd name="T64" fmla="*/ 215 w 247"/>
                <a:gd name="T65" fmla="*/ 76 h 209"/>
                <a:gd name="T66" fmla="*/ 170 w 247"/>
                <a:gd name="T67" fmla="*/ 68 h 209"/>
                <a:gd name="T68" fmla="*/ 161 w 247"/>
                <a:gd name="T69" fmla="*/ 50 h 209"/>
                <a:gd name="T70" fmla="*/ 178 w 247"/>
                <a:gd name="T71" fmla="*/ 33 h 209"/>
                <a:gd name="T72" fmla="*/ 167 w 247"/>
                <a:gd name="T73" fmla="*/ 23 h 209"/>
                <a:gd name="T74" fmla="*/ 125 w 247"/>
                <a:gd name="T75" fmla="*/ 35 h 209"/>
                <a:gd name="T76" fmla="*/ 116 w 247"/>
                <a:gd name="T77" fmla="*/ 31 h 209"/>
                <a:gd name="T78" fmla="*/ 127 w 247"/>
                <a:gd name="T79" fmla="*/ 12 h 209"/>
                <a:gd name="T80" fmla="*/ 113 w 247"/>
                <a:gd name="T81" fmla="*/ 0 h 209"/>
                <a:gd name="T82" fmla="*/ 82 w 247"/>
                <a:gd name="T83" fmla="*/ 27 h 209"/>
                <a:gd name="T84" fmla="*/ 71 w 247"/>
                <a:gd name="T85" fmla="*/ 27 h 209"/>
                <a:gd name="T86" fmla="*/ 68 w 247"/>
                <a:gd name="T87" fmla="*/ 14 h 209"/>
                <a:gd name="T88" fmla="*/ 59 w 247"/>
                <a:gd name="T89" fmla="*/ 12 h 209"/>
                <a:gd name="T90" fmla="*/ 39 w 247"/>
                <a:gd name="T91" fmla="*/ 33 h 209"/>
                <a:gd name="T92" fmla="*/ 20 w 247"/>
                <a:gd name="T93" fmla="*/ 37 h 209"/>
                <a:gd name="T94" fmla="*/ 11 w 247"/>
                <a:gd name="T95" fmla="*/ 37 h 209"/>
                <a:gd name="T96" fmla="*/ 5 w 247"/>
                <a:gd name="T97" fmla="*/ 37 h 209"/>
                <a:gd name="T98" fmla="*/ 0 w 247"/>
                <a:gd name="T99" fmla="*/ 39 h 2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47"/>
                <a:gd name="T151" fmla="*/ 0 h 209"/>
                <a:gd name="T152" fmla="*/ 247 w 247"/>
                <a:gd name="T153" fmla="*/ 209 h 2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47" h="209">
                  <a:moveTo>
                    <a:pt x="0" y="39"/>
                  </a:moveTo>
                  <a:lnTo>
                    <a:pt x="8" y="41"/>
                  </a:lnTo>
                  <a:lnTo>
                    <a:pt x="17" y="41"/>
                  </a:lnTo>
                  <a:lnTo>
                    <a:pt x="22" y="43"/>
                  </a:lnTo>
                  <a:lnTo>
                    <a:pt x="28" y="48"/>
                  </a:lnTo>
                  <a:lnTo>
                    <a:pt x="28" y="56"/>
                  </a:lnTo>
                  <a:lnTo>
                    <a:pt x="25" y="70"/>
                  </a:lnTo>
                  <a:lnTo>
                    <a:pt x="22" y="87"/>
                  </a:lnTo>
                  <a:lnTo>
                    <a:pt x="25" y="95"/>
                  </a:lnTo>
                  <a:lnTo>
                    <a:pt x="31" y="97"/>
                  </a:lnTo>
                  <a:lnTo>
                    <a:pt x="34" y="97"/>
                  </a:lnTo>
                  <a:lnTo>
                    <a:pt x="39" y="95"/>
                  </a:lnTo>
                  <a:lnTo>
                    <a:pt x="42" y="97"/>
                  </a:lnTo>
                  <a:lnTo>
                    <a:pt x="48" y="109"/>
                  </a:lnTo>
                  <a:lnTo>
                    <a:pt x="56" y="132"/>
                  </a:lnTo>
                  <a:lnTo>
                    <a:pt x="65" y="153"/>
                  </a:lnTo>
                  <a:lnTo>
                    <a:pt x="73" y="161"/>
                  </a:lnTo>
                  <a:lnTo>
                    <a:pt x="79" y="157"/>
                  </a:lnTo>
                  <a:lnTo>
                    <a:pt x="85" y="149"/>
                  </a:lnTo>
                  <a:lnTo>
                    <a:pt x="88" y="145"/>
                  </a:lnTo>
                  <a:lnTo>
                    <a:pt x="93" y="145"/>
                  </a:lnTo>
                  <a:lnTo>
                    <a:pt x="105" y="157"/>
                  </a:lnTo>
                  <a:lnTo>
                    <a:pt x="122" y="180"/>
                  </a:lnTo>
                  <a:lnTo>
                    <a:pt x="142" y="200"/>
                  </a:lnTo>
                  <a:lnTo>
                    <a:pt x="153" y="209"/>
                  </a:lnTo>
                  <a:lnTo>
                    <a:pt x="156" y="202"/>
                  </a:lnTo>
                  <a:lnTo>
                    <a:pt x="159" y="196"/>
                  </a:lnTo>
                  <a:lnTo>
                    <a:pt x="159" y="190"/>
                  </a:lnTo>
                  <a:lnTo>
                    <a:pt x="161" y="186"/>
                  </a:lnTo>
                  <a:lnTo>
                    <a:pt x="167" y="188"/>
                  </a:lnTo>
                  <a:lnTo>
                    <a:pt x="178" y="194"/>
                  </a:lnTo>
                  <a:lnTo>
                    <a:pt x="187" y="200"/>
                  </a:lnTo>
                  <a:lnTo>
                    <a:pt x="195" y="202"/>
                  </a:lnTo>
                  <a:lnTo>
                    <a:pt x="198" y="196"/>
                  </a:lnTo>
                  <a:lnTo>
                    <a:pt x="198" y="192"/>
                  </a:lnTo>
                  <a:lnTo>
                    <a:pt x="198" y="186"/>
                  </a:lnTo>
                  <a:lnTo>
                    <a:pt x="201" y="182"/>
                  </a:lnTo>
                  <a:lnTo>
                    <a:pt x="204" y="182"/>
                  </a:lnTo>
                  <a:lnTo>
                    <a:pt x="210" y="188"/>
                  </a:lnTo>
                  <a:lnTo>
                    <a:pt x="215" y="194"/>
                  </a:lnTo>
                  <a:lnTo>
                    <a:pt x="221" y="194"/>
                  </a:lnTo>
                  <a:lnTo>
                    <a:pt x="224" y="190"/>
                  </a:lnTo>
                  <a:lnTo>
                    <a:pt x="224" y="186"/>
                  </a:lnTo>
                  <a:lnTo>
                    <a:pt x="224" y="180"/>
                  </a:lnTo>
                  <a:lnTo>
                    <a:pt x="227" y="176"/>
                  </a:lnTo>
                  <a:lnTo>
                    <a:pt x="230" y="173"/>
                  </a:lnTo>
                  <a:lnTo>
                    <a:pt x="238" y="173"/>
                  </a:lnTo>
                  <a:lnTo>
                    <a:pt x="244" y="173"/>
                  </a:lnTo>
                  <a:lnTo>
                    <a:pt x="247" y="169"/>
                  </a:lnTo>
                  <a:lnTo>
                    <a:pt x="247" y="163"/>
                  </a:lnTo>
                  <a:lnTo>
                    <a:pt x="244" y="157"/>
                  </a:lnTo>
                  <a:lnTo>
                    <a:pt x="235" y="151"/>
                  </a:lnTo>
                  <a:lnTo>
                    <a:pt x="232" y="145"/>
                  </a:lnTo>
                  <a:lnTo>
                    <a:pt x="235" y="140"/>
                  </a:lnTo>
                  <a:lnTo>
                    <a:pt x="238" y="136"/>
                  </a:lnTo>
                  <a:lnTo>
                    <a:pt x="244" y="132"/>
                  </a:lnTo>
                  <a:lnTo>
                    <a:pt x="244" y="126"/>
                  </a:lnTo>
                  <a:lnTo>
                    <a:pt x="238" y="120"/>
                  </a:lnTo>
                  <a:lnTo>
                    <a:pt x="227" y="118"/>
                  </a:lnTo>
                  <a:lnTo>
                    <a:pt x="218" y="116"/>
                  </a:lnTo>
                  <a:lnTo>
                    <a:pt x="213" y="112"/>
                  </a:lnTo>
                  <a:lnTo>
                    <a:pt x="215" y="105"/>
                  </a:lnTo>
                  <a:lnTo>
                    <a:pt x="221" y="97"/>
                  </a:lnTo>
                  <a:lnTo>
                    <a:pt x="227" y="91"/>
                  </a:lnTo>
                  <a:lnTo>
                    <a:pt x="227" y="83"/>
                  </a:lnTo>
                  <a:lnTo>
                    <a:pt x="215" y="76"/>
                  </a:lnTo>
                  <a:lnTo>
                    <a:pt x="193" y="72"/>
                  </a:lnTo>
                  <a:lnTo>
                    <a:pt x="170" y="68"/>
                  </a:lnTo>
                  <a:lnTo>
                    <a:pt x="159" y="60"/>
                  </a:lnTo>
                  <a:lnTo>
                    <a:pt x="161" y="50"/>
                  </a:lnTo>
                  <a:lnTo>
                    <a:pt x="170" y="41"/>
                  </a:lnTo>
                  <a:lnTo>
                    <a:pt x="178" y="33"/>
                  </a:lnTo>
                  <a:lnTo>
                    <a:pt x="181" y="25"/>
                  </a:lnTo>
                  <a:lnTo>
                    <a:pt x="167" y="23"/>
                  </a:lnTo>
                  <a:lnTo>
                    <a:pt x="144" y="29"/>
                  </a:lnTo>
                  <a:lnTo>
                    <a:pt x="125" y="35"/>
                  </a:lnTo>
                  <a:lnTo>
                    <a:pt x="113" y="37"/>
                  </a:lnTo>
                  <a:lnTo>
                    <a:pt x="116" y="31"/>
                  </a:lnTo>
                  <a:lnTo>
                    <a:pt x="122" y="23"/>
                  </a:lnTo>
                  <a:lnTo>
                    <a:pt x="127" y="12"/>
                  </a:lnTo>
                  <a:lnTo>
                    <a:pt x="125" y="2"/>
                  </a:lnTo>
                  <a:lnTo>
                    <a:pt x="113" y="0"/>
                  </a:lnTo>
                  <a:lnTo>
                    <a:pt x="96" y="12"/>
                  </a:lnTo>
                  <a:lnTo>
                    <a:pt x="82" y="27"/>
                  </a:lnTo>
                  <a:lnTo>
                    <a:pt x="73" y="31"/>
                  </a:lnTo>
                  <a:lnTo>
                    <a:pt x="71" y="27"/>
                  </a:lnTo>
                  <a:lnTo>
                    <a:pt x="71" y="21"/>
                  </a:lnTo>
                  <a:lnTo>
                    <a:pt x="68" y="14"/>
                  </a:lnTo>
                  <a:lnTo>
                    <a:pt x="65" y="10"/>
                  </a:lnTo>
                  <a:lnTo>
                    <a:pt x="59" y="12"/>
                  </a:lnTo>
                  <a:lnTo>
                    <a:pt x="51" y="23"/>
                  </a:lnTo>
                  <a:lnTo>
                    <a:pt x="39" y="33"/>
                  </a:lnTo>
                  <a:lnTo>
                    <a:pt x="25" y="37"/>
                  </a:lnTo>
                  <a:lnTo>
                    <a:pt x="20" y="37"/>
                  </a:lnTo>
                  <a:lnTo>
                    <a:pt x="14" y="37"/>
                  </a:lnTo>
                  <a:lnTo>
                    <a:pt x="11" y="37"/>
                  </a:lnTo>
                  <a:lnTo>
                    <a:pt x="8" y="37"/>
                  </a:lnTo>
                  <a:lnTo>
                    <a:pt x="5" y="37"/>
                  </a:lnTo>
                  <a:lnTo>
                    <a:pt x="2" y="37"/>
                  </a:lnTo>
                  <a:lnTo>
                    <a:pt x="0" y="39"/>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6" name="Freeform 39"/>
            <p:cNvSpPr>
              <a:spLocks/>
            </p:cNvSpPr>
            <p:nvPr/>
          </p:nvSpPr>
          <p:spPr bwMode="auto">
            <a:xfrm>
              <a:off x="4499" y="1716"/>
              <a:ext cx="313" cy="201"/>
            </a:xfrm>
            <a:custGeom>
              <a:avLst/>
              <a:gdLst>
                <a:gd name="T0" fmla="*/ 244 w 313"/>
                <a:gd name="T1" fmla="*/ 5 h 201"/>
                <a:gd name="T2" fmla="*/ 233 w 313"/>
                <a:gd name="T3" fmla="*/ 17 h 201"/>
                <a:gd name="T4" fmla="*/ 222 w 313"/>
                <a:gd name="T5" fmla="*/ 27 h 201"/>
                <a:gd name="T6" fmla="*/ 205 w 313"/>
                <a:gd name="T7" fmla="*/ 48 h 201"/>
                <a:gd name="T8" fmla="*/ 213 w 313"/>
                <a:gd name="T9" fmla="*/ 54 h 201"/>
                <a:gd name="T10" fmla="*/ 247 w 313"/>
                <a:gd name="T11" fmla="*/ 52 h 201"/>
                <a:gd name="T12" fmla="*/ 273 w 313"/>
                <a:gd name="T13" fmla="*/ 58 h 201"/>
                <a:gd name="T14" fmla="*/ 301 w 313"/>
                <a:gd name="T15" fmla="*/ 73 h 201"/>
                <a:gd name="T16" fmla="*/ 293 w 313"/>
                <a:gd name="T17" fmla="*/ 75 h 201"/>
                <a:gd name="T18" fmla="*/ 261 w 313"/>
                <a:gd name="T19" fmla="*/ 79 h 201"/>
                <a:gd name="T20" fmla="*/ 250 w 313"/>
                <a:gd name="T21" fmla="*/ 77 h 201"/>
                <a:gd name="T22" fmla="*/ 242 w 313"/>
                <a:gd name="T23" fmla="*/ 75 h 201"/>
                <a:gd name="T24" fmla="*/ 244 w 313"/>
                <a:gd name="T25" fmla="*/ 83 h 201"/>
                <a:gd name="T26" fmla="*/ 250 w 313"/>
                <a:gd name="T27" fmla="*/ 108 h 201"/>
                <a:gd name="T28" fmla="*/ 242 w 313"/>
                <a:gd name="T29" fmla="*/ 131 h 201"/>
                <a:gd name="T30" fmla="*/ 236 w 313"/>
                <a:gd name="T31" fmla="*/ 145 h 201"/>
                <a:gd name="T32" fmla="*/ 233 w 313"/>
                <a:gd name="T33" fmla="*/ 145 h 201"/>
                <a:gd name="T34" fmla="*/ 230 w 313"/>
                <a:gd name="T35" fmla="*/ 135 h 201"/>
                <a:gd name="T36" fmla="*/ 216 w 313"/>
                <a:gd name="T37" fmla="*/ 128 h 201"/>
                <a:gd name="T38" fmla="*/ 193 w 313"/>
                <a:gd name="T39" fmla="*/ 114 h 201"/>
                <a:gd name="T40" fmla="*/ 176 w 313"/>
                <a:gd name="T41" fmla="*/ 133 h 201"/>
                <a:gd name="T42" fmla="*/ 128 w 313"/>
                <a:gd name="T43" fmla="*/ 182 h 201"/>
                <a:gd name="T44" fmla="*/ 114 w 313"/>
                <a:gd name="T45" fmla="*/ 184 h 201"/>
                <a:gd name="T46" fmla="*/ 122 w 313"/>
                <a:gd name="T47" fmla="*/ 139 h 201"/>
                <a:gd name="T48" fmla="*/ 145 w 313"/>
                <a:gd name="T49" fmla="*/ 110 h 201"/>
                <a:gd name="T50" fmla="*/ 134 w 313"/>
                <a:gd name="T51" fmla="*/ 116 h 201"/>
                <a:gd name="T52" fmla="*/ 117 w 313"/>
                <a:gd name="T53" fmla="*/ 133 h 201"/>
                <a:gd name="T54" fmla="*/ 85 w 313"/>
                <a:gd name="T55" fmla="*/ 149 h 201"/>
                <a:gd name="T56" fmla="*/ 51 w 313"/>
                <a:gd name="T57" fmla="*/ 166 h 201"/>
                <a:gd name="T58" fmla="*/ 15 w 313"/>
                <a:gd name="T59" fmla="*/ 182 h 201"/>
                <a:gd name="T60" fmla="*/ 23 w 313"/>
                <a:gd name="T61" fmla="*/ 174 h 201"/>
                <a:gd name="T62" fmla="*/ 60 w 313"/>
                <a:gd name="T63" fmla="*/ 143 h 201"/>
                <a:gd name="T64" fmla="*/ 91 w 313"/>
                <a:gd name="T65" fmla="*/ 116 h 201"/>
                <a:gd name="T66" fmla="*/ 120 w 313"/>
                <a:gd name="T67" fmla="*/ 97 h 201"/>
                <a:gd name="T68" fmla="*/ 137 w 313"/>
                <a:gd name="T69" fmla="*/ 87 h 201"/>
                <a:gd name="T70" fmla="*/ 134 w 313"/>
                <a:gd name="T71" fmla="*/ 87 h 201"/>
                <a:gd name="T72" fmla="*/ 108 w 313"/>
                <a:gd name="T73" fmla="*/ 95 h 201"/>
                <a:gd name="T74" fmla="*/ 77 w 313"/>
                <a:gd name="T75" fmla="*/ 97 h 201"/>
                <a:gd name="T76" fmla="*/ 66 w 313"/>
                <a:gd name="T77" fmla="*/ 95 h 201"/>
                <a:gd name="T78" fmla="*/ 100 w 313"/>
                <a:gd name="T79" fmla="*/ 81 h 201"/>
                <a:gd name="T80" fmla="*/ 137 w 313"/>
                <a:gd name="T81" fmla="*/ 67 h 201"/>
                <a:gd name="T82" fmla="*/ 179 w 313"/>
                <a:gd name="T83" fmla="*/ 58 h 201"/>
                <a:gd name="T84" fmla="*/ 199 w 313"/>
                <a:gd name="T85" fmla="*/ 52 h 201"/>
                <a:gd name="T86" fmla="*/ 216 w 313"/>
                <a:gd name="T87" fmla="*/ 31 h 201"/>
                <a:gd name="T88" fmla="*/ 230 w 313"/>
                <a:gd name="T89" fmla="*/ 17 h 201"/>
                <a:gd name="T90" fmla="*/ 239 w 313"/>
                <a:gd name="T91" fmla="*/ 5 h 201"/>
                <a:gd name="T92" fmla="*/ 247 w 313"/>
                <a:gd name="T93" fmla="*/ 0 h 2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13"/>
                <a:gd name="T142" fmla="*/ 0 h 201"/>
                <a:gd name="T143" fmla="*/ 313 w 313"/>
                <a:gd name="T144" fmla="*/ 201 h 20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13" h="201">
                  <a:moveTo>
                    <a:pt x="247" y="0"/>
                  </a:moveTo>
                  <a:lnTo>
                    <a:pt x="244" y="5"/>
                  </a:lnTo>
                  <a:lnTo>
                    <a:pt x="239" y="11"/>
                  </a:lnTo>
                  <a:lnTo>
                    <a:pt x="233" y="17"/>
                  </a:lnTo>
                  <a:lnTo>
                    <a:pt x="230" y="21"/>
                  </a:lnTo>
                  <a:lnTo>
                    <a:pt x="222" y="27"/>
                  </a:lnTo>
                  <a:lnTo>
                    <a:pt x="213" y="38"/>
                  </a:lnTo>
                  <a:lnTo>
                    <a:pt x="205" y="48"/>
                  </a:lnTo>
                  <a:lnTo>
                    <a:pt x="202" y="54"/>
                  </a:lnTo>
                  <a:lnTo>
                    <a:pt x="213" y="54"/>
                  </a:lnTo>
                  <a:lnTo>
                    <a:pt x="230" y="52"/>
                  </a:lnTo>
                  <a:lnTo>
                    <a:pt x="247" y="52"/>
                  </a:lnTo>
                  <a:lnTo>
                    <a:pt x="261" y="54"/>
                  </a:lnTo>
                  <a:lnTo>
                    <a:pt x="273" y="58"/>
                  </a:lnTo>
                  <a:lnTo>
                    <a:pt x="287" y="64"/>
                  </a:lnTo>
                  <a:lnTo>
                    <a:pt x="301" y="73"/>
                  </a:lnTo>
                  <a:lnTo>
                    <a:pt x="313" y="75"/>
                  </a:lnTo>
                  <a:lnTo>
                    <a:pt x="293" y="75"/>
                  </a:lnTo>
                  <a:lnTo>
                    <a:pt x="276" y="77"/>
                  </a:lnTo>
                  <a:lnTo>
                    <a:pt x="261" y="79"/>
                  </a:lnTo>
                  <a:lnTo>
                    <a:pt x="253" y="79"/>
                  </a:lnTo>
                  <a:lnTo>
                    <a:pt x="250" y="77"/>
                  </a:lnTo>
                  <a:lnTo>
                    <a:pt x="247" y="77"/>
                  </a:lnTo>
                  <a:lnTo>
                    <a:pt x="242" y="75"/>
                  </a:lnTo>
                  <a:lnTo>
                    <a:pt x="239" y="75"/>
                  </a:lnTo>
                  <a:lnTo>
                    <a:pt x="244" y="83"/>
                  </a:lnTo>
                  <a:lnTo>
                    <a:pt x="250" y="93"/>
                  </a:lnTo>
                  <a:lnTo>
                    <a:pt x="250" y="108"/>
                  </a:lnTo>
                  <a:lnTo>
                    <a:pt x="242" y="124"/>
                  </a:lnTo>
                  <a:lnTo>
                    <a:pt x="242" y="131"/>
                  </a:lnTo>
                  <a:lnTo>
                    <a:pt x="242" y="137"/>
                  </a:lnTo>
                  <a:lnTo>
                    <a:pt x="236" y="145"/>
                  </a:lnTo>
                  <a:lnTo>
                    <a:pt x="233" y="151"/>
                  </a:lnTo>
                  <a:lnTo>
                    <a:pt x="233" y="145"/>
                  </a:lnTo>
                  <a:lnTo>
                    <a:pt x="233" y="139"/>
                  </a:lnTo>
                  <a:lnTo>
                    <a:pt x="230" y="135"/>
                  </a:lnTo>
                  <a:lnTo>
                    <a:pt x="225" y="133"/>
                  </a:lnTo>
                  <a:lnTo>
                    <a:pt x="216" y="128"/>
                  </a:lnTo>
                  <a:lnTo>
                    <a:pt x="205" y="122"/>
                  </a:lnTo>
                  <a:lnTo>
                    <a:pt x="193" y="114"/>
                  </a:lnTo>
                  <a:lnTo>
                    <a:pt x="193" y="104"/>
                  </a:lnTo>
                  <a:lnTo>
                    <a:pt x="176" y="133"/>
                  </a:lnTo>
                  <a:lnTo>
                    <a:pt x="151" y="159"/>
                  </a:lnTo>
                  <a:lnTo>
                    <a:pt x="128" y="182"/>
                  </a:lnTo>
                  <a:lnTo>
                    <a:pt x="111" y="201"/>
                  </a:lnTo>
                  <a:lnTo>
                    <a:pt x="114" y="184"/>
                  </a:lnTo>
                  <a:lnTo>
                    <a:pt x="114" y="164"/>
                  </a:lnTo>
                  <a:lnTo>
                    <a:pt x="122" y="139"/>
                  </a:lnTo>
                  <a:lnTo>
                    <a:pt x="151" y="108"/>
                  </a:lnTo>
                  <a:lnTo>
                    <a:pt x="145" y="110"/>
                  </a:lnTo>
                  <a:lnTo>
                    <a:pt x="139" y="112"/>
                  </a:lnTo>
                  <a:lnTo>
                    <a:pt x="134" y="116"/>
                  </a:lnTo>
                  <a:lnTo>
                    <a:pt x="128" y="122"/>
                  </a:lnTo>
                  <a:lnTo>
                    <a:pt x="117" y="133"/>
                  </a:lnTo>
                  <a:lnTo>
                    <a:pt x="103" y="141"/>
                  </a:lnTo>
                  <a:lnTo>
                    <a:pt x="85" y="149"/>
                  </a:lnTo>
                  <a:lnTo>
                    <a:pt x="68" y="157"/>
                  </a:lnTo>
                  <a:lnTo>
                    <a:pt x="51" y="166"/>
                  </a:lnTo>
                  <a:lnTo>
                    <a:pt x="32" y="174"/>
                  </a:lnTo>
                  <a:lnTo>
                    <a:pt x="15" y="182"/>
                  </a:lnTo>
                  <a:lnTo>
                    <a:pt x="0" y="190"/>
                  </a:lnTo>
                  <a:lnTo>
                    <a:pt x="23" y="174"/>
                  </a:lnTo>
                  <a:lnTo>
                    <a:pt x="43" y="157"/>
                  </a:lnTo>
                  <a:lnTo>
                    <a:pt x="60" y="143"/>
                  </a:lnTo>
                  <a:lnTo>
                    <a:pt x="77" y="128"/>
                  </a:lnTo>
                  <a:lnTo>
                    <a:pt x="91" y="116"/>
                  </a:lnTo>
                  <a:lnTo>
                    <a:pt x="105" y="106"/>
                  </a:lnTo>
                  <a:lnTo>
                    <a:pt x="120" y="97"/>
                  </a:lnTo>
                  <a:lnTo>
                    <a:pt x="134" y="91"/>
                  </a:lnTo>
                  <a:lnTo>
                    <a:pt x="137" y="87"/>
                  </a:lnTo>
                  <a:lnTo>
                    <a:pt x="134" y="87"/>
                  </a:lnTo>
                  <a:lnTo>
                    <a:pt x="128" y="89"/>
                  </a:lnTo>
                  <a:lnTo>
                    <a:pt x="108" y="95"/>
                  </a:lnTo>
                  <a:lnTo>
                    <a:pt x="94" y="97"/>
                  </a:lnTo>
                  <a:lnTo>
                    <a:pt x="77" y="97"/>
                  </a:lnTo>
                  <a:lnTo>
                    <a:pt x="49" y="100"/>
                  </a:lnTo>
                  <a:lnTo>
                    <a:pt x="66" y="95"/>
                  </a:lnTo>
                  <a:lnTo>
                    <a:pt x="83" y="89"/>
                  </a:lnTo>
                  <a:lnTo>
                    <a:pt x="100" y="81"/>
                  </a:lnTo>
                  <a:lnTo>
                    <a:pt x="117" y="73"/>
                  </a:lnTo>
                  <a:lnTo>
                    <a:pt x="137" y="67"/>
                  </a:lnTo>
                  <a:lnTo>
                    <a:pt x="159" y="60"/>
                  </a:lnTo>
                  <a:lnTo>
                    <a:pt x="179" y="58"/>
                  </a:lnTo>
                  <a:lnTo>
                    <a:pt x="193" y="58"/>
                  </a:lnTo>
                  <a:lnTo>
                    <a:pt x="199" y="52"/>
                  </a:lnTo>
                  <a:lnTo>
                    <a:pt x="208" y="42"/>
                  </a:lnTo>
                  <a:lnTo>
                    <a:pt x="216" y="31"/>
                  </a:lnTo>
                  <a:lnTo>
                    <a:pt x="225" y="23"/>
                  </a:lnTo>
                  <a:lnTo>
                    <a:pt x="230" y="17"/>
                  </a:lnTo>
                  <a:lnTo>
                    <a:pt x="236" y="11"/>
                  </a:lnTo>
                  <a:lnTo>
                    <a:pt x="239" y="5"/>
                  </a:lnTo>
                  <a:lnTo>
                    <a:pt x="242" y="3"/>
                  </a:lnTo>
                  <a:lnTo>
                    <a:pt x="247" y="0"/>
                  </a:lnTo>
                  <a:close/>
                </a:path>
              </a:pathLst>
            </a:custGeom>
            <a:solidFill>
              <a:srgbClr val="FF47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7" name="Freeform 40"/>
            <p:cNvSpPr>
              <a:spLocks/>
            </p:cNvSpPr>
            <p:nvPr/>
          </p:nvSpPr>
          <p:spPr bwMode="auto">
            <a:xfrm>
              <a:off x="3855" y="1434"/>
              <a:ext cx="284" cy="159"/>
            </a:xfrm>
            <a:custGeom>
              <a:avLst/>
              <a:gdLst>
                <a:gd name="T0" fmla="*/ 202 w 284"/>
                <a:gd name="T1" fmla="*/ 6 h 159"/>
                <a:gd name="T2" fmla="*/ 185 w 284"/>
                <a:gd name="T3" fmla="*/ 22 h 159"/>
                <a:gd name="T4" fmla="*/ 196 w 284"/>
                <a:gd name="T5" fmla="*/ 27 h 159"/>
                <a:gd name="T6" fmla="*/ 241 w 284"/>
                <a:gd name="T7" fmla="*/ 20 h 159"/>
                <a:gd name="T8" fmla="*/ 258 w 284"/>
                <a:gd name="T9" fmla="*/ 20 h 159"/>
                <a:gd name="T10" fmla="*/ 275 w 284"/>
                <a:gd name="T11" fmla="*/ 24 h 159"/>
                <a:gd name="T12" fmla="*/ 275 w 284"/>
                <a:gd name="T13" fmla="*/ 31 h 159"/>
                <a:gd name="T14" fmla="*/ 275 w 284"/>
                <a:gd name="T15" fmla="*/ 45 h 159"/>
                <a:gd name="T16" fmla="*/ 273 w 284"/>
                <a:gd name="T17" fmla="*/ 51 h 159"/>
                <a:gd name="T18" fmla="*/ 247 w 284"/>
                <a:gd name="T19" fmla="*/ 53 h 159"/>
                <a:gd name="T20" fmla="*/ 230 w 284"/>
                <a:gd name="T21" fmla="*/ 62 h 159"/>
                <a:gd name="T22" fmla="*/ 230 w 284"/>
                <a:gd name="T23" fmla="*/ 76 h 159"/>
                <a:gd name="T24" fmla="*/ 219 w 284"/>
                <a:gd name="T25" fmla="*/ 88 h 159"/>
                <a:gd name="T26" fmla="*/ 204 w 284"/>
                <a:gd name="T27" fmla="*/ 103 h 159"/>
                <a:gd name="T28" fmla="*/ 187 w 284"/>
                <a:gd name="T29" fmla="*/ 105 h 159"/>
                <a:gd name="T30" fmla="*/ 168 w 284"/>
                <a:gd name="T31" fmla="*/ 95 h 159"/>
                <a:gd name="T32" fmla="*/ 148 w 284"/>
                <a:gd name="T33" fmla="*/ 97 h 159"/>
                <a:gd name="T34" fmla="*/ 122 w 284"/>
                <a:gd name="T35" fmla="*/ 117 h 159"/>
                <a:gd name="T36" fmla="*/ 99 w 284"/>
                <a:gd name="T37" fmla="*/ 130 h 159"/>
                <a:gd name="T38" fmla="*/ 54 w 284"/>
                <a:gd name="T39" fmla="*/ 146 h 159"/>
                <a:gd name="T40" fmla="*/ 40 w 284"/>
                <a:gd name="T41" fmla="*/ 144 h 159"/>
                <a:gd name="T42" fmla="*/ 45 w 284"/>
                <a:gd name="T43" fmla="*/ 121 h 159"/>
                <a:gd name="T44" fmla="*/ 43 w 284"/>
                <a:gd name="T45" fmla="*/ 111 h 159"/>
                <a:gd name="T46" fmla="*/ 77 w 284"/>
                <a:gd name="T47" fmla="*/ 91 h 159"/>
                <a:gd name="T48" fmla="*/ 77 w 284"/>
                <a:gd name="T49" fmla="*/ 84 h 159"/>
                <a:gd name="T50" fmla="*/ 48 w 284"/>
                <a:gd name="T51" fmla="*/ 91 h 159"/>
                <a:gd name="T52" fmla="*/ 37 w 284"/>
                <a:gd name="T53" fmla="*/ 91 h 159"/>
                <a:gd name="T54" fmla="*/ 14 w 284"/>
                <a:gd name="T55" fmla="*/ 91 h 159"/>
                <a:gd name="T56" fmla="*/ 17 w 284"/>
                <a:gd name="T57" fmla="*/ 82 h 159"/>
                <a:gd name="T58" fmla="*/ 37 w 284"/>
                <a:gd name="T59" fmla="*/ 68 h 159"/>
                <a:gd name="T60" fmla="*/ 48 w 284"/>
                <a:gd name="T61" fmla="*/ 62 h 159"/>
                <a:gd name="T62" fmla="*/ 71 w 284"/>
                <a:gd name="T63" fmla="*/ 51 h 159"/>
                <a:gd name="T64" fmla="*/ 74 w 284"/>
                <a:gd name="T65" fmla="*/ 43 h 159"/>
                <a:gd name="T66" fmla="*/ 63 w 284"/>
                <a:gd name="T67" fmla="*/ 33 h 159"/>
                <a:gd name="T68" fmla="*/ 77 w 284"/>
                <a:gd name="T69" fmla="*/ 27 h 159"/>
                <a:gd name="T70" fmla="*/ 105 w 284"/>
                <a:gd name="T71" fmla="*/ 20 h 159"/>
                <a:gd name="T72" fmla="*/ 116 w 284"/>
                <a:gd name="T73" fmla="*/ 16 h 159"/>
                <a:gd name="T74" fmla="*/ 119 w 284"/>
                <a:gd name="T75" fmla="*/ 10 h 159"/>
                <a:gd name="T76" fmla="*/ 131 w 284"/>
                <a:gd name="T77" fmla="*/ 10 h 159"/>
                <a:gd name="T78" fmla="*/ 162 w 284"/>
                <a:gd name="T79" fmla="*/ 20 h 159"/>
                <a:gd name="T80" fmla="*/ 176 w 284"/>
                <a:gd name="T81" fmla="*/ 22 h 159"/>
                <a:gd name="T82" fmla="*/ 196 w 284"/>
                <a:gd name="T83" fmla="*/ 8 h 159"/>
                <a:gd name="T84" fmla="*/ 210 w 284"/>
                <a:gd name="T85" fmla="*/ 0 h 1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84"/>
                <a:gd name="T130" fmla="*/ 0 h 159"/>
                <a:gd name="T131" fmla="*/ 284 w 284"/>
                <a:gd name="T132" fmla="*/ 159 h 1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84" h="159">
                  <a:moveTo>
                    <a:pt x="210" y="0"/>
                  </a:moveTo>
                  <a:lnTo>
                    <a:pt x="202" y="6"/>
                  </a:lnTo>
                  <a:lnTo>
                    <a:pt x="193" y="16"/>
                  </a:lnTo>
                  <a:lnTo>
                    <a:pt x="185" y="22"/>
                  </a:lnTo>
                  <a:lnTo>
                    <a:pt x="185" y="27"/>
                  </a:lnTo>
                  <a:lnTo>
                    <a:pt x="196" y="27"/>
                  </a:lnTo>
                  <a:lnTo>
                    <a:pt x="219" y="24"/>
                  </a:lnTo>
                  <a:lnTo>
                    <a:pt x="241" y="20"/>
                  </a:lnTo>
                  <a:lnTo>
                    <a:pt x="258" y="18"/>
                  </a:lnTo>
                  <a:lnTo>
                    <a:pt x="258" y="20"/>
                  </a:lnTo>
                  <a:lnTo>
                    <a:pt x="267" y="22"/>
                  </a:lnTo>
                  <a:lnTo>
                    <a:pt x="275" y="24"/>
                  </a:lnTo>
                  <a:lnTo>
                    <a:pt x="284" y="24"/>
                  </a:lnTo>
                  <a:lnTo>
                    <a:pt x="275" y="31"/>
                  </a:lnTo>
                  <a:lnTo>
                    <a:pt x="273" y="37"/>
                  </a:lnTo>
                  <a:lnTo>
                    <a:pt x="275" y="45"/>
                  </a:lnTo>
                  <a:lnTo>
                    <a:pt x="281" y="51"/>
                  </a:lnTo>
                  <a:lnTo>
                    <a:pt x="273" y="51"/>
                  </a:lnTo>
                  <a:lnTo>
                    <a:pt x="258" y="53"/>
                  </a:lnTo>
                  <a:lnTo>
                    <a:pt x="247" y="53"/>
                  </a:lnTo>
                  <a:lnTo>
                    <a:pt x="236" y="57"/>
                  </a:lnTo>
                  <a:lnTo>
                    <a:pt x="230" y="62"/>
                  </a:lnTo>
                  <a:lnTo>
                    <a:pt x="230" y="68"/>
                  </a:lnTo>
                  <a:lnTo>
                    <a:pt x="230" y="76"/>
                  </a:lnTo>
                  <a:lnTo>
                    <a:pt x="227" y="82"/>
                  </a:lnTo>
                  <a:lnTo>
                    <a:pt x="219" y="88"/>
                  </a:lnTo>
                  <a:lnTo>
                    <a:pt x="213" y="95"/>
                  </a:lnTo>
                  <a:lnTo>
                    <a:pt x="204" y="103"/>
                  </a:lnTo>
                  <a:lnTo>
                    <a:pt x="199" y="109"/>
                  </a:lnTo>
                  <a:lnTo>
                    <a:pt x="187" y="105"/>
                  </a:lnTo>
                  <a:lnTo>
                    <a:pt x="179" y="101"/>
                  </a:lnTo>
                  <a:lnTo>
                    <a:pt x="168" y="95"/>
                  </a:lnTo>
                  <a:lnTo>
                    <a:pt x="159" y="93"/>
                  </a:lnTo>
                  <a:lnTo>
                    <a:pt x="148" y="97"/>
                  </a:lnTo>
                  <a:lnTo>
                    <a:pt x="136" y="107"/>
                  </a:lnTo>
                  <a:lnTo>
                    <a:pt x="122" y="117"/>
                  </a:lnTo>
                  <a:lnTo>
                    <a:pt x="114" y="128"/>
                  </a:lnTo>
                  <a:lnTo>
                    <a:pt x="99" y="130"/>
                  </a:lnTo>
                  <a:lnTo>
                    <a:pt x="77" y="136"/>
                  </a:lnTo>
                  <a:lnTo>
                    <a:pt x="54" y="146"/>
                  </a:lnTo>
                  <a:lnTo>
                    <a:pt x="31" y="159"/>
                  </a:lnTo>
                  <a:lnTo>
                    <a:pt x="40" y="144"/>
                  </a:lnTo>
                  <a:lnTo>
                    <a:pt x="45" y="130"/>
                  </a:lnTo>
                  <a:lnTo>
                    <a:pt x="45" y="121"/>
                  </a:lnTo>
                  <a:lnTo>
                    <a:pt x="31" y="121"/>
                  </a:lnTo>
                  <a:lnTo>
                    <a:pt x="43" y="111"/>
                  </a:lnTo>
                  <a:lnTo>
                    <a:pt x="60" y="99"/>
                  </a:lnTo>
                  <a:lnTo>
                    <a:pt x="77" y="91"/>
                  </a:lnTo>
                  <a:lnTo>
                    <a:pt x="82" y="84"/>
                  </a:lnTo>
                  <a:lnTo>
                    <a:pt x="77" y="84"/>
                  </a:lnTo>
                  <a:lnTo>
                    <a:pt x="63" y="86"/>
                  </a:lnTo>
                  <a:lnTo>
                    <a:pt x="48" y="91"/>
                  </a:lnTo>
                  <a:lnTo>
                    <a:pt x="40" y="95"/>
                  </a:lnTo>
                  <a:lnTo>
                    <a:pt x="37" y="91"/>
                  </a:lnTo>
                  <a:lnTo>
                    <a:pt x="26" y="91"/>
                  </a:lnTo>
                  <a:lnTo>
                    <a:pt x="14" y="91"/>
                  </a:lnTo>
                  <a:lnTo>
                    <a:pt x="0" y="95"/>
                  </a:lnTo>
                  <a:lnTo>
                    <a:pt x="17" y="82"/>
                  </a:lnTo>
                  <a:lnTo>
                    <a:pt x="31" y="74"/>
                  </a:lnTo>
                  <a:lnTo>
                    <a:pt x="37" y="68"/>
                  </a:lnTo>
                  <a:lnTo>
                    <a:pt x="34" y="66"/>
                  </a:lnTo>
                  <a:lnTo>
                    <a:pt x="48" y="62"/>
                  </a:lnTo>
                  <a:lnTo>
                    <a:pt x="63" y="55"/>
                  </a:lnTo>
                  <a:lnTo>
                    <a:pt x="71" y="51"/>
                  </a:lnTo>
                  <a:lnTo>
                    <a:pt x="77" y="47"/>
                  </a:lnTo>
                  <a:lnTo>
                    <a:pt x="74" y="43"/>
                  </a:lnTo>
                  <a:lnTo>
                    <a:pt x="71" y="37"/>
                  </a:lnTo>
                  <a:lnTo>
                    <a:pt x="63" y="33"/>
                  </a:lnTo>
                  <a:lnTo>
                    <a:pt x="57" y="29"/>
                  </a:lnTo>
                  <a:lnTo>
                    <a:pt x="77" y="27"/>
                  </a:lnTo>
                  <a:lnTo>
                    <a:pt x="94" y="22"/>
                  </a:lnTo>
                  <a:lnTo>
                    <a:pt x="105" y="20"/>
                  </a:lnTo>
                  <a:lnTo>
                    <a:pt x="114" y="18"/>
                  </a:lnTo>
                  <a:lnTo>
                    <a:pt x="116" y="16"/>
                  </a:lnTo>
                  <a:lnTo>
                    <a:pt x="119" y="12"/>
                  </a:lnTo>
                  <a:lnTo>
                    <a:pt x="119" y="10"/>
                  </a:lnTo>
                  <a:lnTo>
                    <a:pt x="116" y="8"/>
                  </a:lnTo>
                  <a:lnTo>
                    <a:pt x="131" y="10"/>
                  </a:lnTo>
                  <a:lnTo>
                    <a:pt x="148" y="16"/>
                  </a:lnTo>
                  <a:lnTo>
                    <a:pt x="162" y="20"/>
                  </a:lnTo>
                  <a:lnTo>
                    <a:pt x="170" y="27"/>
                  </a:lnTo>
                  <a:lnTo>
                    <a:pt x="176" y="22"/>
                  </a:lnTo>
                  <a:lnTo>
                    <a:pt x="187" y="16"/>
                  </a:lnTo>
                  <a:lnTo>
                    <a:pt x="196" y="8"/>
                  </a:lnTo>
                  <a:lnTo>
                    <a:pt x="202" y="4"/>
                  </a:lnTo>
                  <a:lnTo>
                    <a:pt x="210" y="0"/>
                  </a:lnTo>
                  <a:close/>
                </a:path>
              </a:pathLst>
            </a:custGeom>
            <a:solidFill>
              <a:srgbClr val="991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8" name="Freeform 41"/>
            <p:cNvSpPr>
              <a:spLocks/>
            </p:cNvSpPr>
            <p:nvPr/>
          </p:nvSpPr>
          <p:spPr bwMode="auto">
            <a:xfrm>
              <a:off x="3812" y="1120"/>
              <a:ext cx="191" cy="124"/>
            </a:xfrm>
            <a:custGeom>
              <a:avLst/>
              <a:gdLst>
                <a:gd name="T0" fmla="*/ 97 w 191"/>
                <a:gd name="T1" fmla="*/ 4 h 124"/>
                <a:gd name="T2" fmla="*/ 97 w 191"/>
                <a:gd name="T3" fmla="*/ 19 h 124"/>
                <a:gd name="T4" fmla="*/ 108 w 191"/>
                <a:gd name="T5" fmla="*/ 21 h 124"/>
                <a:gd name="T6" fmla="*/ 137 w 191"/>
                <a:gd name="T7" fmla="*/ 16 h 124"/>
                <a:gd name="T8" fmla="*/ 151 w 191"/>
                <a:gd name="T9" fmla="*/ 16 h 124"/>
                <a:gd name="T10" fmla="*/ 168 w 191"/>
                <a:gd name="T11" fmla="*/ 19 h 124"/>
                <a:gd name="T12" fmla="*/ 171 w 191"/>
                <a:gd name="T13" fmla="*/ 23 h 124"/>
                <a:gd name="T14" fmla="*/ 185 w 191"/>
                <a:gd name="T15" fmla="*/ 35 h 124"/>
                <a:gd name="T16" fmla="*/ 185 w 191"/>
                <a:gd name="T17" fmla="*/ 39 h 124"/>
                <a:gd name="T18" fmla="*/ 168 w 191"/>
                <a:gd name="T19" fmla="*/ 41 h 124"/>
                <a:gd name="T20" fmla="*/ 162 w 191"/>
                <a:gd name="T21" fmla="*/ 47 h 124"/>
                <a:gd name="T22" fmla="*/ 171 w 191"/>
                <a:gd name="T23" fmla="*/ 58 h 124"/>
                <a:gd name="T24" fmla="*/ 174 w 191"/>
                <a:gd name="T25" fmla="*/ 70 h 124"/>
                <a:gd name="T26" fmla="*/ 174 w 191"/>
                <a:gd name="T27" fmla="*/ 80 h 124"/>
                <a:gd name="T28" fmla="*/ 162 w 191"/>
                <a:gd name="T29" fmla="*/ 82 h 124"/>
                <a:gd name="T30" fmla="*/ 137 w 191"/>
                <a:gd name="T31" fmla="*/ 74 h 124"/>
                <a:gd name="T32" fmla="*/ 128 w 191"/>
                <a:gd name="T33" fmla="*/ 76 h 124"/>
                <a:gd name="T34" fmla="*/ 120 w 191"/>
                <a:gd name="T35" fmla="*/ 91 h 124"/>
                <a:gd name="T36" fmla="*/ 111 w 191"/>
                <a:gd name="T37" fmla="*/ 101 h 124"/>
                <a:gd name="T38" fmla="*/ 91 w 191"/>
                <a:gd name="T39" fmla="*/ 116 h 124"/>
                <a:gd name="T40" fmla="*/ 77 w 191"/>
                <a:gd name="T41" fmla="*/ 111 h 124"/>
                <a:gd name="T42" fmla="*/ 63 w 191"/>
                <a:gd name="T43" fmla="*/ 95 h 124"/>
                <a:gd name="T44" fmla="*/ 52 w 191"/>
                <a:gd name="T45" fmla="*/ 87 h 124"/>
                <a:gd name="T46" fmla="*/ 60 w 191"/>
                <a:gd name="T47" fmla="*/ 68 h 124"/>
                <a:gd name="T48" fmla="*/ 54 w 191"/>
                <a:gd name="T49" fmla="*/ 64 h 124"/>
                <a:gd name="T50" fmla="*/ 43 w 191"/>
                <a:gd name="T51" fmla="*/ 70 h 124"/>
                <a:gd name="T52" fmla="*/ 32 w 191"/>
                <a:gd name="T53" fmla="*/ 72 h 124"/>
                <a:gd name="T54" fmla="*/ 15 w 191"/>
                <a:gd name="T55" fmla="*/ 70 h 124"/>
                <a:gd name="T56" fmla="*/ 12 w 191"/>
                <a:gd name="T57" fmla="*/ 64 h 124"/>
                <a:gd name="T58" fmla="*/ 15 w 191"/>
                <a:gd name="T59" fmla="*/ 54 h 124"/>
                <a:gd name="T60" fmla="*/ 18 w 191"/>
                <a:gd name="T61" fmla="*/ 47 h 124"/>
                <a:gd name="T62" fmla="*/ 26 w 191"/>
                <a:gd name="T63" fmla="*/ 39 h 124"/>
                <a:gd name="T64" fmla="*/ 23 w 191"/>
                <a:gd name="T65" fmla="*/ 33 h 124"/>
                <a:gd name="T66" fmla="*/ 9 w 191"/>
                <a:gd name="T67" fmla="*/ 25 h 124"/>
                <a:gd name="T68" fmla="*/ 12 w 191"/>
                <a:gd name="T69" fmla="*/ 21 h 124"/>
                <a:gd name="T70" fmla="*/ 32 w 191"/>
                <a:gd name="T71" fmla="*/ 16 h 124"/>
                <a:gd name="T72" fmla="*/ 35 w 191"/>
                <a:gd name="T73" fmla="*/ 12 h 124"/>
                <a:gd name="T74" fmla="*/ 35 w 191"/>
                <a:gd name="T75" fmla="*/ 8 h 124"/>
                <a:gd name="T76" fmla="*/ 46 w 191"/>
                <a:gd name="T77" fmla="*/ 8 h 124"/>
                <a:gd name="T78" fmla="*/ 74 w 191"/>
                <a:gd name="T79" fmla="*/ 16 h 124"/>
                <a:gd name="T80" fmla="*/ 88 w 191"/>
                <a:gd name="T81" fmla="*/ 19 h 124"/>
                <a:gd name="T82" fmla="*/ 94 w 191"/>
                <a:gd name="T83" fmla="*/ 6 h 124"/>
                <a:gd name="T84" fmla="*/ 97 w 191"/>
                <a:gd name="T85" fmla="*/ 0 h 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1"/>
                <a:gd name="T130" fmla="*/ 0 h 124"/>
                <a:gd name="T131" fmla="*/ 191 w 191"/>
                <a:gd name="T132" fmla="*/ 124 h 12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1" h="124">
                  <a:moveTo>
                    <a:pt x="97" y="0"/>
                  </a:moveTo>
                  <a:lnTo>
                    <a:pt x="97" y="4"/>
                  </a:lnTo>
                  <a:lnTo>
                    <a:pt x="97" y="12"/>
                  </a:lnTo>
                  <a:lnTo>
                    <a:pt x="97" y="19"/>
                  </a:lnTo>
                  <a:lnTo>
                    <a:pt x="97" y="21"/>
                  </a:lnTo>
                  <a:lnTo>
                    <a:pt x="108" y="21"/>
                  </a:lnTo>
                  <a:lnTo>
                    <a:pt x="123" y="19"/>
                  </a:lnTo>
                  <a:lnTo>
                    <a:pt x="137" y="16"/>
                  </a:lnTo>
                  <a:lnTo>
                    <a:pt x="145" y="14"/>
                  </a:lnTo>
                  <a:lnTo>
                    <a:pt x="151" y="16"/>
                  </a:lnTo>
                  <a:lnTo>
                    <a:pt x="159" y="19"/>
                  </a:lnTo>
                  <a:lnTo>
                    <a:pt x="168" y="19"/>
                  </a:lnTo>
                  <a:lnTo>
                    <a:pt x="174" y="19"/>
                  </a:lnTo>
                  <a:lnTo>
                    <a:pt x="171" y="23"/>
                  </a:lnTo>
                  <a:lnTo>
                    <a:pt x="176" y="29"/>
                  </a:lnTo>
                  <a:lnTo>
                    <a:pt x="185" y="35"/>
                  </a:lnTo>
                  <a:lnTo>
                    <a:pt x="191" y="39"/>
                  </a:lnTo>
                  <a:lnTo>
                    <a:pt x="185" y="39"/>
                  </a:lnTo>
                  <a:lnTo>
                    <a:pt x="176" y="41"/>
                  </a:lnTo>
                  <a:lnTo>
                    <a:pt x="168" y="41"/>
                  </a:lnTo>
                  <a:lnTo>
                    <a:pt x="162" y="43"/>
                  </a:lnTo>
                  <a:lnTo>
                    <a:pt x="162" y="47"/>
                  </a:lnTo>
                  <a:lnTo>
                    <a:pt x="165" y="54"/>
                  </a:lnTo>
                  <a:lnTo>
                    <a:pt x="171" y="58"/>
                  </a:lnTo>
                  <a:lnTo>
                    <a:pt x="174" y="64"/>
                  </a:lnTo>
                  <a:lnTo>
                    <a:pt x="174" y="70"/>
                  </a:lnTo>
                  <a:lnTo>
                    <a:pt x="174" y="74"/>
                  </a:lnTo>
                  <a:lnTo>
                    <a:pt x="174" y="80"/>
                  </a:lnTo>
                  <a:lnTo>
                    <a:pt x="174" y="87"/>
                  </a:lnTo>
                  <a:lnTo>
                    <a:pt x="162" y="82"/>
                  </a:lnTo>
                  <a:lnTo>
                    <a:pt x="148" y="78"/>
                  </a:lnTo>
                  <a:lnTo>
                    <a:pt x="137" y="74"/>
                  </a:lnTo>
                  <a:lnTo>
                    <a:pt x="131" y="72"/>
                  </a:lnTo>
                  <a:lnTo>
                    <a:pt x="128" y="76"/>
                  </a:lnTo>
                  <a:lnTo>
                    <a:pt x="123" y="82"/>
                  </a:lnTo>
                  <a:lnTo>
                    <a:pt x="120" y="91"/>
                  </a:lnTo>
                  <a:lnTo>
                    <a:pt x="120" y="99"/>
                  </a:lnTo>
                  <a:lnTo>
                    <a:pt x="111" y="101"/>
                  </a:lnTo>
                  <a:lnTo>
                    <a:pt x="100" y="107"/>
                  </a:lnTo>
                  <a:lnTo>
                    <a:pt x="91" y="116"/>
                  </a:lnTo>
                  <a:lnTo>
                    <a:pt x="83" y="124"/>
                  </a:lnTo>
                  <a:lnTo>
                    <a:pt x="77" y="111"/>
                  </a:lnTo>
                  <a:lnTo>
                    <a:pt x="71" y="101"/>
                  </a:lnTo>
                  <a:lnTo>
                    <a:pt x="63" y="95"/>
                  </a:lnTo>
                  <a:lnTo>
                    <a:pt x="52" y="95"/>
                  </a:lnTo>
                  <a:lnTo>
                    <a:pt x="52" y="87"/>
                  </a:lnTo>
                  <a:lnTo>
                    <a:pt x="57" y="76"/>
                  </a:lnTo>
                  <a:lnTo>
                    <a:pt x="60" y="68"/>
                  </a:lnTo>
                  <a:lnTo>
                    <a:pt x="60" y="64"/>
                  </a:lnTo>
                  <a:lnTo>
                    <a:pt x="54" y="64"/>
                  </a:lnTo>
                  <a:lnTo>
                    <a:pt x="49" y="66"/>
                  </a:lnTo>
                  <a:lnTo>
                    <a:pt x="43" y="70"/>
                  </a:lnTo>
                  <a:lnTo>
                    <a:pt x="37" y="74"/>
                  </a:lnTo>
                  <a:lnTo>
                    <a:pt x="32" y="72"/>
                  </a:lnTo>
                  <a:lnTo>
                    <a:pt x="23" y="70"/>
                  </a:lnTo>
                  <a:lnTo>
                    <a:pt x="15" y="70"/>
                  </a:lnTo>
                  <a:lnTo>
                    <a:pt x="9" y="72"/>
                  </a:lnTo>
                  <a:lnTo>
                    <a:pt x="12" y="64"/>
                  </a:lnTo>
                  <a:lnTo>
                    <a:pt x="15" y="58"/>
                  </a:lnTo>
                  <a:lnTo>
                    <a:pt x="15" y="54"/>
                  </a:lnTo>
                  <a:lnTo>
                    <a:pt x="12" y="52"/>
                  </a:lnTo>
                  <a:lnTo>
                    <a:pt x="18" y="47"/>
                  </a:lnTo>
                  <a:lnTo>
                    <a:pt x="23" y="43"/>
                  </a:lnTo>
                  <a:lnTo>
                    <a:pt x="26" y="39"/>
                  </a:lnTo>
                  <a:lnTo>
                    <a:pt x="29" y="37"/>
                  </a:lnTo>
                  <a:lnTo>
                    <a:pt x="23" y="33"/>
                  </a:lnTo>
                  <a:lnTo>
                    <a:pt x="18" y="29"/>
                  </a:lnTo>
                  <a:lnTo>
                    <a:pt x="9" y="25"/>
                  </a:lnTo>
                  <a:lnTo>
                    <a:pt x="0" y="23"/>
                  </a:lnTo>
                  <a:lnTo>
                    <a:pt x="12" y="21"/>
                  </a:lnTo>
                  <a:lnTo>
                    <a:pt x="23" y="19"/>
                  </a:lnTo>
                  <a:lnTo>
                    <a:pt x="32" y="16"/>
                  </a:lnTo>
                  <a:lnTo>
                    <a:pt x="35" y="14"/>
                  </a:lnTo>
                  <a:lnTo>
                    <a:pt x="35" y="12"/>
                  </a:lnTo>
                  <a:lnTo>
                    <a:pt x="35" y="10"/>
                  </a:lnTo>
                  <a:lnTo>
                    <a:pt x="35" y="8"/>
                  </a:lnTo>
                  <a:lnTo>
                    <a:pt x="32" y="6"/>
                  </a:lnTo>
                  <a:lnTo>
                    <a:pt x="46" y="8"/>
                  </a:lnTo>
                  <a:lnTo>
                    <a:pt x="60" y="12"/>
                  </a:lnTo>
                  <a:lnTo>
                    <a:pt x="74" y="16"/>
                  </a:lnTo>
                  <a:lnTo>
                    <a:pt x="86" y="21"/>
                  </a:lnTo>
                  <a:lnTo>
                    <a:pt x="88" y="19"/>
                  </a:lnTo>
                  <a:lnTo>
                    <a:pt x="91" y="12"/>
                  </a:lnTo>
                  <a:lnTo>
                    <a:pt x="94" y="6"/>
                  </a:lnTo>
                  <a:lnTo>
                    <a:pt x="94" y="2"/>
                  </a:lnTo>
                  <a:lnTo>
                    <a:pt x="97" y="0"/>
                  </a:lnTo>
                  <a:close/>
                </a:path>
              </a:pathLst>
            </a:custGeom>
            <a:solidFill>
              <a:srgbClr val="FF30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9" name="Freeform 42"/>
            <p:cNvSpPr>
              <a:spLocks/>
            </p:cNvSpPr>
            <p:nvPr/>
          </p:nvSpPr>
          <p:spPr bwMode="auto">
            <a:xfrm>
              <a:off x="4735" y="2389"/>
              <a:ext cx="159" cy="207"/>
            </a:xfrm>
            <a:custGeom>
              <a:avLst/>
              <a:gdLst>
                <a:gd name="T0" fmla="*/ 88 w 159"/>
                <a:gd name="T1" fmla="*/ 0 h 207"/>
                <a:gd name="T2" fmla="*/ 82 w 159"/>
                <a:gd name="T3" fmla="*/ 19 h 207"/>
                <a:gd name="T4" fmla="*/ 74 w 159"/>
                <a:gd name="T5" fmla="*/ 33 h 207"/>
                <a:gd name="T6" fmla="*/ 57 w 159"/>
                <a:gd name="T7" fmla="*/ 44 h 207"/>
                <a:gd name="T8" fmla="*/ 28 w 159"/>
                <a:gd name="T9" fmla="*/ 46 h 207"/>
                <a:gd name="T10" fmla="*/ 31 w 159"/>
                <a:gd name="T11" fmla="*/ 54 h 207"/>
                <a:gd name="T12" fmla="*/ 31 w 159"/>
                <a:gd name="T13" fmla="*/ 62 h 207"/>
                <a:gd name="T14" fmla="*/ 28 w 159"/>
                <a:gd name="T15" fmla="*/ 69 h 207"/>
                <a:gd name="T16" fmla="*/ 17 w 159"/>
                <a:gd name="T17" fmla="*/ 73 h 207"/>
                <a:gd name="T18" fmla="*/ 23 w 159"/>
                <a:gd name="T19" fmla="*/ 81 h 207"/>
                <a:gd name="T20" fmla="*/ 23 w 159"/>
                <a:gd name="T21" fmla="*/ 91 h 207"/>
                <a:gd name="T22" fmla="*/ 17 w 159"/>
                <a:gd name="T23" fmla="*/ 99 h 207"/>
                <a:gd name="T24" fmla="*/ 6 w 159"/>
                <a:gd name="T25" fmla="*/ 106 h 207"/>
                <a:gd name="T26" fmla="*/ 17 w 159"/>
                <a:gd name="T27" fmla="*/ 112 h 207"/>
                <a:gd name="T28" fmla="*/ 20 w 159"/>
                <a:gd name="T29" fmla="*/ 122 h 207"/>
                <a:gd name="T30" fmla="*/ 11 w 159"/>
                <a:gd name="T31" fmla="*/ 130 h 207"/>
                <a:gd name="T32" fmla="*/ 0 w 159"/>
                <a:gd name="T33" fmla="*/ 137 h 207"/>
                <a:gd name="T34" fmla="*/ 11 w 159"/>
                <a:gd name="T35" fmla="*/ 139 h 207"/>
                <a:gd name="T36" fmla="*/ 17 w 159"/>
                <a:gd name="T37" fmla="*/ 145 h 207"/>
                <a:gd name="T38" fmla="*/ 14 w 159"/>
                <a:gd name="T39" fmla="*/ 153 h 207"/>
                <a:gd name="T40" fmla="*/ 8 w 159"/>
                <a:gd name="T41" fmla="*/ 159 h 207"/>
                <a:gd name="T42" fmla="*/ 23 w 159"/>
                <a:gd name="T43" fmla="*/ 161 h 207"/>
                <a:gd name="T44" fmla="*/ 31 w 159"/>
                <a:gd name="T45" fmla="*/ 168 h 207"/>
                <a:gd name="T46" fmla="*/ 37 w 159"/>
                <a:gd name="T47" fmla="*/ 176 h 207"/>
                <a:gd name="T48" fmla="*/ 34 w 159"/>
                <a:gd name="T49" fmla="*/ 182 h 207"/>
                <a:gd name="T50" fmla="*/ 51 w 159"/>
                <a:gd name="T51" fmla="*/ 184 h 207"/>
                <a:gd name="T52" fmla="*/ 62 w 159"/>
                <a:gd name="T53" fmla="*/ 188 h 207"/>
                <a:gd name="T54" fmla="*/ 71 w 159"/>
                <a:gd name="T55" fmla="*/ 196 h 207"/>
                <a:gd name="T56" fmla="*/ 74 w 159"/>
                <a:gd name="T57" fmla="*/ 207 h 207"/>
                <a:gd name="T58" fmla="*/ 74 w 159"/>
                <a:gd name="T59" fmla="*/ 194 h 207"/>
                <a:gd name="T60" fmla="*/ 79 w 159"/>
                <a:gd name="T61" fmla="*/ 182 h 207"/>
                <a:gd name="T62" fmla="*/ 88 w 159"/>
                <a:gd name="T63" fmla="*/ 178 h 207"/>
                <a:gd name="T64" fmla="*/ 99 w 159"/>
                <a:gd name="T65" fmla="*/ 184 h 207"/>
                <a:gd name="T66" fmla="*/ 99 w 159"/>
                <a:gd name="T67" fmla="*/ 174 h 207"/>
                <a:gd name="T68" fmla="*/ 108 w 159"/>
                <a:gd name="T69" fmla="*/ 168 h 207"/>
                <a:gd name="T70" fmla="*/ 119 w 159"/>
                <a:gd name="T71" fmla="*/ 166 h 207"/>
                <a:gd name="T72" fmla="*/ 130 w 159"/>
                <a:gd name="T73" fmla="*/ 168 h 207"/>
                <a:gd name="T74" fmla="*/ 122 w 159"/>
                <a:gd name="T75" fmla="*/ 157 h 207"/>
                <a:gd name="T76" fmla="*/ 122 w 159"/>
                <a:gd name="T77" fmla="*/ 147 h 207"/>
                <a:gd name="T78" fmla="*/ 128 w 159"/>
                <a:gd name="T79" fmla="*/ 141 h 207"/>
                <a:gd name="T80" fmla="*/ 139 w 159"/>
                <a:gd name="T81" fmla="*/ 141 h 207"/>
                <a:gd name="T82" fmla="*/ 130 w 159"/>
                <a:gd name="T83" fmla="*/ 126 h 207"/>
                <a:gd name="T84" fmla="*/ 133 w 159"/>
                <a:gd name="T85" fmla="*/ 114 h 207"/>
                <a:gd name="T86" fmla="*/ 145 w 159"/>
                <a:gd name="T87" fmla="*/ 108 h 207"/>
                <a:gd name="T88" fmla="*/ 159 w 159"/>
                <a:gd name="T89" fmla="*/ 106 h 207"/>
                <a:gd name="T90" fmla="*/ 147 w 159"/>
                <a:gd name="T91" fmla="*/ 95 h 207"/>
                <a:gd name="T92" fmla="*/ 145 w 159"/>
                <a:gd name="T93" fmla="*/ 87 h 207"/>
                <a:gd name="T94" fmla="*/ 145 w 159"/>
                <a:gd name="T95" fmla="*/ 79 h 207"/>
                <a:gd name="T96" fmla="*/ 153 w 159"/>
                <a:gd name="T97" fmla="*/ 75 h 207"/>
                <a:gd name="T98" fmla="*/ 139 w 159"/>
                <a:gd name="T99" fmla="*/ 75 h 207"/>
                <a:gd name="T100" fmla="*/ 130 w 159"/>
                <a:gd name="T101" fmla="*/ 71 h 207"/>
                <a:gd name="T102" fmla="*/ 130 w 159"/>
                <a:gd name="T103" fmla="*/ 64 h 207"/>
                <a:gd name="T104" fmla="*/ 136 w 159"/>
                <a:gd name="T105" fmla="*/ 58 h 207"/>
                <a:gd name="T106" fmla="*/ 122 w 159"/>
                <a:gd name="T107" fmla="*/ 58 h 207"/>
                <a:gd name="T108" fmla="*/ 116 w 159"/>
                <a:gd name="T109" fmla="*/ 54 h 207"/>
                <a:gd name="T110" fmla="*/ 116 w 159"/>
                <a:gd name="T111" fmla="*/ 48 h 207"/>
                <a:gd name="T112" fmla="*/ 119 w 159"/>
                <a:gd name="T113" fmla="*/ 42 h 207"/>
                <a:gd name="T114" fmla="*/ 108 w 159"/>
                <a:gd name="T115" fmla="*/ 40 h 207"/>
                <a:gd name="T116" fmla="*/ 94 w 159"/>
                <a:gd name="T117" fmla="*/ 33 h 207"/>
                <a:gd name="T118" fmla="*/ 88 w 159"/>
                <a:gd name="T119" fmla="*/ 23 h 207"/>
                <a:gd name="T120" fmla="*/ 94 w 159"/>
                <a:gd name="T121" fmla="*/ 7 h 207"/>
                <a:gd name="T122" fmla="*/ 88 w 159"/>
                <a:gd name="T123" fmla="*/ 0 h 20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9"/>
                <a:gd name="T187" fmla="*/ 0 h 207"/>
                <a:gd name="T188" fmla="*/ 159 w 159"/>
                <a:gd name="T189" fmla="*/ 207 h 20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9" h="207">
                  <a:moveTo>
                    <a:pt x="88" y="0"/>
                  </a:moveTo>
                  <a:lnTo>
                    <a:pt x="82" y="19"/>
                  </a:lnTo>
                  <a:lnTo>
                    <a:pt x="74" y="33"/>
                  </a:lnTo>
                  <a:lnTo>
                    <a:pt x="57" y="44"/>
                  </a:lnTo>
                  <a:lnTo>
                    <a:pt x="28" y="46"/>
                  </a:lnTo>
                  <a:lnTo>
                    <a:pt x="31" y="54"/>
                  </a:lnTo>
                  <a:lnTo>
                    <a:pt x="31" y="62"/>
                  </a:lnTo>
                  <a:lnTo>
                    <a:pt x="28" y="69"/>
                  </a:lnTo>
                  <a:lnTo>
                    <a:pt x="17" y="73"/>
                  </a:lnTo>
                  <a:lnTo>
                    <a:pt x="23" y="81"/>
                  </a:lnTo>
                  <a:lnTo>
                    <a:pt x="23" y="91"/>
                  </a:lnTo>
                  <a:lnTo>
                    <a:pt x="17" y="99"/>
                  </a:lnTo>
                  <a:lnTo>
                    <a:pt x="6" y="106"/>
                  </a:lnTo>
                  <a:lnTo>
                    <a:pt x="17" y="112"/>
                  </a:lnTo>
                  <a:lnTo>
                    <a:pt x="20" y="122"/>
                  </a:lnTo>
                  <a:lnTo>
                    <a:pt x="11" y="130"/>
                  </a:lnTo>
                  <a:lnTo>
                    <a:pt x="0" y="137"/>
                  </a:lnTo>
                  <a:lnTo>
                    <a:pt x="11" y="139"/>
                  </a:lnTo>
                  <a:lnTo>
                    <a:pt x="17" y="145"/>
                  </a:lnTo>
                  <a:lnTo>
                    <a:pt x="14" y="153"/>
                  </a:lnTo>
                  <a:lnTo>
                    <a:pt x="8" y="159"/>
                  </a:lnTo>
                  <a:lnTo>
                    <a:pt x="23" y="161"/>
                  </a:lnTo>
                  <a:lnTo>
                    <a:pt x="31" y="168"/>
                  </a:lnTo>
                  <a:lnTo>
                    <a:pt x="37" y="176"/>
                  </a:lnTo>
                  <a:lnTo>
                    <a:pt x="34" y="182"/>
                  </a:lnTo>
                  <a:lnTo>
                    <a:pt x="51" y="184"/>
                  </a:lnTo>
                  <a:lnTo>
                    <a:pt x="62" y="188"/>
                  </a:lnTo>
                  <a:lnTo>
                    <a:pt x="71" y="196"/>
                  </a:lnTo>
                  <a:lnTo>
                    <a:pt x="74" y="207"/>
                  </a:lnTo>
                  <a:lnTo>
                    <a:pt x="74" y="194"/>
                  </a:lnTo>
                  <a:lnTo>
                    <a:pt x="79" y="182"/>
                  </a:lnTo>
                  <a:lnTo>
                    <a:pt x="88" y="178"/>
                  </a:lnTo>
                  <a:lnTo>
                    <a:pt x="99" y="184"/>
                  </a:lnTo>
                  <a:lnTo>
                    <a:pt x="99" y="174"/>
                  </a:lnTo>
                  <a:lnTo>
                    <a:pt x="108" y="168"/>
                  </a:lnTo>
                  <a:lnTo>
                    <a:pt x="119" y="166"/>
                  </a:lnTo>
                  <a:lnTo>
                    <a:pt x="130" y="168"/>
                  </a:lnTo>
                  <a:lnTo>
                    <a:pt x="122" y="157"/>
                  </a:lnTo>
                  <a:lnTo>
                    <a:pt x="122" y="147"/>
                  </a:lnTo>
                  <a:lnTo>
                    <a:pt x="128" y="141"/>
                  </a:lnTo>
                  <a:lnTo>
                    <a:pt x="139" y="141"/>
                  </a:lnTo>
                  <a:lnTo>
                    <a:pt x="130" y="126"/>
                  </a:lnTo>
                  <a:lnTo>
                    <a:pt x="133" y="114"/>
                  </a:lnTo>
                  <a:lnTo>
                    <a:pt x="145" y="108"/>
                  </a:lnTo>
                  <a:lnTo>
                    <a:pt x="159" y="106"/>
                  </a:lnTo>
                  <a:lnTo>
                    <a:pt x="147" y="95"/>
                  </a:lnTo>
                  <a:lnTo>
                    <a:pt x="145" y="87"/>
                  </a:lnTo>
                  <a:lnTo>
                    <a:pt x="145" y="79"/>
                  </a:lnTo>
                  <a:lnTo>
                    <a:pt x="153" y="75"/>
                  </a:lnTo>
                  <a:lnTo>
                    <a:pt x="139" y="75"/>
                  </a:lnTo>
                  <a:lnTo>
                    <a:pt x="130" y="71"/>
                  </a:lnTo>
                  <a:lnTo>
                    <a:pt x="130" y="64"/>
                  </a:lnTo>
                  <a:lnTo>
                    <a:pt x="136" y="58"/>
                  </a:lnTo>
                  <a:lnTo>
                    <a:pt x="122" y="58"/>
                  </a:lnTo>
                  <a:lnTo>
                    <a:pt x="116" y="54"/>
                  </a:lnTo>
                  <a:lnTo>
                    <a:pt x="116" y="48"/>
                  </a:lnTo>
                  <a:lnTo>
                    <a:pt x="119" y="42"/>
                  </a:lnTo>
                  <a:lnTo>
                    <a:pt x="108" y="40"/>
                  </a:lnTo>
                  <a:lnTo>
                    <a:pt x="94" y="33"/>
                  </a:lnTo>
                  <a:lnTo>
                    <a:pt x="88" y="23"/>
                  </a:lnTo>
                  <a:lnTo>
                    <a:pt x="94" y="7"/>
                  </a:lnTo>
                  <a:lnTo>
                    <a:pt x="88" y="0"/>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0" name="Freeform 43"/>
            <p:cNvSpPr>
              <a:spLocks/>
            </p:cNvSpPr>
            <p:nvPr/>
          </p:nvSpPr>
          <p:spPr bwMode="auto">
            <a:xfrm>
              <a:off x="2447" y="2488"/>
              <a:ext cx="321" cy="151"/>
            </a:xfrm>
            <a:custGeom>
              <a:avLst/>
              <a:gdLst>
                <a:gd name="T0" fmla="*/ 6 w 321"/>
                <a:gd name="T1" fmla="*/ 23 h 151"/>
                <a:gd name="T2" fmla="*/ 23 w 321"/>
                <a:gd name="T3" fmla="*/ 33 h 151"/>
                <a:gd name="T4" fmla="*/ 40 w 321"/>
                <a:gd name="T5" fmla="*/ 29 h 151"/>
                <a:gd name="T6" fmla="*/ 57 w 321"/>
                <a:gd name="T7" fmla="*/ 11 h 151"/>
                <a:gd name="T8" fmla="*/ 71 w 321"/>
                <a:gd name="T9" fmla="*/ 9 h 151"/>
                <a:gd name="T10" fmla="*/ 80 w 321"/>
                <a:gd name="T11" fmla="*/ 15 h 151"/>
                <a:gd name="T12" fmla="*/ 97 w 321"/>
                <a:gd name="T13" fmla="*/ 13 h 151"/>
                <a:gd name="T14" fmla="*/ 145 w 321"/>
                <a:gd name="T15" fmla="*/ 0 h 151"/>
                <a:gd name="T16" fmla="*/ 159 w 321"/>
                <a:gd name="T17" fmla="*/ 11 h 151"/>
                <a:gd name="T18" fmla="*/ 159 w 321"/>
                <a:gd name="T19" fmla="*/ 21 h 151"/>
                <a:gd name="T20" fmla="*/ 171 w 321"/>
                <a:gd name="T21" fmla="*/ 23 h 151"/>
                <a:gd name="T22" fmla="*/ 199 w 321"/>
                <a:gd name="T23" fmla="*/ 23 h 151"/>
                <a:gd name="T24" fmla="*/ 233 w 321"/>
                <a:gd name="T25" fmla="*/ 25 h 151"/>
                <a:gd name="T26" fmla="*/ 259 w 321"/>
                <a:gd name="T27" fmla="*/ 27 h 151"/>
                <a:gd name="T28" fmla="*/ 264 w 321"/>
                <a:gd name="T29" fmla="*/ 36 h 151"/>
                <a:gd name="T30" fmla="*/ 259 w 321"/>
                <a:gd name="T31" fmla="*/ 44 h 151"/>
                <a:gd name="T32" fmla="*/ 264 w 321"/>
                <a:gd name="T33" fmla="*/ 52 h 151"/>
                <a:gd name="T34" fmla="*/ 290 w 321"/>
                <a:gd name="T35" fmla="*/ 58 h 151"/>
                <a:gd name="T36" fmla="*/ 298 w 321"/>
                <a:gd name="T37" fmla="*/ 64 h 151"/>
                <a:gd name="T38" fmla="*/ 293 w 321"/>
                <a:gd name="T39" fmla="*/ 71 h 151"/>
                <a:gd name="T40" fmla="*/ 293 w 321"/>
                <a:gd name="T41" fmla="*/ 77 h 151"/>
                <a:gd name="T42" fmla="*/ 313 w 321"/>
                <a:gd name="T43" fmla="*/ 79 h 151"/>
                <a:gd name="T44" fmla="*/ 318 w 321"/>
                <a:gd name="T45" fmla="*/ 85 h 151"/>
                <a:gd name="T46" fmla="*/ 310 w 321"/>
                <a:gd name="T47" fmla="*/ 91 h 151"/>
                <a:gd name="T48" fmla="*/ 310 w 321"/>
                <a:gd name="T49" fmla="*/ 100 h 151"/>
                <a:gd name="T50" fmla="*/ 321 w 321"/>
                <a:gd name="T51" fmla="*/ 108 h 151"/>
                <a:gd name="T52" fmla="*/ 315 w 321"/>
                <a:gd name="T53" fmla="*/ 118 h 151"/>
                <a:gd name="T54" fmla="*/ 298 w 321"/>
                <a:gd name="T55" fmla="*/ 116 h 151"/>
                <a:gd name="T56" fmla="*/ 290 w 321"/>
                <a:gd name="T57" fmla="*/ 122 h 151"/>
                <a:gd name="T58" fmla="*/ 290 w 321"/>
                <a:gd name="T59" fmla="*/ 133 h 151"/>
                <a:gd name="T60" fmla="*/ 276 w 321"/>
                <a:gd name="T61" fmla="*/ 137 h 151"/>
                <a:gd name="T62" fmla="*/ 256 w 321"/>
                <a:gd name="T63" fmla="*/ 124 h 151"/>
                <a:gd name="T64" fmla="*/ 247 w 321"/>
                <a:gd name="T65" fmla="*/ 128 h 151"/>
                <a:gd name="T66" fmla="*/ 247 w 321"/>
                <a:gd name="T67" fmla="*/ 147 h 151"/>
                <a:gd name="T68" fmla="*/ 225 w 321"/>
                <a:gd name="T69" fmla="*/ 145 h 151"/>
                <a:gd name="T70" fmla="*/ 179 w 321"/>
                <a:gd name="T71" fmla="*/ 120 h 151"/>
                <a:gd name="T72" fmla="*/ 156 w 321"/>
                <a:gd name="T73" fmla="*/ 122 h 151"/>
                <a:gd name="T74" fmla="*/ 162 w 321"/>
                <a:gd name="T75" fmla="*/ 145 h 151"/>
                <a:gd name="T76" fmla="*/ 142 w 321"/>
                <a:gd name="T77" fmla="*/ 143 h 151"/>
                <a:gd name="T78" fmla="*/ 111 w 321"/>
                <a:gd name="T79" fmla="*/ 106 h 151"/>
                <a:gd name="T80" fmla="*/ 100 w 321"/>
                <a:gd name="T81" fmla="*/ 102 h 151"/>
                <a:gd name="T82" fmla="*/ 94 w 321"/>
                <a:gd name="T83" fmla="*/ 120 h 151"/>
                <a:gd name="T84" fmla="*/ 74 w 321"/>
                <a:gd name="T85" fmla="*/ 118 h 151"/>
                <a:gd name="T86" fmla="*/ 66 w 321"/>
                <a:gd name="T87" fmla="*/ 81 h 151"/>
                <a:gd name="T88" fmla="*/ 57 w 321"/>
                <a:gd name="T89" fmla="*/ 73 h 151"/>
                <a:gd name="T90" fmla="*/ 43 w 321"/>
                <a:gd name="T91" fmla="*/ 77 h 151"/>
                <a:gd name="T92" fmla="*/ 34 w 321"/>
                <a:gd name="T93" fmla="*/ 73 h 151"/>
                <a:gd name="T94" fmla="*/ 32 w 321"/>
                <a:gd name="T95" fmla="*/ 50 h 151"/>
                <a:gd name="T96" fmla="*/ 15 w 321"/>
                <a:gd name="T97" fmla="*/ 36 h 151"/>
                <a:gd name="T98" fmla="*/ 6 w 321"/>
                <a:gd name="T99" fmla="*/ 29 h 151"/>
                <a:gd name="T100" fmla="*/ 0 w 321"/>
                <a:gd name="T101" fmla="*/ 25 h 151"/>
                <a:gd name="T102" fmla="*/ 0 w 321"/>
                <a:gd name="T103" fmla="*/ 19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21"/>
                <a:gd name="T157" fmla="*/ 0 h 151"/>
                <a:gd name="T158" fmla="*/ 321 w 321"/>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21" h="151">
                  <a:moveTo>
                    <a:pt x="0" y="19"/>
                  </a:moveTo>
                  <a:lnTo>
                    <a:pt x="6" y="23"/>
                  </a:lnTo>
                  <a:lnTo>
                    <a:pt x="15" y="29"/>
                  </a:lnTo>
                  <a:lnTo>
                    <a:pt x="23" y="33"/>
                  </a:lnTo>
                  <a:lnTo>
                    <a:pt x="32" y="33"/>
                  </a:lnTo>
                  <a:lnTo>
                    <a:pt x="40" y="29"/>
                  </a:lnTo>
                  <a:lnTo>
                    <a:pt x="49" y="19"/>
                  </a:lnTo>
                  <a:lnTo>
                    <a:pt x="57" y="11"/>
                  </a:lnTo>
                  <a:lnTo>
                    <a:pt x="66" y="7"/>
                  </a:lnTo>
                  <a:lnTo>
                    <a:pt x="71" y="9"/>
                  </a:lnTo>
                  <a:lnTo>
                    <a:pt x="77" y="11"/>
                  </a:lnTo>
                  <a:lnTo>
                    <a:pt x="80" y="15"/>
                  </a:lnTo>
                  <a:lnTo>
                    <a:pt x="83" y="17"/>
                  </a:lnTo>
                  <a:lnTo>
                    <a:pt x="97" y="13"/>
                  </a:lnTo>
                  <a:lnTo>
                    <a:pt x="120" y="7"/>
                  </a:lnTo>
                  <a:lnTo>
                    <a:pt x="145" y="0"/>
                  </a:lnTo>
                  <a:lnTo>
                    <a:pt x="156" y="3"/>
                  </a:lnTo>
                  <a:lnTo>
                    <a:pt x="159" y="11"/>
                  </a:lnTo>
                  <a:lnTo>
                    <a:pt x="159" y="17"/>
                  </a:lnTo>
                  <a:lnTo>
                    <a:pt x="159" y="21"/>
                  </a:lnTo>
                  <a:lnTo>
                    <a:pt x="162" y="23"/>
                  </a:lnTo>
                  <a:lnTo>
                    <a:pt x="171" y="23"/>
                  </a:lnTo>
                  <a:lnTo>
                    <a:pt x="182" y="23"/>
                  </a:lnTo>
                  <a:lnTo>
                    <a:pt x="199" y="23"/>
                  </a:lnTo>
                  <a:lnTo>
                    <a:pt x="216" y="23"/>
                  </a:lnTo>
                  <a:lnTo>
                    <a:pt x="233" y="25"/>
                  </a:lnTo>
                  <a:lnTo>
                    <a:pt x="247" y="25"/>
                  </a:lnTo>
                  <a:lnTo>
                    <a:pt x="259" y="27"/>
                  </a:lnTo>
                  <a:lnTo>
                    <a:pt x="264" y="29"/>
                  </a:lnTo>
                  <a:lnTo>
                    <a:pt x="264" y="36"/>
                  </a:lnTo>
                  <a:lnTo>
                    <a:pt x="261" y="40"/>
                  </a:lnTo>
                  <a:lnTo>
                    <a:pt x="259" y="44"/>
                  </a:lnTo>
                  <a:lnTo>
                    <a:pt x="256" y="48"/>
                  </a:lnTo>
                  <a:lnTo>
                    <a:pt x="264" y="52"/>
                  </a:lnTo>
                  <a:lnTo>
                    <a:pt x="278" y="54"/>
                  </a:lnTo>
                  <a:lnTo>
                    <a:pt x="290" y="58"/>
                  </a:lnTo>
                  <a:lnTo>
                    <a:pt x="298" y="62"/>
                  </a:lnTo>
                  <a:lnTo>
                    <a:pt x="298" y="64"/>
                  </a:lnTo>
                  <a:lnTo>
                    <a:pt x="295" y="69"/>
                  </a:lnTo>
                  <a:lnTo>
                    <a:pt x="293" y="71"/>
                  </a:lnTo>
                  <a:lnTo>
                    <a:pt x="290" y="75"/>
                  </a:lnTo>
                  <a:lnTo>
                    <a:pt x="293" y="77"/>
                  </a:lnTo>
                  <a:lnTo>
                    <a:pt x="304" y="79"/>
                  </a:lnTo>
                  <a:lnTo>
                    <a:pt x="313" y="79"/>
                  </a:lnTo>
                  <a:lnTo>
                    <a:pt x="318" y="83"/>
                  </a:lnTo>
                  <a:lnTo>
                    <a:pt x="318" y="85"/>
                  </a:lnTo>
                  <a:lnTo>
                    <a:pt x="313" y="89"/>
                  </a:lnTo>
                  <a:lnTo>
                    <a:pt x="310" y="91"/>
                  </a:lnTo>
                  <a:lnTo>
                    <a:pt x="307" y="95"/>
                  </a:lnTo>
                  <a:lnTo>
                    <a:pt x="310" y="100"/>
                  </a:lnTo>
                  <a:lnTo>
                    <a:pt x="315" y="104"/>
                  </a:lnTo>
                  <a:lnTo>
                    <a:pt x="321" y="108"/>
                  </a:lnTo>
                  <a:lnTo>
                    <a:pt x="321" y="114"/>
                  </a:lnTo>
                  <a:lnTo>
                    <a:pt x="315" y="118"/>
                  </a:lnTo>
                  <a:lnTo>
                    <a:pt x="307" y="118"/>
                  </a:lnTo>
                  <a:lnTo>
                    <a:pt x="298" y="116"/>
                  </a:lnTo>
                  <a:lnTo>
                    <a:pt x="293" y="118"/>
                  </a:lnTo>
                  <a:lnTo>
                    <a:pt x="290" y="122"/>
                  </a:lnTo>
                  <a:lnTo>
                    <a:pt x="290" y="126"/>
                  </a:lnTo>
                  <a:lnTo>
                    <a:pt x="290" y="133"/>
                  </a:lnTo>
                  <a:lnTo>
                    <a:pt x="284" y="137"/>
                  </a:lnTo>
                  <a:lnTo>
                    <a:pt x="276" y="137"/>
                  </a:lnTo>
                  <a:lnTo>
                    <a:pt x="267" y="131"/>
                  </a:lnTo>
                  <a:lnTo>
                    <a:pt x="256" y="124"/>
                  </a:lnTo>
                  <a:lnTo>
                    <a:pt x="250" y="122"/>
                  </a:lnTo>
                  <a:lnTo>
                    <a:pt x="247" y="128"/>
                  </a:lnTo>
                  <a:lnTo>
                    <a:pt x="247" y="137"/>
                  </a:lnTo>
                  <a:lnTo>
                    <a:pt x="247" y="147"/>
                  </a:lnTo>
                  <a:lnTo>
                    <a:pt x="242" y="151"/>
                  </a:lnTo>
                  <a:lnTo>
                    <a:pt x="225" y="145"/>
                  </a:lnTo>
                  <a:lnTo>
                    <a:pt x="202" y="133"/>
                  </a:lnTo>
                  <a:lnTo>
                    <a:pt x="179" y="120"/>
                  </a:lnTo>
                  <a:lnTo>
                    <a:pt x="162" y="116"/>
                  </a:lnTo>
                  <a:lnTo>
                    <a:pt x="156" y="122"/>
                  </a:lnTo>
                  <a:lnTo>
                    <a:pt x="159" y="135"/>
                  </a:lnTo>
                  <a:lnTo>
                    <a:pt x="162" y="145"/>
                  </a:lnTo>
                  <a:lnTo>
                    <a:pt x="156" y="151"/>
                  </a:lnTo>
                  <a:lnTo>
                    <a:pt x="142" y="143"/>
                  </a:lnTo>
                  <a:lnTo>
                    <a:pt x="125" y="124"/>
                  </a:lnTo>
                  <a:lnTo>
                    <a:pt x="111" y="106"/>
                  </a:lnTo>
                  <a:lnTo>
                    <a:pt x="102" y="97"/>
                  </a:lnTo>
                  <a:lnTo>
                    <a:pt x="100" y="102"/>
                  </a:lnTo>
                  <a:lnTo>
                    <a:pt x="100" y="110"/>
                  </a:lnTo>
                  <a:lnTo>
                    <a:pt x="94" y="120"/>
                  </a:lnTo>
                  <a:lnTo>
                    <a:pt x="85" y="124"/>
                  </a:lnTo>
                  <a:lnTo>
                    <a:pt x="74" y="118"/>
                  </a:lnTo>
                  <a:lnTo>
                    <a:pt x="68" y="100"/>
                  </a:lnTo>
                  <a:lnTo>
                    <a:pt x="66" y="81"/>
                  </a:lnTo>
                  <a:lnTo>
                    <a:pt x="63" y="73"/>
                  </a:lnTo>
                  <a:lnTo>
                    <a:pt x="57" y="73"/>
                  </a:lnTo>
                  <a:lnTo>
                    <a:pt x="51" y="75"/>
                  </a:lnTo>
                  <a:lnTo>
                    <a:pt x="43" y="77"/>
                  </a:lnTo>
                  <a:lnTo>
                    <a:pt x="37" y="77"/>
                  </a:lnTo>
                  <a:lnTo>
                    <a:pt x="34" y="73"/>
                  </a:lnTo>
                  <a:lnTo>
                    <a:pt x="34" y="62"/>
                  </a:lnTo>
                  <a:lnTo>
                    <a:pt x="32" y="50"/>
                  </a:lnTo>
                  <a:lnTo>
                    <a:pt x="20" y="40"/>
                  </a:lnTo>
                  <a:lnTo>
                    <a:pt x="15" y="36"/>
                  </a:lnTo>
                  <a:lnTo>
                    <a:pt x="12" y="33"/>
                  </a:lnTo>
                  <a:lnTo>
                    <a:pt x="6" y="29"/>
                  </a:lnTo>
                  <a:lnTo>
                    <a:pt x="3" y="27"/>
                  </a:lnTo>
                  <a:lnTo>
                    <a:pt x="0" y="25"/>
                  </a:lnTo>
                  <a:lnTo>
                    <a:pt x="0" y="23"/>
                  </a:lnTo>
                  <a:lnTo>
                    <a:pt x="0" y="1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1" name="Freeform 44"/>
            <p:cNvSpPr>
              <a:spLocks/>
            </p:cNvSpPr>
            <p:nvPr/>
          </p:nvSpPr>
          <p:spPr bwMode="auto">
            <a:xfrm>
              <a:off x="2691" y="1085"/>
              <a:ext cx="188" cy="186"/>
            </a:xfrm>
            <a:custGeom>
              <a:avLst/>
              <a:gdLst>
                <a:gd name="T0" fmla="*/ 80 w 188"/>
                <a:gd name="T1" fmla="*/ 4 h 186"/>
                <a:gd name="T2" fmla="*/ 83 w 188"/>
                <a:gd name="T3" fmla="*/ 14 h 186"/>
                <a:gd name="T4" fmla="*/ 86 w 188"/>
                <a:gd name="T5" fmla="*/ 23 h 186"/>
                <a:gd name="T6" fmla="*/ 91 w 188"/>
                <a:gd name="T7" fmla="*/ 37 h 186"/>
                <a:gd name="T8" fmla="*/ 83 w 188"/>
                <a:gd name="T9" fmla="*/ 49 h 186"/>
                <a:gd name="T10" fmla="*/ 60 w 188"/>
                <a:gd name="T11" fmla="*/ 66 h 186"/>
                <a:gd name="T12" fmla="*/ 37 w 188"/>
                <a:gd name="T13" fmla="*/ 89 h 186"/>
                <a:gd name="T14" fmla="*/ 9 w 188"/>
                <a:gd name="T15" fmla="*/ 122 h 186"/>
                <a:gd name="T16" fmla="*/ 15 w 188"/>
                <a:gd name="T17" fmla="*/ 122 h 186"/>
                <a:gd name="T18" fmla="*/ 40 w 188"/>
                <a:gd name="T19" fmla="*/ 107 h 186"/>
                <a:gd name="T20" fmla="*/ 49 w 188"/>
                <a:gd name="T21" fmla="*/ 99 h 186"/>
                <a:gd name="T22" fmla="*/ 54 w 188"/>
                <a:gd name="T23" fmla="*/ 93 h 186"/>
                <a:gd name="T24" fmla="*/ 49 w 188"/>
                <a:gd name="T25" fmla="*/ 105 h 186"/>
                <a:gd name="T26" fmla="*/ 34 w 188"/>
                <a:gd name="T27" fmla="*/ 140 h 186"/>
                <a:gd name="T28" fmla="*/ 32 w 188"/>
                <a:gd name="T29" fmla="*/ 165 h 186"/>
                <a:gd name="T30" fmla="*/ 32 w 188"/>
                <a:gd name="T31" fmla="*/ 181 h 186"/>
                <a:gd name="T32" fmla="*/ 34 w 188"/>
                <a:gd name="T33" fmla="*/ 177 h 186"/>
                <a:gd name="T34" fmla="*/ 40 w 188"/>
                <a:gd name="T35" fmla="*/ 163 h 186"/>
                <a:gd name="T36" fmla="*/ 51 w 188"/>
                <a:gd name="T37" fmla="*/ 146 h 186"/>
                <a:gd name="T38" fmla="*/ 74 w 188"/>
                <a:gd name="T39" fmla="*/ 117 h 186"/>
                <a:gd name="T40" fmla="*/ 80 w 188"/>
                <a:gd name="T41" fmla="*/ 132 h 186"/>
                <a:gd name="T42" fmla="*/ 97 w 188"/>
                <a:gd name="T43" fmla="*/ 167 h 186"/>
                <a:gd name="T44" fmla="*/ 105 w 188"/>
                <a:gd name="T45" fmla="*/ 163 h 186"/>
                <a:gd name="T46" fmla="*/ 117 w 188"/>
                <a:gd name="T47" fmla="*/ 111 h 186"/>
                <a:gd name="T48" fmla="*/ 111 w 188"/>
                <a:gd name="T49" fmla="*/ 84 h 186"/>
                <a:gd name="T50" fmla="*/ 117 w 188"/>
                <a:gd name="T51" fmla="*/ 89 h 186"/>
                <a:gd name="T52" fmla="*/ 131 w 188"/>
                <a:gd name="T53" fmla="*/ 101 h 186"/>
                <a:gd name="T54" fmla="*/ 171 w 188"/>
                <a:gd name="T55" fmla="*/ 105 h 186"/>
                <a:gd name="T56" fmla="*/ 168 w 188"/>
                <a:gd name="T57" fmla="*/ 91 h 186"/>
                <a:gd name="T58" fmla="*/ 145 w 188"/>
                <a:gd name="T59" fmla="*/ 56 h 186"/>
                <a:gd name="T60" fmla="*/ 128 w 188"/>
                <a:gd name="T61" fmla="*/ 51 h 186"/>
                <a:gd name="T62" fmla="*/ 131 w 188"/>
                <a:gd name="T63" fmla="*/ 49 h 186"/>
                <a:gd name="T64" fmla="*/ 145 w 188"/>
                <a:gd name="T65" fmla="*/ 47 h 186"/>
                <a:gd name="T66" fmla="*/ 168 w 188"/>
                <a:gd name="T67" fmla="*/ 33 h 186"/>
                <a:gd name="T68" fmla="*/ 176 w 188"/>
                <a:gd name="T69" fmla="*/ 23 h 186"/>
                <a:gd name="T70" fmla="*/ 157 w 188"/>
                <a:gd name="T71" fmla="*/ 23 h 186"/>
                <a:gd name="T72" fmla="*/ 137 w 188"/>
                <a:gd name="T73" fmla="*/ 25 h 186"/>
                <a:gd name="T74" fmla="*/ 105 w 188"/>
                <a:gd name="T75" fmla="*/ 37 h 186"/>
                <a:gd name="T76" fmla="*/ 94 w 188"/>
                <a:gd name="T77" fmla="*/ 37 h 186"/>
                <a:gd name="T78" fmla="*/ 88 w 188"/>
                <a:gd name="T79" fmla="*/ 23 h 186"/>
                <a:gd name="T80" fmla="*/ 83 w 188"/>
                <a:gd name="T81" fmla="*/ 12 h 186"/>
                <a:gd name="T82" fmla="*/ 83 w 188"/>
                <a:gd name="T83" fmla="*/ 2 h 186"/>
                <a:gd name="T84" fmla="*/ 80 w 188"/>
                <a:gd name="T85" fmla="*/ 0 h 18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88"/>
                <a:gd name="T130" fmla="*/ 0 h 186"/>
                <a:gd name="T131" fmla="*/ 188 w 188"/>
                <a:gd name="T132" fmla="*/ 186 h 18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88" h="186">
                  <a:moveTo>
                    <a:pt x="80" y="0"/>
                  </a:moveTo>
                  <a:lnTo>
                    <a:pt x="80" y="4"/>
                  </a:lnTo>
                  <a:lnTo>
                    <a:pt x="83" y="8"/>
                  </a:lnTo>
                  <a:lnTo>
                    <a:pt x="83" y="14"/>
                  </a:lnTo>
                  <a:lnTo>
                    <a:pt x="86" y="18"/>
                  </a:lnTo>
                  <a:lnTo>
                    <a:pt x="86" y="23"/>
                  </a:lnTo>
                  <a:lnTo>
                    <a:pt x="88" y="29"/>
                  </a:lnTo>
                  <a:lnTo>
                    <a:pt x="91" y="37"/>
                  </a:lnTo>
                  <a:lnTo>
                    <a:pt x="91" y="45"/>
                  </a:lnTo>
                  <a:lnTo>
                    <a:pt x="83" y="49"/>
                  </a:lnTo>
                  <a:lnTo>
                    <a:pt x="71" y="58"/>
                  </a:lnTo>
                  <a:lnTo>
                    <a:pt x="60" y="66"/>
                  </a:lnTo>
                  <a:lnTo>
                    <a:pt x="49" y="76"/>
                  </a:lnTo>
                  <a:lnTo>
                    <a:pt x="37" y="89"/>
                  </a:lnTo>
                  <a:lnTo>
                    <a:pt x="23" y="105"/>
                  </a:lnTo>
                  <a:lnTo>
                    <a:pt x="9" y="122"/>
                  </a:lnTo>
                  <a:lnTo>
                    <a:pt x="0" y="130"/>
                  </a:lnTo>
                  <a:lnTo>
                    <a:pt x="15" y="122"/>
                  </a:lnTo>
                  <a:lnTo>
                    <a:pt x="29" y="113"/>
                  </a:lnTo>
                  <a:lnTo>
                    <a:pt x="40" y="107"/>
                  </a:lnTo>
                  <a:lnTo>
                    <a:pt x="46" y="103"/>
                  </a:lnTo>
                  <a:lnTo>
                    <a:pt x="49" y="99"/>
                  </a:lnTo>
                  <a:lnTo>
                    <a:pt x="51" y="97"/>
                  </a:lnTo>
                  <a:lnTo>
                    <a:pt x="54" y="93"/>
                  </a:lnTo>
                  <a:lnTo>
                    <a:pt x="57" y="91"/>
                  </a:lnTo>
                  <a:lnTo>
                    <a:pt x="49" y="105"/>
                  </a:lnTo>
                  <a:lnTo>
                    <a:pt x="43" y="122"/>
                  </a:lnTo>
                  <a:lnTo>
                    <a:pt x="34" y="140"/>
                  </a:lnTo>
                  <a:lnTo>
                    <a:pt x="34" y="157"/>
                  </a:lnTo>
                  <a:lnTo>
                    <a:pt x="32" y="165"/>
                  </a:lnTo>
                  <a:lnTo>
                    <a:pt x="32" y="173"/>
                  </a:lnTo>
                  <a:lnTo>
                    <a:pt x="32" y="181"/>
                  </a:lnTo>
                  <a:lnTo>
                    <a:pt x="32" y="186"/>
                  </a:lnTo>
                  <a:lnTo>
                    <a:pt x="34" y="177"/>
                  </a:lnTo>
                  <a:lnTo>
                    <a:pt x="37" y="171"/>
                  </a:lnTo>
                  <a:lnTo>
                    <a:pt x="40" y="163"/>
                  </a:lnTo>
                  <a:lnTo>
                    <a:pt x="43" y="157"/>
                  </a:lnTo>
                  <a:lnTo>
                    <a:pt x="51" y="146"/>
                  </a:lnTo>
                  <a:lnTo>
                    <a:pt x="63" y="132"/>
                  </a:lnTo>
                  <a:lnTo>
                    <a:pt x="74" y="117"/>
                  </a:lnTo>
                  <a:lnTo>
                    <a:pt x="77" y="105"/>
                  </a:lnTo>
                  <a:lnTo>
                    <a:pt x="80" y="132"/>
                  </a:lnTo>
                  <a:lnTo>
                    <a:pt x="88" y="151"/>
                  </a:lnTo>
                  <a:lnTo>
                    <a:pt x="97" y="167"/>
                  </a:lnTo>
                  <a:lnTo>
                    <a:pt x="103" y="184"/>
                  </a:lnTo>
                  <a:lnTo>
                    <a:pt x="105" y="163"/>
                  </a:lnTo>
                  <a:lnTo>
                    <a:pt x="114" y="138"/>
                  </a:lnTo>
                  <a:lnTo>
                    <a:pt x="117" y="111"/>
                  </a:lnTo>
                  <a:lnTo>
                    <a:pt x="108" y="87"/>
                  </a:lnTo>
                  <a:lnTo>
                    <a:pt x="111" y="84"/>
                  </a:lnTo>
                  <a:lnTo>
                    <a:pt x="114" y="87"/>
                  </a:lnTo>
                  <a:lnTo>
                    <a:pt x="117" y="89"/>
                  </a:lnTo>
                  <a:lnTo>
                    <a:pt x="120" y="93"/>
                  </a:lnTo>
                  <a:lnTo>
                    <a:pt x="131" y="101"/>
                  </a:lnTo>
                  <a:lnTo>
                    <a:pt x="151" y="103"/>
                  </a:lnTo>
                  <a:lnTo>
                    <a:pt x="171" y="105"/>
                  </a:lnTo>
                  <a:lnTo>
                    <a:pt x="188" y="109"/>
                  </a:lnTo>
                  <a:lnTo>
                    <a:pt x="168" y="91"/>
                  </a:lnTo>
                  <a:lnTo>
                    <a:pt x="157" y="72"/>
                  </a:lnTo>
                  <a:lnTo>
                    <a:pt x="145" y="56"/>
                  </a:lnTo>
                  <a:lnTo>
                    <a:pt x="128" y="54"/>
                  </a:lnTo>
                  <a:lnTo>
                    <a:pt x="128" y="51"/>
                  </a:lnTo>
                  <a:lnTo>
                    <a:pt x="131" y="49"/>
                  </a:lnTo>
                  <a:lnTo>
                    <a:pt x="134" y="49"/>
                  </a:lnTo>
                  <a:lnTo>
                    <a:pt x="145" y="47"/>
                  </a:lnTo>
                  <a:lnTo>
                    <a:pt x="157" y="41"/>
                  </a:lnTo>
                  <a:lnTo>
                    <a:pt x="168" y="33"/>
                  </a:lnTo>
                  <a:lnTo>
                    <a:pt x="188" y="20"/>
                  </a:lnTo>
                  <a:lnTo>
                    <a:pt x="176" y="23"/>
                  </a:lnTo>
                  <a:lnTo>
                    <a:pt x="168" y="25"/>
                  </a:lnTo>
                  <a:lnTo>
                    <a:pt x="157" y="23"/>
                  </a:lnTo>
                  <a:lnTo>
                    <a:pt x="148" y="23"/>
                  </a:lnTo>
                  <a:lnTo>
                    <a:pt x="137" y="25"/>
                  </a:lnTo>
                  <a:lnTo>
                    <a:pt x="120" y="29"/>
                  </a:lnTo>
                  <a:lnTo>
                    <a:pt x="105" y="37"/>
                  </a:lnTo>
                  <a:lnTo>
                    <a:pt x="97" y="43"/>
                  </a:lnTo>
                  <a:lnTo>
                    <a:pt x="94" y="37"/>
                  </a:lnTo>
                  <a:lnTo>
                    <a:pt x="91" y="29"/>
                  </a:lnTo>
                  <a:lnTo>
                    <a:pt x="88" y="23"/>
                  </a:lnTo>
                  <a:lnTo>
                    <a:pt x="86" y="16"/>
                  </a:lnTo>
                  <a:lnTo>
                    <a:pt x="83" y="12"/>
                  </a:lnTo>
                  <a:lnTo>
                    <a:pt x="83" y="8"/>
                  </a:lnTo>
                  <a:lnTo>
                    <a:pt x="83" y="2"/>
                  </a:lnTo>
                  <a:lnTo>
                    <a:pt x="83" y="0"/>
                  </a:lnTo>
                  <a:lnTo>
                    <a:pt x="80" y="0"/>
                  </a:lnTo>
                  <a:close/>
                </a:path>
              </a:pathLst>
            </a:custGeom>
            <a:solidFill>
              <a:srgbClr val="B2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2" name="Freeform 45"/>
            <p:cNvSpPr>
              <a:spLocks/>
            </p:cNvSpPr>
            <p:nvPr/>
          </p:nvSpPr>
          <p:spPr bwMode="auto">
            <a:xfrm>
              <a:off x="1499" y="2414"/>
              <a:ext cx="256" cy="322"/>
            </a:xfrm>
            <a:custGeom>
              <a:avLst/>
              <a:gdLst>
                <a:gd name="T0" fmla="*/ 154 w 256"/>
                <a:gd name="T1" fmla="*/ 6 h 322"/>
                <a:gd name="T2" fmla="*/ 148 w 256"/>
                <a:gd name="T3" fmla="*/ 27 h 322"/>
                <a:gd name="T4" fmla="*/ 159 w 256"/>
                <a:gd name="T5" fmla="*/ 39 h 322"/>
                <a:gd name="T6" fmla="*/ 199 w 256"/>
                <a:gd name="T7" fmla="*/ 48 h 322"/>
                <a:gd name="T8" fmla="*/ 208 w 256"/>
                <a:gd name="T9" fmla="*/ 60 h 322"/>
                <a:gd name="T10" fmla="*/ 202 w 256"/>
                <a:gd name="T11" fmla="*/ 68 h 322"/>
                <a:gd name="T12" fmla="*/ 210 w 256"/>
                <a:gd name="T13" fmla="*/ 85 h 322"/>
                <a:gd name="T14" fmla="*/ 253 w 256"/>
                <a:gd name="T15" fmla="*/ 120 h 322"/>
                <a:gd name="T16" fmla="*/ 244 w 256"/>
                <a:gd name="T17" fmla="*/ 136 h 322"/>
                <a:gd name="T18" fmla="*/ 225 w 256"/>
                <a:gd name="T19" fmla="*/ 141 h 322"/>
                <a:gd name="T20" fmla="*/ 230 w 256"/>
                <a:gd name="T21" fmla="*/ 159 h 322"/>
                <a:gd name="T22" fmla="*/ 256 w 256"/>
                <a:gd name="T23" fmla="*/ 217 h 322"/>
                <a:gd name="T24" fmla="*/ 244 w 256"/>
                <a:gd name="T25" fmla="*/ 235 h 322"/>
                <a:gd name="T26" fmla="*/ 227 w 256"/>
                <a:gd name="T27" fmla="*/ 231 h 322"/>
                <a:gd name="T28" fmla="*/ 219 w 256"/>
                <a:gd name="T29" fmla="*/ 242 h 322"/>
                <a:gd name="T30" fmla="*/ 222 w 256"/>
                <a:gd name="T31" fmla="*/ 271 h 322"/>
                <a:gd name="T32" fmla="*/ 208 w 256"/>
                <a:gd name="T33" fmla="*/ 281 h 322"/>
                <a:gd name="T34" fmla="*/ 196 w 256"/>
                <a:gd name="T35" fmla="*/ 277 h 322"/>
                <a:gd name="T36" fmla="*/ 185 w 256"/>
                <a:gd name="T37" fmla="*/ 283 h 322"/>
                <a:gd name="T38" fmla="*/ 191 w 256"/>
                <a:gd name="T39" fmla="*/ 299 h 322"/>
                <a:gd name="T40" fmla="*/ 182 w 256"/>
                <a:gd name="T41" fmla="*/ 308 h 322"/>
                <a:gd name="T42" fmla="*/ 165 w 256"/>
                <a:gd name="T43" fmla="*/ 302 h 322"/>
                <a:gd name="T44" fmla="*/ 154 w 256"/>
                <a:gd name="T45" fmla="*/ 306 h 322"/>
                <a:gd name="T46" fmla="*/ 148 w 256"/>
                <a:gd name="T47" fmla="*/ 320 h 322"/>
                <a:gd name="T48" fmla="*/ 128 w 256"/>
                <a:gd name="T49" fmla="*/ 320 h 322"/>
                <a:gd name="T50" fmla="*/ 120 w 256"/>
                <a:gd name="T51" fmla="*/ 306 h 322"/>
                <a:gd name="T52" fmla="*/ 108 w 256"/>
                <a:gd name="T53" fmla="*/ 297 h 322"/>
                <a:gd name="T54" fmla="*/ 91 w 256"/>
                <a:gd name="T55" fmla="*/ 302 h 322"/>
                <a:gd name="T56" fmla="*/ 80 w 256"/>
                <a:gd name="T57" fmla="*/ 291 h 322"/>
                <a:gd name="T58" fmla="*/ 88 w 256"/>
                <a:gd name="T59" fmla="*/ 271 h 322"/>
                <a:gd name="T60" fmla="*/ 80 w 256"/>
                <a:gd name="T61" fmla="*/ 262 h 322"/>
                <a:gd name="T62" fmla="*/ 51 w 256"/>
                <a:gd name="T63" fmla="*/ 271 h 322"/>
                <a:gd name="T64" fmla="*/ 40 w 256"/>
                <a:gd name="T65" fmla="*/ 252 h 322"/>
                <a:gd name="T66" fmla="*/ 63 w 256"/>
                <a:gd name="T67" fmla="*/ 198 h 322"/>
                <a:gd name="T68" fmla="*/ 49 w 256"/>
                <a:gd name="T69" fmla="*/ 182 h 322"/>
                <a:gd name="T70" fmla="*/ 15 w 256"/>
                <a:gd name="T71" fmla="*/ 194 h 322"/>
                <a:gd name="T72" fmla="*/ 0 w 256"/>
                <a:gd name="T73" fmla="*/ 186 h 322"/>
                <a:gd name="T74" fmla="*/ 17 w 256"/>
                <a:gd name="T75" fmla="*/ 167 h 322"/>
                <a:gd name="T76" fmla="*/ 46 w 256"/>
                <a:gd name="T77" fmla="*/ 147 h 322"/>
                <a:gd name="T78" fmla="*/ 66 w 256"/>
                <a:gd name="T79" fmla="*/ 130 h 322"/>
                <a:gd name="T80" fmla="*/ 60 w 256"/>
                <a:gd name="T81" fmla="*/ 126 h 322"/>
                <a:gd name="T82" fmla="*/ 29 w 256"/>
                <a:gd name="T83" fmla="*/ 130 h 322"/>
                <a:gd name="T84" fmla="*/ 15 w 256"/>
                <a:gd name="T85" fmla="*/ 118 h 322"/>
                <a:gd name="T86" fmla="*/ 34 w 256"/>
                <a:gd name="T87" fmla="*/ 103 h 322"/>
                <a:gd name="T88" fmla="*/ 66 w 256"/>
                <a:gd name="T89" fmla="*/ 93 h 322"/>
                <a:gd name="T90" fmla="*/ 88 w 256"/>
                <a:gd name="T91" fmla="*/ 83 h 322"/>
                <a:gd name="T92" fmla="*/ 85 w 256"/>
                <a:gd name="T93" fmla="*/ 77 h 322"/>
                <a:gd name="T94" fmla="*/ 74 w 256"/>
                <a:gd name="T95" fmla="*/ 66 h 322"/>
                <a:gd name="T96" fmla="*/ 80 w 256"/>
                <a:gd name="T97" fmla="*/ 56 h 322"/>
                <a:gd name="T98" fmla="*/ 120 w 256"/>
                <a:gd name="T99" fmla="*/ 41 h 322"/>
                <a:gd name="T100" fmla="*/ 137 w 256"/>
                <a:gd name="T101" fmla="*/ 23 h 322"/>
                <a:gd name="T102" fmla="*/ 145 w 256"/>
                <a:gd name="T103" fmla="*/ 13 h 322"/>
                <a:gd name="T104" fmla="*/ 148 w 256"/>
                <a:gd name="T105" fmla="*/ 6 h 322"/>
                <a:gd name="T106" fmla="*/ 156 w 256"/>
                <a:gd name="T107" fmla="*/ 0 h 32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56"/>
                <a:gd name="T163" fmla="*/ 0 h 322"/>
                <a:gd name="T164" fmla="*/ 256 w 256"/>
                <a:gd name="T165" fmla="*/ 322 h 32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56" h="322">
                  <a:moveTo>
                    <a:pt x="156" y="0"/>
                  </a:moveTo>
                  <a:lnTo>
                    <a:pt x="154" y="6"/>
                  </a:lnTo>
                  <a:lnTo>
                    <a:pt x="151" y="17"/>
                  </a:lnTo>
                  <a:lnTo>
                    <a:pt x="148" y="27"/>
                  </a:lnTo>
                  <a:lnTo>
                    <a:pt x="148" y="35"/>
                  </a:lnTo>
                  <a:lnTo>
                    <a:pt x="159" y="39"/>
                  </a:lnTo>
                  <a:lnTo>
                    <a:pt x="179" y="44"/>
                  </a:lnTo>
                  <a:lnTo>
                    <a:pt x="199" y="48"/>
                  </a:lnTo>
                  <a:lnTo>
                    <a:pt x="208" y="54"/>
                  </a:lnTo>
                  <a:lnTo>
                    <a:pt x="208" y="60"/>
                  </a:lnTo>
                  <a:lnTo>
                    <a:pt x="205" y="64"/>
                  </a:lnTo>
                  <a:lnTo>
                    <a:pt x="202" y="68"/>
                  </a:lnTo>
                  <a:lnTo>
                    <a:pt x="199" y="72"/>
                  </a:lnTo>
                  <a:lnTo>
                    <a:pt x="210" y="85"/>
                  </a:lnTo>
                  <a:lnTo>
                    <a:pt x="233" y="101"/>
                  </a:lnTo>
                  <a:lnTo>
                    <a:pt x="253" y="120"/>
                  </a:lnTo>
                  <a:lnTo>
                    <a:pt x="256" y="132"/>
                  </a:lnTo>
                  <a:lnTo>
                    <a:pt x="244" y="136"/>
                  </a:lnTo>
                  <a:lnTo>
                    <a:pt x="233" y="138"/>
                  </a:lnTo>
                  <a:lnTo>
                    <a:pt x="225" y="141"/>
                  </a:lnTo>
                  <a:lnTo>
                    <a:pt x="222" y="143"/>
                  </a:lnTo>
                  <a:lnTo>
                    <a:pt x="230" y="159"/>
                  </a:lnTo>
                  <a:lnTo>
                    <a:pt x="244" y="188"/>
                  </a:lnTo>
                  <a:lnTo>
                    <a:pt x="256" y="217"/>
                  </a:lnTo>
                  <a:lnTo>
                    <a:pt x="256" y="233"/>
                  </a:lnTo>
                  <a:lnTo>
                    <a:pt x="244" y="235"/>
                  </a:lnTo>
                  <a:lnTo>
                    <a:pt x="236" y="233"/>
                  </a:lnTo>
                  <a:lnTo>
                    <a:pt x="227" y="231"/>
                  </a:lnTo>
                  <a:lnTo>
                    <a:pt x="222" y="233"/>
                  </a:lnTo>
                  <a:lnTo>
                    <a:pt x="219" y="242"/>
                  </a:lnTo>
                  <a:lnTo>
                    <a:pt x="222" y="256"/>
                  </a:lnTo>
                  <a:lnTo>
                    <a:pt x="222" y="271"/>
                  </a:lnTo>
                  <a:lnTo>
                    <a:pt x="216" y="279"/>
                  </a:lnTo>
                  <a:lnTo>
                    <a:pt x="208" y="281"/>
                  </a:lnTo>
                  <a:lnTo>
                    <a:pt x="202" y="279"/>
                  </a:lnTo>
                  <a:lnTo>
                    <a:pt x="196" y="277"/>
                  </a:lnTo>
                  <a:lnTo>
                    <a:pt x="188" y="277"/>
                  </a:lnTo>
                  <a:lnTo>
                    <a:pt x="185" y="283"/>
                  </a:lnTo>
                  <a:lnTo>
                    <a:pt x="188" y="291"/>
                  </a:lnTo>
                  <a:lnTo>
                    <a:pt x="191" y="299"/>
                  </a:lnTo>
                  <a:lnTo>
                    <a:pt x="188" y="306"/>
                  </a:lnTo>
                  <a:lnTo>
                    <a:pt x="182" y="308"/>
                  </a:lnTo>
                  <a:lnTo>
                    <a:pt x="173" y="306"/>
                  </a:lnTo>
                  <a:lnTo>
                    <a:pt x="165" y="302"/>
                  </a:lnTo>
                  <a:lnTo>
                    <a:pt x="159" y="302"/>
                  </a:lnTo>
                  <a:lnTo>
                    <a:pt x="154" y="306"/>
                  </a:lnTo>
                  <a:lnTo>
                    <a:pt x="151" y="314"/>
                  </a:lnTo>
                  <a:lnTo>
                    <a:pt x="148" y="320"/>
                  </a:lnTo>
                  <a:lnTo>
                    <a:pt x="139" y="322"/>
                  </a:lnTo>
                  <a:lnTo>
                    <a:pt x="128" y="320"/>
                  </a:lnTo>
                  <a:lnTo>
                    <a:pt x="122" y="314"/>
                  </a:lnTo>
                  <a:lnTo>
                    <a:pt x="120" y="306"/>
                  </a:lnTo>
                  <a:lnTo>
                    <a:pt x="114" y="299"/>
                  </a:lnTo>
                  <a:lnTo>
                    <a:pt x="108" y="297"/>
                  </a:lnTo>
                  <a:lnTo>
                    <a:pt x="100" y="299"/>
                  </a:lnTo>
                  <a:lnTo>
                    <a:pt x="91" y="302"/>
                  </a:lnTo>
                  <a:lnTo>
                    <a:pt x="83" y="299"/>
                  </a:lnTo>
                  <a:lnTo>
                    <a:pt x="80" y="291"/>
                  </a:lnTo>
                  <a:lnTo>
                    <a:pt x="85" y="281"/>
                  </a:lnTo>
                  <a:lnTo>
                    <a:pt x="88" y="271"/>
                  </a:lnTo>
                  <a:lnTo>
                    <a:pt x="88" y="262"/>
                  </a:lnTo>
                  <a:lnTo>
                    <a:pt x="80" y="262"/>
                  </a:lnTo>
                  <a:lnTo>
                    <a:pt x="66" y="266"/>
                  </a:lnTo>
                  <a:lnTo>
                    <a:pt x="51" y="271"/>
                  </a:lnTo>
                  <a:lnTo>
                    <a:pt x="40" y="268"/>
                  </a:lnTo>
                  <a:lnTo>
                    <a:pt x="40" y="252"/>
                  </a:lnTo>
                  <a:lnTo>
                    <a:pt x="51" y="225"/>
                  </a:lnTo>
                  <a:lnTo>
                    <a:pt x="63" y="198"/>
                  </a:lnTo>
                  <a:lnTo>
                    <a:pt x="63" y="182"/>
                  </a:lnTo>
                  <a:lnTo>
                    <a:pt x="49" y="182"/>
                  </a:lnTo>
                  <a:lnTo>
                    <a:pt x="32" y="188"/>
                  </a:lnTo>
                  <a:lnTo>
                    <a:pt x="15" y="194"/>
                  </a:lnTo>
                  <a:lnTo>
                    <a:pt x="0" y="192"/>
                  </a:lnTo>
                  <a:lnTo>
                    <a:pt x="0" y="186"/>
                  </a:lnTo>
                  <a:lnTo>
                    <a:pt x="6" y="178"/>
                  </a:lnTo>
                  <a:lnTo>
                    <a:pt x="17" y="167"/>
                  </a:lnTo>
                  <a:lnTo>
                    <a:pt x="32" y="157"/>
                  </a:lnTo>
                  <a:lnTo>
                    <a:pt x="46" y="147"/>
                  </a:lnTo>
                  <a:lnTo>
                    <a:pt x="60" y="136"/>
                  </a:lnTo>
                  <a:lnTo>
                    <a:pt x="66" y="130"/>
                  </a:lnTo>
                  <a:lnTo>
                    <a:pt x="68" y="126"/>
                  </a:lnTo>
                  <a:lnTo>
                    <a:pt x="60" y="126"/>
                  </a:lnTo>
                  <a:lnTo>
                    <a:pt x="43" y="130"/>
                  </a:lnTo>
                  <a:lnTo>
                    <a:pt x="29" y="130"/>
                  </a:lnTo>
                  <a:lnTo>
                    <a:pt x="17" y="124"/>
                  </a:lnTo>
                  <a:lnTo>
                    <a:pt x="15" y="118"/>
                  </a:lnTo>
                  <a:lnTo>
                    <a:pt x="23" y="110"/>
                  </a:lnTo>
                  <a:lnTo>
                    <a:pt x="34" y="103"/>
                  </a:lnTo>
                  <a:lnTo>
                    <a:pt x="49" y="97"/>
                  </a:lnTo>
                  <a:lnTo>
                    <a:pt x="66" y="93"/>
                  </a:lnTo>
                  <a:lnTo>
                    <a:pt x="80" y="87"/>
                  </a:lnTo>
                  <a:lnTo>
                    <a:pt x="88" y="83"/>
                  </a:lnTo>
                  <a:lnTo>
                    <a:pt x="91" y="81"/>
                  </a:lnTo>
                  <a:lnTo>
                    <a:pt x="85" y="77"/>
                  </a:lnTo>
                  <a:lnTo>
                    <a:pt x="80" y="70"/>
                  </a:lnTo>
                  <a:lnTo>
                    <a:pt x="74" y="66"/>
                  </a:lnTo>
                  <a:lnTo>
                    <a:pt x="71" y="60"/>
                  </a:lnTo>
                  <a:lnTo>
                    <a:pt x="80" y="56"/>
                  </a:lnTo>
                  <a:lnTo>
                    <a:pt x="100" y="50"/>
                  </a:lnTo>
                  <a:lnTo>
                    <a:pt x="120" y="41"/>
                  </a:lnTo>
                  <a:lnTo>
                    <a:pt x="134" y="29"/>
                  </a:lnTo>
                  <a:lnTo>
                    <a:pt x="137" y="23"/>
                  </a:lnTo>
                  <a:lnTo>
                    <a:pt x="142" y="19"/>
                  </a:lnTo>
                  <a:lnTo>
                    <a:pt x="145" y="13"/>
                  </a:lnTo>
                  <a:lnTo>
                    <a:pt x="148" y="8"/>
                  </a:lnTo>
                  <a:lnTo>
                    <a:pt x="148" y="6"/>
                  </a:lnTo>
                  <a:lnTo>
                    <a:pt x="154" y="2"/>
                  </a:lnTo>
                  <a:lnTo>
                    <a:pt x="156" y="0"/>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3" name="Freeform 46"/>
            <p:cNvSpPr>
              <a:spLocks/>
            </p:cNvSpPr>
            <p:nvPr/>
          </p:nvSpPr>
          <p:spPr bwMode="auto">
            <a:xfrm>
              <a:off x="1008" y="2688"/>
              <a:ext cx="429" cy="275"/>
            </a:xfrm>
            <a:custGeom>
              <a:avLst/>
              <a:gdLst>
                <a:gd name="T0" fmla="*/ 335 w 429"/>
                <a:gd name="T1" fmla="*/ 6 h 275"/>
                <a:gd name="T2" fmla="*/ 321 w 429"/>
                <a:gd name="T3" fmla="*/ 23 h 275"/>
                <a:gd name="T4" fmla="*/ 304 w 429"/>
                <a:gd name="T5" fmla="*/ 37 h 275"/>
                <a:gd name="T6" fmla="*/ 284 w 429"/>
                <a:gd name="T7" fmla="*/ 64 h 275"/>
                <a:gd name="T8" fmla="*/ 295 w 429"/>
                <a:gd name="T9" fmla="*/ 73 h 275"/>
                <a:gd name="T10" fmla="*/ 341 w 429"/>
                <a:gd name="T11" fmla="*/ 68 h 275"/>
                <a:gd name="T12" fmla="*/ 372 w 429"/>
                <a:gd name="T13" fmla="*/ 79 h 275"/>
                <a:gd name="T14" fmla="*/ 415 w 429"/>
                <a:gd name="T15" fmla="*/ 99 h 275"/>
                <a:gd name="T16" fmla="*/ 403 w 429"/>
                <a:gd name="T17" fmla="*/ 104 h 275"/>
                <a:gd name="T18" fmla="*/ 355 w 429"/>
                <a:gd name="T19" fmla="*/ 108 h 275"/>
                <a:gd name="T20" fmla="*/ 341 w 429"/>
                <a:gd name="T21" fmla="*/ 104 h 275"/>
                <a:gd name="T22" fmla="*/ 332 w 429"/>
                <a:gd name="T23" fmla="*/ 104 h 275"/>
                <a:gd name="T24" fmla="*/ 335 w 429"/>
                <a:gd name="T25" fmla="*/ 116 h 275"/>
                <a:gd name="T26" fmla="*/ 344 w 429"/>
                <a:gd name="T27" fmla="*/ 147 h 275"/>
                <a:gd name="T28" fmla="*/ 335 w 429"/>
                <a:gd name="T29" fmla="*/ 178 h 275"/>
                <a:gd name="T30" fmla="*/ 327 w 429"/>
                <a:gd name="T31" fmla="*/ 198 h 275"/>
                <a:gd name="T32" fmla="*/ 318 w 429"/>
                <a:gd name="T33" fmla="*/ 198 h 275"/>
                <a:gd name="T34" fmla="*/ 315 w 429"/>
                <a:gd name="T35" fmla="*/ 184 h 275"/>
                <a:gd name="T36" fmla="*/ 298 w 429"/>
                <a:gd name="T37" fmla="*/ 174 h 275"/>
                <a:gd name="T38" fmla="*/ 270 w 429"/>
                <a:gd name="T39" fmla="*/ 153 h 275"/>
                <a:gd name="T40" fmla="*/ 256 w 429"/>
                <a:gd name="T41" fmla="*/ 161 h 275"/>
                <a:gd name="T42" fmla="*/ 227 w 429"/>
                <a:gd name="T43" fmla="*/ 201 h 275"/>
                <a:gd name="T44" fmla="*/ 190 w 429"/>
                <a:gd name="T45" fmla="*/ 234 h 275"/>
                <a:gd name="T46" fmla="*/ 159 w 429"/>
                <a:gd name="T47" fmla="*/ 262 h 275"/>
                <a:gd name="T48" fmla="*/ 156 w 429"/>
                <a:gd name="T49" fmla="*/ 250 h 275"/>
                <a:gd name="T50" fmla="*/ 168 w 429"/>
                <a:gd name="T51" fmla="*/ 188 h 275"/>
                <a:gd name="T52" fmla="*/ 199 w 429"/>
                <a:gd name="T53" fmla="*/ 149 h 275"/>
                <a:gd name="T54" fmla="*/ 182 w 429"/>
                <a:gd name="T55" fmla="*/ 159 h 275"/>
                <a:gd name="T56" fmla="*/ 159 w 429"/>
                <a:gd name="T57" fmla="*/ 180 h 275"/>
                <a:gd name="T58" fmla="*/ 117 w 429"/>
                <a:gd name="T59" fmla="*/ 203 h 275"/>
                <a:gd name="T60" fmla="*/ 68 w 429"/>
                <a:gd name="T61" fmla="*/ 225 h 275"/>
                <a:gd name="T62" fmla="*/ 20 w 429"/>
                <a:gd name="T63" fmla="*/ 246 h 275"/>
                <a:gd name="T64" fmla="*/ 31 w 429"/>
                <a:gd name="T65" fmla="*/ 236 h 275"/>
                <a:gd name="T66" fmla="*/ 85 w 429"/>
                <a:gd name="T67" fmla="*/ 194 h 275"/>
                <a:gd name="T68" fmla="*/ 125 w 429"/>
                <a:gd name="T69" fmla="*/ 157 h 275"/>
                <a:gd name="T70" fmla="*/ 165 w 429"/>
                <a:gd name="T71" fmla="*/ 132 h 275"/>
                <a:gd name="T72" fmla="*/ 188 w 429"/>
                <a:gd name="T73" fmla="*/ 120 h 275"/>
                <a:gd name="T74" fmla="*/ 182 w 429"/>
                <a:gd name="T75" fmla="*/ 118 h 275"/>
                <a:gd name="T76" fmla="*/ 159 w 429"/>
                <a:gd name="T77" fmla="*/ 128 h 275"/>
                <a:gd name="T78" fmla="*/ 139 w 429"/>
                <a:gd name="T79" fmla="*/ 132 h 275"/>
                <a:gd name="T80" fmla="*/ 119 w 429"/>
                <a:gd name="T81" fmla="*/ 132 h 275"/>
                <a:gd name="T82" fmla="*/ 88 w 429"/>
                <a:gd name="T83" fmla="*/ 132 h 275"/>
                <a:gd name="T84" fmla="*/ 80 w 429"/>
                <a:gd name="T85" fmla="*/ 132 h 275"/>
                <a:gd name="T86" fmla="*/ 102 w 429"/>
                <a:gd name="T87" fmla="*/ 124 h 275"/>
                <a:gd name="T88" fmla="*/ 125 w 429"/>
                <a:gd name="T89" fmla="*/ 116 h 275"/>
                <a:gd name="T90" fmla="*/ 148 w 429"/>
                <a:gd name="T91" fmla="*/ 106 h 275"/>
                <a:gd name="T92" fmla="*/ 173 w 429"/>
                <a:gd name="T93" fmla="*/ 93 h 275"/>
                <a:gd name="T94" fmla="*/ 205 w 429"/>
                <a:gd name="T95" fmla="*/ 85 h 275"/>
                <a:gd name="T96" fmla="*/ 233 w 429"/>
                <a:gd name="T97" fmla="*/ 81 h 275"/>
                <a:gd name="T98" fmla="*/ 256 w 429"/>
                <a:gd name="T99" fmla="*/ 79 h 275"/>
                <a:gd name="T100" fmla="*/ 273 w 429"/>
                <a:gd name="T101" fmla="*/ 68 h 275"/>
                <a:gd name="T102" fmla="*/ 295 w 429"/>
                <a:gd name="T103" fmla="*/ 40 h 275"/>
                <a:gd name="T104" fmla="*/ 318 w 429"/>
                <a:gd name="T105" fmla="*/ 21 h 275"/>
                <a:gd name="T106" fmla="*/ 329 w 429"/>
                <a:gd name="T107" fmla="*/ 6 h 275"/>
                <a:gd name="T108" fmla="*/ 341 w 429"/>
                <a:gd name="T109" fmla="*/ 0 h 2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29"/>
                <a:gd name="T166" fmla="*/ 0 h 275"/>
                <a:gd name="T167" fmla="*/ 429 w 429"/>
                <a:gd name="T168" fmla="*/ 275 h 27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29" h="275">
                  <a:moveTo>
                    <a:pt x="341" y="0"/>
                  </a:moveTo>
                  <a:lnTo>
                    <a:pt x="335" y="6"/>
                  </a:lnTo>
                  <a:lnTo>
                    <a:pt x="329" y="15"/>
                  </a:lnTo>
                  <a:lnTo>
                    <a:pt x="321" y="23"/>
                  </a:lnTo>
                  <a:lnTo>
                    <a:pt x="312" y="29"/>
                  </a:lnTo>
                  <a:lnTo>
                    <a:pt x="304" y="37"/>
                  </a:lnTo>
                  <a:lnTo>
                    <a:pt x="293" y="52"/>
                  </a:lnTo>
                  <a:lnTo>
                    <a:pt x="284" y="64"/>
                  </a:lnTo>
                  <a:lnTo>
                    <a:pt x="281" y="75"/>
                  </a:lnTo>
                  <a:lnTo>
                    <a:pt x="295" y="73"/>
                  </a:lnTo>
                  <a:lnTo>
                    <a:pt x="315" y="70"/>
                  </a:lnTo>
                  <a:lnTo>
                    <a:pt x="341" y="68"/>
                  </a:lnTo>
                  <a:lnTo>
                    <a:pt x="358" y="73"/>
                  </a:lnTo>
                  <a:lnTo>
                    <a:pt x="372" y="79"/>
                  </a:lnTo>
                  <a:lnTo>
                    <a:pt x="395" y="89"/>
                  </a:lnTo>
                  <a:lnTo>
                    <a:pt x="415" y="99"/>
                  </a:lnTo>
                  <a:lnTo>
                    <a:pt x="429" y="101"/>
                  </a:lnTo>
                  <a:lnTo>
                    <a:pt x="403" y="104"/>
                  </a:lnTo>
                  <a:lnTo>
                    <a:pt x="378" y="106"/>
                  </a:lnTo>
                  <a:lnTo>
                    <a:pt x="355" y="108"/>
                  </a:lnTo>
                  <a:lnTo>
                    <a:pt x="346" y="106"/>
                  </a:lnTo>
                  <a:lnTo>
                    <a:pt x="341" y="104"/>
                  </a:lnTo>
                  <a:lnTo>
                    <a:pt x="338" y="104"/>
                  </a:lnTo>
                  <a:lnTo>
                    <a:pt x="332" y="104"/>
                  </a:lnTo>
                  <a:lnTo>
                    <a:pt x="327" y="104"/>
                  </a:lnTo>
                  <a:lnTo>
                    <a:pt x="335" y="116"/>
                  </a:lnTo>
                  <a:lnTo>
                    <a:pt x="344" y="128"/>
                  </a:lnTo>
                  <a:lnTo>
                    <a:pt x="344" y="147"/>
                  </a:lnTo>
                  <a:lnTo>
                    <a:pt x="332" y="170"/>
                  </a:lnTo>
                  <a:lnTo>
                    <a:pt x="335" y="178"/>
                  </a:lnTo>
                  <a:lnTo>
                    <a:pt x="332" y="188"/>
                  </a:lnTo>
                  <a:lnTo>
                    <a:pt x="327" y="198"/>
                  </a:lnTo>
                  <a:lnTo>
                    <a:pt x="318" y="205"/>
                  </a:lnTo>
                  <a:lnTo>
                    <a:pt x="318" y="198"/>
                  </a:lnTo>
                  <a:lnTo>
                    <a:pt x="318" y="190"/>
                  </a:lnTo>
                  <a:lnTo>
                    <a:pt x="315" y="184"/>
                  </a:lnTo>
                  <a:lnTo>
                    <a:pt x="310" y="180"/>
                  </a:lnTo>
                  <a:lnTo>
                    <a:pt x="298" y="174"/>
                  </a:lnTo>
                  <a:lnTo>
                    <a:pt x="281" y="165"/>
                  </a:lnTo>
                  <a:lnTo>
                    <a:pt x="270" y="153"/>
                  </a:lnTo>
                  <a:lnTo>
                    <a:pt x="267" y="141"/>
                  </a:lnTo>
                  <a:lnTo>
                    <a:pt x="256" y="161"/>
                  </a:lnTo>
                  <a:lnTo>
                    <a:pt x="241" y="182"/>
                  </a:lnTo>
                  <a:lnTo>
                    <a:pt x="227" y="201"/>
                  </a:lnTo>
                  <a:lnTo>
                    <a:pt x="207" y="217"/>
                  </a:lnTo>
                  <a:lnTo>
                    <a:pt x="190" y="234"/>
                  </a:lnTo>
                  <a:lnTo>
                    <a:pt x="173" y="248"/>
                  </a:lnTo>
                  <a:lnTo>
                    <a:pt x="159" y="262"/>
                  </a:lnTo>
                  <a:lnTo>
                    <a:pt x="151" y="275"/>
                  </a:lnTo>
                  <a:lnTo>
                    <a:pt x="156" y="250"/>
                  </a:lnTo>
                  <a:lnTo>
                    <a:pt x="156" y="223"/>
                  </a:lnTo>
                  <a:lnTo>
                    <a:pt x="168" y="188"/>
                  </a:lnTo>
                  <a:lnTo>
                    <a:pt x="205" y="147"/>
                  </a:lnTo>
                  <a:lnTo>
                    <a:pt x="199" y="149"/>
                  </a:lnTo>
                  <a:lnTo>
                    <a:pt x="190" y="153"/>
                  </a:lnTo>
                  <a:lnTo>
                    <a:pt x="182" y="159"/>
                  </a:lnTo>
                  <a:lnTo>
                    <a:pt x="173" y="167"/>
                  </a:lnTo>
                  <a:lnTo>
                    <a:pt x="159" y="180"/>
                  </a:lnTo>
                  <a:lnTo>
                    <a:pt x="139" y="192"/>
                  </a:lnTo>
                  <a:lnTo>
                    <a:pt x="117" y="203"/>
                  </a:lnTo>
                  <a:lnTo>
                    <a:pt x="94" y="213"/>
                  </a:lnTo>
                  <a:lnTo>
                    <a:pt x="68" y="225"/>
                  </a:lnTo>
                  <a:lnTo>
                    <a:pt x="43" y="236"/>
                  </a:lnTo>
                  <a:lnTo>
                    <a:pt x="20" y="246"/>
                  </a:lnTo>
                  <a:lnTo>
                    <a:pt x="0" y="258"/>
                  </a:lnTo>
                  <a:lnTo>
                    <a:pt x="31" y="236"/>
                  </a:lnTo>
                  <a:lnTo>
                    <a:pt x="60" y="215"/>
                  </a:lnTo>
                  <a:lnTo>
                    <a:pt x="85" y="194"/>
                  </a:lnTo>
                  <a:lnTo>
                    <a:pt x="105" y="176"/>
                  </a:lnTo>
                  <a:lnTo>
                    <a:pt x="125" y="157"/>
                  </a:lnTo>
                  <a:lnTo>
                    <a:pt x="145" y="143"/>
                  </a:lnTo>
                  <a:lnTo>
                    <a:pt x="165" y="132"/>
                  </a:lnTo>
                  <a:lnTo>
                    <a:pt x="185" y="124"/>
                  </a:lnTo>
                  <a:lnTo>
                    <a:pt x="188" y="120"/>
                  </a:lnTo>
                  <a:lnTo>
                    <a:pt x="188" y="118"/>
                  </a:lnTo>
                  <a:lnTo>
                    <a:pt x="182" y="118"/>
                  </a:lnTo>
                  <a:lnTo>
                    <a:pt x="173" y="122"/>
                  </a:lnTo>
                  <a:lnTo>
                    <a:pt x="159" y="128"/>
                  </a:lnTo>
                  <a:lnTo>
                    <a:pt x="148" y="132"/>
                  </a:lnTo>
                  <a:lnTo>
                    <a:pt x="139" y="132"/>
                  </a:lnTo>
                  <a:lnTo>
                    <a:pt x="131" y="132"/>
                  </a:lnTo>
                  <a:lnTo>
                    <a:pt x="119" y="132"/>
                  </a:lnTo>
                  <a:lnTo>
                    <a:pt x="105" y="132"/>
                  </a:lnTo>
                  <a:lnTo>
                    <a:pt x="88" y="132"/>
                  </a:lnTo>
                  <a:lnTo>
                    <a:pt x="68" y="134"/>
                  </a:lnTo>
                  <a:lnTo>
                    <a:pt x="80" y="132"/>
                  </a:lnTo>
                  <a:lnTo>
                    <a:pt x="91" y="128"/>
                  </a:lnTo>
                  <a:lnTo>
                    <a:pt x="102" y="124"/>
                  </a:lnTo>
                  <a:lnTo>
                    <a:pt x="114" y="120"/>
                  </a:lnTo>
                  <a:lnTo>
                    <a:pt x="125" y="116"/>
                  </a:lnTo>
                  <a:lnTo>
                    <a:pt x="136" y="112"/>
                  </a:lnTo>
                  <a:lnTo>
                    <a:pt x="148" y="106"/>
                  </a:lnTo>
                  <a:lnTo>
                    <a:pt x="159" y="99"/>
                  </a:lnTo>
                  <a:lnTo>
                    <a:pt x="173" y="93"/>
                  </a:lnTo>
                  <a:lnTo>
                    <a:pt x="188" y="89"/>
                  </a:lnTo>
                  <a:lnTo>
                    <a:pt x="205" y="85"/>
                  </a:lnTo>
                  <a:lnTo>
                    <a:pt x="219" y="83"/>
                  </a:lnTo>
                  <a:lnTo>
                    <a:pt x="233" y="81"/>
                  </a:lnTo>
                  <a:lnTo>
                    <a:pt x="247" y="79"/>
                  </a:lnTo>
                  <a:lnTo>
                    <a:pt x="256" y="79"/>
                  </a:lnTo>
                  <a:lnTo>
                    <a:pt x="264" y="79"/>
                  </a:lnTo>
                  <a:lnTo>
                    <a:pt x="273" y="68"/>
                  </a:lnTo>
                  <a:lnTo>
                    <a:pt x="284" y="54"/>
                  </a:lnTo>
                  <a:lnTo>
                    <a:pt x="295" y="40"/>
                  </a:lnTo>
                  <a:lnTo>
                    <a:pt x="307" y="29"/>
                  </a:lnTo>
                  <a:lnTo>
                    <a:pt x="318" y="21"/>
                  </a:lnTo>
                  <a:lnTo>
                    <a:pt x="324" y="13"/>
                  </a:lnTo>
                  <a:lnTo>
                    <a:pt x="329" y="6"/>
                  </a:lnTo>
                  <a:lnTo>
                    <a:pt x="332" y="2"/>
                  </a:lnTo>
                  <a:lnTo>
                    <a:pt x="341"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4" name="Freeform 47"/>
            <p:cNvSpPr>
              <a:spLocks/>
            </p:cNvSpPr>
            <p:nvPr/>
          </p:nvSpPr>
          <p:spPr bwMode="auto">
            <a:xfrm>
              <a:off x="2277" y="1803"/>
              <a:ext cx="426" cy="240"/>
            </a:xfrm>
            <a:custGeom>
              <a:avLst/>
              <a:gdLst>
                <a:gd name="T0" fmla="*/ 125 w 426"/>
                <a:gd name="T1" fmla="*/ 10 h 240"/>
                <a:gd name="T2" fmla="*/ 153 w 426"/>
                <a:gd name="T3" fmla="*/ 35 h 240"/>
                <a:gd name="T4" fmla="*/ 145 w 426"/>
                <a:gd name="T5" fmla="*/ 41 h 240"/>
                <a:gd name="T6" fmla="*/ 119 w 426"/>
                <a:gd name="T7" fmla="*/ 39 h 240"/>
                <a:gd name="T8" fmla="*/ 85 w 426"/>
                <a:gd name="T9" fmla="*/ 35 h 240"/>
                <a:gd name="T10" fmla="*/ 54 w 426"/>
                <a:gd name="T11" fmla="*/ 29 h 240"/>
                <a:gd name="T12" fmla="*/ 43 w 426"/>
                <a:gd name="T13" fmla="*/ 31 h 240"/>
                <a:gd name="T14" fmla="*/ 11 w 426"/>
                <a:gd name="T15" fmla="*/ 37 h 240"/>
                <a:gd name="T16" fmla="*/ 14 w 426"/>
                <a:gd name="T17" fmla="*/ 46 h 240"/>
                <a:gd name="T18" fmla="*/ 17 w 426"/>
                <a:gd name="T19" fmla="*/ 68 h 240"/>
                <a:gd name="T20" fmla="*/ 23 w 426"/>
                <a:gd name="T21" fmla="*/ 79 h 240"/>
                <a:gd name="T22" fmla="*/ 60 w 426"/>
                <a:gd name="T23" fmla="*/ 83 h 240"/>
                <a:gd name="T24" fmla="*/ 82 w 426"/>
                <a:gd name="T25" fmla="*/ 95 h 240"/>
                <a:gd name="T26" fmla="*/ 82 w 426"/>
                <a:gd name="T27" fmla="*/ 114 h 240"/>
                <a:gd name="T28" fmla="*/ 99 w 426"/>
                <a:gd name="T29" fmla="*/ 134 h 240"/>
                <a:gd name="T30" fmla="*/ 122 w 426"/>
                <a:gd name="T31" fmla="*/ 157 h 240"/>
                <a:gd name="T32" fmla="*/ 148 w 426"/>
                <a:gd name="T33" fmla="*/ 159 h 240"/>
                <a:gd name="T34" fmla="*/ 176 w 426"/>
                <a:gd name="T35" fmla="*/ 143 h 240"/>
                <a:gd name="T36" fmla="*/ 204 w 426"/>
                <a:gd name="T37" fmla="*/ 147 h 240"/>
                <a:gd name="T38" fmla="*/ 244 w 426"/>
                <a:gd name="T39" fmla="*/ 178 h 240"/>
                <a:gd name="T40" fmla="*/ 267 w 426"/>
                <a:gd name="T41" fmla="*/ 192 h 240"/>
                <a:gd name="T42" fmla="*/ 295 w 426"/>
                <a:gd name="T43" fmla="*/ 198 h 240"/>
                <a:gd name="T44" fmla="*/ 329 w 426"/>
                <a:gd name="T45" fmla="*/ 213 h 240"/>
                <a:gd name="T46" fmla="*/ 363 w 426"/>
                <a:gd name="T47" fmla="*/ 231 h 240"/>
                <a:gd name="T48" fmla="*/ 369 w 426"/>
                <a:gd name="T49" fmla="*/ 217 h 240"/>
                <a:gd name="T50" fmla="*/ 363 w 426"/>
                <a:gd name="T51" fmla="*/ 184 h 240"/>
                <a:gd name="T52" fmla="*/ 366 w 426"/>
                <a:gd name="T53" fmla="*/ 167 h 240"/>
                <a:gd name="T54" fmla="*/ 318 w 426"/>
                <a:gd name="T55" fmla="*/ 134 h 240"/>
                <a:gd name="T56" fmla="*/ 318 w 426"/>
                <a:gd name="T57" fmla="*/ 126 h 240"/>
                <a:gd name="T58" fmla="*/ 358 w 426"/>
                <a:gd name="T59" fmla="*/ 138 h 240"/>
                <a:gd name="T60" fmla="*/ 375 w 426"/>
                <a:gd name="T61" fmla="*/ 138 h 240"/>
                <a:gd name="T62" fmla="*/ 409 w 426"/>
                <a:gd name="T63" fmla="*/ 138 h 240"/>
                <a:gd name="T64" fmla="*/ 400 w 426"/>
                <a:gd name="T65" fmla="*/ 124 h 240"/>
                <a:gd name="T66" fmla="*/ 372 w 426"/>
                <a:gd name="T67" fmla="*/ 103 h 240"/>
                <a:gd name="T68" fmla="*/ 355 w 426"/>
                <a:gd name="T69" fmla="*/ 91 h 240"/>
                <a:gd name="T70" fmla="*/ 321 w 426"/>
                <a:gd name="T71" fmla="*/ 77 h 240"/>
                <a:gd name="T72" fmla="*/ 315 w 426"/>
                <a:gd name="T73" fmla="*/ 64 h 240"/>
                <a:gd name="T74" fmla="*/ 332 w 426"/>
                <a:gd name="T75" fmla="*/ 50 h 240"/>
                <a:gd name="T76" fmla="*/ 318 w 426"/>
                <a:gd name="T77" fmla="*/ 41 h 240"/>
                <a:gd name="T78" fmla="*/ 270 w 426"/>
                <a:gd name="T79" fmla="*/ 31 h 240"/>
                <a:gd name="T80" fmla="*/ 253 w 426"/>
                <a:gd name="T81" fmla="*/ 23 h 240"/>
                <a:gd name="T82" fmla="*/ 250 w 426"/>
                <a:gd name="T83" fmla="*/ 17 h 240"/>
                <a:gd name="T84" fmla="*/ 233 w 426"/>
                <a:gd name="T85" fmla="*/ 17 h 240"/>
                <a:gd name="T86" fmla="*/ 187 w 426"/>
                <a:gd name="T87" fmla="*/ 33 h 240"/>
                <a:gd name="T88" fmla="*/ 162 w 426"/>
                <a:gd name="T89" fmla="*/ 37 h 240"/>
                <a:gd name="T90" fmla="*/ 136 w 426"/>
                <a:gd name="T91" fmla="*/ 13 h 240"/>
                <a:gd name="T92" fmla="*/ 114 w 426"/>
                <a:gd name="T93" fmla="*/ 0 h 24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26"/>
                <a:gd name="T142" fmla="*/ 0 h 240"/>
                <a:gd name="T143" fmla="*/ 426 w 426"/>
                <a:gd name="T144" fmla="*/ 240 h 24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26" h="240">
                  <a:moveTo>
                    <a:pt x="114" y="0"/>
                  </a:moveTo>
                  <a:lnTo>
                    <a:pt x="125" y="10"/>
                  </a:lnTo>
                  <a:lnTo>
                    <a:pt x="139" y="23"/>
                  </a:lnTo>
                  <a:lnTo>
                    <a:pt x="153" y="35"/>
                  </a:lnTo>
                  <a:lnTo>
                    <a:pt x="153" y="41"/>
                  </a:lnTo>
                  <a:lnTo>
                    <a:pt x="145" y="41"/>
                  </a:lnTo>
                  <a:lnTo>
                    <a:pt x="133" y="39"/>
                  </a:lnTo>
                  <a:lnTo>
                    <a:pt x="119" y="39"/>
                  </a:lnTo>
                  <a:lnTo>
                    <a:pt x="102" y="37"/>
                  </a:lnTo>
                  <a:lnTo>
                    <a:pt x="85" y="35"/>
                  </a:lnTo>
                  <a:lnTo>
                    <a:pt x="68" y="33"/>
                  </a:lnTo>
                  <a:lnTo>
                    <a:pt x="54" y="29"/>
                  </a:lnTo>
                  <a:lnTo>
                    <a:pt x="45" y="27"/>
                  </a:lnTo>
                  <a:lnTo>
                    <a:pt x="43" y="31"/>
                  </a:lnTo>
                  <a:lnTo>
                    <a:pt x="28" y="35"/>
                  </a:lnTo>
                  <a:lnTo>
                    <a:pt x="11" y="37"/>
                  </a:lnTo>
                  <a:lnTo>
                    <a:pt x="0" y="37"/>
                  </a:lnTo>
                  <a:lnTo>
                    <a:pt x="14" y="46"/>
                  </a:lnTo>
                  <a:lnTo>
                    <a:pt x="20" y="58"/>
                  </a:lnTo>
                  <a:lnTo>
                    <a:pt x="17" y="68"/>
                  </a:lnTo>
                  <a:lnTo>
                    <a:pt x="9" y="77"/>
                  </a:lnTo>
                  <a:lnTo>
                    <a:pt x="23" y="79"/>
                  </a:lnTo>
                  <a:lnTo>
                    <a:pt x="43" y="79"/>
                  </a:lnTo>
                  <a:lnTo>
                    <a:pt x="60" y="83"/>
                  </a:lnTo>
                  <a:lnTo>
                    <a:pt x="77" y="87"/>
                  </a:lnTo>
                  <a:lnTo>
                    <a:pt x="82" y="95"/>
                  </a:lnTo>
                  <a:lnTo>
                    <a:pt x="82" y="103"/>
                  </a:lnTo>
                  <a:lnTo>
                    <a:pt x="82" y="114"/>
                  </a:lnTo>
                  <a:lnTo>
                    <a:pt x="88" y="124"/>
                  </a:lnTo>
                  <a:lnTo>
                    <a:pt x="99" y="134"/>
                  </a:lnTo>
                  <a:lnTo>
                    <a:pt x="111" y="145"/>
                  </a:lnTo>
                  <a:lnTo>
                    <a:pt x="122" y="157"/>
                  </a:lnTo>
                  <a:lnTo>
                    <a:pt x="131" y="165"/>
                  </a:lnTo>
                  <a:lnTo>
                    <a:pt x="148" y="159"/>
                  </a:lnTo>
                  <a:lnTo>
                    <a:pt x="162" y="149"/>
                  </a:lnTo>
                  <a:lnTo>
                    <a:pt x="176" y="143"/>
                  </a:lnTo>
                  <a:lnTo>
                    <a:pt x="190" y="141"/>
                  </a:lnTo>
                  <a:lnTo>
                    <a:pt x="204" y="147"/>
                  </a:lnTo>
                  <a:lnTo>
                    <a:pt x="224" y="161"/>
                  </a:lnTo>
                  <a:lnTo>
                    <a:pt x="244" y="178"/>
                  </a:lnTo>
                  <a:lnTo>
                    <a:pt x="258" y="192"/>
                  </a:lnTo>
                  <a:lnTo>
                    <a:pt x="267" y="192"/>
                  </a:lnTo>
                  <a:lnTo>
                    <a:pt x="281" y="194"/>
                  </a:lnTo>
                  <a:lnTo>
                    <a:pt x="295" y="198"/>
                  </a:lnTo>
                  <a:lnTo>
                    <a:pt x="312" y="205"/>
                  </a:lnTo>
                  <a:lnTo>
                    <a:pt x="329" y="213"/>
                  </a:lnTo>
                  <a:lnTo>
                    <a:pt x="346" y="221"/>
                  </a:lnTo>
                  <a:lnTo>
                    <a:pt x="363" y="231"/>
                  </a:lnTo>
                  <a:lnTo>
                    <a:pt x="380" y="240"/>
                  </a:lnTo>
                  <a:lnTo>
                    <a:pt x="369" y="217"/>
                  </a:lnTo>
                  <a:lnTo>
                    <a:pt x="360" y="196"/>
                  </a:lnTo>
                  <a:lnTo>
                    <a:pt x="363" y="184"/>
                  </a:lnTo>
                  <a:lnTo>
                    <a:pt x="383" y="182"/>
                  </a:lnTo>
                  <a:lnTo>
                    <a:pt x="366" y="167"/>
                  </a:lnTo>
                  <a:lnTo>
                    <a:pt x="341" y="151"/>
                  </a:lnTo>
                  <a:lnTo>
                    <a:pt x="318" y="134"/>
                  </a:lnTo>
                  <a:lnTo>
                    <a:pt x="309" y="126"/>
                  </a:lnTo>
                  <a:lnTo>
                    <a:pt x="318" y="126"/>
                  </a:lnTo>
                  <a:lnTo>
                    <a:pt x="338" y="130"/>
                  </a:lnTo>
                  <a:lnTo>
                    <a:pt x="358" y="138"/>
                  </a:lnTo>
                  <a:lnTo>
                    <a:pt x="369" y="145"/>
                  </a:lnTo>
                  <a:lnTo>
                    <a:pt x="375" y="138"/>
                  </a:lnTo>
                  <a:lnTo>
                    <a:pt x="389" y="136"/>
                  </a:lnTo>
                  <a:lnTo>
                    <a:pt x="409" y="138"/>
                  </a:lnTo>
                  <a:lnTo>
                    <a:pt x="426" y="143"/>
                  </a:lnTo>
                  <a:lnTo>
                    <a:pt x="400" y="124"/>
                  </a:lnTo>
                  <a:lnTo>
                    <a:pt x="383" y="112"/>
                  </a:lnTo>
                  <a:lnTo>
                    <a:pt x="372" y="103"/>
                  </a:lnTo>
                  <a:lnTo>
                    <a:pt x="375" y="99"/>
                  </a:lnTo>
                  <a:lnTo>
                    <a:pt x="355" y="91"/>
                  </a:lnTo>
                  <a:lnTo>
                    <a:pt x="335" y="83"/>
                  </a:lnTo>
                  <a:lnTo>
                    <a:pt x="321" y="77"/>
                  </a:lnTo>
                  <a:lnTo>
                    <a:pt x="315" y="70"/>
                  </a:lnTo>
                  <a:lnTo>
                    <a:pt x="315" y="64"/>
                  </a:lnTo>
                  <a:lnTo>
                    <a:pt x="324" y="56"/>
                  </a:lnTo>
                  <a:lnTo>
                    <a:pt x="332" y="50"/>
                  </a:lnTo>
                  <a:lnTo>
                    <a:pt x="341" y="46"/>
                  </a:lnTo>
                  <a:lnTo>
                    <a:pt x="318" y="41"/>
                  </a:lnTo>
                  <a:lnTo>
                    <a:pt x="292" y="35"/>
                  </a:lnTo>
                  <a:lnTo>
                    <a:pt x="270" y="31"/>
                  </a:lnTo>
                  <a:lnTo>
                    <a:pt x="258" y="27"/>
                  </a:lnTo>
                  <a:lnTo>
                    <a:pt x="253" y="23"/>
                  </a:lnTo>
                  <a:lnTo>
                    <a:pt x="253" y="19"/>
                  </a:lnTo>
                  <a:lnTo>
                    <a:pt x="250" y="17"/>
                  </a:lnTo>
                  <a:lnTo>
                    <a:pt x="253" y="13"/>
                  </a:lnTo>
                  <a:lnTo>
                    <a:pt x="233" y="17"/>
                  </a:lnTo>
                  <a:lnTo>
                    <a:pt x="210" y="23"/>
                  </a:lnTo>
                  <a:lnTo>
                    <a:pt x="187" y="33"/>
                  </a:lnTo>
                  <a:lnTo>
                    <a:pt x="173" y="41"/>
                  </a:lnTo>
                  <a:lnTo>
                    <a:pt x="162" y="37"/>
                  </a:lnTo>
                  <a:lnTo>
                    <a:pt x="148" y="25"/>
                  </a:lnTo>
                  <a:lnTo>
                    <a:pt x="136" y="13"/>
                  </a:lnTo>
                  <a:lnTo>
                    <a:pt x="128" y="6"/>
                  </a:lnTo>
                  <a:lnTo>
                    <a:pt x="114" y="0"/>
                  </a:lnTo>
                  <a:close/>
                </a:path>
              </a:pathLst>
            </a:custGeom>
            <a:solidFill>
              <a:srgbClr val="C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5" name="Freeform 48"/>
            <p:cNvSpPr>
              <a:spLocks/>
            </p:cNvSpPr>
            <p:nvPr/>
          </p:nvSpPr>
          <p:spPr bwMode="auto">
            <a:xfrm>
              <a:off x="2112" y="2688"/>
              <a:ext cx="284" cy="221"/>
            </a:xfrm>
            <a:custGeom>
              <a:avLst/>
              <a:gdLst>
                <a:gd name="T0" fmla="*/ 31 w 284"/>
                <a:gd name="T1" fmla="*/ 4 h 221"/>
                <a:gd name="T2" fmla="*/ 45 w 284"/>
                <a:gd name="T3" fmla="*/ 14 h 221"/>
                <a:gd name="T4" fmla="*/ 51 w 284"/>
                <a:gd name="T5" fmla="*/ 27 h 221"/>
                <a:gd name="T6" fmla="*/ 68 w 284"/>
                <a:gd name="T7" fmla="*/ 47 h 221"/>
                <a:gd name="T8" fmla="*/ 88 w 284"/>
                <a:gd name="T9" fmla="*/ 45 h 221"/>
                <a:gd name="T10" fmla="*/ 122 w 284"/>
                <a:gd name="T11" fmla="*/ 31 h 221"/>
                <a:gd name="T12" fmla="*/ 147 w 284"/>
                <a:gd name="T13" fmla="*/ 27 h 221"/>
                <a:gd name="T14" fmla="*/ 173 w 284"/>
                <a:gd name="T15" fmla="*/ 25 h 221"/>
                <a:gd name="T16" fmla="*/ 201 w 284"/>
                <a:gd name="T17" fmla="*/ 25 h 221"/>
                <a:gd name="T18" fmla="*/ 227 w 284"/>
                <a:gd name="T19" fmla="*/ 23 h 221"/>
                <a:gd name="T20" fmla="*/ 213 w 284"/>
                <a:gd name="T21" fmla="*/ 29 h 221"/>
                <a:gd name="T22" fmla="*/ 184 w 284"/>
                <a:gd name="T23" fmla="*/ 45 h 221"/>
                <a:gd name="T24" fmla="*/ 170 w 284"/>
                <a:gd name="T25" fmla="*/ 47 h 221"/>
                <a:gd name="T26" fmla="*/ 159 w 284"/>
                <a:gd name="T27" fmla="*/ 50 h 221"/>
                <a:gd name="T28" fmla="*/ 164 w 284"/>
                <a:gd name="T29" fmla="*/ 54 h 221"/>
                <a:gd name="T30" fmla="*/ 187 w 284"/>
                <a:gd name="T31" fmla="*/ 56 h 221"/>
                <a:gd name="T32" fmla="*/ 213 w 284"/>
                <a:gd name="T33" fmla="*/ 62 h 221"/>
                <a:gd name="T34" fmla="*/ 235 w 284"/>
                <a:gd name="T35" fmla="*/ 72 h 221"/>
                <a:gd name="T36" fmla="*/ 258 w 284"/>
                <a:gd name="T37" fmla="*/ 85 h 221"/>
                <a:gd name="T38" fmla="*/ 278 w 284"/>
                <a:gd name="T39" fmla="*/ 95 h 221"/>
                <a:gd name="T40" fmla="*/ 272 w 284"/>
                <a:gd name="T41" fmla="*/ 97 h 221"/>
                <a:gd name="T42" fmla="*/ 252 w 284"/>
                <a:gd name="T43" fmla="*/ 93 h 221"/>
                <a:gd name="T44" fmla="*/ 224 w 284"/>
                <a:gd name="T45" fmla="*/ 95 h 221"/>
                <a:gd name="T46" fmla="*/ 176 w 284"/>
                <a:gd name="T47" fmla="*/ 93 h 221"/>
                <a:gd name="T48" fmla="*/ 179 w 284"/>
                <a:gd name="T49" fmla="*/ 99 h 221"/>
                <a:gd name="T50" fmla="*/ 204 w 284"/>
                <a:gd name="T51" fmla="*/ 126 h 221"/>
                <a:gd name="T52" fmla="*/ 221 w 284"/>
                <a:gd name="T53" fmla="*/ 153 h 221"/>
                <a:gd name="T54" fmla="*/ 235 w 284"/>
                <a:gd name="T55" fmla="*/ 175 h 221"/>
                <a:gd name="T56" fmla="*/ 235 w 284"/>
                <a:gd name="T57" fmla="*/ 178 h 221"/>
                <a:gd name="T58" fmla="*/ 201 w 284"/>
                <a:gd name="T59" fmla="*/ 165 h 221"/>
                <a:gd name="T60" fmla="*/ 164 w 284"/>
                <a:gd name="T61" fmla="*/ 149 h 221"/>
                <a:gd name="T62" fmla="*/ 130 w 284"/>
                <a:gd name="T63" fmla="*/ 124 h 221"/>
                <a:gd name="T64" fmla="*/ 116 w 284"/>
                <a:gd name="T65" fmla="*/ 111 h 221"/>
                <a:gd name="T66" fmla="*/ 119 w 284"/>
                <a:gd name="T67" fmla="*/ 120 h 221"/>
                <a:gd name="T68" fmla="*/ 127 w 284"/>
                <a:gd name="T69" fmla="*/ 149 h 221"/>
                <a:gd name="T70" fmla="*/ 113 w 284"/>
                <a:gd name="T71" fmla="*/ 196 h 221"/>
                <a:gd name="T72" fmla="*/ 99 w 284"/>
                <a:gd name="T73" fmla="*/ 182 h 221"/>
                <a:gd name="T74" fmla="*/ 68 w 284"/>
                <a:gd name="T75" fmla="*/ 124 h 221"/>
                <a:gd name="T76" fmla="*/ 71 w 284"/>
                <a:gd name="T77" fmla="*/ 99 h 221"/>
                <a:gd name="T78" fmla="*/ 65 w 284"/>
                <a:gd name="T79" fmla="*/ 101 h 221"/>
                <a:gd name="T80" fmla="*/ 57 w 284"/>
                <a:gd name="T81" fmla="*/ 116 h 221"/>
                <a:gd name="T82" fmla="*/ 25 w 284"/>
                <a:gd name="T83" fmla="*/ 130 h 221"/>
                <a:gd name="T84" fmla="*/ 8 w 284"/>
                <a:gd name="T85" fmla="*/ 132 h 221"/>
                <a:gd name="T86" fmla="*/ 17 w 284"/>
                <a:gd name="T87" fmla="*/ 111 h 221"/>
                <a:gd name="T88" fmla="*/ 31 w 284"/>
                <a:gd name="T89" fmla="*/ 85 h 221"/>
                <a:gd name="T90" fmla="*/ 59 w 284"/>
                <a:gd name="T91" fmla="*/ 64 h 221"/>
                <a:gd name="T92" fmla="*/ 68 w 284"/>
                <a:gd name="T93" fmla="*/ 52 h 221"/>
                <a:gd name="T94" fmla="*/ 51 w 284"/>
                <a:gd name="T95" fmla="*/ 31 h 221"/>
                <a:gd name="T96" fmla="*/ 39 w 284"/>
                <a:gd name="T97" fmla="*/ 14 h 221"/>
                <a:gd name="T98" fmla="*/ 28 w 284"/>
                <a:gd name="T99" fmla="*/ 4 h 221"/>
                <a:gd name="T100" fmla="*/ 28 w 284"/>
                <a:gd name="T101" fmla="*/ 0 h 2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84"/>
                <a:gd name="T154" fmla="*/ 0 h 221"/>
                <a:gd name="T155" fmla="*/ 284 w 284"/>
                <a:gd name="T156" fmla="*/ 221 h 2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84" h="221">
                  <a:moveTo>
                    <a:pt x="28" y="0"/>
                  </a:moveTo>
                  <a:lnTo>
                    <a:pt x="31" y="4"/>
                  </a:lnTo>
                  <a:lnTo>
                    <a:pt x="39" y="8"/>
                  </a:lnTo>
                  <a:lnTo>
                    <a:pt x="45" y="14"/>
                  </a:lnTo>
                  <a:lnTo>
                    <a:pt x="48" y="21"/>
                  </a:lnTo>
                  <a:lnTo>
                    <a:pt x="51" y="27"/>
                  </a:lnTo>
                  <a:lnTo>
                    <a:pt x="59" y="37"/>
                  </a:lnTo>
                  <a:lnTo>
                    <a:pt x="68" y="47"/>
                  </a:lnTo>
                  <a:lnTo>
                    <a:pt x="79" y="52"/>
                  </a:lnTo>
                  <a:lnTo>
                    <a:pt x="88" y="45"/>
                  </a:lnTo>
                  <a:lnTo>
                    <a:pt x="105" y="39"/>
                  </a:lnTo>
                  <a:lnTo>
                    <a:pt x="122" y="31"/>
                  </a:lnTo>
                  <a:lnTo>
                    <a:pt x="139" y="27"/>
                  </a:lnTo>
                  <a:lnTo>
                    <a:pt x="147" y="27"/>
                  </a:lnTo>
                  <a:lnTo>
                    <a:pt x="159" y="25"/>
                  </a:lnTo>
                  <a:lnTo>
                    <a:pt x="173" y="25"/>
                  </a:lnTo>
                  <a:lnTo>
                    <a:pt x="187" y="25"/>
                  </a:lnTo>
                  <a:lnTo>
                    <a:pt x="201" y="25"/>
                  </a:lnTo>
                  <a:lnTo>
                    <a:pt x="215" y="23"/>
                  </a:lnTo>
                  <a:lnTo>
                    <a:pt x="227" y="23"/>
                  </a:lnTo>
                  <a:lnTo>
                    <a:pt x="232" y="21"/>
                  </a:lnTo>
                  <a:lnTo>
                    <a:pt x="213" y="29"/>
                  </a:lnTo>
                  <a:lnTo>
                    <a:pt x="196" y="37"/>
                  </a:lnTo>
                  <a:lnTo>
                    <a:pt x="184" y="45"/>
                  </a:lnTo>
                  <a:lnTo>
                    <a:pt x="176" y="47"/>
                  </a:lnTo>
                  <a:lnTo>
                    <a:pt x="170" y="47"/>
                  </a:lnTo>
                  <a:lnTo>
                    <a:pt x="164" y="50"/>
                  </a:lnTo>
                  <a:lnTo>
                    <a:pt x="159" y="50"/>
                  </a:lnTo>
                  <a:lnTo>
                    <a:pt x="153" y="52"/>
                  </a:lnTo>
                  <a:lnTo>
                    <a:pt x="164" y="54"/>
                  </a:lnTo>
                  <a:lnTo>
                    <a:pt x="176" y="54"/>
                  </a:lnTo>
                  <a:lnTo>
                    <a:pt x="187" y="56"/>
                  </a:lnTo>
                  <a:lnTo>
                    <a:pt x="198" y="60"/>
                  </a:lnTo>
                  <a:lnTo>
                    <a:pt x="213" y="62"/>
                  </a:lnTo>
                  <a:lnTo>
                    <a:pt x="224" y="66"/>
                  </a:lnTo>
                  <a:lnTo>
                    <a:pt x="235" y="72"/>
                  </a:lnTo>
                  <a:lnTo>
                    <a:pt x="247" y="81"/>
                  </a:lnTo>
                  <a:lnTo>
                    <a:pt x="258" y="85"/>
                  </a:lnTo>
                  <a:lnTo>
                    <a:pt x="269" y="91"/>
                  </a:lnTo>
                  <a:lnTo>
                    <a:pt x="278" y="95"/>
                  </a:lnTo>
                  <a:lnTo>
                    <a:pt x="284" y="101"/>
                  </a:lnTo>
                  <a:lnTo>
                    <a:pt x="272" y="97"/>
                  </a:lnTo>
                  <a:lnTo>
                    <a:pt x="264" y="95"/>
                  </a:lnTo>
                  <a:lnTo>
                    <a:pt x="252" y="93"/>
                  </a:lnTo>
                  <a:lnTo>
                    <a:pt x="241" y="93"/>
                  </a:lnTo>
                  <a:lnTo>
                    <a:pt x="224" y="95"/>
                  </a:lnTo>
                  <a:lnTo>
                    <a:pt x="201" y="95"/>
                  </a:lnTo>
                  <a:lnTo>
                    <a:pt x="176" y="93"/>
                  </a:lnTo>
                  <a:lnTo>
                    <a:pt x="159" y="87"/>
                  </a:lnTo>
                  <a:lnTo>
                    <a:pt x="179" y="99"/>
                  </a:lnTo>
                  <a:lnTo>
                    <a:pt x="193" y="114"/>
                  </a:lnTo>
                  <a:lnTo>
                    <a:pt x="204" y="126"/>
                  </a:lnTo>
                  <a:lnTo>
                    <a:pt x="213" y="140"/>
                  </a:lnTo>
                  <a:lnTo>
                    <a:pt x="221" y="153"/>
                  </a:lnTo>
                  <a:lnTo>
                    <a:pt x="227" y="165"/>
                  </a:lnTo>
                  <a:lnTo>
                    <a:pt x="235" y="175"/>
                  </a:lnTo>
                  <a:lnTo>
                    <a:pt x="247" y="184"/>
                  </a:lnTo>
                  <a:lnTo>
                    <a:pt x="235" y="178"/>
                  </a:lnTo>
                  <a:lnTo>
                    <a:pt x="218" y="171"/>
                  </a:lnTo>
                  <a:lnTo>
                    <a:pt x="201" y="165"/>
                  </a:lnTo>
                  <a:lnTo>
                    <a:pt x="181" y="157"/>
                  </a:lnTo>
                  <a:lnTo>
                    <a:pt x="164" y="149"/>
                  </a:lnTo>
                  <a:lnTo>
                    <a:pt x="145" y="138"/>
                  </a:lnTo>
                  <a:lnTo>
                    <a:pt x="130" y="124"/>
                  </a:lnTo>
                  <a:lnTo>
                    <a:pt x="119" y="107"/>
                  </a:lnTo>
                  <a:lnTo>
                    <a:pt x="116" y="111"/>
                  </a:lnTo>
                  <a:lnTo>
                    <a:pt x="116" y="114"/>
                  </a:lnTo>
                  <a:lnTo>
                    <a:pt x="119" y="120"/>
                  </a:lnTo>
                  <a:lnTo>
                    <a:pt x="122" y="126"/>
                  </a:lnTo>
                  <a:lnTo>
                    <a:pt x="127" y="149"/>
                  </a:lnTo>
                  <a:lnTo>
                    <a:pt x="122" y="171"/>
                  </a:lnTo>
                  <a:lnTo>
                    <a:pt x="113" y="196"/>
                  </a:lnTo>
                  <a:lnTo>
                    <a:pt x="110" y="221"/>
                  </a:lnTo>
                  <a:lnTo>
                    <a:pt x="99" y="182"/>
                  </a:lnTo>
                  <a:lnTo>
                    <a:pt x="79" y="151"/>
                  </a:lnTo>
                  <a:lnTo>
                    <a:pt x="68" y="124"/>
                  </a:lnTo>
                  <a:lnTo>
                    <a:pt x="71" y="103"/>
                  </a:lnTo>
                  <a:lnTo>
                    <a:pt x="71" y="99"/>
                  </a:lnTo>
                  <a:lnTo>
                    <a:pt x="68" y="99"/>
                  </a:lnTo>
                  <a:lnTo>
                    <a:pt x="65" y="101"/>
                  </a:lnTo>
                  <a:lnTo>
                    <a:pt x="62" y="105"/>
                  </a:lnTo>
                  <a:lnTo>
                    <a:pt x="57" y="116"/>
                  </a:lnTo>
                  <a:lnTo>
                    <a:pt x="45" y="124"/>
                  </a:lnTo>
                  <a:lnTo>
                    <a:pt x="25" y="130"/>
                  </a:lnTo>
                  <a:lnTo>
                    <a:pt x="0" y="142"/>
                  </a:lnTo>
                  <a:lnTo>
                    <a:pt x="8" y="132"/>
                  </a:lnTo>
                  <a:lnTo>
                    <a:pt x="14" y="122"/>
                  </a:lnTo>
                  <a:lnTo>
                    <a:pt x="17" y="111"/>
                  </a:lnTo>
                  <a:lnTo>
                    <a:pt x="22" y="99"/>
                  </a:lnTo>
                  <a:lnTo>
                    <a:pt x="31" y="85"/>
                  </a:lnTo>
                  <a:lnTo>
                    <a:pt x="45" y="72"/>
                  </a:lnTo>
                  <a:lnTo>
                    <a:pt x="59" y="64"/>
                  </a:lnTo>
                  <a:lnTo>
                    <a:pt x="74" y="58"/>
                  </a:lnTo>
                  <a:lnTo>
                    <a:pt x="68" y="52"/>
                  </a:lnTo>
                  <a:lnTo>
                    <a:pt x="59" y="41"/>
                  </a:lnTo>
                  <a:lnTo>
                    <a:pt x="51" y="31"/>
                  </a:lnTo>
                  <a:lnTo>
                    <a:pt x="45" y="23"/>
                  </a:lnTo>
                  <a:lnTo>
                    <a:pt x="39" y="14"/>
                  </a:lnTo>
                  <a:lnTo>
                    <a:pt x="34" y="8"/>
                  </a:lnTo>
                  <a:lnTo>
                    <a:pt x="28" y="4"/>
                  </a:lnTo>
                  <a:lnTo>
                    <a:pt x="25" y="2"/>
                  </a:lnTo>
                  <a:lnTo>
                    <a:pt x="28"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6" name="Freeform 49"/>
            <p:cNvSpPr>
              <a:spLocks/>
            </p:cNvSpPr>
            <p:nvPr/>
          </p:nvSpPr>
          <p:spPr bwMode="auto">
            <a:xfrm>
              <a:off x="2825" y="1849"/>
              <a:ext cx="303" cy="336"/>
            </a:xfrm>
            <a:custGeom>
              <a:avLst/>
              <a:gdLst>
                <a:gd name="T0" fmla="*/ 51 w 303"/>
                <a:gd name="T1" fmla="*/ 45 h 336"/>
                <a:gd name="T2" fmla="*/ 59 w 303"/>
                <a:gd name="T3" fmla="*/ 57 h 336"/>
                <a:gd name="T4" fmla="*/ 65 w 303"/>
                <a:gd name="T5" fmla="*/ 72 h 336"/>
                <a:gd name="T6" fmla="*/ 82 w 303"/>
                <a:gd name="T7" fmla="*/ 95 h 336"/>
                <a:gd name="T8" fmla="*/ 105 w 303"/>
                <a:gd name="T9" fmla="*/ 88 h 336"/>
                <a:gd name="T10" fmla="*/ 139 w 303"/>
                <a:gd name="T11" fmla="*/ 55 h 336"/>
                <a:gd name="T12" fmla="*/ 167 w 303"/>
                <a:gd name="T13" fmla="*/ 39 h 336"/>
                <a:gd name="T14" fmla="*/ 196 w 303"/>
                <a:gd name="T15" fmla="*/ 28 h 336"/>
                <a:gd name="T16" fmla="*/ 227 w 303"/>
                <a:gd name="T17" fmla="*/ 16 h 336"/>
                <a:gd name="T18" fmla="*/ 250 w 303"/>
                <a:gd name="T19" fmla="*/ 4 h 336"/>
                <a:gd name="T20" fmla="*/ 238 w 303"/>
                <a:gd name="T21" fmla="*/ 18 h 336"/>
                <a:gd name="T22" fmla="*/ 204 w 303"/>
                <a:gd name="T23" fmla="*/ 53 h 336"/>
                <a:gd name="T24" fmla="*/ 187 w 303"/>
                <a:gd name="T25" fmla="*/ 62 h 336"/>
                <a:gd name="T26" fmla="*/ 176 w 303"/>
                <a:gd name="T27" fmla="*/ 68 h 336"/>
                <a:gd name="T28" fmla="*/ 184 w 303"/>
                <a:gd name="T29" fmla="*/ 70 h 336"/>
                <a:gd name="T30" fmla="*/ 207 w 303"/>
                <a:gd name="T31" fmla="*/ 68 h 336"/>
                <a:gd name="T32" fmla="*/ 233 w 303"/>
                <a:gd name="T33" fmla="*/ 70 h 336"/>
                <a:gd name="T34" fmla="*/ 255 w 303"/>
                <a:gd name="T35" fmla="*/ 76 h 336"/>
                <a:gd name="T36" fmla="*/ 278 w 303"/>
                <a:gd name="T37" fmla="*/ 86 h 336"/>
                <a:gd name="T38" fmla="*/ 298 w 303"/>
                <a:gd name="T39" fmla="*/ 97 h 336"/>
                <a:gd name="T40" fmla="*/ 295 w 303"/>
                <a:gd name="T41" fmla="*/ 101 h 336"/>
                <a:gd name="T42" fmla="*/ 272 w 303"/>
                <a:gd name="T43" fmla="*/ 101 h 336"/>
                <a:gd name="T44" fmla="*/ 255 w 303"/>
                <a:gd name="T45" fmla="*/ 105 h 336"/>
                <a:gd name="T46" fmla="*/ 233 w 303"/>
                <a:gd name="T47" fmla="*/ 115 h 336"/>
                <a:gd name="T48" fmla="*/ 207 w 303"/>
                <a:gd name="T49" fmla="*/ 123 h 336"/>
                <a:gd name="T50" fmla="*/ 184 w 303"/>
                <a:gd name="T51" fmla="*/ 125 h 336"/>
                <a:gd name="T52" fmla="*/ 207 w 303"/>
                <a:gd name="T53" fmla="*/ 150 h 336"/>
                <a:gd name="T54" fmla="*/ 238 w 303"/>
                <a:gd name="T55" fmla="*/ 214 h 336"/>
                <a:gd name="T56" fmla="*/ 244 w 303"/>
                <a:gd name="T57" fmla="*/ 231 h 336"/>
                <a:gd name="T58" fmla="*/ 213 w 303"/>
                <a:gd name="T59" fmla="*/ 223 h 336"/>
                <a:gd name="T60" fmla="*/ 173 w 303"/>
                <a:gd name="T61" fmla="*/ 212 h 336"/>
                <a:gd name="T62" fmla="*/ 142 w 303"/>
                <a:gd name="T63" fmla="*/ 187 h 336"/>
                <a:gd name="T64" fmla="*/ 128 w 303"/>
                <a:gd name="T65" fmla="*/ 173 h 336"/>
                <a:gd name="T66" fmla="*/ 128 w 303"/>
                <a:gd name="T67" fmla="*/ 185 h 336"/>
                <a:gd name="T68" fmla="*/ 136 w 303"/>
                <a:gd name="T69" fmla="*/ 225 h 336"/>
                <a:gd name="T70" fmla="*/ 116 w 303"/>
                <a:gd name="T71" fmla="*/ 301 h 336"/>
                <a:gd name="T72" fmla="*/ 102 w 303"/>
                <a:gd name="T73" fmla="*/ 284 h 336"/>
                <a:gd name="T74" fmla="*/ 74 w 303"/>
                <a:gd name="T75" fmla="*/ 210 h 336"/>
                <a:gd name="T76" fmla="*/ 79 w 303"/>
                <a:gd name="T77" fmla="*/ 173 h 336"/>
                <a:gd name="T78" fmla="*/ 74 w 303"/>
                <a:gd name="T79" fmla="*/ 177 h 336"/>
                <a:gd name="T80" fmla="*/ 62 w 303"/>
                <a:gd name="T81" fmla="*/ 202 h 336"/>
                <a:gd name="T82" fmla="*/ 28 w 303"/>
                <a:gd name="T83" fmla="*/ 233 h 336"/>
                <a:gd name="T84" fmla="*/ 11 w 303"/>
                <a:gd name="T85" fmla="*/ 243 h 336"/>
                <a:gd name="T86" fmla="*/ 23 w 303"/>
                <a:gd name="T87" fmla="*/ 210 h 336"/>
                <a:gd name="T88" fmla="*/ 40 w 303"/>
                <a:gd name="T89" fmla="*/ 165 h 336"/>
                <a:gd name="T90" fmla="*/ 74 w 303"/>
                <a:gd name="T91" fmla="*/ 123 h 336"/>
                <a:gd name="T92" fmla="*/ 82 w 303"/>
                <a:gd name="T93" fmla="*/ 103 h 336"/>
                <a:gd name="T94" fmla="*/ 65 w 303"/>
                <a:gd name="T95" fmla="*/ 78 h 336"/>
                <a:gd name="T96" fmla="*/ 57 w 303"/>
                <a:gd name="T97" fmla="*/ 59 h 336"/>
                <a:gd name="T98" fmla="*/ 45 w 303"/>
                <a:gd name="T99" fmla="*/ 47 h 336"/>
                <a:gd name="T100" fmla="*/ 45 w 303"/>
                <a:gd name="T101" fmla="*/ 41 h 3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3"/>
                <a:gd name="T154" fmla="*/ 0 h 336"/>
                <a:gd name="T155" fmla="*/ 303 w 303"/>
                <a:gd name="T156" fmla="*/ 336 h 3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3" h="336">
                  <a:moveTo>
                    <a:pt x="45" y="41"/>
                  </a:moveTo>
                  <a:lnTo>
                    <a:pt x="51" y="45"/>
                  </a:lnTo>
                  <a:lnTo>
                    <a:pt x="54" y="51"/>
                  </a:lnTo>
                  <a:lnTo>
                    <a:pt x="59" y="57"/>
                  </a:lnTo>
                  <a:lnTo>
                    <a:pt x="62" y="64"/>
                  </a:lnTo>
                  <a:lnTo>
                    <a:pt x="65" y="72"/>
                  </a:lnTo>
                  <a:lnTo>
                    <a:pt x="74" y="84"/>
                  </a:lnTo>
                  <a:lnTo>
                    <a:pt x="82" y="95"/>
                  </a:lnTo>
                  <a:lnTo>
                    <a:pt x="93" y="99"/>
                  </a:lnTo>
                  <a:lnTo>
                    <a:pt x="105" y="88"/>
                  </a:lnTo>
                  <a:lnTo>
                    <a:pt x="119" y="72"/>
                  </a:lnTo>
                  <a:lnTo>
                    <a:pt x="139" y="55"/>
                  </a:lnTo>
                  <a:lnTo>
                    <a:pt x="159" y="43"/>
                  </a:lnTo>
                  <a:lnTo>
                    <a:pt x="167" y="39"/>
                  </a:lnTo>
                  <a:lnTo>
                    <a:pt x="179" y="35"/>
                  </a:lnTo>
                  <a:lnTo>
                    <a:pt x="196" y="28"/>
                  </a:lnTo>
                  <a:lnTo>
                    <a:pt x="210" y="22"/>
                  </a:lnTo>
                  <a:lnTo>
                    <a:pt x="227" y="16"/>
                  </a:lnTo>
                  <a:lnTo>
                    <a:pt x="238" y="10"/>
                  </a:lnTo>
                  <a:lnTo>
                    <a:pt x="250" y="4"/>
                  </a:lnTo>
                  <a:lnTo>
                    <a:pt x="255" y="0"/>
                  </a:lnTo>
                  <a:lnTo>
                    <a:pt x="238" y="18"/>
                  </a:lnTo>
                  <a:lnTo>
                    <a:pt x="218" y="37"/>
                  </a:lnTo>
                  <a:lnTo>
                    <a:pt x="204" y="53"/>
                  </a:lnTo>
                  <a:lnTo>
                    <a:pt x="193" y="59"/>
                  </a:lnTo>
                  <a:lnTo>
                    <a:pt x="187" y="62"/>
                  </a:lnTo>
                  <a:lnTo>
                    <a:pt x="181" y="66"/>
                  </a:lnTo>
                  <a:lnTo>
                    <a:pt x="176" y="68"/>
                  </a:lnTo>
                  <a:lnTo>
                    <a:pt x="173" y="72"/>
                  </a:lnTo>
                  <a:lnTo>
                    <a:pt x="184" y="70"/>
                  </a:lnTo>
                  <a:lnTo>
                    <a:pt x="196" y="70"/>
                  </a:lnTo>
                  <a:lnTo>
                    <a:pt x="207" y="68"/>
                  </a:lnTo>
                  <a:lnTo>
                    <a:pt x="221" y="68"/>
                  </a:lnTo>
                  <a:lnTo>
                    <a:pt x="233" y="70"/>
                  </a:lnTo>
                  <a:lnTo>
                    <a:pt x="244" y="72"/>
                  </a:lnTo>
                  <a:lnTo>
                    <a:pt x="255" y="76"/>
                  </a:lnTo>
                  <a:lnTo>
                    <a:pt x="267" y="84"/>
                  </a:lnTo>
                  <a:lnTo>
                    <a:pt x="278" y="86"/>
                  </a:lnTo>
                  <a:lnTo>
                    <a:pt x="289" y="90"/>
                  </a:lnTo>
                  <a:lnTo>
                    <a:pt x="298" y="97"/>
                  </a:lnTo>
                  <a:lnTo>
                    <a:pt x="303" y="103"/>
                  </a:lnTo>
                  <a:lnTo>
                    <a:pt x="295" y="101"/>
                  </a:lnTo>
                  <a:lnTo>
                    <a:pt x="284" y="99"/>
                  </a:lnTo>
                  <a:lnTo>
                    <a:pt x="272" y="101"/>
                  </a:lnTo>
                  <a:lnTo>
                    <a:pt x="261" y="103"/>
                  </a:lnTo>
                  <a:lnTo>
                    <a:pt x="255" y="105"/>
                  </a:lnTo>
                  <a:lnTo>
                    <a:pt x="244" y="111"/>
                  </a:lnTo>
                  <a:lnTo>
                    <a:pt x="233" y="115"/>
                  </a:lnTo>
                  <a:lnTo>
                    <a:pt x="218" y="119"/>
                  </a:lnTo>
                  <a:lnTo>
                    <a:pt x="207" y="123"/>
                  </a:lnTo>
                  <a:lnTo>
                    <a:pt x="196" y="125"/>
                  </a:lnTo>
                  <a:lnTo>
                    <a:pt x="184" y="125"/>
                  </a:lnTo>
                  <a:lnTo>
                    <a:pt x="176" y="123"/>
                  </a:lnTo>
                  <a:lnTo>
                    <a:pt x="207" y="150"/>
                  </a:lnTo>
                  <a:lnTo>
                    <a:pt x="227" y="181"/>
                  </a:lnTo>
                  <a:lnTo>
                    <a:pt x="238" y="214"/>
                  </a:lnTo>
                  <a:lnTo>
                    <a:pt x="255" y="235"/>
                  </a:lnTo>
                  <a:lnTo>
                    <a:pt x="244" y="231"/>
                  </a:lnTo>
                  <a:lnTo>
                    <a:pt x="230" y="227"/>
                  </a:lnTo>
                  <a:lnTo>
                    <a:pt x="213" y="223"/>
                  </a:lnTo>
                  <a:lnTo>
                    <a:pt x="193" y="218"/>
                  </a:lnTo>
                  <a:lnTo>
                    <a:pt x="173" y="212"/>
                  </a:lnTo>
                  <a:lnTo>
                    <a:pt x="156" y="204"/>
                  </a:lnTo>
                  <a:lnTo>
                    <a:pt x="142" y="187"/>
                  </a:lnTo>
                  <a:lnTo>
                    <a:pt x="130" y="167"/>
                  </a:lnTo>
                  <a:lnTo>
                    <a:pt x="128" y="173"/>
                  </a:lnTo>
                  <a:lnTo>
                    <a:pt x="128" y="179"/>
                  </a:lnTo>
                  <a:lnTo>
                    <a:pt x="128" y="185"/>
                  </a:lnTo>
                  <a:lnTo>
                    <a:pt x="133" y="194"/>
                  </a:lnTo>
                  <a:lnTo>
                    <a:pt x="136" y="225"/>
                  </a:lnTo>
                  <a:lnTo>
                    <a:pt x="128" y="262"/>
                  </a:lnTo>
                  <a:lnTo>
                    <a:pt x="116" y="301"/>
                  </a:lnTo>
                  <a:lnTo>
                    <a:pt x="110" y="336"/>
                  </a:lnTo>
                  <a:lnTo>
                    <a:pt x="102" y="284"/>
                  </a:lnTo>
                  <a:lnTo>
                    <a:pt x="85" y="243"/>
                  </a:lnTo>
                  <a:lnTo>
                    <a:pt x="74" y="210"/>
                  </a:lnTo>
                  <a:lnTo>
                    <a:pt x="79" y="177"/>
                  </a:lnTo>
                  <a:lnTo>
                    <a:pt x="79" y="173"/>
                  </a:lnTo>
                  <a:lnTo>
                    <a:pt x="76" y="173"/>
                  </a:lnTo>
                  <a:lnTo>
                    <a:pt x="74" y="177"/>
                  </a:lnTo>
                  <a:lnTo>
                    <a:pt x="71" y="183"/>
                  </a:lnTo>
                  <a:lnTo>
                    <a:pt x="62" y="202"/>
                  </a:lnTo>
                  <a:lnTo>
                    <a:pt x="48" y="216"/>
                  </a:lnTo>
                  <a:lnTo>
                    <a:pt x="28" y="233"/>
                  </a:lnTo>
                  <a:lnTo>
                    <a:pt x="0" y="260"/>
                  </a:lnTo>
                  <a:lnTo>
                    <a:pt x="11" y="243"/>
                  </a:lnTo>
                  <a:lnTo>
                    <a:pt x="20" y="227"/>
                  </a:lnTo>
                  <a:lnTo>
                    <a:pt x="23" y="210"/>
                  </a:lnTo>
                  <a:lnTo>
                    <a:pt x="28" y="189"/>
                  </a:lnTo>
                  <a:lnTo>
                    <a:pt x="40" y="165"/>
                  </a:lnTo>
                  <a:lnTo>
                    <a:pt x="54" y="142"/>
                  </a:lnTo>
                  <a:lnTo>
                    <a:pt x="74" y="123"/>
                  </a:lnTo>
                  <a:lnTo>
                    <a:pt x="88" y="111"/>
                  </a:lnTo>
                  <a:lnTo>
                    <a:pt x="82" y="103"/>
                  </a:lnTo>
                  <a:lnTo>
                    <a:pt x="74" y="90"/>
                  </a:lnTo>
                  <a:lnTo>
                    <a:pt x="65" y="78"/>
                  </a:lnTo>
                  <a:lnTo>
                    <a:pt x="59" y="68"/>
                  </a:lnTo>
                  <a:lnTo>
                    <a:pt x="57" y="59"/>
                  </a:lnTo>
                  <a:lnTo>
                    <a:pt x="51" y="53"/>
                  </a:lnTo>
                  <a:lnTo>
                    <a:pt x="45" y="47"/>
                  </a:lnTo>
                  <a:lnTo>
                    <a:pt x="42" y="45"/>
                  </a:lnTo>
                  <a:lnTo>
                    <a:pt x="45" y="41"/>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7" name="Freeform 50"/>
            <p:cNvSpPr>
              <a:spLocks/>
            </p:cNvSpPr>
            <p:nvPr/>
          </p:nvSpPr>
          <p:spPr bwMode="auto">
            <a:xfrm>
              <a:off x="2612" y="1549"/>
              <a:ext cx="173" cy="128"/>
            </a:xfrm>
            <a:custGeom>
              <a:avLst/>
              <a:gdLst>
                <a:gd name="T0" fmla="*/ 159 w 173"/>
                <a:gd name="T1" fmla="*/ 116 h 128"/>
                <a:gd name="T2" fmla="*/ 111 w 173"/>
                <a:gd name="T3" fmla="*/ 93 h 128"/>
                <a:gd name="T4" fmla="*/ 71 w 173"/>
                <a:gd name="T5" fmla="*/ 97 h 128"/>
                <a:gd name="T6" fmla="*/ 37 w 173"/>
                <a:gd name="T7" fmla="*/ 112 h 128"/>
                <a:gd name="T8" fmla="*/ 23 w 173"/>
                <a:gd name="T9" fmla="*/ 118 h 128"/>
                <a:gd name="T10" fmla="*/ 14 w 173"/>
                <a:gd name="T11" fmla="*/ 114 h 128"/>
                <a:gd name="T12" fmla="*/ 11 w 173"/>
                <a:gd name="T13" fmla="*/ 110 h 128"/>
                <a:gd name="T14" fmla="*/ 6 w 173"/>
                <a:gd name="T15" fmla="*/ 108 h 128"/>
                <a:gd name="T16" fmla="*/ 6 w 173"/>
                <a:gd name="T17" fmla="*/ 103 h 128"/>
                <a:gd name="T18" fmla="*/ 6 w 173"/>
                <a:gd name="T19" fmla="*/ 99 h 128"/>
                <a:gd name="T20" fmla="*/ 6 w 173"/>
                <a:gd name="T21" fmla="*/ 95 h 128"/>
                <a:gd name="T22" fmla="*/ 0 w 173"/>
                <a:gd name="T23" fmla="*/ 91 h 128"/>
                <a:gd name="T24" fmla="*/ 0 w 173"/>
                <a:gd name="T25" fmla="*/ 85 h 128"/>
                <a:gd name="T26" fmla="*/ 3 w 173"/>
                <a:gd name="T27" fmla="*/ 79 h 128"/>
                <a:gd name="T28" fmla="*/ 0 w 173"/>
                <a:gd name="T29" fmla="*/ 70 h 128"/>
                <a:gd name="T30" fmla="*/ 0 w 173"/>
                <a:gd name="T31" fmla="*/ 56 h 128"/>
                <a:gd name="T32" fmla="*/ 3 w 173"/>
                <a:gd name="T33" fmla="*/ 50 h 128"/>
                <a:gd name="T34" fmla="*/ 6 w 173"/>
                <a:gd name="T35" fmla="*/ 50 h 128"/>
                <a:gd name="T36" fmla="*/ 6 w 173"/>
                <a:gd name="T37" fmla="*/ 48 h 128"/>
                <a:gd name="T38" fmla="*/ 3 w 173"/>
                <a:gd name="T39" fmla="*/ 39 h 128"/>
                <a:gd name="T40" fmla="*/ 6 w 173"/>
                <a:gd name="T41" fmla="*/ 35 h 128"/>
                <a:gd name="T42" fmla="*/ 11 w 173"/>
                <a:gd name="T43" fmla="*/ 35 h 128"/>
                <a:gd name="T44" fmla="*/ 11 w 173"/>
                <a:gd name="T45" fmla="*/ 31 h 128"/>
                <a:gd name="T46" fmla="*/ 11 w 173"/>
                <a:gd name="T47" fmla="*/ 25 h 128"/>
                <a:gd name="T48" fmla="*/ 14 w 173"/>
                <a:gd name="T49" fmla="*/ 23 h 128"/>
                <a:gd name="T50" fmla="*/ 23 w 173"/>
                <a:gd name="T51" fmla="*/ 23 h 128"/>
                <a:gd name="T52" fmla="*/ 25 w 173"/>
                <a:gd name="T53" fmla="*/ 21 h 128"/>
                <a:gd name="T54" fmla="*/ 28 w 173"/>
                <a:gd name="T55" fmla="*/ 17 h 128"/>
                <a:gd name="T56" fmla="*/ 28 w 173"/>
                <a:gd name="T57" fmla="*/ 15 h 128"/>
                <a:gd name="T58" fmla="*/ 31 w 173"/>
                <a:gd name="T59" fmla="*/ 13 h 128"/>
                <a:gd name="T60" fmla="*/ 34 w 173"/>
                <a:gd name="T61" fmla="*/ 13 h 128"/>
                <a:gd name="T62" fmla="*/ 37 w 173"/>
                <a:gd name="T63" fmla="*/ 6 h 128"/>
                <a:gd name="T64" fmla="*/ 40 w 173"/>
                <a:gd name="T65" fmla="*/ 4 h 128"/>
                <a:gd name="T66" fmla="*/ 45 w 173"/>
                <a:gd name="T67" fmla="*/ 9 h 128"/>
                <a:gd name="T68" fmla="*/ 51 w 173"/>
                <a:gd name="T69" fmla="*/ 6 h 128"/>
                <a:gd name="T70" fmla="*/ 57 w 173"/>
                <a:gd name="T71" fmla="*/ 2 h 128"/>
                <a:gd name="T72" fmla="*/ 62 w 173"/>
                <a:gd name="T73" fmla="*/ 0 h 128"/>
                <a:gd name="T74" fmla="*/ 71 w 173"/>
                <a:gd name="T75" fmla="*/ 4 h 128"/>
                <a:gd name="T76" fmla="*/ 82 w 173"/>
                <a:gd name="T77" fmla="*/ 21 h 128"/>
                <a:gd name="T78" fmla="*/ 88 w 173"/>
                <a:gd name="T79" fmla="*/ 68 h 128"/>
                <a:gd name="T80" fmla="*/ 122 w 173"/>
                <a:gd name="T81" fmla="*/ 91 h 128"/>
                <a:gd name="T82" fmla="*/ 156 w 173"/>
                <a:gd name="T83" fmla="*/ 110 h 128"/>
                <a:gd name="T84" fmla="*/ 173 w 173"/>
                <a:gd name="T85" fmla="*/ 128 h 1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3"/>
                <a:gd name="T130" fmla="*/ 0 h 128"/>
                <a:gd name="T131" fmla="*/ 173 w 173"/>
                <a:gd name="T132" fmla="*/ 128 h 12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3" h="128">
                  <a:moveTo>
                    <a:pt x="173" y="128"/>
                  </a:moveTo>
                  <a:lnTo>
                    <a:pt x="159" y="116"/>
                  </a:lnTo>
                  <a:lnTo>
                    <a:pt x="136" y="103"/>
                  </a:lnTo>
                  <a:lnTo>
                    <a:pt x="111" y="93"/>
                  </a:lnTo>
                  <a:lnTo>
                    <a:pt x="91" y="91"/>
                  </a:lnTo>
                  <a:lnTo>
                    <a:pt x="71" y="97"/>
                  </a:lnTo>
                  <a:lnTo>
                    <a:pt x="51" y="103"/>
                  </a:lnTo>
                  <a:lnTo>
                    <a:pt x="37" y="112"/>
                  </a:lnTo>
                  <a:lnTo>
                    <a:pt x="28" y="116"/>
                  </a:lnTo>
                  <a:lnTo>
                    <a:pt x="23" y="118"/>
                  </a:lnTo>
                  <a:lnTo>
                    <a:pt x="17" y="116"/>
                  </a:lnTo>
                  <a:lnTo>
                    <a:pt x="14" y="114"/>
                  </a:lnTo>
                  <a:lnTo>
                    <a:pt x="14" y="112"/>
                  </a:lnTo>
                  <a:lnTo>
                    <a:pt x="11" y="110"/>
                  </a:lnTo>
                  <a:lnTo>
                    <a:pt x="8" y="108"/>
                  </a:lnTo>
                  <a:lnTo>
                    <a:pt x="6" y="108"/>
                  </a:lnTo>
                  <a:lnTo>
                    <a:pt x="6" y="106"/>
                  </a:lnTo>
                  <a:lnTo>
                    <a:pt x="6" y="103"/>
                  </a:lnTo>
                  <a:lnTo>
                    <a:pt x="6" y="101"/>
                  </a:lnTo>
                  <a:lnTo>
                    <a:pt x="6" y="99"/>
                  </a:lnTo>
                  <a:lnTo>
                    <a:pt x="6" y="97"/>
                  </a:lnTo>
                  <a:lnTo>
                    <a:pt x="6" y="95"/>
                  </a:lnTo>
                  <a:lnTo>
                    <a:pt x="3" y="93"/>
                  </a:lnTo>
                  <a:lnTo>
                    <a:pt x="0" y="91"/>
                  </a:lnTo>
                  <a:lnTo>
                    <a:pt x="0" y="89"/>
                  </a:lnTo>
                  <a:lnTo>
                    <a:pt x="0" y="85"/>
                  </a:lnTo>
                  <a:lnTo>
                    <a:pt x="3" y="81"/>
                  </a:lnTo>
                  <a:lnTo>
                    <a:pt x="3" y="79"/>
                  </a:lnTo>
                  <a:lnTo>
                    <a:pt x="3" y="75"/>
                  </a:lnTo>
                  <a:lnTo>
                    <a:pt x="0" y="70"/>
                  </a:lnTo>
                  <a:lnTo>
                    <a:pt x="0" y="62"/>
                  </a:lnTo>
                  <a:lnTo>
                    <a:pt x="0" y="56"/>
                  </a:lnTo>
                  <a:lnTo>
                    <a:pt x="0" y="50"/>
                  </a:lnTo>
                  <a:lnTo>
                    <a:pt x="3" y="50"/>
                  </a:lnTo>
                  <a:lnTo>
                    <a:pt x="6" y="50"/>
                  </a:lnTo>
                  <a:lnTo>
                    <a:pt x="8" y="50"/>
                  </a:lnTo>
                  <a:lnTo>
                    <a:pt x="6" y="48"/>
                  </a:lnTo>
                  <a:lnTo>
                    <a:pt x="3" y="44"/>
                  </a:lnTo>
                  <a:lnTo>
                    <a:pt x="3" y="39"/>
                  </a:lnTo>
                  <a:lnTo>
                    <a:pt x="3" y="37"/>
                  </a:lnTo>
                  <a:lnTo>
                    <a:pt x="6" y="35"/>
                  </a:lnTo>
                  <a:lnTo>
                    <a:pt x="8" y="35"/>
                  </a:lnTo>
                  <a:lnTo>
                    <a:pt x="11" y="35"/>
                  </a:lnTo>
                  <a:lnTo>
                    <a:pt x="11" y="33"/>
                  </a:lnTo>
                  <a:lnTo>
                    <a:pt x="11" y="31"/>
                  </a:lnTo>
                  <a:lnTo>
                    <a:pt x="11" y="27"/>
                  </a:lnTo>
                  <a:lnTo>
                    <a:pt x="11" y="25"/>
                  </a:lnTo>
                  <a:lnTo>
                    <a:pt x="14" y="23"/>
                  </a:lnTo>
                  <a:lnTo>
                    <a:pt x="20" y="23"/>
                  </a:lnTo>
                  <a:lnTo>
                    <a:pt x="23" y="23"/>
                  </a:lnTo>
                  <a:lnTo>
                    <a:pt x="25" y="23"/>
                  </a:lnTo>
                  <a:lnTo>
                    <a:pt x="25" y="21"/>
                  </a:lnTo>
                  <a:lnTo>
                    <a:pt x="28" y="19"/>
                  </a:lnTo>
                  <a:lnTo>
                    <a:pt x="28" y="17"/>
                  </a:lnTo>
                  <a:lnTo>
                    <a:pt x="28" y="15"/>
                  </a:lnTo>
                  <a:lnTo>
                    <a:pt x="31" y="13"/>
                  </a:lnTo>
                  <a:lnTo>
                    <a:pt x="34" y="13"/>
                  </a:lnTo>
                  <a:lnTo>
                    <a:pt x="37" y="9"/>
                  </a:lnTo>
                  <a:lnTo>
                    <a:pt x="37" y="6"/>
                  </a:lnTo>
                  <a:lnTo>
                    <a:pt x="37" y="4"/>
                  </a:lnTo>
                  <a:lnTo>
                    <a:pt x="40" y="4"/>
                  </a:lnTo>
                  <a:lnTo>
                    <a:pt x="43" y="6"/>
                  </a:lnTo>
                  <a:lnTo>
                    <a:pt x="45" y="9"/>
                  </a:lnTo>
                  <a:lnTo>
                    <a:pt x="48" y="9"/>
                  </a:lnTo>
                  <a:lnTo>
                    <a:pt x="51" y="6"/>
                  </a:lnTo>
                  <a:lnTo>
                    <a:pt x="54" y="4"/>
                  </a:lnTo>
                  <a:lnTo>
                    <a:pt x="57" y="2"/>
                  </a:lnTo>
                  <a:lnTo>
                    <a:pt x="60" y="0"/>
                  </a:lnTo>
                  <a:lnTo>
                    <a:pt x="62" y="0"/>
                  </a:lnTo>
                  <a:lnTo>
                    <a:pt x="65" y="2"/>
                  </a:lnTo>
                  <a:lnTo>
                    <a:pt x="71" y="4"/>
                  </a:lnTo>
                  <a:lnTo>
                    <a:pt x="74" y="6"/>
                  </a:lnTo>
                  <a:lnTo>
                    <a:pt x="82" y="21"/>
                  </a:lnTo>
                  <a:lnTo>
                    <a:pt x="85" y="44"/>
                  </a:lnTo>
                  <a:lnTo>
                    <a:pt x="88" y="68"/>
                  </a:lnTo>
                  <a:lnTo>
                    <a:pt x="99" y="83"/>
                  </a:lnTo>
                  <a:lnTo>
                    <a:pt x="122" y="91"/>
                  </a:lnTo>
                  <a:lnTo>
                    <a:pt x="142" y="99"/>
                  </a:lnTo>
                  <a:lnTo>
                    <a:pt x="156" y="110"/>
                  </a:lnTo>
                  <a:lnTo>
                    <a:pt x="167" y="118"/>
                  </a:lnTo>
                  <a:lnTo>
                    <a:pt x="173" y="12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8" name="Freeform 51"/>
            <p:cNvSpPr>
              <a:spLocks/>
            </p:cNvSpPr>
            <p:nvPr/>
          </p:nvSpPr>
          <p:spPr bwMode="auto">
            <a:xfrm>
              <a:off x="3546" y="1822"/>
              <a:ext cx="301" cy="119"/>
            </a:xfrm>
            <a:custGeom>
              <a:avLst/>
              <a:gdLst>
                <a:gd name="T0" fmla="*/ 249 w 301"/>
                <a:gd name="T1" fmla="*/ 78 h 119"/>
                <a:gd name="T2" fmla="*/ 224 w 301"/>
                <a:gd name="T3" fmla="*/ 72 h 119"/>
                <a:gd name="T4" fmla="*/ 230 w 301"/>
                <a:gd name="T5" fmla="*/ 66 h 119"/>
                <a:gd name="T6" fmla="*/ 269 w 301"/>
                <a:gd name="T7" fmla="*/ 53 h 119"/>
                <a:gd name="T8" fmla="*/ 281 w 301"/>
                <a:gd name="T9" fmla="*/ 45 h 119"/>
                <a:gd name="T10" fmla="*/ 295 w 301"/>
                <a:gd name="T11" fmla="*/ 37 h 119"/>
                <a:gd name="T12" fmla="*/ 289 w 301"/>
                <a:gd name="T13" fmla="*/ 31 h 119"/>
                <a:gd name="T14" fmla="*/ 278 w 301"/>
                <a:gd name="T15" fmla="*/ 20 h 119"/>
                <a:gd name="T16" fmla="*/ 269 w 301"/>
                <a:gd name="T17" fmla="*/ 16 h 119"/>
                <a:gd name="T18" fmla="*/ 247 w 301"/>
                <a:gd name="T19" fmla="*/ 25 h 119"/>
                <a:gd name="T20" fmla="*/ 230 w 301"/>
                <a:gd name="T21" fmla="*/ 25 h 119"/>
                <a:gd name="T22" fmla="*/ 221 w 301"/>
                <a:gd name="T23" fmla="*/ 14 h 119"/>
                <a:gd name="T24" fmla="*/ 201 w 301"/>
                <a:gd name="T25" fmla="*/ 8 h 119"/>
                <a:gd name="T26" fmla="*/ 179 w 301"/>
                <a:gd name="T27" fmla="*/ 2 h 119"/>
                <a:gd name="T28" fmla="*/ 164 w 301"/>
                <a:gd name="T29" fmla="*/ 8 h 119"/>
                <a:gd name="T30" fmla="*/ 156 w 301"/>
                <a:gd name="T31" fmla="*/ 25 h 119"/>
                <a:gd name="T32" fmla="*/ 139 w 301"/>
                <a:gd name="T33" fmla="*/ 29 h 119"/>
                <a:gd name="T34" fmla="*/ 102 w 301"/>
                <a:gd name="T35" fmla="*/ 25 h 119"/>
                <a:gd name="T36" fmla="*/ 82 w 301"/>
                <a:gd name="T37" fmla="*/ 22 h 119"/>
                <a:gd name="T38" fmla="*/ 65 w 301"/>
                <a:gd name="T39" fmla="*/ 27 h 119"/>
                <a:gd name="T40" fmla="*/ 39 w 301"/>
                <a:gd name="T41" fmla="*/ 29 h 119"/>
                <a:gd name="T42" fmla="*/ 11 w 301"/>
                <a:gd name="T43" fmla="*/ 27 h 119"/>
                <a:gd name="T44" fmla="*/ 17 w 301"/>
                <a:gd name="T45" fmla="*/ 35 h 119"/>
                <a:gd name="T46" fmla="*/ 37 w 301"/>
                <a:gd name="T47" fmla="*/ 51 h 119"/>
                <a:gd name="T48" fmla="*/ 45 w 301"/>
                <a:gd name="T49" fmla="*/ 62 h 119"/>
                <a:gd name="T50" fmla="*/ 85 w 301"/>
                <a:gd name="T51" fmla="*/ 66 h 119"/>
                <a:gd name="T52" fmla="*/ 91 w 301"/>
                <a:gd name="T53" fmla="*/ 70 h 119"/>
                <a:gd name="T54" fmla="*/ 65 w 301"/>
                <a:gd name="T55" fmla="*/ 74 h 119"/>
                <a:gd name="T56" fmla="*/ 54 w 301"/>
                <a:gd name="T57" fmla="*/ 78 h 119"/>
                <a:gd name="T58" fmla="*/ 37 w 301"/>
                <a:gd name="T59" fmla="*/ 89 h 119"/>
                <a:gd name="T60" fmla="*/ 48 w 301"/>
                <a:gd name="T61" fmla="*/ 93 h 119"/>
                <a:gd name="T62" fmla="*/ 71 w 301"/>
                <a:gd name="T63" fmla="*/ 97 h 119"/>
                <a:gd name="T64" fmla="*/ 88 w 301"/>
                <a:gd name="T65" fmla="*/ 97 h 119"/>
                <a:gd name="T66" fmla="*/ 113 w 301"/>
                <a:gd name="T67" fmla="*/ 97 h 119"/>
                <a:gd name="T68" fmla="*/ 122 w 301"/>
                <a:gd name="T69" fmla="*/ 103 h 119"/>
                <a:gd name="T70" fmla="*/ 122 w 301"/>
                <a:gd name="T71" fmla="*/ 115 h 119"/>
                <a:gd name="T72" fmla="*/ 133 w 301"/>
                <a:gd name="T73" fmla="*/ 115 h 119"/>
                <a:gd name="T74" fmla="*/ 161 w 301"/>
                <a:gd name="T75" fmla="*/ 107 h 119"/>
                <a:gd name="T76" fmla="*/ 176 w 301"/>
                <a:gd name="T77" fmla="*/ 105 h 119"/>
                <a:gd name="T78" fmla="*/ 179 w 301"/>
                <a:gd name="T79" fmla="*/ 109 h 119"/>
                <a:gd name="T80" fmla="*/ 190 w 301"/>
                <a:gd name="T81" fmla="*/ 105 h 119"/>
                <a:gd name="T82" fmla="*/ 204 w 301"/>
                <a:gd name="T83" fmla="*/ 84 h 119"/>
                <a:gd name="T84" fmla="*/ 215 w 301"/>
                <a:gd name="T85" fmla="*/ 76 h 119"/>
                <a:gd name="T86" fmla="*/ 244 w 301"/>
                <a:gd name="T87" fmla="*/ 80 h 119"/>
                <a:gd name="T88" fmla="*/ 261 w 301"/>
                <a:gd name="T89" fmla="*/ 80 h 11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01"/>
                <a:gd name="T136" fmla="*/ 0 h 119"/>
                <a:gd name="T137" fmla="*/ 301 w 301"/>
                <a:gd name="T138" fmla="*/ 119 h 11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01" h="119">
                  <a:moveTo>
                    <a:pt x="261" y="80"/>
                  </a:moveTo>
                  <a:lnTo>
                    <a:pt x="249" y="78"/>
                  </a:lnTo>
                  <a:lnTo>
                    <a:pt x="235" y="74"/>
                  </a:lnTo>
                  <a:lnTo>
                    <a:pt x="224" y="72"/>
                  </a:lnTo>
                  <a:lnTo>
                    <a:pt x="218" y="70"/>
                  </a:lnTo>
                  <a:lnTo>
                    <a:pt x="230" y="66"/>
                  </a:lnTo>
                  <a:lnTo>
                    <a:pt x="249" y="60"/>
                  </a:lnTo>
                  <a:lnTo>
                    <a:pt x="269" y="53"/>
                  </a:lnTo>
                  <a:lnTo>
                    <a:pt x="284" y="49"/>
                  </a:lnTo>
                  <a:lnTo>
                    <a:pt x="281" y="45"/>
                  </a:lnTo>
                  <a:lnTo>
                    <a:pt x="286" y="41"/>
                  </a:lnTo>
                  <a:lnTo>
                    <a:pt x="295" y="37"/>
                  </a:lnTo>
                  <a:lnTo>
                    <a:pt x="301" y="33"/>
                  </a:lnTo>
                  <a:lnTo>
                    <a:pt x="289" y="31"/>
                  </a:lnTo>
                  <a:lnTo>
                    <a:pt x="281" y="27"/>
                  </a:lnTo>
                  <a:lnTo>
                    <a:pt x="278" y="20"/>
                  </a:lnTo>
                  <a:lnTo>
                    <a:pt x="278" y="14"/>
                  </a:lnTo>
                  <a:lnTo>
                    <a:pt x="269" y="16"/>
                  </a:lnTo>
                  <a:lnTo>
                    <a:pt x="258" y="20"/>
                  </a:lnTo>
                  <a:lnTo>
                    <a:pt x="247" y="25"/>
                  </a:lnTo>
                  <a:lnTo>
                    <a:pt x="238" y="27"/>
                  </a:lnTo>
                  <a:lnTo>
                    <a:pt x="230" y="25"/>
                  </a:lnTo>
                  <a:lnTo>
                    <a:pt x="227" y="20"/>
                  </a:lnTo>
                  <a:lnTo>
                    <a:pt x="221" y="14"/>
                  </a:lnTo>
                  <a:lnTo>
                    <a:pt x="213" y="10"/>
                  </a:lnTo>
                  <a:lnTo>
                    <a:pt x="201" y="8"/>
                  </a:lnTo>
                  <a:lnTo>
                    <a:pt x="190" y="4"/>
                  </a:lnTo>
                  <a:lnTo>
                    <a:pt x="179" y="2"/>
                  </a:lnTo>
                  <a:lnTo>
                    <a:pt x="170" y="0"/>
                  </a:lnTo>
                  <a:lnTo>
                    <a:pt x="164" y="8"/>
                  </a:lnTo>
                  <a:lnTo>
                    <a:pt x="159" y="16"/>
                  </a:lnTo>
                  <a:lnTo>
                    <a:pt x="156" y="25"/>
                  </a:lnTo>
                  <a:lnTo>
                    <a:pt x="150" y="29"/>
                  </a:lnTo>
                  <a:lnTo>
                    <a:pt x="139" y="29"/>
                  </a:lnTo>
                  <a:lnTo>
                    <a:pt x="122" y="27"/>
                  </a:lnTo>
                  <a:lnTo>
                    <a:pt x="102" y="25"/>
                  </a:lnTo>
                  <a:lnTo>
                    <a:pt x="88" y="20"/>
                  </a:lnTo>
                  <a:lnTo>
                    <a:pt x="82" y="22"/>
                  </a:lnTo>
                  <a:lnTo>
                    <a:pt x="73" y="25"/>
                  </a:lnTo>
                  <a:lnTo>
                    <a:pt x="65" y="27"/>
                  </a:lnTo>
                  <a:lnTo>
                    <a:pt x="54" y="27"/>
                  </a:lnTo>
                  <a:lnTo>
                    <a:pt x="39" y="29"/>
                  </a:lnTo>
                  <a:lnTo>
                    <a:pt x="25" y="29"/>
                  </a:lnTo>
                  <a:lnTo>
                    <a:pt x="11" y="27"/>
                  </a:lnTo>
                  <a:lnTo>
                    <a:pt x="0" y="27"/>
                  </a:lnTo>
                  <a:lnTo>
                    <a:pt x="17" y="35"/>
                  </a:lnTo>
                  <a:lnTo>
                    <a:pt x="31" y="45"/>
                  </a:lnTo>
                  <a:lnTo>
                    <a:pt x="37" y="51"/>
                  </a:lnTo>
                  <a:lnTo>
                    <a:pt x="28" y="58"/>
                  </a:lnTo>
                  <a:lnTo>
                    <a:pt x="45" y="62"/>
                  </a:lnTo>
                  <a:lnTo>
                    <a:pt x="68" y="64"/>
                  </a:lnTo>
                  <a:lnTo>
                    <a:pt x="85" y="66"/>
                  </a:lnTo>
                  <a:lnTo>
                    <a:pt x="96" y="68"/>
                  </a:lnTo>
                  <a:lnTo>
                    <a:pt x="91" y="70"/>
                  </a:lnTo>
                  <a:lnTo>
                    <a:pt x="79" y="74"/>
                  </a:lnTo>
                  <a:lnTo>
                    <a:pt x="65" y="74"/>
                  </a:lnTo>
                  <a:lnTo>
                    <a:pt x="54" y="74"/>
                  </a:lnTo>
                  <a:lnTo>
                    <a:pt x="54" y="78"/>
                  </a:lnTo>
                  <a:lnTo>
                    <a:pt x="48" y="84"/>
                  </a:lnTo>
                  <a:lnTo>
                    <a:pt x="37" y="89"/>
                  </a:lnTo>
                  <a:lnTo>
                    <a:pt x="25" y="91"/>
                  </a:lnTo>
                  <a:lnTo>
                    <a:pt x="48" y="93"/>
                  </a:lnTo>
                  <a:lnTo>
                    <a:pt x="62" y="95"/>
                  </a:lnTo>
                  <a:lnTo>
                    <a:pt x="71" y="97"/>
                  </a:lnTo>
                  <a:lnTo>
                    <a:pt x="71" y="99"/>
                  </a:lnTo>
                  <a:lnTo>
                    <a:pt x="88" y="97"/>
                  </a:lnTo>
                  <a:lnTo>
                    <a:pt x="102" y="97"/>
                  </a:lnTo>
                  <a:lnTo>
                    <a:pt x="113" y="97"/>
                  </a:lnTo>
                  <a:lnTo>
                    <a:pt x="119" y="99"/>
                  </a:lnTo>
                  <a:lnTo>
                    <a:pt x="122" y="103"/>
                  </a:lnTo>
                  <a:lnTo>
                    <a:pt x="125" y="109"/>
                  </a:lnTo>
                  <a:lnTo>
                    <a:pt x="122" y="115"/>
                  </a:lnTo>
                  <a:lnTo>
                    <a:pt x="119" y="119"/>
                  </a:lnTo>
                  <a:lnTo>
                    <a:pt x="133" y="115"/>
                  </a:lnTo>
                  <a:lnTo>
                    <a:pt x="150" y="109"/>
                  </a:lnTo>
                  <a:lnTo>
                    <a:pt x="161" y="107"/>
                  </a:lnTo>
                  <a:lnTo>
                    <a:pt x="170" y="105"/>
                  </a:lnTo>
                  <a:lnTo>
                    <a:pt x="176" y="105"/>
                  </a:lnTo>
                  <a:lnTo>
                    <a:pt x="179" y="107"/>
                  </a:lnTo>
                  <a:lnTo>
                    <a:pt x="179" y="109"/>
                  </a:lnTo>
                  <a:lnTo>
                    <a:pt x="181" y="111"/>
                  </a:lnTo>
                  <a:lnTo>
                    <a:pt x="190" y="105"/>
                  </a:lnTo>
                  <a:lnTo>
                    <a:pt x="198" y="95"/>
                  </a:lnTo>
                  <a:lnTo>
                    <a:pt x="204" y="84"/>
                  </a:lnTo>
                  <a:lnTo>
                    <a:pt x="207" y="76"/>
                  </a:lnTo>
                  <a:lnTo>
                    <a:pt x="215" y="76"/>
                  </a:lnTo>
                  <a:lnTo>
                    <a:pt x="230" y="78"/>
                  </a:lnTo>
                  <a:lnTo>
                    <a:pt x="244" y="80"/>
                  </a:lnTo>
                  <a:lnTo>
                    <a:pt x="252" y="82"/>
                  </a:lnTo>
                  <a:lnTo>
                    <a:pt x="261" y="80"/>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9" name="Freeform 52"/>
            <p:cNvSpPr>
              <a:spLocks/>
            </p:cNvSpPr>
            <p:nvPr/>
          </p:nvSpPr>
          <p:spPr bwMode="auto">
            <a:xfrm>
              <a:off x="4284" y="1314"/>
              <a:ext cx="147" cy="268"/>
            </a:xfrm>
            <a:custGeom>
              <a:avLst/>
              <a:gdLst>
                <a:gd name="T0" fmla="*/ 42 w 147"/>
                <a:gd name="T1" fmla="*/ 27 h 268"/>
                <a:gd name="T2" fmla="*/ 54 w 147"/>
                <a:gd name="T3" fmla="*/ 97 h 268"/>
                <a:gd name="T4" fmla="*/ 88 w 147"/>
                <a:gd name="T5" fmla="*/ 126 h 268"/>
                <a:gd name="T6" fmla="*/ 127 w 147"/>
                <a:gd name="T7" fmla="*/ 134 h 268"/>
                <a:gd name="T8" fmla="*/ 144 w 147"/>
                <a:gd name="T9" fmla="*/ 138 h 268"/>
                <a:gd name="T10" fmla="*/ 147 w 147"/>
                <a:gd name="T11" fmla="*/ 149 h 268"/>
                <a:gd name="T12" fmla="*/ 144 w 147"/>
                <a:gd name="T13" fmla="*/ 159 h 268"/>
                <a:gd name="T14" fmla="*/ 144 w 147"/>
                <a:gd name="T15" fmla="*/ 165 h 268"/>
                <a:gd name="T16" fmla="*/ 142 w 147"/>
                <a:gd name="T17" fmla="*/ 171 h 268"/>
                <a:gd name="T18" fmla="*/ 139 w 147"/>
                <a:gd name="T19" fmla="*/ 175 h 268"/>
                <a:gd name="T20" fmla="*/ 136 w 147"/>
                <a:gd name="T21" fmla="*/ 182 h 268"/>
                <a:gd name="T22" fmla="*/ 136 w 147"/>
                <a:gd name="T23" fmla="*/ 190 h 268"/>
                <a:gd name="T24" fmla="*/ 130 w 147"/>
                <a:gd name="T25" fmla="*/ 198 h 268"/>
                <a:gd name="T26" fmla="*/ 122 w 147"/>
                <a:gd name="T27" fmla="*/ 204 h 268"/>
                <a:gd name="T28" fmla="*/ 116 w 147"/>
                <a:gd name="T29" fmla="*/ 215 h 268"/>
                <a:gd name="T30" fmla="*/ 102 w 147"/>
                <a:gd name="T31" fmla="*/ 237 h 268"/>
                <a:gd name="T32" fmla="*/ 93 w 147"/>
                <a:gd name="T33" fmla="*/ 241 h 268"/>
                <a:gd name="T34" fmla="*/ 93 w 147"/>
                <a:gd name="T35" fmla="*/ 237 h 268"/>
                <a:gd name="T36" fmla="*/ 90 w 147"/>
                <a:gd name="T37" fmla="*/ 241 h 268"/>
                <a:gd name="T38" fmla="*/ 85 w 147"/>
                <a:gd name="T39" fmla="*/ 254 h 268"/>
                <a:gd name="T40" fmla="*/ 79 w 147"/>
                <a:gd name="T41" fmla="*/ 256 h 268"/>
                <a:gd name="T42" fmla="*/ 73 w 147"/>
                <a:gd name="T43" fmla="*/ 254 h 268"/>
                <a:gd name="T44" fmla="*/ 68 w 147"/>
                <a:gd name="T45" fmla="*/ 256 h 268"/>
                <a:gd name="T46" fmla="*/ 65 w 147"/>
                <a:gd name="T47" fmla="*/ 262 h 268"/>
                <a:gd name="T48" fmla="*/ 59 w 147"/>
                <a:gd name="T49" fmla="*/ 264 h 268"/>
                <a:gd name="T50" fmla="*/ 54 w 147"/>
                <a:gd name="T51" fmla="*/ 258 h 268"/>
                <a:gd name="T52" fmla="*/ 48 w 147"/>
                <a:gd name="T53" fmla="*/ 258 h 268"/>
                <a:gd name="T54" fmla="*/ 45 w 147"/>
                <a:gd name="T55" fmla="*/ 264 h 268"/>
                <a:gd name="T56" fmla="*/ 39 w 147"/>
                <a:gd name="T57" fmla="*/ 264 h 268"/>
                <a:gd name="T58" fmla="*/ 37 w 147"/>
                <a:gd name="T59" fmla="*/ 262 h 268"/>
                <a:gd name="T60" fmla="*/ 34 w 147"/>
                <a:gd name="T61" fmla="*/ 260 h 268"/>
                <a:gd name="T62" fmla="*/ 28 w 147"/>
                <a:gd name="T63" fmla="*/ 266 h 268"/>
                <a:gd name="T64" fmla="*/ 22 w 147"/>
                <a:gd name="T65" fmla="*/ 266 h 268"/>
                <a:gd name="T66" fmla="*/ 22 w 147"/>
                <a:gd name="T67" fmla="*/ 258 h 268"/>
                <a:gd name="T68" fmla="*/ 17 w 147"/>
                <a:gd name="T69" fmla="*/ 252 h 268"/>
                <a:gd name="T70" fmla="*/ 8 w 147"/>
                <a:gd name="T71" fmla="*/ 256 h 268"/>
                <a:gd name="T72" fmla="*/ 5 w 147"/>
                <a:gd name="T73" fmla="*/ 252 h 268"/>
                <a:gd name="T74" fmla="*/ 2 w 147"/>
                <a:gd name="T75" fmla="*/ 241 h 268"/>
                <a:gd name="T76" fmla="*/ 5 w 147"/>
                <a:gd name="T77" fmla="*/ 211 h 268"/>
                <a:gd name="T78" fmla="*/ 51 w 147"/>
                <a:gd name="T79" fmla="*/ 147 h 268"/>
                <a:gd name="T80" fmla="*/ 45 w 147"/>
                <a:gd name="T81" fmla="*/ 89 h 268"/>
                <a:gd name="T82" fmla="*/ 37 w 147"/>
                <a:gd name="T83" fmla="*/ 35 h 268"/>
                <a:gd name="T84" fmla="*/ 42 w 147"/>
                <a:gd name="T85" fmla="*/ 0 h 2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7"/>
                <a:gd name="T130" fmla="*/ 0 h 268"/>
                <a:gd name="T131" fmla="*/ 147 w 147"/>
                <a:gd name="T132" fmla="*/ 268 h 26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7" h="268">
                  <a:moveTo>
                    <a:pt x="42" y="0"/>
                  </a:moveTo>
                  <a:lnTo>
                    <a:pt x="42" y="27"/>
                  </a:lnTo>
                  <a:lnTo>
                    <a:pt x="48" y="62"/>
                  </a:lnTo>
                  <a:lnTo>
                    <a:pt x="54" y="97"/>
                  </a:lnTo>
                  <a:lnTo>
                    <a:pt x="68" y="118"/>
                  </a:lnTo>
                  <a:lnTo>
                    <a:pt x="88" y="126"/>
                  </a:lnTo>
                  <a:lnTo>
                    <a:pt x="107" y="130"/>
                  </a:lnTo>
                  <a:lnTo>
                    <a:pt x="127" y="134"/>
                  </a:lnTo>
                  <a:lnTo>
                    <a:pt x="139" y="136"/>
                  </a:lnTo>
                  <a:lnTo>
                    <a:pt x="144" y="138"/>
                  </a:lnTo>
                  <a:lnTo>
                    <a:pt x="147" y="144"/>
                  </a:lnTo>
                  <a:lnTo>
                    <a:pt x="147" y="149"/>
                  </a:lnTo>
                  <a:lnTo>
                    <a:pt x="144" y="155"/>
                  </a:lnTo>
                  <a:lnTo>
                    <a:pt x="144" y="159"/>
                  </a:lnTo>
                  <a:lnTo>
                    <a:pt x="144" y="161"/>
                  </a:lnTo>
                  <a:lnTo>
                    <a:pt x="144" y="165"/>
                  </a:lnTo>
                  <a:lnTo>
                    <a:pt x="144" y="169"/>
                  </a:lnTo>
                  <a:lnTo>
                    <a:pt x="142" y="171"/>
                  </a:lnTo>
                  <a:lnTo>
                    <a:pt x="142" y="173"/>
                  </a:lnTo>
                  <a:lnTo>
                    <a:pt x="139" y="175"/>
                  </a:lnTo>
                  <a:lnTo>
                    <a:pt x="136" y="177"/>
                  </a:lnTo>
                  <a:lnTo>
                    <a:pt x="136" y="182"/>
                  </a:lnTo>
                  <a:lnTo>
                    <a:pt x="136" y="186"/>
                  </a:lnTo>
                  <a:lnTo>
                    <a:pt x="136" y="190"/>
                  </a:lnTo>
                  <a:lnTo>
                    <a:pt x="133" y="194"/>
                  </a:lnTo>
                  <a:lnTo>
                    <a:pt x="130" y="198"/>
                  </a:lnTo>
                  <a:lnTo>
                    <a:pt x="127" y="200"/>
                  </a:lnTo>
                  <a:lnTo>
                    <a:pt x="122" y="204"/>
                  </a:lnTo>
                  <a:lnTo>
                    <a:pt x="119" y="208"/>
                  </a:lnTo>
                  <a:lnTo>
                    <a:pt x="116" y="215"/>
                  </a:lnTo>
                  <a:lnTo>
                    <a:pt x="107" y="227"/>
                  </a:lnTo>
                  <a:lnTo>
                    <a:pt x="102" y="237"/>
                  </a:lnTo>
                  <a:lnTo>
                    <a:pt x="96" y="244"/>
                  </a:lnTo>
                  <a:lnTo>
                    <a:pt x="93" y="241"/>
                  </a:lnTo>
                  <a:lnTo>
                    <a:pt x="93" y="239"/>
                  </a:lnTo>
                  <a:lnTo>
                    <a:pt x="93" y="237"/>
                  </a:lnTo>
                  <a:lnTo>
                    <a:pt x="90" y="235"/>
                  </a:lnTo>
                  <a:lnTo>
                    <a:pt x="90" y="241"/>
                  </a:lnTo>
                  <a:lnTo>
                    <a:pt x="88" y="248"/>
                  </a:lnTo>
                  <a:lnTo>
                    <a:pt x="85" y="254"/>
                  </a:lnTo>
                  <a:lnTo>
                    <a:pt x="82" y="256"/>
                  </a:lnTo>
                  <a:lnTo>
                    <a:pt x="79" y="256"/>
                  </a:lnTo>
                  <a:lnTo>
                    <a:pt x="76" y="254"/>
                  </a:lnTo>
                  <a:lnTo>
                    <a:pt x="73" y="254"/>
                  </a:lnTo>
                  <a:lnTo>
                    <a:pt x="71" y="254"/>
                  </a:lnTo>
                  <a:lnTo>
                    <a:pt x="68" y="256"/>
                  </a:lnTo>
                  <a:lnTo>
                    <a:pt x="68" y="260"/>
                  </a:lnTo>
                  <a:lnTo>
                    <a:pt x="65" y="262"/>
                  </a:lnTo>
                  <a:lnTo>
                    <a:pt x="62" y="264"/>
                  </a:lnTo>
                  <a:lnTo>
                    <a:pt x="59" y="264"/>
                  </a:lnTo>
                  <a:lnTo>
                    <a:pt x="56" y="260"/>
                  </a:lnTo>
                  <a:lnTo>
                    <a:pt x="54" y="258"/>
                  </a:lnTo>
                  <a:lnTo>
                    <a:pt x="51" y="256"/>
                  </a:lnTo>
                  <a:lnTo>
                    <a:pt x="48" y="258"/>
                  </a:lnTo>
                  <a:lnTo>
                    <a:pt x="45" y="260"/>
                  </a:lnTo>
                  <a:lnTo>
                    <a:pt x="45" y="264"/>
                  </a:lnTo>
                  <a:lnTo>
                    <a:pt x="42" y="264"/>
                  </a:lnTo>
                  <a:lnTo>
                    <a:pt x="39" y="264"/>
                  </a:lnTo>
                  <a:lnTo>
                    <a:pt x="37" y="264"/>
                  </a:lnTo>
                  <a:lnTo>
                    <a:pt x="37" y="262"/>
                  </a:lnTo>
                  <a:lnTo>
                    <a:pt x="37" y="260"/>
                  </a:lnTo>
                  <a:lnTo>
                    <a:pt x="34" y="260"/>
                  </a:lnTo>
                  <a:lnTo>
                    <a:pt x="31" y="264"/>
                  </a:lnTo>
                  <a:lnTo>
                    <a:pt x="28" y="266"/>
                  </a:lnTo>
                  <a:lnTo>
                    <a:pt x="25" y="268"/>
                  </a:lnTo>
                  <a:lnTo>
                    <a:pt x="22" y="266"/>
                  </a:lnTo>
                  <a:lnTo>
                    <a:pt x="22" y="262"/>
                  </a:lnTo>
                  <a:lnTo>
                    <a:pt x="22" y="258"/>
                  </a:lnTo>
                  <a:lnTo>
                    <a:pt x="20" y="254"/>
                  </a:lnTo>
                  <a:lnTo>
                    <a:pt x="17" y="252"/>
                  </a:lnTo>
                  <a:lnTo>
                    <a:pt x="11" y="254"/>
                  </a:lnTo>
                  <a:lnTo>
                    <a:pt x="8" y="256"/>
                  </a:lnTo>
                  <a:lnTo>
                    <a:pt x="8" y="254"/>
                  </a:lnTo>
                  <a:lnTo>
                    <a:pt x="5" y="252"/>
                  </a:lnTo>
                  <a:lnTo>
                    <a:pt x="2" y="246"/>
                  </a:lnTo>
                  <a:lnTo>
                    <a:pt x="2" y="241"/>
                  </a:lnTo>
                  <a:lnTo>
                    <a:pt x="0" y="235"/>
                  </a:lnTo>
                  <a:lnTo>
                    <a:pt x="5" y="211"/>
                  </a:lnTo>
                  <a:lnTo>
                    <a:pt x="28" y="180"/>
                  </a:lnTo>
                  <a:lnTo>
                    <a:pt x="51" y="147"/>
                  </a:lnTo>
                  <a:lnTo>
                    <a:pt x="54" y="118"/>
                  </a:lnTo>
                  <a:lnTo>
                    <a:pt x="45" y="89"/>
                  </a:lnTo>
                  <a:lnTo>
                    <a:pt x="39" y="62"/>
                  </a:lnTo>
                  <a:lnTo>
                    <a:pt x="37" y="35"/>
                  </a:lnTo>
                  <a:lnTo>
                    <a:pt x="37" y="19"/>
                  </a:lnTo>
                  <a:lnTo>
                    <a:pt x="4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0" name="Freeform 53"/>
            <p:cNvSpPr>
              <a:spLocks/>
            </p:cNvSpPr>
            <p:nvPr/>
          </p:nvSpPr>
          <p:spPr bwMode="auto">
            <a:xfrm>
              <a:off x="2496" y="2928"/>
              <a:ext cx="139" cy="106"/>
            </a:xfrm>
            <a:custGeom>
              <a:avLst/>
              <a:gdLst>
                <a:gd name="T0" fmla="*/ 60 w 139"/>
                <a:gd name="T1" fmla="*/ 58 h 106"/>
                <a:gd name="T2" fmla="*/ 40 w 139"/>
                <a:gd name="T3" fmla="*/ 50 h 106"/>
                <a:gd name="T4" fmla="*/ 17 w 139"/>
                <a:gd name="T5" fmla="*/ 35 h 106"/>
                <a:gd name="T6" fmla="*/ 0 w 139"/>
                <a:gd name="T7" fmla="*/ 19 h 106"/>
                <a:gd name="T8" fmla="*/ 0 w 139"/>
                <a:gd name="T9" fmla="*/ 4 h 106"/>
                <a:gd name="T10" fmla="*/ 8 w 139"/>
                <a:gd name="T11" fmla="*/ 0 h 106"/>
                <a:gd name="T12" fmla="*/ 20 w 139"/>
                <a:gd name="T13" fmla="*/ 11 h 106"/>
                <a:gd name="T14" fmla="*/ 31 w 139"/>
                <a:gd name="T15" fmla="*/ 29 h 106"/>
                <a:gd name="T16" fmla="*/ 45 w 139"/>
                <a:gd name="T17" fmla="*/ 42 h 106"/>
                <a:gd name="T18" fmla="*/ 60 w 139"/>
                <a:gd name="T19" fmla="*/ 37 h 106"/>
                <a:gd name="T20" fmla="*/ 82 w 139"/>
                <a:gd name="T21" fmla="*/ 33 h 106"/>
                <a:gd name="T22" fmla="*/ 105 w 139"/>
                <a:gd name="T23" fmla="*/ 33 h 106"/>
                <a:gd name="T24" fmla="*/ 119 w 139"/>
                <a:gd name="T25" fmla="*/ 46 h 106"/>
                <a:gd name="T26" fmla="*/ 133 w 139"/>
                <a:gd name="T27" fmla="*/ 52 h 106"/>
                <a:gd name="T28" fmla="*/ 139 w 139"/>
                <a:gd name="T29" fmla="*/ 68 h 106"/>
                <a:gd name="T30" fmla="*/ 133 w 139"/>
                <a:gd name="T31" fmla="*/ 87 h 106"/>
                <a:gd name="T32" fmla="*/ 111 w 139"/>
                <a:gd name="T33" fmla="*/ 106 h 106"/>
                <a:gd name="T34" fmla="*/ 96 w 139"/>
                <a:gd name="T35" fmla="*/ 97 h 106"/>
                <a:gd name="T36" fmla="*/ 79 w 139"/>
                <a:gd name="T37" fmla="*/ 83 h 106"/>
                <a:gd name="T38" fmla="*/ 65 w 139"/>
                <a:gd name="T39" fmla="*/ 68 h 106"/>
                <a:gd name="T40" fmla="*/ 60 w 139"/>
                <a:gd name="T41" fmla="*/ 58 h 1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9"/>
                <a:gd name="T64" fmla="*/ 0 h 106"/>
                <a:gd name="T65" fmla="*/ 139 w 139"/>
                <a:gd name="T66" fmla="*/ 106 h 1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9" h="106">
                  <a:moveTo>
                    <a:pt x="60" y="58"/>
                  </a:moveTo>
                  <a:lnTo>
                    <a:pt x="40" y="50"/>
                  </a:lnTo>
                  <a:lnTo>
                    <a:pt x="17" y="35"/>
                  </a:lnTo>
                  <a:lnTo>
                    <a:pt x="0" y="19"/>
                  </a:lnTo>
                  <a:lnTo>
                    <a:pt x="0" y="4"/>
                  </a:lnTo>
                  <a:lnTo>
                    <a:pt x="8" y="0"/>
                  </a:lnTo>
                  <a:lnTo>
                    <a:pt x="20" y="11"/>
                  </a:lnTo>
                  <a:lnTo>
                    <a:pt x="31" y="29"/>
                  </a:lnTo>
                  <a:lnTo>
                    <a:pt x="45" y="42"/>
                  </a:lnTo>
                  <a:lnTo>
                    <a:pt x="60" y="37"/>
                  </a:lnTo>
                  <a:lnTo>
                    <a:pt x="82" y="33"/>
                  </a:lnTo>
                  <a:lnTo>
                    <a:pt x="105" y="33"/>
                  </a:lnTo>
                  <a:lnTo>
                    <a:pt x="119" y="46"/>
                  </a:lnTo>
                  <a:lnTo>
                    <a:pt x="133" y="52"/>
                  </a:lnTo>
                  <a:lnTo>
                    <a:pt x="139" y="68"/>
                  </a:lnTo>
                  <a:lnTo>
                    <a:pt x="133" y="87"/>
                  </a:lnTo>
                  <a:lnTo>
                    <a:pt x="111" y="106"/>
                  </a:lnTo>
                  <a:lnTo>
                    <a:pt x="96" y="97"/>
                  </a:lnTo>
                  <a:lnTo>
                    <a:pt x="79" y="83"/>
                  </a:lnTo>
                  <a:lnTo>
                    <a:pt x="65" y="68"/>
                  </a:lnTo>
                  <a:lnTo>
                    <a:pt x="60" y="58"/>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1" name="Freeform 54"/>
            <p:cNvSpPr>
              <a:spLocks/>
            </p:cNvSpPr>
            <p:nvPr/>
          </p:nvSpPr>
          <p:spPr bwMode="auto">
            <a:xfrm>
              <a:off x="2256" y="2976"/>
              <a:ext cx="593" cy="409"/>
            </a:xfrm>
            <a:custGeom>
              <a:avLst/>
              <a:gdLst>
                <a:gd name="T0" fmla="*/ 130 w 593"/>
                <a:gd name="T1" fmla="*/ 389 h 409"/>
                <a:gd name="T2" fmla="*/ 107 w 593"/>
                <a:gd name="T3" fmla="*/ 405 h 409"/>
                <a:gd name="T4" fmla="*/ 22 w 593"/>
                <a:gd name="T5" fmla="*/ 374 h 409"/>
                <a:gd name="T6" fmla="*/ 17 w 593"/>
                <a:gd name="T7" fmla="*/ 343 h 409"/>
                <a:gd name="T8" fmla="*/ 59 w 593"/>
                <a:gd name="T9" fmla="*/ 356 h 409"/>
                <a:gd name="T10" fmla="*/ 76 w 593"/>
                <a:gd name="T11" fmla="*/ 345 h 409"/>
                <a:gd name="T12" fmla="*/ 159 w 593"/>
                <a:gd name="T13" fmla="*/ 263 h 409"/>
                <a:gd name="T14" fmla="*/ 244 w 593"/>
                <a:gd name="T15" fmla="*/ 252 h 409"/>
                <a:gd name="T16" fmla="*/ 266 w 593"/>
                <a:gd name="T17" fmla="*/ 244 h 409"/>
                <a:gd name="T18" fmla="*/ 272 w 593"/>
                <a:gd name="T19" fmla="*/ 219 h 409"/>
                <a:gd name="T20" fmla="*/ 201 w 593"/>
                <a:gd name="T21" fmla="*/ 213 h 409"/>
                <a:gd name="T22" fmla="*/ 159 w 593"/>
                <a:gd name="T23" fmla="*/ 199 h 409"/>
                <a:gd name="T24" fmla="*/ 130 w 593"/>
                <a:gd name="T25" fmla="*/ 178 h 409"/>
                <a:gd name="T26" fmla="*/ 150 w 593"/>
                <a:gd name="T27" fmla="*/ 162 h 409"/>
                <a:gd name="T28" fmla="*/ 181 w 593"/>
                <a:gd name="T29" fmla="*/ 172 h 409"/>
                <a:gd name="T30" fmla="*/ 195 w 593"/>
                <a:gd name="T31" fmla="*/ 186 h 409"/>
                <a:gd name="T32" fmla="*/ 249 w 593"/>
                <a:gd name="T33" fmla="*/ 186 h 409"/>
                <a:gd name="T34" fmla="*/ 235 w 593"/>
                <a:gd name="T35" fmla="*/ 155 h 409"/>
                <a:gd name="T36" fmla="*/ 232 w 593"/>
                <a:gd name="T37" fmla="*/ 137 h 409"/>
                <a:gd name="T38" fmla="*/ 193 w 593"/>
                <a:gd name="T39" fmla="*/ 126 h 409"/>
                <a:gd name="T40" fmla="*/ 178 w 593"/>
                <a:gd name="T41" fmla="*/ 108 h 409"/>
                <a:gd name="T42" fmla="*/ 170 w 593"/>
                <a:gd name="T43" fmla="*/ 93 h 409"/>
                <a:gd name="T44" fmla="*/ 161 w 593"/>
                <a:gd name="T45" fmla="*/ 58 h 409"/>
                <a:gd name="T46" fmla="*/ 184 w 593"/>
                <a:gd name="T47" fmla="*/ 9 h 409"/>
                <a:gd name="T48" fmla="*/ 193 w 593"/>
                <a:gd name="T49" fmla="*/ 21 h 409"/>
                <a:gd name="T50" fmla="*/ 238 w 593"/>
                <a:gd name="T51" fmla="*/ 13 h 409"/>
                <a:gd name="T52" fmla="*/ 298 w 593"/>
                <a:gd name="T53" fmla="*/ 31 h 409"/>
                <a:gd name="T54" fmla="*/ 295 w 593"/>
                <a:gd name="T55" fmla="*/ 46 h 409"/>
                <a:gd name="T56" fmla="*/ 306 w 593"/>
                <a:gd name="T57" fmla="*/ 73 h 409"/>
                <a:gd name="T58" fmla="*/ 315 w 593"/>
                <a:gd name="T59" fmla="*/ 83 h 409"/>
                <a:gd name="T60" fmla="*/ 283 w 593"/>
                <a:gd name="T61" fmla="*/ 110 h 409"/>
                <a:gd name="T62" fmla="*/ 335 w 593"/>
                <a:gd name="T63" fmla="*/ 124 h 409"/>
                <a:gd name="T64" fmla="*/ 405 w 593"/>
                <a:gd name="T65" fmla="*/ 126 h 409"/>
                <a:gd name="T66" fmla="*/ 448 w 593"/>
                <a:gd name="T67" fmla="*/ 162 h 409"/>
                <a:gd name="T68" fmla="*/ 459 w 593"/>
                <a:gd name="T69" fmla="*/ 201 h 409"/>
                <a:gd name="T70" fmla="*/ 459 w 593"/>
                <a:gd name="T71" fmla="*/ 238 h 409"/>
                <a:gd name="T72" fmla="*/ 434 w 593"/>
                <a:gd name="T73" fmla="*/ 236 h 409"/>
                <a:gd name="T74" fmla="*/ 420 w 593"/>
                <a:gd name="T75" fmla="*/ 223 h 409"/>
                <a:gd name="T76" fmla="*/ 417 w 593"/>
                <a:gd name="T77" fmla="*/ 203 h 409"/>
                <a:gd name="T78" fmla="*/ 417 w 593"/>
                <a:gd name="T79" fmla="*/ 192 h 409"/>
                <a:gd name="T80" fmla="*/ 400 w 593"/>
                <a:gd name="T81" fmla="*/ 159 h 409"/>
                <a:gd name="T82" fmla="*/ 380 w 593"/>
                <a:gd name="T83" fmla="*/ 157 h 409"/>
                <a:gd name="T84" fmla="*/ 383 w 593"/>
                <a:gd name="T85" fmla="*/ 215 h 409"/>
                <a:gd name="T86" fmla="*/ 388 w 593"/>
                <a:gd name="T87" fmla="*/ 252 h 409"/>
                <a:gd name="T88" fmla="*/ 423 w 593"/>
                <a:gd name="T89" fmla="*/ 300 h 409"/>
                <a:gd name="T90" fmla="*/ 454 w 593"/>
                <a:gd name="T91" fmla="*/ 300 h 409"/>
                <a:gd name="T92" fmla="*/ 528 w 593"/>
                <a:gd name="T93" fmla="*/ 294 h 409"/>
                <a:gd name="T94" fmla="*/ 564 w 593"/>
                <a:gd name="T95" fmla="*/ 294 h 409"/>
                <a:gd name="T96" fmla="*/ 573 w 593"/>
                <a:gd name="T97" fmla="*/ 370 h 409"/>
                <a:gd name="T98" fmla="*/ 556 w 593"/>
                <a:gd name="T99" fmla="*/ 349 h 409"/>
                <a:gd name="T100" fmla="*/ 539 w 593"/>
                <a:gd name="T101" fmla="*/ 333 h 409"/>
                <a:gd name="T102" fmla="*/ 479 w 593"/>
                <a:gd name="T103" fmla="*/ 341 h 409"/>
                <a:gd name="T104" fmla="*/ 391 w 593"/>
                <a:gd name="T105" fmla="*/ 358 h 409"/>
                <a:gd name="T106" fmla="*/ 332 w 593"/>
                <a:gd name="T107" fmla="*/ 308 h 409"/>
                <a:gd name="T108" fmla="*/ 255 w 593"/>
                <a:gd name="T109" fmla="*/ 296 h 409"/>
                <a:gd name="T110" fmla="*/ 193 w 593"/>
                <a:gd name="T111" fmla="*/ 306 h 40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93"/>
                <a:gd name="T169" fmla="*/ 0 h 409"/>
                <a:gd name="T170" fmla="*/ 593 w 593"/>
                <a:gd name="T171" fmla="*/ 409 h 40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93" h="409">
                  <a:moveTo>
                    <a:pt x="184" y="318"/>
                  </a:moveTo>
                  <a:lnTo>
                    <a:pt x="170" y="345"/>
                  </a:lnTo>
                  <a:lnTo>
                    <a:pt x="159" y="366"/>
                  </a:lnTo>
                  <a:lnTo>
                    <a:pt x="144" y="380"/>
                  </a:lnTo>
                  <a:lnTo>
                    <a:pt x="133" y="389"/>
                  </a:lnTo>
                  <a:lnTo>
                    <a:pt x="130" y="389"/>
                  </a:lnTo>
                  <a:lnTo>
                    <a:pt x="127" y="386"/>
                  </a:lnTo>
                  <a:lnTo>
                    <a:pt x="122" y="386"/>
                  </a:lnTo>
                  <a:lnTo>
                    <a:pt x="116" y="382"/>
                  </a:lnTo>
                  <a:lnTo>
                    <a:pt x="116" y="389"/>
                  </a:lnTo>
                  <a:lnTo>
                    <a:pt x="116" y="399"/>
                  </a:lnTo>
                  <a:lnTo>
                    <a:pt x="107" y="405"/>
                  </a:lnTo>
                  <a:lnTo>
                    <a:pt x="96" y="409"/>
                  </a:lnTo>
                  <a:lnTo>
                    <a:pt x="85" y="405"/>
                  </a:lnTo>
                  <a:lnTo>
                    <a:pt x="71" y="397"/>
                  </a:lnTo>
                  <a:lnTo>
                    <a:pt x="56" y="389"/>
                  </a:lnTo>
                  <a:lnTo>
                    <a:pt x="37" y="380"/>
                  </a:lnTo>
                  <a:lnTo>
                    <a:pt x="22" y="374"/>
                  </a:lnTo>
                  <a:lnTo>
                    <a:pt x="11" y="366"/>
                  </a:lnTo>
                  <a:lnTo>
                    <a:pt x="2" y="358"/>
                  </a:lnTo>
                  <a:lnTo>
                    <a:pt x="0" y="349"/>
                  </a:lnTo>
                  <a:lnTo>
                    <a:pt x="2" y="343"/>
                  </a:lnTo>
                  <a:lnTo>
                    <a:pt x="11" y="343"/>
                  </a:lnTo>
                  <a:lnTo>
                    <a:pt x="17" y="343"/>
                  </a:lnTo>
                  <a:lnTo>
                    <a:pt x="22" y="345"/>
                  </a:lnTo>
                  <a:lnTo>
                    <a:pt x="28" y="349"/>
                  </a:lnTo>
                  <a:lnTo>
                    <a:pt x="37" y="353"/>
                  </a:lnTo>
                  <a:lnTo>
                    <a:pt x="45" y="356"/>
                  </a:lnTo>
                  <a:lnTo>
                    <a:pt x="51" y="356"/>
                  </a:lnTo>
                  <a:lnTo>
                    <a:pt x="59" y="356"/>
                  </a:lnTo>
                  <a:lnTo>
                    <a:pt x="68" y="356"/>
                  </a:lnTo>
                  <a:lnTo>
                    <a:pt x="76" y="356"/>
                  </a:lnTo>
                  <a:lnTo>
                    <a:pt x="88" y="356"/>
                  </a:lnTo>
                  <a:lnTo>
                    <a:pt x="82" y="351"/>
                  </a:lnTo>
                  <a:lnTo>
                    <a:pt x="79" y="349"/>
                  </a:lnTo>
                  <a:lnTo>
                    <a:pt x="76" y="345"/>
                  </a:lnTo>
                  <a:lnTo>
                    <a:pt x="73" y="345"/>
                  </a:lnTo>
                  <a:lnTo>
                    <a:pt x="99" y="331"/>
                  </a:lnTo>
                  <a:lnTo>
                    <a:pt x="122" y="308"/>
                  </a:lnTo>
                  <a:lnTo>
                    <a:pt x="139" y="285"/>
                  </a:lnTo>
                  <a:lnTo>
                    <a:pt x="153" y="271"/>
                  </a:lnTo>
                  <a:lnTo>
                    <a:pt x="159" y="263"/>
                  </a:lnTo>
                  <a:lnTo>
                    <a:pt x="167" y="256"/>
                  </a:lnTo>
                  <a:lnTo>
                    <a:pt x="181" y="254"/>
                  </a:lnTo>
                  <a:lnTo>
                    <a:pt x="190" y="254"/>
                  </a:lnTo>
                  <a:lnTo>
                    <a:pt x="204" y="254"/>
                  </a:lnTo>
                  <a:lnTo>
                    <a:pt x="224" y="252"/>
                  </a:lnTo>
                  <a:lnTo>
                    <a:pt x="244" y="252"/>
                  </a:lnTo>
                  <a:lnTo>
                    <a:pt x="258" y="254"/>
                  </a:lnTo>
                  <a:lnTo>
                    <a:pt x="261" y="254"/>
                  </a:lnTo>
                  <a:lnTo>
                    <a:pt x="264" y="252"/>
                  </a:lnTo>
                  <a:lnTo>
                    <a:pt x="269" y="250"/>
                  </a:lnTo>
                  <a:lnTo>
                    <a:pt x="272" y="248"/>
                  </a:lnTo>
                  <a:lnTo>
                    <a:pt x="266" y="244"/>
                  </a:lnTo>
                  <a:lnTo>
                    <a:pt x="266" y="240"/>
                  </a:lnTo>
                  <a:lnTo>
                    <a:pt x="266" y="238"/>
                  </a:lnTo>
                  <a:lnTo>
                    <a:pt x="269" y="234"/>
                  </a:lnTo>
                  <a:lnTo>
                    <a:pt x="272" y="232"/>
                  </a:lnTo>
                  <a:lnTo>
                    <a:pt x="272" y="225"/>
                  </a:lnTo>
                  <a:lnTo>
                    <a:pt x="272" y="219"/>
                  </a:lnTo>
                  <a:lnTo>
                    <a:pt x="269" y="213"/>
                  </a:lnTo>
                  <a:lnTo>
                    <a:pt x="261" y="217"/>
                  </a:lnTo>
                  <a:lnTo>
                    <a:pt x="244" y="219"/>
                  </a:lnTo>
                  <a:lnTo>
                    <a:pt x="227" y="219"/>
                  </a:lnTo>
                  <a:lnTo>
                    <a:pt x="212" y="217"/>
                  </a:lnTo>
                  <a:lnTo>
                    <a:pt x="201" y="213"/>
                  </a:lnTo>
                  <a:lnTo>
                    <a:pt x="187" y="209"/>
                  </a:lnTo>
                  <a:lnTo>
                    <a:pt x="170" y="205"/>
                  </a:lnTo>
                  <a:lnTo>
                    <a:pt x="156" y="201"/>
                  </a:lnTo>
                  <a:lnTo>
                    <a:pt x="159" y="199"/>
                  </a:lnTo>
                  <a:lnTo>
                    <a:pt x="161" y="197"/>
                  </a:lnTo>
                  <a:lnTo>
                    <a:pt x="142" y="195"/>
                  </a:lnTo>
                  <a:lnTo>
                    <a:pt x="130" y="188"/>
                  </a:lnTo>
                  <a:lnTo>
                    <a:pt x="127" y="182"/>
                  </a:lnTo>
                  <a:lnTo>
                    <a:pt x="133" y="180"/>
                  </a:lnTo>
                  <a:lnTo>
                    <a:pt x="130" y="178"/>
                  </a:lnTo>
                  <a:lnTo>
                    <a:pt x="133" y="174"/>
                  </a:lnTo>
                  <a:lnTo>
                    <a:pt x="136" y="172"/>
                  </a:lnTo>
                  <a:lnTo>
                    <a:pt x="142" y="170"/>
                  </a:lnTo>
                  <a:lnTo>
                    <a:pt x="142" y="168"/>
                  </a:lnTo>
                  <a:lnTo>
                    <a:pt x="144" y="164"/>
                  </a:lnTo>
                  <a:lnTo>
                    <a:pt x="150" y="162"/>
                  </a:lnTo>
                  <a:lnTo>
                    <a:pt x="153" y="164"/>
                  </a:lnTo>
                  <a:lnTo>
                    <a:pt x="156" y="159"/>
                  </a:lnTo>
                  <a:lnTo>
                    <a:pt x="164" y="159"/>
                  </a:lnTo>
                  <a:lnTo>
                    <a:pt x="170" y="164"/>
                  </a:lnTo>
                  <a:lnTo>
                    <a:pt x="176" y="170"/>
                  </a:lnTo>
                  <a:lnTo>
                    <a:pt x="181" y="172"/>
                  </a:lnTo>
                  <a:lnTo>
                    <a:pt x="184" y="176"/>
                  </a:lnTo>
                  <a:lnTo>
                    <a:pt x="184" y="180"/>
                  </a:lnTo>
                  <a:lnTo>
                    <a:pt x="181" y="186"/>
                  </a:lnTo>
                  <a:lnTo>
                    <a:pt x="184" y="184"/>
                  </a:lnTo>
                  <a:lnTo>
                    <a:pt x="187" y="184"/>
                  </a:lnTo>
                  <a:lnTo>
                    <a:pt x="195" y="186"/>
                  </a:lnTo>
                  <a:lnTo>
                    <a:pt x="204" y="188"/>
                  </a:lnTo>
                  <a:lnTo>
                    <a:pt x="212" y="186"/>
                  </a:lnTo>
                  <a:lnTo>
                    <a:pt x="221" y="186"/>
                  </a:lnTo>
                  <a:lnTo>
                    <a:pt x="232" y="186"/>
                  </a:lnTo>
                  <a:lnTo>
                    <a:pt x="241" y="186"/>
                  </a:lnTo>
                  <a:lnTo>
                    <a:pt x="249" y="186"/>
                  </a:lnTo>
                  <a:lnTo>
                    <a:pt x="249" y="184"/>
                  </a:lnTo>
                  <a:lnTo>
                    <a:pt x="249" y="182"/>
                  </a:lnTo>
                  <a:lnTo>
                    <a:pt x="247" y="178"/>
                  </a:lnTo>
                  <a:lnTo>
                    <a:pt x="244" y="174"/>
                  </a:lnTo>
                  <a:lnTo>
                    <a:pt x="235" y="164"/>
                  </a:lnTo>
                  <a:lnTo>
                    <a:pt x="235" y="155"/>
                  </a:lnTo>
                  <a:lnTo>
                    <a:pt x="238" y="149"/>
                  </a:lnTo>
                  <a:lnTo>
                    <a:pt x="244" y="147"/>
                  </a:lnTo>
                  <a:lnTo>
                    <a:pt x="244" y="145"/>
                  </a:lnTo>
                  <a:lnTo>
                    <a:pt x="241" y="141"/>
                  </a:lnTo>
                  <a:lnTo>
                    <a:pt x="238" y="139"/>
                  </a:lnTo>
                  <a:lnTo>
                    <a:pt x="232" y="137"/>
                  </a:lnTo>
                  <a:lnTo>
                    <a:pt x="244" y="131"/>
                  </a:lnTo>
                  <a:lnTo>
                    <a:pt x="238" y="122"/>
                  </a:lnTo>
                  <a:lnTo>
                    <a:pt x="230" y="122"/>
                  </a:lnTo>
                  <a:lnTo>
                    <a:pt x="215" y="122"/>
                  </a:lnTo>
                  <a:lnTo>
                    <a:pt x="204" y="126"/>
                  </a:lnTo>
                  <a:lnTo>
                    <a:pt x="193" y="126"/>
                  </a:lnTo>
                  <a:lnTo>
                    <a:pt x="190" y="124"/>
                  </a:lnTo>
                  <a:lnTo>
                    <a:pt x="187" y="120"/>
                  </a:lnTo>
                  <a:lnTo>
                    <a:pt x="184" y="116"/>
                  </a:lnTo>
                  <a:lnTo>
                    <a:pt x="181" y="114"/>
                  </a:lnTo>
                  <a:lnTo>
                    <a:pt x="181" y="110"/>
                  </a:lnTo>
                  <a:lnTo>
                    <a:pt x="178" y="108"/>
                  </a:lnTo>
                  <a:lnTo>
                    <a:pt x="176" y="106"/>
                  </a:lnTo>
                  <a:lnTo>
                    <a:pt x="170" y="106"/>
                  </a:lnTo>
                  <a:lnTo>
                    <a:pt x="167" y="104"/>
                  </a:lnTo>
                  <a:lnTo>
                    <a:pt x="164" y="100"/>
                  </a:lnTo>
                  <a:lnTo>
                    <a:pt x="167" y="95"/>
                  </a:lnTo>
                  <a:lnTo>
                    <a:pt x="170" y="93"/>
                  </a:lnTo>
                  <a:lnTo>
                    <a:pt x="173" y="89"/>
                  </a:lnTo>
                  <a:lnTo>
                    <a:pt x="173" y="85"/>
                  </a:lnTo>
                  <a:lnTo>
                    <a:pt x="170" y="83"/>
                  </a:lnTo>
                  <a:lnTo>
                    <a:pt x="164" y="77"/>
                  </a:lnTo>
                  <a:lnTo>
                    <a:pt x="161" y="69"/>
                  </a:lnTo>
                  <a:lnTo>
                    <a:pt x="161" y="58"/>
                  </a:lnTo>
                  <a:lnTo>
                    <a:pt x="170" y="48"/>
                  </a:lnTo>
                  <a:lnTo>
                    <a:pt x="161" y="42"/>
                  </a:lnTo>
                  <a:lnTo>
                    <a:pt x="159" y="34"/>
                  </a:lnTo>
                  <a:lnTo>
                    <a:pt x="161" y="23"/>
                  </a:lnTo>
                  <a:lnTo>
                    <a:pt x="173" y="15"/>
                  </a:lnTo>
                  <a:lnTo>
                    <a:pt x="184" y="9"/>
                  </a:lnTo>
                  <a:lnTo>
                    <a:pt x="198" y="5"/>
                  </a:lnTo>
                  <a:lnTo>
                    <a:pt x="212" y="0"/>
                  </a:lnTo>
                  <a:lnTo>
                    <a:pt x="227" y="3"/>
                  </a:lnTo>
                  <a:lnTo>
                    <a:pt x="212" y="5"/>
                  </a:lnTo>
                  <a:lnTo>
                    <a:pt x="201" y="13"/>
                  </a:lnTo>
                  <a:lnTo>
                    <a:pt x="193" y="21"/>
                  </a:lnTo>
                  <a:lnTo>
                    <a:pt x="190" y="29"/>
                  </a:lnTo>
                  <a:lnTo>
                    <a:pt x="198" y="21"/>
                  </a:lnTo>
                  <a:lnTo>
                    <a:pt x="215" y="17"/>
                  </a:lnTo>
                  <a:lnTo>
                    <a:pt x="232" y="13"/>
                  </a:lnTo>
                  <a:lnTo>
                    <a:pt x="244" y="11"/>
                  </a:lnTo>
                  <a:lnTo>
                    <a:pt x="238" y="13"/>
                  </a:lnTo>
                  <a:lnTo>
                    <a:pt x="232" y="15"/>
                  </a:lnTo>
                  <a:lnTo>
                    <a:pt x="230" y="19"/>
                  </a:lnTo>
                  <a:lnTo>
                    <a:pt x="227" y="21"/>
                  </a:lnTo>
                  <a:lnTo>
                    <a:pt x="249" y="17"/>
                  </a:lnTo>
                  <a:lnTo>
                    <a:pt x="275" y="21"/>
                  </a:lnTo>
                  <a:lnTo>
                    <a:pt x="298" y="31"/>
                  </a:lnTo>
                  <a:lnTo>
                    <a:pt x="309" y="36"/>
                  </a:lnTo>
                  <a:lnTo>
                    <a:pt x="306" y="40"/>
                  </a:lnTo>
                  <a:lnTo>
                    <a:pt x="300" y="42"/>
                  </a:lnTo>
                  <a:lnTo>
                    <a:pt x="292" y="46"/>
                  </a:lnTo>
                  <a:lnTo>
                    <a:pt x="295" y="46"/>
                  </a:lnTo>
                  <a:lnTo>
                    <a:pt x="298" y="46"/>
                  </a:lnTo>
                  <a:lnTo>
                    <a:pt x="303" y="46"/>
                  </a:lnTo>
                  <a:lnTo>
                    <a:pt x="309" y="46"/>
                  </a:lnTo>
                  <a:lnTo>
                    <a:pt x="312" y="52"/>
                  </a:lnTo>
                  <a:lnTo>
                    <a:pt x="309" y="62"/>
                  </a:lnTo>
                  <a:lnTo>
                    <a:pt x="306" y="73"/>
                  </a:lnTo>
                  <a:lnTo>
                    <a:pt x="300" y="79"/>
                  </a:lnTo>
                  <a:lnTo>
                    <a:pt x="303" y="79"/>
                  </a:lnTo>
                  <a:lnTo>
                    <a:pt x="309" y="77"/>
                  </a:lnTo>
                  <a:lnTo>
                    <a:pt x="315" y="77"/>
                  </a:lnTo>
                  <a:lnTo>
                    <a:pt x="320" y="77"/>
                  </a:lnTo>
                  <a:lnTo>
                    <a:pt x="315" y="83"/>
                  </a:lnTo>
                  <a:lnTo>
                    <a:pt x="303" y="89"/>
                  </a:lnTo>
                  <a:lnTo>
                    <a:pt x="292" y="95"/>
                  </a:lnTo>
                  <a:lnTo>
                    <a:pt x="286" y="100"/>
                  </a:lnTo>
                  <a:lnTo>
                    <a:pt x="283" y="102"/>
                  </a:lnTo>
                  <a:lnTo>
                    <a:pt x="283" y="106"/>
                  </a:lnTo>
                  <a:lnTo>
                    <a:pt x="283" y="110"/>
                  </a:lnTo>
                  <a:lnTo>
                    <a:pt x="286" y="116"/>
                  </a:lnTo>
                  <a:lnTo>
                    <a:pt x="306" y="110"/>
                  </a:lnTo>
                  <a:lnTo>
                    <a:pt x="306" y="126"/>
                  </a:lnTo>
                  <a:lnTo>
                    <a:pt x="318" y="122"/>
                  </a:lnTo>
                  <a:lnTo>
                    <a:pt x="326" y="122"/>
                  </a:lnTo>
                  <a:lnTo>
                    <a:pt x="335" y="124"/>
                  </a:lnTo>
                  <a:lnTo>
                    <a:pt x="343" y="126"/>
                  </a:lnTo>
                  <a:lnTo>
                    <a:pt x="352" y="124"/>
                  </a:lnTo>
                  <a:lnTo>
                    <a:pt x="363" y="124"/>
                  </a:lnTo>
                  <a:lnTo>
                    <a:pt x="377" y="124"/>
                  </a:lnTo>
                  <a:lnTo>
                    <a:pt x="391" y="124"/>
                  </a:lnTo>
                  <a:lnTo>
                    <a:pt x="405" y="126"/>
                  </a:lnTo>
                  <a:lnTo>
                    <a:pt x="417" y="128"/>
                  </a:lnTo>
                  <a:lnTo>
                    <a:pt x="428" y="128"/>
                  </a:lnTo>
                  <a:lnTo>
                    <a:pt x="434" y="131"/>
                  </a:lnTo>
                  <a:lnTo>
                    <a:pt x="440" y="137"/>
                  </a:lnTo>
                  <a:lnTo>
                    <a:pt x="445" y="149"/>
                  </a:lnTo>
                  <a:lnTo>
                    <a:pt x="448" y="162"/>
                  </a:lnTo>
                  <a:lnTo>
                    <a:pt x="448" y="170"/>
                  </a:lnTo>
                  <a:lnTo>
                    <a:pt x="448" y="178"/>
                  </a:lnTo>
                  <a:lnTo>
                    <a:pt x="451" y="184"/>
                  </a:lnTo>
                  <a:lnTo>
                    <a:pt x="457" y="190"/>
                  </a:lnTo>
                  <a:lnTo>
                    <a:pt x="462" y="197"/>
                  </a:lnTo>
                  <a:lnTo>
                    <a:pt x="459" y="201"/>
                  </a:lnTo>
                  <a:lnTo>
                    <a:pt x="462" y="205"/>
                  </a:lnTo>
                  <a:lnTo>
                    <a:pt x="468" y="211"/>
                  </a:lnTo>
                  <a:lnTo>
                    <a:pt x="471" y="217"/>
                  </a:lnTo>
                  <a:lnTo>
                    <a:pt x="468" y="225"/>
                  </a:lnTo>
                  <a:lnTo>
                    <a:pt x="462" y="234"/>
                  </a:lnTo>
                  <a:lnTo>
                    <a:pt x="459" y="238"/>
                  </a:lnTo>
                  <a:lnTo>
                    <a:pt x="454" y="238"/>
                  </a:lnTo>
                  <a:lnTo>
                    <a:pt x="451" y="236"/>
                  </a:lnTo>
                  <a:lnTo>
                    <a:pt x="448" y="234"/>
                  </a:lnTo>
                  <a:lnTo>
                    <a:pt x="442" y="236"/>
                  </a:lnTo>
                  <a:lnTo>
                    <a:pt x="437" y="236"/>
                  </a:lnTo>
                  <a:lnTo>
                    <a:pt x="434" y="236"/>
                  </a:lnTo>
                  <a:lnTo>
                    <a:pt x="434" y="232"/>
                  </a:lnTo>
                  <a:lnTo>
                    <a:pt x="428" y="236"/>
                  </a:lnTo>
                  <a:lnTo>
                    <a:pt x="425" y="232"/>
                  </a:lnTo>
                  <a:lnTo>
                    <a:pt x="423" y="228"/>
                  </a:lnTo>
                  <a:lnTo>
                    <a:pt x="423" y="221"/>
                  </a:lnTo>
                  <a:lnTo>
                    <a:pt x="420" y="223"/>
                  </a:lnTo>
                  <a:lnTo>
                    <a:pt x="414" y="225"/>
                  </a:lnTo>
                  <a:lnTo>
                    <a:pt x="411" y="223"/>
                  </a:lnTo>
                  <a:lnTo>
                    <a:pt x="408" y="213"/>
                  </a:lnTo>
                  <a:lnTo>
                    <a:pt x="411" y="209"/>
                  </a:lnTo>
                  <a:lnTo>
                    <a:pt x="414" y="205"/>
                  </a:lnTo>
                  <a:lnTo>
                    <a:pt x="417" y="203"/>
                  </a:lnTo>
                  <a:lnTo>
                    <a:pt x="423" y="201"/>
                  </a:lnTo>
                  <a:lnTo>
                    <a:pt x="423" y="199"/>
                  </a:lnTo>
                  <a:lnTo>
                    <a:pt x="423" y="197"/>
                  </a:lnTo>
                  <a:lnTo>
                    <a:pt x="420" y="197"/>
                  </a:lnTo>
                  <a:lnTo>
                    <a:pt x="417" y="195"/>
                  </a:lnTo>
                  <a:lnTo>
                    <a:pt x="417" y="192"/>
                  </a:lnTo>
                  <a:lnTo>
                    <a:pt x="420" y="188"/>
                  </a:lnTo>
                  <a:lnTo>
                    <a:pt x="420" y="184"/>
                  </a:lnTo>
                  <a:lnTo>
                    <a:pt x="417" y="178"/>
                  </a:lnTo>
                  <a:lnTo>
                    <a:pt x="411" y="174"/>
                  </a:lnTo>
                  <a:lnTo>
                    <a:pt x="403" y="166"/>
                  </a:lnTo>
                  <a:lnTo>
                    <a:pt x="400" y="159"/>
                  </a:lnTo>
                  <a:lnTo>
                    <a:pt x="397" y="153"/>
                  </a:lnTo>
                  <a:lnTo>
                    <a:pt x="394" y="155"/>
                  </a:lnTo>
                  <a:lnTo>
                    <a:pt x="388" y="157"/>
                  </a:lnTo>
                  <a:lnTo>
                    <a:pt x="383" y="157"/>
                  </a:lnTo>
                  <a:lnTo>
                    <a:pt x="380" y="157"/>
                  </a:lnTo>
                  <a:lnTo>
                    <a:pt x="374" y="159"/>
                  </a:lnTo>
                  <a:lnTo>
                    <a:pt x="366" y="164"/>
                  </a:lnTo>
                  <a:lnTo>
                    <a:pt x="357" y="164"/>
                  </a:lnTo>
                  <a:lnTo>
                    <a:pt x="371" y="180"/>
                  </a:lnTo>
                  <a:lnTo>
                    <a:pt x="380" y="199"/>
                  </a:lnTo>
                  <a:lnTo>
                    <a:pt x="383" y="215"/>
                  </a:lnTo>
                  <a:lnTo>
                    <a:pt x="383" y="228"/>
                  </a:lnTo>
                  <a:lnTo>
                    <a:pt x="388" y="234"/>
                  </a:lnTo>
                  <a:lnTo>
                    <a:pt x="386" y="238"/>
                  </a:lnTo>
                  <a:lnTo>
                    <a:pt x="383" y="244"/>
                  </a:lnTo>
                  <a:lnTo>
                    <a:pt x="380" y="248"/>
                  </a:lnTo>
                  <a:lnTo>
                    <a:pt x="388" y="252"/>
                  </a:lnTo>
                  <a:lnTo>
                    <a:pt x="394" y="259"/>
                  </a:lnTo>
                  <a:lnTo>
                    <a:pt x="394" y="265"/>
                  </a:lnTo>
                  <a:lnTo>
                    <a:pt x="388" y="269"/>
                  </a:lnTo>
                  <a:lnTo>
                    <a:pt x="400" y="279"/>
                  </a:lnTo>
                  <a:lnTo>
                    <a:pt x="411" y="289"/>
                  </a:lnTo>
                  <a:lnTo>
                    <a:pt x="423" y="300"/>
                  </a:lnTo>
                  <a:lnTo>
                    <a:pt x="425" y="308"/>
                  </a:lnTo>
                  <a:lnTo>
                    <a:pt x="428" y="306"/>
                  </a:lnTo>
                  <a:lnTo>
                    <a:pt x="434" y="304"/>
                  </a:lnTo>
                  <a:lnTo>
                    <a:pt x="440" y="302"/>
                  </a:lnTo>
                  <a:lnTo>
                    <a:pt x="454" y="300"/>
                  </a:lnTo>
                  <a:lnTo>
                    <a:pt x="479" y="294"/>
                  </a:lnTo>
                  <a:lnTo>
                    <a:pt x="505" y="287"/>
                  </a:lnTo>
                  <a:lnTo>
                    <a:pt x="519" y="281"/>
                  </a:lnTo>
                  <a:lnTo>
                    <a:pt x="519" y="283"/>
                  </a:lnTo>
                  <a:lnTo>
                    <a:pt x="525" y="289"/>
                  </a:lnTo>
                  <a:lnTo>
                    <a:pt x="528" y="294"/>
                  </a:lnTo>
                  <a:lnTo>
                    <a:pt x="528" y="298"/>
                  </a:lnTo>
                  <a:lnTo>
                    <a:pt x="533" y="294"/>
                  </a:lnTo>
                  <a:lnTo>
                    <a:pt x="545" y="292"/>
                  </a:lnTo>
                  <a:lnTo>
                    <a:pt x="556" y="292"/>
                  </a:lnTo>
                  <a:lnTo>
                    <a:pt x="564" y="292"/>
                  </a:lnTo>
                  <a:lnTo>
                    <a:pt x="564" y="294"/>
                  </a:lnTo>
                  <a:lnTo>
                    <a:pt x="567" y="298"/>
                  </a:lnTo>
                  <a:lnTo>
                    <a:pt x="573" y="308"/>
                  </a:lnTo>
                  <a:lnTo>
                    <a:pt x="584" y="323"/>
                  </a:lnTo>
                  <a:lnTo>
                    <a:pt x="593" y="339"/>
                  </a:lnTo>
                  <a:lnTo>
                    <a:pt x="587" y="358"/>
                  </a:lnTo>
                  <a:lnTo>
                    <a:pt x="573" y="370"/>
                  </a:lnTo>
                  <a:lnTo>
                    <a:pt x="556" y="380"/>
                  </a:lnTo>
                  <a:lnTo>
                    <a:pt x="547" y="372"/>
                  </a:lnTo>
                  <a:lnTo>
                    <a:pt x="547" y="366"/>
                  </a:lnTo>
                  <a:lnTo>
                    <a:pt x="553" y="360"/>
                  </a:lnTo>
                  <a:lnTo>
                    <a:pt x="556" y="356"/>
                  </a:lnTo>
                  <a:lnTo>
                    <a:pt x="556" y="349"/>
                  </a:lnTo>
                  <a:lnTo>
                    <a:pt x="550" y="341"/>
                  </a:lnTo>
                  <a:lnTo>
                    <a:pt x="542" y="335"/>
                  </a:lnTo>
                  <a:lnTo>
                    <a:pt x="533" y="329"/>
                  </a:lnTo>
                  <a:lnTo>
                    <a:pt x="533" y="333"/>
                  </a:lnTo>
                  <a:lnTo>
                    <a:pt x="536" y="333"/>
                  </a:lnTo>
                  <a:lnTo>
                    <a:pt x="539" y="333"/>
                  </a:lnTo>
                  <a:lnTo>
                    <a:pt x="539" y="335"/>
                  </a:lnTo>
                  <a:lnTo>
                    <a:pt x="533" y="335"/>
                  </a:lnTo>
                  <a:lnTo>
                    <a:pt x="525" y="335"/>
                  </a:lnTo>
                  <a:lnTo>
                    <a:pt x="513" y="337"/>
                  </a:lnTo>
                  <a:lnTo>
                    <a:pt x="496" y="339"/>
                  </a:lnTo>
                  <a:lnTo>
                    <a:pt x="479" y="341"/>
                  </a:lnTo>
                  <a:lnTo>
                    <a:pt x="459" y="345"/>
                  </a:lnTo>
                  <a:lnTo>
                    <a:pt x="442" y="349"/>
                  </a:lnTo>
                  <a:lnTo>
                    <a:pt x="428" y="353"/>
                  </a:lnTo>
                  <a:lnTo>
                    <a:pt x="417" y="356"/>
                  </a:lnTo>
                  <a:lnTo>
                    <a:pt x="403" y="358"/>
                  </a:lnTo>
                  <a:lnTo>
                    <a:pt x="391" y="358"/>
                  </a:lnTo>
                  <a:lnTo>
                    <a:pt x="383" y="356"/>
                  </a:lnTo>
                  <a:lnTo>
                    <a:pt x="380" y="349"/>
                  </a:lnTo>
                  <a:lnTo>
                    <a:pt x="371" y="341"/>
                  </a:lnTo>
                  <a:lnTo>
                    <a:pt x="357" y="331"/>
                  </a:lnTo>
                  <a:lnTo>
                    <a:pt x="343" y="318"/>
                  </a:lnTo>
                  <a:lnTo>
                    <a:pt x="332" y="308"/>
                  </a:lnTo>
                  <a:lnTo>
                    <a:pt x="326" y="302"/>
                  </a:lnTo>
                  <a:lnTo>
                    <a:pt x="318" y="298"/>
                  </a:lnTo>
                  <a:lnTo>
                    <a:pt x="303" y="298"/>
                  </a:lnTo>
                  <a:lnTo>
                    <a:pt x="286" y="296"/>
                  </a:lnTo>
                  <a:lnTo>
                    <a:pt x="272" y="296"/>
                  </a:lnTo>
                  <a:lnTo>
                    <a:pt x="255" y="296"/>
                  </a:lnTo>
                  <a:lnTo>
                    <a:pt x="232" y="298"/>
                  </a:lnTo>
                  <a:lnTo>
                    <a:pt x="212" y="298"/>
                  </a:lnTo>
                  <a:lnTo>
                    <a:pt x="207" y="300"/>
                  </a:lnTo>
                  <a:lnTo>
                    <a:pt x="201" y="304"/>
                  </a:lnTo>
                  <a:lnTo>
                    <a:pt x="195" y="306"/>
                  </a:lnTo>
                  <a:lnTo>
                    <a:pt x="193" y="306"/>
                  </a:lnTo>
                  <a:lnTo>
                    <a:pt x="184" y="318"/>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2" name="Freeform 55"/>
            <p:cNvSpPr>
              <a:spLocks/>
            </p:cNvSpPr>
            <p:nvPr/>
          </p:nvSpPr>
          <p:spPr bwMode="auto">
            <a:xfrm>
              <a:off x="1392" y="2880"/>
              <a:ext cx="454" cy="491"/>
            </a:xfrm>
            <a:custGeom>
              <a:avLst/>
              <a:gdLst>
                <a:gd name="T0" fmla="*/ 139 w 454"/>
                <a:gd name="T1" fmla="*/ 72 h 491"/>
                <a:gd name="T2" fmla="*/ 165 w 454"/>
                <a:gd name="T3" fmla="*/ 31 h 491"/>
                <a:gd name="T4" fmla="*/ 241 w 454"/>
                <a:gd name="T5" fmla="*/ 16 h 491"/>
                <a:gd name="T6" fmla="*/ 273 w 454"/>
                <a:gd name="T7" fmla="*/ 25 h 491"/>
                <a:gd name="T8" fmla="*/ 292 w 454"/>
                <a:gd name="T9" fmla="*/ 16 h 491"/>
                <a:gd name="T10" fmla="*/ 315 w 454"/>
                <a:gd name="T11" fmla="*/ 66 h 491"/>
                <a:gd name="T12" fmla="*/ 318 w 454"/>
                <a:gd name="T13" fmla="*/ 78 h 491"/>
                <a:gd name="T14" fmla="*/ 346 w 454"/>
                <a:gd name="T15" fmla="*/ 101 h 491"/>
                <a:gd name="T16" fmla="*/ 295 w 454"/>
                <a:gd name="T17" fmla="*/ 109 h 491"/>
                <a:gd name="T18" fmla="*/ 312 w 454"/>
                <a:gd name="T19" fmla="*/ 120 h 491"/>
                <a:gd name="T20" fmla="*/ 261 w 454"/>
                <a:gd name="T21" fmla="*/ 109 h 491"/>
                <a:gd name="T22" fmla="*/ 250 w 454"/>
                <a:gd name="T23" fmla="*/ 117 h 491"/>
                <a:gd name="T24" fmla="*/ 264 w 454"/>
                <a:gd name="T25" fmla="*/ 120 h 491"/>
                <a:gd name="T26" fmla="*/ 295 w 454"/>
                <a:gd name="T27" fmla="*/ 167 h 491"/>
                <a:gd name="T28" fmla="*/ 301 w 454"/>
                <a:gd name="T29" fmla="*/ 202 h 491"/>
                <a:gd name="T30" fmla="*/ 304 w 454"/>
                <a:gd name="T31" fmla="*/ 231 h 491"/>
                <a:gd name="T32" fmla="*/ 378 w 454"/>
                <a:gd name="T33" fmla="*/ 278 h 491"/>
                <a:gd name="T34" fmla="*/ 432 w 454"/>
                <a:gd name="T35" fmla="*/ 340 h 491"/>
                <a:gd name="T36" fmla="*/ 375 w 454"/>
                <a:gd name="T37" fmla="*/ 353 h 491"/>
                <a:gd name="T38" fmla="*/ 375 w 454"/>
                <a:gd name="T39" fmla="*/ 392 h 491"/>
                <a:gd name="T40" fmla="*/ 417 w 454"/>
                <a:gd name="T41" fmla="*/ 431 h 491"/>
                <a:gd name="T42" fmla="*/ 454 w 454"/>
                <a:gd name="T43" fmla="*/ 454 h 491"/>
                <a:gd name="T44" fmla="*/ 403 w 454"/>
                <a:gd name="T45" fmla="*/ 491 h 491"/>
                <a:gd name="T46" fmla="*/ 355 w 454"/>
                <a:gd name="T47" fmla="*/ 481 h 491"/>
                <a:gd name="T48" fmla="*/ 380 w 454"/>
                <a:gd name="T49" fmla="*/ 468 h 491"/>
                <a:gd name="T50" fmla="*/ 383 w 454"/>
                <a:gd name="T51" fmla="*/ 456 h 491"/>
                <a:gd name="T52" fmla="*/ 395 w 454"/>
                <a:gd name="T53" fmla="*/ 448 h 491"/>
                <a:gd name="T54" fmla="*/ 349 w 454"/>
                <a:gd name="T55" fmla="*/ 423 h 491"/>
                <a:gd name="T56" fmla="*/ 295 w 454"/>
                <a:gd name="T57" fmla="*/ 394 h 491"/>
                <a:gd name="T58" fmla="*/ 256 w 454"/>
                <a:gd name="T59" fmla="*/ 386 h 491"/>
                <a:gd name="T60" fmla="*/ 193 w 454"/>
                <a:gd name="T61" fmla="*/ 367 h 491"/>
                <a:gd name="T62" fmla="*/ 148 w 454"/>
                <a:gd name="T63" fmla="*/ 400 h 491"/>
                <a:gd name="T64" fmla="*/ 105 w 454"/>
                <a:gd name="T65" fmla="*/ 454 h 491"/>
                <a:gd name="T66" fmla="*/ 82 w 454"/>
                <a:gd name="T67" fmla="*/ 475 h 491"/>
                <a:gd name="T68" fmla="*/ 37 w 454"/>
                <a:gd name="T69" fmla="*/ 456 h 491"/>
                <a:gd name="T70" fmla="*/ 0 w 454"/>
                <a:gd name="T71" fmla="*/ 433 h 491"/>
                <a:gd name="T72" fmla="*/ 17 w 454"/>
                <a:gd name="T73" fmla="*/ 429 h 491"/>
                <a:gd name="T74" fmla="*/ 43 w 454"/>
                <a:gd name="T75" fmla="*/ 427 h 491"/>
                <a:gd name="T76" fmla="*/ 63 w 454"/>
                <a:gd name="T77" fmla="*/ 427 h 491"/>
                <a:gd name="T78" fmla="*/ 99 w 454"/>
                <a:gd name="T79" fmla="*/ 396 h 491"/>
                <a:gd name="T80" fmla="*/ 108 w 454"/>
                <a:gd name="T81" fmla="*/ 334 h 491"/>
                <a:gd name="T82" fmla="*/ 153 w 454"/>
                <a:gd name="T83" fmla="*/ 285 h 491"/>
                <a:gd name="T84" fmla="*/ 204 w 454"/>
                <a:gd name="T85" fmla="*/ 229 h 491"/>
                <a:gd name="T86" fmla="*/ 213 w 454"/>
                <a:gd name="T87" fmla="*/ 219 h 491"/>
                <a:gd name="T88" fmla="*/ 204 w 454"/>
                <a:gd name="T89" fmla="*/ 206 h 491"/>
                <a:gd name="T90" fmla="*/ 207 w 454"/>
                <a:gd name="T91" fmla="*/ 134 h 491"/>
                <a:gd name="T92" fmla="*/ 190 w 454"/>
                <a:gd name="T93" fmla="*/ 124 h 491"/>
                <a:gd name="T94" fmla="*/ 170 w 454"/>
                <a:gd name="T95" fmla="*/ 111 h 491"/>
                <a:gd name="T96" fmla="*/ 165 w 454"/>
                <a:gd name="T97" fmla="*/ 103 h 491"/>
                <a:gd name="T98" fmla="*/ 156 w 454"/>
                <a:gd name="T99" fmla="*/ 93 h 491"/>
                <a:gd name="T100" fmla="*/ 153 w 454"/>
                <a:gd name="T101" fmla="*/ 80 h 49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54"/>
                <a:gd name="T154" fmla="*/ 0 h 491"/>
                <a:gd name="T155" fmla="*/ 454 w 454"/>
                <a:gd name="T156" fmla="*/ 491 h 49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54" h="491">
                  <a:moveTo>
                    <a:pt x="153" y="66"/>
                  </a:moveTo>
                  <a:lnTo>
                    <a:pt x="148" y="66"/>
                  </a:lnTo>
                  <a:lnTo>
                    <a:pt x="145" y="66"/>
                  </a:lnTo>
                  <a:lnTo>
                    <a:pt x="142" y="68"/>
                  </a:lnTo>
                  <a:lnTo>
                    <a:pt x="139" y="72"/>
                  </a:lnTo>
                  <a:lnTo>
                    <a:pt x="133" y="64"/>
                  </a:lnTo>
                  <a:lnTo>
                    <a:pt x="136" y="53"/>
                  </a:lnTo>
                  <a:lnTo>
                    <a:pt x="145" y="45"/>
                  </a:lnTo>
                  <a:lnTo>
                    <a:pt x="162" y="43"/>
                  </a:lnTo>
                  <a:lnTo>
                    <a:pt x="165" y="31"/>
                  </a:lnTo>
                  <a:lnTo>
                    <a:pt x="176" y="23"/>
                  </a:lnTo>
                  <a:lnTo>
                    <a:pt x="187" y="16"/>
                  </a:lnTo>
                  <a:lnTo>
                    <a:pt x="204" y="16"/>
                  </a:lnTo>
                  <a:lnTo>
                    <a:pt x="224" y="18"/>
                  </a:lnTo>
                  <a:lnTo>
                    <a:pt x="241" y="16"/>
                  </a:lnTo>
                  <a:lnTo>
                    <a:pt x="256" y="12"/>
                  </a:lnTo>
                  <a:lnTo>
                    <a:pt x="258" y="0"/>
                  </a:lnTo>
                  <a:lnTo>
                    <a:pt x="267" y="4"/>
                  </a:lnTo>
                  <a:lnTo>
                    <a:pt x="273" y="14"/>
                  </a:lnTo>
                  <a:lnTo>
                    <a:pt x="273" y="25"/>
                  </a:lnTo>
                  <a:lnTo>
                    <a:pt x="258" y="33"/>
                  </a:lnTo>
                  <a:lnTo>
                    <a:pt x="270" y="35"/>
                  </a:lnTo>
                  <a:lnTo>
                    <a:pt x="284" y="35"/>
                  </a:lnTo>
                  <a:lnTo>
                    <a:pt x="292" y="29"/>
                  </a:lnTo>
                  <a:lnTo>
                    <a:pt x="292" y="16"/>
                  </a:lnTo>
                  <a:lnTo>
                    <a:pt x="307" y="23"/>
                  </a:lnTo>
                  <a:lnTo>
                    <a:pt x="321" y="35"/>
                  </a:lnTo>
                  <a:lnTo>
                    <a:pt x="326" y="47"/>
                  </a:lnTo>
                  <a:lnTo>
                    <a:pt x="324" y="60"/>
                  </a:lnTo>
                  <a:lnTo>
                    <a:pt x="315" y="66"/>
                  </a:lnTo>
                  <a:lnTo>
                    <a:pt x="307" y="70"/>
                  </a:lnTo>
                  <a:lnTo>
                    <a:pt x="298" y="72"/>
                  </a:lnTo>
                  <a:lnTo>
                    <a:pt x="292" y="72"/>
                  </a:lnTo>
                  <a:lnTo>
                    <a:pt x="304" y="76"/>
                  </a:lnTo>
                  <a:lnTo>
                    <a:pt x="318" y="78"/>
                  </a:lnTo>
                  <a:lnTo>
                    <a:pt x="329" y="76"/>
                  </a:lnTo>
                  <a:lnTo>
                    <a:pt x="338" y="72"/>
                  </a:lnTo>
                  <a:lnTo>
                    <a:pt x="344" y="80"/>
                  </a:lnTo>
                  <a:lnTo>
                    <a:pt x="346" y="91"/>
                  </a:lnTo>
                  <a:lnTo>
                    <a:pt x="346" y="101"/>
                  </a:lnTo>
                  <a:lnTo>
                    <a:pt x="344" y="107"/>
                  </a:lnTo>
                  <a:lnTo>
                    <a:pt x="332" y="111"/>
                  </a:lnTo>
                  <a:lnTo>
                    <a:pt x="321" y="111"/>
                  </a:lnTo>
                  <a:lnTo>
                    <a:pt x="307" y="111"/>
                  </a:lnTo>
                  <a:lnTo>
                    <a:pt x="295" y="109"/>
                  </a:lnTo>
                  <a:lnTo>
                    <a:pt x="301" y="111"/>
                  </a:lnTo>
                  <a:lnTo>
                    <a:pt x="309" y="113"/>
                  </a:lnTo>
                  <a:lnTo>
                    <a:pt x="315" y="115"/>
                  </a:lnTo>
                  <a:lnTo>
                    <a:pt x="321" y="117"/>
                  </a:lnTo>
                  <a:lnTo>
                    <a:pt x="312" y="120"/>
                  </a:lnTo>
                  <a:lnTo>
                    <a:pt x="301" y="122"/>
                  </a:lnTo>
                  <a:lnTo>
                    <a:pt x="284" y="122"/>
                  </a:lnTo>
                  <a:lnTo>
                    <a:pt x="273" y="117"/>
                  </a:lnTo>
                  <a:lnTo>
                    <a:pt x="264" y="111"/>
                  </a:lnTo>
                  <a:lnTo>
                    <a:pt x="261" y="109"/>
                  </a:lnTo>
                  <a:lnTo>
                    <a:pt x="258" y="109"/>
                  </a:lnTo>
                  <a:lnTo>
                    <a:pt x="256" y="109"/>
                  </a:lnTo>
                  <a:lnTo>
                    <a:pt x="253" y="113"/>
                  </a:lnTo>
                  <a:lnTo>
                    <a:pt x="250" y="115"/>
                  </a:lnTo>
                  <a:lnTo>
                    <a:pt x="250" y="117"/>
                  </a:lnTo>
                  <a:lnTo>
                    <a:pt x="250" y="120"/>
                  </a:lnTo>
                  <a:lnTo>
                    <a:pt x="256" y="120"/>
                  </a:lnTo>
                  <a:lnTo>
                    <a:pt x="261" y="120"/>
                  </a:lnTo>
                  <a:lnTo>
                    <a:pt x="264" y="120"/>
                  </a:lnTo>
                  <a:lnTo>
                    <a:pt x="270" y="124"/>
                  </a:lnTo>
                  <a:lnTo>
                    <a:pt x="278" y="126"/>
                  </a:lnTo>
                  <a:lnTo>
                    <a:pt x="287" y="134"/>
                  </a:lnTo>
                  <a:lnTo>
                    <a:pt x="292" y="148"/>
                  </a:lnTo>
                  <a:lnTo>
                    <a:pt x="295" y="167"/>
                  </a:lnTo>
                  <a:lnTo>
                    <a:pt x="295" y="184"/>
                  </a:lnTo>
                  <a:lnTo>
                    <a:pt x="295" y="192"/>
                  </a:lnTo>
                  <a:lnTo>
                    <a:pt x="298" y="194"/>
                  </a:lnTo>
                  <a:lnTo>
                    <a:pt x="301" y="198"/>
                  </a:lnTo>
                  <a:lnTo>
                    <a:pt x="301" y="202"/>
                  </a:lnTo>
                  <a:lnTo>
                    <a:pt x="304" y="206"/>
                  </a:lnTo>
                  <a:lnTo>
                    <a:pt x="301" y="208"/>
                  </a:lnTo>
                  <a:lnTo>
                    <a:pt x="292" y="210"/>
                  </a:lnTo>
                  <a:lnTo>
                    <a:pt x="295" y="221"/>
                  </a:lnTo>
                  <a:lnTo>
                    <a:pt x="304" y="231"/>
                  </a:lnTo>
                  <a:lnTo>
                    <a:pt x="309" y="237"/>
                  </a:lnTo>
                  <a:lnTo>
                    <a:pt x="321" y="241"/>
                  </a:lnTo>
                  <a:lnTo>
                    <a:pt x="332" y="250"/>
                  </a:lnTo>
                  <a:lnTo>
                    <a:pt x="355" y="262"/>
                  </a:lnTo>
                  <a:lnTo>
                    <a:pt x="378" y="278"/>
                  </a:lnTo>
                  <a:lnTo>
                    <a:pt x="397" y="295"/>
                  </a:lnTo>
                  <a:lnTo>
                    <a:pt x="412" y="309"/>
                  </a:lnTo>
                  <a:lnTo>
                    <a:pt x="420" y="322"/>
                  </a:lnTo>
                  <a:lnTo>
                    <a:pt x="426" y="332"/>
                  </a:lnTo>
                  <a:lnTo>
                    <a:pt x="432" y="340"/>
                  </a:lnTo>
                  <a:lnTo>
                    <a:pt x="420" y="340"/>
                  </a:lnTo>
                  <a:lnTo>
                    <a:pt x="406" y="342"/>
                  </a:lnTo>
                  <a:lnTo>
                    <a:pt x="392" y="345"/>
                  </a:lnTo>
                  <a:lnTo>
                    <a:pt x="383" y="349"/>
                  </a:lnTo>
                  <a:lnTo>
                    <a:pt x="375" y="353"/>
                  </a:lnTo>
                  <a:lnTo>
                    <a:pt x="366" y="359"/>
                  </a:lnTo>
                  <a:lnTo>
                    <a:pt x="355" y="365"/>
                  </a:lnTo>
                  <a:lnTo>
                    <a:pt x="346" y="369"/>
                  </a:lnTo>
                  <a:lnTo>
                    <a:pt x="358" y="380"/>
                  </a:lnTo>
                  <a:lnTo>
                    <a:pt x="375" y="392"/>
                  </a:lnTo>
                  <a:lnTo>
                    <a:pt x="386" y="404"/>
                  </a:lnTo>
                  <a:lnTo>
                    <a:pt x="395" y="415"/>
                  </a:lnTo>
                  <a:lnTo>
                    <a:pt x="403" y="421"/>
                  </a:lnTo>
                  <a:lnTo>
                    <a:pt x="412" y="427"/>
                  </a:lnTo>
                  <a:lnTo>
                    <a:pt x="417" y="431"/>
                  </a:lnTo>
                  <a:lnTo>
                    <a:pt x="426" y="433"/>
                  </a:lnTo>
                  <a:lnTo>
                    <a:pt x="437" y="437"/>
                  </a:lnTo>
                  <a:lnTo>
                    <a:pt x="446" y="444"/>
                  </a:lnTo>
                  <a:lnTo>
                    <a:pt x="451" y="450"/>
                  </a:lnTo>
                  <a:lnTo>
                    <a:pt x="454" y="454"/>
                  </a:lnTo>
                  <a:lnTo>
                    <a:pt x="454" y="458"/>
                  </a:lnTo>
                  <a:lnTo>
                    <a:pt x="449" y="466"/>
                  </a:lnTo>
                  <a:lnTo>
                    <a:pt x="437" y="477"/>
                  </a:lnTo>
                  <a:lnTo>
                    <a:pt x="420" y="485"/>
                  </a:lnTo>
                  <a:lnTo>
                    <a:pt x="403" y="491"/>
                  </a:lnTo>
                  <a:lnTo>
                    <a:pt x="383" y="491"/>
                  </a:lnTo>
                  <a:lnTo>
                    <a:pt x="369" y="489"/>
                  </a:lnTo>
                  <a:lnTo>
                    <a:pt x="358" y="487"/>
                  </a:lnTo>
                  <a:lnTo>
                    <a:pt x="352" y="485"/>
                  </a:lnTo>
                  <a:lnTo>
                    <a:pt x="355" y="481"/>
                  </a:lnTo>
                  <a:lnTo>
                    <a:pt x="361" y="477"/>
                  </a:lnTo>
                  <a:lnTo>
                    <a:pt x="366" y="475"/>
                  </a:lnTo>
                  <a:lnTo>
                    <a:pt x="372" y="475"/>
                  </a:lnTo>
                  <a:lnTo>
                    <a:pt x="378" y="473"/>
                  </a:lnTo>
                  <a:lnTo>
                    <a:pt x="380" y="468"/>
                  </a:lnTo>
                  <a:lnTo>
                    <a:pt x="383" y="464"/>
                  </a:lnTo>
                  <a:lnTo>
                    <a:pt x="375" y="464"/>
                  </a:lnTo>
                  <a:lnTo>
                    <a:pt x="375" y="462"/>
                  </a:lnTo>
                  <a:lnTo>
                    <a:pt x="380" y="458"/>
                  </a:lnTo>
                  <a:lnTo>
                    <a:pt x="383" y="456"/>
                  </a:lnTo>
                  <a:lnTo>
                    <a:pt x="383" y="454"/>
                  </a:lnTo>
                  <a:lnTo>
                    <a:pt x="389" y="458"/>
                  </a:lnTo>
                  <a:lnTo>
                    <a:pt x="392" y="454"/>
                  </a:lnTo>
                  <a:lnTo>
                    <a:pt x="395" y="450"/>
                  </a:lnTo>
                  <a:lnTo>
                    <a:pt x="395" y="448"/>
                  </a:lnTo>
                  <a:lnTo>
                    <a:pt x="389" y="444"/>
                  </a:lnTo>
                  <a:lnTo>
                    <a:pt x="383" y="442"/>
                  </a:lnTo>
                  <a:lnTo>
                    <a:pt x="375" y="437"/>
                  </a:lnTo>
                  <a:lnTo>
                    <a:pt x="363" y="431"/>
                  </a:lnTo>
                  <a:lnTo>
                    <a:pt x="349" y="423"/>
                  </a:lnTo>
                  <a:lnTo>
                    <a:pt x="335" y="415"/>
                  </a:lnTo>
                  <a:lnTo>
                    <a:pt x="324" y="406"/>
                  </a:lnTo>
                  <a:lnTo>
                    <a:pt x="309" y="400"/>
                  </a:lnTo>
                  <a:lnTo>
                    <a:pt x="301" y="396"/>
                  </a:lnTo>
                  <a:lnTo>
                    <a:pt x="295" y="394"/>
                  </a:lnTo>
                  <a:lnTo>
                    <a:pt x="292" y="390"/>
                  </a:lnTo>
                  <a:lnTo>
                    <a:pt x="292" y="388"/>
                  </a:lnTo>
                  <a:lnTo>
                    <a:pt x="292" y="386"/>
                  </a:lnTo>
                  <a:lnTo>
                    <a:pt x="275" y="388"/>
                  </a:lnTo>
                  <a:lnTo>
                    <a:pt x="256" y="386"/>
                  </a:lnTo>
                  <a:lnTo>
                    <a:pt x="241" y="384"/>
                  </a:lnTo>
                  <a:lnTo>
                    <a:pt x="227" y="380"/>
                  </a:lnTo>
                  <a:lnTo>
                    <a:pt x="216" y="375"/>
                  </a:lnTo>
                  <a:lnTo>
                    <a:pt x="204" y="369"/>
                  </a:lnTo>
                  <a:lnTo>
                    <a:pt x="193" y="367"/>
                  </a:lnTo>
                  <a:lnTo>
                    <a:pt x="182" y="369"/>
                  </a:lnTo>
                  <a:lnTo>
                    <a:pt x="179" y="375"/>
                  </a:lnTo>
                  <a:lnTo>
                    <a:pt x="173" y="384"/>
                  </a:lnTo>
                  <a:lnTo>
                    <a:pt x="162" y="392"/>
                  </a:lnTo>
                  <a:lnTo>
                    <a:pt x="148" y="400"/>
                  </a:lnTo>
                  <a:lnTo>
                    <a:pt x="136" y="409"/>
                  </a:lnTo>
                  <a:lnTo>
                    <a:pt x="122" y="419"/>
                  </a:lnTo>
                  <a:lnTo>
                    <a:pt x="111" y="431"/>
                  </a:lnTo>
                  <a:lnTo>
                    <a:pt x="105" y="444"/>
                  </a:lnTo>
                  <a:lnTo>
                    <a:pt x="105" y="454"/>
                  </a:lnTo>
                  <a:lnTo>
                    <a:pt x="102" y="464"/>
                  </a:lnTo>
                  <a:lnTo>
                    <a:pt x="99" y="470"/>
                  </a:lnTo>
                  <a:lnTo>
                    <a:pt x="91" y="475"/>
                  </a:lnTo>
                  <a:lnTo>
                    <a:pt x="88" y="475"/>
                  </a:lnTo>
                  <a:lnTo>
                    <a:pt x="82" y="475"/>
                  </a:lnTo>
                  <a:lnTo>
                    <a:pt x="77" y="473"/>
                  </a:lnTo>
                  <a:lnTo>
                    <a:pt x="65" y="468"/>
                  </a:lnTo>
                  <a:lnTo>
                    <a:pt x="57" y="462"/>
                  </a:lnTo>
                  <a:lnTo>
                    <a:pt x="48" y="458"/>
                  </a:lnTo>
                  <a:lnTo>
                    <a:pt x="37" y="456"/>
                  </a:lnTo>
                  <a:lnTo>
                    <a:pt x="28" y="454"/>
                  </a:lnTo>
                  <a:lnTo>
                    <a:pt x="20" y="450"/>
                  </a:lnTo>
                  <a:lnTo>
                    <a:pt x="11" y="446"/>
                  </a:lnTo>
                  <a:lnTo>
                    <a:pt x="3" y="439"/>
                  </a:lnTo>
                  <a:lnTo>
                    <a:pt x="0" y="433"/>
                  </a:lnTo>
                  <a:lnTo>
                    <a:pt x="0" y="429"/>
                  </a:lnTo>
                  <a:lnTo>
                    <a:pt x="3" y="427"/>
                  </a:lnTo>
                  <a:lnTo>
                    <a:pt x="9" y="427"/>
                  </a:lnTo>
                  <a:lnTo>
                    <a:pt x="14" y="427"/>
                  </a:lnTo>
                  <a:lnTo>
                    <a:pt x="17" y="429"/>
                  </a:lnTo>
                  <a:lnTo>
                    <a:pt x="26" y="431"/>
                  </a:lnTo>
                  <a:lnTo>
                    <a:pt x="34" y="431"/>
                  </a:lnTo>
                  <a:lnTo>
                    <a:pt x="46" y="431"/>
                  </a:lnTo>
                  <a:lnTo>
                    <a:pt x="40" y="427"/>
                  </a:lnTo>
                  <a:lnTo>
                    <a:pt x="43" y="427"/>
                  </a:lnTo>
                  <a:lnTo>
                    <a:pt x="46" y="425"/>
                  </a:lnTo>
                  <a:lnTo>
                    <a:pt x="54" y="423"/>
                  </a:lnTo>
                  <a:lnTo>
                    <a:pt x="60" y="423"/>
                  </a:lnTo>
                  <a:lnTo>
                    <a:pt x="60" y="427"/>
                  </a:lnTo>
                  <a:lnTo>
                    <a:pt x="63" y="427"/>
                  </a:lnTo>
                  <a:lnTo>
                    <a:pt x="68" y="427"/>
                  </a:lnTo>
                  <a:lnTo>
                    <a:pt x="71" y="427"/>
                  </a:lnTo>
                  <a:lnTo>
                    <a:pt x="74" y="427"/>
                  </a:lnTo>
                  <a:lnTo>
                    <a:pt x="82" y="417"/>
                  </a:lnTo>
                  <a:lnTo>
                    <a:pt x="99" y="396"/>
                  </a:lnTo>
                  <a:lnTo>
                    <a:pt x="116" y="373"/>
                  </a:lnTo>
                  <a:lnTo>
                    <a:pt x="125" y="357"/>
                  </a:lnTo>
                  <a:lnTo>
                    <a:pt x="119" y="351"/>
                  </a:lnTo>
                  <a:lnTo>
                    <a:pt x="114" y="342"/>
                  </a:lnTo>
                  <a:lnTo>
                    <a:pt x="108" y="334"/>
                  </a:lnTo>
                  <a:lnTo>
                    <a:pt x="105" y="330"/>
                  </a:lnTo>
                  <a:lnTo>
                    <a:pt x="114" y="322"/>
                  </a:lnTo>
                  <a:lnTo>
                    <a:pt x="125" y="314"/>
                  </a:lnTo>
                  <a:lnTo>
                    <a:pt x="139" y="301"/>
                  </a:lnTo>
                  <a:lnTo>
                    <a:pt x="153" y="285"/>
                  </a:lnTo>
                  <a:lnTo>
                    <a:pt x="165" y="268"/>
                  </a:lnTo>
                  <a:lnTo>
                    <a:pt x="176" y="252"/>
                  </a:lnTo>
                  <a:lnTo>
                    <a:pt x="185" y="239"/>
                  </a:lnTo>
                  <a:lnTo>
                    <a:pt x="193" y="231"/>
                  </a:lnTo>
                  <a:lnTo>
                    <a:pt x="204" y="229"/>
                  </a:lnTo>
                  <a:lnTo>
                    <a:pt x="213" y="227"/>
                  </a:lnTo>
                  <a:lnTo>
                    <a:pt x="219" y="223"/>
                  </a:lnTo>
                  <a:lnTo>
                    <a:pt x="219" y="219"/>
                  </a:lnTo>
                  <a:lnTo>
                    <a:pt x="216" y="219"/>
                  </a:lnTo>
                  <a:lnTo>
                    <a:pt x="213" y="219"/>
                  </a:lnTo>
                  <a:lnTo>
                    <a:pt x="207" y="219"/>
                  </a:lnTo>
                  <a:lnTo>
                    <a:pt x="204" y="219"/>
                  </a:lnTo>
                  <a:lnTo>
                    <a:pt x="207" y="212"/>
                  </a:lnTo>
                  <a:lnTo>
                    <a:pt x="207" y="210"/>
                  </a:lnTo>
                  <a:lnTo>
                    <a:pt x="204" y="206"/>
                  </a:lnTo>
                  <a:lnTo>
                    <a:pt x="199" y="202"/>
                  </a:lnTo>
                  <a:lnTo>
                    <a:pt x="193" y="192"/>
                  </a:lnTo>
                  <a:lnTo>
                    <a:pt x="190" y="173"/>
                  </a:lnTo>
                  <a:lnTo>
                    <a:pt x="193" y="153"/>
                  </a:lnTo>
                  <a:lnTo>
                    <a:pt x="207" y="134"/>
                  </a:lnTo>
                  <a:lnTo>
                    <a:pt x="207" y="130"/>
                  </a:lnTo>
                  <a:lnTo>
                    <a:pt x="207" y="128"/>
                  </a:lnTo>
                  <a:lnTo>
                    <a:pt x="204" y="124"/>
                  </a:lnTo>
                  <a:lnTo>
                    <a:pt x="199" y="124"/>
                  </a:lnTo>
                  <a:lnTo>
                    <a:pt x="190" y="124"/>
                  </a:lnTo>
                  <a:lnTo>
                    <a:pt x="182" y="124"/>
                  </a:lnTo>
                  <a:lnTo>
                    <a:pt x="173" y="122"/>
                  </a:lnTo>
                  <a:lnTo>
                    <a:pt x="170" y="117"/>
                  </a:lnTo>
                  <a:lnTo>
                    <a:pt x="170" y="115"/>
                  </a:lnTo>
                  <a:lnTo>
                    <a:pt x="170" y="111"/>
                  </a:lnTo>
                  <a:lnTo>
                    <a:pt x="168" y="109"/>
                  </a:lnTo>
                  <a:lnTo>
                    <a:pt x="168" y="107"/>
                  </a:lnTo>
                  <a:lnTo>
                    <a:pt x="168" y="105"/>
                  </a:lnTo>
                  <a:lnTo>
                    <a:pt x="165" y="103"/>
                  </a:lnTo>
                  <a:lnTo>
                    <a:pt x="162" y="101"/>
                  </a:lnTo>
                  <a:lnTo>
                    <a:pt x="156" y="101"/>
                  </a:lnTo>
                  <a:lnTo>
                    <a:pt x="156" y="99"/>
                  </a:lnTo>
                  <a:lnTo>
                    <a:pt x="153" y="95"/>
                  </a:lnTo>
                  <a:lnTo>
                    <a:pt x="156" y="93"/>
                  </a:lnTo>
                  <a:lnTo>
                    <a:pt x="159" y="91"/>
                  </a:lnTo>
                  <a:lnTo>
                    <a:pt x="162" y="89"/>
                  </a:lnTo>
                  <a:lnTo>
                    <a:pt x="159" y="87"/>
                  </a:lnTo>
                  <a:lnTo>
                    <a:pt x="156" y="82"/>
                  </a:lnTo>
                  <a:lnTo>
                    <a:pt x="153" y="80"/>
                  </a:lnTo>
                  <a:lnTo>
                    <a:pt x="153" y="76"/>
                  </a:lnTo>
                  <a:lnTo>
                    <a:pt x="153" y="72"/>
                  </a:lnTo>
                  <a:lnTo>
                    <a:pt x="153" y="66"/>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3" name="Freeform 56"/>
            <p:cNvSpPr>
              <a:spLocks/>
            </p:cNvSpPr>
            <p:nvPr/>
          </p:nvSpPr>
          <p:spPr bwMode="auto">
            <a:xfrm>
              <a:off x="1344" y="3024"/>
              <a:ext cx="253" cy="117"/>
            </a:xfrm>
            <a:custGeom>
              <a:avLst/>
              <a:gdLst>
                <a:gd name="T0" fmla="*/ 179 w 253"/>
                <a:gd name="T1" fmla="*/ 74 h 117"/>
                <a:gd name="T2" fmla="*/ 176 w 253"/>
                <a:gd name="T3" fmla="*/ 82 h 117"/>
                <a:gd name="T4" fmla="*/ 168 w 253"/>
                <a:gd name="T5" fmla="*/ 86 h 117"/>
                <a:gd name="T6" fmla="*/ 151 w 253"/>
                <a:gd name="T7" fmla="*/ 82 h 117"/>
                <a:gd name="T8" fmla="*/ 125 w 253"/>
                <a:gd name="T9" fmla="*/ 82 h 117"/>
                <a:gd name="T10" fmla="*/ 88 w 253"/>
                <a:gd name="T11" fmla="*/ 76 h 117"/>
                <a:gd name="T12" fmla="*/ 80 w 253"/>
                <a:gd name="T13" fmla="*/ 60 h 117"/>
                <a:gd name="T14" fmla="*/ 71 w 253"/>
                <a:gd name="T15" fmla="*/ 51 h 117"/>
                <a:gd name="T16" fmla="*/ 63 w 253"/>
                <a:gd name="T17" fmla="*/ 41 h 117"/>
                <a:gd name="T18" fmla="*/ 54 w 253"/>
                <a:gd name="T19" fmla="*/ 45 h 117"/>
                <a:gd name="T20" fmla="*/ 60 w 253"/>
                <a:gd name="T21" fmla="*/ 53 h 117"/>
                <a:gd name="T22" fmla="*/ 60 w 253"/>
                <a:gd name="T23" fmla="*/ 60 h 117"/>
                <a:gd name="T24" fmla="*/ 46 w 253"/>
                <a:gd name="T25" fmla="*/ 56 h 117"/>
                <a:gd name="T26" fmla="*/ 23 w 253"/>
                <a:gd name="T27" fmla="*/ 45 h 117"/>
                <a:gd name="T28" fmla="*/ 15 w 253"/>
                <a:gd name="T29" fmla="*/ 49 h 117"/>
                <a:gd name="T30" fmla="*/ 26 w 253"/>
                <a:gd name="T31" fmla="*/ 58 h 117"/>
                <a:gd name="T32" fmla="*/ 35 w 253"/>
                <a:gd name="T33" fmla="*/ 62 h 117"/>
                <a:gd name="T34" fmla="*/ 26 w 253"/>
                <a:gd name="T35" fmla="*/ 64 h 117"/>
                <a:gd name="T36" fmla="*/ 9 w 253"/>
                <a:gd name="T37" fmla="*/ 64 h 117"/>
                <a:gd name="T38" fmla="*/ 0 w 253"/>
                <a:gd name="T39" fmla="*/ 66 h 117"/>
                <a:gd name="T40" fmla="*/ 12 w 253"/>
                <a:gd name="T41" fmla="*/ 72 h 117"/>
                <a:gd name="T42" fmla="*/ 32 w 253"/>
                <a:gd name="T43" fmla="*/ 74 h 117"/>
                <a:gd name="T44" fmla="*/ 29 w 253"/>
                <a:gd name="T45" fmla="*/ 76 h 117"/>
                <a:gd name="T46" fmla="*/ 18 w 253"/>
                <a:gd name="T47" fmla="*/ 80 h 117"/>
                <a:gd name="T48" fmla="*/ 6 w 253"/>
                <a:gd name="T49" fmla="*/ 84 h 117"/>
                <a:gd name="T50" fmla="*/ 12 w 253"/>
                <a:gd name="T51" fmla="*/ 91 h 117"/>
                <a:gd name="T52" fmla="*/ 29 w 253"/>
                <a:gd name="T53" fmla="*/ 86 h 117"/>
                <a:gd name="T54" fmla="*/ 37 w 253"/>
                <a:gd name="T55" fmla="*/ 86 h 117"/>
                <a:gd name="T56" fmla="*/ 29 w 253"/>
                <a:gd name="T57" fmla="*/ 91 h 117"/>
                <a:gd name="T58" fmla="*/ 23 w 253"/>
                <a:gd name="T59" fmla="*/ 101 h 117"/>
                <a:gd name="T60" fmla="*/ 23 w 253"/>
                <a:gd name="T61" fmla="*/ 105 h 117"/>
                <a:gd name="T62" fmla="*/ 35 w 253"/>
                <a:gd name="T63" fmla="*/ 99 h 117"/>
                <a:gd name="T64" fmla="*/ 46 w 253"/>
                <a:gd name="T65" fmla="*/ 93 h 117"/>
                <a:gd name="T66" fmla="*/ 77 w 253"/>
                <a:gd name="T67" fmla="*/ 93 h 117"/>
                <a:gd name="T68" fmla="*/ 105 w 253"/>
                <a:gd name="T69" fmla="*/ 101 h 117"/>
                <a:gd name="T70" fmla="*/ 123 w 253"/>
                <a:gd name="T71" fmla="*/ 109 h 117"/>
                <a:gd name="T72" fmla="*/ 154 w 253"/>
                <a:gd name="T73" fmla="*/ 117 h 117"/>
                <a:gd name="T74" fmla="*/ 199 w 253"/>
                <a:gd name="T75" fmla="*/ 113 h 117"/>
                <a:gd name="T76" fmla="*/ 222 w 253"/>
                <a:gd name="T77" fmla="*/ 91 h 117"/>
                <a:gd name="T78" fmla="*/ 230 w 253"/>
                <a:gd name="T79" fmla="*/ 70 h 117"/>
                <a:gd name="T80" fmla="*/ 245 w 253"/>
                <a:gd name="T81" fmla="*/ 49 h 117"/>
                <a:gd name="T82" fmla="*/ 245 w 253"/>
                <a:gd name="T83" fmla="*/ 10 h 117"/>
                <a:gd name="T84" fmla="*/ 188 w 253"/>
                <a:gd name="T85" fmla="*/ 8 h 117"/>
                <a:gd name="T86" fmla="*/ 179 w 253"/>
                <a:gd name="T87" fmla="*/ 35 h 117"/>
                <a:gd name="T88" fmla="*/ 171 w 253"/>
                <a:gd name="T89" fmla="*/ 66 h 11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3"/>
                <a:gd name="T136" fmla="*/ 0 h 117"/>
                <a:gd name="T137" fmla="*/ 253 w 253"/>
                <a:gd name="T138" fmla="*/ 117 h 11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3" h="117">
                  <a:moveTo>
                    <a:pt x="171" y="66"/>
                  </a:moveTo>
                  <a:lnTo>
                    <a:pt x="179" y="70"/>
                  </a:lnTo>
                  <a:lnTo>
                    <a:pt x="179" y="74"/>
                  </a:lnTo>
                  <a:lnTo>
                    <a:pt x="179" y="76"/>
                  </a:lnTo>
                  <a:lnTo>
                    <a:pt x="176" y="80"/>
                  </a:lnTo>
                  <a:lnTo>
                    <a:pt x="176" y="82"/>
                  </a:lnTo>
                  <a:lnTo>
                    <a:pt x="176" y="84"/>
                  </a:lnTo>
                  <a:lnTo>
                    <a:pt x="174" y="86"/>
                  </a:lnTo>
                  <a:lnTo>
                    <a:pt x="168" y="86"/>
                  </a:lnTo>
                  <a:lnTo>
                    <a:pt x="165" y="86"/>
                  </a:lnTo>
                  <a:lnTo>
                    <a:pt x="159" y="84"/>
                  </a:lnTo>
                  <a:lnTo>
                    <a:pt x="151" y="82"/>
                  </a:lnTo>
                  <a:lnTo>
                    <a:pt x="140" y="82"/>
                  </a:lnTo>
                  <a:lnTo>
                    <a:pt x="134" y="82"/>
                  </a:lnTo>
                  <a:lnTo>
                    <a:pt x="125" y="82"/>
                  </a:lnTo>
                  <a:lnTo>
                    <a:pt x="111" y="80"/>
                  </a:lnTo>
                  <a:lnTo>
                    <a:pt x="97" y="78"/>
                  </a:lnTo>
                  <a:lnTo>
                    <a:pt x="88" y="76"/>
                  </a:lnTo>
                  <a:lnTo>
                    <a:pt x="86" y="70"/>
                  </a:lnTo>
                  <a:lnTo>
                    <a:pt x="83" y="66"/>
                  </a:lnTo>
                  <a:lnTo>
                    <a:pt x="80" y="60"/>
                  </a:lnTo>
                  <a:lnTo>
                    <a:pt x="77" y="56"/>
                  </a:lnTo>
                  <a:lnTo>
                    <a:pt x="74" y="53"/>
                  </a:lnTo>
                  <a:lnTo>
                    <a:pt x="71" y="51"/>
                  </a:lnTo>
                  <a:lnTo>
                    <a:pt x="66" y="47"/>
                  </a:lnTo>
                  <a:lnTo>
                    <a:pt x="63" y="43"/>
                  </a:lnTo>
                  <a:lnTo>
                    <a:pt x="63" y="41"/>
                  </a:lnTo>
                  <a:lnTo>
                    <a:pt x="60" y="41"/>
                  </a:lnTo>
                  <a:lnTo>
                    <a:pt x="57" y="43"/>
                  </a:lnTo>
                  <a:lnTo>
                    <a:pt x="54" y="45"/>
                  </a:lnTo>
                  <a:lnTo>
                    <a:pt x="54" y="47"/>
                  </a:lnTo>
                  <a:lnTo>
                    <a:pt x="57" y="49"/>
                  </a:lnTo>
                  <a:lnTo>
                    <a:pt x="60" y="53"/>
                  </a:lnTo>
                  <a:lnTo>
                    <a:pt x="60" y="56"/>
                  </a:lnTo>
                  <a:lnTo>
                    <a:pt x="60" y="58"/>
                  </a:lnTo>
                  <a:lnTo>
                    <a:pt x="60" y="60"/>
                  </a:lnTo>
                  <a:lnTo>
                    <a:pt x="57" y="60"/>
                  </a:lnTo>
                  <a:lnTo>
                    <a:pt x="54" y="60"/>
                  </a:lnTo>
                  <a:lnTo>
                    <a:pt x="46" y="56"/>
                  </a:lnTo>
                  <a:lnTo>
                    <a:pt x="37" y="51"/>
                  </a:lnTo>
                  <a:lnTo>
                    <a:pt x="29" y="49"/>
                  </a:lnTo>
                  <a:lnTo>
                    <a:pt x="23" y="45"/>
                  </a:lnTo>
                  <a:lnTo>
                    <a:pt x="18" y="45"/>
                  </a:lnTo>
                  <a:lnTo>
                    <a:pt x="15" y="47"/>
                  </a:lnTo>
                  <a:lnTo>
                    <a:pt x="15" y="49"/>
                  </a:lnTo>
                  <a:lnTo>
                    <a:pt x="18" y="53"/>
                  </a:lnTo>
                  <a:lnTo>
                    <a:pt x="23" y="56"/>
                  </a:lnTo>
                  <a:lnTo>
                    <a:pt x="26" y="58"/>
                  </a:lnTo>
                  <a:lnTo>
                    <a:pt x="32" y="60"/>
                  </a:lnTo>
                  <a:lnTo>
                    <a:pt x="35" y="62"/>
                  </a:lnTo>
                  <a:lnTo>
                    <a:pt x="35" y="64"/>
                  </a:lnTo>
                  <a:lnTo>
                    <a:pt x="32" y="64"/>
                  </a:lnTo>
                  <a:lnTo>
                    <a:pt x="26" y="64"/>
                  </a:lnTo>
                  <a:lnTo>
                    <a:pt x="23" y="64"/>
                  </a:lnTo>
                  <a:lnTo>
                    <a:pt x="15" y="64"/>
                  </a:lnTo>
                  <a:lnTo>
                    <a:pt x="9" y="64"/>
                  </a:lnTo>
                  <a:lnTo>
                    <a:pt x="3" y="64"/>
                  </a:lnTo>
                  <a:lnTo>
                    <a:pt x="0" y="64"/>
                  </a:lnTo>
                  <a:lnTo>
                    <a:pt x="0" y="66"/>
                  </a:lnTo>
                  <a:lnTo>
                    <a:pt x="0" y="70"/>
                  </a:lnTo>
                  <a:lnTo>
                    <a:pt x="3" y="70"/>
                  </a:lnTo>
                  <a:lnTo>
                    <a:pt x="12" y="72"/>
                  </a:lnTo>
                  <a:lnTo>
                    <a:pt x="18" y="74"/>
                  </a:lnTo>
                  <a:lnTo>
                    <a:pt x="26" y="74"/>
                  </a:lnTo>
                  <a:lnTo>
                    <a:pt x="32" y="74"/>
                  </a:lnTo>
                  <a:lnTo>
                    <a:pt x="35" y="74"/>
                  </a:lnTo>
                  <a:lnTo>
                    <a:pt x="29" y="76"/>
                  </a:lnTo>
                  <a:lnTo>
                    <a:pt x="26" y="76"/>
                  </a:lnTo>
                  <a:lnTo>
                    <a:pt x="23" y="78"/>
                  </a:lnTo>
                  <a:lnTo>
                    <a:pt x="18" y="80"/>
                  </a:lnTo>
                  <a:lnTo>
                    <a:pt x="12" y="82"/>
                  </a:lnTo>
                  <a:lnTo>
                    <a:pt x="9" y="82"/>
                  </a:lnTo>
                  <a:lnTo>
                    <a:pt x="6" y="84"/>
                  </a:lnTo>
                  <a:lnTo>
                    <a:pt x="6" y="86"/>
                  </a:lnTo>
                  <a:lnTo>
                    <a:pt x="9" y="89"/>
                  </a:lnTo>
                  <a:lnTo>
                    <a:pt x="12" y="91"/>
                  </a:lnTo>
                  <a:lnTo>
                    <a:pt x="18" y="89"/>
                  </a:lnTo>
                  <a:lnTo>
                    <a:pt x="23" y="86"/>
                  </a:lnTo>
                  <a:lnTo>
                    <a:pt x="29" y="86"/>
                  </a:lnTo>
                  <a:lnTo>
                    <a:pt x="32" y="86"/>
                  </a:lnTo>
                  <a:lnTo>
                    <a:pt x="35" y="86"/>
                  </a:lnTo>
                  <a:lnTo>
                    <a:pt x="37" y="86"/>
                  </a:lnTo>
                  <a:lnTo>
                    <a:pt x="35" y="89"/>
                  </a:lnTo>
                  <a:lnTo>
                    <a:pt x="32" y="91"/>
                  </a:lnTo>
                  <a:lnTo>
                    <a:pt x="29" y="91"/>
                  </a:lnTo>
                  <a:lnTo>
                    <a:pt x="26" y="95"/>
                  </a:lnTo>
                  <a:lnTo>
                    <a:pt x="26" y="97"/>
                  </a:lnTo>
                  <a:lnTo>
                    <a:pt x="23" y="101"/>
                  </a:lnTo>
                  <a:lnTo>
                    <a:pt x="20" y="101"/>
                  </a:lnTo>
                  <a:lnTo>
                    <a:pt x="20" y="103"/>
                  </a:lnTo>
                  <a:lnTo>
                    <a:pt x="23" y="105"/>
                  </a:lnTo>
                  <a:lnTo>
                    <a:pt x="26" y="103"/>
                  </a:lnTo>
                  <a:lnTo>
                    <a:pt x="29" y="101"/>
                  </a:lnTo>
                  <a:lnTo>
                    <a:pt x="35" y="99"/>
                  </a:lnTo>
                  <a:lnTo>
                    <a:pt x="37" y="95"/>
                  </a:lnTo>
                  <a:lnTo>
                    <a:pt x="40" y="93"/>
                  </a:lnTo>
                  <a:lnTo>
                    <a:pt x="46" y="93"/>
                  </a:lnTo>
                  <a:lnTo>
                    <a:pt x="57" y="95"/>
                  </a:lnTo>
                  <a:lnTo>
                    <a:pt x="69" y="95"/>
                  </a:lnTo>
                  <a:lnTo>
                    <a:pt x="77" y="93"/>
                  </a:lnTo>
                  <a:lnTo>
                    <a:pt x="83" y="95"/>
                  </a:lnTo>
                  <a:lnTo>
                    <a:pt x="94" y="97"/>
                  </a:lnTo>
                  <a:lnTo>
                    <a:pt x="105" y="101"/>
                  </a:lnTo>
                  <a:lnTo>
                    <a:pt x="111" y="103"/>
                  </a:lnTo>
                  <a:lnTo>
                    <a:pt x="117" y="105"/>
                  </a:lnTo>
                  <a:lnTo>
                    <a:pt x="123" y="109"/>
                  </a:lnTo>
                  <a:lnTo>
                    <a:pt x="131" y="111"/>
                  </a:lnTo>
                  <a:lnTo>
                    <a:pt x="142" y="115"/>
                  </a:lnTo>
                  <a:lnTo>
                    <a:pt x="154" y="117"/>
                  </a:lnTo>
                  <a:lnTo>
                    <a:pt x="168" y="117"/>
                  </a:lnTo>
                  <a:lnTo>
                    <a:pt x="182" y="117"/>
                  </a:lnTo>
                  <a:lnTo>
                    <a:pt x="199" y="113"/>
                  </a:lnTo>
                  <a:lnTo>
                    <a:pt x="205" y="109"/>
                  </a:lnTo>
                  <a:lnTo>
                    <a:pt x="213" y="101"/>
                  </a:lnTo>
                  <a:lnTo>
                    <a:pt x="222" y="91"/>
                  </a:lnTo>
                  <a:lnTo>
                    <a:pt x="222" y="80"/>
                  </a:lnTo>
                  <a:lnTo>
                    <a:pt x="228" y="80"/>
                  </a:lnTo>
                  <a:lnTo>
                    <a:pt x="230" y="70"/>
                  </a:lnTo>
                  <a:lnTo>
                    <a:pt x="233" y="62"/>
                  </a:lnTo>
                  <a:lnTo>
                    <a:pt x="239" y="56"/>
                  </a:lnTo>
                  <a:lnTo>
                    <a:pt x="245" y="49"/>
                  </a:lnTo>
                  <a:lnTo>
                    <a:pt x="253" y="41"/>
                  </a:lnTo>
                  <a:lnTo>
                    <a:pt x="253" y="27"/>
                  </a:lnTo>
                  <a:lnTo>
                    <a:pt x="245" y="10"/>
                  </a:lnTo>
                  <a:lnTo>
                    <a:pt x="216" y="0"/>
                  </a:lnTo>
                  <a:lnTo>
                    <a:pt x="199" y="2"/>
                  </a:lnTo>
                  <a:lnTo>
                    <a:pt x="188" y="8"/>
                  </a:lnTo>
                  <a:lnTo>
                    <a:pt x="179" y="18"/>
                  </a:lnTo>
                  <a:lnTo>
                    <a:pt x="179" y="27"/>
                  </a:lnTo>
                  <a:lnTo>
                    <a:pt x="179" y="35"/>
                  </a:lnTo>
                  <a:lnTo>
                    <a:pt x="176" y="49"/>
                  </a:lnTo>
                  <a:lnTo>
                    <a:pt x="174" y="60"/>
                  </a:lnTo>
                  <a:lnTo>
                    <a:pt x="171" y="66"/>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4" name="Freeform 57"/>
            <p:cNvSpPr>
              <a:spLocks/>
            </p:cNvSpPr>
            <p:nvPr/>
          </p:nvSpPr>
          <p:spPr bwMode="auto">
            <a:xfrm>
              <a:off x="1872" y="2832"/>
              <a:ext cx="454" cy="491"/>
            </a:xfrm>
            <a:custGeom>
              <a:avLst/>
              <a:gdLst>
                <a:gd name="T0" fmla="*/ 66 w 454"/>
                <a:gd name="T1" fmla="*/ 21 h 491"/>
                <a:gd name="T2" fmla="*/ 74 w 454"/>
                <a:gd name="T3" fmla="*/ 21 h 491"/>
                <a:gd name="T4" fmla="*/ 117 w 454"/>
                <a:gd name="T5" fmla="*/ 0 h 491"/>
                <a:gd name="T6" fmla="*/ 154 w 454"/>
                <a:gd name="T7" fmla="*/ 10 h 491"/>
                <a:gd name="T8" fmla="*/ 176 w 454"/>
                <a:gd name="T9" fmla="*/ 21 h 491"/>
                <a:gd name="T10" fmla="*/ 236 w 454"/>
                <a:gd name="T11" fmla="*/ 51 h 491"/>
                <a:gd name="T12" fmla="*/ 208 w 454"/>
                <a:gd name="T13" fmla="*/ 78 h 491"/>
                <a:gd name="T14" fmla="*/ 188 w 454"/>
                <a:gd name="T15" fmla="*/ 91 h 491"/>
                <a:gd name="T16" fmla="*/ 188 w 454"/>
                <a:gd name="T17" fmla="*/ 95 h 491"/>
                <a:gd name="T18" fmla="*/ 168 w 454"/>
                <a:gd name="T19" fmla="*/ 97 h 491"/>
                <a:gd name="T20" fmla="*/ 173 w 454"/>
                <a:gd name="T21" fmla="*/ 103 h 491"/>
                <a:gd name="T22" fmla="*/ 196 w 454"/>
                <a:gd name="T23" fmla="*/ 113 h 491"/>
                <a:gd name="T24" fmla="*/ 205 w 454"/>
                <a:gd name="T25" fmla="*/ 148 h 491"/>
                <a:gd name="T26" fmla="*/ 213 w 454"/>
                <a:gd name="T27" fmla="*/ 153 h 491"/>
                <a:gd name="T28" fmla="*/ 219 w 454"/>
                <a:gd name="T29" fmla="*/ 179 h 491"/>
                <a:gd name="T30" fmla="*/ 225 w 454"/>
                <a:gd name="T31" fmla="*/ 202 h 491"/>
                <a:gd name="T32" fmla="*/ 261 w 454"/>
                <a:gd name="T33" fmla="*/ 233 h 491"/>
                <a:gd name="T34" fmla="*/ 330 w 454"/>
                <a:gd name="T35" fmla="*/ 262 h 491"/>
                <a:gd name="T36" fmla="*/ 361 w 454"/>
                <a:gd name="T37" fmla="*/ 283 h 491"/>
                <a:gd name="T38" fmla="*/ 307 w 454"/>
                <a:gd name="T39" fmla="*/ 297 h 491"/>
                <a:gd name="T40" fmla="*/ 278 w 454"/>
                <a:gd name="T41" fmla="*/ 320 h 491"/>
                <a:gd name="T42" fmla="*/ 293 w 454"/>
                <a:gd name="T43" fmla="*/ 336 h 491"/>
                <a:gd name="T44" fmla="*/ 327 w 454"/>
                <a:gd name="T45" fmla="*/ 338 h 491"/>
                <a:gd name="T46" fmla="*/ 395 w 454"/>
                <a:gd name="T47" fmla="*/ 355 h 491"/>
                <a:gd name="T48" fmla="*/ 443 w 454"/>
                <a:gd name="T49" fmla="*/ 355 h 491"/>
                <a:gd name="T50" fmla="*/ 452 w 454"/>
                <a:gd name="T51" fmla="*/ 390 h 491"/>
                <a:gd name="T52" fmla="*/ 443 w 454"/>
                <a:gd name="T53" fmla="*/ 425 h 491"/>
                <a:gd name="T54" fmla="*/ 412 w 454"/>
                <a:gd name="T55" fmla="*/ 427 h 491"/>
                <a:gd name="T56" fmla="*/ 409 w 454"/>
                <a:gd name="T57" fmla="*/ 404 h 491"/>
                <a:gd name="T58" fmla="*/ 395 w 454"/>
                <a:gd name="T59" fmla="*/ 382 h 491"/>
                <a:gd name="T60" fmla="*/ 355 w 454"/>
                <a:gd name="T61" fmla="*/ 376 h 491"/>
                <a:gd name="T62" fmla="*/ 290 w 454"/>
                <a:gd name="T63" fmla="*/ 369 h 491"/>
                <a:gd name="T64" fmla="*/ 242 w 454"/>
                <a:gd name="T65" fmla="*/ 351 h 491"/>
                <a:gd name="T66" fmla="*/ 210 w 454"/>
                <a:gd name="T67" fmla="*/ 330 h 491"/>
                <a:gd name="T68" fmla="*/ 159 w 454"/>
                <a:gd name="T69" fmla="*/ 347 h 491"/>
                <a:gd name="T70" fmla="*/ 148 w 454"/>
                <a:gd name="T71" fmla="*/ 382 h 491"/>
                <a:gd name="T72" fmla="*/ 103 w 454"/>
                <a:gd name="T73" fmla="*/ 440 h 491"/>
                <a:gd name="T74" fmla="*/ 88 w 454"/>
                <a:gd name="T75" fmla="*/ 481 h 491"/>
                <a:gd name="T76" fmla="*/ 60 w 454"/>
                <a:gd name="T77" fmla="*/ 481 h 491"/>
                <a:gd name="T78" fmla="*/ 17 w 454"/>
                <a:gd name="T79" fmla="*/ 487 h 491"/>
                <a:gd name="T80" fmla="*/ 0 w 454"/>
                <a:gd name="T81" fmla="*/ 473 h 491"/>
                <a:gd name="T82" fmla="*/ 20 w 454"/>
                <a:gd name="T83" fmla="*/ 466 h 491"/>
                <a:gd name="T84" fmla="*/ 37 w 454"/>
                <a:gd name="T85" fmla="*/ 456 h 491"/>
                <a:gd name="T86" fmla="*/ 51 w 454"/>
                <a:gd name="T87" fmla="*/ 446 h 491"/>
                <a:gd name="T88" fmla="*/ 74 w 454"/>
                <a:gd name="T89" fmla="*/ 421 h 491"/>
                <a:gd name="T90" fmla="*/ 105 w 454"/>
                <a:gd name="T91" fmla="*/ 340 h 491"/>
                <a:gd name="T92" fmla="*/ 100 w 454"/>
                <a:gd name="T93" fmla="*/ 330 h 491"/>
                <a:gd name="T94" fmla="*/ 108 w 454"/>
                <a:gd name="T95" fmla="*/ 297 h 491"/>
                <a:gd name="T96" fmla="*/ 125 w 454"/>
                <a:gd name="T97" fmla="*/ 221 h 491"/>
                <a:gd name="T98" fmla="*/ 139 w 454"/>
                <a:gd name="T99" fmla="*/ 206 h 491"/>
                <a:gd name="T100" fmla="*/ 108 w 454"/>
                <a:gd name="T101" fmla="*/ 159 h 491"/>
                <a:gd name="T102" fmla="*/ 103 w 454"/>
                <a:gd name="T103" fmla="*/ 115 h 491"/>
                <a:gd name="T104" fmla="*/ 120 w 454"/>
                <a:gd name="T105" fmla="*/ 101 h 491"/>
                <a:gd name="T106" fmla="*/ 80 w 454"/>
                <a:gd name="T107" fmla="*/ 87 h 491"/>
                <a:gd name="T108" fmla="*/ 74 w 454"/>
                <a:gd name="T109" fmla="*/ 70 h 491"/>
                <a:gd name="T110" fmla="*/ 71 w 454"/>
                <a:gd name="T111" fmla="*/ 62 h 491"/>
                <a:gd name="T112" fmla="*/ 66 w 454"/>
                <a:gd name="T113" fmla="*/ 51 h 49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54"/>
                <a:gd name="T172" fmla="*/ 0 h 491"/>
                <a:gd name="T173" fmla="*/ 454 w 454"/>
                <a:gd name="T174" fmla="*/ 491 h 49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54" h="491">
                  <a:moveTo>
                    <a:pt x="66" y="43"/>
                  </a:moveTo>
                  <a:lnTo>
                    <a:pt x="63" y="41"/>
                  </a:lnTo>
                  <a:lnTo>
                    <a:pt x="60" y="33"/>
                  </a:lnTo>
                  <a:lnTo>
                    <a:pt x="60" y="27"/>
                  </a:lnTo>
                  <a:lnTo>
                    <a:pt x="66" y="21"/>
                  </a:lnTo>
                  <a:lnTo>
                    <a:pt x="66" y="23"/>
                  </a:lnTo>
                  <a:lnTo>
                    <a:pt x="68" y="25"/>
                  </a:lnTo>
                  <a:lnTo>
                    <a:pt x="74" y="27"/>
                  </a:lnTo>
                  <a:lnTo>
                    <a:pt x="77" y="27"/>
                  </a:lnTo>
                  <a:lnTo>
                    <a:pt x="74" y="21"/>
                  </a:lnTo>
                  <a:lnTo>
                    <a:pt x="74" y="16"/>
                  </a:lnTo>
                  <a:lnTo>
                    <a:pt x="80" y="10"/>
                  </a:lnTo>
                  <a:lnTo>
                    <a:pt x="88" y="4"/>
                  </a:lnTo>
                  <a:lnTo>
                    <a:pt x="100" y="2"/>
                  </a:lnTo>
                  <a:lnTo>
                    <a:pt x="117" y="0"/>
                  </a:lnTo>
                  <a:lnTo>
                    <a:pt x="137" y="2"/>
                  </a:lnTo>
                  <a:lnTo>
                    <a:pt x="165" y="6"/>
                  </a:lnTo>
                  <a:lnTo>
                    <a:pt x="159" y="6"/>
                  </a:lnTo>
                  <a:lnTo>
                    <a:pt x="156" y="6"/>
                  </a:lnTo>
                  <a:lnTo>
                    <a:pt x="154" y="10"/>
                  </a:lnTo>
                  <a:lnTo>
                    <a:pt x="151" y="14"/>
                  </a:lnTo>
                  <a:lnTo>
                    <a:pt x="154" y="10"/>
                  </a:lnTo>
                  <a:lnTo>
                    <a:pt x="162" y="12"/>
                  </a:lnTo>
                  <a:lnTo>
                    <a:pt x="168" y="16"/>
                  </a:lnTo>
                  <a:lnTo>
                    <a:pt x="176" y="21"/>
                  </a:lnTo>
                  <a:lnTo>
                    <a:pt x="185" y="29"/>
                  </a:lnTo>
                  <a:lnTo>
                    <a:pt x="202" y="39"/>
                  </a:lnTo>
                  <a:lnTo>
                    <a:pt x="219" y="47"/>
                  </a:lnTo>
                  <a:lnTo>
                    <a:pt x="233" y="43"/>
                  </a:lnTo>
                  <a:lnTo>
                    <a:pt x="236" y="51"/>
                  </a:lnTo>
                  <a:lnTo>
                    <a:pt x="236" y="64"/>
                  </a:lnTo>
                  <a:lnTo>
                    <a:pt x="225" y="72"/>
                  </a:lnTo>
                  <a:lnTo>
                    <a:pt x="196" y="74"/>
                  </a:lnTo>
                  <a:lnTo>
                    <a:pt x="202" y="76"/>
                  </a:lnTo>
                  <a:lnTo>
                    <a:pt x="208" y="78"/>
                  </a:lnTo>
                  <a:lnTo>
                    <a:pt x="213" y="78"/>
                  </a:lnTo>
                  <a:lnTo>
                    <a:pt x="219" y="78"/>
                  </a:lnTo>
                  <a:lnTo>
                    <a:pt x="213" y="85"/>
                  </a:lnTo>
                  <a:lnTo>
                    <a:pt x="202" y="89"/>
                  </a:lnTo>
                  <a:lnTo>
                    <a:pt x="188" y="91"/>
                  </a:lnTo>
                  <a:lnTo>
                    <a:pt x="168" y="89"/>
                  </a:lnTo>
                  <a:lnTo>
                    <a:pt x="176" y="91"/>
                  </a:lnTo>
                  <a:lnTo>
                    <a:pt x="179" y="93"/>
                  </a:lnTo>
                  <a:lnTo>
                    <a:pt x="185" y="95"/>
                  </a:lnTo>
                  <a:lnTo>
                    <a:pt x="188" y="95"/>
                  </a:lnTo>
                  <a:lnTo>
                    <a:pt x="185" y="97"/>
                  </a:lnTo>
                  <a:lnTo>
                    <a:pt x="182" y="99"/>
                  </a:lnTo>
                  <a:lnTo>
                    <a:pt x="179" y="99"/>
                  </a:lnTo>
                  <a:lnTo>
                    <a:pt x="176" y="99"/>
                  </a:lnTo>
                  <a:lnTo>
                    <a:pt x="168" y="97"/>
                  </a:lnTo>
                  <a:lnTo>
                    <a:pt x="162" y="97"/>
                  </a:lnTo>
                  <a:lnTo>
                    <a:pt x="159" y="99"/>
                  </a:lnTo>
                  <a:lnTo>
                    <a:pt x="159" y="101"/>
                  </a:lnTo>
                  <a:lnTo>
                    <a:pt x="165" y="101"/>
                  </a:lnTo>
                  <a:lnTo>
                    <a:pt x="173" y="103"/>
                  </a:lnTo>
                  <a:lnTo>
                    <a:pt x="182" y="105"/>
                  </a:lnTo>
                  <a:lnTo>
                    <a:pt x="188" y="107"/>
                  </a:lnTo>
                  <a:lnTo>
                    <a:pt x="188" y="109"/>
                  </a:lnTo>
                  <a:lnTo>
                    <a:pt x="193" y="111"/>
                  </a:lnTo>
                  <a:lnTo>
                    <a:pt x="196" y="113"/>
                  </a:lnTo>
                  <a:lnTo>
                    <a:pt x="196" y="115"/>
                  </a:lnTo>
                  <a:lnTo>
                    <a:pt x="202" y="120"/>
                  </a:lnTo>
                  <a:lnTo>
                    <a:pt x="205" y="128"/>
                  </a:lnTo>
                  <a:lnTo>
                    <a:pt x="208" y="140"/>
                  </a:lnTo>
                  <a:lnTo>
                    <a:pt x="205" y="148"/>
                  </a:lnTo>
                  <a:lnTo>
                    <a:pt x="208" y="148"/>
                  </a:lnTo>
                  <a:lnTo>
                    <a:pt x="210" y="148"/>
                  </a:lnTo>
                  <a:lnTo>
                    <a:pt x="213" y="153"/>
                  </a:lnTo>
                  <a:lnTo>
                    <a:pt x="219" y="159"/>
                  </a:lnTo>
                  <a:lnTo>
                    <a:pt x="222" y="165"/>
                  </a:lnTo>
                  <a:lnTo>
                    <a:pt x="225" y="169"/>
                  </a:lnTo>
                  <a:lnTo>
                    <a:pt x="222" y="173"/>
                  </a:lnTo>
                  <a:lnTo>
                    <a:pt x="219" y="179"/>
                  </a:lnTo>
                  <a:lnTo>
                    <a:pt x="216" y="188"/>
                  </a:lnTo>
                  <a:lnTo>
                    <a:pt x="219" y="196"/>
                  </a:lnTo>
                  <a:lnTo>
                    <a:pt x="222" y="200"/>
                  </a:lnTo>
                  <a:lnTo>
                    <a:pt x="225" y="202"/>
                  </a:lnTo>
                  <a:lnTo>
                    <a:pt x="227" y="202"/>
                  </a:lnTo>
                  <a:lnTo>
                    <a:pt x="239" y="208"/>
                  </a:lnTo>
                  <a:lnTo>
                    <a:pt x="250" y="217"/>
                  </a:lnTo>
                  <a:lnTo>
                    <a:pt x="259" y="227"/>
                  </a:lnTo>
                  <a:lnTo>
                    <a:pt x="261" y="233"/>
                  </a:lnTo>
                  <a:lnTo>
                    <a:pt x="267" y="239"/>
                  </a:lnTo>
                  <a:lnTo>
                    <a:pt x="278" y="246"/>
                  </a:lnTo>
                  <a:lnTo>
                    <a:pt x="293" y="252"/>
                  </a:lnTo>
                  <a:lnTo>
                    <a:pt x="310" y="258"/>
                  </a:lnTo>
                  <a:lnTo>
                    <a:pt x="330" y="262"/>
                  </a:lnTo>
                  <a:lnTo>
                    <a:pt x="349" y="266"/>
                  </a:lnTo>
                  <a:lnTo>
                    <a:pt x="369" y="268"/>
                  </a:lnTo>
                  <a:lnTo>
                    <a:pt x="386" y="266"/>
                  </a:lnTo>
                  <a:lnTo>
                    <a:pt x="375" y="276"/>
                  </a:lnTo>
                  <a:lnTo>
                    <a:pt x="361" y="283"/>
                  </a:lnTo>
                  <a:lnTo>
                    <a:pt x="347" y="287"/>
                  </a:lnTo>
                  <a:lnTo>
                    <a:pt x="335" y="287"/>
                  </a:lnTo>
                  <a:lnTo>
                    <a:pt x="327" y="289"/>
                  </a:lnTo>
                  <a:lnTo>
                    <a:pt x="318" y="293"/>
                  </a:lnTo>
                  <a:lnTo>
                    <a:pt x="307" y="297"/>
                  </a:lnTo>
                  <a:lnTo>
                    <a:pt x="298" y="303"/>
                  </a:lnTo>
                  <a:lnTo>
                    <a:pt x="293" y="310"/>
                  </a:lnTo>
                  <a:lnTo>
                    <a:pt x="290" y="316"/>
                  </a:lnTo>
                  <a:lnTo>
                    <a:pt x="284" y="318"/>
                  </a:lnTo>
                  <a:lnTo>
                    <a:pt x="278" y="320"/>
                  </a:lnTo>
                  <a:lnTo>
                    <a:pt x="284" y="324"/>
                  </a:lnTo>
                  <a:lnTo>
                    <a:pt x="287" y="328"/>
                  </a:lnTo>
                  <a:lnTo>
                    <a:pt x="293" y="332"/>
                  </a:lnTo>
                  <a:lnTo>
                    <a:pt x="293" y="334"/>
                  </a:lnTo>
                  <a:lnTo>
                    <a:pt x="293" y="336"/>
                  </a:lnTo>
                  <a:lnTo>
                    <a:pt x="296" y="338"/>
                  </a:lnTo>
                  <a:lnTo>
                    <a:pt x="301" y="340"/>
                  </a:lnTo>
                  <a:lnTo>
                    <a:pt x="307" y="340"/>
                  </a:lnTo>
                  <a:lnTo>
                    <a:pt x="315" y="340"/>
                  </a:lnTo>
                  <a:lnTo>
                    <a:pt x="327" y="338"/>
                  </a:lnTo>
                  <a:lnTo>
                    <a:pt x="341" y="338"/>
                  </a:lnTo>
                  <a:lnTo>
                    <a:pt x="355" y="340"/>
                  </a:lnTo>
                  <a:lnTo>
                    <a:pt x="369" y="345"/>
                  </a:lnTo>
                  <a:lnTo>
                    <a:pt x="381" y="351"/>
                  </a:lnTo>
                  <a:lnTo>
                    <a:pt x="395" y="355"/>
                  </a:lnTo>
                  <a:lnTo>
                    <a:pt x="406" y="357"/>
                  </a:lnTo>
                  <a:lnTo>
                    <a:pt x="418" y="357"/>
                  </a:lnTo>
                  <a:lnTo>
                    <a:pt x="426" y="355"/>
                  </a:lnTo>
                  <a:lnTo>
                    <a:pt x="435" y="353"/>
                  </a:lnTo>
                  <a:lnTo>
                    <a:pt x="443" y="355"/>
                  </a:lnTo>
                  <a:lnTo>
                    <a:pt x="452" y="359"/>
                  </a:lnTo>
                  <a:lnTo>
                    <a:pt x="454" y="367"/>
                  </a:lnTo>
                  <a:lnTo>
                    <a:pt x="454" y="376"/>
                  </a:lnTo>
                  <a:lnTo>
                    <a:pt x="452" y="384"/>
                  </a:lnTo>
                  <a:lnTo>
                    <a:pt x="452" y="390"/>
                  </a:lnTo>
                  <a:lnTo>
                    <a:pt x="449" y="398"/>
                  </a:lnTo>
                  <a:lnTo>
                    <a:pt x="446" y="404"/>
                  </a:lnTo>
                  <a:lnTo>
                    <a:pt x="446" y="413"/>
                  </a:lnTo>
                  <a:lnTo>
                    <a:pt x="446" y="419"/>
                  </a:lnTo>
                  <a:lnTo>
                    <a:pt x="443" y="425"/>
                  </a:lnTo>
                  <a:lnTo>
                    <a:pt x="437" y="431"/>
                  </a:lnTo>
                  <a:lnTo>
                    <a:pt x="429" y="435"/>
                  </a:lnTo>
                  <a:lnTo>
                    <a:pt x="420" y="433"/>
                  </a:lnTo>
                  <a:lnTo>
                    <a:pt x="415" y="431"/>
                  </a:lnTo>
                  <a:lnTo>
                    <a:pt x="412" y="427"/>
                  </a:lnTo>
                  <a:lnTo>
                    <a:pt x="415" y="421"/>
                  </a:lnTo>
                  <a:lnTo>
                    <a:pt x="415" y="419"/>
                  </a:lnTo>
                  <a:lnTo>
                    <a:pt x="415" y="413"/>
                  </a:lnTo>
                  <a:lnTo>
                    <a:pt x="412" y="409"/>
                  </a:lnTo>
                  <a:lnTo>
                    <a:pt x="409" y="404"/>
                  </a:lnTo>
                  <a:lnTo>
                    <a:pt x="406" y="400"/>
                  </a:lnTo>
                  <a:lnTo>
                    <a:pt x="403" y="394"/>
                  </a:lnTo>
                  <a:lnTo>
                    <a:pt x="401" y="388"/>
                  </a:lnTo>
                  <a:lnTo>
                    <a:pt x="401" y="384"/>
                  </a:lnTo>
                  <a:lnTo>
                    <a:pt x="395" y="382"/>
                  </a:lnTo>
                  <a:lnTo>
                    <a:pt x="386" y="380"/>
                  </a:lnTo>
                  <a:lnTo>
                    <a:pt x="378" y="376"/>
                  </a:lnTo>
                  <a:lnTo>
                    <a:pt x="372" y="376"/>
                  </a:lnTo>
                  <a:lnTo>
                    <a:pt x="366" y="376"/>
                  </a:lnTo>
                  <a:lnTo>
                    <a:pt x="355" y="376"/>
                  </a:lnTo>
                  <a:lnTo>
                    <a:pt x="344" y="373"/>
                  </a:lnTo>
                  <a:lnTo>
                    <a:pt x="330" y="373"/>
                  </a:lnTo>
                  <a:lnTo>
                    <a:pt x="313" y="371"/>
                  </a:lnTo>
                  <a:lnTo>
                    <a:pt x="301" y="369"/>
                  </a:lnTo>
                  <a:lnTo>
                    <a:pt x="290" y="369"/>
                  </a:lnTo>
                  <a:lnTo>
                    <a:pt x="284" y="367"/>
                  </a:lnTo>
                  <a:lnTo>
                    <a:pt x="276" y="365"/>
                  </a:lnTo>
                  <a:lnTo>
                    <a:pt x="264" y="363"/>
                  </a:lnTo>
                  <a:lnTo>
                    <a:pt x="253" y="357"/>
                  </a:lnTo>
                  <a:lnTo>
                    <a:pt x="242" y="351"/>
                  </a:lnTo>
                  <a:lnTo>
                    <a:pt x="230" y="343"/>
                  </a:lnTo>
                  <a:lnTo>
                    <a:pt x="225" y="336"/>
                  </a:lnTo>
                  <a:lnTo>
                    <a:pt x="219" y="330"/>
                  </a:lnTo>
                  <a:lnTo>
                    <a:pt x="216" y="328"/>
                  </a:lnTo>
                  <a:lnTo>
                    <a:pt x="210" y="330"/>
                  </a:lnTo>
                  <a:lnTo>
                    <a:pt x="199" y="334"/>
                  </a:lnTo>
                  <a:lnTo>
                    <a:pt x="185" y="338"/>
                  </a:lnTo>
                  <a:lnTo>
                    <a:pt x="168" y="338"/>
                  </a:lnTo>
                  <a:lnTo>
                    <a:pt x="165" y="340"/>
                  </a:lnTo>
                  <a:lnTo>
                    <a:pt x="159" y="347"/>
                  </a:lnTo>
                  <a:lnTo>
                    <a:pt x="156" y="351"/>
                  </a:lnTo>
                  <a:lnTo>
                    <a:pt x="154" y="355"/>
                  </a:lnTo>
                  <a:lnTo>
                    <a:pt x="154" y="361"/>
                  </a:lnTo>
                  <a:lnTo>
                    <a:pt x="151" y="371"/>
                  </a:lnTo>
                  <a:lnTo>
                    <a:pt x="148" y="382"/>
                  </a:lnTo>
                  <a:lnTo>
                    <a:pt x="139" y="392"/>
                  </a:lnTo>
                  <a:lnTo>
                    <a:pt x="131" y="402"/>
                  </a:lnTo>
                  <a:lnTo>
                    <a:pt x="120" y="413"/>
                  </a:lnTo>
                  <a:lnTo>
                    <a:pt x="108" y="425"/>
                  </a:lnTo>
                  <a:lnTo>
                    <a:pt x="103" y="440"/>
                  </a:lnTo>
                  <a:lnTo>
                    <a:pt x="103" y="450"/>
                  </a:lnTo>
                  <a:lnTo>
                    <a:pt x="103" y="458"/>
                  </a:lnTo>
                  <a:lnTo>
                    <a:pt x="100" y="468"/>
                  </a:lnTo>
                  <a:lnTo>
                    <a:pt x="94" y="479"/>
                  </a:lnTo>
                  <a:lnTo>
                    <a:pt x="88" y="481"/>
                  </a:lnTo>
                  <a:lnTo>
                    <a:pt x="85" y="481"/>
                  </a:lnTo>
                  <a:lnTo>
                    <a:pt x="80" y="479"/>
                  </a:lnTo>
                  <a:lnTo>
                    <a:pt x="77" y="479"/>
                  </a:lnTo>
                  <a:lnTo>
                    <a:pt x="71" y="479"/>
                  </a:lnTo>
                  <a:lnTo>
                    <a:pt x="60" y="481"/>
                  </a:lnTo>
                  <a:lnTo>
                    <a:pt x="51" y="485"/>
                  </a:lnTo>
                  <a:lnTo>
                    <a:pt x="43" y="489"/>
                  </a:lnTo>
                  <a:lnTo>
                    <a:pt x="34" y="491"/>
                  </a:lnTo>
                  <a:lnTo>
                    <a:pt x="26" y="489"/>
                  </a:lnTo>
                  <a:lnTo>
                    <a:pt x="17" y="487"/>
                  </a:lnTo>
                  <a:lnTo>
                    <a:pt x="12" y="483"/>
                  </a:lnTo>
                  <a:lnTo>
                    <a:pt x="6" y="481"/>
                  </a:lnTo>
                  <a:lnTo>
                    <a:pt x="3" y="477"/>
                  </a:lnTo>
                  <a:lnTo>
                    <a:pt x="0" y="475"/>
                  </a:lnTo>
                  <a:lnTo>
                    <a:pt x="0" y="473"/>
                  </a:lnTo>
                  <a:lnTo>
                    <a:pt x="0" y="468"/>
                  </a:lnTo>
                  <a:lnTo>
                    <a:pt x="3" y="466"/>
                  </a:lnTo>
                  <a:lnTo>
                    <a:pt x="9" y="464"/>
                  </a:lnTo>
                  <a:lnTo>
                    <a:pt x="15" y="466"/>
                  </a:lnTo>
                  <a:lnTo>
                    <a:pt x="20" y="466"/>
                  </a:lnTo>
                  <a:lnTo>
                    <a:pt x="23" y="466"/>
                  </a:lnTo>
                  <a:lnTo>
                    <a:pt x="29" y="464"/>
                  </a:lnTo>
                  <a:lnTo>
                    <a:pt x="29" y="462"/>
                  </a:lnTo>
                  <a:lnTo>
                    <a:pt x="34" y="460"/>
                  </a:lnTo>
                  <a:lnTo>
                    <a:pt x="37" y="456"/>
                  </a:lnTo>
                  <a:lnTo>
                    <a:pt x="43" y="454"/>
                  </a:lnTo>
                  <a:lnTo>
                    <a:pt x="43" y="452"/>
                  </a:lnTo>
                  <a:lnTo>
                    <a:pt x="37" y="448"/>
                  </a:lnTo>
                  <a:lnTo>
                    <a:pt x="51" y="442"/>
                  </a:lnTo>
                  <a:lnTo>
                    <a:pt x="51" y="446"/>
                  </a:lnTo>
                  <a:lnTo>
                    <a:pt x="54" y="446"/>
                  </a:lnTo>
                  <a:lnTo>
                    <a:pt x="60" y="444"/>
                  </a:lnTo>
                  <a:lnTo>
                    <a:pt x="63" y="440"/>
                  </a:lnTo>
                  <a:lnTo>
                    <a:pt x="66" y="435"/>
                  </a:lnTo>
                  <a:lnTo>
                    <a:pt x="74" y="421"/>
                  </a:lnTo>
                  <a:lnTo>
                    <a:pt x="85" y="394"/>
                  </a:lnTo>
                  <a:lnTo>
                    <a:pt x="94" y="367"/>
                  </a:lnTo>
                  <a:lnTo>
                    <a:pt x="100" y="351"/>
                  </a:lnTo>
                  <a:lnTo>
                    <a:pt x="100" y="345"/>
                  </a:lnTo>
                  <a:lnTo>
                    <a:pt x="105" y="340"/>
                  </a:lnTo>
                  <a:lnTo>
                    <a:pt x="108" y="334"/>
                  </a:lnTo>
                  <a:lnTo>
                    <a:pt x="108" y="330"/>
                  </a:lnTo>
                  <a:lnTo>
                    <a:pt x="105" y="330"/>
                  </a:lnTo>
                  <a:lnTo>
                    <a:pt x="103" y="330"/>
                  </a:lnTo>
                  <a:lnTo>
                    <a:pt x="100" y="330"/>
                  </a:lnTo>
                  <a:lnTo>
                    <a:pt x="105" y="322"/>
                  </a:lnTo>
                  <a:lnTo>
                    <a:pt x="111" y="314"/>
                  </a:lnTo>
                  <a:lnTo>
                    <a:pt x="111" y="305"/>
                  </a:lnTo>
                  <a:lnTo>
                    <a:pt x="108" y="297"/>
                  </a:lnTo>
                  <a:lnTo>
                    <a:pt x="108" y="283"/>
                  </a:lnTo>
                  <a:lnTo>
                    <a:pt x="108" y="262"/>
                  </a:lnTo>
                  <a:lnTo>
                    <a:pt x="111" y="243"/>
                  </a:lnTo>
                  <a:lnTo>
                    <a:pt x="117" y="229"/>
                  </a:lnTo>
                  <a:lnTo>
                    <a:pt x="125" y="221"/>
                  </a:lnTo>
                  <a:lnTo>
                    <a:pt x="128" y="217"/>
                  </a:lnTo>
                  <a:lnTo>
                    <a:pt x="134" y="215"/>
                  </a:lnTo>
                  <a:lnTo>
                    <a:pt x="137" y="212"/>
                  </a:lnTo>
                  <a:lnTo>
                    <a:pt x="139" y="210"/>
                  </a:lnTo>
                  <a:lnTo>
                    <a:pt x="139" y="206"/>
                  </a:lnTo>
                  <a:lnTo>
                    <a:pt x="139" y="200"/>
                  </a:lnTo>
                  <a:lnTo>
                    <a:pt x="131" y="192"/>
                  </a:lnTo>
                  <a:lnTo>
                    <a:pt x="122" y="184"/>
                  </a:lnTo>
                  <a:lnTo>
                    <a:pt x="114" y="171"/>
                  </a:lnTo>
                  <a:lnTo>
                    <a:pt x="108" y="159"/>
                  </a:lnTo>
                  <a:lnTo>
                    <a:pt x="108" y="144"/>
                  </a:lnTo>
                  <a:lnTo>
                    <a:pt x="108" y="132"/>
                  </a:lnTo>
                  <a:lnTo>
                    <a:pt x="108" y="124"/>
                  </a:lnTo>
                  <a:lnTo>
                    <a:pt x="105" y="118"/>
                  </a:lnTo>
                  <a:lnTo>
                    <a:pt x="103" y="115"/>
                  </a:lnTo>
                  <a:lnTo>
                    <a:pt x="108" y="111"/>
                  </a:lnTo>
                  <a:lnTo>
                    <a:pt x="114" y="107"/>
                  </a:lnTo>
                  <a:lnTo>
                    <a:pt x="120" y="105"/>
                  </a:lnTo>
                  <a:lnTo>
                    <a:pt x="122" y="105"/>
                  </a:lnTo>
                  <a:lnTo>
                    <a:pt x="120" y="101"/>
                  </a:lnTo>
                  <a:lnTo>
                    <a:pt x="114" y="97"/>
                  </a:lnTo>
                  <a:lnTo>
                    <a:pt x="108" y="93"/>
                  </a:lnTo>
                  <a:lnTo>
                    <a:pt x="94" y="91"/>
                  </a:lnTo>
                  <a:lnTo>
                    <a:pt x="85" y="89"/>
                  </a:lnTo>
                  <a:lnTo>
                    <a:pt x="80" y="87"/>
                  </a:lnTo>
                  <a:lnTo>
                    <a:pt x="77" y="80"/>
                  </a:lnTo>
                  <a:lnTo>
                    <a:pt x="77" y="74"/>
                  </a:lnTo>
                  <a:lnTo>
                    <a:pt x="77" y="72"/>
                  </a:lnTo>
                  <a:lnTo>
                    <a:pt x="77" y="70"/>
                  </a:lnTo>
                  <a:lnTo>
                    <a:pt x="74" y="70"/>
                  </a:lnTo>
                  <a:lnTo>
                    <a:pt x="71" y="70"/>
                  </a:lnTo>
                  <a:lnTo>
                    <a:pt x="66" y="70"/>
                  </a:lnTo>
                  <a:lnTo>
                    <a:pt x="66" y="66"/>
                  </a:lnTo>
                  <a:lnTo>
                    <a:pt x="68" y="64"/>
                  </a:lnTo>
                  <a:lnTo>
                    <a:pt x="71" y="62"/>
                  </a:lnTo>
                  <a:lnTo>
                    <a:pt x="74" y="60"/>
                  </a:lnTo>
                  <a:lnTo>
                    <a:pt x="74" y="58"/>
                  </a:lnTo>
                  <a:lnTo>
                    <a:pt x="68" y="56"/>
                  </a:lnTo>
                  <a:lnTo>
                    <a:pt x="66" y="54"/>
                  </a:lnTo>
                  <a:lnTo>
                    <a:pt x="66" y="51"/>
                  </a:lnTo>
                  <a:lnTo>
                    <a:pt x="66" y="47"/>
                  </a:lnTo>
                  <a:lnTo>
                    <a:pt x="66" y="45"/>
                  </a:lnTo>
                  <a:lnTo>
                    <a:pt x="66" y="4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5" name="Freeform 58"/>
            <p:cNvSpPr>
              <a:spLocks/>
            </p:cNvSpPr>
            <p:nvPr/>
          </p:nvSpPr>
          <p:spPr bwMode="auto">
            <a:xfrm>
              <a:off x="2064" y="2928"/>
              <a:ext cx="79" cy="74"/>
            </a:xfrm>
            <a:custGeom>
              <a:avLst/>
              <a:gdLst>
                <a:gd name="T0" fmla="*/ 0 w 79"/>
                <a:gd name="T1" fmla="*/ 43 h 74"/>
                <a:gd name="T2" fmla="*/ 5 w 79"/>
                <a:gd name="T3" fmla="*/ 35 h 74"/>
                <a:gd name="T4" fmla="*/ 14 w 79"/>
                <a:gd name="T5" fmla="*/ 23 h 74"/>
                <a:gd name="T6" fmla="*/ 22 w 79"/>
                <a:gd name="T7" fmla="*/ 8 h 74"/>
                <a:gd name="T8" fmla="*/ 28 w 79"/>
                <a:gd name="T9" fmla="*/ 0 h 74"/>
                <a:gd name="T10" fmla="*/ 36 w 79"/>
                <a:gd name="T11" fmla="*/ 0 h 74"/>
                <a:gd name="T12" fmla="*/ 45 w 79"/>
                <a:gd name="T13" fmla="*/ 2 h 74"/>
                <a:gd name="T14" fmla="*/ 56 w 79"/>
                <a:gd name="T15" fmla="*/ 8 h 74"/>
                <a:gd name="T16" fmla="*/ 68 w 79"/>
                <a:gd name="T17" fmla="*/ 12 h 74"/>
                <a:gd name="T18" fmla="*/ 71 w 79"/>
                <a:gd name="T19" fmla="*/ 21 h 74"/>
                <a:gd name="T20" fmla="*/ 76 w 79"/>
                <a:gd name="T21" fmla="*/ 27 h 74"/>
                <a:gd name="T22" fmla="*/ 71 w 79"/>
                <a:gd name="T23" fmla="*/ 33 h 74"/>
                <a:gd name="T24" fmla="*/ 51 w 79"/>
                <a:gd name="T25" fmla="*/ 39 h 74"/>
                <a:gd name="T26" fmla="*/ 62 w 79"/>
                <a:gd name="T27" fmla="*/ 39 h 74"/>
                <a:gd name="T28" fmla="*/ 71 w 79"/>
                <a:gd name="T29" fmla="*/ 41 h 74"/>
                <a:gd name="T30" fmla="*/ 73 w 79"/>
                <a:gd name="T31" fmla="*/ 43 h 74"/>
                <a:gd name="T32" fmla="*/ 79 w 79"/>
                <a:gd name="T33" fmla="*/ 43 h 74"/>
                <a:gd name="T34" fmla="*/ 79 w 79"/>
                <a:gd name="T35" fmla="*/ 49 h 74"/>
                <a:gd name="T36" fmla="*/ 79 w 79"/>
                <a:gd name="T37" fmla="*/ 62 h 74"/>
                <a:gd name="T38" fmla="*/ 71 w 79"/>
                <a:gd name="T39" fmla="*/ 72 h 74"/>
                <a:gd name="T40" fmla="*/ 59 w 79"/>
                <a:gd name="T41" fmla="*/ 74 h 74"/>
                <a:gd name="T42" fmla="*/ 45 w 79"/>
                <a:gd name="T43" fmla="*/ 70 h 74"/>
                <a:gd name="T44" fmla="*/ 34 w 79"/>
                <a:gd name="T45" fmla="*/ 66 h 74"/>
                <a:gd name="T46" fmla="*/ 25 w 79"/>
                <a:gd name="T47" fmla="*/ 64 h 74"/>
                <a:gd name="T48" fmla="*/ 22 w 79"/>
                <a:gd name="T49" fmla="*/ 64 h 74"/>
                <a:gd name="T50" fmla="*/ 0 w 79"/>
                <a:gd name="T51" fmla="*/ 43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9"/>
                <a:gd name="T79" fmla="*/ 0 h 74"/>
                <a:gd name="T80" fmla="*/ 79 w 79"/>
                <a:gd name="T81" fmla="*/ 74 h 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9" h="74">
                  <a:moveTo>
                    <a:pt x="0" y="43"/>
                  </a:moveTo>
                  <a:lnTo>
                    <a:pt x="5" y="35"/>
                  </a:lnTo>
                  <a:lnTo>
                    <a:pt x="14" y="23"/>
                  </a:lnTo>
                  <a:lnTo>
                    <a:pt x="22" y="8"/>
                  </a:lnTo>
                  <a:lnTo>
                    <a:pt x="28" y="0"/>
                  </a:lnTo>
                  <a:lnTo>
                    <a:pt x="36" y="0"/>
                  </a:lnTo>
                  <a:lnTo>
                    <a:pt x="45" y="2"/>
                  </a:lnTo>
                  <a:lnTo>
                    <a:pt x="56" y="8"/>
                  </a:lnTo>
                  <a:lnTo>
                    <a:pt x="68" y="12"/>
                  </a:lnTo>
                  <a:lnTo>
                    <a:pt x="71" y="21"/>
                  </a:lnTo>
                  <a:lnTo>
                    <a:pt x="76" y="27"/>
                  </a:lnTo>
                  <a:lnTo>
                    <a:pt x="71" y="33"/>
                  </a:lnTo>
                  <a:lnTo>
                    <a:pt x="51" y="39"/>
                  </a:lnTo>
                  <a:lnTo>
                    <a:pt x="62" y="39"/>
                  </a:lnTo>
                  <a:lnTo>
                    <a:pt x="71" y="41"/>
                  </a:lnTo>
                  <a:lnTo>
                    <a:pt x="73" y="43"/>
                  </a:lnTo>
                  <a:lnTo>
                    <a:pt x="79" y="43"/>
                  </a:lnTo>
                  <a:lnTo>
                    <a:pt x="79" y="49"/>
                  </a:lnTo>
                  <a:lnTo>
                    <a:pt x="79" y="62"/>
                  </a:lnTo>
                  <a:lnTo>
                    <a:pt x="71" y="72"/>
                  </a:lnTo>
                  <a:lnTo>
                    <a:pt x="59" y="74"/>
                  </a:lnTo>
                  <a:lnTo>
                    <a:pt x="45" y="70"/>
                  </a:lnTo>
                  <a:lnTo>
                    <a:pt x="34" y="66"/>
                  </a:lnTo>
                  <a:lnTo>
                    <a:pt x="25" y="64"/>
                  </a:lnTo>
                  <a:lnTo>
                    <a:pt x="22" y="64"/>
                  </a:lnTo>
                  <a:lnTo>
                    <a:pt x="0" y="4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6" name="Freeform 59"/>
            <p:cNvSpPr>
              <a:spLocks/>
            </p:cNvSpPr>
            <p:nvPr/>
          </p:nvSpPr>
          <p:spPr bwMode="auto">
            <a:xfrm>
              <a:off x="1824" y="2928"/>
              <a:ext cx="196" cy="186"/>
            </a:xfrm>
            <a:custGeom>
              <a:avLst/>
              <a:gdLst>
                <a:gd name="T0" fmla="*/ 184 w 196"/>
                <a:gd name="T1" fmla="*/ 95 h 186"/>
                <a:gd name="T2" fmla="*/ 187 w 196"/>
                <a:gd name="T3" fmla="*/ 79 h 186"/>
                <a:gd name="T4" fmla="*/ 190 w 196"/>
                <a:gd name="T5" fmla="*/ 72 h 186"/>
                <a:gd name="T6" fmla="*/ 193 w 196"/>
                <a:gd name="T7" fmla="*/ 66 h 186"/>
                <a:gd name="T8" fmla="*/ 196 w 196"/>
                <a:gd name="T9" fmla="*/ 56 h 186"/>
                <a:gd name="T10" fmla="*/ 193 w 196"/>
                <a:gd name="T11" fmla="*/ 31 h 186"/>
                <a:gd name="T12" fmla="*/ 167 w 196"/>
                <a:gd name="T13" fmla="*/ 2 h 186"/>
                <a:gd name="T14" fmla="*/ 133 w 196"/>
                <a:gd name="T15" fmla="*/ 4 h 186"/>
                <a:gd name="T16" fmla="*/ 119 w 196"/>
                <a:gd name="T17" fmla="*/ 17 h 186"/>
                <a:gd name="T18" fmla="*/ 116 w 196"/>
                <a:gd name="T19" fmla="*/ 33 h 186"/>
                <a:gd name="T20" fmla="*/ 111 w 196"/>
                <a:gd name="T21" fmla="*/ 46 h 186"/>
                <a:gd name="T22" fmla="*/ 111 w 196"/>
                <a:gd name="T23" fmla="*/ 58 h 186"/>
                <a:gd name="T24" fmla="*/ 128 w 196"/>
                <a:gd name="T25" fmla="*/ 72 h 186"/>
                <a:gd name="T26" fmla="*/ 130 w 196"/>
                <a:gd name="T27" fmla="*/ 89 h 186"/>
                <a:gd name="T28" fmla="*/ 136 w 196"/>
                <a:gd name="T29" fmla="*/ 95 h 186"/>
                <a:gd name="T30" fmla="*/ 133 w 196"/>
                <a:gd name="T31" fmla="*/ 101 h 186"/>
                <a:gd name="T32" fmla="*/ 125 w 196"/>
                <a:gd name="T33" fmla="*/ 110 h 186"/>
                <a:gd name="T34" fmla="*/ 102 w 196"/>
                <a:gd name="T35" fmla="*/ 118 h 186"/>
                <a:gd name="T36" fmla="*/ 85 w 196"/>
                <a:gd name="T37" fmla="*/ 126 h 186"/>
                <a:gd name="T38" fmla="*/ 65 w 196"/>
                <a:gd name="T39" fmla="*/ 139 h 186"/>
                <a:gd name="T40" fmla="*/ 57 w 196"/>
                <a:gd name="T41" fmla="*/ 143 h 186"/>
                <a:gd name="T42" fmla="*/ 48 w 196"/>
                <a:gd name="T43" fmla="*/ 141 h 186"/>
                <a:gd name="T44" fmla="*/ 42 w 196"/>
                <a:gd name="T45" fmla="*/ 136 h 186"/>
                <a:gd name="T46" fmla="*/ 34 w 196"/>
                <a:gd name="T47" fmla="*/ 136 h 186"/>
                <a:gd name="T48" fmla="*/ 25 w 196"/>
                <a:gd name="T49" fmla="*/ 136 h 186"/>
                <a:gd name="T50" fmla="*/ 23 w 196"/>
                <a:gd name="T51" fmla="*/ 141 h 186"/>
                <a:gd name="T52" fmla="*/ 28 w 196"/>
                <a:gd name="T53" fmla="*/ 143 h 186"/>
                <a:gd name="T54" fmla="*/ 34 w 196"/>
                <a:gd name="T55" fmla="*/ 147 h 186"/>
                <a:gd name="T56" fmla="*/ 20 w 196"/>
                <a:gd name="T57" fmla="*/ 155 h 186"/>
                <a:gd name="T58" fmla="*/ 5 w 196"/>
                <a:gd name="T59" fmla="*/ 163 h 186"/>
                <a:gd name="T60" fmla="*/ 0 w 196"/>
                <a:gd name="T61" fmla="*/ 169 h 186"/>
                <a:gd name="T62" fmla="*/ 3 w 196"/>
                <a:gd name="T63" fmla="*/ 172 h 186"/>
                <a:gd name="T64" fmla="*/ 8 w 196"/>
                <a:gd name="T65" fmla="*/ 167 h 186"/>
                <a:gd name="T66" fmla="*/ 20 w 196"/>
                <a:gd name="T67" fmla="*/ 163 h 186"/>
                <a:gd name="T68" fmla="*/ 17 w 196"/>
                <a:gd name="T69" fmla="*/ 167 h 186"/>
                <a:gd name="T70" fmla="*/ 8 w 196"/>
                <a:gd name="T71" fmla="*/ 174 h 186"/>
                <a:gd name="T72" fmla="*/ 8 w 196"/>
                <a:gd name="T73" fmla="*/ 178 h 186"/>
                <a:gd name="T74" fmla="*/ 17 w 196"/>
                <a:gd name="T75" fmla="*/ 182 h 186"/>
                <a:gd name="T76" fmla="*/ 20 w 196"/>
                <a:gd name="T77" fmla="*/ 182 h 186"/>
                <a:gd name="T78" fmla="*/ 25 w 196"/>
                <a:gd name="T79" fmla="*/ 182 h 186"/>
                <a:gd name="T80" fmla="*/ 28 w 196"/>
                <a:gd name="T81" fmla="*/ 178 h 186"/>
                <a:gd name="T82" fmla="*/ 37 w 196"/>
                <a:gd name="T83" fmla="*/ 174 h 186"/>
                <a:gd name="T84" fmla="*/ 34 w 196"/>
                <a:gd name="T85" fmla="*/ 176 h 186"/>
                <a:gd name="T86" fmla="*/ 34 w 196"/>
                <a:gd name="T87" fmla="*/ 182 h 186"/>
                <a:gd name="T88" fmla="*/ 31 w 196"/>
                <a:gd name="T89" fmla="*/ 184 h 186"/>
                <a:gd name="T90" fmla="*/ 37 w 196"/>
                <a:gd name="T91" fmla="*/ 186 h 186"/>
                <a:gd name="T92" fmla="*/ 42 w 196"/>
                <a:gd name="T93" fmla="*/ 178 h 186"/>
                <a:gd name="T94" fmla="*/ 57 w 196"/>
                <a:gd name="T95" fmla="*/ 172 h 186"/>
                <a:gd name="T96" fmla="*/ 62 w 196"/>
                <a:gd name="T97" fmla="*/ 167 h 186"/>
                <a:gd name="T98" fmla="*/ 68 w 196"/>
                <a:gd name="T99" fmla="*/ 163 h 186"/>
                <a:gd name="T100" fmla="*/ 74 w 196"/>
                <a:gd name="T101" fmla="*/ 157 h 186"/>
                <a:gd name="T102" fmla="*/ 91 w 196"/>
                <a:gd name="T103" fmla="*/ 151 h 186"/>
                <a:gd name="T104" fmla="*/ 116 w 196"/>
                <a:gd name="T105" fmla="*/ 145 h 186"/>
                <a:gd name="T106" fmla="*/ 153 w 196"/>
                <a:gd name="T107" fmla="*/ 130 h 186"/>
                <a:gd name="T108" fmla="*/ 167 w 196"/>
                <a:gd name="T109" fmla="*/ 118 h 186"/>
                <a:gd name="T110" fmla="*/ 176 w 196"/>
                <a:gd name="T111" fmla="*/ 101 h 1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6"/>
                <a:gd name="T169" fmla="*/ 0 h 186"/>
                <a:gd name="T170" fmla="*/ 196 w 196"/>
                <a:gd name="T171" fmla="*/ 186 h 1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6" h="186">
                  <a:moveTo>
                    <a:pt x="176" y="95"/>
                  </a:moveTo>
                  <a:lnTo>
                    <a:pt x="184" y="95"/>
                  </a:lnTo>
                  <a:lnTo>
                    <a:pt x="184" y="83"/>
                  </a:lnTo>
                  <a:lnTo>
                    <a:pt x="187" y="79"/>
                  </a:lnTo>
                  <a:lnTo>
                    <a:pt x="190" y="75"/>
                  </a:lnTo>
                  <a:lnTo>
                    <a:pt x="190" y="72"/>
                  </a:lnTo>
                  <a:lnTo>
                    <a:pt x="190" y="68"/>
                  </a:lnTo>
                  <a:lnTo>
                    <a:pt x="193" y="66"/>
                  </a:lnTo>
                  <a:lnTo>
                    <a:pt x="196" y="62"/>
                  </a:lnTo>
                  <a:lnTo>
                    <a:pt x="196" y="56"/>
                  </a:lnTo>
                  <a:lnTo>
                    <a:pt x="196" y="46"/>
                  </a:lnTo>
                  <a:lnTo>
                    <a:pt x="193" y="31"/>
                  </a:lnTo>
                  <a:lnTo>
                    <a:pt x="181" y="15"/>
                  </a:lnTo>
                  <a:lnTo>
                    <a:pt x="167" y="2"/>
                  </a:lnTo>
                  <a:lnTo>
                    <a:pt x="147" y="0"/>
                  </a:lnTo>
                  <a:lnTo>
                    <a:pt x="133" y="4"/>
                  </a:lnTo>
                  <a:lnTo>
                    <a:pt x="125" y="11"/>
                  </a:lnTo>
                  <a:lnTo>
                    <a:pt x="119" y="17"/>
                  </a:lnTo>
                  <a:lnTo>
                    <a:pt x="116" y="25"/>
                  </a:lnTo>
                  <a:lnTo>
                    <a:pt x="116" y="33"/>
                  </a:lnTo>
                  <a:lnTo>
                    <a:pt x="113" y="39"/>
                  </a:lnTo>
                  <a:lnTo>
                    <a:pt x="111" y="46"/>
                  </a:lnTo>
                  <a:lnTo>
                    <a:pt x="111" y="52"/>
                  </a:lnTo>
                  <a:lnTo>
                    <a:pt x="111" y="58"/>
                  </a:lnTo>
                  <a:lnTo>
                    <a:pt x="119" y="64"/>
                  </a:lnTo>
                  <a:lnTo>
                    <a:pt x="128" y="72"/>
                  </a:lnTo>
                  <a:lnTo>
                    <a:pt x="136" y="79"/>
                  </a:lnTo>
                  <a:lnTo>
                    <a:pt x="130" y="89"/>
                  </a:lnTo>
                  <a:lnTo>
                    <a:pt x="136" y="93"/>
                  </a:lnTo>
                  <a:lnTo>
                    <a:pt x="136" y="95"/>
                  </a:lnTo>
                  <a:lnTo>
                    <a:pt x="136" y="99"/>
                  </a:lnTo>
                  <a:lnTo>
                    <a:pt x="133" y="101"/>
                  </a:lnTo>
                  <a:lnTo>
                    <a:pt x="130" y="105"/>
                  </a:lnTo>
                  <a:lnTo>
                    <a:pt x="125" y="110"/>
                  </a:lnTo>
                  <a:lnTo>
                    <a:pt x="113" y="114"/>
                  </a:lnTo>
                  <a:lnTo>
                    <a:pt x="102" y="118"/>
                  </a:lnTo>
                  <a:lnTo>
                    <a:pt x="93" y="122"/>
                  </a:lnTo>
                  <a:lnTo>
                    <a:pt x="85" y="126"/>
                  </a:lnTo>
                  <a:lnTo>
                    <a:pt x="74" y="132"/>
                  </a:lnTo>
                  <a:lnTo>
                    <a:pt x="65" y="139"/>
                  </a:lnTo>
                  <a:lnTo>
                    <a:pt x="59" y="143"/>
                  </a:lnTo>
                  <a:lnTo>
                    <a:pt x="57" y="143"/>
                  </a:lnTo>
                  <a:lnTo>
                    <a:pt x="54" y="143"/>
                  </a:lnTo>
                  <a:lnTo>
                    <a:pt x="48" y="141"/>
                  </a:lnTo>
                  <a:lnTo>
                    <a:pt x="45" y="139"/>
                  </a:lnTo>
                  <a:lnTo>
                    <a:pt x="42" y="136"/>
                  </a:lnTo>
                  <a:lnTo>
                    <a:pt x="40" y="136"/>
                  </a:lnTo>
                  <a:lnTo>
                    <a:pt x="34" y="136"/>
                  </a:lnTo>
                  <a:lnTo>
                    <a:pt x="28" y="136"/>
                  </a:lnTo>
                  <a:lnTo>
                    <a:pt x="25" y="136"/>
                  </a:lnTo>
                  <a:lnTo>
                    <a:pt x="23" y="139"/>
                  </a:lnTo>
                  <a:lnTo>
                    <a:pt x="23" y="141"/>
                  </a:lnTo>
                  <a:lnTo>
                    <a:pt x="23" y="143"/>
                  </a:lnTo>
                  <a:lnTo>
                    <a:pt x="28" y="143"/>
                  </a:lnTo>
                  <a:lnTo>
                    <a:pt x="34" y="145"/>
                  </a:lnTo>
                  <a:lnTo>
                    <a:pt x="34" y="147"/>
                  </a:lnTo>
                  <a:lnTo>
                    <a:pt x="28" y="149"/>
                  </a:lnTo>
                  <a:lnTo>
                    <a:pt x="20" y="155"/>
                  </a:lnTo>
                  <a:lnTo>
                    <a:pt x="11" y="159"/>
                  </a:lnTo>
                  <a:lnTo>
                    <a:pt x="5" y="163"/>
                  </a:lnTo>
                  <a:lnTo>
                    <a:pt x="0" y="167"/>
                  </a:lnTo>
                  <a:lnTo>
                    <a:pt x="0" y="169"/>
                  </a:lnTo>
                  <a:lnTo>
                    <a:pt x="0" y="172"/>
                  </a:lnTo>
                  <a:lnTo>
                    <a:pt x="3" y="172"/>
                  </a:lnTo>
                  <a:lnTo>
                    <a:pt x="5" y="169"/>
                  </a:lnTo>
                  <a:lnTo>
                    <a:pt x="8" y="167"/>
                  </a:lnTo>
                  <a:lnTo>
                    <a:pt x="14" y="165"/>
                  </a:lnTo>
                  <a:lnTo>
                    <a:pt x="20" y="163"/>
                  </a:lnTo>
                  <a:lnTo>
                    <a:pt x="23" y="163"/>
                  </a:lnTo>
                  <a:lnTo>
                    <a:pt x="17" y="167"/>
                  </a:lnTo>
                  <a:lnTo>
                    <a:pt x="11" y="172"/>
                  </a:lnTo>
                  <a:lnTo>
                    <a:pt x="8" y="174"/>
                  </a:lnTo>
                  <a:lnTo>
                    <a:pt x="8" y="176"/>
                  </a:lnTo>
                  <a:lnTo>
                    <a:pt x="8" y="178"/>
                  </a:lnTo>
                  <a:lnTo>
                    <a:pt x="11" y="180"/>
                  </a:lnTo>
                  <a:lnTo>
                    <a:pt x="17" y="182"/>
                  </a:lnTo>
                  <a:lnTo>
                    <a:pt x="20" y="180"/>
                  </a:lnTo>
                  <a:lnTo>
                    <a:pt x="20" y="182"/>
                  </a:lnTo>
                  <a:lnTo>
                    <a:pt x="23" y="182"/>
                  </a:lnTo>
                  <a:lnTo>
                    <a:pt x="25" y="182"/>
                  </a:lnTo>
                  <a:lnTo>
                    <a:pt x="28" y="180"/>
                  </a:lnTo>
                  <a:lnTo>
                    <a:pt x="28" y="178"/>
                  </a:lnTo>
                  <a:lnTo>
                    <a:pt x="34" y="176"/>
                  </a:lnTo>
                  <a:lnTo>
                    <a:pt x="37" y="174"/>
                  </a:lnTo>
                  <a:lnTo>
                    <a:pt x="34" y="176"/>
                  </a:lnTo>
                  <a:lnTo>
                    <a:pt x="34" y="178"/>
                  </a:lnTo>
                  <a:lnTo>
                    <a:pt x="34" y="182"/>
                  </a:lnTo>
                  <a:lnTo>
                    <a:pt x="34" y="184"/>
                  </a:lnTo>
                  <a:lnTo>
                    <a:pt x="31" y="184"/>
                  </a:lnTo>
                  <a:lnTo>
                    <a:pt x="34" y="186"/>
                  </a:lnTo>
                  <a:lnTo>
                    <a:pt x="37" y="186"/>
                  </a:lnTo>
                  <a:lnTo>
                    <a:pt x="37" y="184"/>
                  </a:lnTo>
                  <a:lnTo>
                    <a:pt x="42" y="178"/>
                  </a:lnTo>
                  <a:lnTo>
                    <a:pt x="48" y="176"/>
                  </a:lnTo>
                  <a:lnTo>
                    <a:pt x="57" y="172"/>
                  </a:lnTo>
                  <a:lnTo>
                    <a:pt x="59" y="169"/>
                  </a:lnTo>
                  <a:lnTo>
                    <a:pt x="62" y="167"/>
                  </a:lnTo>
                  <a:lnTo>
                    <a:pt x="65" y="165"/>
                  </a:lnTo>
                  <a:lnTo>
                    <a:pt x="68" y="163"/>
                  </a:lnTo>
                  <a:lnTo>
                    <a:pt x="71" y="159"/>
                  </a:lnTo>
                  <a:lnTo>
                    <a:pt x="74" y="157"/>
                  </a:lnTo>
                  <a:lnTo>
                    <a:pt x="82" y="153"/>
                  </a:lnTo>
                  <a:lnTo>
                    <a:pt x="91" y="151"/>
                  </a:lnTo>
                  <a:lnTo>
                    <a:pt x="102" y="149"/>
                  </a:lnTo>
                  <a:lnTo>
                    <a:pt x="116" y="145"/>
                  </a:lnTo>
                  <a:lnTo>
                    <a:pt x="136" y="139"/>
                  </a:lnTo>
                  <a:lnTo>
                    <a:pt x="153" y="130"/>
                  </a:lnTo>
                  <a:lnTo>
                    <a:pt x="162" y="122"/>
                  </a:lnTo>
                  <a:lnTo>
                    <a:pt x="167" y="118"/>
                  </a:lnTo>
                  <a:lnTo>
                    <a:pt x="173" y="110"/>
                  </a:lnTo>
                  <a:lnTo>
                    <a:pt x="176" y="101"/>
                  </a:lnTo>
                  <a:lnTo>
                    <a:pt x="176" y="95"/>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7" name="Freeform 60"/>
            <p:cNvSpPr>
              <a:spLocks/>
            </p:cNvSpPr>
            <p:nvPr/>
          </p:nvSpPr>
          <p:spPr bwMode="auto">
            <a:xfrm>
              <a:off x="1008" y="3072"/>
              <a:ext cx="417" cy="409"/>
            </a:xfrm>
            <a:custGeom>
              <a:avLst/>
              <a:gdLst>
                <a:gd name="T0" fmla="*/ 366 w 417"/>
                <a:gd name="T1" fmla="*/ 309 h 409"/>
                <a:gd name="T2" fmla="*/ 371 w 417"/>
                <a:gd name="T3" fmla="*/ 316 h 409"/>
                <a:gd name="T4" fmla="*/ 388 w 417"/>
                <a:gd name="T5" fmla="*/ 318 h 409"/>
                <a:gd name="T6" fmla="*/ 417 w 417"/>
                <a:gd name="T7" fmla="*/ 376 h 409"/>
                <a:gd name="T8" fmla="*/ 391 w 417"/>
                <a:gd name="T9" fmla="*/ 400 h 409"/>
                <a:gd name="T10" fmla="*/ 377 w 417"/>
                <a:gd name="T11" fmla="*/ 384 h 409"/>
                <a:gd name="T12" fmla="*/ 357 w 417"/>
                <a:gd name="T13" fmla="*/ 365 h 409"/>
                <a:gd name="T14" fmla="*/ 346 w 417"/>
                <a:gd name="T15" fmla="*/ 347 h 409"/>
                <a:gd name="T16" fmla="*/ 337 w 417"/>
                <a:gd name="T17" fmla="*/ 349 h 409"/>
                <a:gd name="T18" fmla="*/ 326 w 417"/>
                <a:gd name="T19" fmla="*/ 349 h 409"/>
                <a:gd name="T20" fmla="*/ 292 w 417"/>
                <a:gd name="T21" fmla="*/ 340 h 409"/>
                <a:gd name="T22" fmla="*/ 258 w 417"/>
                <a:gd name="T23" fmla="*/ 330 h 409"/>
                <a:gd name="T24" fmla="*/ 227 w 417"/>
                <a:gd name="T25" fmla="*/ 312 h 409"/>
                <a:gd name="T26" fmla="*/ 201 w 417"/>
                <a:gd name="T27" fmla="*/ 285 h 409"/>
                <a:gd name="T28" fmla="*/ 184 w 417"/>
                <a:gd name="T29" fmla="*/ 274 h 409"/>
                <a:gd name="T30" fmla="*/ 144 w 417"/>
                <a:gd name="T31" fmla="*/ 303 h 409"/>
                <a:gd name="T32" fmla="*/ 136 w 417"/>
                <a:gd name="T33" fmla="*/ 336 h 409"/>
                <a:gd name="T34" fmla="*/ 124 w 417"/>
                <a:gd name="T35" fmla="*/ 367 h 409"/>
                <a:gd name="T36" fmla="*/ 116 w 417"/>
                <a:gd name="T37" fmla="*/ 367 h 409"/>
                <a:gd name="T38" fmla="*/ 119 w 417"/>
                <a:gd name="T39" fmla="*/ 400 h 409"/>
                <a:gd name="T40" fmla="*/ 93 w 417"/>
                <a:gd name="T41" fmla="*/ 404 h 409"/>
                <a:gd name="T42" fmla="*/ 34 w 417"/>
                <a:gd name="T43" fmla="*/ 390 h 409"/>
                <a:gd name="T44" fmla="*/ 0 w 417"/>
                <a:gd name="T45" fmla="*/ 382 h 409"/>
                <a:gd name="T46" fmla="*/ 19 w 417"/>
                <a:gd name="T47" fmla="*/ 363 h 409"/>
                <a:gd name="T48" fmla="*/ 56 w 417"/>
                <a:gd name="T49" fmla="*/ 361 h 409"/>
                <a:gd name="T50" fmla="*/ 59 w 417"/>
                <a:gd name="T51" fmla="*/ 357 h 409"/>
                <a:gd name="T52" fmla="*/ 68 w 417"/>
                <a:gd name="T53" fmla="*/ 283 h 409"/>
                <a:gd name="T54" fmla="*/ 99 w 417"/>
                <a:gd name="T55" fmla="*/ 252 h 409"/>
                <a:gd name="T56" fmla="*/ 130 w 417"/>
                <a:gd name="T57" fmla="*/ 237 h 409"/>
                <a:gd name="T58" fmla="*/ 133 w 417"/>
                <a:gd name="T59" fmla="*/ 223 h 409"/>
                <a:gd name="T60" fmla="*/ 99 w 417"/>
                <a:gd name="T61" fmla="*/ 179 h 409"/>
                <a:gd name="T62" fmla="*/ 96 w 417"/>
                <a:gd name="T63" fmla="*/ 132 h 409"/>
                <a:gd name="T64" fmla="*/ 59 w 417"/>
                <a:gd name="T65" fmla="*/ 107 h 409"/>
                <a:gd name="T66" fmla="*/ 31 w 417"/>
                <a:gd name="T67" fmla="*/ 101 h 409"/>
                <a:gd name="T68" fmla="*/ 25 w 417"/>
                <a:gd name="T69" fmla="*/ 84 h 409"/>
                <a:gd name="T70" fmla="*/ 17 w 417"/>
                <a:gd name="T71" fmla="*/ 76 h 409"/>
                <a:gd name="T72" fmla="*/ 19 w 417"/>
                <a:gd name="T73" fmla="*/ 68 h 409"/>
                <a:gd name="T74" fmla="*/ 28 w 417"/>
                <a:gd name="T75" fmla="*/ 62 h 409"/>
                <a:gd name="T76" fmla="*/ 22 w 417"/>
                <a:gd name="T77" fmla="*/ 45 h 409"/>
                <a:gd name="T78" fmla="*/ 25 w 417"/>
                <a:gd name="T79" fmla="*/ 16 h 409"/>
                <a:gd name="T80" fmla="*/ 39 w 417"/>
                <a:gd name="T81" fmla="*/ 6 h 409"/>
                <a:gd name="T82" fmla="*/ 42 w 417"/>
                <a:gd name="T83" fmla="*/ 16 h 409"/>
                <a:gd name="T84" fmla="*/ 73 w 417"/>
                <a:gd name="T85" fmla="*/ 0 h 409"/>
                <a:gd name="T86" fmla="*/ 90 w 417"/>
                <a:gd name="T87" fmla="*/ 8 h 409"/>
                <a:gd name="T88" fmla="*/ 96 w 417"/>
                <a:gd name="T89" fmla="*/ 10 h 409"/>
                <a:gd name="T90" fmla="*/ 153 w 417"/>
                <a:gd name="T91" fmla="*/ 35 h 409"/>
                <a:gd name="T92" fmla="*/ 141 w 417"/>
                <a:gd name="T93" fmla="*/ 35 h 409"/>
                <a:gd name="T94" fmla="*/ 150 w 417"/>
                <a:gd name="T95" fmla="*/ 41 h 409"/>
                <a:gd name="T96" fmla="*/ 153 w 417"/>
                <a:gd name="T97" fmla="*/ 62 h 409"/>
                <a:gd name="T98" fmla="*/ 139 w 417"/>
                <a:gd name="T99" fmla="*/ 64 h 409"/>
                <a:gd name="T100" fmla="*/ 144 w 417"/>
                <a:gd name="T101" fmla="*/ 78 h 409"/>
                <a:gd name="T102" fmla="*/ 122 w 417"/>
                <a:gd name="T103" fmla="*/ 91 h 409"/>
                <a:gd name="T104" fmla="*/ 127 w 417"/>
                <a:gd name="T105" fmla="*/ 95 h 409"/>
                <a:gd name="T106" fmla="*/ 139 w 417"/>
                <a:gd name="T107" fmla="*/ 107 h 409"/>
                <a:gd name="T108" fmla="*/ 170 w 417"/>
                <a:gd name="T109" fmla="*/ 120 h 409"/>
                <a:gd name="T110" fmla="*/ 218 w 417"/>
                <a:gd name="T111" fmla="*/ 165 h 409"/>
                <a:gd name="T112" fmla="*/ 232 w 417"/>
                <a:gd name="T113" fmla="*/ 208 h 409"/>
                <a:gd name="T114" fmla="*/ 241 w 417"/>
                <a:gd name="T115" fmla="*/ 206 h 409"/>
                <a:gd name="T116" fmla="*/ 246 w 417"/>
                <a:gd name="T117" fmla="*/ 231 h 409"/>
                <a:gd name="T118" fmla="*/ 272 w 417"/>
                <a:gd name="T119" fmla="*/ 260 h 409"/>
                <a:gd name="T120" fmla="*/ 309 w 417"/>
                <a:gd name="T121" fmla="*/ 297 h 409"/>
                <a:gd name="T122" fmla="*/ 366 w 417"/>
                <a:gd name="T123" fmla="*/ 303 h 40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17"/>
                <a:gd name="T187" fmla="*/ 0 h 409"/>
                <a:gd name="T188" fmla="*/ 417 w 417"/>
                <a:gd name="T189" fmla="*/ 409 h 40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17" h="409">
                  <a:moveTo>
                    <a:pt x="366" y="303"/>
                  </a:moveTo>
                  <a:lnTo>
                    <a:pt x="366" y="307"/>
                  </a:lnTo>
                  <a:lnTo>
                    <a:pt x="366" y="309"/>
                  </a:lnTo>
                  <a:lnTo>
                    <a:pt x="366" y="314"/>
                  </a:lnTo>
                  <a:lnTo>
                    <a:pt x="366" y="318"/>
                  </a:lnTo>
                  <a:lnTo>
                    <a:pt x="371" y="316"/>
                  </a:lnTo>
                  <a:lnTo>
                    <a:pt x="377" y="316"/>
                  </a:lnTo>
                  <a:lnTo>
                    <a:pt x="383" y="318"/>
                  </a:lnTo>
                  <a:lnTo>
                    <a:pt x="388" y="318"/>
                  </a:lnTo>
                  <a:lnTo>
                    <a:pt x="397" y="330"/>
                  </a:lnTo>
                  <a:lnTo>
                    <a:pt x="411" y="351"/>
                  </a:lnTo>
                  <a:lnTo>
                    <a:pt x="417" y="376"/>
                  </a:lnTo>
                  <a:lnTo>
                    <a:pt x="408" y="402"/>
                  </a:lnTo>
                  <a:lnTo>
                    <a:pt x="397" y="402"/>
                  </a:lnTo>
                  <a:lnTo>
                    <a:pt x="391" y="400"/>
                  </a:lnTo>
                  <a:lnTo>
                    <a:pt x="386" y="396"/>
                  </a:lnTo>
                  <a:lnTo>
                    <a:pt x="383" y="392"/>
                  </a:lnTo>
                  <a:lnTo>
                    <a:pt x="377" y="384"/>
                  </a:lnTo>
                  <a:lnTo>
                    <a:pt x="371" y="376"/>
                  </a:lnTo>
                  <a:lnTo>
                    <a:pt x="363" y="369"/>
                  </a:lnTo>
                  <a:lnTo>
                    <a:pt x="357" y="365"/>
                  </a:lnTo>
                  <a:lnTo>
                    <a:pt x="354" y="361"/>
                  </a:lnTo>
                  <a:lnTo>
                    <a:pt x="349" y="353"/>
                  </a:lnTo>
                  <a:lnTo>
                    <a:pt x="346" y="347"/>
                  </a:lnTo>
                  <a:lnTo>
                    <a:pt x="346" y="345"/>
                  </a:lnTo>
                  <a:lnTo>
                    <a:pt x="340" y="347"/>
                  </a:lnTo>
                  <a:lnTo>
                    <a:pt x="337" y="349"/>
                  </a:lnTo>
                  <a:lnTo>
                    <a:pt x="334" y="351"/>
                  </a:lnTo>
                  <a:lnTo>
                    <a:pt x="326" y="349"/>
                  </a:lnTo>
                  <a:lnTo>
                    <a:pt x="317" y="347"/>
                  </a:lnTo>
                  <a:lnTo>
                    <a:pt x="306" y="345"/>
                  </a:lnTo>
                  <a:lnTo>
                    <a:pt x="292" y="340"/>
                  </a:lnTo>
                  <a:lnTo>
                    <a:pt x="278" y="338"/>
                  </a:lnTo>
                  <a:lnTo>
                    <a:pt x="266" y="334"/>
                  </a:lnTo>
                  <a:lnTo>
                    <a:pt x="258" y="330"/>
                  </a:lnTo>
                  <a:lnTo>
                    <a:pt x="249" y="328"/>
                  </a:lnTo>
                  <a:lnTo>
                    <a:pt x="241" y="320"/>
                  </a:lnTo>
                  <a:lnTo>
                    <a:pt x="227" y="312"/>
                  </a:lnTo>
                  <a:lnTo>
                    <a:pt x="215" y="301"/>
                  </a:lnTo>
                  <a:lnTo>
                    <a:pt x="207" y="293"/>
                  </a:lnTo>
                  <a:lnTo>
                    <a:pt x="201" y="285"/>
                  </a:lnTo>
                  <a:lnTo>
                    <a:pt x="195" y="279"/>
                  </a:lnTo>
                  <a:lnTo>
                    <a:pt x="187" y="276"/>
                  </a:lnTo>
                  <a:lnTo>
                    <a:pt x="184" y="274"/>
                  </a:lnTo>
                  <a:lnTo>
                    <a:pt x="175" y="283"/>
                  </a:lnTo>
                  <a:lnTo>
                    <a:pt x="161" y="293"/>
                  </a:lnTo>
                  <a:lnTo>
                    <a:pt x="144" y="303"/>
                  </a:lnTo>
                  <a:lnTo>
                    <a:pt x="124" y="307"/>
                  </a:lnTo>
                  <a:lnTo>
                    <a:pt x="133" y="320"/>
                  </a:lnTo>
                  <a:lnTo>
                    <a:pt x="136" y="336"/>
                  </a:lnTo>
                  <a:lnTo>
                    <a:pt x="136" y="355"/>
                  </a:lnTo>
                  <a:lnTo>
                    <a:pt x="133" y="367"/>
                  </a:lnTo>
                  <a:lnTo>
                    <a:pt x="124" y="367"/>
                  </a:lnTo>
                  <a:lnTo>
                    <a:pt x="119" y="367"/>
                  </a:lnTo>
                  <a:lnTo>
                    <a:pt x="116" y="367"/>
                  </a:lnTo>
                  <a:lnTo>
                    <a:pt x="119" y="378"/>
                  </a:lnTo>
                  <a:lnTo>
                    <a:pt x="119" y="390"/>
                  </a:lnTo>
                  <a:lnTo>
                    <a:pt x="119" y="400"/>
                  </a:lnTo>
                  <a:lnTo>
                    <a:pt x="116" y="409"/>
                  </a:lnTo>
                  <a:lnTo>
                    <a:pt x="107" y="407"/>
                  </a:lnTo>
                  <a:lnTo>
                    <a:pt x="93" y="404"/>
                  </a:lnTo>
                  <a:lnTo>
                    <a:pt x="76" y="400"/>
                  </a:lnTo>
                  <a:lnTo>
                    <a:pt x="53" y="394"/>
                  </a:lnTo>
                  <a:lnTo>
                    <a:pt x="34" y="390"/>
                  </a:lnTo>
                  <a:lnTo>
                    <a:pt x="17" y="386"/>
                  </a:lnTo>
                  <a:lnTo>
                    <a:pt x="5" y="384"/>
                  </a:lnTo>
                  <a:lnTo>
                    <a:pt x="0" y="382"/>
                  </a:lnTo>
                  <a:lnTo>
                    <a:pt x="2" y="376"/>
                  </a:lnTo>
                  <a:lnTo>
                    <a:pt x="8" y="369"/>
                  </a:lnTo>
                  <a:lnTo>
                    <a:pt x="19" y="363"/>
                  </a:lnTo>
                  <a:lnTo>
                    <a:pt x="31" y="361"/>
                  </a:lnTo>
                  <a:lnTo>
                    <a:pt x="45" y="363"/>
                  </a:lnTo>
                  <a:lnTo>
                    <a:pt x="56" y="361"/>
                  </a:lnTo>
                  <a:lnTo>
                    <a:pt x="68" y="359"/>
                  </a:lnTo>
                  <a:lnTo>
                    <a:pt x="73" y="357"/>
                  </a:lnTo>
                  <a:lnTo>
                    <a:pt x="59" y="357"/>
                  </a:lnTo>
                  <a:lnTo>
                    <a:pt x="59" y="334"/>
                  </a:lnTo>
                  <a:lnTo>
                    <a:pt x="62" y="307"/>
                  </a:lnTo>
                  <a:lnTo>
                    <a:pt x="68" y="283"/>
                  </a:lnTo>
                  <a:lnTo>
                    <a:pt x="73" y="270"/>
                  </a:lnTo>
                  <a:lnTo>
                    <a:pt x="82" y="262"/>
                  </a:lnTo>
                  <a:lnTo>
                    <a:pt x="99" y="252"/>
                  </a:lnTo>
                  <a:lnTo>
                    <a:pt x="119" y="243"/>
                  </a:lnTo>
                  <a:lnTo>
                    <a:pt x="133" y="239"/>
                  </a:lnTo>
                  <a:lnTo>
                    <a:pt x="130" y="237"/>
                  </a:lnTo>
                  <a:lnTo>
                    <a:pt x="130" y="231"/>
                  </a:lnTo>
                  <a:lnTo>
                    <a:pt x="130" y="227"/>
                  </a:lnTo>
                  <a:lnTo>
                    <a:pt x="133" y="223"/>
                  </a:lnTo>
                  <a:lnTo>
                    <a:pt x="122" y="212"/>
                  </a:lnTo>
                  <a:lnTo>
                    <a:pt x="110" y="196"/>
                  </a:lnTo>
                  <a:lnTo>
                    <a:pt x="99" y="179"/>
                  </a:lnTo>
                  <a:lnTo>
                    <a:pt x="96" y="165"/>
                  </a:lnTo>
                  <a:lnTo>
                    <a:pt x="99" y="151"/>
                  </a:lnTo>
                  <a:lnTo>
                    <a:pt x="96" y="132"/>
                  </a:lnTo>
                  <a:lnTo>
                    <a:pt x="88" y="115"/>
                  </a:lnTo>
                  <a:lnTo>
                    <a:pt x="68" y="107"/>
                  </a:lnTo>
                  <a:lnTo>
                    <a:pt x="59" y="107"/>
                  </a:lnTo>
                  <a:lnTo>
                    <a:pt x="48" y="107"/>
                  </a:lnTo>
                  <a:lnTo>
                    <a:pt x="36" y="107"/>
                  </a:lnTo>
                  <a:lnTo>
                    <a:pt x="31" y="101"/>
                  </a:lnTo>
                  <a:lnTo>
                    <a:pt x="28" y="95"/>
                  </a:lnTo>
                  <a:lnTo>
                    <a:pt x="28" y="91"/>
                  </a:lnTo>
                  <a:lnTo>
                    <a:pt x="25" y="84"/>
                  </a:lnTo>
                  <a:lnTo>
                    <a:pt x="22" y="80"/>
                  </a:lnTo>
                  <a:lnTo>
                    <a:pt x="19" y="78"/>
                  </a:lnTo>
                  <a:lnTo>
                    <a:pt x="17" y="76"/>
                  </a:lnTo>
                  <a:lnTo>
                    <a:pt x="17" y="74"/>
                  </a:lnTo>
                  <a:lnTo>
                    <a:pt x="17" y="72"/>
                  </a:lnTo>
                  <a:lnTo>
                    <a:pt x="19" y="68"/>
                  </a:lnTo>
                  <a:lnTo>
                    <a:pt x="22" y="66"/>
                  </a:lnTo>
                  <a:lnTo>
                    <a:pt x="28" y="64"/>
                  </a:lnTo>
                  <a:lnTo>
                    <a:pt x="28" y="62"/>
                  </a:lnTo>
                  <a:lnTo>
                    <a:pt x="25" y="56"/>
                  </a:lnTo>
                  <a:lnTo>
                    <a:pt x="25" y="51"/>
                  </a:lnTo>
                  <a:lnTo>
                    <a:pt x="22" y="45"/>
                  </a:lnTo>
                  <a:lnTo>
                    <a:pt x="28" y="35"/>
                  </a:lnTo>
                  <a:lnTo>
                    <a:pt x="25" y="27"/>
                  </a:lnTo>
                  <a:lnTo>
                    <a:pt x="25" y="16"/>
                  </a:lnTo>
                  <a:lnTo>
                    <a:pt x="31" y="8"/>
                  </a:lnTo>
                  <a:lnTo>
                    <a:pt x="42" y="4"/>
                  </a:lnTo>
                  <a:lnTo>
                    <a:pt x="39" y="6"/>
                  </a:lnTo>
                  <a:lnTo>
                    <a:pt x="39" y="10"/>
                  </a:lnTo>
                  <a:lnTo>
                    <a:pt x="39" y="14"/>
                  </a:lnTo>
                  <a:lnTo>
                    <a:pt x="42" y="16"/>
                  </a:lnTo>
                  <a:lnTo>
                    <a:pt x="45" y="10"/>
                  </a:lnTo>
                  <a:lnTo>
                    <a:pt x="56" y="2"/>
                  </a:lnTo>
                  <a:lnTo>
                    <a:pt x="73" y="0"/>
                  </a:lnTo>
                  <a:lnTo>
                    <a:pt x="96" y="4"/>
                  </a:lnTo>
                  <a:lnTo>
                    <a:pt x="93" y="4"/>
                  </a:lnTo>
                  <a:lnTo>
                    <a:pt x="90" y="8"/>
                  </a:lnTo>
                  <a:lnTo>
                    <a:pt x="88" y="10"/>
                  </a:lnTo>
                  <a:lnTo>
                    <a:pt x="88" y="14"/>
                  </a:lnTo>
                  <a:lnTo>
                    <a:pt x="96" y="10"/>
                  </a:lnTo>
                  <a:lnTo>
                    <a:pt x="113" y="8"/>
                  </a:lnTo>
                  <a:lnTo>
                    <a:pt x="130" y="16"/>
                  </a:lnTo>
                  <a:lnTo>
                    <a:pt x="153" y="35"/>
                  </a:lnTo>
                  <a:lnTo>
                    <a:pt x="147" y="35"/>
                  </a:lnTo>
                  <a:lnTo>
                    <a:pt x="144" y="35"/>
                  </a:lnTo>
                  <a:lnTo>
                    <a:pt x="141" y="35"/>
                  </a:lnTo>
                  <a:lnTo>
                    <a:pt x="139" y="37"/>
                  </a:lnTo>
                  <a:lnTo>
                    <a:pt x="144" y="37"/>
                  </a:lnTo>
                  <a:lnTo>
                    <a:pt x="150" y="41"/>
                  </a:lnTo>
                  <a:lnTo>
                    <a:pt x="153" y="49"/>
                  </a:lnTo>
                  <a:lnTo>
                    <a:pt x="153" y="64"/>
                  </a:lnTo>
                  <a:lnTo>
                    <a:pt x="153" y="62"/>
                  </a:lnTo>
                  <a:lnTo>
                    <a:pt x="147" y="62"/>
                  </a:lnTo>
                  <a:lnTo>
                    <a:pt x="144" y="62"/>
                  </a:lnTo>
                  <a:lnTo>
                    <a:pt x="139" y="64"/>
                  </a:lnTo>
                  <a:lnTo>
                    <a:pt x="144" y="66"/>
                  </a:lnTo>
                  <a:lnTo>
                    <a:pt x="147" y="72"/>
                  </a:lnTo>
                  <a:lnTo>
                    <a:pt x="144" y="78"/>
                  </a:lnTo>
                  <a:lnTo>
                    <a:pt x="133" y="84"/>
                  </a:lnTo>
                  <a:lnTo>
                    <a:pt x="124" y="89"/>
                  </a:lnTo>
                  <a:lnTo>
                    <a:pt x="122" y="91"/>
                  </a:lnTo>
                  <a:lnTo>
                    <a:pt x="124" y="91"/>
                  </a:lnTo>
                  <a:lnTo>
                    <a:pt x="127" y="95"/>
                  </a:lnTo>
                  <a:lnTo>
                    <a:pt x="133" y="99"/>
                  </a:lnTo>
                  <a:lnTo>
                    <a:pt x="136" y="105"/>
                  </a:lnTo>
                  <a:lnTo>
                    <a:pt x="139" y="107"/>
                  </a:lnTo>
                  <a:lnTo>
                    <a:pt x="144" y="109"/>
                  </a:lnTo>
                  <a:lnTo>
                    <a:pt x="156" y="113"/>
                  </a:lnTo>
                  <a:lnTo>
                    <a:pt x="170" y="120"/>
                  </a:lnTo>
                  <a:lnTo>
                    <a:pt x="181" y="128"/>
                  </a:lnTo>
                  <a:lnTo>
                    <a:pt x="198" y="144"/>
                  </a:lnTo>
                  <a:lnTo>
                    <a:pt x="218" y="165"/>
                  </a:lnTo>
                  <a:lnTo>
                    <a:pt x="229" y="190"/>
                  </a:lnTo>
                  <a:lnTo>
                    <a:pt x="227" y="210"/>
                  </a:lnTo>
                  <a:lnTo>
                    <a:pt x="232" y="208"/>
                  </a:lnTo>
                  <a:lnTo>
                    <a:pt x="235" y="206"/>
                  </a:lnTo>
                  <a:lnTo>
                    <a:pt x="241" y="206"/>
                  </a:lnTo>
                  <a:lnTo>
                    <a:pt x="244" y="212"/>
                  </a:lnTo>
                  <a:lnTo>
                    <a:pt x="246" y="221"/>
                  </a:lnTo>
                  <a:lnTo>
                    <a:pt x="246" y="231"/>
                  </a:lnTo>
                  <a:lnTo>
                    <a:pt x="244" y="239"/>
                  </a:lnTo>
                  <a:lnTo>
                    <a:pt x="255" y="246"/>
                  </a:lnTo>
                  <a:lnTo>
                    <a:pt x="272" y="260"/>
                  </a:lnTo>
                  <a:lnTo>
                    <a:pt x="283" y="276"/>
                  </a:lnTo>
                  <a:lnTo>
                    <a:pt x="292" y="293"/>
                  </a:lnTo>
                  <a:lnTo>
                    <a:pt x="309" y="297"/>
                  </a:lnTo>
                  <a:lnTo>
                    <a:pt x="334" y="299"/>
                  </a:lnTo>
                  <a:lnTo>
                    <a:pt x="354" y="301"/>
                  </a:lnTo>
                  <a:lnTo>
                    <a:pt x="366" y="30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8" name="Freeform 61"/>
            <p:cNvSpPr>
              <a:spLocks/>
            </p:cNvSpPr>
            <p:nvPr/>
          </p:nvSpPr>
          <p:spPr bwMode="auto">
            <a:xfrm>
              <a:off x="912" y="3216"/>
              <a:ext cx="224" cy="101"/>
            </a:xfrm>
            <a:custGeom>
              <a:avLst/>
              <a:gdLst>
                <a:gd name="T0" fmla="*/ 141 w 224"/>
                <a:gd name="T1" fmla="*/ 41 h 101"/>
                <a:gd name="T2" fmla="*/ 167 w 224"/>
                <a:gd name="T3" fmla="*/ 16 h 101"/>
                <a:gd name="T4" fmla="*/ 178 w 224"/>
                <a:gd name="T5" fmla="*/ 4 h 101"/>
                <a:gd name="T6" fmla="*/ 198 w 224"/>
                <a:gd name="T7" fmla="*/ 0 h 101"/>
                <a:gd name="T8" fmla="*/ 221 w 224"/>
                <a:gd name="T9" fmla="*/ 14 h 101"/>
                <a:gd name="T10" fmla="*/ 221 w 224"/>
                <a:gd name="T11" fmla="*/ 35 h 101"/>
                <a:gd name="T12" fmla="*/ 210 w 224"/>
                <a:gd name="T13" fmla="*/ 51 h 101"/>
                <a:gd name="T14" fmla="*/ 190 w 224"/>
                <a:gd name="T15" fmla="*/ 78 h 101"/>
                <a:gd name="T16" fmla="*/ 181 w 224"/>
                <a:gd name="T17" fmla="*/ 86 h 101"/>
                <a:gd name="T18" fmla="*/ 173 w 224"/>
                <a:gd name="T19" fmla="*/ 80 h 101"/>
                <a:gd name="T20" fmla="*/ 167 w 224"/>
                <a:gd name="T21" fmla="*/ 86 h 101"/>
                <a:gd name="T22" fmla="*/ 156 w 224"/>
                <a:gd name="T23" fmla="*/ 95 h 101"/>
                <a:gd name="T24" fmla="*/ 141 w 224"/>
                <a:gd name="T25" fmla="*/ 101 h 101"/>
                <a:gd name="T26" fmla="*/ 107 w 224"/>
                <a:gd name="T27" fmla="*/ 95 h 101"/>
                <a:gd name="T28" fmla="*/ 88 w 224"/>
                <a:gd name="T29" fmla="*/ 82 h 101"/>
                <a:gd name="T30" fmla="*/ 62 w 224"/>
                <a:gd name="T31" fmla="*/ 72 h 101"/>
                <a:gd name="T32" fmla="*/ 39 w 224"/>
                <a:gd name="T33" fmla="*/ 72 h 101"/>
                <a:gd name="T34" fmla="*/ 19 w 224"/>
                <a:gd name="T35" fmla="*/ 74 h 101"/>
                <a:gd name="T36" fmla="*/ 11 w 224"/>
                <a:gd name="T37" fmla="*/ 68 h 101"/>
                <a:gd name="T38" fmla="*/ 5 w 224"/>
                <a:gd name="T39" fmla="*/ 62 h 101"/>
                <a:gd name="T40" fmla="*/ 2 w 224"/>
                <a:gd name="T41" fmla="*/ 57 h 101"/>
                <a:gd name="T42" fmla="*/ 0 w 224"/>
                <a:gd name="T43" fmla="*/ 53 h 101"/>
                <a:gd name="T44" fmla="*/ 0 w 224"/>
                <a:gd name="T45" fmla="*/ 47 h 101"/>
                <a:gd name="T46" fmla="*/ 5 w 224"/>
                <a:gd name="T47" fmla="*/ 37 h 101"/>
                <a:gd name="T48" fmla="*/ 17 w 224"/>
                <a:gd name="T49" fmla="*/ 37 h 101"/>
                <a:gd name="T50" fmla="*/ 17 w 224"/>
                <a:gd name="T51" fmla="*/ 33 h 101"/>
                <a:gd name="T52" fmla="*/ 22 w 224"/>
                <a:gd name="T53" fmla="*/ 31 h 101"/>
                <a:gd name="T54" fmla="*/ 31 w 224"/>
                <a:gd name="T55" fmla="*/ 33 h 101"/>
                <a:gd name="T56" fmla="*/ 39 w 224"/>
                <a:gd name="T57" fmla="*/ 35 h 101"/>
                <a:gd name="T58" fmla="*/ 51 w 224"/>
                <a:gd name="T59" fmla="*/ 41 h 101"/>
                <a:gd name="T60" fmla="*/ 56 w 224"/>
                <a:gd name="T61" fmla="*/ 45 h 101"/>
                <a:gd name="T62" fmla="*/ 65 w 224"/>
                <a:gd name="T63" fmla="*/ 51 h 101"/>
                <a:gd name="T64" fmla="*/ 76 w 224"/>
                <a:gd name="T65" fmla="*/ 53 h 101"/>
                <a:gd name="T66" fmla="*/ 105 w 224"/>
                <a:gd name="T67" fmla="*/ 57 h 101"/>
                <a:gd name="T68" fmla="*/ 127 w 224"/>
                <a:gd name="T69" fmla="*/ 55 h 101"/>
                <a:gd name="T70" fmla="*/ 139 w 224"/>
                <a:gd name="T71" fmla="*/ 57 h 101"/>
                <a:gd name="T72" fmla="*/ 139 w 224"/>
                <a:gd name="T73" fmla="*/ 55 h 101"/>
                <a:gd name="T74" fmla="*/ 133 w 224"/>
                <a:gd name="T75" fmla="*/ 51 h 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24"/>
                <a:gd name="T115" fmla="*/ 0 h 101"/>
                <a:gd name="T116" fmla="*/ 224 w 224"/>
                <a:gd name="T117" fmla="*/ 101 h 1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24" h="101">
                  <a:moveTo>
                    <a:pt x="133" y="51"/>
                  </a:moveTo>
                  <a:lnTo>
                    <a:pt x="141" y="41"/>
                  </a:lnTo>
                  <a:lnTo>
                    <a:pt x="156" y="29"/>
                  </a:lnTo>
                  <a:lnTo>
                    <a:pt x="167" y="16"/>
                  </a:lnTo>
                  <a:lnTo>
                    <a:pt x="176" y="6"/>
                  </a:lnTo>
                  <a:lnTo>
                    <a:pt x="178" y="4"/>
                  </a:lnTo>
                  <a:lnTo>
                    <a:pt x="187" y="0"/>
                  </a:lnTo>
                  <a:lnTo>
                    <a:pt x="198" y="0"/>
                  </a:lnTo>
                  <a:lnTo>
                    <a:pt x="212" y="4"/>
                  </a:lnTo>
                  <a:lnTo>
                    <a:pt x="221" y="14"/>
                  </a:lnTo>
                  <a:lnTo>
                    <a:pt x="224" y="24"/>
                  </a:lnTo>
                  <a:lnTo>
                    <a:pt x="221" y="35"/>
                  </a:lnTo>
                  <a:lnTo>
                    <a:pt x="218" y="43"/>
                  </a:lnTo>
                  <a:lnTo>
                    <a:pt x="210" y="51"/>
                  </a:lnTo>
                  <a:lnTo>
                    <a:pt x="198" y="66"/>
                  </a:lnTo>
                  <a:lnTo>
                    <a:pt x="190" y="78"/>
                  </a:lnTo>
                  <a:lnTo>
                    <a:pt x="184" y="88"/>
                  </a:lnTo>
                  <a:lnTo>
                    <a:pt x="181" y="86"/>
                  </a:lnTo>
                  <a:lnTo>
                    <a:pt x="176" y="82"/>
                  </a:lnTo>
                  <a:lnTo>
                    <a:pt x="173" y="80"/>
                  </a:lnTo>
                  <a:lnTo>
                    <a:pt x="170" y="80"/>
                  </a:lnTo>
                  <a:lnTo>
                    <a:pt x="167" y="86"/>
                  </a:lnTo>
                  <a:lnTo>
                    <a:pt x="161" y="90"/>
                  </a:lnTo>
                  <a:lnTo>
                    <a:pt x="156" y="95"/>
                  </a:lnTo>
                  <a:lnTo>
                    <a:pt x="153" y="97"/>
                  </a:lnTo>
                  <a:lnTo>
                    <a:pt x="141" y="101"/>
                  </a:lnTo>
                  <a:lnTo>
                    <a:pt x="124" y="99"/>
                  </a:lnTo>
                  <a:lnTo>
                    <a:pt x="107" y="95"/>
                  </a:lnTo>
                  <a:lnTo>
                    <a:pt x="96" y="90"/>
                  </a:lnTo>
                  <a:lnTo>
                    <a:pt x="88" y="82"/>
                  </a:lnTo>
                  <a:lnTo>
                    <a:pt x="76" y="76"/>
                  </a:lnTo>
                  <a:lnTo>
                    <a:pt x="62" y="72"/>
                  </a:lnTo>
                  <a:lnTo>
                    <a:pt x="51" y="70"/>
                  </a:lnTo>
                  <a:lnTo>
                    <a:pt x="39" y="72"/>
                  </a:lnTo>
                  <a:lnTo>
                    <a:pt x="28" y="74"/>
                  </a:lnTo>
                  <a:lnTo>
                    <a:pt x="19" y="74"/>
                  </a:lnTo>
                  <a:lnTo>
                    <a:pt x="17" y="70"/>
                  </a:lnTo>
                  <a:lnTo>
                    <a:pt x="11" y="68"/>
                  </a:lnTo>
                  <a:lnTo>
                    <a:pt x="8" y="66"/>
                  </a:lnTo>
                  <a:lnTo>
                    <a:pt x="5" y="62"/>
                  </a:lnTo>
                  <a:lnTo>
                    <a:pt x="8" y="60"/>
                  </a:lnTo>
                  <a:lnTo>
                    <a:pt x="2" y="57"/>
                  </a:lnTo>
                  <a:lnTo>
                    <a:pt x="2" y="55"/>
                  </a:lnTo>
                  <a:lnTo>
                    <a:pt x="0" y="53"/>
                  </a:lnTo>
                  <a:lnTo>
                    <a:pt x="2" y="51"/>
                  </a:lnTo>
                  <a:lnTo>
                    <a:pt x="0" y="47"/>
                  </a:lnTo>
                  <a:lnTo>
                    <a:pt x="0" y="41"/>
                  </a:lnTo>
                  <a:lnTo>
                    <a:pt x="5" y="37"/>
                  </a:lnTo>
                  <a:lnTo>
                    <a:pt x="17" y="37"/>
                  </a:lnTo>
                  <a:lnTo>
                    <a:pt x="17" y="35"/>
                  </a:lnTo>
                  <a:lnTo>
                    <a:pt x="17" y="33"/>
                  </a:lnTo>
                  <a:lnTo>
                    <a:pt x="17" y="31"/>
                  </a:lnTo>
                  <a:lnTo>
                    <a:pt x="22" y="31"/>
                  </a:lnTo>
                  <a:lnTo>
                    <a:pt x="28" y="31"/>
                  </a:lnTo>
                  <a:lnTo>
                    <a:pt x="31" y="33"/>
                  </a:lnTo>
                  <a:lnTo>
                    <a:pt x="36" y="33"/>
                  </a:lnTo>
                  <a:lnTo>
                    <a:pt x="39" y="35"/>
                  </a:lnTo>
                  <a:lnTo>
                    <a:pt x="45" y="37"/>
                  </a:lnTo>
                  <a:lnTo>
                    <a:pt x="51" y="41"/>
                  </a:lnTo>
                  <a:lnTo>
                    <a:pt x="53" y="43"/>
                  </a:lnTo>
                  <a:lnTo>
                    <a:pt x="56" y="45"/>
                  </a:lnTo>
                  <a:lnTo>
                    <a:pt x="62" y="49"/>
                  </a:lnTo>
                  <a:lnTo>
                    <a:pt x="65" y="51"/>
                  </a:lnTo>
                  <a:lnTo>
                    <a:pt x="68" y="53"/>
                  </a:lnTo>
                  <a:lnTo>
                    <a:pt x="76" y="53"/>
                  </a:lnTo>
                  <a:lnTo>
                    <a:pt x="90" y="55"/>
                  </a:lnTo>
                  <a:lnTo>
                    <a:pt x="105" y="57"/>
                  </a:lnTo>
                  <a:lnTo>
                    <a:pt x="119" y="57"/>
                  </a:lnTo>
                  <a:lnTo>
                    <a:pt x="127" y="55"/>
                  </a:lnTo>
                  <a:lnTo>
                    <a:pt x="136" y="55"/>
                  </a:lnTo>
                  <a:lnTo>
                    <a:pt x="139" y="57"/>
                  </a:lnTo>
                  <a:lnTo>
                    <a:pt x="141" y="57"/>
                  </a:lnTo>
                  <a:lnTo>
                    <a:pt x="139" y="55"/>
                  </a:lnTo>
                  <a:lnTo>
                    <a:pt x="136" y="53"/>
                  </a:lnTo>
                  <a:lnTo>
                    <a:pt x="133" y="51"/>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aphicFrame>
          <p:nvGraphicFramePr>
            <p:cNvPr id="1026" name="Object 2"/>
            <p:cNvGraphicFramePr>
              <a:graphicFrameLocks noChangeAspect="1"/>
            </p:cNvGraphicFramePr>
            <p:nvPr/>
          </p:nvGraphicFramePr>
          <p:xfrm>
            <a:off x="2928" y="2544"/>
            <a:ext cx="768" cy="870"/>
          </p:xfrm>
          <a:graphic>
            <a:graphicData uri="http://schemas.openxmlformats.org/presentationml/2006/ole">
              <mc:AlternateContent xmlns:mc="http://schemas.openxmlformats.org/markup-compatibility/2006">
                <mc:Choice xmlns:v="urn:schemas-microsoft-com:vml" Requires="v">
                  <p:oleObj spid="_x0000_s1030" name="Bitmap Image" r:id="rId4" imgW="1219370" imgH="1228571" progId="Paint.Picture">
                    <p:embed/>
                  </p:oleObj>
                </mc:Choice>
                <mc:Fallback>
                  <p:oleObj name="Bitmap Image" r:id="rId4" imgW="1219370" imgH="1228571" progId="Paint.Picture">
                    <p:embed/>
                    <p:pic>
                      <p:nvPicPr>
                        <p:cNvPr id="102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 y="2544"/>
                          <a:ext cx="768" cy="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028" name="WordArt 63" descr="Paper bag"/>
          <p:cNvSpPr>
            <a:spLocks noChangeArrowheads="1" noChangeShapeType="1" noTextEdit="1"/>
          </p:cNvSpPr>
          <p:nvPr/>
        </p:nvSpPr>
        <p:spPr bwMode="auto">
          <a:xfrm>
            <a:off x="3522216" y="103188"/>
            <a:ext cx="6134162" cy="1543052"/>
          </a:xfrm>
          <a:prstGeom prst="rect">
            <a:avLst/>
          </a:prstGeom>
        </p:spPr>
        <p:txBody>
          <a:bodyPr wrap="none" lIns="121903" tIns="60952" rIns="121903" bIns="60952" numCol="1" fromWordArt="1">
            <a:prstTxWarp prst="textPlain">
              <a:avLst>
                <a:gd name="adj" fmla="val 50000"/>
              </a:avLst>
            </a:prstTxWarp>
          </a:bodyPr>
          <a:lstStyle/>
          <a:p>
            <a:pPr algn="ctr"/>
            <a:r>
              <a:rPr lang="en-GB" sz="4800" kern="10" dirty="0">
                <a:ln w="9525">
                  <a:solidFill>
                    <a:srgbClr val="008000"/>
                  </a:solidFill>
                  <a:round/>
                  <a:headEnd/>
                  <a:tailEnd/>
                </a:ln>
                <a:solidFill>
                  <a:srgbClr val="0087B2"/>
                </a:solidFill>
                <a:effectLst>
                  <a:outerShdw dist="563972" dir="14049741" sx="125000" sy="125000" algn="tl" rotWithShape="0">
                    <a:srgbClr val="C7DFD3">
                      <a:alpha val="79999"/>
                    </a:srgbClr>
                  </a:outerShdw>
                </a:effectLst>
                <a:latin typeface="Times New Roman"/>
                <a:cs typeface="Times New Roman"/>
              </a:rPr>
              <a:t>Thank you!</a:t>
            </a:r>
          </a:p>
          <a:p>
            <a:pPr algn="ctr"/>
            <a:r>
              <a:rPr lang="en-GB" sz="4800" kern="10" dirty="0">
                <a:ln w="9525">
                  <a:solidFill>
                    <a:srgbClr val="008000"/>
                  </a:solidFill>
                  <a:round/>
                  <a:headEnd/>
                  <a:tailEnd/>
                </a:ln>
                <a:solidFill>
                  <a:srgbClr val="0087B2"/>
                </a:solidFill>
                <a:effectLst>
                  <a:outerShdw dist="563972" dir="14049741" sx="125000" sy="125000" algn="tl" rotWithShape="0">
                    <a:srgbClr val="C7DFD3">
                      <a:alpha val="79999"/>
                    </a:srgbClr>
                  </a:outerShdw>
                </a:effectLst>
                <a:latin typeface="Times New Roman"/>
                <a:cs typeface="Times New Roman"/>
              </a:rPr>
              <a:t>Goodbye!</a:t>
            </a:r>
          </a:p>
        </p:txBody>
      </p:sp>
    </p:spTree>
    <p:extLst>
      <p:ext uri="{BB962C8B-B14F-4D97-AF65-F5344CB8AC3E}">
        <p14:creationId xmlns:p14="http://schemas.microsoft.com/office/powerpoint/2010/main" val="3967389806"/>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s 2"/>
          <p:cNvSpPr/>
          <p:nvPr/>
        </p:nvSpPr>
        <p:spPr>
          <a:xfrm>
            <a:off x="6096635" y="0"/>
            <a:ext cx="6074410" cy="6952615"/>
          </a:xfrm>
          <a:prstGeom prst="rect">
            <a:avLst/>
          </a:prstGeom>
          <a:blipFill rotWithShape="1">
            <a:blip r:embed="rId2"/>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graphicFrame>
        <p:nvGraphicFramePr>
          <p:cNvPr id="2" name="Table 1"/>
          <p:cNvGraphicFramePr/>
          <p:nvPr/>
        </p:nvGraphicFramePr>
        <p:xfrm>
          <a:off x="0" y="0"/>
          <a:ext cx="12192000" cy="6858000"/>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2032000">
                  <a:extLst>
                    <a:ext uri="{9D8B030D-6E8A-4147-A177-3AD203B41FA5}">
                      <a16:colId xmlns:a16="http://schemas.microsoft.com/office/drawing/2014/main" val="20003"/>
                    </a:ext>
                  </a:extLst>
                </a:gridCol>
                <a:gridCol w="2032000">
                  <a:extLst>
                    <a:ext uri="{9D8B030D-6E8A-4147-A177-3AD203B41FA5}">
                      <a16:colId xmlns:a16="http://schemas.microsoft.com/office/drawing/2014/main" val="20004"/>
                    </a:ext>
                  </a:extLst>
                </a:gridCol>
                <a:gridCol w="2032000">
                  <a:extLst>
                    <a:ext uri="{9D8B030D-6E8A-4147-A177-3AD203B41FA5}">
                      <a16:colId xmlns:a16="http://schemas.microsoft.com/office/drawing/2014/main" val="20005"/>
                    </a:ext>
                  </a:extLst>
                </a:gridCol>
              </a:tblGrid>
              <a:tr h="1143000">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tcPr>
                </a:tc>
                <a:tc>
                  <a:txBody>
                    <a:bodyPr/>
                    <a:lstStyle/>
                    <a:p>
                      <a:pPr>
                        <a:buNone/>
                      </a:pPr>
                      <a:endParaRPr lang="en-US" sz="1000"/>
                    </a:p>
                  </a:txBody>
                  <a:tcPr>
                    <a:lnL>
                      <a:noFill/>
                    </a:lnL>
                    <a:lnR>
                      <a:noFill/>
                    </a:lnR>
                    <a:lnT>
                      <a:noFill/>
                    </a:lnT>
                    <a:lnB>
                      <a:noFill/>
                    </a:lnB>
                    <a:lnTlToBr>
                      <a:noFill/>
                    </a:lnTlToBr>
                    <a:lnBlToTr>
                      <a:noFill/>
                    </a:lnBlToTr>
                    <a:solidFill>
                      <a:srgbClr val="B3A492"/>
                    </a:solidFill>
                  </a:tcPr>
                </a:tc>
                <a:tc>
                  <a:txBody>
                    <a:bodyPr/>
                    <a:lstStyle/>
                    <a:p>
                      <a:pPr>
                        <a:buNone/>
                      </a:pPr>
                      <a:endParaRPr lang="en-US" sz="1000"/>
                    </a:p>
                  </a:txBody>
                  <a:tcPr>
                    <a:lnL>
                      <a:noFill/>
                    </a:lnL>
                    <a:lnR>
                      <a:noFill/>
                    </a:lnR>
                    <a:lnT>
                      <a:noFill/>
                    </a:lnT>
                    <a:lnB>
                      <a:noFill/>
                    </a:lnB>
                    <a:lnTlToBr>
                      <a:noFill/>
                    </a:lnTlToBr>
                    <a:lnBlToTr>
                      <a:noFill/>
                    </a:lnBlToTr>
                  </a:tcPr>
                </a:tc>
                <a:extLst>
                  <a:ext uri="{0D108BD9-81ED-4DB2-BD59-A6C34878D82A}">
                    <a16:rowId xmlns:a16="http://schemas.microsoft.com/office/drawing/2014/main" val="10000"/>
                  </a:ext>
                </a:extLst>
              </a:tr>
              <a:tr h="1143000">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solidFill>
                      <a:srgbClr val="B3A492"/>
                    </a:solidFill>
                  </a:tcPr>
                </a:tc>
                <a:tc>
                  <a:txBody>
                    <a:bodyPr/>
                    <a:lstStyle/>
                    <a:p>
                      <a:pPr>
                        <a:buNone/>
                      </a:pPr>
                      <a:endParaRPr lang="en-US" sz="1000"/>
                    </a:p>
                  </a:txBody>
                  <a:tcPr>
                    <a:lnL>
                      <a:noFill/>
                    </a:lnL>
                    <a:lnR>
                      <a:noFill/>
                    </a:lnR>
                    <a:lnT>
                      <a:noFill/>
                    </a:lnT>
                    <a:lnB>
                      <a:noFill/>
                    </a:lnB>
                    <a:lnTlToBr>
                      <a:noFill/>
                    </a:lnTlToBr>
                    <a:lnBlToTr>
                      <a:noFill/>
                    </a:lnBlToTr>
                  </a:tcPr>
                </a:tc>
                <a:tc>
                  <a:txBody>
                    <a:bodyPr/>
                    <a:lstStyle/>
                    <a:p>
                      <a:pPr>
                        <a:buNone/>
                      </a:pPr>
                      <a:endParaRPr lang="en-US" sz="1000"/>
                    </a:p>
                  </a:txBody>
                  <a:tcPr>
                    <a:lnL>
                      <a:noFill/>
                    </a:lnL>
                    <a:lnR>
                      <a:noFill/>
                    </a:lnR>
                    <a:lnT>
                      <a:noFill/>
                    </a:lnT>
                    <a:lnB>
                      <a:noFill/>
                    </a:lnB>
                    <a:lnTlToBr>
                      <a:noFill/>
                    </a:lnTlToBr>
                    <a:lnBlToTr>
                      <a:noFill/>
                    </a:lnBlToTr>
                  </a:tcPr>
                </a:tc>
                <a:extLst>
                  <a:ext uri="{0D108BD9-81ED-4DB2-BD59-A6C34878D82A}">
                    <a16:rowId xmlns:a16="http://schemas.microsoft.com/office/drawing/2014/main" val="10001"/>
                  </a:ext>
                </a:extLst>
              </a:tr>
              <a:tr h="1143000">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dirty="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tcPr>
                </a:tc>
                <a:tc>
                  <a:txBody>
                    <a:bodyPr/>
                    <a:lstStyle/>
                    <a:p>
                      <a:pPr>
                        <a:buNone/>
                      </a:pPr>
                      <a:endParaRPr lang="en-US" sz="1000" dirty="0"/>
                    </a:p>
                  </a:txBody>
                  <a:tcPr>
                    <a:lnL>
                      <a:noFill/>
                    </a:lnL>
                    <a:lnR>
                      <a:noFill/>
                    </a:lnR>
                    <a:lnT>
                      <a:noFill/>
                    </a:lnT>
                    <a:lnB>
                      <a:noFill/>
                    </a:lnB>
                    <a:lnTlToBr>
                      <a:noFill/>
                    </a:lnTlToBr>
                    <a:lnBlToTr>
                      <a:noFill/>
                    </a:lnBlToTr>
                  </a:tcPr>
                </a:tc>
                <a:tc>
                  <a:txBody>
                    <a:bodyPr/>
                    <a:lstStyle/>
                    <a:p>
                      <a:pPr>
                        <a:buNone/>
                      </a:pPr>
                      <a:endParaRPr lang="en-US" sz="1000"/>
                    </a:p>
                  </a:txBody>
                  <a:tcPr>
                    <a:lnL>
                      <a:noFill/>
                    </a:lnL>
                    <a:lnR>
                      <a:noFill/>
                    </a:lnR>
                    <a:lnT>
                      <a:noFill/>
                    </a:lnT>
                    <a:lnB>
                      <a:noFill/>
                    </a:lnB>
                    <a:lnTlToBr>
                      <a:noFill/>
                    </a:lnTlToBr>
                    <a:lnBlToTr>
                      <a:noFill/>
                    </a:lnBlToTr>
                    <a:solidFill>
                      <a:srgbClr val="B3A492"/>
                    </a:solidFill>
                  </a:tcPr>
                </a:tc>
                <a:extLst>
                  <a:ext uri="{0D108BD9-81ED-4DB2-BD59-A6C34878D82A}">
                    <a16:rowId xmlns:a16="http://schemas.microsoft.com/office/drawing/2014/main" val="10002"/>
                  </a:ext>
                </a:extLst>
              </a:tr>
              <a:tr h="1143000">
                <a:tc>
                  <a:txBody>
                    <a:bodyPr/>
                    <a:lstStyle/>
                    <a:p>
                      <a:pPr>
                        <a:buNone/>
                      </a:pPr>
                      <a:endParaRPr lang="en-US" sz="1000"/>
                    </a:p>
                  </a:txBody>
                  <a:tcPr>
                    <a:lnL>
                      <a:noFill/>
                    </a:lnL>
                    <a:lnR>
                      <a:noFill/>
                    </a:lnR>
                    <a:lnT>
                      <a:noFill/>
                    </a:lnT>
                    <a:lnB>
                      <a:noFill/>
                    </a:lnB>
                    <a:lnTlToBr>
                      <a:noFill/>
                    </a:lnTlToBr>
                    <a:lnBlToTr>
                      <a:noFill/>
                    </a:lnBlToTr>
                    <a:solidFill>
                      <a:schemeClr val="tx1"/>
                    </a:solidFill>
                  </a:tcPr>
                </a:tc>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tcPr>
                </a:tc>
                <a:tc>
                  <a:txBody>
                    <a:bodyPr/>
                    <a:lstStyle/>
                    <a:p>
                      <a:pPr>
                        <a:buNone/>
                      </a:pPr>
                      <a:endParaRPr lang="en-US" sz="1000"/>
                    </a:p>
                  </a:txBody>
                  <a:tcPr>
                    <a:lnL>
                      <a:noFill/>
                    </a:lnL>
                    <a:lnR>
                      <a:noFill/>
                    </a:lnR>
                    <a:lnT>
                      <a:noFill/>
                    </a:lnT>
                    <a:lnB>
                      <a:noFill/>
                    </a:lnB>
                    <a:lnTlToBr>
                      <a:noFill/>
                    </a:lnTlToBr>
                    <a:lnBlToTr>
                      <a:noFill/>
                    </a:lnBlToTr>
                  </a:tcPr>
                </a:tc>
                <a:tc>
                  <a:txBody>
                    <a:bodyPr/>
                    <a:lstStyle/>
                    <a:p>
                      <a:pPr>
                        <a:buNone/>
                      </a:pPr>
                      <a:endParaRPr lang="en-US" sz="1000"/>
                    </a:p>
                  </a:txBody>
                  <a:tcPr>
                    <a:lnL>
                      <a:noFill/>
                    </a:lnL>
                    <a:lnR>
                      <a:noFill/>
                    </a:lnR>
                    <a:lnT>
                      <a:noFill/>
                    </a:lnT>
                    <a:lnB>
                      <a:noFill/>
                    </a:lnB>
                    <a:lnTlToBr>
                      <a:noFill/>
                    </a:lnTlToBr>
                    <a:lnBlToTr>
                      <a:noFill/>
                    </a:lnBlToTr>
                  </a:tcPr>
                </a:tc>
                <a:extLst>
                  <a:ext uri="{0D108BD9-81ED-4DB2-BD59-A6C34878D82A}">
                    <a16:rowId xmlns:a16="http://schemas.microsoft.com/office/drawing/2014/main" val="10003"/>
                  </a:ext>
                </a:extLst>
              </a:tr>
              <a:tr h="1143000">
                <a:tc>
                  <a:txBody>
                    <a:bodyPr/>
                    <a:lstStyle/>
                    <a:p>
                      <a:pPr>
                        <a:buNone/>
                      </a:pPr>
                      <a:endParaRPr lang="en-US" sz="1000"/>
                    </a:p>
                  </a:txBody>
                  <a:tcPr>
                    <a:lnL>
                      <a:noFill/>
                    </a:lnL>
                    <a:lnR>
                      <a:noFill/>
                    </a:lnR>
                    <a:lnT>
                      <a:noFill/>
                    </a:lnT>
                    <a:lnB>
                      <a:noFill/>
                    </a:lnB>
                    <a:lnTlToBr>
                      <a:noFill/>
                    </a:lnTlToBr>
                    <a:lnBlToTr>
                      <a:noFill/>
                    </a:lnBlToTr>
                    <a:solidFill>
                      <a:schemeClr val="tx1"/>
                    </a:solidFill>
                  </a:tcPr>
                </a:tc>
                <a:tc>
                  <a:txBody>
                    <a:bodyPr/>
                    <a:lstStyle/>
                    <a:p>
                      <a:pPr>
                        <a:buNone/>
                      </a:pPr>
                      <a:endParaRPr lang="en-US" sz="1000"/>
                    </a:p>
                  </a:txBody>
                  <a:tcPr>
                    <a:lnL>
                      <a:noFill/>
                    </a:lnL>
                    <a:lnR>
                      <a:noFill/>
                    </a:lnR>
                    <a:lnT>
                      <a:noFill/>
                    </a:lnT>
                    <a:lnB>
                      <a:noFill/>
                    </a:lnB>
                    <a:lnTlToBr>
                      <a:noFill/>
                    </a:lnTlToBr>
                    <a:lnBlToTr>
                      <a:noFill/>
                    </a:lnBlToTr>
                    <a:solidFill>
                      <a:schemeClr val="tx1"/>
                    </a:solidFill>
                  </a:tcPr>
                </a:tc>
                <a:tc>
                  <a:txBody>
                    <a:bodyPr/>
                    <a:lstStyle/>
                    <a:p>
                      <a:pPr>
                        <a:buNone/>
                      </a:pPr>
                      <a:endParaRPr lang="en-US" sz="1000"/>
                    </a:p>
                  </a:txBody>
                  <a:tcPr>
                    <a:lnL>
                      <a:noFill/>
                    </a:lnL>
                    <a:lnR>
                      <a:noFill/>
                    </a:lnR>
                    <a:lnT>
                      <a:noFill/>
                    </a:lnT>
                    <a:lnB>
                      <a:noFill/>
                    </a:lnB>
                    <a:lnTlToBr>
                      <a:noFill/>
                    </a:lnTlToBr>
                    <a:lnBlToTr>
                      <a:noFill/>
                    </a:lnBlToTr>
                    <a:solidFill>
                      <a:schemeClr val="tx1"/>
                    </a:solidFill>
                  </a:tcPr>
                </a:tc>
                <a:tc>
                  <a:txBody>
                    <a:bodyPr/>
                    <a:lstStyle/>
                    <a:p>
                      <a:pPr>
                        <a:buNone/>
                      </a:pPr>
                      <a:endParaRPr lang="en-US" sz="1000"/>
                    </a:p>
                  </a:txBody>
                  <a:tcPr>
                    <a:lnL>
                      <a:noFill/>
                    </a:lnL>
                    <a:lnR>
                      <a:noFill/>
                    </a:lnR>
                    <a:lnT>
                      <a:noFill/>
                    </a:lnT>
                    <a:lnB>
                      <a:noFill/>
                    </a:lnB>
                    <a:lnTlToBr>
                      <a:noFill/>
                    </a:lnTlToBr>
                    <a:lnBlToTr>
                      <a:noFill/>
                    </a:lnBlToTr>
                  </a:tcPr>
                </a:tc>
                <a:tc>
                  <a:txBody>
                    <a:bodyPr/>
                    <a:lstStyle/>
                    <a:p>
                      <a:pPr>
                        <a:buNone/>
                      </a:pPr>
                      <a:endParaRPr lang="en-US" sz="1000"/>
                    </a:p>
                  </a:txBody>
                  <a:tcPr>
                    <a:lnL>
                      <a:noFill/>
                    </a:lnL>
                    <a:lnR>
                      <a:noFill/>
                    </a:lnR>
                    <a:lnT>
                      <a:noFill/>
                    </a:lnT>
                    <a:lnB>
                      <a:noFill/>
                    </a:lnB>
                    <a:lnTlToBr>
                      <a:noFill/>
                    </a:lnTlToBr>
                    <a:lnBlToTr>
                      <a:noFill/>
                    </a:lnBlToTr>
                  </a:tcPr>
                </a:tc>
                <a:tc>
                  <a:txBody>
                    <a:bodyPr/>
                    <a:lstStyle/>
                    <a:p>
                      <a:pPr>
                        <a:buNone/>
                      </a:pPr>
                      <a:endParaRPr lang="en-US" sz="1000"/>
                    </a:p>
                  </a:txBody>
                  <a:tcPr>
                    <a:lnL>
                      <a:noFill/>
                    </a:lnL>
                    <a:lnR>
                      <a:noFill/>
                    </a:lnR>
                    <a:lnT>
                      <a:noFill/>
                    </a:lnT>
                    <a:lnB>
                      <a:noFill/>
                    </a:lnB>
                    <a:lnTlToBr>
                      <a:noFill/>
                    </a:lnTlToBr>
                    <a:lnBlToTr>
                      <a:noFill/>
                    </a:lnBlToTr>
                  </a:tcPr>
                </a:tc>
                <a:extLst>
                  <a:ext uri="{0D108BD9-81ED-4DB2-BD59-A6C34878D82A}">
                    <a16:rowId xmlns:a16="http://schemas.microsoft.com/office/drawing/2014/main" val="10004"/>
                  </a:ext>
                </a:extLst>
              </a:tr>
              <a:tr h="1143000">
                <a:tc>
                  <a:txBody>
                    <a:bodyPr/>
                    <a:lstStyle/>
                    <a:p>
                      <a:pPr>
                        <a:buNone/>
                      </a:pPr>
                      <a:endParaRPr lang="en-US" sz="1000"/>
                    </a:p>
                  </a:txBody>
                  <a:tcPr>
                    <a:lnL>
                      <a:noFill/>
                    </a:lnL>
                    <a:lnR>
                      <a:noFill/>
                    </a:lnR>
                    <a:lnT>
                      <a:noFill/>
                    </a:lnT>
                    <a:lnB>
                      <a:noFill/>
                    </a:lnB>
                    <a:lnTlToBr>
                      <a:noFill/>
                    </a:lnTlToBr>
                    <a:lnBlToTr>
                      <a:noFill/>
                    </a:lnBlToTr>
                    <a:solidFill>
                      <a:schemeClr val="tx1"/>
                    </a:solidFill>
                  </a:tcPr>
                </a:tc>
                <a:tc>
                  <a:txBody>
                    <a:bodyPr/>
                    <a:lstStyle/>
                    <a:p>
                      <a:pPr>
                        <a:buNone/>
                      </a:pPr>
                      <a:endParaRPr lang="en-US" sz="1000"/>
                    </a:p>
                  </a:txBody>
                  <a:tcPr>
                    <a:lnL>
                      <a:noFill/>
                    </a:lnL>
                    <a:lnR>
                      <a:noFill/>
                    </a:lnR>
                    <a:lnT>
                      <a:noFill/>
                    </a:lnT>
                    <a:lnB>
                      <a:noFill/>
                    </a:lnB>
                    <a:lnTlToBr>
                      <a:noFill/>
                    </a:lnTlToBr>
                    <a:lnBlToTr>
                      <a:noFill/>
                    </a:lnBlToTr>
                    <a:solidFill>
                      <a:schemeClr val="tx1"/>
                    </a:solidFill>
                  </a:tcPr>
                </a:tc>
                <a:tc>
                  <a:txBody>
                    <a:bodyPr/>
                    <a:lstStyle/>
                    <a:p>
                      <a:pPr>
                        <a:buNone/>
                      </a:pPr>
                      <a:endParaRPr lang="en-US" sz="1000"/>
                    </a:p>
                  </a:txBody>
                  <a:tcPr>
                    <a:lnL>
                      <a:noFill/>
                    </a:lnL>
                    <a:lnR>
                      <a:noFill/>
                    </a:lnR>
                    <a:lnT>
                      <a:noFill/>
                    </a:lnT>
                    <a:lnB>
                      <a:noFill/>
                    </a:lnB>
                    <a:lnTlToBr>
                      <a:noFill/>
                    </a:lnTlToBr>
                    <a:lnBlToTr>
                      <a:noFill/>
                    </a:lnBlToTr>
                    <a:solidFill>
                      <a:schemeClr val="tx1"/>
                    </a:solidFill>
                  </a:tcPr>
                </a:tc>
                <a:tc>
                  <a:txBody>
                    <a:bodyPr/>
                    <a:lstStyle/>
                    <a:p>
                      <a:pPr>
                        <a:buNone/>
                      </a:pPr>
                      <a:endParaRPr lang="en-US" sz="1000"/>
                    </a:p>
                  </a:txBody>
                  <a:tcPr>
                    <a:lnL>
                      <a:noFill/>
                    </a:lnL>
                    <a:lnR>
                      <a:noFill/>
                    </a:lnR>
                    <a:lnT>
                      <a:noFill/>
                    </a:lnT>
                    <a:lnB>
                      <a:noFill/>
                    </a:lnB>
                    <a:lnTlToBr>
                      <a:noFill/>
                    </a:lnTlToBr>
                    <a:lnBlToTr>
                      <a:noFill/>
                    </a:lnBlToTr>
                    <a:solidFill>
                      <a:srgbClr val="B3A492"/>
                    </a:solidFill>
                  </a:tcPr>
                </a:tc>
                <a:tc>
                  <a:txBody>
                    <a:bodyPr/>
                    <a:lstStyle/>
                    <a:p>
                      <a:pPr>
                        <a:buNone/>
                      </a:pPr>
                      <a:endParaRPr lang="en-US" sz="1000"/>
                    </a:p>
                  </a:txBody>
                  <a:tcPr>
                    <a:lnL>
                      <a:noFill/>
                    </a:lnL>
                    <a:lnR>
                      <a:noFill/>
                    </a:lnR>
                    <a:lnT>
                      <a:noFill/>
                    </a:lnT>
                    <a:lnB>
                      <a:noFill/>
                    </a:lnB>
                    <a:lnTlToBr>
                      <a:noFill/>
                    </a:lnTlToBr>
                    <a:lnBlToTr>
                      <a:noFill/>
                    </a:lnBlToTr>
                  </a:tcPr>
                </a:tc>
                <a:tc>
                  <a:txBody>
                    <a:bodyPr/>
                    <a:lstStyle/>
                    <a:p>
                      <a:pPr>
                        <a:buNone/>
                      </a:pPr>
                      <a:endParaRPr lang="en-US" sz="1000" dirty="0"/>
                    </a:p>
                  </a:txBody>
                  <a:tcPr>
                    <a:lnL>
                      <a:noFill/>
                    </a:lnL>
                    <a:lnR>
                      <a:noFill/>
                    </a:lnR>
                    <a:lnT>
                      <a:noFill/>
                    </a:lnT>
                    <a:lnB>
                      <a:noFill/>
                    </a:lnB>
                    <a:lnTlToBr>
                      <a:noFill/>
                    </a:lnTlToBr>
                    <a:lnBlToTr>
                      <a:noFill/>
                    </a:lnBlToTr>
                  </a:tcPr>
                </a:tc>
                <a:extLst>
                  <a:ext uri="{0D108BD9-81ED-4DB2-BD59-A6C34878D82A}">
                    <a16:rowId xmlns:a16="http://schemas.microsoft.com/office/drawing/2014/main" val="10005"/>
                  </a:ext>
                </a:extLst>
              </a:tr>
            </a:tbl>
          </a:graphicData>
        </a:graphic>
      </p:graphicFrame>
      <p:grpSp>
        <p:nvGrpSpPr>
          <p:cNvPr id="4" name="Group 3"/>
          <p:cNvGrpSpPr/>
          <p:nvPr/>
        </p:nvGrpSpPr>
        <p:grpSpPr>
          <a:xfrm>
            <a:off x="0" y="499745"/>
            <a:ext cx="6096000" cy="2660650"/>
            <a:chOff x="3034454" y="307340"/>
            <a:chExt cx="5516535" cy="2660650"/>
          </a:xfrm>
        </p:grpSpPr>
        <p:grpSp>
          <p:nvGrpSpPr>
            <p:cNvPr id="9" name="Group 8"/>
            <p:cNvGrpSpPr/>
            <p:nvPr/>
          </p:nvGrpSpPr>
          <p:grpSpPr>
            <a:xfrm>
              <a:off x="4871957" y="413386"/>
              <a:ext cx="712319" cy="709214"/>
              <a:chOff x="2180974" y="148629"/>
              <a:chExt cx="712319" cy="709214"/>
            </a:xfrm>
          </p:grpSpPr>
          <p:sp>
            <p:nvSpPr>
              <p:cNvPr id="10" name="Oval 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11" name="Chord 10"/>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sp>
          <p:nvSpPr>
            <p:cNvPr id="12" name="TextBox 39"/>
            <p:cNvSpPr txBox="1"/>
            <p:nvPr/>
          </p:nvSpPr>
          <p:spPr>
            <a:xfrm>
              <a:off x="3034454" y="307340"/>
              <a:ext cx="2089150" cy="784830"/>
            </a:xfrm>
            <a:prstGeom prst="rect">
              <a:avLst/>
            </a:prstGeom>
            <a:noFill/>
          </p:spPr>
          <p:txBody>
            <a:bodyPr wrap="square" rtlCol="0">
              <a:spAutoFit/>
            </a:bodyPr>
            <a:lstStyle/>
            <a:p>
              <a:pPr algn="ctr"/>
              <a:r>
                <a:rPr lang="en-US" sz="4500" b="1" dirty="0">
                  <a:solidFill>
                    <a:srgbClr val="0070C0"/>
                  </a:solidFill>
                  <a:effectLst>
                    <a:outerShdw blurRad="63500" sx="102000" sy="102000" algn="ctr" rotWithShape="0">
                      <a:prstClr val="black">
                        <a:alpha val="40000"/>
                      </a:prstClr>
                    </a:outerShdw>
                  </a:effectLst>
                  <a:latin typeface="Myriad Pro" pitchFamily="34" charset="0"/>
                </a:rPr>
                <a:t>Unit</a:t>
              </a:r>
            </a:p>
          </p:txBody>
        </p:sp>
        <p:sp>
          <p:nvSpPr>
            <p:cNvPr id="13" name="TextBox 16"/>
            <p:cNvSpPr txBox="1"/>
            <p:nvPr/>
          </p:nvSpPr>
          <p:spPr>
            <a:xfrm>
              <a:off x="4853882" y="396833"/>
              <a:ext cx="730394" cy="706755"/>
            </a:xfrm>
            <a:prstGeom prst="rect">
              <a:avLst/>
            </a:prstGeom>
            <a:noFill/>
          </p:spPr>
          <p:txBody>
            <a:bodyPr wrap="square" rtlCol="0">
              <a:spAutoFit/>
            </a:bodyPr>
            <a:lstStyle/>
            <a:p>
              <a:pPr algn="ctr"/>
              <a:r>
                <a:rPr lang="vi-VN" altLang="en-US" sz="4000" b="1" u="sng">
                  <a:solidFill>
                    <a:schemeClr val="bg1"/>
                  </a:solidFill>
                  <a:latin typeface="Myriad Pro" pitchFamily="34" charset="0"/>
                </a:rPr>
                <a:t>4</a:t>
              </a:r>
              <a:endParaRPr lang="vi-VN" altLang="en-US" sz="4000" b="1" u="sng" dirty="0">
                <a:solidFill>
                  <a:schemeClr val="bg1"/>
                </a:solidFill>
                <a:latin typeface="Myriad Pro" pitchFamily="34" charset="0"/>
              </a:endParaRPr>
            </a:p>
          </p:txBody>
        </p:sp>
        <p:sp>
          <p:nvSpPr>
            <p:cNvPr id="20" name="TextBox 40"/>
            <p:cNvSpPr txBox="1"/>
            <p:nvPr/>
          </p:nvSpPr>
          <p:spPr>
            <a:xfrm>
              <a:off x="3174421" y="1337945"/>
              <a:ext cx="5376568" cy="1630045"/>
            </a:xfrm>
            <a:prstGeom prst="rect">
              <a:avLst/>
            </a:prstGeom>
            <a:noFill/>
          </p:spPr>
          <p:txBody>
            <a:bodyPr wrap="square" rtlCol="0">
              <a:spAutoFit/>
            </a:bodyPr>
            <a:lstStyle/>
            <a:p>
              <a:pPr algn="ctr"/>
              <a:r>
                <a:rPr lang="en-US" sz="5000" b="1" dirty="0">
                  <a:solidFill>
                    <a:schemeClr val="accent4">
                      <a:lumMod val="75000"/>
                    </a:schemeClr>
                  </a:solidFill>
                  <a:effectLst>
                    <a:outerShdw blurRad="63500" sx="102000" sy="102000" algn="ctr" rotWithShape="0">
                      <a:prstClr val="black">
                        <a:alpha val="40000"/>
                      </a:prstClr>
                    </a:outerShdw>
                  </a:effectLst>
                  <a:latin typeface="Franklin Gothic Medium" panose="020B0603020102020204" pitchFamily="34" charset="0"/>
                  <a:ea typeface="Microsoft YaHei" panose="020B0503020204020204" pitchFamily="34" charset="-122"/>
                </a:rPr>
                <a:t>REMEMBERING </a:t>
              </a:r>
              <a:endParaRPr lang="en-US" sz="5000" b="1" dirty="0" smtClean="0">
                <a:solidFill>
                  <a:schemeClr val="accent4">
                    <a:lumMod val="75000"/>
                  </a:schemeClr>
                </a:solidFill>
                <a:effectLst>
                  <a:outerShdw blurRad="63500" sx="102000" sy="102000" algn="ctr" rotWithShape="0">
                    <a:prstClr val="black">
                      <a:alpha val="40000"/>
                    </a:prstClr>
                  </a:outerShdw>
                </a:effectLst>
                <a:latin typeface="Franklin Gothic Medium" panose="020B0603020102020204" pitchFamily="34" charset="0"/>
                <a:ea typeface="Microsoft YaHei" panose="020B0503020204020204" pitchFamily="34" charset="-122"/>
              </a:endParaRPr>
            </a:p>
            <a:p>
              <a:pPr algn="ctr"/>
              <a:r>
                <a:rPr lang="en-US" sz="5000" b="1" dirty="0" smtClean="0">
                  <a:solidFill>
                    <a:schemeClr val="accent4">
                      <a:lumMod val="75000"/>
                    </a:schemeClr>
                  </a:solidFill>
                  <a:effectLst>
                    <a:outerShdw blurRad="63500" sx="102000" sy="102000" algn="ctr" rotWithShape="0">
                      <a:prstClr val="black">
                        <a:alpha val="40000"/>
                      </a:prstClr>
                    </a:outerShdw>
                  </a:effectLst>
                  <a:latin typeface="Franklin Gothic Medium" panose="020B0603020102020204" pitchFamily="34" charset="0"/>
                  <a:ea typeface="Microsoft YaHei" panose="020B0503020204020204" pitchFamily="34" charset="-122"/>
                </a:rPr>
                <a:t>THE </a:t>
              </a:r>
              <a:r>
                <a:rPr lang="en-US" sz="5000" b="1" dirty="0">
                  <a:solidFill>
                    <a:schemeClr val="accent4">
                      <a:lumMod val="75000"/>
                    </a:schemeClr>
                  </a:solidFill>
                  <a:effectLst>
                    <a:outerShdw blurRad="63500" sx="102000" sy="102000" algn="ctr" rotWithShape="0">
                      <a:prstClr val="black">
                        <a:alpha val="40000"/>
                      </a:prstClr>
                    </a:outerShdw>
                  </a:effectLst>
                  <a:latin typeface="Franklin Gothic Medium" panose="020B0603020102020204" pitchFamily="34" charset="0"/>
                  <a:ea typeface="Microsoft YaHei" panose="020B0503020204020204" pitchFamily="34" charset="-122"/>
                </a:rPr>
                <a:t>PAST</a:t>
              </a:r>
            </a:p>
          </p:txBody>
        </p:sp>
      </p:grpSp>
      <p:sp>
        <p:nvSpPr>
          <p:cNvPr id="14" name="Rounded Rectangle 13"/>
          <p:cNvSpPr/>
          <p:nvPr/>
        </p:nvSpPr>
        <p:spPr>
          <a:xfrm>
            <a:off x="697865" y="3837305"/>
            <a:ext cx="5208270"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35"/>
          <p:cNvSpPr txBox="1"/>
          <p:nvPr/>
        </p:nvSpPr>
        <p:spPr>
          <a:xfrm>
            <a:off x="1223165" y="3872707"/>
            <a:ext cx="4712984" cy="521970"/>
          </a:xfrm>
          <a:prstGeom prst="rect">
            <a:avLst/>
          </a:prstGeom>
          <a:noFill/>
        </p:spPr>
        <p:txBody>
          <a:bodyPr wrap="square" rtlCol="0">
            <a:spAutoFit/>
          </a:bodyPr>
          <a:lstStyle/>
          <a:p>
            <a:r>
              <a:rPr lang="en-US" sz="2800" b="1" dirty="0">
                <a:solidFill>
                  <a:schemeClr val="bg1"/>
                </a:solidFill>
              </a:rPr>
              <a:t>LESSON 3: A CLOSER LOOK 2</a:t>
            </a:r>
          </a:p>
        </p:txBody>
      </p:sp>
      <p:grpSp>
        <p:nvGrpSpPr>
          <p:cNvPr id="16" name="Group 15"/>
          <p:cNvGrpSpPr/>
          <p:nvPr/>
        </p:nvGrpSpPr>
        <p:grpSpPr>
          <a:xfrm>
            <a:off x="153139" y="3668234"/>
            <a:ext cx="990895" cy="941618"/>
            <a:chOff x="2766630" y="1746890"/>
            <a:chExt cx="990895" cy="941618"/>
          </a:xfrm>
        </p:grpSpPr>
        <p:pic>
          <p:nvPicPr>
            <p:cNvPr id="18" name="Picture 17"/>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19" name="Picture 18"/>
            <p:cNvPicPr>
              <a:picLocks noChangeAspect="1"/>
            </p:cNvPicPr>
            <p:nvPr/>
          </p:nvPicPr>
          <p:blipFill rotWithShape="1">
            <a:blip r:embed="rId5"/>
            <a:srcRect t="5582"/>
            <a:stretch>
              <a:fillRect/>
            </a:stretch>
          </p:blipFill>
          <p:spPr>
            <a:xfrm>
              <a:off x="2906617" y="1968106"/>
              <a:ext cx="710920" cy="499184"/>
            </a:xfrm>
            <a:prstGeom prst="rect">
              <a:avLst/>
            </a:prstGeom>
          </p:spPr>
        </p:pic>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p:bldP spid="15"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315845" y="2232660"/>
            <a:ext cx="29521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PAST CONTINUOUS</a:t>
            </a:r>
            <a:endParaRPr lang="en-GB" b="1" dirty="0">
              <a:solidFill>
                <a:schemeClr val="tx1"/>
              </a:solidFill>
            </a:endParaRPr>
          </a:p>
        </p:txBody>
      </p:sp>
      <p:sp>
        <p:nvSpPr>
          <p:cNvPr id="18" name="Rounded Rectangle 17"/>
          <p:cNvSpPr/>
          <p:nvPr/>
        </p:nvSpPr>
        <p:spPr>
          <a:xfrm>
            <a:off x="509905" y="3611880"/>
            <a:ext cx="2207260"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b="1" dirty="0">
                <a:solidFill>
                  <a:schemeClr val="tx1"/>
                </a:solidFill>
              </a:rPr>
              <a:t>WISH + PAST SIMPLE</a:t>
            </a:r>
          </a:p>
        </p:txBody>
      </p:sp>
      <p:sp>
        <p:nvSpPr>
          <p:cNvPr id="19" name="Rounded Rectangle 18"/>
          <p:cNvSpPr/>
          <p:nvPr/>
        </p:nvSpPr>
        <p:spPr>
          <a:xfrm>
            <a:off x="2599233" y="5024299"/>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PRODUCTION</a:t>
            </a:r>
            <a:endParaRPr lang="en-GB" b="1" dirty="0">
              <a:solidFill>
                <a:schemeClr val="tx1"/>
              </a:solidFill>
            </a:endParaRPr>
          </a:p>
        </p:txBody>
      </p:sp>
      <p:sp>
        <p:nvSpPr>
          <p:cNvPr id="20" name="Rectangle 19"/>
          <p:cNvSpPr/>
          <p:nvPr/>
        </p:nvSpPr>
        <p:spPr>
          <a:xfrm>
            <a:off x="5588635" y="11633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Option 1: Think!</a:t>
            </a:r>
          </a:p>
          <a:p>
            <a:r>
              <a:rPr lang="en-GB" dirty="0">
                <a:solidFill>
                  <a:schemeClr val="tx1"/>
                </a:solidFill>
              </a:rPr>
              <a:t>Option 2: </a:t>
            </a:r>
            <a:r>
              <a:rPr lang="en-US" altLang="en-GB" dirty="0">
                <a:solidFill>
                  <a:schemeClr val="tx1"/>
                </a:solidFill>
              </a:rPr>
              <a:t>Picture Description</a:t>
            </a:r>
          </a:p>
        </p:txBody>
      </p:sp>
      <p:sp>
        <p:nvSpPr>
          <p:cNvPr id="21" name="Rectangle 20"/>
          <p:cNvSpPr/>
          <p:nvPr/>
        </p:nvSpPr>
        <p:spPr>
          <a:xfrm>
            <a:off x="5570855" y="1931670"/>
            <a:ext cx="6329680" cy="111252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Put the verbs in brackets in the past continuous</a:t>
            </a:r>
          </a:p>
          <a:p>
            <a:pPr marR="0" indent="0" algn="just">
              <a:spcBef>
                <a:spcPts val="0"/>
              </a:spcBef>
              <a:spcAft>
                <a:spcPts val="0"/>
              </a:spcAft>
              <a:buFont typeface="Arial" panose="020B0604020202020204" pitchFamily="34" charset="0"/>
              <a:buNone/>
            </a:pP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Complete the sentences, using the past continuous forms of the given verbs.</a:t>
            </a:r>
          </a:p>
        </p:txBody>
      </p:sp>
      <p:sp>
        <p:nvSpPr>
          <p:cNvPr id="22" name="Rectangle 21"/>
          <p:cNvSpPr/>
          <p:nvPr/>
        </p:nvSpPr>
        <p:spPr>
          <a:xfrm>
            <a:off x="5574665" y="3315970"/>
            <a:ext cx="6327775" cy="125857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Grammar explanation</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Put the verbs in brackets in the correct forms.</a:t>
            </a: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Read the passage and write down five things that Jenny might wish for.</a:t>
            </a:r>
          </a:p>
        </p:txBody>
      </p:sp>
      <p:sp>
        <p:nvSpPr>
          <p:cNvPr id="23" name="Rectangle 22"/>
          <p:cNvSpPr/>
          <p:nvPr/>
        </p:nvSpPr>
        <p:spPr>
          <a:xfrm>
            <a:off x="5586095" y="5018405"/>
            <a:ext cx="6315075" cy="56261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a:solidFill>
                  <a:schemeClr val="tx1"/>
                </a:solidFill>
                <a:latin typeface="Calibri" panose="020F0502020204030204" pitchFamily="34" charset="0"/>
                <a:cs typeface="Calibri" panose="020F0502020204030204" pitchFamily="34" charset="0"/>
              </a:rPr>
              <a:t>Task 5: Work in pairs. Tell your partner three wishes.</a:t>
            </a:r>
          </a:p>
        </p:txBody>
      </p:sp>
      <p:cxnSp>
        <p:nvCxnSpPr>
          <p:cNvPr id="24" name="Curved Connector 23"/>
          <p:cNvCxnSpPr>
            <a:stCxn id="16" idx="3"/>
            <a:endCxn id="17" idx="0"/>
          </p:cNvCxnSpPr>
          <p:nvPr/>
        </p:nvCxnSpPr>
        <p:spPr>
          <a:xfrm>
            <a:off x="2505075" y="1409065"/>
            <a:ext cx="1287145" cy="8235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613535" y="2541905"/>
            <a:ext cx="702310" cy="106997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stCxn id="18" idx="3"/>
            <a:endCxn id="19" idx="0"/>
          </p:cNvCxnSpPr>
          <p:nvPr/>
        </p:nvCxnSpPr>
        <p:spPr>
          <a:xfrm>
            <a:off x="2717165" y="3912870"/>
            <a:ext cx="800100" cy="111125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30" name="Rounded Rectangle 29"/>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3: A CLOSER LOOK 2</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1967" y="-7620"/>
            <a:ext cx="12192000" cy="1083309"/>
            <a:chOff x="7620" y="-7620"/>
            <a:chExt cx="12192000" cy="1083309"/>
          </a:xfrm>
        </p:grpSpPr>
        <p:sp>
          <p:nvSpPr>
            <p:cNvPr id="20" name="Round Single Corner Rectangle 19"/>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5438140" cy="645160"/>
          </a:xfrm>
          <a:prstGeom prst="rect">
            <a:avLst/>
          </a:prstGeom>
          <a:noFill/>
          <a:effectLst/>
        </p:spPr>
        <p:txBody>
          <a:bodyPr wrap="square" rtlCol="0">
            <a:spAutoFit/>
          </a:bodyPr>
          <a:lstStyle/>
          <a:p>
            <a:r>
              <a:rPr lang="vi-VN" altLang="en-US" sz="3600" b="1" dirty="0">
                <a:effectLst>
                  <a:glow rad="88900">
                    <a:schemeClr val="bg1"/>
                  </a:glow>
                </a:effectLst>
                <a:latin typeface="Arial" panose="020B0604020202020204" pitchFamily="34" charset="0"/>
                <a:cs typeface="Arial" panose="020B0604020202020204" pitchFamily="34" charset="0"/>
              </a:rPr>
              <a:t>EXTRA ACTIVITY</a:t>
            </a:r>
          </a:p>
        </p:txBody>
      </p:sp>
      <p:sp>
        <p:nvSpPr>
          <p:cNvPr id="100" name="Text Box 99"/>
          <p:cNvSpPr txBox="1"/>
          <p:nvPr/>
        </p:nvSpPr>
        <p:spPr>
          <a:xfrm>
            <a:off x="90170" y="1635125"/>
            <a:ext cx="12537440" cy="1322070"/>
          </a:xfrm>
          <a:prstGeom prst="rect">
            <a:avLst/>
          </a:prstGeom>
          <a:noFill/>
          <a:ln w="9525">
            <a:noFill/>
          </a:ln>
        </p:spPr>
        <p:txBody>
          <a:bodyPr wrap="square">
            <a:spAutoFit/>
          </a:bodyPr>
          <a:lstStyle/>
          <a:p>
            <a:pPr marL="635" indent="-635"/>
            <a:r>
              <a:rPr lang="vi-VN" altLang="en-US" sz="4000" b="0">
                <a:solidFill>
                  <a:srgbClr val="000000"/>
                </a:solidFill>
                <a:latin typeface="Calibri" panose="020F0502020204030204" pitchFamily="34" charset="0"/>
                <a:cs typeface="Calibri" panose="020F0502020204030204" pitchFamily="34" charset="0"/>
              </a:rPr>
              <a:t>- W</a:t>
            </a:r>
            <a:r>
              <a:rPr lang="en-US" sz="4000" b="0">
                <a:solidFill>
                  <a:srgbClr val="000000"/>
                </a:solidFill>
                <a:latin typeface="Calibri" panose="020F0502020204030204" pitchFamily="34" charset="0"/>
                <a:cs typeface="Calibri" panose="020F0502020204030204" pitchFamily="34" charset="0"/>
              </a:rPr>
              <a:t>ork in </a:t>
            </a:r>
            <a:r>
              <a:rPr lang="vi-VN" altLang="en-US" sz="4000" b="0">
                <a:solidFill>
                  <a:srgbClr val="000000"/>
                </a:solidFill>
                <a:latin typeface="Calibri" panose="020F0502020204030204" pitchFamily="34" charset="0"/>
                <a:cs typeface="Calibri" panose="020F0502020204030204" pitchFamily="34" charset="0"/>
              </a:rPr>
              <a:t>groups to talk about what your family members wish</a:t>
            </a:r>
          </a:p>
        </p:txBody>
      </p:sp>
      <p:sp>
        <p:nvSpPr>
          <p:cNvPr id="3" name="Text Box 2"/>
          <p:cNvSpPr txBox="1"/>
          <p:nvPr/>
        </p:nvSpPr>
        <p:spPr>
          <a:xfrm>
            <a:off x="109220" y="3028315"/>
            <a:ext cx="12537440" cy="1938020"/>
          </a:xfrm>
          <a:prstGeom prst="rect">
            <a:avLst/>
          </a:prstGeom>
          <a:noFill/>
          <a:ln w="9525">
            <a:noFill/>
          </a:ln>
        </p:spPr>
        <p:txBody>
          <a:bodyPr wrap="square">
            <a:spAutoFit/>
          </a:bodyPr>
          <a:lstStyle/>
          <a:p>
            <a:pPr marL="635" indent="-635"/>
            <a:r>
              <a:rPr sz="4000" b="1">
                <a:solidFill>
                  <a:srgbClr val="000000"/>
                </a:solidFill>
                <a:latin typeface="Calibri" panose="020F0502020204030204" pitchFamily="34" charset="0"/>
                <a:cs typeface="Calibri" panose="020F0502020204030204" pitchFamily="34" charset="0"/>
              </a:rPr>
              <a:t>Example:</a:t>
            </a:r>
          </a:p>
          <a:p>
            <a:pPr marL="635" indent="-635"/>
            <a:r>
              <a:rPr sz="4000" b="0">
                <a:solidFill>
                  <a:srgbClr val="000000"/>
                </a:solidFill>
                <a:highlight>
                  <a:srgbClr val="FFFF00"/>
                </a:highlight>
                <a:latin typeface="Calibri" panose="020F0502020204030204" pitchFamily="34" charset="0"/>
                <a:cs typeface="Calibri" panose="020F0502020204030204" pitchFamily="34" charset="0"/>
              </a:rPr>
              <a:t>My mum wishes</a:t>
            </a:r>
            <a:r>
              <a:rPr sz="4000" b="0">
                <a:solidFill>
                  <a:srgbClr val="000000"/>
                </a:solidFill>
                <a:latin typeface="Calibri" panose="020F0502020204030204" pitchFamily="34" charset="0"/>
                <a:cs typeface="Calibri" panose="020F0502020204030204" pitchFamily="34" charset="0"/>
              </a:rPr>
              <a:t> (that) she had a new dishwasher.</a:t>
            </a:r>
          </a:p>
          <a:p>
            <a:pPr marL="635" indent="-635"/>
            <a:r>
              <a:rPr sz="4000" b="0">
                <a:solidFill>
                  <a:srgbClr val="000000"/>
                </a:solidFill>
                <a:highlight>
                  <a:srgbClr val="FFFF00"/>
                </a:highlight>
                <a:latin typeface="Calibri" panose="020F0502020204030204" pitchFamily="34" charset="0"/>
                <a:cs typeface="Calibri" panose="020F0502020204030204" pitchFamily="34" charset="0"/>
              </a:rPr>
              <a:t>My little sister often wishes</a:t>
            </a:r>
            <a:r>
              <a:rPr sz="4000" b="0">
                <a:solidFill>
                  <a:srgbClr val="000000"/>
                </a:solidFill>
                <a:latin typeface="Calibri" panose="020F0502020204030204" pitchFamily="34" charset="0"/>
                <a:cs typeface="Calibri" panose="020F0502020204030204" pitchFamily="34" charset="0"/>
              </a:rPr>
              <a:t> (that) she became a princess</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3" grpId="0"/>
      <p:bldP spid="3"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315845" y="2232660"/>
            <a:ext cx="29521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PAST CONTINUOUS</a:t>
            </a:r>
            <a:endParaRPr lang="en-GB" b="1" dirty="0">
              <a:solidFill>
                <a:schemeClr val="tx1"/>
              </a:solidFill>
            </a:endParaRPr>
          </a:p>
        </p:txBody>
      </p:sp>
      <p:sp>
        <p:nvSpPr>
          <p:cNvPr id="18" name="Rounded Rectangle 17"/>
          <p:cNvSpPr/>
          <p:nvPr/>
        </p:nvSpPr>
        <p:spPr>
          <a:xfrm>
            <a:off x="509905" y="3611880"/>
            <a:ext cx="2207260"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b="1" dirty="0">
                <a:solidFill>
                  <a:schemeClr val="tx1"/>
                </a:solidFill>
              </a:rPr>
              <a:t>WISH + PAST SIMPLE</a:t>
            </a:r>
          </a:p>
        </p:txBody>
      </p:sp>
      <p:sp>
        <p:nvSpPr>
          <p:cNvPr id="19" name="Rounded Rectangle 18"/>
          <p:cNvSpPr/>
          <p:nvPr/>
        </p:nvSpPr>
        <p:spPr>
          <a:xfrm>
            <a:off x="2599233" y="5024299"/>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PRODUCTION</a:t>
            </a:r>
            <a:endParaRPr lang="en-GB" b="1" dirty="0">
              <a:solidFill>
                <a:schemeClr val="tx1"/>
              </a:solidFill>
            </a:endParaRPr>
          </a:p>
        </p:txBody>
      </p:sp>
      <p:sp>
        <p:nvSpPr>
          <p:cNvPr id="20" name="Rectangle 19"/>
          <p:cNvSpPr/>
          <p:nvPr/>
        </p:nvSpPr>
        <p:spPr>
          <a:xfrm>
            <a:off x="5588635" y="11633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Option 1: Think!</a:t>
            </a:r>
          </a:p>
          <a:p>
            <a:r>
              <a:rPr lang="en-GB" dirty="0">
                <a:solidFill>
                  <a:schemeClr val="tx1"/>
                </a:solidFill>
              </a:rPr>
              <a:t>Option 2: </a:t>
            </a:r>
            <a:r>
              <a:rPr lang="en-US" altLang="en-GB" dirty="0">
                <a:solidFill>
                  <a:schemeClr val="tx1"/>
                </a:solidFill>
              </a:rPr>
              <a:t>Picture Description</a:t>
            </a:r>
          </a:p>
        </p:txBody>
      </p:sp>
      <p:sp>
        <p:nvSpPr>
          <p:cNvPr id="21" name="Rectangle 20"/>
          <p:cNvSpPr/>
          <p:nvPr/>
        </p:nvSpPr>
        <p:spPr>
          <a:xfrm>
            <a:off x="5570855" y="1931670"/>
            <a:ext cx="6329680" cy="111252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Put the verbs in brackets in the past continuous</a:t>
            </a:r>
          </a:p>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Complete the sentences, using the past continuous forms of the given verbs.</a:t>
            </a:r>
          </a:p>
        </p:txBody>
      </p:sp>
      <p:sp>
        <p:nvSpPr>
          <p:cNvPr id="22" name="Rectangle 21"/>
          <p:cNvSpPr/>
          <p:nvPr/>
        </p:nvSpPr>
        <p:spPr>
          <a:xfrm>
            <a:off x="5574665" y="3315970"/>
            <a:ext cx="6327775" cy="125857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Grammar explanation</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Put the verbs in brackets in the correct forms.</a:t>
            </a: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Read the passage and write down five things that Jenny might wish for.</a:t>
            </a:r>
          </a:p>
        </p:txBody>
      </p:sp>
      <p:sp>
        <p:nvSpPr>
          <p:cNvPr id="23" name="Rectangle 22"/>
          <p:cNvSpPr/>
          <p:nvPr/>
        </p:nvSpPr>
        <p:spPr>
          <a:xfrm>
            <a:off x="5586095" y="5018405"/>
            <a:ext cx="6315075" cy="56261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a:solidFill>
                  <a:schemeClr val="tx1"/>
                </a:solidFill>
                <a:latin typeface="Calibri" panose="020F0502020204030204" pitchFamily="34" charset="0"/>
                <a:cs typeface="Calibri" panose="020F0502020204030204" pitchFamily="34" charset="0"/>
              </a:rPr>
              <a:t>Task 5: Work in pairs. Tell your partner three wishes.</a:t>
            </a:r>
          </a:p>
        </p:txBody>
      </p:sp>
      <p:cxnSp>
        <p:nvCxnSpPr>
          <p:cNvPr id="24" name="Curved Connector 23"/>
          <p:cNvCxnSpPr>
            <a:stCxn id="16" idx="3"/>
            <a:endCxn id="17" idx="0"/>
          </p:cNvCxnSpPr>
          <p:nvPr/>
        </p:nvCxnSpPr>
        <p:spPr>
          <a:xfrm>
            <a:off x="2505075" y="1409065"/>
            <a:ext cx="1287145" cy="8235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613535" y="2541905"/>
            <a:ext cx="702310" cy="106997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stCxn id="18" idx="3"/>
            <a:endCxn id="19" idx="0"/>
          </p:cNvCxnSpPr>
          <p:nvPr/>
        </p:nvCxnSpPr>
        <p:spPr>
          <a:xfrm>
            <a:off x="2717165" y="3912870"/>
            <a:ext cx="800100" cy="111125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669161" y="5926304"/>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9" idx="1"/>
            <a:endCxn id="27" idx="0"/>
          </p:cNvCxnSpPr>
          <p:nvPr/>
        </p:nvCxnSpPr>
        <p:spPr>
          <a:xfrm rot="10800000" flipV="1">
            <a:off x="1587500" y="5325110"/>
            <a:ext cx="1011555" cy="60134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8635" y="5863590"/>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Wrap-up</a:t>
            </a:r>
          </a:p>
          <a:p>
            <a:pPr indent="0">
              <a:buFont typeface="Arial" panose="020B0604020202020204" pitchFamily="34" charset="0"/>
              <a:buNone/>
            </a:pPr>
            <a:r>
              <a:rPr lang="en-US">
                <a:solidFill>
                  <a:schemeClr val="tx1"/>
                </a:solidFill>
              </a:rPr>
              <a:t>Homework</a:t>
            </a:r>
            <a:endParaRPr lang="en-GB" dirty="0">
              <a:solidFill>
                <a:schemeClr val="tx1"/>
              </a:solidFill>
            </a:endParaRPr>
          </a:p>
        </p:txBody>
      </p:sp>
      <p:sp>
        <p:nvSpPr>
          <p:cNvPr id="30" name="Rounded Rectangle 29"/>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3: A CLOSER LOOK 2</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278761"/>
            <a:ext cx="1998504"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45" y="1953895"/>
            <a:ext cx="11184255" cy="3415030"/>
          </a:xfrm>
          <a:prstGeom prst="rect">
            <a:avLst/>
          </a:prstGeom>
          <a:noFill/>
        </p:spPr>
        <p:txBody>
          <a:bodyPr wrap="square" rtlCol="0">
            <a:spAutoFit/>
          </a:bodyPr>
          <a:lstStyle/>
          <a:p>
            <a:pPr>
              <a:lnSpc>
                <a:spcPct val="150000"/>
              </a:lnSpc>
            </a:pPr>
            <a:r>
              <a:rPr lang="en-US" sz="3600"/>
              <a:t>- Do exercises in the workbook.</a:t>
            </a:r>
          </a:p>
          <a:p>
            <a:pPr algn="just">
              <a:lnSpc>
                <a:spcPct val="150000"/>
              </a:lnSpc>
            </a:pPr>
            <a:r>
              <a:rPr lang="en-US" sz="3600"/>
              <a:t>- Make 5 sentences by using past continuous and wish + past simple.</a:t>
            </a:r>
          </a:p>
          <a:p>
            <a:pPr>
              <a:lnSpc>
                <a:spcPct val="150000"/>
              </a:lnSpc>
            </a:pPr>
            <a:endParaRPr lang="en-US" sz="360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4765" y="4495800"/>
            <a:ext cx="2112010" cy="211201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2" name="TextBox 20"/>
          <p:cNvSpPr txBox="1"/>
          <p:nvPr/>
        </p:nvSpPr>
        <p:spPr>
          <a:xfrm>
            <a:off x="2120265" y="1818640"/>
            <a:ext cx="8100060" cy="2344420"/>
          </a:xfrm>
          <a:prstGeom prst="rect">
            <a:avLst/>
          </a:prstGeom>
          <a:noFill/>
        </p:spPr>
        <p:txBody>
          <a:bodyPr wrap="square">
            <a:noAutofit/>
          </a:bodyPr>
          <a:lstStyle/>
          <a:p>
            <a:pPr algn="ctr"/>
            <a:r>
              <a:rPr lang="en-US" sz="11500" b="1" dirty="0">
                <a:solidFill>
                  <a:schemeClr val="accent4">
                    <a:lumMod val="40000"/>
                    <a:lumOff val="60000"/>
                  </a:schemeClr>
                </a:solidFill>
                <a:effectLst>
                  <a:outerShdw blurRad="38100" dist="38100" dir="2700000" algn="tl">
                    <a:srgbClr val="000000">
                      <a:alpha val="43137"/>
                    </a:srgbClr>
                  </a:outerShdw>
                </a:effectLst>
                <a:sym typeface="+mn-ea"/>
              </a:rPr>
              <a:t> Picture Description</a:t>
            </a:r>
          </a:p>
        </p:txBody>
      </p:sp>
    </p:spTree>
    <p:extLst>
      <p:ext uri="{BB962C8B-B14F-4D97-AF65-F5344CB8AC3E}">
        <p14:creationId xmlns:p14="http://schemas.microsoft.com/office/powerpoint/2010/main" val="36669276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2" name="TextBox 20"/>
          <p:cNvSpPr txBox="1"/>
          <p:nvPr/>
        </p:nvSpPr>
        <p:spPr>
          <a:xfrm>
            <a:off x="4935220" y="1280160"/>
            <a:ext cx="6885305" cy="3512820"/>
          </a:xfrm>
          <a:prstGeom prst="rect">
            <a:avLst/>
          </a:prstGeom>
          <a:noFill/>
        </p:spPr>
        <p:txBody>
          <a:bodyPr wrap="square">
            <a:noAutofit/>
          </a:bodyPr>
          <a:lstStyle/>
          <a:p>
            <a:pPr algn="just">
              <a:lnSpc>
                <a:spcPct val="200000"/>
              </a:lnSpc>
            </a:pPr>
            <a:r>
              <a:rPr lang="en-US" sz="3600" b="1" dirty="0"/>
              <a:t>- </a:t>
            </a:r>
            <a:r>
              <a:rPr lang="en-US" sz="3600" dirty="0"/>
              <a:t>Look at the picture</a:t>
            </a:r>
          </a:p>
          <a:p>
            <a:pPr algn="just">
              <a:lnSpc>
                <a:spcPct val="200000"/>
              </a:lnSpc>
            </a:pPr>
            <a:r>
              <a:rPr lang="en-US" sz="3600" dirty="0"/>
              <a:t>- Describe what was happening in the picture, using the past continuous tense</a:t>
            </a:r>
          </a:p>
          <a:p>
            <a:pPr algn="just">
              <a:lnSpc>
                <a:spcPct val="200000"/>
              </a:lnSpc>
            </a:pPr>
            <a:endParaRPr lang="en-US" sz="3600" b="1" dirty="0"/>
          </a:p>
        </p:txBody>
      </p:sp>
      <p:sp>
        <p:nvSpPr>
          <p:cNvPr id="7" name="TextBox 20"/>
          <p:cNvSpPr txBox="1"/>
          <p:nvPr/>
        </p:nvSpPr>
        <p:spPr>
          <a:xfrm>
            <a:off x="497205" y="2698750"/>
            <a:ext cx="3641090" cy="2344420"/>
          </a:xfrm>
          <a:prstGeom prst="rect">
            <a:avLst/>
          </a:prstGeom>
          <a:noFill/>
        </p:spPr>
        <p:txBody>
          <a:bodyPr wrap="square">
            <a:noAutofit/>
          </a:bodyPr>
          <a:lstStyle/>
          <a:p>
            <a:pPr algn="just">
              <a:lnSpc>
                <a:spcPct val="200000"/>
              </a:lnSpc>
            </a:pPr>
            <a:r>
              <a:rPr lang="en-US" sz="4400" b="1" dirty="0">
                <a:solidFill>
                  <a:srgbClr val="FF0000"/>
                </a:solidFill>
              </a:rPr>
              <a:t>HOW TO PLAY</a:t>
            </a:r>
          </a:p>
        </p:txBody>
      </p:sp>
    </p:spTree>
    <p:extLst>
      <p:ext uri="{BB962C8B-B14F-4D97-AF65-F5344CB8AC3E}">
        <p14:creationId xmlns:p14="http://schemas.microsoft.com/office/powerpoint/2010/main" val="41748496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2" name="TextBox 20"/>
          <p:cNvSpPr txBox="1"/>
          <p:nvPr/>
        </p:nvSpPr>
        <p:spPr>
          <a:xfrm>
            <a:off x="3143885" y="1686560"/>
            <a:ext cx="6457950" cy="2344420"/>
          </a:xfrm>
          <a:prstGeom prst="rect">
            <a:avLst/>
          </a:prstGeom>
          <a:noFill/>
        </p:spPr>
        <p:txBody>
          <a:bodyPr wrap="square">
            <a:noAutofit/>
          </a:bodyPr>
          <a:lstStyle/>
          <a:p>
            <a:pPr algn="just">
              <a:lnSpc>
                <a:spcPct val="200000"/>
              </a:lnSpc>
            </a:pPr>
            <a:r>
              <a:rPr lang="en-US" sz="8800" b="1" dirty="0">
                <a:solidFill>
                  <a:srgbClr val="FF0000"/>
                </a:solidFill>
              </a:rPr>
              <a:t>LET’S PLAY</a:t>
            </a:r>
          </a:p>
        </p:txBody>
      </p:sp>
    </p:spTree>
    <p:extLst>
      <p:ext uri="{BB962C8B-B14F-4D97-AF65-F5344CB8AC3E}">
        <p14:creationId xmlns:p14="http://schemas.microsoft.com/office/powerpoint/2010/main" val="2745803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8" name="Rounded Rectangle 7"/>
          <p:cNvSpPr/>
          <p:nvPr/>
        </p:nvSpPr>
        <p:spPr>
          <a:xfrm>
            <a:off x="1205230" y="1430020"/>
            <a:ext cx="7747635" cy="5155565"/>
          </a:xfrm>
          <a:prstGeom prst="roundRect">
            <a:avLst/>
          </a:prstGeom>
          <a:blipFill rotWithShape="1">
            <a:blip r:embed="rId3"/>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pic>
        <p:nvPicPr>
          <p:cNvPr id="5" name="Content Placeholder 4" descr="tv-2115404_1280"/>
          <p:cNvPicPr>
            <a:picLocks noGrp="1" noChangeAspect="1"/>
          </p:cNvPicPr>
          <p:nvPr>
            <p:ph idx="1"/>
          </p:nvPr>
        </p:nvPicPr>
        <p:blipFill>
          <a:blip r:embed="rId4">
            <a:clrChange>
              <a:clrFrom>
                <a:srgbClr val="FFFFFF">
                  <a:alpha val="100000"/>
                </a:srgbClr>
              </a:clrFrom>
              <a:clrTo>
                <a:srgbClr val="FFFFFF">
                  <a:alpha val="100000"/>
                  <a:alpha val="0"/>
                </a:srgbClr>
              </a:clrTo>
            </a:clrChange>
          </a:blip>
          <a:stretch>
            <a:fillRect/>
          </a:stretch>
        </p:blipFill>
        <p:spPr>
          <a:xfrm>
            <a:off x="-836930" y="842010"/>
            <a:ext cx="13812520" cy="6331585"/>
          </a:xfrm>
          <a:prstGeom prst="rect">
            <a:avLst/>
          </a:prstGeom>
        </p:spPr>
      </p:pic>
      <p:sp>
        <p:nvSpPr>
          <p:cNvPr id="9" name="Rounded Rectangle 8"/>
          <p:cNvSpPr/>
          <p:nvPr/>
        </p:nvSpPr>
        <p:spPr>
          <a:xfrm>
            <a:off x="1292225" y="1465580"/>
            <a:ext cx="7748270" cy="5120005"/>
          </a:xfrm>
          <a:prstGeom prst="roundRect">
            <a:avLst/>
          </a:prstGeom>
          <a:solidFill>
            <a:schemeClr val="tx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28364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2000"/>
                                        <p:tgtEl>
                                          <p:spTgt spid="9"/>
                                        </p:tgtEl>
                                      </p:cBhvr>
                                    </p:animEffect>
                                    <p:set>
                                      <p:cBhvr>
                                        <p:cTn id="7" dur="1" fill="hold">
                                          <p:stCondLst>
                                            <p:cond delay="1996"/>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
        <p:nvSpPr>
          <p:cNvPr id="5" name="TextBox 20"/>
          <p:cNvSpPr txBox="1"/>
          <p:nvPr/>
        </p:nvSpPr>
        <p:spPr>
          <a:xfrm>
            <a:off x="804545" y="1532890"/>
            <a:ext cx="10470515" cy="919480"/>
          </a:xfrm>
          <a:prstGeom prst="rect">
            <a:avLst/>
          </a:prstGeom>
          <a:noFill/>
        </p:spPr>
        <p:txBody>
          <a:bodyPr wrap="square">
            <a:noAutofit/>
          </a:bodyPr>
          <a:lstStyle/>
          <a:p>
            <a:pPr algn="just">
              <a:lnSpc>
                <a:spcPct val="100000"/>
              </a:lnSpc>
            </a:pPr>
            <a:r>
              <a:rPr lang="en-US" sz="4500" b="1" dirty="0"/>
              <a:t>- Do you remember the past continuous you have learned in Tiếng Anh 8 (Unit 9)</a:t>
            </a:r>
          </a:p>
        </p:txBody>
      </p:sp>
      <p:sp>
        <p:nvSpPr>
          <p:cNvPr id="9" name="TextBox 20"/>
          <p:cNvSpPr txBox="1"/>
          <p:nvPr/>
        </p:nvSpPr>
        <p:spPr>
          <a:xfrm>
            <a:off x="809625" y="3173730"/>
            <a:ext cx="10470515" cy="919480"/>
          </a:xfrm>
          <a:prstGeom prst="rect">
            <a:avLst/>
          </a:prstGeom>
          <a:noFill/>
        </p:spPr>
        <p:txBody>
          <a:bodyPr wrap="square">
            <a:noAutofit/>
          </a:bodyPr>
          <a:lstStyle/>
          <a:p>
            <a:pPr algn="just">
              <a:lnSpc>
                <a:spcPct val="100000"/>
              </a:lnSpc>
            </a:pPr>
            <a:r>
              <a:rPr lang="en-US" sz="4500" b="1" dirty="0"/>
              <a:t>- Give some examples</a:t>
            </a:r>
          </a:p>
        </p:txBody>
      </p:sp>
    </p:spTree>
    <p:extLst>
      <p:ext uri="{BB962C8B-B14F-4D97-AF65-F5344CB8AC3E}">
        <p14:creationId xmlns:p14="http://schemas.microsoft.com/office/powerpoint/2010/main" val="31517622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116569" y="-24994"/>
            <a:ext cx="6301125" cy="646331"/>
          </a:xfrm>
          <a:prstGeom prst="rect">
            <a:avLst/>
          </a:prstGeom>
          <a:noFill/>
          <a:effectLst/>
        </p:spPr>
        <p:txBody>
          <a:bodyPr wrap="square" rtlCol="0">
            <a:spAutoFit/>
          </a:bodyPr>
          <a:lstStyle/>
          <a:p>
            <a:pPr marL="571500" indent="-571500" algn="ctr">
              <a:buFont typeface="Wingdings" panose="05000000000000000000" pitchFamily="2" charset="2"/>
              <a:buChar char="v"/>
            </a:pPr>
            <a:r>
              <a:rPr lang="en-US" sz="3600" b="1" dirty="0" smtClean="0">
                <a:solidFill>
                  <a:srgbClr val="0070C0"/>
                </a:solidFill>
                <a:sym typeface="+mn-ea"/>
              </a:rPr>
              <a:t>THE PAST </a:t>
            </a:r>
            <a:r>
              <a:rPr lang="en-US" sz="3600" b="1" dirty="0">
                <a:solidFill>
                  <a:srgbClr val="0070C0"/>
                </a:solidFill>
                <a:sym typeface="+mn-ea"/>
              </a:rPr>
              <a:t>CONTINUOUS</a:t>
            </a:r>
            <a:endParaRPr lang="en-US" sz="3600" b="1" dirty="0">
              <a:solidFill>
                <a:srgbClr val="0070C0"/>
              </a:solidFill>
              <a:effectLst>
                <a:glow rad="88900">
                  <a:schemeClr val="bg1"/>
                </a:glow>
              </a:effectLst>
              <a:latin typeface="Arial" panose="020B0604020202020204" pitchFamily="34" charset="0"/>
              <a:cs typeface="Arial" panose="020B0604020202020204" pitchFamily="34" charset="0"/>
            </a:endParaRPr>
          </a:p>
        </p:txBody>
      </p:sp>
      <p:sp>
        <p:nvSpPr>
          <p:cNvPr id="12" name="TextBox 11"/>
          <p:cNvSpPr txBox="1"/>
          <p:nvPr/>
        </p:nvSpPr>
        <p:spPr>
          <a:xfrm>
            <a:off x="982386" y="621337"/>
            <a:ext cx="10888345" cy="58356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3200" b="1" dirty="0">
                <a:ln>
                  <a:noFill/>
                </a:ln>
                <a:solidFill>
                  <a:schemeClr val="tx1"/>
                </a:solidFill>
                <a:effectLst>
                  <a:glow rad="88900">
                    <a:schemeClr val="bg1"/>
                  </a:glow>
                </a:effectLst>
                <a:cs typeface="Arial" panose="020B0604020202020204" pitchFamily="34" charset="0"/>
              </a:rPr>
              <a:t> Put the verbs in brackets in the past continuous</a:t>
            </a:r>
          </a:p>
        </p:txBody>
      </p:sp>
      <p:sp>
        <p:nvSpPr>
          <p:cNvPr id="16" name="Rounded Rectangle 15"/>
          <p:cNvSpPr/>
          <p:nvPr/>
        </p:nvSpPr>
        <p:spPr>
          <a:xfrm>
            <a:off x="479781" y="723977"/>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2566" y="621337"/>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6" name="Text Box 5"/>
          <p:cNvSpPr txBox="1"/>
          <p:nvPr/>
        </p:nvSpPr>
        <p:spPr>
          <a:xfrm>
            <a:off x="442063" y="1518151"/>
            <a:ext cx="11453495" cy="1077218"/>
          </a:xfrm>
          <a:prstGeom prst="rect">
            <a:avLst/>
          </a:prstGeom>
          <a:noFill/>
        </p:spPr>
        <p:txBody>
          <a:bodyPr wrap="square" rtlCol="0" anchor="t">
            <a:spAutoFit/>
          </a:bodyPr>
          <a:lstStyle/>
          <a:p>
            <a:pPr algn="just"/>
            <a:r>
              <a:rPr lang="en-US" sz="3200" b="1" dirty="0"/>
              <a:t>1.</a:t>
            </a:r>
            <a:r>
              <a:rPr lang="en-US" sz="3200" dirty="0"/>
              <a:t> My dad first met my mum when he </a:t>
            </a:r>
            <a:r>
              <a:rPr lang="en-US" sz="3200" b="1" dirty="0"/>
              <a:t>(visit)</a:t>
            </a:r>
            <a:r>
              <a:rPr lang="en-US" sz="3200" dirty="0"/>
              <a:t> </a:t>
            </a:r>
            <a:r>
              <a:rPr lang="en-US" sz="3200" dirty="0" smtClean="0"/>
              <a:t>_____________ </a:t>
            </a:r>
            <a:r>
              <a:rPr lang="en-US" sz="3200" dirty="0"/>
              <a:t>Hoi An Ancient Town.</a:t>
            </a:r>
          </a:p>
        </p:txBody>
      </p:sp>
      <p:sp>
        <p:nvSpPr>
          <p:cNvPr id="7" name="Text Box 6"/>
          <p:cNvSpPr txBox="1"/>
          <p:nvPr/>
        </p:nvSpPr>
        <p:spPr>
          <a:xfrm>
            <a:off x="442063" y="2641998"/>
            <a:ext cx="11453495" cy="1077218"/>
          </a:xfrm>
          <a:prstGeom prst="rect">
            <a:avLst/>
          </a:prstGeom>
          <a:noFill/>
        </p:spPr>
        <p:txBody>
          <a:bodyPr wrap="square" rtlCol="0" anchor="t">
            <a:spAutoFit/>
          </a:bodyPr>
          <a:lstStyle/>
          <a:p>
            <a:pPr algn="just"/>
            <a:r>
              <a:rPr lang="en-US" sz="3200" b="1" dirty="0"/>
              <a:t>2.</a:t>
            </a:r>
            <a:r>
              <a:rPr lang="en-US" sz="3200" dirty="0"/>
              <a:t> Tom had a nightmare while he </a:t>
            </a:r>
            <a:r>
              <a:rPr lang="en-US" sz="3200" b="1" dirty="0"/>
              <a:t>(sleep)</a:t>
            </a:r>
            <a:r>
              <a:rPr lang="en-US" sz="3200" dirty="0"/>
              <a:t> </a:t>
            </a:r>
            <a:r>
              <a:rPr lang="en-US" sz="3200" dirty="0" smtClean="0"/>
              <a:t>____________ </a:t>
            </a:r>
            <a:r>
              <a:rPr lang="en-US" sz="3200" dirty="0"/>
              <a:t>in the camp by the old </a:t>
            </a:r>
            <a:r>
              <a:rPr lang="en-US" sz="3200" dirty="0" smtClean="0"/>
              <a:t>castle.</a:t>
            </a:r>
            <a:endParaRPr lang="en-US" sz="3200" dirty="0"/>
          </a:p>
        </p:txBody>
      </p:sp>
      <p:sp>
        <p:nvSpPr>
          <p:cNvPr id="9" name="Text Box 8"/>
          <p:cNvSpPr txBox="1"/>
          <p:nvPr/>
        </p:nvSpPr>
        <p:spPr>
          <a:xfrm>
            <a:off x="442063" y="3708737"/>
            <a:ext cx="11453495" cy="1077218"/>
          </a:xfrm>
          <a:prstGeom prst="rect">
            <a:avLst/>
          </a:prstGeom>
          <a:noFill/>
        </p:spPr>
        <p:txBody>
          <a:bodyPr wrap="square" rtlCol="0" anchor="t">
            <a:spAutoFit/>
          </a:bodyPr>
          <a:lstStyle/>
          <a:p>
            <a:pPr algn="just"/>
            <a:r>
              <a:rPr lang="en-US" sz="3200" b="1" dirty="0"/>
              <a:t>3.</a:t>
            </a:r>
            <a:r>
              <a:rPr lang="en-US" sz="3200" dirty="0"/>
              <a:t> David hurt his foot while he </a:t>
            </a:r>
            <a:r>
              <a:rPr lang="en-US" sz="3200" b="1" dirty="0"/>
              <a:t>(go) </a:t>
            </a:r>
            <a:r>
              <a:rPr lang="en-US" sz="3200" dirty="0"/>
              <a:t>___________down the steps of the pagoda.</a:t>
            </a:r>
          </a:p>
        </p:txBody>
      </p:sp>
      <p:sp>
        <p:nvSpPr>
          <p:cNvPr id="23" name="Text Box 22"/>
          <p:cNvSpPr txBox="1"/>
          <p:nvPr/>
        </p:nvSpPr>
        <p:spPr>
          <a:xfrm>
            <a:off x="8408609" y="1481638"/>
            <a:ext cx="2609215" cy="710565"/>
          </a:xfrm>
          <a:prstGeom prst="rect">
            <a:avLst/>
          </a:prstGeom>
          <a:noFill/>
        </p:spPr>
        <p:txBody>
          <a:bodyPr wrap="none" rtlCol="0" anchor="t">
            <a:noAutofit/>
          </a:bodyPr>
          <a:lstStyle/>
          <a:p>
            <a:r>
              <a:rPr lang="en-US" sz="3200" b="1" dirty="0">
                <a:ln>
                  <a:noFill/>
                </a:ln>
                <a:solidFill>
                  <a:srgbClr val="C00000"/>
                </a:solidFill>
                <a:latin typeface="Calibri" panose="020F0502020204030204" pitchFamily="34" charset="0"/>
                <a:cs typeface="Calibri" panose="020F0502020204030204" pitchFamily="34" charset="0"/>
              </a:rPr>
              <a:t>was visiting</a:t>
            </a:r>
          </a:p>
        </p:txBody>
      </p:sp>
      <p:sp>
        <p:nvSpPr>
          <p:cNvPr id="5" name="Text Box 4"/>
          <p:cNvSpPr txBox="1"/>
          <p:nvPr/>
        </p:nvSpPr>
        <p:spPr>
          <a:xfrm>
            <a:off x="7379305" y="2650426"/>
            <a:ext cx="2609215" cy="710565"/>
          </a:xfrm>
          <a:prstGeom prst="rect">
            <a:avLst/>
          </a:prstGeom>
          <a:noFill/>
        </p:spPr>
        <p:txBody>
          <a:bodyPr wrap="none" rtlCol="0" anchor="t">
            <a:noAutofit/>
          </a:bodyPr>
          <a:lstStyle/>
          <a:p>
            <a:pPr algn="l"/>
            <a:r>
              <a:rPr lang="en-US" sz="3200" b="1" dirty="0">
                <a:ln>
                  <a:noFill/>
                </a:ln>
                <a:solidFill>
                  <a:srgbClr val="C00000"/>
                </a:solidFill>
                <a:latin typeface="Calibri" panose="020F0502020204030204" pitchFamily="34" charset="0"/>
                <a:cs typeface="Calibri" panose="020F0502020204030204" pitchFamily="34" charset="0"/>
              </a:rPr>
              <a:t>was sleeping</a:t>
            </a:r>
          </a:p>
        </p:txBody>
      </p:sp>
      <p:sp>
        <p:nvSpPr>
          <p:cNvPr id="10" name="Text Box 9"/>
          <p:cNvSpPr txBox="1"/>
          <p:nvPr/>
        </p:nvSpPr>
        <p:spPr>
          <a:xfrm>
            <a:off x="6613371" y="3670627"/>
            <a:ext cx="2609215" cy="710565"/>
          </a:xfrm>
          <a:prstGeom prst="rect">
            <a:avLst/>
          </a:prstGeom>
          <a:noFill/>
        </p:spPr>
        <p:txBody>
          <a:bodyPr wrap="none" rtlCol="0" anchor="t">
            <a:noAutofit/>
          </a:bodyPr>
          <a:lstStyle/>
          <a:p>
            <a:pPr algn="l"/>
            <a:r>
              <a:rPr lang="en-US" sz="3200" b="1" dirty="0">
                <a:ln>
                  <a:noFill/>
                </a:ln>
                <a:solidFill>
                  <a:srgbClr val="C00000"/>
                </a:solidFill>
                <a:latin typeface="Calibri" panose="020F0502020204030204" pitchFamily="34" charset="0"/>
                <a:cs typeface="Calibri" panose="020F0502020204030204" pitchFamily="34" charset="0"/>
              </a:rPr>
              <a:t>was going</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par>
                                <p:cTn id="12" presetID="41" presetClass="entr" presetSubtype="0" fill="hold" grpId="0" nodeType="withEffect">
                                  <p:stCondLst>
                                    <p:cond delay="0"/>
                                  </p:stCondLst>
                                  <p:iterate type="lt">
                                    <p:tmPct val="5000"/>
                                  </p:iterate>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anim calcmode="lin" valueType="num">
                                      <p:cBhvr>
                                        <p:cTn id="16"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7"/>
                                        </p:tgtEl>
                                      </p:cBhvr>
                                    </p:animEffect>
                                  </p:childTnLst>
                                </p:cTn>
                              </p:par>
                              <p:par>
                                <p:cTn id="19" presetID="41" presetClass="entr" presetSubtype="0" fill="hold" grpId="0" nodeType="withEffect">
                                  <p:stCondLst>
                                    <p:cond delay="0"/>
                                  </p:stCondLst>
                                  <p:iterate type="lt">
                                    <p:tmPct val="5000"/>
                                  </p:iterate>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9"/>
                                        </p:tgtEl>
                                        <p:attrNameLst>
                                          <p:attrName>ppt_y</p:attrName>
                                        </p:attrNameLst>
                                      </p:cBhvr>
                                      <p:tavLst>
                                        <p:tav tm="0">
                                          <p:val>
                                            <p:strVal val="#ppt_y"/>
                                          </p:val>
                                        </p:tav>
                                        <p:tav tm="100000">
                                          <p:val>
                                            <p:strVal val="#ppt_y"/>
                                          </p:val>
                                        </p:tav>
                                      </p:tavLst>
                                    </p:anim>
                                    <p:anim calcmode="lin" valueType="num">
                                      <p:cBhvr>
                                        <p:cTn id="23"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9" grpId="0"/>
      <p:bldP spid="9" grpId="1"/>
      <p:bldP spid="23" grpId="0"/>
      <p:bldP spid="23" grpId="1"/>
      <p:bldP spid="5" grpId="0"/>
      <p:bldP spid="5" grpId="1"/>
      <p:bldP spid="10" grpId="0"/>
      <p:bldP spid="10"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75931" y="144186"/>
            <a:ext cx="10888345" cy="58356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3200" b="1" dirty="0">
                <a:ln>
                  <a:noFill/>
                </a:ln>
                <a:solidFill>
                  <a:schemeClr val="tx1"/>
                </a:solidFill>
                <a:effectLst>
                  <a:glow rad="88900">
                    <a:schemeClr val="bg1"/>
                  </a:glow>
                </a:effectLst>
                <a:cs typeface="Arial" panose="020B0604020202020204" pitchFamily="34" charset="0"/>
              </a:rPr>
              <a:t> Put the verbs in brackets in the past continuous</a:t>
            </a:r>
          </a:p>
        </p:txBody>
      </p:sp>
      <p:sp>
        <p:nvSpPr>
          <p:cNvPr id="16" name="Rounded Rectangle 15"/>
          <p:cNvSpPr/>
          <p:nvPr/>
        </p:nvSpPr>
        <p:spPr>
          <a:xfrm>
            <a:off x="322464" y="176147"/>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375249" y="73507"/>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6" name="Text Box 5"/>
          <p:cNvSpPr txBox="1"/>
          <p:nvPr/>
        </p:nvSpPr>
        <p:spPr>
          <a:xfrm>
            <a:off x="284746" y="970321"/>
            <a:ext cx="11091177" cy="1077218"/>
          </a:xfrm>
          <a:prstGeom prst="rect">
            <a:avLst/>
          </a:prstGeom>
          <a:noFill/>
        </p:spPr>
        <p:txBody>
          <a:bodyPr wrap="square" rtlCol="0" anchor="t">
            <a:spAutoFit/>
          </a:bodyPr>
          <a:lstStyle/>
          <a:p>
            <a:pPr algn="just"/>
            <a:r>
              <a:rPr lang="en-US" sz="3200" b="1" dirty="0"/>
              <a:t>4.</a:t>
            </a:r>
            <a:r>
              <a:rPr lang="en-US" sz="3200" dirty="0"/>
              <a:t> My brother was just sitting while I </a:t>
            </a:r>
            <a:r>
              <a:rPr lang="en-US" sz="3200" b="1" dirty="0"/>
              <a:t>(look) </a:t>
            </a:r>
            <a:r>
              <a:rPr lang="en-US" sz="3200" dirty="0" smtClean="0"/>
              <a:t>______________ </a:t>
            </a:r>
            <a:r>
              <a:rPr lang="en-US" sz="3200" dirty="0"/>
              <a:t>around the weaving workshop.</a:t>
            </a:r>
          </a:p>
        </p:txBody>
      </p:sp>
      <p:sp>
        <p:nvSpPr>
          <p:cNvPr id="7" name="Text Box 6"/>
          <p:cNvSpPr txBox="1"/>
          <p:nvPr/>
        </p:nvSpPr>
        <p:spPr>
          <a:xfrm>
            <a:off x="310781" y="2237598"/>
            <a:ext cx="11453495" cy="1569660"/>
          </a:xfrm>
          <a:prstGeom prst="rect">
            <a:avLst/>
          </a:prstGeom>
          <a:noFill/>
        </p:spPr>
        <p:txBody>
          <a:bodyPr wrap="square" rtlCol="0" anchor="t">
            <a:spAutoFit/>
          </a:bodyPr>
          <a:lstStyle/>
          <a:p>
            <a:pPr algn="just"/>
            <a:r>
              <a:rPr lang="en-US" sz="3200" b="1" dirty="0"/>
              <a:t>5.</a:t>
            </a:r>
            <a:r>
              <a:rPr lang="en-US" sz="3200" dirty="0"/>
              <a:t> ______ you </a:t>
            </a:r>
            <a:r>
              <a:rPr lang="en-US" sz="3200" b="1" dirty="0"/>
              <a:t>(watch)</a:t>
            </a:r>
            <a:r>
              <a:rPr lang="en-US" sz="3200" dirty="0"/>
              <a:t> __________ TV at 9 p.m. last night? There was a very good </a:t>
            </a:r>
            <a:r>
              <a:rPr lang="en-US" sz="3200" dirty="0" err="1"/>
              <a:t>programme</a:t>
            </a:r>
            <a:r>
              <a:rPr lang="en-US" sz="3200" dirty="0"/>
              <a:t> on Duong Lam Ancient Village preservation.</a:t>
            </a:r>
          </a:p>
        </p:txBody>
      </p:sp>
      <p:sp>
        <p:nvSpPr>
          <p:cNvPr id="23" name="Text Box 22"/>
          <p:cNvSpPr txBox="1"/>
          <p:nvPr/>
        </p:nvSpPr>
        <p:spPr>
          <a:xfrm>
            <a:off x="772284" y="2187965"/>
            <a:ext cx="1835150" cy="710565"/>
          </a:xfrm>
          <a:prstGeom prst="rect">
            <a:avLst/>
          </a:prstGeom>
          <a:noFill/>
        </p:spPr>
        <p:txBody>
          <a:bodyPr wrap="none" rtlCol="0" anchor="t">
            <a:noAutofit/>
          </a:bodyPr>
          <a:lstStyle/>
          <a:p>
            <a:r>
              <a:rPr lang="en-US" sz="3200" b="1" dirty="0">
                <a:ln>
                  <a:noFill/>
                </a:ln>
                <a:solidFill>
                  <a:srgbClr val="C00000"/>
                </a:solidFill>
                <a:latin typeface="Calibri" panose="020F0502020204030204" pitchFamily="34" charset="0"/>
                <a:cs typeface="Calibri" panose="020F0502020204030204" pitchFamily="34" charset="0"/>
              </a:rPr>
              <a:t>Were</a:t>
            </a:r>
          </a:p>
        </p:txBody>
      </p:sp>
      <p:sp>
        <p:nvSpPr>
          <p:cNvPr id="5" name="Text Box 4"/>
          <p:cNvSpPr txBox="1"/>
          <p:nvPr/>
        </p:nvSpPr>
        <p:spPr>
          <a:xfrm>
            <a:off x="8563119" y="944234"/>
            <a:ext cx="2609215" cy="710565"/>
          </a:xfrm>
          <a:prstGeom prst="rect">
            <a:avLst/>
          </a:prstGeom>
          <a:noFill/>
        </p:spPr>
        <p:txBody>
          <a:bodyPr wrap="none" rtlCol="0" anchor="t">
            <a:noAutofit/>
          </a:bodyPr>
          <a:lstStyle/>
          <a:p>
            <a:pPr algn="l"/>
            <a:r>
              <a:rPr lang="en-US" sz="3200" b="1" dirty="0">
                <a:ln>
                  <a:noFill/>
                </a:ln>
                <a:solidFill>
                  <a:srgbClr val="C00000"/>
                </a:solidFill>
                <a:latin typeface="Calibri" panose="020F0502020204030204" pitchFamily="34" charset="0"/>
                <a:cs typeface="Calibri" panose="020F0502020204030204" pitchFamily="34" charset="0"/>
              </a:rPr>
              <a:t>was looking</a:t>
            </a:r>
          </a:p>
        </p:txBody>
      </p:sp>
      <p:sp>
        <p:nvSpPr>
          <p:cNvPr id="4" name="Text Box 3"/>
          <p:cNvSpPr txBox="1"/>
          <p:nvPr/>
        </p:nvSpPr>
        <p:spPr>
          <a:xfrm>
            <a:off x="4433130" y="2151537"/>
            <a:ext cx="1835150" cy="710565"/>
          </a:xfrm>
          <a:prstGeom prst="rect">
            <a:avLst/>
          </a:prstGeom>
          <a:noFill/>
        </p:spPr>
        <p:txBody>
          <a:bodyPr wrap="none" rtlCol="0" anchor="t">
            <a:noAutofit/>
          </a:bodyPr>
          <a:lstStyle/>
          <a:p>
            <a:r>
              <a:rPr lang="en-US" sz="3200" b="1" dirty="0">
                <a:ln>
                  <a:noFill/>
                </a:ln>
                <a:solidFill>
                  <a:srgbClr val="C00000"/>
                </a:solidFill>
                <a:latin typeface="Calibri" panose="020F0502020204030204" pitchFamily="34" charset="0"/>
                <a:cs typeface="Calibri" panose="020F0502020204030204" pitchFamily="34" charset="0"/>
              </a:rPr>
              <a:t>watching</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par>
                                <p:cTn id="12" presetID="41" presetClass="entr" presetSubtype="0" fill="hold" grpId="0" nodeType="withEffect">
                                  <p:stCondLst>
                                    <p:cond delay="0"/>
                                  </p:stCondLst>
                                  <p:iterate type="lt">
                                    <p:tmPct val="5000"/>
                                  </p:iterate>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anim calcmode="lin" valueType="num">
                                      <p:cBhvr>
                                        <p:cTn id="16"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23" grpId="0"/>
      <p:bldP spid="23" grpId="1"/>
      <p:bldP spid="5" grpId="0"/>
      <p:bldP spid="5" grpId="1"/>
      <p:bldP spid="4" grpId="0"/>
      <p:bldP spid="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241674" y="67945"/>
            <a:ext cx="5902325" cy="646331"/>
          </a:xfrm>
          <a:prstGeom prst="rect">
            <a:avLst/>
          </a:prstGeom>
          <a:noFill/>
          <a:effectLst/>
        </p:spPr>
        <p:txBody>
          <a:bodyPr wrap="square" rtlCol="0">
            <a:spAutoFit/>
          </a:bodyPr>
          <a:lstStyle/>
          <a:p>
            <a:pPr marL="571500" indent="-571500" algn="ctr">
              <a:buFont typeface="Wingdings" panose="05000000000000000000" pitchFamily="2" charset="2"/>
              <a:buChar char="v"/>
            </a:pPr>
            <a:r>
              <a:rPr lang="en-US" sz="3600" b="1" dirty="0" smtClean="0">
                <a:solidFill>
                  <a:srgbClr val="0070C0"/>
                </a:solidFill>
                <a:sym typeface="+mn-ea"/>
              </a:rPr>
              <a:t>THE PAST </a:t>
            </a:r>
            <a:r>
              <a:rPr lang="en-US" sz="3600" b="1" dirty="0">
                <a:solidFill>
                  <a:srgbClr val="0070C0"/>
                </a:solidFill>
                <a:sym typeface="+mn-ea"/>
              </a:rPr>
              <a:t>CONTINUOUS</a:t>
            </a:r>
            <a:endParaRPr lang="en-US" sz="3600" b="1" dirty="0">
              <a:solidFill>
                <a:srgbClr val="0070C0"/>
              </a:solidFill>
              <a:effectLst>
                <a:glow rad="88900">
                  <a:schemeClr val="bg1"/>
                </a:glow>
              </a:effectLst>
              <a:latin typeface="Arial" panose="020B0604020202020204" pitchFamily="34" charset="0"/>
              <a:cs typeface="Arial" panose="020B0604020202020204" pitchFamily="34" charset="0"/>
            </a:endParaRPr>
          </a:p>
        </p:txBody>
      </p:sp>
      <p:sp>
        <p:nvSpPr>
          <p:cNvPr id="2" name="Text Box 1"/>
          <p:cNvSpPr txBox="1"/>
          <p:nvPr/>
        </p:nvSpPr>
        <p:spPr>
          <a:xfrm>
            <a:off x="192651" y="1811164"/>
            <a:ext cx="5629275" cy="2676525"/>
          </a:xfrm>
          <a:prstGeom prst="rect">
            <a:avLst/>
          </a:prstGeom>
          <a:solidFill>
            <a:srgbClr val="FEE3AF"/>
          </a:solidFill>
        </p:spPr>
        <p:txBody>
          <a:bodyPr wrap="square" rtlCol="0" anchor="t">
            <a:spAutoFit/>
          </a:bodyPr>
          <a:lstStyle/>
          <a:p>
            <a:pPr algn="just"/>
            <a:r>
              <a:rPr lang="en-US" sz="2800" dirty="0"/>
              <a:t>We use the past continuous to describe an action that was happening at a particular time in the past, or a past  action that was happening when another action interrupted it.</a:t>
            </a:r>
          </a:p>
        </p:txBody>
      </p:sp>
      <p:sp>
        <p:nvSpPr>
          <p:cNvPr id="5" name="Text Box 4"/>
          <p:cNvSpPr txBox="1"/>
          <p:nvPr/>
        </p:nvSpPr>
        <p:spPr>
          <a:xfrm>
            <a:off x="5990282" y="1199536"/>
            <a:ext cx="6031865" cy="4747260"/>
          </a:xfrm>
          <a:prstGeom prst="rect">
            <a:avLst/>
          </a:prstGeom>
          <a:solidFill>
            <a:srgbClr val="FEE3AF"/>
          </a:solidFill>
        </p:spPr>
        <p:txBody>
          <a:bodyPr wrap="square" rtlCol="0" anchor="t">
            <a:noAutofit/>
          </a:bodyPr>
          <a:lstStyle/>
          <a:p>
            <a:pPr algn="just"/>
            <a:r>
              <a:rPr lang="en-US" sz="2800" dirty="0"/>
              <a:t>We also use the past continuous to </a:t>
            </a:r>
            <a:r>
              <a:rPr lang="en-US" sz="2800" dirty="0" err="1"/>
              <a:t>emphasise</a:t>
            </a:r>
            <a:r>
              <a:rPr lang="en-US" sz="2800" dirty="0"/>
              <a:t> how long an action took and how much time somebody spent doing it. We usually use adverb phrases that explain the length of time such as:</a:t>
            </a:r>
          </a:p>
          <a:p>
            <a:pPr algn="just">
              <a:lnSpc>
                <a:spcPct val="100000"/>
              </a:lnSpc>
              <a:spcBef>
                <a:spcPts val="1000"/>
              </a:spcBef>
              <a:spcAft>
                <a:spcPts val="0"/>
              </a:spcAft>
            </a:pPr>
            <a:r>
              <a:rPr lang="en-US" sz="2800" b="1" dirty="0"/>
              <a:t>all morning / week / year/ for hours / days / weeks / months / years</a:t>
            </a:r>
          </a:p>
          <a:p>
            <a:pPr algn="just">
              <a:lnSpc>
                <a:spcPct val="100000"/>
              </a:lnSpc>
              <a:spcBef>
                <a:spcPts val="1000"/>
              </a:spcBef>
              <a:spcAft>
                <a:spcPts val="0"/>
              </a:spcAft>
            </a:pPr>
            <a:r>
              <a:rPr lang="en-US" sz="2800" b="1" dirty="0" smtClean="0">
                <a:solidFill>
                  <a:srgbClr val="FF0000"/>
                </a:solidFill>
              </a:rPr>
              <a:t>* Example</a:t>
            </a:r>
            <a:r>
              <a:rPr lang="en-US" sz="2800" b="1" dirty="0">
                <a:solidFill>
                  <a:srgbClr val="FF0000"/>
                </a:solidFill>
              </a:rPr>
              <a:t>:</a:t>
            </a:r>
          </a:p>
          <a:p>
            <a:pPr algn="just"/>
            <a:r>
              <a:rPr lang="en-US" sz="2800" dirty="0"/>
              <a:t>We were cooking all morning because we had our friends coming for lunch.</a:t>
            </a:r>
          </a:p>
        </p:txBody>
      </p:sp>
      <p:pic>
        <p:nvPicPr>
          <p:cNvPr id="6" name="Picture 5"/>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329319" y="709930"/>
            <a:ext cx="3148330" cy="774741"/>
          </a:xfrm>
          <a:prstGeom prst="rect">
            <a:avLst/>
          </a:prstGeom>
        </p:spPr>
      </p:pic>
      <p:sp>
        <p:nvSpPr>
          <p:cNvPr id="9" name="Text Box 8"/>
          <p:cNvSpPr txBox="1"/>
          <p:nvPr/>
        </p:nvSpPr>
        <p:spPr>
          <a:xfrm>
            <a:off x="3048000" y="-1932940"/>
            <a:ext cx="6096000" cy="1076325"/>
          </a:xfrm>
          <a:prstGeom prst="rect">
            <a:avLst/>
          </a:prstGeom>
          <a:solidFill>
            <a:srgbClr val="7F4674"/>
          </a:solidFill>
        </p:spPr>
        <p:txBody>
          <a:bodyPr wrap="square" rtlCol="0" anchor="t">
            <a:spAutoFit/>
          </a:bodyPr>
          <a:lstStyle/>
          <a:p>
            <a:pPr algn="ctr"/>
            <a:r>
              <a:rPr lang="en-US" sz="3200">
                <a:solidFill>
                  <a:schemeClr val="bg1"/>
                </a:solidFill>
              </a:rPr>
              <a:t>live              make        preserve</a:t>
            </a:r>
          </a:p>
          <a:p>
            <a:pPr algn="ctr"/>
            <a:r>
              <a:rPr lang="en-US" sz="3200">
                <a:solidFill>
                  <a:schemeClr val="bg1"/>
                </a:solidFill>
              </a:rPr>
              <a:t>work              build</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241675" y="67945"/>
            <a:ext cx="6688906" cy="646331"/>
          </a:xfrm>
          <a:prstGeom prst="rect">
            <a:avLst/>
          </a:prstGeom>
          <a:noFill/>
          <a:effectLst/>
        </p:spPr>
        <p:txBody>
          <a:bodyPr wrap="square" rtlCol="0">
            <a:spAutoFit/>
          </a:bodyPr>
          <a:lstStyle/>
          <a:p>
            <a:pPr marL="571500" indent="-571500" algn="ctr">
              <a:buFont typeface="Wingdings" panose="05000000000000000000" pitchFamily="2" charset="2"/>
              <a:buChar char="v"/>
            </a:pPr>
            <a:r>
              <a:rPr lang="en-US" sz="3600" b="1" dirty="0" smtClean="0">
                <a:solidFill>
                  <a:srgbClr val="0070C0"/>
                </a:solidFill>
                <a:sym typeface="+mn-ea"/>
              </a:rPr>
              <a:t>THE PAST </a:t>
            </a:r>
            <a:r>
              <a:rPr lang="en-US" sz="3600" b="1" dirty="0">
                <a:solidFill>
                  <a:srgbClr val="0070C0"/>
                </a:solidFill>
                <a:sym typeface="+mn-ea"/>
              </a:rPr>
              <a:t>CONTINUOUS</a:t>
            </a:r>
            <a:endParaRPr lang="en-US" sz="3600" b="1" dirty="0">
              <a:solidFill>
                <a:srgbClr val="0070C0"/>
              </a:solidFill>
              <a:effectLst>
                <a:glow rad="88900">
                  <a:schemeClr val="bg1"/>
                </a:glow>
              </a:effectLst>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rot="21154653">
            <a:off x="240829" y="503464"/>
            <a:ext cx="3148330" cy="774741"/>
          </a:xfrm>
          <a:prstGeom prst="rect">
            <a:avLst/>
          </a:prstGeom>
        </p:spPr>
      </p:pic>
      <p:sp>
        <p:nvSpPr>
          <p:cNvPr id="9" name="Text Box 8"/>
          <p:cNvSpPr txBox="1"/>
          <p:nvPr/>
        </p:nvSpPr>
        <p:spPr>
          <a:xfrm>
            <a:off x="3048000" y="-1932940"/>
            <a:ext cx="6096000" cy="1076325"/>
          </a:xfrm>
          <a:prstGeom prst="rect">
            <a:avLst/>
          </a:prstGeom>
          <a:solidFill>
            <a:srgbClr val="7F4674"/>
          </a:solidFill>
        </p:spPr>
        <p:txBody>
          <a:bodyPr wrap="square" rtlCol="0" anchor="t">
            <a:spAutoFit/>
          </a:bodyPr>
          <a:lstStyle/>
          <a:p>
            <a:pPr algn="ctr"/>
            <a:r>
              <a:rPr lang="en-US" sz="3200">
                <a:solidFill>
                  <a:schemeClr val="bg1"/>
                </a:solidFill>
              </a:rPr>
              <a:t>live              make        preserve</a:t>
            </a:r>
          </a:p>
          <a:p>
            <a:pPr algn="ctr"/>
            <a:r>
              <a:rPr lang="en-US" sz="3200">
                <a:solidFill>
                  <a:schemeClr val="bg1"/>
                </a:solidFill>
              </a:rPr>
              <a:t>work              build</a:t>
            </a:r>
          </a:p>
        </p:txBody>
      </p:sp>
      <p:sp>
        <p:nvSpPr>
          <p:cNvPr id="3" name="Rectangle 2"/>
          <p:cNvSpPr/>
          <p:nvPr/>
        </p:nvSpPr>
        <p:spPr>
          <a:xfrm>
            <a:off x="550607" y="1552036"/>
            <a:ext cx="11208774" cy="3970318"/>
          </a:xfrm>
          <a:prstGeom prst="rect">
            <a:avLst/>
          </a:prstGeom>
        </p:spPr>
        <p:txBody>
          <a:bodyPr wrap="square">
            <a:spAutoFit/>
          </a:bodyPr>
          <a:lstStyle/>
          <a:p>
            <a:pPr marL="457200" indent="-457200">
              <a:buFont typeface="Wingdings" panose="05000000000000000000" pitchFamily="2" charset="2"/>
              <a:buChar char="Ø"/>
            </a:pPr>
            <a:r>
              <a:rPr lang="vi-VN" sz="2800" i="1" dirty="0" smtClean="0"/>
              <a:t>Chúng </a:t>
            </a:r>
            <a:r>
              <a:rPr lang="vi-VN" sz="2800" i="1" dirty="0"/>
              <a:t>ta dùng thì quá khứ tiếp diễn để diễn tả một hành động đang xảy ra tại một thời điểm cụ thể trong quá khứ hoặc một hành động quá khứ đang xảy ra thì có một hành động khác xen vào.</a:t>
            </a:r>
          </a:p>
          <a:p>
            <a:pPr marL="457200" indent="-457200">
              <a:buFont typeface="Wingdings" panose="05000000000000000000" pitchFamily="2" charset="2"/>
              <a:buChar char="Ø"/>
            </a:pPr>
            <a:endParaRPr lang="vi-VN" sz="2800" i="1" dirty="0"/>
          </a:p>
          <a:p>
            <a:pPr marL="457200" indent="-457200">
              <a:buFont typeface="Wingdings" panose="05000000000000000000" pitchFamily="2" charset="2"/>
              <a:buChar char="Ø"/>
            </a:pPr>
            <a:r>
              <a:rPr lang="vi-VN" sz="2800" i="1" dirty="0" smtClean="0"/>
              <a:t>Chúng </a:t>
            </a:r>
            <a:r>
              <a:rPr lang="vi-VN" sz="2800" i="1" dirty="0"/>
              <a:t>ta cũng dùng thì quá khứ tiếp diễn để nhấn mạnh một hành động diễn ra trong bao lâu và ai đó đã dành bao nhiêu thời gian để thực hiện nó. Chúng ta thường sử dụng các cụm trạng từ để giải thích độ dài thời gian như: </a:t>
            </a:r>
            <a:r>
              <a:rPr lang="vi-VN" sz="2800" b="1" i="1" dirty="0">
                <a:solidFill>
                  <a:srgbClr val="0070C0"/>
                </a:solidFill>
              </a:rPr>
              <a:t>all morning / week / year; for hours / days / weeks / months </a:t>
            </a:r>
            <a:r>
              <a:rPr lang="vi-VN" sz="2800" b="1" i="1" dirty="0" smtClean="0">
                <a:solidFill>
                  <a:srgbClr val="0070C0"/>
                </a:solidFill>
              </a:rPr>
              <a:t>years</a:t>
            </a:r>
            <a:endParaRPr lang="vi-VN" sz="2800" b="1" i="1" dirty="0">
              <a:solidFill>
                <a:srgbClr val="0070C0"/>
              </a:solidFill>
            </a:endParaRPr>
          </a:p>
        </p:txBody>
      </p:sp>
      <p:sp>
        <p:nvSpPr>
          <p:cNvPr id="4" name="Rectangle 3"/>
          <p:cNvSpPr/>
          <p:nvPr/>
        </p:nvSpPr>
        <p:spPr>
          <a:xfrm>
            <a:off x="2906490" y="5836894"/>
            <a:ext cx="5492722" cy="523220"/>
          </a:xfrm>
          <a:prstGeom prst="rect">
            <a:avLst/>
          </a:prstGeom>
          <a:solidFill>
            <a:schemeClr val="accent3">
              <a:lumMod val="60000"/>
              <a:lumOff val="40000"/>
            </a:schemeClr>
          </a:solidFill>
        </p:spPr>
        <p:txBody>
          <a:bodyPr wrap="none">
            <a:spAutoFit/>
          </a:bodyPr>
          <a:lstStyle/>
          <a:p>
            <a:pPr marL="457200" lvl="0" indent="-457200">
              <a:buFont typeface="Wingdings" panose="05000000000000000000" pitchFamily="2" charset="2"/>
              <a:buChar char="Ø"/>
            </a:pPr>
            <a:r>
              <a:rPr lang="en-US" sz="2800" b="1" dirty="0">
                <a:solidFill>
                  <a:srgbClr val="C00000"/>
                </a:solidFill>
              </a:rPr>
              <a:t>FORM</a:t>
            </a:r>
            <a:r>
              <a:rPr lang="vi-VN" sz="2800" b="1" dirty="0">
                <a:solidFill>
                  <a:srgbClr val="C00000"/>
                </a:solidFill>
              </a:rPr>
              <a:t>: </a:t>
            </a:r>
            <a:r>
              <a:rPr lang="en-US" sz="2800" b="1" dirty="0">
                <a:solidFill>
                  <a:srgbClr val="C00000"/>
                </a:solidFill>
              </a:rPr>
              <a:t> </a:t>
            </a:r>
            <a:r>
              <a:rPr lang="vi-VN" sz="2800" b="1" dirty="0"/>
              <a:t>S + was/ were + Ving.</a:t>
            </a:r>
            <a:endParaRPr lang="en-US" sz="2800" b="1" dirty="0"/>
          </a:p>
        </p:txBody>
      </p:sp>
    </p:spTree>
    <p:extLst>
      <p:ext uri="{BB962C8B-B14F-4D97-AF65-F5344CB8AC3E}">
        <p14:creationId xmlns:p14="http://schemas.microsoft.com/office/powerpoint/2010/main" val="33635706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56513" y="-29497"/>
            <a:ext cx="10888345" cy="1076325"/>
          </a:xfrm>
          <a:prstGeom prst="rect">
            <a:avLst/>
          </a:prstGeom>
          <a:noFill/>
          <a:effectLst/>
        </p:spPr>
        <p:txBody>
          <a:bodyPr wrap="square" rtlCol="0">
            <a:spAutoFit/>
          </a:bodyPr>
          <a:lstStyle/>
          <a:p>
            <a:pPr algn="just"/>
            <a:r>
              <a:rPr lang="en-US" sz="3200" b="1" dirty="0">
                <a:solidFill>
                  <a:schemeClr val="tx1"/>
                </a:solidFill>
                <a:effectLst>
                  <a:glow rad="88900">
                    <a:schemeClr val="bg1"/>
                  </a:glow>
                </a:effectLst>
                <a:cs typeface="Arial" panose="020B0604020202020204" pitchFamily="34" charset="0"/>
              </a:rPr>
              <a:t>Complete the sentences, using the past continuous forms of the given verbs.</a:t>
            </a:r>
          </a:p>
        </p:txBody>
      </p:sp>
      <p:sp>
        <p:nvSpPr>
          <p:cNvPr id="16" name="Rounded Rectangle 15"/>
          <p:cNvSpPr/>
          <p:nvPr/>
        </p:nvSpPr>
        <p:spPr>
          <a:xfrm>
            <a:off x="207410" y="73143"/>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260195" y="-29497"/>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9" name="Text Box 8"/>
          <p:cNvSpPr txBox="1"/>
          <p:nvPr/>
        </p:nvSpPr>
        <p:spPr>
          <a:xfrm>
            <a:off x="889820" y="1055787"/>
            <a:ext cx="9999406" cy="584775"/>
          </a:xfrm>
          <a:prstGeom prst="rect">
            <a:avLst/>
          </a:prstGeom>
          <a:solidFill>
            <a:schemeClr val="accent5">
              <a:lumMod val="60000"/>
              <a:lumOff val="40000"/>
            </a:schemeClr>
          </a:solidFill>
        </p:spPr>
        <p:txBody>
          <a:bodyPr wrap="square" rtlCol="0" anchor="t">
            <a:spAutoFit/>
          </a:bodyPr>
          <a:lstStyle/>
          <a:p>
            <a:pPr algn="ctr"/>
            <a:r>
              <a:rPr lang="en-US" sz="3200" b="1" dirty="0">
                <a:solidFill>
                  <a:srgbClr val="C00000"/>
                </a:solidFill>
              </a:rPr>
              <a:t>live              make        </a:t>
            </a:r>
            <a:r>
              <a:rPr lang="en-US" sz="3200" b="1" dirty="0" smtClean="0">
                <a:solidFill>
                  <a:srgbClr val="C00000"/>
                </a:solidFill>
              </a:rPr>
              <a:t>preserve	work              </a:t>
            </a:r>
            <a:r>
              <a:rPr lang="en-US" sz="3200" b="1" dirty="0">
                <a:solidFill>
                  <a:srgbClr val="C00000"/>
                </a:solidFill>
              </a:rPr>
              <a:t>build</a:t>
            </a:r>
          </a:p>
        </p:txBody>
      </p:sp>
      <p:sp>
        <p:nvSpPr>
          <p:cNvPr id="22" name="Text Box 21"/>
          <p:cNvSpPr txBox="1"/>
          <p:nvPr/>
        </p:nvSpPr>
        <p:spPr>
          <a:xfrm>
            <a:off x="162775" y="1736540"/>
            <a:ext cx="11453495" cy="1076325"/>
          </a:xfrm>
          <a:prstGeom prst="rect">
            <a:avLst/>
          </a:prstGeom>
          <a:noFill/>
        </p:spPr>
        <p:txBody>
          <a:bodyPr wrap="square" rtlCol="0" anchor="t">
            <a:spAutoFit/>
          </a:bodyPr>
          <a:lstStyle/>
          <a:p>
            <a:pPr algn="just"/>
            <a:r>
              <a:rPr lang="en-US" sz="3200" b="1" dirty="0"/>
              <a:t>1.</a:t>
            </a:r>
            <a:r>
              <a:rPr lang="en-US" sz="3200" dirty="0"/>
              <a:t> People </a:t>
            </a:r>
            <a:r>
              <a:rPr lang="en-US" sz="3200" dirty="0" smtClean="0"/>
              <a:t>________________ </a:t>
            </a:r>
            <a:r>
              <a:rPr lang="en-US" sz="3200" dirty="0"/>
              <a:t>the monument for years because it had great value.</a:t>
            </a:r>
          </a:p>
        </p:txBody>
      </p:sp>
      <p:sp>
        <p:nvSpPr>
          <p:cNvPr id="29" name="Text Box 28"/>
          <p:cNvSpPr txBox="1"/>
          <p:nvPr/>
        </p:nvSpPr>
        <p:spPr>
          <a:xfrm>
            <a:off x="162775" y="2800165"/>
            <a:ext cx="11682083" cy="584775"/>
          </a:xfrm>
          <a:prstGeom prst="rect">
            <a:avLst/>
          </a:prstGeom>
          <a:noFill/>
        </p:spPr>
        <p:txBody>
          <a:bodyPr wrap="square" rtlCol="0" anchor="t">
            <a:spAutoFit/>
          </a:bodyPr>
          <a:lstStyle/>
          <a:p>
            <a:r>
              <a:rPr lang="en-US" sz="3200" b="1" dirty="0"/>
              <a:t>2.</a:t>
            </a:r>
            <a:r>
              <a:rPr lang="en-US" sz="3200" dirty="0"/>
              <a:t> When I finished school, my family </a:t>
            </a:r>
            <a:r>
              <a:rPr lang="en-US" sz="3200" dirty="0">
                <a:sym typeface="+mn-ea"/>
              </a:rPr>
              <a:t> </a:t>
            </a:r>
            <a:r>
              <a:rPr lang="en-US" sz="3200" dirty="0" smtClean="0">
                <a:sym typeface="+mn-ea"/>
              </a:rPr>
              <a:t>___________</a:t>
            </a:r>
            <a:r>
              <a:rPr lang="en-US" sz="3200" dirty="0" smtClean="0"/>
              <a:t>in </a:t>
            </a:r>
            <a:r>
              <a:rPr lang="en-US" sz="3200" dirty="0"/>
              <a:t>the countryside.</a:t>
            </a:r>
          </a:p>
        </p:txBody>
      </p:sp>
      <p:sp>
        <p:nvSpPr>
          <p:cNvPr id="30" name="Text Box 29"/>
          <p:cNvSpPr txBox="1"/>
          <p:nvPr/>
        </p:nvSpPr>
        <p:spPr>
          <a:xfrm>
            <a:off x="207410" y="3606309"/>
            <a:ext cx="11453495" cy="1076325"/>
          </a:xfrm>
          <a:prstGeom prst="rect">
            <a:avLst/>
          </a:prstGeom>
          <a:noFill/>
        </p:spPr>
        <p:txBody>
          <a:bodyPr wrap="square" rtlCol="0" anchor="t">
            <a:spAutoFit/>
          </a:bodyPr>
          <a:lstStyle/>
          <a:p>
            <a:pPr algn="just"/>
            <a:r>
              <a:rPr lang="en-US" sz="3200" b="1" dirty="0"/>
              <a:t>3.</a:t>
            </a:r>
            <a:r>
              <a:rPr lang="en-US" sz="3200" dirty="0"/>
              <a:t> People</a:t>
            </a:r>
            <a:r>
              <a:rPr lang="en-US" sz="3200" dirty="0">
                <a:sym typeface="+mn-ea"/>
              </a:rPr>
              <a:t> </a:t>
            </a:r>
            <a:r>
              <a:rPr lang="en-US" sz="3200" dirty="0" smtClean="0">
                <a:sym typeface="+mn-ea"/>
              </a:rPr>
              <a:t>________________</a:t>
            </a:r>
            <a:r>
              <a:rPr lang="en-US" sz="3200" dirty="0" smtClean="0"/>
              <a:t>the </a:t>
            </a:r>
            <a:r>
              <a:rPr lang="en-US" sz="3200" dirty="0"/>
              <a:t>Taj Mahal – a World Heritage Site while Shah Jahan was emperor.</a:t>
            </a:r>
          </a:p>
        </p:txBody>
      </p:sp>
      <p:sp>
        <p:nvSpPr>
          <p:cNvPr id="31" name="Text Box 30"/>
          <p:cNvSpPr txBox="1"/>
          <p:nvPr/>
        </p:nvSpPr>
        <p:spPr>
          <a:xfrm>
            <a:off x="2198432" y="1733683"/>
            <a:ext cx="2609215" cy="710565"/>
          </a:xfrm>
          <a:prstGeom prst="rect">
            <a:avLst/>
          </a:prstGeom>
          <a:noFill/>
        </p:spPr>
        <p:txBody>
          <a:bodyPr wrap="none" rtlCol="0" anchor="t">
            <a:noAutofit/>
          </a:bodyPr>
          <a:lstStyle/>
          <a:p>
            <a:pPr algn="l"/>
            <a:r>
              <a:rPr lang="en-US" sz="3200" b="1" dirty="0">
                <a:ln>
                  <a:noFill/>
                </a:ln>
                <a:solidFill>
                  <a:srgbClr val="C00000"/>
                </a:solidFill>
                <a:latin typeface="Calibri" panose="020F0502020204030204" pitchFamily="34" charset="0"/>
                <a:cs typeface="Calibri" panose="020F0502020204030204" pitchFamily="34" charset="0"/>
              </a:rPr>
              <a:t>were preserving</a:t>
            </a:r>
          </a:p>
        </p:txBody>
      </p:sp>
      <p:sp>
        <p:nvSpPr>
          <p:cNvPr id="32" name="Text Box 31"/>
          <p:cNvSpPr txBox="1"/>
          <p:nvPr/>
        </p:nvSpPr>
        <p:spPr>
          <a:xfrm>
            <a:off x="6400686" y="2800623"/>
            <a:ext cx="2232038" cy="710565"/>
          </a:xfrm>
          <a:prstGeom prst="rect">
            <a:avLst/>
          </a:prstGeom>
          <a:noFill/>
        </p:spPr>
        <p:txBody>
          <a:bodyPr wrap="none" rtlCol="0" anchor="t">
            <a:noAutofit/>
          </a:bodyPr>
          <a:lstStyle/>
          <a:p>
            <a:pPr algn="l"/>
            <a:r>
              <a:rPr lang="en-US" sz="3200" b="1" dirty="0">
                <a:ln>
                  <a:noFill/>
                </a:ln>
                <a:solidFill>
                  <a:srgbClr val="C00000"/>
                </a:solidFill>
                <a:latin typeface="Calibri" panose="020F0502020204030204" pitchFamily="34" charset="0"/>
                <a:cs typeface="Calibri" panose="020F0502020204030204" pitchFamily="34" charset="0"/>
              </a:rPr>
              <a:t>was </a:t>
            </a:r>
            <a:r>
              <a:rPr lang="en-US" sz="3200" b="1" dirty="0" smtClean="0">
                <a:ln>
                  <a:noFill/>
                </a:ln>
                <a:solidFill>
                  <a:srgbClr val="C00000"/>
                </a:solidFill>
                <a:latin typeface="Calibri" panose="020F0502020204030204" pitchFamily="34" charset="0"/>
                <a:cs typeface="Calibri" panose="020F0502020204030204" pitchFamily="34" charset="0"/>
              </a:rPr>
              <a:t> </a:t>
            </a:r>
            <a:r>
              <a:rPr lang="en-US" sz="3200" b="1" dirty="0">
                <a:ln>
                  <a:noFill/>
                </a:ln>
                <a:solidFill>
                  <a:srgbClr val="C00000"/>
                </a:solidFill>
                <a:latin typeface="Calibri" panose="020F0502020204030204" pitchFamily="34" charset="0"/>
                <a:cs typeface="Calibri" panose="020F0502020204030204" pitchFamily="34" charset="0"/>
              </a:rPr>
              <a:t>living</a:t>
            </a:r>
          </a:p>
        </p:txBody>
      </p:sp>
      <p:sp>
        <p:nvSpPr>
          <p:cNvPr id="35" name="Text Box 34"/>
          <p:cNvSpPr txBox="1"/>
          <p:nvPr/>
        </p:nvSpPr>
        <p:spPr>
          <a:xfrm>
            <a:off x="2414270" y="3605039"/>
            <a:ext cx="2609215" cy="710565"/>
          </a:xfrm>
          <a:prstGeom prst="rect">
            <a:avLst/>
          </a:prstGeom>
          <a:noFill/>
        </p:spPr>
        <p:txBody>
          <a:bodyPr wrap="none" rtlCol="0" anchor="t">
            <a:noAutofit/>
          </a:bodyPr>
          <a:lstStyle/>
          <a:p>
            <a:pPr algn="l"/>
            <a:r>
              <a:rPr lang="en-US" sz="3200" b="1" dirty="0">
                <a:ln>
                  <a:noFill/>
                </a:ln>
                <a:solidFill>
                  <a:srgbClr val="C00000"/>
                </a:solidFill>
                <a:latin typeface="Calibri" panose="020F0502020204030204" pitchFamily="34" charset="0"/>
                <a:cs typeface="Calibri" panose="020F0502020204030204" pitchFamily="34" charset="0"/>
              </a:rPr>
              <a:t>were building</a:t>
            </a:r>
          </a:p>
        </p:txBody>
      </p:sp>
      <p:sp>
        <p:nvSpPr>
          <p:cNvPr id="18" name="Text Box 21"/>
          <p:cNvSpPr txBox="1"/>
          <p:nvPr/>
        </p:nvSpPr>
        <p:spPr>
          <a:xfrm>
            <a:off x="207410" y="4668664"/>
            <a:ext cx="11453495" cy="1077218"/>
          </a:xfrm>
          <a:prstGeom prst="rect">
            <a:avLst/>
          </a:prstGeom>
          <a:noFill/>
        </p:spPr>
        <p:txBody>
          <a:bodyPr wrap="square" rtlCol="0" anchor="t">
            <a:spAutoFit/>
          </a:bodyPr>
          <a:lstStyle/>
          <a:p>
            <a:pPr algn="just"/>
            <a:r>
              <a:rPr lang="en-US" sz="3200" b="1" dirty="0"/>
              <a:t>4.</a:t>
            </a:r>
            <a:r>
              <a:rPr lang="en-US" sz="3200" dirty="0"/>
              <a:t> “______ you still </a:t>
            </a:r>
            <a:r>
              <a:rPr lang="en-US" sz="3200" dirty="0" smtClean="0"/>
              <a:t>__________ </a:t>
            </a:r>
            <a:r>
              <a:rPr lang="en-US" sz="3200" dirty="0"/>
              <a:t>on the coffee farm when the war broke out, Grandpa?”</a:t>
            </a:r>
          </a:p>
        </p:txBody>
      </p:sp>
      <p:sp>
        <p:nvSpPr>
          <p:cNvPr id="19" name="Text Box 28"/>
          <p:cNvSpPr txBox="1"/>
          <p:nvPr/>
        </p:nvSpPr>
        <p:spPr>
          <a:xfrm>
            <a:off x="207410" y="5652668"/>
            <a:ext cx="11453495" cy="1077218"/>
          </a:xfrm>
          <a:prstGeom prst="rect">
            <a:avLst/>
          </a:prstGeom>
          <a:noFill/>
        </p:spPr>
        <p:txBody>
          <a:bodyPr wrap="square" rtlCol="0" anchor="t">
            <a:spAutoFit/>
          </a:bodyPr>
          <a:lstStyle/>
          <a:p>
            <a:pPr algn="just"/>
            <a:r>
              <a:rPr lang="en-US" sz="3200" b="1" dirty="0"/>
              <a:t>5.</a:t>
            </a:r>
            <a:r>
              <a:rPr lang="en-US" sz="3200" dirty="0"/>
              <a:t> I </a:t>
            </a:r>
            <a:r>
              <a:rPr lang="en-US" sz="3200" dirty="0" smtClean="0"/>
              <a:t>______________ </a:t>
            </a:r>
            <a:r>
              <a:rPr lang="en-US" sz="3200" dirty="0"/>
              <a:t>a presentation when the microphone stopped working.</a:t>
            </a:r>
          </a:p>
        </p:txBody>
      </p:sp>
      <p:sp>
        <p:nvSpPr>
          <p:cNvPr id="20" name="Text Box 30"/>
          <p:cNvSpPr txBox="1"/>
          <p:nvPr/>
        </p:nvSpPr>
        <p:spPr>
          <a:xfrm>
            <a:off x="928760" y="4646085"/>
            <a:ext cx="1684655" cy="710565"/>
          </a:xfrm>
          <a:prstGeom prst="rect">
            <a:avLst/>
          </a:prstGeom>
          <a:noFill/>
        </p:spPr>
        <p:txBody>
          <a:bodyPr wrap="none" rtlCol="0" anchor="t">
            <a:noAutofit/>
          </a:bodyPr>
          <a:lstStyle/>
          <a:p>
            <a:pPr algn="l"/>
            <a:r>
              <a:rPr lang="en-US" sz="3200" b="1" dirty="0">
                <a:ln>
                  <a:noFill/>
                </a:ln>
                <a:solidFill>
                  <a:srgbClr val="C00000"/>
                </a:solidFill>
                <a:latin typeface="Calibri" panose="020F0502020204030204" pitchFamily="34" charset="0"/>
                <a:cs typeface="Calibri" panose="020F0502020204030204" pitchFamily="34" charset="0"/>
              </a:rPr>
              <a:t>Were </a:t>
            </a:r>
          </a:p>
        </p:txBody>
      </p:sp>
      <p:sp>
        <p:nvSpPr>
          <p:cNvPr id="21" name="Text Box 31"/>
          <p:cNvSpPr txBox="1"/>
          <p:nvPr/>
        </p:nvSpPr>
        <p:spPr>
          <a:xfrm>
            <a:off x="1032663" y="5616119"/>
            <a:ext cx="2609215" cy="710565"/>
          </a:xfrm>
          <a:prstGeom prst="rect">
            <a:avLst/>
          </a:prstGeom>
          <a:noFill/>
        </p:spPr>
        <p:txBody>
          <a:bodyPr wrap="none" rtlCol="0" anchor="t">
            <a:noAutofit/>
          </a:bodyPr>
          <a:lstStyle/>
          <a:p>
            <a:pPr algn="l"/>
            <a:r>
              <a:rPr lang="en-US" sz="3200" b="1" dirty="0">
                <a:ln>
                  <a:noFill/>
                </a:ln>
                <a:solidFill>
                  <a:srgbClr val="C00000"/>
                </a:solidFill>
                <a:latin typeface="Calibri" panose="020F0502020204030204" pitchFamily="34" charset="0"/>
                <a:cs typeface="Calibri" panose="020F0502020204030204" pitchFamily="34" charset="0"/>
              </a:rPr>
              <a:t>was making</a:t>
            </a:r>
          </a:p>
        </p:txBody>
      </p:sp>
      <p:sp>
        <p:nvSpPr>
          <p:cNvPr id="23" name="Text Box 2"/>
          <p:cNvSpPr txBox="1"/>
          <p:nvPr/>
        </p:nvSpPr>
        <p:spPr>
          <a:xfrm>
            <a:off x="3919322" y="4640089"/>
            <a:ext cx="1995233" cy="710565"/>
          </a:xfrm>
          <a:prstGeom prst="rect">
            <a:avLst/>
          </a:prstGeom>
          <a:noFill/>
        </p:spPr>
        <p:txBody>
          <a:bodyPr wrap="none" rtlCol="0" anchor="t">
            <a:noAutofit/>
          </a:bodyPr>
          <a:lstStyle/>
          <a:p>
            <a:pPr algn="l"/>
            <a:r>
              <a:rPr lang="en-US" sz="3200" b="1" dirty="0" smtClean="0">
                <a:ln>
                  <a:noFill/>
                </a:ln>
                <a:solidFill>
                  <a:srgbClr val="C00000"/>
                </a:solidFill>
                <a:latin typeface="Calibri" panose="020F0502020204030204" pitchFamily="34" charset="0"/>
                <a:cs typeface="Calibri" panose="020F0502020204030204" pitchFamily="34" charset="0"/>
              </a:rPr>
              <a:t>working</a:t>
            </a:r>
            <a:endParaRPr lang="en-US" sz="3200" b="1" dirty="0">
              <a:ln>
                <a:noFill/>
              </a:ln>
              <a:solidFill>
                <a:srgbClr val="C0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2"/>
                                        </p:tgtEl>
                                        <p:attrNameLst>
                                          <p:attrName>ppt_y</p:attrName>
                                        </p:attrNameLst>
                                      </p:cBhvr>
                                      <p:tavLst>
                                        <p:tav tm="0">
                                          <p:val>
                                            <p:strVal val="#ppt_y"/>
                                          </p:val>
                                        </p:tav>
                                        <p:tav tm="100000">
                                          <p:val>
                                            <p:strVal val="#ppt_y"/>
                                          </p:val>
                                        </p:tav>
                                      </p:tavLst>
                                    </p:anim>
                                    <p:anim calcmode="lin" valueType="num">
                                      <p:cBhvr>
                                        <p:cTn id="9"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2"/>
                                        </p:tgtEl>
                                      </p:cBhvr>
                                    </p:animEffect>
                                  </p:childTnLst>
                                </p:cTn>
                              </p:par>
                              <p:par>
                                <p:cTn id="12" presetID="41" presetClass="entr" presetSubtype="0" fill="hold" grpId="0" nodeType="withEffect">
                                  <p:stCondLst>
                                    <p:cond delay="0"/>
                                  </p:stCondLst>
                                  <p:iterate type="lt">
                                    <p:tmPct val="5000"/>
                                  </p:iterate>
                                  <p:childTnLst>
                                    <p:set>
                                      <p:cBhvr>
                                        <p:cTn id="13" dur="1" fill="hold">
                                          <p:stCondLst>
                                            <p:cond delay="0"/>
                                          </p:stCondLst>
                                        </p:cTn>
                                        <p:tgtEl>
                                          <p:spTgt spid="29"/>
                                        </p:tgtEl>
                                        <p:attrNameLst>
                                          <p:attrName>style.visibility</p:attrName>
                                        </p:attrNameLst>
                                      </p:cBhvr>
                                      <p:to>
                                        <p:strVal val="visible"/>
                                      </p:to>
                                    </p:set>
                                    <p:anim calcmode="lin" valueType="num">
                                      <p:cBhvr>
                                        <p:cTn id="14"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9"/>
                                        </p:tgtEl>
                                        <p:attrNameLst>
                                          <p:attrName>ppt_y</p:attrName>
                                        </p:attrNameLst>
                                      </p:cBhvr>
                                      <p:tavLst>
                                        <p:tav tm="0">
                                          <p:val>
                                            <p:strVal val="#ppt_y"/>
                                          </p:val>
                                        </p:tav>
                                        <p:tav tm="100000">
                                          <p:val>
                                            <p:strVal val="#ppt_y"/>
                                          </p:val>
                                        </p:tav>
                                      </p:tavLst>
                                    </p:anim>
                                    <p:anim calcmode="lin" valueType="num">
                                      <p:cBhvr>
                                        <p:cTn id="16"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9"/>
                                        </p:tgtEl>
                                      </p:cBhvr>
                                    </p:animEffect>
                                  </p:childTnLst>
                                </p:cTn>
                              </p:par>
                              <p:par>
                                <p:cTn id="19" presetID="41" presetClass="entr" presetSubtype="0" fill="hold" grpId="0" nodeType="withEffect">
                                  <p:stCondLst>
                                    <p:cond delay="0"/>
                                  </p:stCondLst>
                                  <p:iterate type="lt">
                                    <p:tmPct val="5000"/>
                                  </p:iterate>
                                  <p:childTnLst>
                                    <p:set>
                                      <p:cBhvr>
                                        <p:cTn id="20" dur="1" fill="hold">
                                          <p:stCondLst>
                                            <p:cond delay="0"/>
                                          </p:stCondLst>
                                        </p:cTn>
                                        <p:tgtEl>
                                          <p:spTgt spid="30"/>
                                        </p:tgtEl>
                                        <p:attrNameLst>
                                          <p:attrName>style.visibility</p:attrName>
                                        </p:attrNameLst>
                                      </p:cBhvr>
                                      <p:to>
                                        <p:strVal val="visible"/>
                                      </p:to>
                                    </p:set>
                                    <p:anim calcmode="lin" valueType="num">
                                      <p:cBhvr>
                                        <p:cTn id="21" dur="50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0"/>
                                        </p:tgtEl>
                                        <p:attrNameLst>
                                          <p:attrName>ppt_y</p:attrName>
                                        </p:attrNameLst>
                                      </p:cBhvr>
                                      <p:tavLst>
                                        <p:tav tm="0">
                                          <p:val>
                                            <p:strVal val="#ppt_y"/>
                                          </p:val>
                                        </p:tav>
                                        <p:tav tm="100000">
                                          <p:val>
                                            <p:strVal val="#ppt_y"/>
                                          </p:val>
                                        </p:tav>
                                      </p:tavLst>
                                    </p:anim>
                                    <p:anim calcmode="lin" valueType="num">
                                      <p:cBhvr>
                                        <p:cTn id="23" dur="50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5"/>
                                        </p:tgtEl>
                                        <p:attrNameLst>
                                          <p:attrName>style.visibility</p:attrName>
                                        </p:attrNameLst>
                                      </p:cBhvr>
                                      <p:to>
                                        <p:strVal val="visible"/>
                                      </p:to>
                                    </p:set>
                                  </p:childTnLst>
                                </p:cTn>
                              </p:par>
                              <p:par>
                                <p:cTn id="38" presetID="41" presetClass="entr" presetSubtype="0" fill="hold" grpId="0" nodeType="withEffect">
                                  <p:stCondLst>
                                    <p:cond delay="0"/>
                                  </p:stCondLst>
                                  <p:iterate type="lt">
                                    <p:tmPct val="5000"/>
                                  </p:iterate>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18"/>
                                        </p:tgtEl>
                                        <p:attrNameLst>
                                          <p:attrName>ppt_y</p:attrName>
                                        </p:attrNameLst>
                                      </p:cBhvr>
                                      <p:tavLst>
                                        <p:tav tm="0">
                                          <p:val>
                                            <p:strVal val="#ppt_y"/>
                                          </p:val>
                                        </p:tav>
                                        <p:tav tm="100000">
                                          <p:val>
                                            <p:strVal val="#ppt_y"/>
                                          </p:val>
                                        </p:tav>
                                      </p:tavLst>
                                    </p:anim>
                                    <p:anim calcmode="lin" valueType="num">
                                      <p:cBhvr>
                                        <p:cTn id="42"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18"/>
                                        </p:tgtEl>
                                      </p:cBhvr>
                                    </p:animEffect>
                                  </p:childTnLst>
                                </p:cTn>
                              </p:par>
                              <p:par>
                                <p:cTn id="45" presetID="41" presetClass="entr" presetSubtype="0" fill="hold" grpId="0" nodeType="withEffect">
                                  <p:stCondLst>
                                    <p:cond delay="0"/>
                                  </p:stCondLst>
                                  <p:iterate type="lt">
                                    <p:tmPct val="5000"/>
                                  </p:iterate>
                                  <p:childTnLst>
                                    <p:set>
                                      <p:cBhvr>
                                        <p:cTn id="46" dur="1" fill="hold">
                                          <p:stCondLst>
                                            <p:cond delay="0"/>
                                          </p:stCondLst>
                                        </p:cTn>
                                        <p:tgtEl>
                                          <p:spTgt spid="19"/>
                                        </p:tgtEl>
                                        <p:attrNameLst>
                                          <p:attrName>style.visibility</p:attrName>
                                        </p:attrNameLst>
                                      </p:cBhvr>
                                      <p:to>
                                        <p:strVal val="visible"/>
                                      </p:to>
                                    </p:set>
                                    <p:anim calcmode="lin" valueType="num">
                                      <p:cBhvr>
                                        <p:cTn id="4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19"/>
                                        </p:tgtEl>
                                        <p:attrNameLst>
                                          <p:attrName>ppt_y</p:attrName>
                                        </p:attrNameLst>
                                      </p:cBhvr>
                                      <p:tavLst>
                                        <p:tav tm="0">
                                          <p:val>
                                            <p:strVal val="#ppt_y"/>
                                          </p:val>
                                        </p:tav>
                                        <p:tav tm="100000">
                                          <p:val>
                                            <p:strVal val="#ppt_y"/>
                                          </p:val>
                                        </p:tav>
                                      </p:tavLst>
                                    </p:anim>
                                    <p:anim calcmode="lin" valueType="num">
                                      <p:cBhvr>
                                        <p:cTn id="4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9" grpId="0"/>
      <p:bldP spid="29" grpId="1"/>
      <p:bldP spid="30" grpId="0"/>
      <p:bldP spid="30" grpId="1"/>
      <p:bldP spid="31" grpId="0"/>
      <p:bldP spid="31" grpId="1"/>
      <p:bldP spid="32" grpId="0"/>
      <p:bldP spid="32" grpId="1"/>
      <p:bldP spid="35" grpId="0"/>
      <p:bldP spid="35" grpId="1"/>
      <p:bldP spid="18" grpId="0"/>
      <p:bldP spid="18" grpId="1"/>
      <p:bldP spid="19" grpId="0"/>
      <p:bldP spid="19" grpId="1"/>
      <p:bldP spid="20" grpId="0"/>
      <p:bldP spid="20" grpId="1"/>
      <p:bldP spid="21" grpId="0"/>
      <p:bldP spid="21" grpId="1"/>
      <p:bldP spid="23" grpId="0"/>
      <p:bldP spid="2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006993" y="61595"/>
            <a:ext cx="4957445" cy="584775"/>
          </a:xfrm>
          <a:prstGeom prst="rect">
            <a:avLst/>
          </a:prstGeom>
          <a:solidFill>
            <a:schemeClr val="accent5">
              <a:lumMod val="60000"/>
              <a:lumOff val="40000"/>
            </a:schemeClr>
          </a:solidFill>
          <a:effectLst/>
        </p:spPr>
        <p:txBody>
          <a:bodyPr wrap="square" rtlCol="0">
            <a:spAutoFit/>
          </a:bodyPr>
          <a:lstStyle/>
          <a:p>
            <a:pPr marL="457200" indent="-457200">
              <a:buFont typeface="Wingdings" panose="05000000000000000000" pitchFamily="2" charset="2"/>
              <a:buChar char="§"/>
            </a:pPr>
            <a:r>
              <a:rPr lang="en-US" sz="3200" b="1" dirty="0">
                <a:solidFill>
                  <a:srgbClr val="0070C0"/>
                </a:solidFill>
                <a:effectLst>
                  <a:glow rad="88900">
                    <a:schemeClr val="bg1"/>
                  </a:glow>
                </a:effectLst>
                <a:latin typeface="Arial" panose="020B0604020202020204" pitchFamily="34" charset="0"/>
                <a:cs typeface="Arial" panose="020B0604020202020204" pitchFamily="34" charset="0"/>
              </a:rPr>
              <a:t>WISH + PAST SIMPLE</a:t>
            </a:r>
          </a:p>
        </p:txBody>
      </p:sp>
      <p:sp>
        <p:nvSpPr>
          <p:cNvPr id="5" name="TextBox 20"/>
          <p:cNvSpPr txBox="1"/>
          <p:nvPr/>
        </p:nvSpPr>
        <p:spPr>
          <a:xfrm>
            <a:off x="575536" y="1089282"/>
            <a:ext cx="6276975" cy="743585"/>
          </a:xfrm>
          <a:prstGeom prst="rect">
            <a:avLst/>
          </a:prstGeom>
          <a:noFill/>
        </p:spPr>
        <p:txBody>
          <a:bodyPr wrap="square">
            <a:noAutofit/>
          </a:bodyPr>
          <a:lstStyle/>
          <a:p>
            <a:pPr marL="457200" indent="-457200" algn="just">
              <a:lnSpc>
                <a:spcPct val="100000"/>
              </a:lnSpc>
              <a:buFont typeface="Wingdings" panose="05000000000000000000" pitchFamily="2" charset="2"/>
              <a:buChar char="Ø"/>
            </a:pPr>
            <a:r>
              <a:rPr lang="en-US" sz="3200" b="1" dirty="0" smtClean="0">
                <a:solidFill>
                  <a:srgbClr val="0070C0"/>
                </a:solidFill>
              </a:rPr>
              <a:t>Look </a:t>
            </a:r>
            <a:r>
              <a:rPr lang="en-US" sz="3200" b="1" dirty="0">
                <a:solidFill>
                  <a:srgbClr val="0070C0"/>
                </a:solidFill>
              </a:rPr>
              <a:t>at the Grammar Box p.43</a:t>
            </a:r>
          </a:p>
        </p:txBody>
      </p:sp>
      <p:sp>
        <p:nvSpPr>
          <p:cNvPr id="3" name="Text Box 2"/>
          <p:cNvSpPr txBox="1"/>
          <p:nvPr/>
        </p:nvSpPr>
        <p:spPr>
          <a:xfrm>
            <a:off x="817245" y="2529840"/>
            <a:ext cx="10751820" cy="3046095"/>
          </a:xfrm>
          <a:prstGeom prst="rect">
            <a:avLst/>
          </a:prstGeom>
          <a:solidFill>
            <a:srgbClr val="FADDA1"/>
          </a:solidFill>
        </p:spPr>
        <p:txBody>
          <a:bodyPr wrap="square" rtlCol="0" anchor="t">
            <a:spAutoFit/>
          </a:bodyPr>
          <a:lstStyle/>
          <a:p>
            <a:pPr algn="just"/>
            <a:r>
              <a:rPr lang="en-US" sz="3200" dirty="0"/>
              <a:t>We use wish + past form verb when we want something now or in the future to be different.</a:t>
            </a:r>
          </a:p>
          <a:p>
            <a:pPr algn="just"/>
            <a:r>
              <a:rPr lang="en-US" sz="3200" b="1" dirty="0"/>
              <a:t>Subject + wish + subject + past simple</a:t>
            </a:r>
          </a:p>
          <a:p>
            <a:pPr algn="just"/>
            <a:r>
              <a:rPr lang="en-US" sz="3200" b="1" dirty="0"/>
              <a:t>Example: </a:t>
            </a:r>
          </a:p>
          <a:p>
            <a:pPr algn="just"/>
            <a:r>
              <a:rPr lang="en-US" sz="3200" dirty="0">
                <a:highlight>
                  <a:srgbClr val="00FF00"/>
                </a:highlight>
              </a:rPr>
              <a:t>I wish I had</a:t>
            </a:r>
            <a:r>
              <a:rPr lang="en-US" sz="3200" dirty="0"/>
              <a:t> enough money to travel around the world.</a:t>
            </a:r>
          </a:p>
          <a:p>
            <a:pPr algn="just"/>
            <a:r>
              <a:rPr lang="en-US" sz="3200" dirty="0">
                <a:highlight>
                  <a:srgbClr val="00FF00"/>
                </a:highlight>
              </a:rPr>
              <a:t>I wish (that) my mother didn’t have</a:t>
            </a:r>
            <a:r>
              <a:rPr lang="en-US" sz="3200" dirty="0"/>
              <a:t> to work so hard.</a:t>
            </a:r>
          </a:p>
        </p:txBody>
      </p:sp>
      <p:pic>
        <p:nvPicPr>
          <p:cNvPr id="7" name="Picture 6"/>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707390" y="1715135"/>
            <a:ext cx="3148330" cy="927735"/>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Lst>
  </p:timing>
</p:sld>
</file>

<file path=ppt/theme/theme1.xml><?xml version="1.0" encoding="utf-8"?>
<a:theme xmlns:a="http://schemas.openxmlformats.org/drawingml/2006/main" name="Office Them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483</TotalTime>
  <Words>2346</Words>
  <Application>Microsoft Office PowerPoint</Application>
  <PresentationFormat>Widescreen</PresentationFormat>
  <Paragraphs>304</Paragraphs>
  <Slides>38</Slides>
  <Notes>28</Notes>
  <HiddenSlides>0</HiddenSlides>
  <MMClips>1</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54" baseType="lpstr">
      <vt:lpstr>Microsoft YaHei</vt:lpstr>
      <vt:lpstr>Adobe Gothic Std B</vt:lpstr>
      <vt:lpstr>Arial</vt:lpstr>
      <vt:lpstr>Arial Black</vt:lpstr>
      <vt:lpstr>Bahnschrift</vt:lpstr>
      <vt:lpstr>Bahnschrift SemiBold</vt:lpstr>
      <vt:lpstr>Berlin Sans FB Demi</vt:lpstr>
      <vt:lpstr>Calibri</vt:lpstr>
      <vt:lpstr>Calibri Light</vt:lpstr>
      <vt:lpstr>Comic Sans MS</vt:lpstr>
      <vt:lpstr>Franklin Gothic Medium</vt:lpstr>
      <vt:lpstr>Myriad Pro</vt:lpstr>
      <vt:lpstr>Times New Roman</vt:lpstr>
      <vt:lpstr>Wingdings</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Lucky number</vt:lpstr>
      <vt:lpstr>Lucky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ADMIN</cp:lastModifiedBy>
  <cp:revision>302</cp:revision>
  <dcterms:created xsi:type="dcterms:W3CDTF">2020-12-09T02:04:00Z</dcterms:created>
  <dcterms:modified xsi:type="dcterms:W3CDTF">2024-07-22T15:20:46Z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823C590716E34869B370A41AA84A4474_13</vt:lpwstr>
  </property>
  <property fmtid="{D5CDD505-2E9C-101B-9397-08002B2CF9AE}" pid="3" name="KSOProductBuildVer">
    <vt:lpwstr>1033-12.2.0.13266</vt:lpwstr>
  </property>
</Properties>
</file>