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46"/>
  </p:notesMasterIdLst>
  <p:sldIdLst>
    <p:sldId id="532" r:id="rId2"/>
    <p:sldId id="531" r:id="rId3"/>
    <p:sldId id="256" r:id="rId4"/>
    <p:sldId id="316" r:id="rId5"/>
    <p:sldId id="347" r:id="rId6"/>
    <p:sldId id="362" r:id="rId7"/>
    <p:sldId id="365" r:id="rId8"/>
    <p:sldId id="367" r:id="rId9"/>
    <p:sldId id="368" r:id="rId10"/>
    <p:sldId id="366" r:id="rId11"/>
    <p:sldId id="363" r:id="rId12"/>
    <p:sldId id="364" r:id="rId13"/>
    <p:sldId id="436" r:id="rId14"/>
    <p:sldId id="283" r:id="rId15"/>
    <p:sldId id="470" r:id="rId16"/>
    <p:sldId id="536" r:id="rId17"/>
    <p:sldId id="372" r:id="rId18"/>
    <p:sldId id="373" r:id="rId19"/>
    <p:sldId id="501" r:id="rId20"/>
    <p:sldId id="374" r:id="rId21"/>
    <p:sldId id="298" r:id="rId22"/>
    <p:sldId id="327" r:id="rId23"/>
    <p:sldId id="348" r:id="rId24"/>
    <p:sldId id="537" r:id="rId25"/>
    <p:sldId id="313" r:id="rId26"/>
    <p:sldId id="542" r:id="rId27"/>
    <p:sldId id="543" r:id="rId28"/>
    <p:sldId id="541" r:id="rId29"/>
    <p:sldId id="525" r:id="rId30"/>
    <p:sldId id="539" r:id="rId31"/>
    <p:sldId id="540" r:id="rId32"/>
    <p:sldId id="544" r:id="rId33"/>
    <p:sldId id="546" r:id="rId34"/>
    <p:sldId id="526" r:id="rId35"/>
    <p:sldId id="314" r:id="rId36"/>
    <p:sldId id="330" r:id="rId37"/>
    <p:sldId id="406" r:id="rId38"/>
    <p:sldId id="407" r:id="rId39"/>
    <p:sldId id="529" r:id="rId40"/>
    <p:sldId id="530" r:id="rId41"/>
    <p:sldId id="350" r:id="rId42"/>
    <p:sldId id="533" r:id="rId43"/>
    <p:sldId id="534" r:id="rId44"/>
    <p:sldId id="53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009999"/>
    <a:srgbClr val="008080"/>
    <a:srgbClr val="6A9C89"/>
    <a:srgbClr val="CD5C08"/>
    <a:srgbClr val="26577C"/>
    <a:srgbClr val="B4B4B3"/>
    <a:srgbClr val="EBE4D1"/>
    <a:srgbClr val="F5E8B7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60" y="40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4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7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38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9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28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41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31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7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709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7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6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1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6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2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0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0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1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2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8155"/>
            <a:ext cx="12191999" cy="695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16758" y="-108155"/>
            <a:ext cx="422309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5" rIns="91427" bIns="45715">
            <a:spAutoFit/>
          </a:bodyPr>
          <a:lstStyle/>
          <a:p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Song </a:t>
            </a:r>
            <a:r>
              <a:rPr lang="en-GB" sz="3200" b="1" i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Ve</a:t>
            </a:r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secondary school.</a:t>
            </a:r>
            <a:endParaRPr lang="en-US" sz="3200" b="1" i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6195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912353" y="1312511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0269" y="-29655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A9C89"/>
                </a:solidFill>
                <a:latin typeface="Cooper Black" panose="0208090404030B020404" pitchFamily="18" charset="0"/>
              </a:rPr>
              <a:t>ENGLISH </a:t>
            </a:r>
            <a:r>
              <a:rPr lang="en-US" sz="6000" b="1" dirty="0" smtClean="0">
                <a:solidFill>
                  <a:srgbClr val="6A9C89"/>
                </a:solidFill>
                <a:latin typeface="Cooper Black" panose="0208090404030B020404" pitchFamily="18" charset="0"/>
              </a:rPr>
              <a:t>9</a:t>
            </a:r>
            <a:endParaRPr lang="en-US" sz="6000" b="1" dirty="0">
              <a:solidFill>
                <a:srgbClr val="6A9C89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859804" y="134807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occupy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2687" y="3934133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chiếm</a:t>
            </a:r>
            <a:r>
              <a:rPr lang="en-US" sz="4800" b="1" dirty="0"/>
              <a:t> </a:t>
            </a:r>
            <a:r>
              <a:rPr lang="en-US" sz="4800" b="1" dirty="0" err="1"/>
              <a:t>giữ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245551" y="2645392"/>
            <a:ext cx="26196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ɒkjupaɪ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93446" y="1458417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22" y="2043218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208719" y="137083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occupied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2681" y="392455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người</a:t>
            </a:r>
            <a:r>
              <a:rPr lang="en-US" sz="4800" b="1" dirty="0"/>
              <a:t>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7544" y="2743070"/>
            <a:ext cx="2922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ɒkjupaɪd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24902" y="112583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654" y="1543030"/>
            <a:ext cx="1028065" cy="10280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487045" y="75090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ancient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786" y="3217297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/>
              <a:t>cổ</a:t>
            </a:r>
            <a:r>
              <a:rPr lang="en-US" sz="4400" b="1" dirty="0"/>
              <a:t> </a:t>
            </a:r>
            <a:r>
              <a:rPr lang="en-US" sz="4400" b="1" dirty="0" err="1"/>
              <a:t>đại</a:t>
            </a:r>
            <a:r>
              <a:rPr lang="en-US" sz="4400" b="1" dirty="0"/>
              <a:t>, </a:t>
            </a:r>
            <a:r>
              <a:rPr lang="en-US" sz="4400" b="1" dirty="0" err="1"/>
              <a:t>lâu</a:t>
            </a:r>
            <a:r>
              <a:rPr lang="en-US" sz="4400" b="1" dirty="0"/>
              <a:t> </a:t>
            </a:r>
            <a:r>
              <a:rPr lang="en-US" sz="4400" b="1" dirty="0" err="1"/>
              <a:t>đời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522590" y="1903944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eɪnʃənt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769648" y="768003"/>
            <a:ext cx="721002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12128" y="2318916"/>
            <a:ext cx="6038766" cy="3829413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049" y="1455483"/>
            <a:ext cx="1490345" cy="1173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955222" y="82712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generation (n)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38" y="283876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thế</a:t>
            </a:r>
            <a:r>
              <a:rPr lang="en-US" sz="4800" b="1" dirty="0"/>
              <a:t> </a:t>
            </a:r>
            <a:r>
              <a:rPr lang="en-US" sz="4800" b="1" dirty="0" err="1"/>
              <a:t>hệ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16370" y="1740885"/>
            <a:ext cx="352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dʒenəˈreɪʃn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34" y="1477043"/>
            <a:ext cx="989965" cy="989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750979"/>
              </p:ext>
            </p:extLst>
          </p:nvPr>
        </p:nvGraphicFramePr>
        <p:xfrm>
          <a:off x="704850" y="930910"/>
          <a:ext cx="11174730" cy="54507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3213" y="5192713"/>
            <a:ext cx="406400" cy="406400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5759450"/>
            <a:ext cx="619125" cy="619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43683"/>
              </p:ext>
            </p:extLst>
          </p:nvPr>
        </p:nvGraphicFramePr>
        <p:xfrm>
          <a:off x="704850" y="930910"/>
          <a:ext cx="11174730" cy="39869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ɒkjupaɪd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973" y="2035277"/>
            <a:ext cx="607377" cy="646328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36" y="2825473"/>
            <a:ext cx="607377" cy="591738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58" y="3449044"/>
            <a:ext cx="669055" cy="640356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58" y="4184650"/>
            <a:ext cx="689692" cy="603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2693"/>
              </p:ext>
            </p:extLst>
          </p:nvPr>
        </p:nvGraphicFramePr>
        <p:xfrm>
          <a:off x="518037" y="646404"/>
          <a:ext cx="9314222" cy="38366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17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809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C00000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rgbClr val="C00000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93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48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thuộc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SemiConden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endParaRPr lang="en-US" sz="2700" b="0" dirty="0"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đài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92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2700" b="0" dirty="0" err="1">
                          <a:effectLst/>
                          <a:latin typeface="Bahnschrift SemiBold SemiConden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700" b="0" dirty="0">
                        <a:effectLst/>
                        <a:latin typeface="Bahnschrift SemiBold SemiConden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328" y="1087652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07" y="1679620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329" y="2264342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4494" y="2802148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07" y="3399764"/>
            <a:ext cx="473005" cy="480747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4294967295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455" y="3847944"/>
            <a:ext cx="619125" cy="619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31109"/>
            <a:ext cx="52156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359084"/>
              </p:ext>
            </p:extLst>
          </p:nvPr>
        </p:nvGraphicFramePr>
        <p:xfrm>
          <a:off x="518037" y="4503180"/>
          <a:ext cx="9314222" cy="233717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22040">
                  <a:extLst>
                    <a:ext uri="{9D8B030D-6E8A-4147-A177-3AD203B41FA5}">
                      <a16:colId xmlns:a16="http://schemas.microsoft.com/office/drawing/2014/main" val="1386699048"/>
                    </a:ext>
                  </a:extLst>
                </a:gridCol>
                <a:gridCol w="5492182">
                  <a:extLst>
                    <a:ext uri="{9D8B030D-6E8A-4147-A177-3AD203B41FA5}">
                      <a16:colId xmlns:a16="http://schemas.microsoft.com/office/drawing/2014/main" val="3996628748"/>
                    </a:ext>
                  </a:extLst>
                </a:gridCol>
              </a:tblGrid>
              <a:tr h="5014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670712962"/>
                  </a:ext>
                </a:extLst>
              </a:tr>
              <a:tr h="52230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2700" b="0" dirty="0">
                          <a:solidFill>
                            <a:srgbClr val="000000"/>
                          </a:solidFill>
                          <a:effectLst/>
                          <a:latin typeface="Bahnschrift SemiBold Condensed" panose="020B0502040204020203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23866006"/>
                  </a:ext>
                </a:extLst>
              </a:tr>
              <a:tr h="5234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4414096"/>
                  </a:ext>
                </a:extLst>
              </a:tr>
              <a:tr h="58571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700" b="0" dirty="0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effectLst/>
                          <a:latin typeface="Bahnschrift SemiBold Condensed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2700" b="0" dirty="0">
                        <a:effectLst/>
                        <a:latin typeface="Bahnschrift SemiBold Condensed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93492458"/>
                  </a:ext>
                </a:extLst>
              </a:tr>
            </a:tbl>
          </a:graphicData>
        </a:graphic>
      </p:graphicFrame>
      <p:pic>
        <p:nvPicPr>
          <p:cNvPr id="12" name="occupy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7166" y="4422417"/>
            <a:ext cx="607377" cy="646328"/>
          </a:xfrm>
          <a:prstGeom prst="rect">
            <a:avLst/>
          </a:prstGeom>
        </p:spPr>
      </p:pic>
      <p:pic>
        <p:nvPicPr>
          <p:cNvPr id="15" name="occupied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607" y="5040639"/>
            <a:ext cx="607377" cy="591738"/>
          </a:xfrm>
          <a:prstGeom prst="rect">
            <a:avLst/>
          </a:prstGeom>
        </p:spPr>
      </p:pic>
      <p:pic>
        <p:nvPicPr>
          <p:cNvPr id="16" name="ancien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0068" y="5597744"/>
            <a:ext cx="669055" cy="640356"/>
          </a:xfrm>
          <a:prstGeom prst="rect">
            <a:avLst/>
          </a:prstGeom>
        </p:spPr>
      </p:pic>
      <p:pic>
        <p:nvPicPr>
          <p:cNvPr id="17" name="generation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52613" y="6169062"/>
            <a:ext cx="689692" cy="603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795" y="1171789"/>
            <a:ext cx="17700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825795" y="1725434"/>
            <a:ext cx="20489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(</a:t>
            </a:r>
            <a:r>
              <a:rPr lang="en-US" sz="2700" dirty="0" err="1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2700" dirty="0">
                <a:solidFill>
                  <a:srgbClr val="000000"/>
                </a:solidFill>
                <a:latin typeface="Bahnschrift SemiBold SemiConden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795" y="2279079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monument (n)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5795" y="2857794"/>
            <a:ext cx="24625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magnificent (</a:t>
            </a:r>
            <a:r>
              <a:rPr lang="en-US" sz="2700" dirty="0" err="1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5795" y="3359777"/>
            <a:ext cx="18229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preserve (v)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5795" y="3951485"/>
            <a:ext cx="175560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2700" dirty="0">
                <a:solidFill>
                  <a:prstClr val="black"/>
                </a:solidFill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heritage (n)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95" y="4508579"/>
            <a:ext cx="134684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occupy (v)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8275" y="5065467"/>
            <a:ext cx="177965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occupied (</a:t>
            </a:r>
            <a:r>
              <a:rPr lang="en-US" sz="2700" dirty="0" err="1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</a:t>
            </a:r>
            <a:r>
              <a:rPr lang="en-US" sz="2700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06131" y="5617238"/>
            <a:ext cx="1619354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ancient (</a:t>
            </a:r>
            <a:r>
              <a:rPr lang="en-US" sz="2700" dirty="0" err="1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1443" y="6175350"/>
            <a:ext cx="1797287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2700" dirty="0">
                <a:solidFill>
                  <a:prstClr val="black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generation (n)</a:t>
            </a:r>
          </a:p>
        </p:txBody>
      </p:sp>
    </p:spTree>
    <p:extLst>
      <p:ext uri="{BB962C8B-B14F-4D97-AF65-F5344CB8AC3E}">
        <p14:creationId xmlns:p14="http://schemas.microsoft.com/office/powerpoint/2010/main" val="15276863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7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7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7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7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7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7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8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8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8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5107" y="-635"/>
            <a:ext cx="2846068" cy="553998"/>
          </a:xfrm>
          <a:prstGeom prst="rect">
            <a:avLst/>
          </a:prstGeom>
          <a:solidFill>
            <a:srgbClr val="6A9C89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  <a:endParaRPr lang="en-US" sz="3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654506"/>
            <a:ext cx="11619865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75" y="1365047"/>
            <a:ext cx="4414682" cy="3297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350" y="1242141"/>
            <a:ext cx="5048885" cy="74397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128501" y="2297005"/>
            <a:ext cx="7231063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</a:t>
            </a:r>
            <a:r>
              <a:rPr lang="en-US" sz="2800" b="1" dirty="0" smtClean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are discussing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98997" y="3217291"/>
            <a:ext cx="6924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128501" y="4339130"/>
            <a:ext cx="694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950" y="2824816"/>
            <a:ext cx="6151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They are talking about historic buildings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950" y="38758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It  </a:t>
            </a:r>
            <a:r>
              <a:rPr lang="en-US" sz="2800" b="1" i="1" dirty="0">
                <a:solidFill>
                  <a:srgbClr val="0070C0"/>
                </a:solidFill>
              </a:rPr>
              <a:t>is Angkor </a:t>
            </a:r>
            <a:r>
              <a:rPr lang="en-US" sz="2800" b="1" i="1" dirty="0" smtClean="0">
                <a:solidFill>
                  <a:srgbClr val="0070C0"/>
                </a:solidFill>
              </a:rPr>
              <a:t>Wat . 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2792" y="3883495"/>
            <a:ext cx="336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It’s a temple complex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464" y="5117931"/>
            <a:ext cx="82342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It is in </a:t>
            </a:r>
            <a:r>
              <a:rPr lang="en-US" sz="2800" b="1" i="1" dirty="0">
                <a:solidFill>
                  <a:srgbClr val="0070C0"/>
                </a:solidFill>
              </a:rPr>
              <a:t>Cambodia. It’s a temple complex, the largest religious monument in the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4" grpId="1"/>
      <p:bldP spid="15" grpId="1"/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2961" y="307298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7570" y="31760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355" y="2149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3238" y="884473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Teacher: </a:t>
            </a:r>
            <a:r>
              <a:rPr lang="en-US" sz="3200" dirty="0"/>
              <a:t>Now let’s look at what you’ve done on your projects. Group one first, please.</a:t>
            </a:r>
          </a:p>
          <a:p>
            <a:pPr algn="just"/>
            <a:r>
              <a:rPr lang="en-US" sz="3200" b="1" dirty="0" err="1"/>
              <a:t>Mi</a:t>
            </a:r>
            <a:r>
              <a:rPr lang="en-US" sz="3200" b="1" dirty="0"/>
              <a:t>:</a:t>
            </a:r>
            <a:r>
              <a:rPr lang="en-US" sz="3200" dirty="0"/>
              <a:t> OK. </a:t>
            </a:r>
            <a:r>
              <a:rPr lang="en-US" sz="3200" dirty="0" smtClean="0"/>
              <a:t>Thi</a:t>
            </a:r>
            <a:r>
              <a:rPr lang="en-US" sz="3200" dirty="0" smtClean="0">
                <a:sym typeface="+mn-ea"/>
              </a:rPr>
              <a:t>s </a:t>
            </a:r>
            <a:r>
              <a:rPr lang="en-US" sz="3200" dirty="0" smtClean="0"/>
              <a:t>is </a:t>
            </a:r>
            <a:r>
              <a:rPr lang="en-US" sz="3200" dirty="0"/>
              <a:t>Angkor Wat in Cambodia. It’s a temple complex, the largest religious monument in the world. 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Fantastic! When did people build it?</a:t>
            </a:r>
          </a:p>
          <a:p>
            <a:pPr algn="just"/>
            <a:r>
              <a:rPr lang="en-US" sz="3200" b="1" dirty="0" err="1"/>
              <a:t>Mi</a:t>
            </a:r>
            <a:r>
              <a:rPr lang="en-US" sz="3200" b="1" dirty="0"/>
              <a:t>:</a:t>
            </a:r>
            <a:r>
              <a:rPr lang="en-US" sz="3200" dirty="0"/>
              <a:t> They built it in the 12th century. It’s a World Heritage Site. Millions of visitors go there every year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398" y="164383"/>
            <a:ext cx="800100" cy="800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91484" y="1052052"/>
            <a:ext cx="1435510" cy="353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50362" y="1993020"/>
            <a:ext cx="1435510" cy="347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07795" y="3455866"/>
            <a:ext cx="1465006" cy="398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68015" y="3962400"/>
            <a:ext cx="1214282" cy="31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4" grpId="0" animBg="1"/>
      <p:bldP spid="15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2625" y="247977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7234" y="26844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019" y="1658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82902" y="754032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 dirty="0"/>
              <a:t>Nam:</a:t>
            </a:r>
            <a:r>
              <a:rPr lang="en-US" sz="3000" dirty="0"/>
              <a:t> Our project is about </a:t>
            </a:r>
            <a:r>
              <a:rPr lang="en-US" sz="3000" dirty="0" err="1"/>
              <a:t>Dinh</a:t>
            </a:r>
            <a:r>
              <a:rPr lang="en-US" sz="3000" dirty="0"/>
              <a:t> Bang Communal House in Bac </a:t>
            </a:r>
            <a:r>
              <a:rPr lang="en-US" sz="3000" dirty="0" err="1"/>
              <a:t>Ninh</a:t>
            </a:r>
            <a:r>
              <a:rPr lang="en-US" sz="3000" dirty="0"/>
              <a:t> Province - a national historic site. People were building it for 36 years, and it’s about 300 years old!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Great! It’s quite magnificent! Now group three, please.</a:t>
            </a:r>
          </a:p>
          <a:p>
            <a:pPr algn="just"/>
            <a:r>
              <a:rPr lang="en-US" sz="3000" b="1" dirty="0"/>
              <a:t>Lan:</a:t>
            </a:r>
            <a:r>
              <a:rPr lang="en-US" sz="3000" dirty="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Yeah. It’s the oldest and largest occupied castle in the world. </a:t>
            </a:r>
          </a:p>
          <a:p>
            <a:pPr algn="just"/>
            <a:r>
              <a:rPr lang="en-US" sz="3000" b="1" dirty="0" err="1"/>
              <a:t>Mi</a:t>
            </a:r>
            <a:r>
              <a:rPr lang="en-US" sz="3000" b="1" dirty="0"/>
              <a:t> &amp; Nam:</a:t>
            </a:r>
            <a:r>
              <a:rPr lang="en-US" sz="3000" dirty="0"/>
              <a:t> Amazing! So we need to preserve our heritage for future </a:t>
            </a:r>
          </a:p>
          <a:p>
            <a:pPr algn="just"/>
            <a:r>
              <a:rPr lang="en-US" sz="3000" dirty="0"/>
              <a:t>generations.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6062" y="115222"/>
            <a:ext cx="800100" cy="800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28505" y="873690"/>
            <a:ext cx="1833714" cy="35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47769" y="1317130"/>
            <a:ext cx="1209366" cy="34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01347" y="2285301"/>
            <a:ext cx="1843813" cy="320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85670" y="3637237"/>
            <a:ext cx="1435775" cy="325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4503" y="5467637"/>
            <a:ext cx="1179832" cy="323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21" y="239737"/>
            <a:ext cx="3899106" cy="2497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397" y="239737"/>
            <a:ext cx="3506468" cy="249132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77" y="239737"/>
            <a:ext cx="3702050" cy="249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06" y="4119717"/>
            <a:ext cx="3416427" cy="24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11" y="4119717"/>
            <a:ext cx="3491310" cy="2421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847" y="4119717"/>
            <a:ext cx="3565948" cy="2421348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0549" y="3168826"/>
            <a:ext cx="8090367" cy="4668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Looking at these pictures, what do you remember? 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3068" y="3018325"/>
            <a:ext cx="5026889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Remembering </a:t>
            </a:r>
            <a:r>
              <a:rPr lang="en-US" sz="4000" b="1" dirty="0">
                <a:solidFill>
                  <a:srgbClr val="0070C0"/>
                </a:solidFill>
              </a:rPr>
              <a:t>the past</a:t>
            </a:r>
          </a:p>
        </p:txBody>
      </p:sp>
    </p:spTree>
    <p:extLst>
      <p:ext uri="{BB962C8B-B14F-4D97-AF65-F5344CB8AC3E}">
        <p14:creationId xmlns:p14="http://schemas.microsoft.com/office/powerpoint/2010/main" val="145415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1196" y="171512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1041196" y="760792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1173276" y="1345627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931341" y="2479102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1213916" y="3733862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7816" y="1452062"/>
            <a:ext cx="683525" cy="46220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47815" y="3809780"/>
            <a:ext cx="683525" cy="46220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5" grpId="1"/>
      <p:bldP spid="6" grpId="0" bldLvl="0" animBg="1"/>
      <p:bldP spid="6" grpId="1" animBg="1"/>
      <p:bldP spid="9" grpId="0" bldLvl="0"/>
      <p:bldP spid="9" grpId="1"/>
      <p:bldP spid="10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12330" y="230184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9725" y="28655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510" y="1663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12473" y="79598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 How old is Angkor Wat?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59768" y="199359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59768" y="320771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59768" y="4357063"/>
            <a:ext cx="10598785" cy="6845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0070C0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94158" y="140875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About 900 years old/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563678" y="262414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It’s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563678" y="3828108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563678" y="5079693"/>
            <a:ext cx="97948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preservation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51488" y="7034858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551488" y="7378393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551488" y="7406968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  <p:bldP spid="7" grpId="1"/>
      <p:bldP spid="13" grpId="0" bldLvl="0"/>
      <p:bldP spid="13" grpId="1"/>
      <p:bldP spid="15" grpId="0" bldLvl="0"/>
      <p:bldP spid="15" grpId="1"/>
      <p:bldP spid="18" grpId="0" bldLvl="0"/>
      <p:bldP spid="18" grpId="1"/>
      <p:bldP spid="100" grpId="0"/>
      <p:bldP spid="100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1"/>
          <p:cNvSpPr txBox="1"/>
          <p:nvPr/>
        </p:nvSpPr>
        <p:spPr>
          <a:xfrm>
            <a:off x="947439" y="119482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2048" y="15632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444833" y="115844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41022" y="837667"/>
            <a:ext cx="11163319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3200" dirty="0"/>
              <a:t>occupied     magnificent    thanks </a:t>
            </a:r>
            <a:r>
              <a:rPr lang="en-US" sz="3200" dirty="0" smtClean="0"/>
              <a:t>to      heritage        well </a:t>
            </a:r>
            <a:r>
              <a:rPr lang="en-US" sz="3200" dirty="0"/>
              <a:t>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4834" y="1722887"/>
            <a:ext cx="11077242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1. The best way to preserve our cultural ___________ is to share it with others.</a:t>
            </a:r>
          </a:p>
          <a:p>
            <a:pPr algn="just"/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444833" y="2746057"/>
            <a:ext cx="11048667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2. Vietnamese people take great pride in their culture which has been ________________for thousands of years.</a:t>
            </a:r>
          </a:p>
          <a:p>
            <a:pPr algn="just"/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444833" y="3839693"/>
            <a:ext cx="11048667" cy="1116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3. The foreign tourists gave a _____________performance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679884" y="1676090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661037" y="3175295"/>
            <a:ext cx="40125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91440" y="3752738"/>
            <a:ext cx="401256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0" y="7276567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445135" y="7131152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19" name="Text Box 8"/>
          <p:cNvSpPr txBox="1"/>
          <p:nvPr/>
        </p:nvSpPr>
        <p:spPr>
          <a:xfrm>
            <a:off x="444833" y="4854801"/>
            <a:ext cx="10960586" cy="9795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4. </a:t>
            </a:r>
            <a:r>
              <a:rPr lang="en-US" sz="3200" dirty="0" smtClean="0">
                <a:solidFill>
                  <a:schemeClr val="tx1"/>
                </a:solidFill>
              </a:rPr>
              <a:t>__________ </a:t>
            </a:r>
            <a:r>
              <a:rPr lang="en-US" sz="3200" dirty="0">
                <a:solidFill>
                  <a:schemeClr val="tx1"/>
                </a:solidFill>
              </a:rPr>
              <a:t>your kind contribution, we were able to save the ancient monument.</a:t>
            </a:r>
          </a:p>
          <a:p>
            <a:pPr algn="just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392048" y="5814719"/>
            <a:ext cx="10598785" cy="1548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26" name="Text Box 99"/>
          <p:cNvSpPr txBox="1"/>
          <p:nvPr/>
        </p:nvSpPr>
        <p:spPr>
          <a:xfrm>
            <a:off x="894654" y="4833704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28" name="Text Box 3"/>
          <p:cNvSpPr txBox="1"/>
          <p:nvPr/>
        </p:nvSpPr>
        <p:spPr>
          <a:xfrm>
            <a:off x="7621963" y="5784675"/>
            <a:ext cx="25400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1"/>
      <p:bldP spid="12" grpId="1"/>
      <p:bldP spid="100" grpId="0"/>
      <p:bldP spid="100" grpId="1"/>
      <p:bldP spid="16" grpId="0"/>
      <p:bldP spid="16" grpId="1"/>
      <p:bldP spid="17" grpId="0"/>
      <p:bldP spid="17" grpId="1"/>
      <p:bldP spid="19" grpId="0"/>
      <p:bldP spid="20" grpId="0"/>
      <p:bldP spid="26" grpId="0"/>
      <p:bldP spid="26" grpId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4047" y="218953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0463" y="2873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248" y="184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60284" y="1385304"/>
            <a:ext cx="7221832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This is a standard serving of __________ </a:t>
            </a:r>
            <a:r>
              <a:rPr lang="en-US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a slice of lemon.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60283" y="2368149"/>
            <a:ext cx="255539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chips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575" y="1189703"/>
            <a:ext cx="3637936" cy="2261419"/>
          </a:xfrm>
          <a:prstGeom prst="rect">
            <a:avLst/>
          </a:prstGeom>
        </p:spPr>
      </p:pic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84188" y="4009897"/>
            <a:ext cx="3153851" cy="2135264"/>
          </a:xfrm>
          <a:prstGeom prst="rect">
            <a:avLst/>
          </a:prstGeom>
        </p:spPr>
      </p:pic>
      <p:sp>
        <p:nvSpPr>
          <p:cNvPr id="25" name="Text Box 8"/>
          <p:cNvSpPr txBox="1"/>
          <p:nvPr/>
        </p:nvSpPr>
        <p:spPr>
          <a:xfrm>
            <a:off x="765584" y="4206526"/>
            <a:ext cx="7788481" cy="1615827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400" dirty="0" smtClean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house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has a significant meaning in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Bahnar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29" name="Text Box 19"/>
          <p:cNvSpPr txBox="1"/>
          <p:nvPr/>
        </p:nvSpPr>
        <p:spPr>
          <a:xfrm>
            <a:off x="1949204" y="4404268"/>
            <a:ext cx="24136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00" grpId="0"/>
      <p:bldP spid="100" grpId="1"/>
      <p:bldP spid="25" grpId="1" animBg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ếng Anh 9 Unit 4 Getting Started | Tiếng Anh 9 Global Su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84" y="1002890"/>
            <a:ext cx="3353192" cy="18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4047" y="218953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463" y="28739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248" y="184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0" name="Text Box 13"/>
          <p:cNvSpPr txBox="1"/>
          <p:nvPr/>
        </p:nvSpPr>
        <p:spPr>
          <a:xfrm>
            <a:off x="580103" y="1160043"/>
            <a:ext cx="7649497" cy="1569660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the square, there is a ___________ dedicated to the people killed in the war.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5088378" y="1329320"/>
            <a:ext cx="2413635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052" name="Picture 4" descr="Tiếng Anh 9 Unit 4 Getting Started | Tiếng Anh 9 Global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281" y="3071391"/>
            <a:ext cx="3353192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/>
          <p:nvPr/>
        </p:nvSpPr>
        <p:spPr>
          <a:xfrm>
            <a:off x="580103" y="3096557"/>
            <a:ext cx="7737987" cy="163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They have decided to rebuild the _______ which was damaged in the disaster</a:t>
            </a:r>
          </a:p>
        </p:txBody>
      </p:sp>
      <p:sp>
        <p:nvSpPr>
          <p:cNvPr id="14" name="Text Box 99"/>
          <p:cNvSpPr txBox="1"/>
          <p:nvPr/>
        </p:nvSpPr>
        <p:spPr>
          <a:xfrm>
            <a:off x="6630569" y="3211624"/>
            <a:ext cx="1382721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879" y="5088500"/>
            <a:ext cx="3267997" cy="1769499"/>
          </a:xfrm>
          <a:prstGeom prst="rect">
            <a:avLst/>
          </a:prstGeom>
        </p:spPr>
      </p:pic>
      <p:sp>
        <p:nvSpPr>
          <p:cNvPr id="16" name="Text Box 8"/>
          <p:cNvSpPr txBox="1"/>
          <p:nvPr/>
        </p:nvSpPr>
        <p:spPr>
          <a:xfrm>
            <a:off x="535857" y="4916934"/>
            <a:ext cx="7737987" cy="1731112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Nam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City, there is a complex of three _______where people worship the Tran Dynasty’s Kings and royal family members.</a:t>
            </a:r>
          </a:p>
        </p:txBody>
      </p:sp>
      <p:sp>
        <p:nvSpPr>
          <p:cNvPr id="17" name="Text Box 4"/>
          <p:cNvSpPr txBox="1"/>
          <p:nvPr/>
        </p:nvSpPr>
        <p:spPr>
          <a:xfrm>
            <a:off x="1529122" y="5388474"/>
            <a:ext cx="28511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</p:spTree>
    <p:extLst>
      <p:ext uri="{BB962C8B-B14F-4D97-AF65-F5344CB8AC3E}">
        <p14:creationId xmlns:p14="http://schemas.microsoft.com/office/powerpoint/2010/main" val="42473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/>
      <p:bldP spid="11" grpId="1"/>
      <p:bldP spid="13" grpId="1" animBg="1"/>
      <p:bldP spid="14" grpId="0"/>
      <p:bldP spid="14" grpId="1"/>
      <p:bldP spid="16" grpId="1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008080"/>
          </a:solidFill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adFill>
              <a:gsLst>
                <a:gs pos="1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6" y="1260475"/>
            <a:ext cx="10385548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/>
              <a:t>: Remembering past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/>
              <a:t>Work in two groups. Give short answers to the following questions. The group with more correct answers wins.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1972" y="127866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757" y="117602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1045" y="2334721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437502" y="3674813"/>
            <a:ext cx="11724005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1. Who decided to move our capital from </a:t>
            </a:r>
            <a:r>
              <a:rPr lang="en-US" sz="3400" b="1" dirty="0" err="1">
                <a:solidFill>
                  <a:srgbClr val="0070C0"/>
                </a:solidFill>
              </a:rPr>
              <a:t>Hoa</a:t>
            </a:r>
            <a:r>
              <a:rPr lang="en-US" sz="3400" b="1" dirty="0">
                <a:solidFill>
                  <a:srgbClr val="0070C0"/>
                </a:solidFill>
              </a:rPr>
              <a:t> Lu to Dai La (Thang Long) in 1010?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8040" y="5198708"/>
            <a:ext cx="695896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117286" y="2364414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8304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489619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0" grpId="0"/>
      <p:bldP spid="100" grpId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72873" y="3354209"/>
            <a:ext cx="10719739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2. When did Columbus discover the Americas?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055312" y="4372073"/>
            <a:ext cx="1981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347" y="5314563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36182" y="2170218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242423" y="2199911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7" y="1623801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6182" y="814406"/>
            <a:ext cx="7642347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/>
              <a:t>: Remembering past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9288" y="83259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073" y="72995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52398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  <p:bldP spid="10" grpId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964912" y="3529922"/>
            <a:ext cx="11724005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</a:rPr>
              <a:t>3. When was the United States founded?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650394" y="4466591"/>
            <a:ext cx="19812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  <p:pic>
        <p:nvPicPr>
          <p:cNvPr id="28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9535" y="2345931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205776" y="2375624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" y="1799514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84176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3" grpId="0"/>
      <p:bldP spid="13" grpId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11045" y="3303297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4. When did Nguyen Ai </a:t>
            </a:r>
            <a:r>
              <a:rPr lang="en-US" sz="3600" b="1" dirty="0" err="1">
                <a:solidFill>
                  <a:srgbClr val="0070C0"/>
                </a:solidFill>
              </a:rPr>
              <a:t>Quoc</a:t>
            </a:r>
            <a:r>
              <a:rPr lang="en-US" sz="3600" b="1" dirty="0">
                <a:solidFill>
                  <a:srgbClr val="0070C0"/>
                </a:solidFill>
              </a:rPr>
              <a:t> first go abroad?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233583" y="426305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11045" y="2170909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117286" y="2200602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2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492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00" grpId="0"/>
      <p:bldP spid="100" grpId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76835" y="1301750"/>
            <a:ext cx="123063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11045" y="3584210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5. What happened in world history in 1914?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06331" y="4878427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started/ broke out.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11045" y="2297579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117286" y="2327272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162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9121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0"/>
      <p:bldP spid="2" grpId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111045" y="3892513"/>
            <a:ext cx="117240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6. Who was the last king of Viet Nam?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794427" y="5003697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Dai (1913 – 1997)</a:t>
            </a:r>
          </a:p>
        </p:txBody>
      </p:sp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745" y="559969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3922" y="2561780"/>
            <a:ext cx="10009239" cy="6375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E556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34D9AD-69FA-0D9B-EED9-163EEE1C387E}"/>
              </a:ext>
            </a:extLst>
          </p:cNvPr>
          <p:cNvSpPr/>
          <p:nvPr/>
        </p:nvSpPr>
        <p:spPr>
          <a:xfrm>
            <a:off x="1320163" y="2591473"/>
            <a:ext cx="10002998" cy="578385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1" name="Picture 2" descr="Alarm Clocks Vector Graphics Clip Art, PNG, 799x852px, Clock, Alarm Clock, Alarm  Clocks, Cartoon, Flip Clock">
            <a:extLst>
              <a:ext uri="{FF2B5EF4-FFF2-40B4-BE49-F238E27FC236}">
                <a16:creationId xmlns:a16="http://schemas.microsoft.com/office/drawing/2014/main" id="{8A1EBBEE-672E-8CB0-3034-F5887538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5" b="99296" l="2927" r="96220">
                        <a14:foregroundMark x1="22927" y1="18779" x2="22927" y2="18779"/>
                        <a14:foregroundMark x1="25244" y1="11854" x2="25244" y2="11854"/>
                        <a14:foregroundMark x1="35244" y1="19718" x2="35244" y2="19718"/>
                        <a14:foregroundMark x1="18049" y1="12559" x2="18049" y2="12559"/>
                        <a14:foregroundMark x1="9878" y1="6338" x2="9878" y2="6338"/>
                        <a14:foregroundMark x1="6220" y1="10211" x2="6220" y2="10211"/>
                        <a14:foregroundMark x1="15122" y1="3521" x2="15122" y2="3521"/>
                        <a14:foregroundMark x1="6220" y1="2582" x2="6220" y2="2582"/>
                        <a14:foregroundMark x1="2927" y1="6808" x2="2927" y2="6808"/>
                        <a14:foregroundMark x1="91951" y1="8451" x2="91951" y2="8451"/>
                        <a14:foregroundMark x1="96341" y1="4695" x2="96341" y2="4695"/>
                        <a14:foregroundMark x1="80732" y1="20188" x2="80732" y2="20188"/>
                        <a14:foregroundMark x1="83537" y1="12559" x2="83537" y2="12559"/>
                        <a14:foregroundMark x1="50000" y1="18192" x2="50000" y2="18192"/>
                        <a14:foregroundMark x1="26220" y1="93897" x2="26220" y2="93897"/>
                        <a14:foregroundMark x1="52195" y1="96127" x2="52195" y2="96127"/>
                        <a14:foregroundMark x1="76585" y1="98122" x2="76585" y2="98122"/>
                        <a14:foregroundMark x1="22927" y1="99296" x2="22927" y2="9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7" y="2015363"/>
            <a:ext cx="1383827" cy="14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1045" y="1002191"/>
            <a:ext cx="7642347" cy="646331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ighlight>
                  <a:srgbClr val="0000FF"/>
                </a:highlight>
              </a:rPr>
              <a:t>G</a:t>
            </a:r>
            <a:r>
              <a:rPr lang="en-US" sz="3600" b="1" dirty="0">
                <a:solidFill>
                  <a:srgbClr val="FFFF00"/>
                </a:solidFill>
                <a:highlight>
                  <a:srgbClr val="FF0000"/>
                </a:highlight>
              </a:rPr>
              <a:t>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highlight>
                  <a:srgbClr val="00FF00"/>
                </a:highlight>
              </a:rPr>
              <a:t>M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E</a:t>
            </a:r>
            <a:r>
              <a:rPr lang="en-US" sz="3600" b="1" dirty="0"/>
              <a:t>: Remembering past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3157" y="141559"/>
            <a:ext cx="41326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4151" y="102037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936" y="91773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5891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-notification-alert_C_maj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7" grpId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886" y="1450834"/>
            <a:ext cx="94533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/>
              <a:t>Prepair</a:t>
            </a:r>
            <a:r>
              <a:rPr lang="en-US" sz="3600" dirty="0" smtClean="0"/>
              <a:t> lesson 2: A closer look 1.</a:t>
            </a:r>
            <a:endParaRPr lang="en-US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47" y="3460954"/>
            <a:ext cx="3407676" cy="31569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75587" y="130433"/>
            <a:ext cx="52012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Snap ITC" panose="04040A07060A020202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9999"/>
              </a:solidFill>
              <a:effectLst>
                <a:glow rad="88900">
                  <a:schemeClr val="bg1"/>
                </a:glow>
              </a:effectLst>
              <a:latin typeface="Snap ITC" panose="04040A07060A020202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6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remembering the past.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p.49, look at the picture and say what the topic of the project is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612140" y="12063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898" y="4002487"/>
            <a:ext cx="5015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9879" y="2845477"/>
            <a:ext cx="3079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kɒmpleks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17128" y="1206390"/>
            <a:ext cx="607441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69" y="2343849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4224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/>
              <a:t>- Do you care about healthy living?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do you often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did your parents / grandparents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>
                <a:sym typeface="+mn-ea"/>
              </a:rPr>
              <a:t>- What do you know about your grandparents’ lifestyle (their clothes / cooking / eating habits, …)?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	</a:t>
            </a:r>
          </a:p>
          <a:p>
            <a:pPr>
              <a:lnSpc>
                <a:spcPct val="200000"/>
              </a:lnSpc>
            </a:pP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19447024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</a:rPr>
              <a:t>- What memories do you see?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Are they happy or sad?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smell?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</p:spTree>
    <p:extLst>
      <p:ext uri="{BB962C8B-B14F-4D97-AF65-F5344CB8AC3E}">
        <p14:creationId xmlns:p14="http://schemas.microsoft.com/office/powerpoint/2010/main" val="24518036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13289" y="131249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found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1337" y="358127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thành</a:t>
            </a:r>
            <a:r>
              <a:rPr lang="en-US" sz="4800" b="1" dirty="0"/>
              <a:t> </a:t>
            </a:r>
            <a:r>
              <a:rPr lang="en-US" sz="4800" b="1" dirty="0" err="1"/>
              <a:t>lập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040445" y="2498407"/>
            <a:ext cx="2052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faʊnd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76462" y="1007086"/>
            <a:ext cx="6727047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87060" y="2913380"/>
            <a:ext cx="6336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founded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55" y="2094480"/>
            <a:ext cx="1239520" cy="1239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33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923667" y="1415027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religious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8980" y="400803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thuộc</a:t>
            </a:r>
            <a:r>
              <a:rPr lang="en-US" sz="4800" b="1" dirty="0"/>
              <a:t> </a:t>
            </a:r>
            <a:r>
              <a:rPr lang="en-US" sz="4800" b="1" dirty="0" err="1"/>
              <a:t>tôn</a:t>
            </a:r>
            <a:r>
              <a:rPr lang="en-US" sz="4800" b="1" dirty="0"/>
              <a:t> </a:t>
            </a:r>
            <a:r>
              <a:rPr lang="en-US" sz="4800" b="1" dirty="0" err="1"/>
              <a:t>giáo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841564" y="2819345"/>
            <a:ext cx="26084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rɪˈlɪdʒəs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245000" y="2474472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297" y="2549455"/>
            <a:ext cx="1162050" cy="1162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57641" y="138376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monument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5365" y="393880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tượng</a:t>
            </a:r>
            <a:r>
              <a:rPr lang="en-US" sz="4800" b="1" dirty="0"/>
              <a:t> </a:t>
            </a:r>
            <a:r>
              <a:rPr lang="en-US" sz="4800" b="1" dirty="0" err="1"/>
              <a:t>đài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512265" y="2753360"/>
            <a:ext cx="35793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Content Placeholder 12" descr="e105df76208abc09bb4b81626048bff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024902" y="1240066"/>
            <a:ext cx="5181600" cy="3293194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09346" y="97218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magnificent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0363" y="3620714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tráng</a:t>
            </a:r>
            <a:r>
              <a:rPr lang="en-US" sz="4800" b="1" dirty="0"/>
              <a:t> </a:t>
            </a:r>
            <a:r>
              <a:rPr lang="en-US" sz="4800" b="1" dirty="0" err="1"/>
              <a:t>lệ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274184" y="2253013"/>
            <a:ext cx="4153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mæɡˈnɪf.ɪ.sənt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240754" y="2978785"/>
            <a:ext cx="3187462" cy="3721100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474" y="1769727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0672" y="648550"/>
            <a:ext cx="4448175" cy="3625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069930" y="9068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preseve</a:t>
            </a:r>
            <a:r>
              <a:rPr lang="en-US" sz="5400" b="1" dirty="0">
                <a:solidFill>
                  <a:srgbClr val="AD4F0F"/>
                </a:solidFill>
              </a:rPr>
              <a:t>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9930" y="3822327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bảo</a:t>
            </a:r>
            <a:r>
              <a:rPr lang="en-US" sz="4800" b="1" dirty="0"/>
              <a:t> </a:t>
            </a:r>
            <a:r>
              <a:rPr lang="en-US" sz="4800" b="1" dirty="0" err="1"/>
              <a:t>tồn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846127" y="2657683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60879" y="978105"/>
            <a:ext cx="709850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125" y="1936045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71214" y="2040943"/>
            <a:ext cx="6415826" cy="36304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701222" y="1020668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AD4F0F"/>
                </a:solidFill>
              </a:rPr>
              <a:t>heritage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22" y="366976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/>
              <a:t>di </a:t>
            </a:r>
            <a:r>
              <a:rPr lang="en-US" sz="4800" b="1" dirty="0" err="1"/>
              <a:t>sản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1408204" y="2364216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her.ɪ.tɪdʒ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09" y="2075731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726639" y="4962212"/>
            <a:ext cx="889112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0139" y="99933"/>
            <a:ext cx="3229526" cy="646331"/>
          </a:xfrm>
          <a:prstGeom prst="rect">
            <a:avLst/>
          </a:prstGeom>
          <a:solidFill>
            <a:schemeClr val="accent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0528" y="1118716"/>
            <a:ext cx="5869859" cy="3745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279</TotalTime>
  <Words>1962</Words>
  <Application>Microsoft Office PowerPoint</Application>
  <PresentationFormat>Widescreen</PresentationFormat>
  <Paragraphs>354</Paragraphs>
  <Slides>44</Slides>
  <Notes>37</Notes>
  <HiddenSlides>0</HiddenSlides>
  <MMClips>34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Adobe Gothic Std B</vt:lpstr>
      <vt:lpstr>Arial</vt:lpstr>
      <vt:lpstr>Arial Narrow</vt:lpstr>
      <vt:lpstr>Bahnschrift SemiBold Condensed</vt:lpstr>
      <vt:lpstr>Bahnschrift SemiBold SemiConden</vt:lpstr>
      <vt:lpstr>Berlin Sans FB</vt:lpstr>
      <vt:lpstr>Calibri</vt:lpstr>
      <vt:lpstr>Calibri Light</vt:lpstr>
      <vt:lpstr>Comic Sans MS</vt:lpstr>
      <vt:lpstr>Cooper Black</vt:lpstr>
      <vt:lpstr>Myriad Pro</vt:lpstr>
      <vt:lpstr>Snap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267</cp:revision>
  <dcterms:created xsi:type="dcterms:W3CDTF">2020-12-09T02:04:00Z</dcterms:created>
  <dcterms:modified xsi:type="dcterms:W3CDTF">2024-07-20T23:41:48Z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