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372" r:id="rId2"/>
    <p:sldId id="358" r:id="rId3"/>
    <p:sldId id="256" r:id="rId4"/>
    <p:sldId id="373" r:id="rId5"/>
    <p:sldId id="367" r:id="rId6"/>
    <p:sldId id="374" r:id="rId7"/>
    <p:sldId id="316" r:id="rId8"/>
    <p:sldId id="347" r:id="rId9"/>
    <p:sldId id="363" r:id="rId10"/>
    <p:sldId id="364" r:id="rId11"/>
    <p:sldId id="366" r:id="rId12"/>
    <p:sldId id="368" r:id="rId13"/>
    <p:sldId id="369" r:id="rId14"/>
    <p:sldId id="276" r:id="rId15"/>
    <p:sldId id="298" r:id="rId16"/>
    <p:sldId id="375" r:id="rId17"/>
    <p:sldId id="327" r:id="rId18"/>
    <p:sldId id="325" r:id="rId19"/>
    <p:sldId id="370" r:id="rId20"/>
    <p:sldId id="313" r:id="rId21"/>
    <p:sldId id="314" r:id="rId22"/>
    <p:sldId id="330" r:id="rId23"/>
    <p:sldId id="3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2D2"/>
    <a:srgbClr val="E0702A"/>
    <a:srgbClr val="EF4B66"/>
    <a:srgbClr val="FF9933"/>
    <a:srgbClr val="0000FF"/>
    <a:srgbClr val="66FFFF"/>
    <a:srgbClr val="AD4F0F"/>
    <a:srgbClr val="3B87CD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0" autoAdjust="0"/>
    <p:restoredTop sz="96404" autoAdjust="0"/>
  </p:normalViewPr>
  <p:slideViewPr>
    <p:cSldViewPr snapToGrid="0" showGuides="1">
      <p:cViewPr varScale="1">
        <p:scale>
          <a:sx n="112" d="100"/>
          <a:sy n="112" d="100"/>
        </p:scale>
        <p:origin x="59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28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86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3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8041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6515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* Teacher</a:t>
            </a:r>
            <a:r>
              <a:rPr lang="en-US" baseline="0" smtClean="0"/>
              <a:t> should prepare these words to stick on the board.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193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50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7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629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35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52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slideLayout" Target="../slideLayouts/slideLayout2.xml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openxmlformats.org/officeDocument/2006/relationships/image" Target="../media/image9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41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77567" y="1407730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</a:t>
            </a:r>
            <a:r>
              <a:rPr lang="en-US" sz="8000" b="1" dirty="0" smtClean="0">
                <a:solidFill>
                  <a:srgbClr val="AD4F0F"/>
                </a:solidFill>
              </a:rPr>
              <a:t>og on to</a:t>
            </a:r>
            <a:r>
              <a:rPr lang="en-US" sz="8800" b="1" dirty="0" smtClean="0"/>
              <a:t> </a:t>
            </a:r>
            <a:r>
              <a:rPr lang="en-US" sz="6600" b="1" dirty="0" smtClean="0">
                <a:solidFill>
                  <a:srgbClr val="AD4F0F"/>
                </a:solidFill>
              </a:rPr>
              <a:t>(</a:t>
            </a:r>
            <a:r>
              <a:rPr lang="en-US" sz="6600" b="1" dirty="0">
                <a:solidFill>
                  <a:srgbClr val="AD4F0F"/>
                </a:solidFill>
              </a:rPr>
              <a:t>v</a:t>
            </a:r>
            <a:r>
              <a:rPr lang="en-US" sz="6600" b="1" dirty="0" smtClean="0">
                <a:solidFill>
                  <a:srgbClr val="AD4F0F"/>
                </a:solidFill>
              </a:rPr>
              <a:t>)</a:t>
            </a:r>
            <a:endParaRPr lang="en-US" sz="66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067" y="4639936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đ</a:t>
            </a:r>
            <a:r>
              <a:rPr lang="en-US" sz="4400" smtClean="0"/>
              <a:t>ăng </a:t>
            </a:r>
            <a:r>
              <a:rPr lang="en-US" sz="4400" dirty="0" err="1" smtClean="0"/>
              <a:t>nhập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60716" y="3188789"/>
            <a:ext cx="33409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lɒɡ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ɒn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tə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log on 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46175" y="5733513"/>
            <a:ext cx="554219" cy="5542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7272"/>
          <a:stretch/>
        </p:blipFill>
        <p:spPr>
          <a:xfrm>
            <a:off x="6435515" y="1630714"/>
            <a:ext cx="5496266" cy="3822424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8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3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86599" y="1387827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check</a:t>
            </a:r>
            <a:r>
              <a:rPr lang="en-US" sz="8000" b="1" dirty="0" smtClean="0"/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620" y="4456178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kiểm </a:t>
            </a:r>
            <a:r>
              <a:rPr lang="en-US" sz="4400" dirty="0" err="1" smtClean="0"/>
              <a:t>tra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646329" y="3135801"/>
            <a:ext cx="16802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tʃek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b="4890"/>
          <a:stretch/>
        </p:blipFill>
        <p:spPr>
          <a:xfrm>
            <a:off x="5317727" y="726351"/>
            <a:ext cx="6166485" cy="586494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heck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81663" y="5556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50911" y="1651603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account</a:t>
            </a:r>
            <a:r>
              <a:rPr lang="en-US" sz="7200" b="1" dirty="0">
                <a:solidFill>
                  <a:srgbClr val="AD4F0F"/>
                </a:solidFill>
              </a:rPr>
              <a:t> </a:t>
            </a:r>
            <a:r>
              <a:rPr lang="en-US" sz="7200" b="1" dirty="0" smtClean="0">
                <a:solidFill>
                  <a:srgbClr val="AD4F0F"/>
                </a:solidFill>
              </a:rPr>
              <a:t>(n)</a:t>
            </a:r>
            <a:endParaRPr lang="en-US" sz="72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0911" y="4705430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tài </a:t>
            </a:r>
            <a:r>
              <a:rPr lang="en-US" sz="4400" dirty="0" err="1" smtClean="0"/>
              <a:t>khoản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421587" y="3472075"/>
            <a:ext cx="26897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əˈkaʊnt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accou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404230" y="5828373"/>
            <a:ext cx="633827" cy="6338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08912" y="1116707"/>
            <a:ext cx="4214191" cy="57412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858002" y="2166730"/>
            <a:ext cx="1888435" cy="4472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endCxn id="8" idx="2"/>
          </p:cNvCxnSpPr>
          <p:nvPr/>
        </p:nvCxnSpPr>
        <p:spPr>
          <a:xfrm flipV="1">
            <a:off x="5181600" y="2390361"/>
            <a:ext cx="1676402" cy="9939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3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86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0" name="Round Single Corner Rectangle 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826453"/>
              </p:ext>
            </p:extLst>
          </p:nvPr>
        </p:nvGraphicFramePr>
        <p:xfrm>
          <a:off x="1009650" y="1456404"/>
          <a:ext cx="10644080" cy="4604571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183859">
                  <a:extLst>
                    <a:ext uri="{9D8B030D-6E8A-4147-A177-3AD203B41FA5}">
                      <a16:colId xmlns:a16="http://schemas.microsoft.com/office/drawing/2014/main" val="2635401996"/>
                    </a:ext>
                  </a:extLst>
                </a:gridCol>
                <a:gridCol w="2972903">
                  <a:extLst>
                    <a:ext uri="{9D8B030D-6E8A-4147-A177-3AD203B41FA5}">
                      <a16:colId xmlns:a16="http://schemas.microsoft.com/office/drawing/2014/main" val="843587419"/>
                    </a:ext>
                  </a:extLst>
                </a:gridCol>
                <a:gridCol w="4487318">
                  <a:extLst>
                    <a:ext uri="{9D8B030D-6E8A-4147-A177-3AD203B41FA5}">
                      <a16:colId xmlns:a16="http://schemas.microsoft.com/office/drawing/2014/main" val="2223378672"/>
                    </a:ext>
                  </a:extLst>
                </a:gridCol>
              </a:tblGrid>
              <a:tr h="534321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New words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Pronunciation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+mn-lt"/>
                        </a:rPr>
                        <a:t>Meaning</a:t>
                      </a:r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466335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upload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/ˌ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ʌpˈləʊd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tải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lên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7591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browse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braʊz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đọc lướt,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tìm (trên mạng)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51522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notification (n)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/ˌ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nəʊtɪfɪˈkeɪʃn</a:t>
                      </a: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báo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46974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log on to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lɒɡ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ɒn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tə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đăng</a:t>
                      </a:r>
                      <a:r>
                        <a:rPr lang="en-US" sz="3200" baseline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nhập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667749"/>
                  </a:ext>
                </a:extLst>
              </a:tr>
              <a:tr h="698686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check (v) 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32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tʃek</a:t>
                      </a:r>
                      <a:r>
                        <a:rPr lang="en-US" sz="3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kiểm tra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285298"/>
                  </a:ext>
                </a:extLst>
              </a:tr>
              <a:tr h="66154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 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account (n)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3200" b="0" dirty="0" err="1" smtClean="0">
                          <a:solidFill>
                            <a:schemeClr val="tx1"/>
                          </a:solidFill>
                        </a:rPr>
                        <a:t>əˈkaʊnt</a:t>
                      </a:r>
                      <a:r>
                        <a:rPr lang="en-US" sz="3200" b="0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endParaRPr lang="en-US" sz="3200" b="0" dirty="0">
                        <a:solidFill>
                          <a:schemeClr val="tx1"/>
                        </a:solidFill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tài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khoản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3610189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2119684"/>
            <a:ext cx="487363" cy="487363"/>
          </a:xfrm>
          <a:prstGeom prst="rect">
            <a:avLst/>
          </a:prstGeom>
        </p:spPr>
      </p:pic>
      <p:pic>
        <p:nvPicPr>
          <p:cNvPr id="12" name="brows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2809419"/>
            <a:ext cx="522583" cy="522583"/>
          </a:xfrm>
          <a:prstGeom prst="rect">
            <a:avLst/>
          </a:prstGeom>
        </p:spPr>
      </p:pic>
      <p:pic>
        <p:nvPicPr>
          <p:cNvPr id="13" name="notification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87067" y="3438714"/>
            <a:ext cx="548005" cy="548005"/>
          </a:xfrm>
          <a:prstGeom prst="rect">
            <a:avLst/>
          </a:prstGeom>
        </p:spPr>
      </p:pic>
      <p:pic>
        <p:nvPicPr>
          <p:cNvPr id="14" name="log on to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5431" y="4081577"/>
            <a:ext cx="554219" cy="554219"/>
          </a:xfrm>
          <a:prstGeom prst="rect">
            <a:avLst/>
          </a:prstGeom>
        </p:spPr>
      </p:pic>
      <p:pic>
        <p:nvPicPr>
          <p:cNvPr id="17" name="check__gb_2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2280" y="4769653"/>
            <a:ext cx="592158" cy="592158"/>
          </a:xfrm>
          <a:prstGeom prst="rect">
            <a:avLst/>
          </a:prstGeom>
        </p:spPr>
      </p:pic>
      <p:pic>
        <p:nvPicPr>
          <p:cNvPr id="18" name="accoun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52280" y="5497988"/>
            <a:ext cx="582792" cy="58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859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5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39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8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86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39977" y="1199444"/>
            <a:ext cx="863701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Use the correct forms of the verbs in </a:t>
            </a:r>
            <a:r>
              <a:rPr lang="en-US" sz="2400" b="1" dirty="0" smtClean="0">
                <a:solidFill>
                  <a:srgbClr val="EF4B66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1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to complete the sentences.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37372" y="116549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0157" y="10512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762BA3-5846-49A1-A041-93C20AA09C52}"/>
              </a:ext>
            </a:extLst>
          </p:cNvPr>
          <p:cNvSpPr txBox="1"/>
          <p:nvPr/>
        </p:nvSpPr>
        <p:spPr>
          <a:xfrm>
            <a:off x="91524" y="1947687"/>
            <a:ext cx="12195726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E0702A"/>
                </a:solidFill>
                <a:effectLst/>
              </a:rPr>
              <a:t>1. </a:t>
            </a:r>
            <a:r>
              <a:rPr lang="en-US" sz="3200" smtClean="0">
                <a:solidFill>
                  <a:srgbClr val="242021"/>
                </a:solidFill>
                <a:effectLst/>
              </a:rPr>
              <a:t>I</a:t>
            </a:r>
            <a:r>
              <a:rPr lang="en-US" sz="3200" dirty="0" smtClean="0">
                <a:solidFill>
                  <a:srgbClr val="242021"/>
                </a:solidFill>
                <a:effectLst/>
              </a:rPr>
              <a:t>________ the school website and found pictures of school </a:t>
            </a:r>
            <a:r>
              <a:rPr lang="en-US" sz="3200" smtClean="0">
                <a:solidFill>
                  <a:srgbClr val="242021"/>
                </a:solidFill>
                <a:effectLst/>
              </a:rPr>
              <a:t>activities.</a:t>
            </a:r>
          </a:p>
          <a:p>
            <a:endParaRPr lang="en-US" sz="1500" dirty="0" smtClean="0">
              <a:solidFill>
                <a:srgbClr val="242021"/>
              </a:solidFill>
              <a:effectLst/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2. </a:t>
            </a:r>
            <a:r>
              <a:rPr lang="en-US" sz="3200" smtClean="0">
                <a:solidFill>
                  <a:srgbClr val="242021"/>
                </a:solidFill>
              </a:rPr>
              <a:t>Our </a:t>
            </a:r>
            <a:r>
              <a:rPr lang="en-US" sz="3200" dirty="0" smtClean="0">
                <a:solidFill>
                  <a:srgbClr val="242021"/>
                </a:solidFill>
              </a:rPr>
              <a:t>teacher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a video of our last meeting in our forum for everyone to </a:t>
            </a:r>
            <a:r>
              <a:rPr lang="en-US" sz="3200" smtClean="0">
                <a:solidFill>
                  <a:srgbClr val="242021"/>
                </a:solidFill>
              </a:rPr>
              <a:t>see.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3. </a:t>
            </a:r>
            <a:r>
              <a:rPr lang="en-US" sz="3200" smtClean="0">
                <a:solidFill>
                  <a:srgbClr val="242021"/>
                </a:solidFill>
              </a:rPr>
              <a:t>She </a:t>
            </a:r>
            <a:r>
              <a:rPr lang="en-US" sz="3200" dirty="0">
                <a:solidFill>
                  <a:srgbClr val="242021"/>
                </a:solidFill>
              </a:rPr>
              <a:t>________</a:t>
            </a:r>
            <a:r>
              <a:rPr lang="en-US" sz="3200" dirty="0" smtClean="0">
                <a:solidFill>
                  <a:srgbClr val="242021"/>
                </a:solidFill>
              </a:rPr>
              <a:t> with some old friends at the English </a:t>
            </a:r>
            <a:r>
              <a:rPr lang="en-US" sz="3200" smtClean="0">
                <a:solidFill>
                  <a:srgbClr val="242021"/>
                </a:solidFill>
              </a:rPr>
              <a:t>club.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4. </a:t>
            </a:r>
            <a:r>
              <a:rPr lang="en-US" sz="3200" smtClean="0">
                <a:solidFill>
                  <a:srgbClr val="242021"/>
                </a:solidFill>
              </a:rPr>
              <a:t>Tom </a:t>
            </a:r>
            <a:r>
              <a:rPr lang="en-US" sz="3200" dirty="0" smtClean="0">
                <a:solidFill>
                  <a:srgbClr val="242021"/>
                </a:solidFill>
              </a:rPr>
              <a:t>________ </a:t>
            </a:r>
            <a:r>
              <a:rPr lang="en-US" sz="3200" dirty="0">
                <a:solidFill>
                  <a:srgbClr val="242021"/>
                </a:solidFill>
              </a:rPr>
              <a:t>the </a:t>
            </a:r>
            <a:r>
              <a:rPr lang="en-US" sz="3200" dirty="0" smtClean="0">
                <a:solidFill>
                  <a:srgbClr val="242021"/>
                </a:solidFill>
              </a:rPr>
              <a:t>notifications and saw some new </a:t>
            </a:r>
            <a:r>
              <a:rPr lang="en-US" sz="3200" smtClean="0">
                <a:solidFill>
                  <a:srgbClr val="242021"/>
                </a:solidFill>
              </a:rPr>
              <a:t>posts.</a:t>
            </a:r>
          </a:p>
          <a:p>
            <a:endParaRPr lang="en-US" sz="1500" dirty="0" smtClean="0">
              <a:solidFill>
                <a:srgbClr val="242021"/>
              </a:solidFill>
            </a:endParaRPr>
          </a:p>
          <a:p>
            <a:r>
              <a:rPr lang="en-US" sz="3200" b="1" smtClean="0">
                <a:solidFill>
                  <a:srgbClr val="E0702A"/>
                </a:solidFill>
              </a:rPr>
              <a:t>5. </a:t>
            </a:r>
            <a:r>
              <a:rPr lang="en-US" sz="3200" smtClean="0">
                <a:solidFill>
                  <a:srgbClr val="242021"/>
                </a:solidFill>
              </a:rPr>
              <a:t>Mi </a:t>
            </a:r>
            <a:r>
              <a:rPr lang="en-US" sz="3200" dirty="0" smtClean="0">
                <a:solidFill>
                  <a:srgbClr val="242021"/>
                </a:solidFill>
              </a:rPr>
              <a:t>often </a:t>
            </a:r>
            <a:r>
              <a:rPr lang="en-US" sz="3200" dirty="0">
                <a:solidFill>
                  <a:srgbClr val="242021"/>
                </a:solidFill>
              </a:rPr>
              <a:t>________ </a:t>
            </a:r>
            <a:r>
              <a:rPr lang="en-US" sz="3200" dirty="0" smtClean="0">
                <a:solidFill>
                  <a:srgbClr val="242021"/>
                </a:solidFill>
              </a:rPr>
              <a:t>to her Instagram account to chat with her </a:t>
            </a:r>
            <a:r>
              <a:rPr lang="en-US" sz="3200" smtClean="0">
                <a:solidFill>
                  <a:srgbClr val="242021"/>
                </a:solidFill>
              </a:rPr>
              <a:t>friends.</a:t>
            </a:r>
            <a:endParaRPr lang="en-US" sz="3200" b="1" dirty="0"/>
          </a:p>
        </p:txBody>
      </p:sp>
      <p:sp>
        <p:nvSpPr>
          <p:cNvPr id="2" name="Rectangle 1"/>
          <p:cNvSpPr/>
          <p:nvPr/>
        </p:nvSpPr>
        <p:spPr>
          <a:xfrm>
            <a:off x="688674" y="1966975"/>
            <a:ext cx="1663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browsed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553415" y="2681490"/>
            <a:ext cx="1815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uploaded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69154" y="3886810"/>
            <a:ext cx="16893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connects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34402" y="4588832"/>
            <a:ext cx="1675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EF4B66"/>
                </a:solidFill>
              </a:rPr>
              <a:t>checked 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34109" y="5317245"/>
            <a:ext cx="14488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EF4B66"/>
                </a:solidFill>
              </a:rPr>
              <a:t>l</a:t>
            </a:r>
            <a:r>
              <a:rPr lang="en-US" sz="3200" b="1" dirty="0" smtClean="0">
                <a:solidFill>
                  <a:srgbClr val="EF4B66"/>
                </a:solidFill>
              </a:rPr>
              <a:t>ogs on</a:t>
            </a:r>
            <a:endParaRPr lang="en-US" sz="3200" b="1" dirty="0">
              <a:solidFill>
                <a:srgbClr val="EF4B66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604692" y="107118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59453" y="1091655"/>
            <a:ext cx="103382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96854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04692" y="1998880"/>
            <a:ext cx="11176000" cy="23355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1.</a:t>
            </a:r>
            <a:r>
              <a:rPr lang="en-US" sz="3200" dirty="0" smtClean="0"/>
              <a:t> Our class has a(n)______, and we often post questions there to discuss.</a:t>
            </a:r>
          </a:p>
          <a:p>
            <a:pPr marL="0" indent="0">
              <a:buNone/>
            </a:pPr>
            <a:r>
              <a:rPr lang="en-US" sz="3200" dirty="0" smtClean="0"/>
              <a:t>	A. office		B. forum	</a:t>
            </a:r>
            <a:r>
              <a:rPr lang="en-US" sz="3200" smtClean="0"/>
              <a:t>		C. club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2.</a:t>
            </a:r>
            <a:r>
              <a:rPr lang="en-US" sz="3200" dirty="0" smtClean="0"/>
              <a:t> We try to meet our parents’ ______, but it is hard.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dreams		B. interests		C. expectations</a:t>
            </a:r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2" name="Oval 1"/>
          <p:cNvSpPr/>
          <p:nvPr/>
        </p:nvSpPr>
        <p:spPr>
          <a:xfrm>
            <a:off x="4252706" y="302007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919831" y="4740518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1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57042" y="1294123"/>
            <a:ext cx="11664778" cy="50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smtClean="0">
                <a:solidFill>
                  <a:srgbClr val="FF9933"/>
                </a:solidFill>
              </a:rPr>
              <a:t>3</a:t>
            </a:r>
            <a:r>
              <a:rPr lang="en-US" sz="3200" b="1" dirty="0" smtClean="0">
                <a:solidFill>
                  <a:srgbClr val="FF9933"/>
                </a:solidFill>
              </a:rPr>
              <a:t>.</a:t>
            </a:r>
            <a:r>
              <a:rPr lang="en-US" sz="3200" dirty="0" smtClean="0"/>
              <a:t> He is a big ______ and scares his weaker classmates.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bully	</a:t>
            </a:r>
            <a:r>
              <a:rPr lang="en-US" sz="3200" smtClean="0"/>
              <a:t>		B</a:t>
            </a:r>
            <a:r>
              <a:rPr lang="en-US" sz="3200" dirty="0" smtClean="0"/>
              <a:t>. forum	</a:t>
            </a:r>
            <a:r>
              <a:rPr lang="en-US" sz="3200" smtClean="0"/>
              <a:t>		C. pressure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4.</a:t>
            </a:r>
            <a:r>
              <a:rPr lang="en-US" sz="3200" dirty="0" smtClean="0"/>
              <a:t> She was chatting with her friends, so she couldn’t ______ on the </a:t>
            </a:r>
            <a:r>
              <a:rPr lang="en-US" sz="3200" smtClean="0"/>
              <a:t>lesson.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concentrate</a:t>
            </a:r>
            <a:r>
              <a:rPr lang="en-US" sz="3200" smtClean="0"/>
              <a:t>		B</a:t>
            </a:r>
            <a:r>
              <a:rPr lang="en-US" sz="3200" dirty="0" smtClean="0"/>
              <a:t>. coach	</a:t>
            </a:r>
            <a:r>
              <a:rPr lang="en-US" sz="3200" smtClean="0"/>
              <a:t>		C. advise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en-US" sz="3200" b="1" dirty="0" smtClean="0">
                <a:solidFill>
                  <a:srgbClr val="FF9933"/>
                </a:solidFill>
              </a:rPr>
              <a:t>5. </a:t>
            </a:r>
            <a:r>
              <a:rPr lang="en-US" sz="3200" dirty="0" smtClean="0"/>
              <a:t>We have ______ from our exams, peers, and parents. This makes us feel very stressed.</a:t>
            </a:r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A. interests		B. pressure		C. friends</a:t>
            </a:r>
            <a:endParaRPr lang="en-US" sz="32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252331" y="181992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252330" y="3758856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900405" y="5692431"/>
            <a:ext cx="481219" cy="44702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8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0" name="Round Single Corner Rectangle 2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Round Single Corner Rectangle 3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 Single Corner Rectangle 3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2690260"/>
              </p:ext>
            </p:extLst>
          </p:nvPr>
        </p:nvGraphicFramePr>
        <p:xfrm>
          <a:off x="1759223" y="3265502"/>
          <a:ext cx="8686802" cy="3236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1">
                  <a:extLst>
                    <a:ext uri="{9D8B030D-6E8A-4147-A177-3AD203B41FA5}">
                      <a16:colId xmlns:a16="http://schemas.microsoft.com/office/drawing/2014/main" val="3452337236"/>
                    </a:ext>
                  </a:extLst>
                </a:gridCol>
                <a:gridCol w="4343401">
                  <a:extLst>
                    <a:ext uri="{9D8B030D-6E8A-4147-A177-3AD203B41FA5}">
                      <a16:colId xmlns:a16="http://schemas.microsoft.com/office/drawing/2014/main" val="503398494"/>
                    </a:ext>
                  </a:extLst>
                </a:gridCol>
              </a:tblGrid>
              <a:tr h="51178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ʊə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en-US" sz="3200" b="1" dirty="0" err="1" smtClean="0">
                          <a:solidFill>
                            <a:schemeClr val="bg1"/>
                          </a:solidFill>
                        </a:rPr>
                        <a:t>ɔɪ</a:t>
                      </a:r>
                      <a:r>
                        <a:rPr lang="en-US" sz="3200" b="1" dirty="0" smtClean="0">
                          <a:solidFill>
                            <a:schemeClr val="bg1"/>
                          </a:solidFill>
                        </a:rPr>
                        <a:t>/</a:t>
                      </a:r>
                      <a:endParaRPr lang="en-US" sz="8000" b="1" cap="none" spc="50" dirty="0">
                        <a:ln w="9525" cmpd="sng">
                          <a:solidFill>
                            <a:schemeClr val="accent1"/>
                          </a:solidFill>
                          <a:prstDash val="solid"/>
                        </a:ln>
                        <a:solidFill>
                          <a:schemeClr val="bg1"/>
                        </a:solidFill>
                        <a:effectLst>
                          <a:glow rad="38100">
                            <a:schemeClr val="accent1"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0921558"/>
                  </a:ext>
                </a:extLst>
              </a:tr>
              <a:tr h="265689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912238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078803" y="1117815"/>
            <a:ext cx="9151047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/>
            </a:r>
            <a:b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</a:b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Then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put the words into the correct columns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3382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3118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3992342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tourist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1295" y="1973459"/>
            <a:ext cx="8808555" cy="954107"/>
          </a:xfrm>
          <a:prstGeom prst="rect">
            <a:avLst/>
          </a:prstGeom>
          <a:solidFill>
            <a:srgbClr val="FBD2D2"/>
          </a:solidFill>
        </p:spPr>
        <p:txBody>
          <a:bodyPr wrap="square" rtlCol="0">
            <a:spAutoFit/>
          </a:bodyPr>
          <a:lstStyle/>
          <a:p>
            <a:r>
              <a:rPr lang="en-US" sz="2800" b="1" dirty="0"/>
              <a:t>b</a:t>
            </a:r>
            <a:r>
              <a:rPr lang="en-US" sz="2800" b="1" dirty="0" smtClean="0"/>
              <a:t>oy		tourist		toy		ensure</a:t>
            </a:r>
          </a:p>
          <a:p>
            <a:r>
              <a:rPr lang="en-US" sz="2800" b="1" dirty="0"/>
              <a:t>a</a:t>
            </a:r>
            <a:r>
              <a:rPr lang="en-US" sz="2800" b="1" dirty="0" smtClean="0"/>
              <a:t>void		choice		sure		tournament</a:t>
            </a:r>
            <a:endParaRPr lang="en-US" sz="28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453238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ensure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sure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2405851" y="560894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tournament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398711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451033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toy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50857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avoid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699555" y="5611824"/>
            <a:ext cx="30203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choice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rack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34650" y="1256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4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5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Content Placeholder 2"/>
          <p:cNvSpPr>
            <a:spLocks noGrp="1"/>
          </p:cNvSpPr>
          <p:nvPr>
            <p:ph idx="1"/>
          </p:nvPr>
        </p:nvSpPr>
        <p:spPr>
          <a:xfrm>
            <a:off x="639682" y="2017819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 </a:t>
            </a:r>
            <a:r>
              <a:rPr lang="en-US" sz="3200" dirty="0"/>
              <a:t>is a  noisy and curious girl.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They </a:t>
            </a:r>
            <a:r>
              <a:rPr lang="en-US" sz="3200" dirty="0"/>
              <a:t>joined a full-day city tour.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I </a:t>
            </a:r>
            <a:r>
              <a:rPr lang="en-US" sz="3200" dirty="0"/>
              <a:t>found it enjoyable to watch the tournament.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She’ll </a:t>
            </a:r>
            <a:r>
              <a:rPr lang="en-US" sz="3200" dirty="0"/>
              <a:t>record our voices during the interview.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 smtClean="0"/>
              <a:t>He </a:t>
            </a:r>
            <a:r>
              <a:rPr lang="en-US" sz="3200" dirty="0"/>
              <a:t>is not acting </a:t>
            </a:r>
            <a:r>
              <a:rPr lang="en-US" sz="3200"/>
              <a:t>very </a:t>
            </a:r>
            <a:r>
              <a:rPr lang="en-US" sz="3200" smtClean="0"/>
              <a:t>mature </a:t>
            </a:r>
            <a:r>
              <a:rPr lang="en-US" sz="3200" dirty="0"/>
              <a:t>and is starting to annoy me. </a:t>
            </a:r>
            <a:endParaRPr lang="en-US" sz="32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131589" y="1142562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practice the sentences. Underline the words with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ʊə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 and circle the words  /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ɔɪ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/.</a:t>
            </a:r>
            <a:endParaRPr lang="en-US" sz="2400" b="1" dirty="0">
              <a:solidFill>
                <a:srgbClr val="FF9933"/>
              </a:solidFill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86897" y="1222642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9682" y="112000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2677270" y="2301373"/>
            <a:ext cx="947431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096022" y="3152393"/>
            <a:ext cx="1132953" cy="445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745604" y="4380355"/>
            <a:ext cx="196024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162550" y="5222421"/>
            <a:ext cx="1047750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684572" y="3999083"/>
            <a:ext cx="180469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986457" y="4866487"/>
            <a:ext cx="1176093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769968" y="5699885"/>
            <a:ext cx="1138135" cy="4193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5607921" y="3486150"/>
            <a:ext cx="602379" cy="1904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Track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1625" y="1513350"/>
            <a:ext cx="609600" cy="609600"/>
          </a:xfrm>
          <a:prstGeom prst="rect">
            <a:avLst/>
          </a:prstGeom>
        </p:spPr>
      </p:pic>
      <p:cxnSp>
        <p:nvCxnSpPr>
          <p:cNvPr id="37" name="Straight Connector 36"/>
          <p:cNvCxnSpPr/>
          <p:nvPr/>
        </p:nvCxnSpPr>
        <p:spPr>
          <a:xfrm flipV="1">
            <a:off x="4347864" y="2674521"/>
            <a:ext cx="1171192" cy="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4638675" y="6112453"/>
            <a:ext cx="1270435" cy="6804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5577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 animBg="1"/>
      <p:bldP spid="25" grpId="0" animBg="1"/>
      <p:bldP spid="33" grpId="0" animBg="1"/>
      <p:bldP spid="34" grpId="0" animBg="1"/>
      <p:bldP spid="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87067" y="2112293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Work in 2 teams. </a:t>
            </a:r>
            <a:endParaRPr lang="en-US" sz="3200" dirty="0" smtClean="0"/>
          </a:p>
          <a:p>
            <a:pPr>
              <a:lnSpc>
                <a:spcPct val="150000"/>
              </a:lnSpc>
            </a:pPr>
            <a:r>
              <a:rPr lang="en-US" sz="3200" dirty="0" smtClean="0"/>
              <a:t>T </a:t>
            </a:r>
            <a:r>
              <a:rPr lang="en-US" sz="3200" dirty="0"/>
              <a:t>reads out word by word, one student will run to the board and slap on the correct word with the correct sound. </a:t>
            </a:r>
          </a:p>
          <a:p>
            <a:pPr>
              <a:lnSpc>
                <a:spcPct val="150000"/>
              </a:lnSpc>
            </a:pPr>
            <a:r>
              <a:rPr lang="en-US" sz="3200" dirty="0" smtClean="0"/>
              <a:t>The </a:t>
            </a:r>
            <a:r>
              <a:rPr lang="en-US" sz="3200" dirty="0"/>
              <a:t>team with more correct answers will be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87067" y="1132326"/>
            <a:ext cx="1848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RULE: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747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1" name="Round Single Corner Rectangle 1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1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ound Single Corner Rectangle 1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687847"/>
              </p:ext>
            </p:extLst>
          </p:nvPr>
        </p:nvGraphicFramePr>
        <p:xfrm>
          <a:off x="2187150" y="2050712"/>
          <a:ext cx="7172980" cy="43750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916542">
                  <a:extLst>
                    <a:ext uri="{9D8B030D-6E8A-4147-A177-3AD203B41FA5}">
                      <a16:colId xmlns:a16="http://schemas.microsoft.com/office/drawing/2014/main" val="2525335565"/>
                    </a:ext>
                  </a:extLst>
                </a:gridCol>
                <a:gridCol w="893049">
                  <a:extLst>
                    <a:ext uri="{9D8B030D-6E8A-4147-A177-3AD203B41FA5}">
                      <a16:colId xmlns:a16="http://schemas.microsoft.com/office/drawing/2014/main" val="1902848179"/>
                    </a:ext>
                  </a:extLst>
                </a:gridCol>
                <a:gridCol w="935001">
                  <a:extLst>
                    <a:ext uri="{9D8B030D-6E8A-4147-A177-3AD203B41FA5}">
                      <a16:colId xmlns:a16="http://schemas.microsoft.com/office/drawing/2014/main" val="2651037698"/>
                    </a:ext>
                  </a:extLst>
                </a:gridCol>
                <a:gridCol w="825061">
                  <a:extLst>
                    <a:ext uri="{9D8B030D-6E8A-4147-A177-3AD203B41FA5}">
                      <a16:colId xmlns:a16="http://schemas.microsoft.com/office/drawing/2014/main" val="179396023"/>
                    </a:ext>
                  </a:extLst>
                </a:gridCol>
                <a:gridCol w="858737">
                  <a:extLst>
                    <a:ext uri="{9D8B030D-6E8A-4147-A177-3AD203B41FA5}">
                      <a16:colId xmlns:a16="http://schemas.microsoft.com/office/drawing/2014/main" val="4209790164"/>
                    </a:ext>
                  </a:extLst>
                </a:gridCol>
                <a:gridCol w="942926">
                  <a:extLst>
                    <a:ext uri="{9D8B030D-6E8A-4147-A177-3AD203B41FA5}">
                      <a16:colId xmlns:a16="http://schemas.microsoft.com/office/drawing/2014/main" val="1267996903"/>
                    </a:ext>
                  </a:extLst>
                </a:gridCol>
                <a:gridCol w="909250">
                  <a:extLst>
                    <a:ext uri="{9D8B030D-6E8A-4147-A177-3AD203B41FA5}">
                      <a16:colId xmlns:a16="http://schemas.microsoft.com/office/drawing/2014/main" val="2838298003"/>
                    </a:ext>
                  </a:extLst>
                </a:gridCol>
                <a:gridCol w="892414">
                  <a:extLst>
                    <a:ext uri="{9D8B030D-6E8A-4147-A177-3AD203B41FA5}">
                      <a16:colId xmlns:a16="http://schemas.microsoft.com/office/drawing/2014/main" val="1611376028"/>
                    </a:ext>
                  </a:extLst>
                </a:gridCol>
              </a:tblGrid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H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921222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9676357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802976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N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M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47211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W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B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6849530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U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C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I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143399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S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T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D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Y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F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K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L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107038"/>
                  </a:ext>
                </a:extLst>
              </a:tr>
              <a:tr h="546878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R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P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Q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E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A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O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.VnArial" panose="020B7200000000000000" pitchFamily="34" charset="0"/>
                        </a:rPr>
                        <a:t>V</a:t>
                      </a:r>
                      <a:endParaRPr lang="en-US" b="1" dirty="0">
                        <a:solidFill>
                          <a:schemeClr val="tx1"/>
                        </a:solidFill>
                        <a:latin typeface=".VnArial" panose="020B7200000000000000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6186755"/>
                  </a:ext>
                </a:extLst>
              </a:tr>
            </a:tbl>
          </a:graphicData>
        </a:graphic>
      </p:graphicFrame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82221" y="8140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Find 6 meaningful words in the puzzle.</a:t>
            </a:r>
            <a:endParaRPr lang="en-US" sz="3600" b="1" dirty="0">
              <a:solidFill>
                <a:srgbClr val="0070C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>
            <a:off x="4175095" y="2050712"/>
            <a:ext cx="4195821" cy="4597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185881" y="2512992"/>
            <a:ext cx="3264795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3100616" y="4192501"/>
            <a:ext cx="6259514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4081518" y="4743673"/>
            <a:ext cx="3408249" cy="55117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2266106" y="2606757"/>
            <a:ext cx="755555" cy="37226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098610" y="2050712"/>
            <a:ext cx="755555" cy="372266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46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34" name="Round Single Corner Rectangle 3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ound Single Corner Rectangle 3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Round Single Corner Rectangle 3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5800725" y="3311330"/>
            <a:ext cx="22395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tourist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05107" y="1258825"/>
            <a:ext cx="18058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noisy</a:t>
            </a:r>
            <a:endParaRPr lang="en-US" sz="60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01714" y="2937591"/>
            <a:ext cx="151246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85540" y="5842337"/>
            <a:ext cx="186717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avoid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377509" y="1383616"/>
            <a:ext cx="15306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sure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38220" y="1439534"/>
            <a:ext cx="133793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829" y="2803499"/>
            <a:ext cx="124425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soil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11859" y="5533938"/>
            <a:ext cx="24629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mature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76425" y="1282490"/>
            <a:ext cx="21105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annoy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8699344" y="2504166"/>
            <a:ext cx="181581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voice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607253" y="3765622"/>
            <a:ext cx="1905394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enjoy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667312" y="4616357"/>
            <a:ext cx="393710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tournament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26146" y="4235765"/>
            <a:ext cx="23177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ensure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9308197" y="5320808"/>
            <a:ext cx="220445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choice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7067" y="207665"/>
            <a:ext cx="5313658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FURTHER 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0215" y="1021836"/>
            <a:ext cx="118455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toy</a:t>
            </a:r>
            <a:endParaRPr lang="en-US" sz="60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3" y="1331912"/>
            <a:ext cx="186878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628982" y="2103879"/>
            <a:ext cx="1099151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 smtClean="0"/>
              <a:t>List </a:t>
            </a:r>
            <a:r>
              <a:rPr lang="en-US" sz="3200" dirty="0"/>
              <a:t>some verb phrases </a:t>
            </a:r>
            <a:r>
              <a:rPr lang="en-US" sz="3200" dirty="0" smtClean="0"/>
              <a:t>learned </a:t>
            </a:r>
            <a:r>
              <a:rPr lang="en-US" sz="3200" dirty="0"/>
              <a:t>in the lesson.  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L</a:t>
            </a:r>
            <a:r>
              <a:rPr lang="en-US" sz="3200" dirty="0" smtClean="0"/>
              <a:t>ist </a:t>
            </a:r>
            <a:r>
              <a:rPr lang="en-US" sz="3200" dirty="0"/>
              <a:t>some other </a:t>
            </a:r>
            <a:r>
              <a:rPr lang="en-US" sz="3200" dirty="0" smtClean="0"/>
              <a:t>learned words / phrases </a:t>
            </a:r>
            <a:r>
              <a:rPr lang="en-US" sz="3200" dirty="0"/>
              <a:t>related to teenagers’ activities or </a:t>
            </a:r>
            <a:r>
              <a:rPr lang="en-US" sz="3200" dirty="0" smtClean="0"/>
              <a:t>pressure.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 dirty="0"/>
              <a:t> </a:t>
            </a:r>
            <a:r>
              <a:rPr lang="en-US" sz="3200" dirty="0" smtClean="0"/>
              <a:t>Give 2 sounds learned in the lessons and give examples.</a:t>
            </a:r>
            <a:r>
              <a:rPr lang="en-US" sz="2000" dirty="0"/>
              <a:t> 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138599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31912"/>
            <a:ext cx="234573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9944" y="2198184"/>
            <a:ext cx="5650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- Do exercises in the workbook</a:t>
            </a:r>
            <a:r>
              <a:rPr lang="en-US" sz="3200" smtClean="0"/>
              <a:t>.</a:t>
            </a:r>
            <a:endParaRPr lang="en-US" sz="320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290" y="3324920"/>
            <a:ext cx="2875370" cy="2875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facebook.com/www.tienganhglobalsuccess.vn</a:t>
            </a:r>
            <a:r>
              <a:rPr lang="en-GB" b="1" i="1">
                <a:latin typeface="Calibri" panose="020F0502020204030204" pitchFamily="34" charset="0"/>
              </a:rPr>
              <a:t>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4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8" y="169354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TEENAGERS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350" y="2329485"/>
            <a:ext cx="6400800" cy="4249494"/>
          </a:xfrm>
          <a:prstGeom prst="rect">
            <a:avLst/>
          </a:prstGeom>
        </p:spPr>
      </p:pic>
      <p:sp>
        <p:nvSpPr>
          <p:cNvPr id="22" name="Rounded Rectangle 21"/>
          <p:cNvSpPr/>
          <p:nvPr/>
        </p:nvSpPr>
        <p:spPr>
          <a:xfrm>
            <a:off x="3849344" y="146862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248" y="1300230"/>
            <a:ext cx="964452" cy="91649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216700" y="1581391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523684" y="1234448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951320" y="2273053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57338" y="3785407"/>
            <a:ext cx="1968606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234448"/>
            <a:ext cx="5740800" cy="618004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mtClean="0">
                <a:solidFill>
                  <a:schemeClr val="tx1"/>
                </a:solidFill>
              </a:rPr>
              <a:t>Game: Word </a:t>
            </a:r>
            <a:r>
              <a:rPr lang="en-GB">
                <a:solidFill>
                  <a:schemeClr val="tx1"/>
                </a:solidFill>
              </a:rPr>
              <a:t>puzzles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65352" y="1942231"/>
            <a:ext cx="5755112" cy="141236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Task 1</a:t>
            </a:r>
            <a:r>
              <a:rPr lang="en-US" dirty="0" smtClean="0">
                <a:solidFill>
                  <a:schemeClr val="tx1"/>
                </a:solidFill>
              </a:rPr>
              <a:t>: Circle </a:t>
            </a:r>
            <a:r>
              <a:rPr lang="en-US" dirty="0">
                <a:solidFill>
                  <a:schemeClr val="tx1"/>
                </a:solidFill>
              </a:rPr>
              <a:t>the correct options to complete the phrases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r>
              <a:rPr lang="en-US" dirty="0" smtClean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: Use the correct form of the verbs in 1 to complete the sentences. </a:t>
            </a:r>
          </a:p>
          <a:p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3: Choose the correct answer A, B, or C.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576772" y="3444380"/>
            <a:ext cx="5743692" cy="1494475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tx1"/>
                </a:solidFill>
                <a:cs typeface="Calibri" panose="020F0502020204030204" pitchFamily="34" charset="0"/>
              </a:rPr>
              <a:t>Task 4: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Listen and repeat the words. 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Pay attention to the sounds /</a:t>
            </a:r>
            <a:r>
              <a:rPr lang="en-US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ʊə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/ and /</a:t>
            </a:r>
            <a:r>
              <a:rPr lang="en-US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ɔɪ</a:t>
            </a:r>
            <a:r>
              <a:rPr lang="en-US" dirty="0" smtClean="0">
                <a:solidFill>
                  <a:schemeClr val="tx1"/>
                </a:solidFill>
                <a:cs typeface="Calibri" panose="020F0502020204030204" pitchFamily="34" charset="0"/>
              </a:rPr>
              <a:t>/. </a:t>
            </a:r>
            <a:endParaRPr lang="en-US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Listen and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practise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the sentences. Underline the words with 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ʊə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and circle the words with /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ɔɪ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59598" y="1540551"/>
            <a:ext cx="1509679" cy="73250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9" idx="0"/>
          </p:cNvCxnSpPr>
          <p:nvPr/>
        </p:nvCxnSpPr>
        <p:spPr>
          <a:xfrm rot="10800000" flipV="1">
            <a:off x="1441642" y="2581857"/>
            <a:ext cx="1509679" cy="120355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2: A CLOSER LOOK 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57338" y="580622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cxnSpLocks/>
            <a:stCxn id="18" idx="1"/>
            <a:endCxn id="27" idx="0"/>
          </p:cNvCxnSpPr>
          <p:nvPr/>
        </p:nvCxnSpPr>
        <p:spPr>
          <a:xfrm rot="10800000" flipV="1">
            <a:off x="1375296" y="5372202"/>
            <a:ext cx="1576025" cy="434017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71062" y="5806220"/>
            <a:ext cx="5758577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951320" y="507012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smtClean="0">
                <a:solidFill>
                  <a:schemeClr val="tx1"/>
                </a:solidFill>
              </a:rPr>
              <a:t>FURTHER PRACTICE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1" name="Curved Connector 20"/>
          <p:cNvCxnSpPr>
            <a:cxnSpLocks/>
            <a:stCxn id="19" idx="3"/>
            <a:endCxn id="18" idx="0"/>
          </p:cNvCxnSpPr>
          <p:nvPr/>
        </p:nvCxnSpPr>
        <p:spPr>
          <a:xfrm>
            <a:off x="2425944" y="4086131"/>
            <a:ext cx="1443333" cy="983995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5571062" y="5114384"/>
            <a:ext cx="5758577" cy="515639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mtClean="0">
                <a:solidFill>
                  <a:schemeClr val="tx1"/>
                </a:solidFill>
              </a:rPr>
              <a:t>Game: Slap the board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7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042" t="6304" r="3242"/>
          <a:stretch/>
        </p:blipFill>
        <p:spPr>
          <a:xfrm>
            <a:off x="1294145" y="2093584"/>
            <a:ext cx="8724900" cy="14725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4145" y="4149114"/>
            <a:ext cx="8963025" cy="154305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04692" y="1240149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07299" y="1260619"/>
            <a:ext cx="683655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options to complete the phrases.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3" name="Oval 2"/>
          <p:cNvSpPr/>
          <p:nvPr/>
        </p:nvSpPr>
        <p:spPr>
          <a:xfrm>
            <a:off x="5746659" y="2232439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792424" y="4288757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73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478" y="11275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1385666"/>
            <a:ext cx="885825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t="4367" r="2337" b="4616"/>
          <a:stretch/>
        </p:blipFill>
        <p:spPr>
          <a:xfrm>
            <a:off x="1266963" y="3295651"/>
            <a:ext cx="8762862" cy="1447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6825" y="5015223"/>
            <a:ext cx="8982075" cy="1590675"/>
          </a:xfrm>
          <a:prstGeom prst="rect">
            <a:avLst/>
          </a:prstGeom>
        </p:spPr>
      </p:pic>
      <p:sp>
        <p:nvSpPr>
          <p:cNvPr id="26" name="Oval 25"/>
          <p:cNvSpPr/>
          <p:nvPr/>
        </p:nvSpPr>
        <p:spPr>
          <a:xfrm>
            <a:off x="5695950" y="2199602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738812" y="4056788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738811" y="5810560"/>
            <a:ext cx="539841" cy="50695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48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633527" y="1435151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upload </a:t>
            </a:r>
            <a:r>
              <a:rPr lang="en-US" sz="6000" b="1" dirty="0">
                <a:solidFill>
                  <a:srgbClr val="AD4F0F"/>
                </a:solidFill>
              </a:rPr>
              <a:t>(v</a:t>
            </a:r>
            <a:r>
              <a:rPr lang="en-US" sz="6000" b="1" dirty="0" smtClean="0">
                <a:solidFill>
                  <a:srgbClr val="AD4F0F"/>
                </a:solidFill>
              </a:rPr>
              <a:t>)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9963" y="4337842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smtClean="0"/>
              <a:t>tải </a:t>
            </a:r>
            <a:r>
              <a:rPr lang="en-US" sz="4800" dirty="0" err="1" smtClean="0"/>
              <a:t>lên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1515257" y="3152030"/>
            <a:ext cx="29803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ˌ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ʌpˈləʊd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 </a:t>
            </a:r>
          </a:p>
        </p:txBody>
      </p:sp>
      <p:pic>
        <p:nvPicPr>
          <p:cNvPr id="8" name="uploa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761728" y="5339134"/>
            <a:ext cx="487363" cy="4873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2697" y="1932780"/>
            <a:ext cx="6600825" cy="460057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14123" y="125208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browse</a:t>
            </a:r>
            <a:r>
              <a:rPr lang="en-US" sz="8000" b="1" dirty="0" smtClean="0"/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(v)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6818" y="4325600"/>
            <a:ext cx="514046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/>
              <a:t>đ</a:t>
            </a:r>
            <a:r>
              <a:rPr lang="en-US" sz="4400" smtClean="0"/>
              <a:t>ọc </a:t>
            </a:r>
            <a:r>
              <a:rPr lang="en-US" sz="4400" dirty="0" err="1" smtClean="0"/>
              <a:t>lướt</a:t>
            </a:r>
            <a:r>
              <a:rPr lang="en-US" sz="4400" dirty="0" smtClean="0"/>
              <a:t>, </a:t>
            </a:r>
            <a:r>
              <a:rPr lang="en-US" sz="4400" dirty="0" err="1" smtClean="0"/>
              <a:t>tìm</a:t>
            </a:r>
            <a:r>
              <a:rPr lang="en-US" sz="4400" dirty="0" smtClean="0"/>
              <a:t> </a:t>
            </a:r>
          </a:p>
          <a:p>
            <a:pPr lvl="0" algn="ctr"/>
            <a:r>
              <a:rPr lang="en-US" sz="4400" dirty="0" smtClean="0"/>
              <a:t>(</a:t>
            </a:r>
            <a:r>
              <a:rPr lang="en-US" sz="4400" dirty="0" err="1" smtClean="0"/>
              <a:t>trên</a:t>
            </a:r>
            <a:r>
              <a:rPr lang="en-US" sz="4400" dirty="0" smtClean="0"/>
              <a:t> </a:t>
            </a:r>
            <a:r>
              <a:rPr lang="en-US" sz="4400" dirty="0" err="1" smtClean="0"/>
              <a:t>mạng</a:t>
            </a:r>
            <a:r>
              <a:rPr lang="en-US" sz="4400" dirty="0" smtClean="0"/>
              <a:t>)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1350585" y="3030098"/>
            <a:ext cx="24056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braʊz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brow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26489" y="5924094"/>
            <a:ext cx="590389" cy="5903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5251" y="2095500"/>
            <a:ext cx="6237921" cy="355282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0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271145" y="1259166"/>
            <a:ext cx="6424930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 smtClean="0">
                <a:solidFill>
                  <a:srgbClr val="AD4F0F"/>
                </a:solidFill>
              </a:rPr>
              <a:t>notification</a:t>
            </a:r>
            <a:r>
              <a:rPr lang="en-US" sz="8000" b="1" dirty="0" smtClean="0"/>
              <a:t> </a:t>
            </a:r>
            <a:r>
              <a:rPr lang="en-US" sz="6000" b="1" dirty="0" smtClean="0">
                <a:solidFill>
                  <a:srgbClr val="AD4F0F"/>
                </a:solidFill>
              </a:rPr>
              <a:t>(n)</a:t>
            </a:r>
            <a:endParaRPr lang="en-US" sz="6000" b="1" dirty="0">
              <a:solidFill>
                <a:srgbClr val="AD4F0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8642" y="4617946"/>
            <a:ext cx="51404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smtClean="0"/>
              <a:t>thông </a:t>
            </a:r>
            <a:r>
              <a:rPr lang="en-US" sz="4400" dirty="0" err="1" smtClean="0"/>
              <a:t>báo</a:t>
            </a:r>
            <a:endParaRPr lang="en-US" sz="4800" dirty="0"/>
          </a:p>
        </p:txBody>
      </p:sp>
      <p:sp>
        <p:nvSpPr>
          <p:cNvPr id="2" name="Rectangle 1"/>
          <p:cNvSpPr/>
          <p:nvPr/>
        </p:nvSpPr>
        <p:spPr>
          <a:xfrm>
            <a:off x="789520" y="3275530"/>
            <a:ext cx="4642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/ˌ</a:t>
            </a:r>
            <a:r>
              <a:rPr lang="en-US" sz="5400" b="1" dirty="0" err="1">
                <a:solidFill>
                  <a:schemeClr val="accent5">
                    <a:lumMod val="50000"/>
                  </a:schemeClr>
                </a:solidFill>
              </a:rPr>
              <a:t>nəʊtɪfɪˈkeɪʃn</a:t>
            </a:r>
            <a:r>
              <a:rPr lang="en-US" sz="54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5" name="notific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68991" y="5806473"/>
            <a:ext cx="608648" cy="60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8875" y="2930242"/>
            <a:ext cx="5643626" cy="358898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507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5142</TotalTime>
  <Words>738</Words>
  <Application>Microsoft Office PowerPoint</Application>
  <PresentationFormat>Widescreen</PresentationFormat>
  <Paragraphs>248</Paragraphs>
  <Slides>23</Slides>
  <Notes>20</Notes>
  <HiddenSlides>0</HiddenSlides>
  <MMClips>14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.VnArial</vt:lpstr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Find 6 meaningful words in the puzzle.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266</cp:revision>
  <dcterms:created xsi:type="dcterms:W3CDTF">2020-12-09T02:04:09Z</dcterms:created>
  <dcterms:modified xsi:type="dcterms:W3CDTF">2023-05-11T07:34:12Z</dcterms:modified>
</cp:coreProperties>
</file>