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399" r:id="rId2"/>
    <p:sldId id="388" r:id="rId3"/>
    <p:sldId id="279" r:id="rId4"/>
    <p:sldId id="256" r:id="rId5"/>
    <p:sldId id="403" r:id="rId6"/>
    <p:sldId id="316" r:id="rId7"/>
    <p:sldId id="389" r:id="rId8"/>
    <p:sldId id="390" r:id="rId9"/>
    <p:sldId id="391" r:id="rId10"/>
    <p:sldId id="392" r:id="rId11"/>
    <p:sldId id="393" r:id="rId12"/>
    <p:sldId id="283" r:id="rId13"/>
    <p:sldId id="404" r:id="rId14"/>
    <p:sldId id="401" r:id="rId15"/>
    <p:sldId id="402" r:id="rId16"/>
    <p:sldId id="348" r:id="rId17"/>
    <p:sldId id="394" r:id="rId18"/>
    <p:sldId id="396" r:id="rId19"/>
    <p:sldId id="405" r:id="rId20"/>
    <p:sldId id="313" r:id="rId21"/>
    <p:sldId id="397" r:id="rId22"/>
    <p:sldId id="314" r:id="rId23"/>
    <p:sldId id="406" r:id="rId24"/>
    <p:sldId id="407" r:id="rId25"/>
    <p:sldId id="4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FB1"/>
    <a:srgbClr val="0087B2"/>
    <a:srgbClr val="0070C0"/>
    <a:srgbClr val="F26648"/>
    <a:srgbClr val="F8B417"/>
    <a:srgbClr val="FEE3AF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88366" autoAdjust="0"/>
  </p:normalViewPr>
  <p:slideViewPr>
    <p:cSldViewPr snapToGrid="0" showGuides="1">
      <p:cViewPr varScale="1">
        <p:scale>
          <a:sx n="68" d="100"/>
          <a:sy n="68" d="100"/>
        </p:scale>
        <p:origin x="756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famou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business" TargetMode="External"/><Relationship Id="rId5" Type="http://schemas.openxmlformats.org/officeDocument/2006/relationships/hyperlink" Target="https://dictionary.cambridge.org/vi/dictionary/english/entertainment" TargetMode="External"/><Relationship Id="rId4" Type="http://schemas.openxmlformats.org/officeDocument/2006/relationships/hyperlink" Target="https://dictionary.cambridge.org/vi/dictionary/english/especially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hysical" TargetMode="External"/><Relationship Id="rId7" Type="http://schemas.openxmlformats.org/officeDocument/2006/relationships/hyperlink" Target="https://dictionary.cambridge.org/vi/dictionary/english/achiev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needed" TargetMode="Externa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mental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7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8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9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4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celebrity (v):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someone who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amous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especially"/>
              </a:rPr>
              <a:t>especially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entertainment"/>
              </a:rPr>
              <a:t>entertainment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effort (n)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hysical"/>
              </a:rPr>
              <a:t>physical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mental"/>
              </a:rPr>
              <a:t>mental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needed"/>
              </a:rPr>
              <a:t>needed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chieve"/>
              </a:rPr>
              <a:t>achieve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something: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188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239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6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1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2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7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5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5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clipground.com/cartoon-food-images-clipart.htm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kenh14.vn/debut-3-nam-nhung-so-lan-blackpink-di-le-trao-giai-o-han-chiem-dung-10-dau-ngon-tay-du-la-nam-nay-lai-lan-mat-tam-hoi-20191123143602816.chn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vectorstock.com/royalty-free-vector/effort-business-concept-vector-13477157" TargetMode="External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etsy.com/listing/260029704/additional-cost-5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y Healthy Song - Sing, Dance and Exercise with Codi - Codi Kids Lear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21" y="641131"/>
            <a:ext cx="10562896" cy="5738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592170" y="333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83723" y="165378"/>
            <a:ext cx="6600497" cy="34369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0087B2"/>
                </a:solidFill>
                <a:latin typeface="inherit"/>
              </a:rPr>
              <a:t>L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87B2"/>
                </a:solidFill>
                <a:effectLst/>
                <a:latin typeface="inherit"/>
              </a:rPr>
              <a:t>isten to a song about a healthy lifestyle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87B2"/>
                </a:solidFill>
                <a:effectLst/>
              </a:rPr>
              <a:t> </a:t>
            </a: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0087B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3723" y="929424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appropriately 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8651" y="3614888"/>
            <a:ext cx="459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7109" y="2331655"/>
            <a:ext cx="459613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25516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24DDF-EE17-FDAB-3737-159D2EB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855" y="2264044"/>
            <a:ext cx="5906814" cy="4105226"/>
          </a:xfrm>
          <a:prstGeom prst="rect">
            <a:avLst/>
          </a:prstGeom>
        </p:spPr>
      </p:pic>
      <p:pic>
        <p:nvPicPr>
          <p:cNvPr id="19" name="Picture 18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id="{A79551F9-656E-ABCD-4877-A77AA162D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72247" y="2439137"/>
            <a:ext cx="885496" cy="885496"/>
          </a:xfrm>
          <a:prstGeom prst="rect">
            <a:avLst/>
          </a:prstGeom>
        </p:spPr>
      </p:pic>
      <p:pic>
        <p:nvPicPr>
          <p:cNvPr id="21" name="appropriately">
            <a:hlinkClick r:id="" action="ppaction://media"/>
            <a:extLst>
              <a:ext uri="{FF2B5EF4-FFF2-40B4-BE49-F238E27FC236}">
                <a16:creationId xmlns:a16="http://schemas.microsoft.com/office/drawing/2014/main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4001" y="1318827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4952" y="1293839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fattening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98484" y="371083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8484" y="2438643"/>
            <a:ext cx="333617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fæt.ən.ɪŋ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cartoon of a person holding ice cream and food">
            <a:extLst>
              <a:ext uri="{FF2B5EF4-FFF2-40B4-BE49-F238E27FC236}">
                <a16:creationId xmlns:a16="http://schemas.microsoft.com/office/drawing/2014/main" id="{65586365-5670-FE83-8B3A-746B88E7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41671" y="1463917"/>
            <a:ext cx="5508592" cy="3875338"/>
          </a:xfrm>
          <a:prstGeom prst="rect">
            <a:avLst/>
          </a:prstGeom>
        </p:spPr>
      </p:pic>
      <p:pic>
        <p:nvPicPr>
          <p:cNvPr id="8" name="fattening">
            <a:hlinkClick r:id="" action="ppaction://media"/>
            <a:extLst>
              <a:ext uri="{FF2B5EF4-FFF2-40B4-BE49-F238E27FC236}">
                <a16:creationId xmlns:a16="http://schemas.microsoft.com/office/drawing/2014/main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0823" y="806476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919995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55968"/>
              </p:ext>
            </p:extLst>
          </p:nvPr>
        </p:nvGraphicFramePr>
        <p:xfrm>
          <a:off x="1059893" y="971589"/>
          <a:ext cx="10953135" cy="5408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0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səˈleb.rə.ti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æŋˈzaɪ.ə.ti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effort 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ef.ət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əˈdɪʃ.ən.əl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/əˈprəʊ.pri.ət.li/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fæt.ən.ɪŋ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9580" y="12641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1925764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2650977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3451351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038" y="4285884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038" y="5086258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1335" y="5827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363376"/>
              </p:ext>
            </p:extLst>
          </p:nvPr>
        </p:nvGraphicFramePr>
        <p:xfrm>
          <a:off x="2352666" y="1003120"/>
          <a:ext cx="7783053" cy="567135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kumimoji="0" lang="en-US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9580" y="126414"/>
            <a:ext cx="443716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 vocab</a:t>
            </a: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21532" y="3576325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0203" y="5160670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6057" y="1941418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6056" y="6048686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3631" y="2745828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3130" y="4392739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03159" y="1933437"/>
            <a:ext cx="1959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1617" y="3498413"/>
            <a:ext cx="224292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celebrity (n)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3301" y="1957295"/>
            <a:ext cx="181370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effort  (n)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3159" y="3561776"/>
            <a:ext cx="2698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1126" y="2727854"/>
            <a:ext cx="345703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appropriately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3159" y="5117789"/>
            <a:ext cx="1798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11065" y="2723052"/>
            <a:ext cx="333136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22866" y="6021657"/>
            <a:ext cx="278954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03159" y="5934377"/>
            <a:ext cx="2499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8703" y="4378364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36962" y="4391526"/>
            <a:ext cx="259782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fattening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22866" y="5138791"/>
            <a:ext cx="200227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anxiety (n)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21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78252" y="111925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text is about how a successful teen celebrity kept</a:t>
            </a:r>
          </a:p>
          <a:p>
            <a:r>
              <a:rPr lang="en-US" sz="2800" b="1" i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well-balanced life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5562" y="11192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681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972" y="1871020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8932" y="1871020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442658" y="2027260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Unit 3 - Healthy living for tee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295" y="729565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889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35851" y="61208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2115" y="70633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900" y="5917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826437"/>
              </p:ext>
            </p:extLst>
          </p:nvPr>
        </p:nvGraphicFramePr>
        <p:xfrm>
          <a:off x="4518256" y="1268082"/>
          <a:ext cx="7337413" cy="418234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337413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 more than the amount you expected 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</a:rPr>
                        <a:t>oragreed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 to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likely to make you fat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the state of feeling nervous or 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  <a:effectLst/>
                        </a:rPr>
                        <a:t>worriedthat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 something bad is going to happen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in a way that is suitable or right for a particular situation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60514" y="1446228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1. 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660514" y="2388897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2. 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660514" y="3331566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3.appropriately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660514" y="4401847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4. 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49183-94D8-4547-AE1D-3BF60AD6C3DA}"/>
              </a:ext>
            </a:extLst>
          </p:cNvPr>
          <p:cNvSpPr txBox="1"/>
          <p:nvPr/>
        </p:nvSpPr>
        <p:spPr>
          <a:xfrm>
            <a:off x="2949728" y="5967093"/>
            <a:ext cx="67302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</a:rPr>
              <a:t>1. c  	2. a 		3. d 		4. b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>
            <a:stCxn id="29" idx="3"/>
          </p:cNvCxnSpPr>
          <p:nvPr/>
        </p:nvCxnSpPr>
        <p:spPr>
          <a:xfrm>
            <a:off x="3647090" y="1802470"/>
            <a:ext cx="871166" cy="1813089"/>
          </a:xfrm>
          <a:prstGeom prst="straightConnector1">
            <a:avLst/>
          </a:prstGeom>
          <a:ln w="38100">
            <a:solidFill>
              <a:srgbClr val="008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2" idx="3"/>
          </p:cNvCxnSpPr>
          <p:nvPr/>
        </p:nvCxnSpPr>
        <p:spPr>
          <a:xfrm flipV="1">
            <a:off x="3647090" y="1736078"/>
            <a:ext cx="871166" cy="10090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647090" y="3700121"/>
            <a:ext cx="871166" cy="1196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5" idx="3"/>
          </p:cNvCxnSpPr>
          <p:nvPr/>
        </p:nvCxnSpPr>
        <p:spPr>
          <a:xfrm flipV="1">
            <a:off x="3647090" y="2777698"/>
            <a:ext cx="871166" cy="198039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8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9506" y="714732"/>
            <a:ext cx="1106041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7289" y="71997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074" y="6173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374999" y="1604065"/>
            <a:ext cx="10710954" cy="38823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86129" y="160675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1827" y="16067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612" y="580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081647" y="1278243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1. </a:t>
            </a:r>
            <a:r>
              <a:rPr lang="en-US" sz="28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2. </a:t>
            </a:r>
            <a:r>
              <a:rPr lang="en-US" sz="28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134433" y="2281639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rgbClr val="C00000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134433" y="3481232"/>
            <a:ext cx="1038316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rgbClr val="C00000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32373" y="198301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1336" y="2043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4121" y="1017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938119" y="1189752"/>
            <a:ext cx="104866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3. </a:t>
            </a:r>
            <a:r>
              <a:rPr lang="en-US" sz="28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4. </a:t>
            </a:r>
            <a:r>
              <a:rPr lang="en-US" sz="28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5. </a:t>
            </a:r>
            <a:r>
              <a:rPr lang="en-US" sz="28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095536" y="218918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000" b="1" i="1" dirty="0">
                <a:solidFill>
                  <a:srgbClr val="C00000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095536" y="3406142"/>
            <a:ext cx="1097034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095536" y="5010816"/>
            <a:ext cx="10729268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27779" y="441517"/>
            <a:ext cx="5650906" cy="1561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0087B2"/>
                </a:solidFill>
                <a:latin typeface="Algerian" panose="04020705040A02060702" pitchFamily="82" charset="0"/>
              </a:rPr>
              <a:t>II. SPEAKING</a:t>
            </a:r>
          </a:p>
        </p:txBody>
      </p:sp>
      <p:pic>
        <p:nvPicPr>
          <p:cNvPr id="3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5624"/>
          <a:stretch/>
        </p:blipFill>
        <p:spPr>
          <a:xfrm>
            <a:off x="6610800" y="3531656"/>
            <a:ext cx="2218783" cy="240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78" t="-1424" r="38309" b="1424"/>
          <a:stretch/>
        </p:blipFill>
        <p:spPr>
          <a:xfrm>
            <a:off x="3533776" y="3578977"/>
            <a:ext cx="2982637" cy="241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388127">
            <a:off x="6630282" y="2579188"/>
            <a:ext cx="2200987" cy="160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710151" y="2564524"/>
            <a:ext cx="2549333" cy="1601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1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76557" y="97764"/>
            <a:ext cx="305491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2337278" y="1955956"/>
            <a:ext cx="8551438" cy="207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</a:rPr>
              <a:t>+ Do you have a well-balanced life?</a:t>
            </a:r>
            <a:endParaRPr lang="en-US" sz="3000" b="1" i="1" dirty="0"/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</a:rPr>
              <a:t>+ Can you make any adjustments to achieve a more well-balanced life?</a:t>
            </a:r>
            <a:endParaRPr lang="en-US" sz="30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3931676" y="97764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9820" y="1103804"/>
            <a:ext cx="76094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i="1" dirty="0">
                <a:solidFill>
                  <a:prstClr val="black"/>
                </a:solidFill>
              </a:rPr>
              <a:t>* Answer the following questions: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1475" y="4477095"/>
            <a:ext cx="4078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- adjustment : </a:t>
            </a:r>
            <a:r>
              <a:rPr lang="en-US" sz="2400" b="1" i="1" dirty="0" err="1">
                <a:solidFill>
                  <a:srgbClr val="0070C0"/>
                </a:solidFill>
              </a:rPr>
              <a:t>điều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chỉnh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1475" y="4938760"/>
            <a:ext cx="3268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- achieve: </a:t>
            </a:r>
            <a:r>
              <a:rPr lang="en-US" sz="2400" b="1" i="1" dirty="0" err="1"/>
              <a:t>đạt</a:t>
            </a:r>
            <a:r>
              <a:rPr lang="en-US" sz="2400" b="1" i="1" dirty="0"/>
              <a:t> </a:t>
            </a:r>
            <a:r>
              <a:rPr lang="en-US" sz="2400" b="1" i="1" dirty="0" err="1"/>
              <a:t>được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98828" y="154721"/>
            <a:ext cx="1078871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have 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7768" y="176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553" y="741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516175" y="3461996"/>
            <a:ext cx="1155897" cy="147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994100" y="3459486"/>
            <a:ext cx="1553834" cy="148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520810" y="2367671"/>
            <a:ext cx="1146626" cy="98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65315" y="2333297"/>
            <a:ext cx="1328100" cy="9837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070009" y="1723562"/>
            <a:ext cx="7932805" cy="347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manage our time properly?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spend time with our friends, teachers, and parents?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avoid stress and anxiety?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take care of our physical   health?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46664" y="0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talk about your partner’s ideas about how to have a well-balanced life.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823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024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869541" y="1512409"/>
            <a:ext cx="1098331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talked with 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about how she manages a well-balanced life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manages her time properly by creating a to-do list and give priority to her tasks based on their importance and deadlines.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</a:t>
            </a:r>
            <a:r>
              <a:rPr lang="en-US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practises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mindfulness techniques such as deep breathing, meditation, or yoga to manage stress and maintain a clear mind.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engages in regular physical activities that she enjoys like jogging, dancing, swimming, </a:t>
            </a:r>
            <a:r>
              <a:rPr lang="en-US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help boost her energy</a:t>
            </a:r>
            <a:r>
              <a:rPr lang="en-US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i="0" dirty="0">
              <a:solidFill>
                <a:srgbClr val="F26648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2610" y="954107"/>
            <a:ext cx="4086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70C0"/>
                </a:solidFill>
              </a:rPr>
              <a:t>Suggested answers:</a:t>
            </a: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943782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9260" y="67965"/>
            <a:ext cx="504137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7"/>
            <a:ext cx="114456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/>
              <a:t>Vocabulary related to related to students’ life and schoolwork.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/>
              <a:t>Reading for specific information.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/>
              <a:t>Talking about partner’s ideas about how to have a well-balanced life.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4197" y="1245961"/>
            <a:ext cx="796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84121" y="315199"/>
            <a:ext cx="603703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Showcard Gothic" panose="04020904020102020604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0161" y="1508783"/>
            <a:ext cx="8149852" cy="16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err="1"/>
              <a:t>Prepair</a:t>
            </a:r>
            <a:r>
              <a:rPr lang="en-US" sz="3600" b="1" dirty="0"/>
              <a:t> lesson 6 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87" y="3331877"/>
            <a:ext cx="2629759" cy="23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18582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6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96341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592170" y="333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724866" y="964931"/>
            <a:ext cx="728816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out 1 piece of paper and a pen.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a circle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divide it into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equal parts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like a pizza. Label each section of the circle with 4 different categories: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work/school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family/friends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hobbies/interests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self-care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 activities that fit into each category and write them in the corresponding section of the circle.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3336790" y="-33741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DD058D3-9541-0F86-50C3-BA591B067544}"/>
              </a:ext>
            </a:extLst>
          </p:cNvPr>
          <p:cNvGraphicFramePr/>
          <p:nvPr/>
        </p:nvGraphicFramePr>
        <p:xfrm>
          <a:off x="-1156741" y="1313793"/>
          <a:ext cx="7284272" cy="518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066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96341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27839" y="960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DD058D3-9541-0F86-50C3-BA591B0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5584604"/>
              </p:ext>
            </p:extLst>
          </p:nvPr>
        </p:nvGraphicFramePr>
        <p:xfrm>
          <a:off x="1185703" y="1512591"/>
          <a:ext cx="7284272" cy="518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6478124" y="1372835"/>
            <a:ext cx="496482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i="1" dirty="0">
                <a:solidFill>
                  <a:srgbClr val="0070C0"/>
                </a:solidFill>
              </a:rPr>
              <a:t>A well-balanced life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3090745" y="2660137"/>
            <a:ext cx="12105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work/</a:t>
            </a:r>
          </a:p>
          <a:p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5222" y="2730441"/>
            <a:ext cx="134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family/</a:t>
            </a:r>
          </a:p>
          <a:p>
            <a:pPr lvl="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4201" y="4203965"/>
            <a:ext cx="15675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hobbies/</a:t>
            </a:r>
          </a:p>
          <a:p>
            <a:pPr lvl="0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5972" y="4430727"/>
            <a:ext cx="15691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self-care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518568" y="1321483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044126" y="1357026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74100" y="1169844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469547" y="2653735"/>
            <a:ext cx="579501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500" b="1" dirty="0">
                <a:solidFill>
                  <a:srgbClr val="0087B2"/>
                </a:solidFill>
              </a:rPr>
              <a:t>  READING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500" b="1" dirty="0">
                <a:solidFill>
                  <a:srgbClr val="0087B2"/>
                </a:solidFill>
              </a:rPr>
              <a:t>  SPEAKING</a:t>
            </a:r>
          </a:p>
          <a:p>
            <a:pPr>
              <a:lnSpc>
                <a:spcPct val="150000"/>
              </a:lnSpc>
            </a:pPr>
            <a:endParaRPr lang="en-US" sz="4500" b="1" dirty="0">
              <a:solidFill>
                <a:srgbClr val="0087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637683" y="1955885"/>
            <a:ext cx="4828566" cy="1561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0087B2"/>
                </a:solidFill>
                <a:latin typeface="Algerian" panose="04020705040A02060702" pitchFamily="82" charset="0"/>
              </a:rPr>
              <a:t>I. READING</a:t>
            </a:r>
          </a:p>
        </p:txBody>
      </p:sp>
    </p:spTree>
    <p:extLst>
      <p:ext uri="{BB962C8B-B14F-4D97-AF65-F5344CB8AC3E}">
        <p14:creationId xmlns:p14="http://schemas.microsoft.com/office/powerpoint/2010/main" val="155619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1688" y="115549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52448" y="3560943"/>
            <a:ext cx="461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5917" y="2257737"/>
            <a:ext cx="296267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səˈleb.rə.ti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 descr="A group of women on stage&#10;&#10;Description automatically generated">
            <a:extLst>
              <a:ext uri="{FF2B5EF4-FFF2-40B4-BE49-F238E27FC236}">
                <a16:creationId xmlns:a16="http://schemas.microsoft.com/office/drawing/2014/main" id="{B7C1E465-D986-22AC-A817-7C998FC6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12715" y="648754"/>
            <a:ext cx="5734518" cy="3988676"/>
          </a:xfrm>
          <a:prstGeom prst="rect">
            <a:avLst/>
          </a:prstGeom>
        </p:spPr>
      </p:pic>
      <p:pic>
        <p:nvPicPr>
          <p:cNvPr id="18" name="celebrity">
            <a:hlinkClick r:id="" action="ppaction://media"/>
            <a:extLst>
              <a:ext uri="{FF2B5EF4-FFF2-40B4-BE49-F238E27FC236}">
                <a16:creationId xmlns:a16="http://schemas.microsoft.com/office/drawing/2014/main" id="{3744CDB2-38B0-4F14-CE7A-EF364D95D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111" y="1912475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55792" y="111109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0567" y="305352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1169" y="2231133"/>
            <a:ext cx="34002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æŋˈzaɪ.ə.ti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BEB6B27F-D1CD-B86F-317E-A4F03AFA3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46836" y="672434"/>
            <a:ext cx="5865285" cy="3646357"/>
          </a:xfrm>
          <a:prstGeom prst="rect">
            <a:avLst/>
          </a:prstGeom>
        </p:spPr>
      </p:pic>
      <p:pic>
        <p:nvPicPr>
          <p:cNvPr id="11" name="anxiety">
            <a:hlinkClick r:id="" action="ppaction://media"/>
            <a:extLst>
              <a:ext uri="{FF2B5EF4-FFF2-40B4-BE49-F238E27FC236}">
                <a16:creationId xmlns:a16="http://schemas.microsoft.com/office/drawing/2014/main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105653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56479" y="13617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effort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6621" y="393291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4935" y="2708545"/>
            <a:ext cx="218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ef.ət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person pushing a rock up a mountain&#10;&#10;Description automatically generated">
            <a:extLst>
              <a:ext uri="{FF2B5EF4-FFF2-40B4-BE49-F238E27FC236}">
                <a16:creationId xmlns:a16="http://schemas.microsoft.com/office/drawing/2014/main" id="{3BF289A8-194F-1203-7E13-7932FAFF3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258" b="16558"/>
          <a:stretch/>
        </p:blipFill>
        <p:spPr>
          <a:xfrm>
            <a:off x="6387608" y="971676"/>
            <a:ext cx="5274766" cy="4671835"/>
          </a:xfrm>
          <a:prstGeom prst="rect">
            <a:avLst/>
          </a:prstGeom>
        </p:spPr>
      </p:pic>
      <p:pic>
        <p:nvPicPr>
          <p:cNvPr id="8" name="effort">
            <a:hlinkClick r:id="" action="ppaction://media"/>
            <a:extLst>
              <a:ext uri="{FF2B5EF4-FFF2-40B4-BE49-F238E27FC236}">
                <a16:creationId xmlns:a16="http://schemas.microsoft.com/office/drawing/2014/main" id="{A2AD4DCC-5480-CCD0-37B2-0ABE93C7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116" y="1903275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62779" y="1722876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8196" y="404789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9923" y="2935465"/>
            <a:ext cx="34323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əˈdɪʃ.ən.əl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511F331A-0D8F-860C-E12F-DF176206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53675" y="464063"/>
            <a:ext cx="4608784" cy="4608784"/>
          </a:xfrm>
          <a:prstGeom prst="rect">
            <a:avLst/>
          </a:prstGeom>
        </p:spPr>
      </p:pic>
      <p:pic>
        <p:nvPicPr>
          <p:cNvPr id="23" name="additional">
            <a:hlinkClick r:id="" action="ppaction://media"/>
            <a:extLst>
              <a:ext uri="{FF2B5EF4-FFF2-40B4-BE49-F238E27FC236}">
                <a16:creationId xmlns:a16="http://schemas.microsoft.com/office/drawing/2014/main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62442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4503</TotalTime>
  <Words>1434</Words>
  <Application>Microsoft Office PowerPoint</Application>
  <PresentationFormat>Màn hình rộng</PresentationFormat>
  <Paragraphs>197</Paragraphs>
  <Slides>25</Slides>
  <Notes>20</Notes>
  <HiddenSlides>0</HiddenSlides>
  <MMClips>20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8" baseType="lpstr">
      <vt:lpstr>Algerian</vt:lpstr>
      <vt:lpstr>Arial</vt:lpstr>
      <vt:lpstr>Arial Narrow</vt:lpstr>
      <vt:lpstr>Calibri</vt:lpstr>
      <vt:lpstr>Century Gothic</vt:lpstr>
      <vt:lpstr>inherit</vt:lpstr>
      <vt:lpstr>Myriad Pro</vt:lpstr>
      <vt:lpstr>Showcard Gothic</vt:lpstr>
      <vt:lpstr>Source Sans Pro</vt:lpstr>
      <vt:lpstr>Times New Roman</vt:lpstr>
      <vt:lpstr>Wingdings</vt:lpstr>
      <vt:lpstr>Wingdings 3</vt:lpstr>
      <vt:lpstr>Wisp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minhduongle69@gmail.com</cp:lastModifiedBy>
  <cp:revision>234</cp:revision>
  <dcterms:created xsi:type="dcterms:W3CDTF">2020-12-09T02:04:09Z</dcterms:created>
  <dcterms:modified xsi:type="dcterms:W3CDTF">2024-11-30T13:21:05Z</dcterms:modified>
</cp:coreProperties>
</file>