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8"/>
  </p:notesMasterIdLst>
  <p:sldIdLst>
    <p:sldId id="398" r:id="rId2"/>
    <p:sldId id="399" r:id="rId3"/>
    <p:sldId id="400" r:id="rId4"/>
    <p:sldId id="256" r:id="rId5"/>
    <p:sldId id="388" r:id="rId6"/>
    <p:sldId id="389" r:id="rId7"/>
    <p:sldId id="354" r:id="rId8"/>
    <p:sldId id="390" r:id="rId9"/>
    <p:sldId id="391" r:id="rId10"/>
    <p:sldId id="402" r:id="rId11"/>
    <p:sldId id="316" r:id="rId12"/>
    <p:sldId id="383" r:id="rId13"/>
    <p:sldId id="385" r:id="rId14"/>
    <p:sldId id="283" r:id="rId15"/>
    <p:sldId id="276" r:id="rId16"/>
    <p:sldId id="348" r:id="rId17"/>
    <p:sldId id="393" r:id="rId18"/>
    <p:sldId id="405" r:id="rId19"/>
    <p:sldId id="403" r:id="rId20"/>
    <p:sldId id="404" r:id="rId21"/>
    <p:sldId id="313" r:id="rId22"/>
    <p:sldId id="314" r:id="rId23"/>
    <p:sldId id="330" r:id="rId24"/>
    <p:sldId id="397" r:id="rId25"/>
    <p:sldId id="401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0070C0"/>
    <a:srgbClr val="77ADC0"/>
    <a:srgbClr val="F16649"/>
    <a:srgbClr val="F26648"/>
    <a:srgbClr val="FEE3AF"/>
    <a:srgbClr val="F8B417"/>
    <a:srgbClr val="F7931D"/>
    <a:srgbClr val="FB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724" autoAdjust="0"/>
  </p:normalViewPr>
  <p:slideViewPr>
    <p:cSldViewPr snapToGrid="0" showGuides="1">
      <p:cViewPr varScale="1">
        <p:scale>
          <a:sx n="77" d="100"/>
          <a:sy n="77" d="100"/>
        </p:scale>
        <p:origin x="2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5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2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3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11.png"/><Relationship Id="rId5" Type="http://schemas.microsoft.com/office/2007/relationships/media" Target="../media/media8.mp3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s://leverageedu.com/blog/how-to-start-a-group-discuss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8019" y="75227"/>
            <a:ext cx="4438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4500" b="1" dirty="0">
                <a:solidFill>
                  <a:srgbClr val="0087B2"/>
                </a:solidFill>
                <a:effectLst>
                  <a:glow rad="88900">
                    <a:prstClr val="white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WARM-UP: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1248" y="675122"/>
            <a:ext cx="10205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solidFill>
                  <a:srgbClr val="F26648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37" y="1459952"/>
            <a:ext cx="8414534" cy="471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70" y="3056848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7620"/>
            <a:ext cx="12192000" cy="840881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893432"/>
            <a:ext cx="1060969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458" y="9359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43" y="8332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74608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praise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038" y="3906320"/>
            <a:ext cx="5074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Khen</a:t>
            </a:r>
            <a:r>
              <a:rPr lang="en-US" sz="4800" dirty="0"/>
              <a:t> </a:t>
            </a:r>
            <a:r>
              <a:rPr lang="en-US" sz="4800" dirty="0" err="1"/>
              <a:t>ngợi</a:t>
            </a:r>
            <a:r>
              <a:rPr lang="en-US" sz="4800" dirty="0"/>
              <a:t> , 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3647" y="2717972"/>
            <a:ext cx="20280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01706" y="1563988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479" y="1776120"/>
            <a:ext cx="591263" cy="6611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overcome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924" y="3551891"/>
            <a:ext cx="4682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đánh</a:t>
            </a:r>
            <a:r>
              <a:rPr lang="en-US" sz="4500" b="1" dirty="0"/>
              <a:t> </a:t>
            </a:r>
            <a:r>
              <a:rPr lang="en-US" sz="4500" b="1" dirty="0" err="1"/>
              <a:t>bại</a:t>
            </a:r>
            <a:r>
              <a:rPr lang="en-US" sz="4500" b="1" dirty="0"/>
              <a:t>, </a:t>
            </a:r>
            <a:r>
              <a:rPr lang="en-US" sz="4500" b="1" dirty="0" err="1"/>
              <a:t>vượt</a:t>
            </a:r>
            <a:r>
              <a:rPr lang="en-US" sz="4500" b="1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9851" y="2479751"/>
            <a:ext cx="348794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əʊ.vəˈkʌm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6171" y="2327564"/>
            <a:ext cx="5992411" cy="4257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6171" y="1381243"/>
            <a:ext cx="661105" cy="715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48137" y="15307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8255" y="420556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422285" y="2781400"/>
            <a:ext cx="30828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æŋk.fəl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21057" y="1155462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71" y="1530793"/>
            <a:ext cx="973812" cy="861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453" y="68690"/>
            <a:ext cx="4132696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3561"/>
              </p:ext>
            </p:extLst>
          </p:nvPr>
        </p:nvGraphicFramePr>
        <p:xfrm>
          <a:off x="1022555" y="1105744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əʊ.vəˈkʌm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æŋk.fəl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10" y="2056765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09" y="2863691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085" y="3611245"/>
            <a:ext cx="48736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6453" y="68690"/>
            <a:ext cx="3870711" cy="584775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974853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8752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72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  <p:pic>
        <p:nvPicPr>
          <p:cNvPr id="7" name="mp3-output-ttsfree(dot)com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1749" y="1928960"/>
            <a:ext cx="406400" cy="406400"/>
          </a:xfrm>
          <a:prstGeom prst="rect">
            <a:avLst/>
          </a:prstGeom>
        </p:spPr>
      </p:pic>
      <p:pic>
        <p:nvPicPr>
          <p:cNvPr id="9" name="mp3-output-ttsfree(dot)com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99127" y="1778335"/>
            <a:ext cx="406400" cy="406400"/>
          </a:xfrm>
          <a:prstGeom prst="rect">
            <a:avLst/>
          </a:prstGeom>
        </p:spPr>
      </p:pic>
      <p:pic>
        <p:nvPicPr>
          <p:cNvPr id="10" name="mp3-output-ttsfree(dot)com (6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8549" y="4307655"/>
            <a:ext cx="406400" cy="406400"/>
          </a:xfrm>
          <a:prstGeom prst="rect">
            <a:avLst/>
          </a:prstGeom>
        </p:spPr>
      </p:pic>
      <p:pic>
        <p:nvPicPr>
          <p:cNvPr id="11" name="mp3-output-ttsfree(dot)com (7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69688" y="42121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0770" y="822529"/>
            <a:ext cx="1026811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040" y="9489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25" y="8462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3013118" y="28261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happy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33820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06097" y="1781000"/>
            <a:ext cx="6392812" cy="11191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1634945"/>
            <a:ext cx="3849118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Off-page Connector 21"/>
          <p:cNvSpPr/>
          <p:nvPr/>
        </p:nvSpPr>
        <p:spPr>
          <a:xfrm>
            <a:off x="1086943" y="4872651"/>
            <a:ext cx="1752600" cy="1107328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Notes: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4502" y="3005913"/>
            <a:ext cx="6613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i="1" dirty="0">
                <a:solidFill>
                  <a:srgbClr val="0070C0"/>
                </a:solidFill>
              </a:rPr>
              <a:t>Avoid too heavy meals, stimulants like caffeine, and electronic devices before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5252" y="5009708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stimulants ( </a:t>
            </a:r>
            <a:r>
              <a:rPr lang="en-US" sz="2800" i="1" dirty="0" err="1"/>
              <a:t>chất</a:t>
            </a:r>
            <a:r>
              <a:rPr lang="en-US" sz="2800" i="1" dirty="0"/>
              <a:t> </a:t>
            </a:r>
            <a:r>
              <a:rPr lang="en-US" sz="2800" i="1" dirty="0" err="1"/>
              <a:t>kích</a:t>
            </a:r>
            <a:r>
              <a:rPr lang="en-US" sz="2800" i="1" dirty="0"/>
              <a:t> </a:t>
            </a:r>
            <a:r>
              <a:rPr lang="en-US" sz="2800" i="1" dirty="0" err="1"/>
              <a:t>thích</a:t>
            </a:r>
            <a:r>
              <a:rPr lang="en-US" sz="2800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0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2122822"/>
            <a:ext cx="6392812" cy="12652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6918" y="3570095"/>
            <a:ext cx="749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sz="3000" i="1" dirty="0">
                <a:solidFill>
                  <a:srgbClr val="0070C0"/>
                </a:solidFill>
              </a:rPr>
              <a:t>Relax and take care of yourself. Go see the doctor for advice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5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20">
              <a:srgbClr val="BEDCAA"/>
            </a:gs>
            <a:gs pos="63000">
              <a:schemeClr val="accent6">
                <a:lumMod val="5000"/>
                <a:lumOff val="95000"/>
              </a:schemeClr>
            </a:gs>
            <a:gs pos="24000">
              <a:schemeClr val="accent6">
                <a:lumMod val="45000"/>
                <a:lumOff val="55000"/>
              </a:schemeClr>
            </a:gs>
            <a:gs pos="0">
              <a:schemeClr val="accent6">
                <a:lumMod val="45000"/>
                <a:lumOff val="55000"/>
              </a:schemeClr>
            </a:gs>
            <a:gs pos="35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686" y="2000637"/>
            <a:ext cx="8507003" cy="48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264149" y="61645"/>
            <a:ext cx="57566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Look! I can't hear a ____ you're saying.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0" y="348296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123379" y="210849"/>
            <a:ext cx="7028" cy="14641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154" y="2455524"/>
            <a:ext cx="7102619" cy="39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18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8819" y="927059"/>
            <a:ext cx="103595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428" y="92705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13" y="8244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5552" y="1822718"/>
            <a:ext cx="6392812" cy="12477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C00000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518" y="1993511"/>
            <a:ext cx="4227809" cy="30324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15" name="Picture 14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804513" y="5742119"/>
            <a:ext cx="1397696" cy="11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7169" y="3070459"/>
            <a:ext cx="7219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using the words you've learned in sentences or conversations. </a:t>
            </a:r>
          </a:p>
          <a:p>
            <a:pPr marL="285750" indent="-285750">
              <a:buFontTx/>
              <a:buChar char="-"/>
            </a:pP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words down</a:t>
            </a:r>
          </a:p>
        </p:txBody>
      </p:sp>
    </p:spTree>
    <p:extLst>
      <p:ext uri="{BB962C8B-B14F-4D97-AF65-F5344CB8AC3E}">
        <p14:creationId xmlns:p14="http://schemas.microsoft.com/office/powerpoint/2010/main" val="164571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6" y="1143359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852" y="112734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247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70274" y="950679"/>
            <a:ext cx="3968750" cy="50593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77700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852" y="104235"/>
            <a:ext cx="116212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637" y="2003919"/>
            <a:ext cx="7415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If you are struggling to get a good night's sleep, there are some practical tips to help improve your sleep.</a:t>
            </a:r>
          </a:p>
          <a:p>
            <a:r>
              <a:rPr lang="en-US" sz="2800" i="1" dirty="0"/>
              <a:t>Before going to bed you should not eat too much, you should avoid stimulants such as </a:t>
            </a:r>
            <a:r>
              <a:rPr lang="en-US" sz="2800" i="1" dirty="0">
                <a:solidFill>
                  <a:srgbClr val="0070C0"/>
                </a:solidFill>
              </a:rPr>
              <a:t>caffeine, and electronic devices before. Creating a relaxing bedtime routine, such as reading a book or listening to music. This helps  you improve the quality of your sleep.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9030" y="126736"/>
            <a:ext cx="51655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08910" y="1940189"/>
            <a:ext cx="8961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Ask 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Give presentation of the tips.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73" y="1268257"/>
            <a:ext cx="2674540" cy="1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249" y="1230940"/>
            <a:ext cx="58480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43609" y="0"/>
            <a:ext cx="55188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667" y="1445572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5: </a:t>
            </a:r>
            <a:r>
              <a:rPr lang="en-US" sz="3600" b="1" dirty="0">
                <a:solidFill>
                  <a:srgbClr val="0087B2"/>
                </a:solidFill>
              </a:rPr>
              <a:t>Skills 1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8" y="3957781"/>
            <a:ext cx="2953600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6858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5181600"/>
            <a:ext cx="203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0292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4" y="5486400"/>
            <a:ext cx="10202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36531"/>
            <a:ext cx="12192000" cy="52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0" y="0"/>
            <a:ext cx="12293600" cy="6858000"/>
            <a:chOff x="0" y="0"/>
            <a:chExt cx="5760" cy="4333"/>
          </a:xfrm>
        </p:grpSpPr>
        <p:pic>
          <p:nvPicPr>
            <p:cNvPr id="24586" name="Picture 10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3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00414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956753" y="1354568"/>
            <a:ext cx="1039123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_____________ 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_____________ 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_____________ 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_____________ 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_____________ 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6591673" y="1280372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194560" y="295500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5888212" y="354620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4297807" y="1839316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6538452" y="2416528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40256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31647" y="1438714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2567" y="148129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lgerian" panose="04020705040A02060702" pitchFamily="82" charset="0"/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7179" y="1287075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774929" y="2469964"/>
            <a:ext cx="9423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for repetition and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303547" y="1089055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356333" y="9764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033600" y="1041053"/>
            <a:ext cx="1073848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dialogues below. 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6690" y="1635286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41991"/>
              </p:ext>
            </p:extLst>
          </p:nvPr>
        </p:nvGraphicFramePr>
        <p:xfrm>
          <a:off x="1695236" y="1171571"/>
          <a:ext cx="9914562" cy="4647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27131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387431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2800" b="1" i="1" dirty="0">
                        <a:solidFill>
                          <a:srgbClr val="C0000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2800" dirty="0">
                        <a:solidFill>
                          <a:srgbClr val="002060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2" y="1988605"/>
            <a:ext cx="1971534" cy="31733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62132" y="10489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306741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59526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246243" y="2003008"/>
            <a:ext cx="9271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C00000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C00000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1228" y="144781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202568" y="1939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712977" y="2182720"/>
            <a:ext cx="7867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ask your friend to pass the book, but he / she can’t hear what you say.</a:t>
            </a: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0509" y="3399588"/>
            <a:ext cx="3143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43100" lvl="0" indent="-1943100"/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2425" y="4159511"/>
            <a:ext cx="7253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book?</a:t>
            </a:r>
          </a:p>
          <a:p>
            <a:pPr marL="1943100" lvl="0" indent="-1943100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Sorry?</a:t>
            </a:r>
          </a:p>
          <a:p>
            <a:pPr marL="1943100" lvl="0" indent="-1943100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pass me the book, please?</a:t>
            </a:r>
          </a:p>
          <a:p>
            <a:pPr marL="1943100" lvl="0" indent="-1943100"/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881727" y="978804"/>
            <a:ext cx="111313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281419" y="103107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334204" y="91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121069" y="2694017"/>
            <a:ext cx="2929099" cy="2931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2964402" y="2831399"/>
            <a:ext cx="9143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SG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answer: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me. Could you tell me the way to the nearest bus station, please?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beg your pardon.</a:t>
            </a:r>
          </a:p>
          <a:p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000" dirty="0">
                <a:solidFill>
                  <a:srgbClr val="008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indent="-19431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172" y="-7619"/>
            <a:ext cx="12192000" cy="91844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50168" y="41551"/>
            <a:ext cx="6001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4908" y="1692865"/>
            <a:ext cx="9892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0" indent="-1943100"/>
            <a:r>
              <a:rPr lang="en-US" sz="3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2: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stranger asks you the way to the nearest bus station, but you can’t hear what he / she says.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1354</Words>
  <Application>Microsoft Office PowerPoint</Application>
  <PresentationFormat>Màn hình rộng</PresentationFormat>
  <Paragraphs>184</Paragraphs>
  <Slides>26</Slides>
  <Notes>21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7" baseType="lpstr">
      <vt:lpstr>Algerian</vt:lpstr>
      <vt:lpstr>Arial</vt:lpstr>
      <vt:lpstr>Berlin Sans FB Demi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minhduongle69@gmail.com</cp:lastModifiedBy>
  <cp:revision>233</cp:revision>
  <dcterms:created xsi:type="dcterms:W3CDTF">2020-12-09T02:04:09Z</dcterms:created>
  <dcterms:modified xsi:type="dcterms:W3CDTF">2024-11-30T13:20:46Z</dcterms:modified>
</cp:coreProperties>
</file>