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31" r:id="rId1"/>
  </p:sldMasterIdLst>
  <p:notesMasterIdLst>
    <p:notesMasterId r:id="rId31"/>
  </p:notesMasterIdLst>
  <p:handoutMasterIdLst>
    <p:handoutMasterId r:id="rId32"/>
  </p:handoutMasterIdLst>
  <p:sldIdLst>
    <p:sldId id="256" r:id="rId2"/>
    <p:sldId id="690" r:id="rId3"/>
    <p:sldId id="436" r:id="rId4"/>
    <p:sldId id="446" r:id="rId5"/>
    <p:sldId id="636" r:id="rId6"/>
    <p:sldId id="624" r:id="rId7"/>
    <p:sldId id="625" r:id="rId8"/>
    <p:sldId id="626" r:id="rId9"/>
    <p:sldId id="691" r:id="rId10"/>
    <p:sldId id="599" r:id="rId11"/>
    <p:sldId id="627" r:id="rId12"/>
    <p:sldId id="683" r:id="rId13"/>
    <p:sldId id="456" r:id="rId14"/>
    <p:sldId id="684" r:id="rId15"/>
    <p:sldId id="685" r:id="rId16"/>
    <p:sldId id="686" r:id="rId17"/>
    <p:sldId id="693" r:id="rId18"/>
    <p:sldId id="457" r:id="rId19"/>
    <p:sldId id="697" r:id="rId20"/>
    <p:sldId id="605" r:id="rId21"/>
    <p:sldId id="688" r:id="rId22"/>
    <p:sldId id="694" r:id="rId23"/>
    <p:sldId id="314" r:id="rId24"/>
    <p:sldId id="698" r:id="rId25"/>
    <p:sldId id="699" r:id="rId26"/>
    <p:sldId id="631" r:id="rId27"/>
    <p:sldId id="350" r:id="rId28"/>
    <p:sldId id="689" r:id="rId29"/>
    <p:sldId id="69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9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008080"/>
    <a:srgbClr val="0099CC"/>
    <a:srgbClr val="33CCCC"/>
    <a:srgbClr val="B3A492"/>
    <a:srgbClr val="EC5858"/>
    <a:srgbClr val="FD8C04"/>
    <a:srgbClr val="93ABD3"/>
    <a:srgbClr val="F875AA"/>
    <a:srgbClr val="FFDF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49" autoAdjust="0"/>
    <p:restoredTop sz="94660"/>
  </p:normalViewPr>
  <p:slideViewPr>
    <p:cSldViewPr snapToGrid="0" showGuides="1">
      <p:cViewPr varScale="1">
        <p:scale>
          <a:sx n="65" d="100"/>
          <a:sy n="65" d="100"/>
        </p:scale>
        <p:origin x="752" y="40"/>
      </p:cViewPr>
      <p:guideLst>
        <p:guide orient="horz" pos="2183"/>
        <p:guide pos="391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6/22/2024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6/22/2024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2584066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extLst>
      <p:ext uri="{BB962C8B-B14F-4D97-AF65-F5344CB8AC3E}">
        <p14:creationId xmlns:p14="http://schemas.microsoft.com/office/powerpoint/2010/main" val="3292028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29</a:t>
            </a:fld>
            <a:endParaRPr lang="en-US"/>
          </a:p>
        </p:txBody>
      </p:sp>
    </p:spTree>
    <p:extLst>
      <p:ext uri="{BB962C8B-B14F-4D97-AF65-F5344CB8AC3E}">
        <p14:creationId xmlns:p14="http://schemas.microsoft.com/office/powerpoint/2010/main" val="2850950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1885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857557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1712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656372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6/22/2024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8902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6/22/2024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74353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6/22/2024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62212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6/22/2024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943697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B526A92-8AAF-4BF0-85FE-B336BF0F8D2D}" type="datetimeFigureOut">
              <a:rPr lang="en-US" smtClean="0"/>
              <a:t>6/22/2024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80132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B526A92-8AAF-4BF0-85FE-B336BF0F8D2D}" type="datetimeFigureOut">
              <a:rPr lang="en-US" smtClean="0"/>
              <a:t>6/22/2024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1871697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6/22/2024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395138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B526A92-8AAF-4BF0-85FE-B336BF0F8D2D}" type="datetimeFigureOut">
              <a:rPr lang="en-US" smtClean="0"/>
              <a:t>6/22/2024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2AF2F91-6C79-4775-9E01-5F8EDCA63F89}"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790325"/>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p:cNvSpPr>
            <a:spLocks noGrp="1" noRot="1" noChangeAspect="1" noMove="1" noResize="1" noEditPoints="1" noAdjustHandles="1" noChangeArrowheads="1" noChangeShapeType="1" noTextEdit="1"/>
          </p:cNvSpPr>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a:spLocks noGrp="1" noRot="1" noChangeAspect="1" noMove="1" noResize="1" noEditPoints="1" noAdjustHandles="1" noChangeArrowheads="1" noChangeShapeType="1" noTextEdit="1"/>
          </p:cNvSpPr>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7" name="Group 26"/>
          <p:cNvGrpSpPr>
            <a:grpSpLocks noGrp="1" noUngrp="1" noRot="1" noChangeAspect="1" noMove="1" noResize="1"/>
          </p:cNvGrpSpPr>
          <p:nvPr/>
        </p:nvGrpSpPr>
        <p:grpSpPr>
          <a:xfrm flipH="1">
            <a:off x="-18231" y="-1504"/>
            <a:ext cx="4527885" cy="2330553"/>
            <a:chOff x="6867015" y="-1"/>
            <a:chExt cx="5324985" cy="3251912"/>
          </a:xfrm>
          <a:solidFill>
            <a:schemeClr val="bg1">
              <a:alpha val="30000"/>
            </a:schemeClr>
          </a:solidFill>
        </p:grpSpPr>
        <p:sp>
          <p:nvSpPr>
            <p:cNvPr id="28" name="Freeform: Shape 27"/>
            <p:cNvSpPr/>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p:cNvSpPr/>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p:cNvSpPr/>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p:cNvSpPr/>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a:grpSpLocks noGrp="1" noUngrp="1" noRot="1" noChangeAspect="1" noMove="1" noResize="1"/>
          </p:cNvGrpSpPr>
          <p:nvPr/>
        </p:nvGrpSpPr>
        <p:grpSpPr>
          <a:xfrm rot="10800000">
            <a:off x="9058275" y="4146310"/>
            <a:ext cx="3142400" cy="2716805"/>
            <a:chOff x="-305" y="-4155"/>
            <a:chExt cx="2514948" cy="2174333"/>
          </a:xfrm>
          <a:solidFill>
            <a:schemeClr val="bg1">
              <a:alpha val="30000"/>
            </a:schemeClr>
          </a:solidFill>
        </p:grpSpPr>
        <p:sp>
          <p:nvSpPr>
            <p:cNvPr id="18" name="Freeform: Shape 17"/>
            <p:cNvSpPr/>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p:cNvSpPr/>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p:cNvSpPr/>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1" name="Freeform: Shape 20"/>
            <p:cNvSpPr/>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38838"/>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Lst>
          </a:blip>
          <a:srcRect t="1649" b="99"/>
          <a:stretch>
            <a:fillRect/>
          </a:stretch>
        </p:blipFill>
        <p:spPr>
          <a:xfrm>
            <a:off x="-1" y="1"/>
            <a:ext cx="12192000" cy="6857922"/>
          </a:xfrm>
          <a:prstGeom prst="rect">
            <a:avLst/>
          </a:prstGeom>
        </p:spPr>
      </p:pic>
      <p:sp>
        <p:nvSpPr>
          <p:cNvPr id="6" name="Oval 5"/>
          <p:cNvSpPr/>
          <p:nvPr/>
        </p:nvSpPr>
        <p:spPr>
          <a:xfrm>
            <a:off x="13890495" y="1684522"/>
            <a:ext cx="3249641" cy="320698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1000">
        <p159:morph option="byObject"/>
      </p:transition>
    </mc:Choice>
    <mc:Fallback>
      <p:transition spd="slow" advTm="1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95596" y="70679"/>
            <a:ext cx="11296404" cy="553998"/>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000" b="1" dirty="0">
                <a:ln>
                  <a:noFill/>
                </a:ln>
                <a:solidFill>
                  <a:schemeClr val="tx1"/>
                </a:solidFill>
                <a:effectLst>
                  <a:glow rad="88900">
                    <a:schemeClr val="bg1"/>
                  </a:glow>
                </a:effectLst>
                <a:cs typeface="Arial" panose="020B0604020202020204" pitchFamily="34" charset="0"/>
              </a:rPr>
              <a:t>Work in pairs. Match the words / phrases with their pictures.</a:t>
            </a:r>
          </a:p>
        </p:txBody>
      </p:sp>
      <p:sp>
        <p:nvSpPr>
          <p:cNvPr id="16" name="Rounded Rectangle 15"/>
          <p:cNvSpPr/>
          <p:nvPr/>
        </p:nvSpPr>
        <p:spPr>
          <a:xfrm>
            <a:off x="342129" y="102640"/>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94914" y="0"/>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7" name="Text Box 6"/>
          <p:cNvSpPr txBox="1"/>
          <p:nvPr/>
        </p:nvSpPr>
        <p:spPr>
          <a:xfrm>
            <a:off x="394914" y="731253"/>
            <a:ext cx="2751455" cy="553998"/>
          </a:xfrm>
          <a:prstGeom prst="rect">
            <a:avLst/>
          </a:prstGeom>
          <a:solidFill>
            <a:srgbClr val="CCE3B5"/>
          </a:solidFill>
        </p:spPr>
        <p:txBody>
          <a:bodyPr wrap="square" rtlCol="0" anchor="t">
            <a:spAutoFit/>
          </a:bodyPr>
          <a:lstStyle/>
          <a:p>
            <a:r>
              <a:rPr lang="en-US" sz="3000" dirty="0"/>
              <a:t>1. food waste</a:t>
            </a:r>
          </a:p>
        </p:txBody>
      </p:sp>
      <p:sp>
        <p:nvSpPr>
          <p:cNvPr id="11" name="Text Box 10"/>
          <p:cNvSpPr txBox="1"/>
          <p:nvPr/>
        </p:nvSpPr>
        <p:spPr>
          <a:xfrm>
            <a:off x="3302579" y="706755"/>
            <a:ext cx="3324363" cy="553998"/>
          </a:xfrm>
          <a:prstGeom prst="rect">
            <a:avLst/>
          </a:prstGeom>
          <a:solidFill>
            <a:srgbClr val="BFE7FA"/>
          </a:solidFill>
        </p:spPr>
        <p:txBody>
          <a:bodyPr wrap="square" rtlCol="0" anchor="t">
            <a:spAutoFit/>
          </a:bodyPr>
          <a:lstStyle/>
          <a:p>
            <a:r>
              <a:rPr lang="en-US" sz="3000" dirty="0"/>
              <a:t>2. learning space</a:t>
            </a:r>
          </a:p>
        </p:txBody>
      </p:sp>
      <p:sp>
        <p:nvSpPr>
          <p:cNvPr id="14" name="Text Box 13"/>
          <p:cNvSpPr txBox="1"/>
          <p:nvPr/>
        </p:nvSpPr>
        <p:spPr>
          <a:xfrm>
            <a:off x="6783152" y="731253"/>
            <a:ext cx="2240280" cy="553998"/>
          </a:xfrm>
          <a:prstGeom prst="rect">
            <a:avLst/>
          </a:prstGeom>
          <a:solidFill>
            <a:srgbClr val="FCD7CC"/>
          </a:solidFill>
        </p:spPr>
        <p:txBody>
          <a:bodyPr wrap="square" rtlCol="0" anchor="t">
            <a:spAutoFit/>
          </a:bodyPr>
          <a:lstStyle/>
          <a:p>
            <a:r>
              <a:rPr lang="en-US" sz="3000" dirty="0"/>
              <a:t>3. leftovers</a:t>
            </a:r>
          </a:p>
        </p:txBody>
      </p:sp>
      <p:sp>
        <p:nvSpPr>
          <p:cNvPr id="15" name="Text Box 14"/>
          <p:cNvSpPr txBox="1"/>
          <p:nvPr/>
        </p:nvSpPr>
        <p:spPr>
          <a:xfrm>
            <a:off x="9143585" y="758726"/>
            <a:ext cx="2240280" cy="553998"/>
          </a:xfrm>
          <a:prstGeom prst="rect">
            <a:avLst/>
          </a:prstGeom>
          <a:solidFill>
            <a:srgbClr val="FAD8A3"/>
          </a:solidFill>
        </p:spPr>
        <p:txBody>
          <a:bodyPr wrap="square" rtlCol="0" anchor="t">
            <a:spAutoFit/>
          </a:bodyPr>
          <a:lstStyle/>
          <a:p>
            <a:r>
              <a:rPr lang="en-US" sz="3000" dirty="0"/>
              <a:t>4. cafeteria</a:t>
            </a:r>
          </a:p>
        </p:txBody>
      </p:sp>
      <p:pic>
        <p:nvPicPr>
          <p:cNvPr id="4" name="Picture 3">
            <a:extLst>
              <a:ext uri="{FF2B5EF4-FFF2-40B4-BE49-F238E27FC236}">
                <a16:creationId xmlns:a16="http://schemas.microsoft.com/office/drawing/2014/main" id="{BCA81374-EAFF-CE26-501B-F232E4220B04}"/>
              </a:ext>
            </a:extLst>
          </p:cNvPr>
          <p:cNvPicPr>
            <a:picLocks noChangeAspect="1"/>
          </p:cNvPicPr>
          <p:nvPr/>
        </p:nvPicPr>
        <p:blipFill>
          <a:blip r:embed="rId3"/>
          <a:stretch>
            <a:fillRect/>
          </a:stretch>
        </p:blipFill>
        <p:spPr>
          <a:xfrm>
            <a:off x="1473969" y="1411258"/>
            <a:ext cx="3502115" cy="2032676"/>
          </a:xfrm>
          <a:prstGeom prst="rect">
            <a:avLst/>
          </a:prstGeom>
        </p:spPr>
      </p:pic>
      <p:pic>
        <p:nvPicPr>
          <p:cNvPr id="9" name="Picture 8">
            <a:extLst>
              <a:ext uri="{FF2B5EF4-FFF2-40B4-BE49-F238E27FC236}">
                <a16:creationId xmlns:a16="http://schemas.microsoft.com/office/drawing/2014/main" id="{A32A8979-4120-369F-84BF-42AA5A2507D9}"/>
              </a:ext>
            </a:extLst>
          </p:cNvPr>
          <p:cNvPicPr>
            <a:picLocks noChangeAspect="1"/>
          </p:cNvPicPr>
          <p:nvPr/>
        </p:nvPicPr>
        <p:blipFill>
          <a:blip r:embed="rId4"/>
          <a:stretch>
            <a:fillRect/>
          </a:stretch>
        </p:blipFill>
        <p:spPr>
          <a:xfrm>
            <a:off x="6367456" y="1563897"/>
            <a:ext cx="3408721" cy="2036594"/>
          </a:xfrm>
          <a:prstGeom prst="rect">
            <a:avLst/>
          </a:prstGeom>
        </p:spPr>
      </p:pic>
      <p:pic>
        <p:nvPicPr>
          <p:cNvPr id="13" name="Picture 12"/>
          <p:cNvPicPr>
            <a:picLocks noChangeAspect="1"/>
          </p:cNvPicPr>
          <p:nvPr/>
        </p:nvPicPr>
        <p:blipFill rotWithShape="1">
          <a:blip r:embed="rId5"/>
          <a:srcRect l="1" t="3477" r="847"/>
          <a:stretch/>
        </p:blipFill>
        <p:spPr>
          <a:xfrm>
            <a:off x="1268429" y="3855391"/>
            <a:ext cx="3549377" cy="2230777"/>
          </a:xfrm>
          <a:prstGeom prst="rect">
            <a:avLst/>
          </a:prstGeom>
        </p:spPr>
      </p:pic>
      <p:pic>
        <p:nvPicPr>
          <p:cNvPr id="18" name="Content Placeholder 5"/>
          <p:cNvPicPr>
            <a:picLocks noGrp="1" noChangeAspect="1"/>
          </p:cNvPicPr>
          <p:nvPr>
            <p:ph idx="1"/>
          </p:nvPr>
        </p:nvPicPr>
        <p:blipFill>
          <a:blip r:embed="rId6"/>
          <a:stretch>
            <a:fillRect/>
          </a:stretch>
        </p:blipFill>
        <p:spPr>
          <a:xfrm>
            <a:off x="6367457" y="4061869"/>
            <a:ext cx="3602454" cy="2093126"/>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29167E-6 -7.40741E-7 L 0.11289 0.39352 " pathEditMode="relative" rAng="0" ptsTypes="AA">
                                      <p:cBhvr>
                                        <p:cTn id="6" dur="2000" fill="hold"/>
                                        <p:tgtEl>
                                          <p:spTgt spid="7"/>
                                        </p:tgtEl>
                                        <p:attrNameLst>
                                          <p:attrName>ppt_x</p:attrName>
                                          <p:attrName>ppt_y</p:attrName>
                                        </p:attrNameLst>
                                      </p:cBhvr>
                                      <p:rCtr x="5638" y="19676"/>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91667E-6 -7.40741E-7 L 0.01627 0.41528 " pathEditMode="relative" rAng="0" ptsTypes="AA">
                                      <p:cBhvr>
                                        <p:cTn id="10" dur="2000" fill="hold"/>
                                        <p:tgtEl>
                                          <p:spTgt spid="14"/>
                                        </p:tgtEl>
                                        <p:attrNameLst>
                                          <p:attrName>ppt_x</p:attrName>
                                          <p:attrName>ppt_y</p:attrName>
                                        </p:attrNameLst>
                                      </p:cBhvr>
                                      <p:rCtr x="807" y="20764"/>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45833E-6 2.96296E-6 L -0.15716 0.79722 " pathEditMode="relative" rAng="0" ptsTypes="AA">
                                      <p:cBhvr>
                                        <p:cTn id="14" dur="2000" fill="hold"/>
                                        <p:tgtEl>
                                          <p:spTgt spid="11"/>
                                        </p:tgtEl>
                                        <p:attrNameLst>
                                          <p:attrName>ppt_x</p:attrName>
                                          <p:attrName>ppt_y</p:attrName>
                                        </p:attrNameLst>
                                      </p:cBhvr>
                                      <p:rCtr x="-7865" y="39861"/>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3.125E-6 4.07407E-6 L -0.18412 0.7868 " pathEditMode="relative" rAng="0" ptsTypes="AA">
                                      <p:cBhvr>
                                        <p:cTn id="18" dur="2000" fill="hold"/>
                                        <p:tgtEl>
                                          <p:spTgt spid="15"/>
                                        </p:tgtEl>
                                        <p:attrNameLst>
                                          <p:attrName>ppt_x</p:attrName>
                                          <p:attrName>ppt_y</p:attrName>
                                        </p:attrNameLst>
                                      </p:cBhvr>
                                      <p:rCtr x="-9206" y="39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11"/>
          <p:cNvSpPr txBox="1"/>
          <p:nvPr/>
        </p:nvSpPr>
        <p:spPr>
          <a:xfrm>
            <a:off x="889961" y="72277"/>
            <a:ext cx="11144723"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r>
              <a:rPr lang="en-US" sz="2800" b="1" dirty="0" smtClean="0">
                <a:effectLst>
                  <a:glow rad="88900">
                    <a:schemeClr val="bg1"/>
                  </a:glow>
                </a:effectLst>
                <a:cs typeface="Arial" panose="020B0604020202020204" pitchFamily="34" charset="0"/>
              </a:rPr>
              <a:t>Read </a:t>
            </a:r>
            <a:r>
              <a:rPr lang="en-US" sz="2800" b="1" dirty="0">
                <a:effectLst>
                  <a:glow rad="88900">
                    <a:schemeClr val="bg1"/>
                  </a:glow>
                </a:effectLst>
                <a:cs typeface="Arial" panose="020B0604020202020204" pitchFamily="34" charset="0"/>
              </a:rPr>
              <a:t>part of an announcement about the </a:t>
            </a:r>
            <a:r>
              <a:rPr lang="en-US" sz="2800" b="1" dirty="0" err="1">
                <a:effectLst>
                  <a:glow rad="88900">
                    <a:schemeClr val="bg1"/>
                  </a:glow>
                </a:effectLst>
                <a:cs typeface="Arial" panose="020B0604020202020204" pitchFamily="34" charset="0"/>
              </a:rPr>
              <a:t>Teenovator</a:t>
            </a:r>
            <a:r>
              <a:rPr lang="en-US" sz="2800" b="1" dirty="0">
                <a:effectLst>
                  <a:glow rad="88900">
                    <a:schemeClr val="bg1"/>
                  </a:glow>
                </a:effectLst>
                <a:cs typeface="Arial" panose="020B0604020202020204" pitchFamily="34" charset="0"/>
              </a:rPr>
              <a:t> competition. Match the topics in the competition with their winners. There is one extra topic</a:t>
            </a:r>
            <a:r>
              <a:rPr lang="en-US" sz="2800" b="1" dirty="0" smtClean="0">
                <a:effectLst>
                  <a:glow rad="88900">
                    <a:schemeClr val="bg1"/>
                  </a:glow>
                </a:effectLst>
                <a:cs typeface="Arial" panose="020B0604020202020204" pitchFamily="34" charset="0"/>
              </a:rPr>
              <a:t>.</a:t>
            </a:r>
          </a:p>
        </p:txBody>
      </p:sp>
      <p:sp>
        <p:nvSpPr>
          <p:cNvPr id="40" name="Rounded Rectangle 39"/>
          <p:cNvSpPr/>
          <p:nvPr/>
        </p:nvSpPr>
        <p:spPr>
          <a:xfrm>
            <a:off x="263217" y="112589"/>
            <a:ext cx="502920" cy="533400"/>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41" name="TextBox 16"/>
          <p:cNvSpPr txBox="1"/>
          <p:nvPr/>
        </p:nvSpPr>
        <p:spPr>
          <a:xfrm>
            <a:off x="316255" y="0"/>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21" name="Text Box 6"/>
          <p:cNvSpPr txBox="1"/>
          <p:nvPr/>
        </p:nvSpPr>
        <p:spPr>
          <a:xfrm>
            <a:off x="8460269" y="1056895"/>
            <a:ext cx="3574415" cy="549275"/>
          </a:xfrm>
          <a:prstGeom prst="rect">
            <a:avLst/>
          </a:prstGeom>
          <a:solidFill>
            <a:srgbClr val="DADDB1"/>
          </a:solidFill>
        </p:spPr>
        <p:txBody>
          <a:bodyPr wrap="square" rtlCol="0" anchor="t">
            <a:noAutofit/>
          </a:bodyPr>
          <a:lstStyle/>
          <a:p>
            <a:r>
              <a:rPr lang="en-US" sz="2600" b="1" dirty="0"/>
              <a:t>A</a:t>
            </a:r>
            <a:r>
              <a:rPr lang="en-US" sz="2600" dirty="0"/>
              <a:t>. The street-safe city </a:t>
            </a:r>
          </a:p>
          <a:p>
            <a:endParaRPr lang="en-US" sz="2600" dirty="0"/>
          </a:p>
        </p:txBody>
      </p:sp>
      <p:sp>
        <p:nvSpPr>
          <p:cNvPr id="22" name="Text Box 10"/>
          <p:cNvSpPr txBox="1"/>
          <p:nvPr/>
        </p:nvSpPr>
        <p:spPr>
          <a:xfrm>
            <a:off x="8460269" y="1755440"/>
            <a:ext cx="3515564" cy="492443"/>
          </a:xfrm>
          <a:prstGeom prst="rect">
            <a:avLst/>
          </a:prstGeom>
          <a:solidFill>
            <a:schemeClr val="accent2"/>
          </a:solidFill>
        </p:spPr>
        <p:txBody>
          <a:bodyPr wrap="square" rtlCol="0" anchor="t">
            <a:spAutoFit/>
          </a:bodyPr>
          <a:lstStyle/>
          <a:p>
            <a:r>
              <a:rPr lang="en-US" sz="2600" b="1" dirty="0">
                <a:sym typeface="+mn-ea"/>
              </a:rPr>
              <a:t>B</a:t>
            </a:r>
            <a:r>
              <a:rPr lang="en-US" sz="2600" dirty="0">
                <a:sym typeface="+mn-ea"/>
              </a:rPr>
              <a:t>. The teen-friendly city</a:t>
            </a:r>
          </a:p>
        </p:txBody>
      </p:sp>
      <p:sp>
        <p:nvSpPr>
          <p:cNvPr id="23" name="Text Box 13"/>
          <p:cNvSpPr txBox="1"/>
          <p:nvPr/>
        </p:nvSpPr>
        <p:spPr>
          <a:xfrm>
            <a:off x="8460269" y="2397153"/>
            <a:ext cx="3476625" cy="492443"/>
          </a:xfrm>
          <a:prstGeom prst="rect">
            <a:avLst/>
          </a:prstGeom>
          <a:solidFill>
            <a:srgbClr val="FFC000"/>
          </a:solidFill>
        </p:spPr>
        <p:txBody>
          <a:bodyPr wrap="square" rtlCol="0" anchor="t">
            <a:spAutoFit/>
          </a:bodyPr>
          <a:lstStyle/>
          <a:p>
            <a:r>
              <a:rPr lang="en-US" sz="2600" b="1" dirty="0">
                <a:sym typeface="+mn-ea"/>
              </a:rPr>
              <a:t>C</a:t>
            </a:r>
            <a:r>
              <a:rPr lang="en-US" sz="2600" dirty="0">
                <a:sym typeface="+mn-ea"/>
              </a:rPr>
              <a:t>. The food-smart city</a:t>
            </a:r>
          </a:p>
        </p:txBody>
      </p:sp>
      <p:sp>
        <p:nvSpPr>
          <p:cNvPr id="24" name="Text Box 14"/>
          <p:cNvSpPr txBox="1"/>
          <p:nvPr/>
        </p:nvSpPr>
        <p:spPr>
          <a:xfrm>
            <a:off x="8460269" y="2992254"/>
            <a:ext cx="3517265" cy="492443"/>
          </a:xfrm>
          <a:prstGeom prst="rect">
            <a:avLst/>
          </a:prstGeom>
          <a:solidFill>
            <a:schemeClr val="accent2">
              <a:lumMod val="60000"/>
              <a:lumOff val="40000"/>
            </a:schemeClr>
          </a:solidFill>
        </p:spPr>
        <p:txBody>
          <a:bodyPr wrap="square" rtlCol="0" anchor="t">
            <a:spAutoFit/>
          </a:bodyPr>
          <a:lstStyle/>
          <a:p>
            <a:r>
              <a:rPr lang="en-US" sz="2600" dirty="0">
                <a:sym typeface="+mn-ea"/>
              </a:rPr>
              <a:t> </a:t>
            </a:r>
            <a:r>
              <a:rPr lang="en-US" sz="2600" b="1" dirty="0">
                <a:sym typeface="+mn-ea"/>
              </a:rPr>
              <a:t>D</a:t>
            </a:r>
            <a:r>
              <a:rPr lang="en-US" sz="2600" dirty="0">
                <a:sym typeface="+mn-ea"/>
              </a:rPr>
              <a:t>. The waste-free city</a:t>
            </a:r>
          </a:p>
        </p:txBody>
      </p:sp>
      <p:sp>
        <p:nvSpPr>
          <p:cNvPr id="4" name="Rectangle 3"/>
          <p:cNvSpPr/>
          <p:nvPr/>
        </p:nvSpPr>
        <p:spPr>
          <a:xfrm>
            <a:off x="2570374" y="968775"/>
            <a:ext cx="4008790" cy="553998"/>
          </a:xfrm>
          <a:prstGeom prst="rect">
            <a:avLst/>
          </a:prstGeom>
        </p:spPr>
        <p:txBody>
          <a:bodyPr wrap="none">
            <a:spAutoFit/>
          </a:bodyPr>
          <a:lstStyle/>
          <a:p>
            <a:pPr lvl="0"/>
            <a:r>
              <a:rPr lang="en-US" sz="3000" b="1" dirty="0" err="1">
                <a:solidFill>
                  <a:srgbClr val="0070C0"/>
                </a:solidFill>
              </a:rPr>
              <a:t>Teenovator</a:t>
            </a:r>
            <a:r>
              <a:rPr lang="en-US" sz="3000" b="1" dirty="0">
                <a:solidFill>
                  <a:srgbClr val="0070C0"/>
                </a:solidFill>
              </a:rPr>
              <a:t> competition</a:t>
            </a:r>
          </a:p>
        </p:txBody>
      </p:sp>
      <p:pic>
        <p:nvPicPr>
          <p:cNvPr id="37" name="Picture 36"/>
          <p:cNvPicPr>
            <a:picLocks noChangeAspect="1"/>
          </p:cNvPicPr>
          <p:nvPr/>
        </p:nvPicPr>
        <p:blipFill>
          <a:blip r:embed="rId3"/>
          <a:stretch>
            <a:fillRect/>
          </a:stretch>
        </p:blipFill>
        <p:spPr>
          <a:xfrm>
            <a:off x="263217" y="1606170"/>
            <a:ext cx="8094202" cy="5085125"/>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42975" y="154018"/>
            <a:ext cx="10888345" cy="58356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pPr marL="457200" indent="-457200">
              <a:buFont typeface="Wingdings" panose="05000000000000000000" pitchFamily="2" charset="2"/>
              <a:buChar char="v"/>
            </a:pPr>
            <a:r>
              <a:rPr lang="en-US" sz="3200" b="1" dirty="0">
                <a:solidFill>
                  <a:srgbClr val="0070C0"/>
                </a:solidFill>
                <a:effectLst>
                  <a:glow rad="88900">
                    <a:schemeClr val="bg1"/>
                  </a:glow>
                </a:effectLst>
                <a:cs typeface="Arial" panose="020B0604020202020204" pitchFamily="34" charset="0"/>
              </a:rPr>
              <a:t>Now match a topic in the competition with the winner.</a:t>
            </a:r>
          </a:p>
        </p:txBody>
      </p:sp>
      <p:pic>
        <p:nvPicPr>
          <p:cNvPr id="3" name="Picture 2"/>
          <p:cNvPicPr>
            <a:picLocks noChangeAspect="1"/>
          </p:cNvPicPr>
          <p:nvPr/>
        </p:nvPicPr>
        <p:blipFill>
          <a:blip r:embed="rId5"/>
          <a:stretch>
            <a:fillRect/>
          </a:stretch>
        </p:blipFill>
        <p:spPr>
          <a:xfrm>
            <a:off x="191790" y="737583"/>
            <a:ext cx="8086971" cy="5555062"/>
          </a:xfrm>
          <a:prstGeom prst="rect">
            <a:avLst/>
          </a:prstGeom>
        </p:spPr>
      </p:pic>
      <p:sp>
        <p:nvSpPr>
          <p:cNvPr id="25" name="Text Box 24"/>
          <p:cNvSpPr txBox="1"/>
          <p:nvPr/>
        </p:nvSpPr>
        <p:spPr>
          <a:xfrm>
            <a:off x="583544" y="1875183"/>
            <a:ext cx="567690" cy="521970"/>
          </a:xfrm>
          <a:prstGeom prst="rect">
            <a:avLst/>
          </a:prstGeom>
          <a:noFill/>
        </p:spPr>
        <p:txBody>
          <a:bodyPr wrap="square" rtlCol="0" anchor="t">
            <a:spAutoFit/>
          </a:bodyPr>
          <a:lstStyle/>
          <a:p>
            <a:r>
              <a:rPr lang="en-US" sz="2800" b="1" dirty="0">
                <a:solidFill>
                  <a:srgbClr val="0070C0"/>
                </a:solidFill>
                <a:sym typeface="+mn-ea"/>
              </a:rPr>
              <a:t>C</a:t>
            </a:r>
          </a:p>
        </p:txBody>
      </p:sp>
      <p:sp>
        <p:nvSpPr>
          <p:cNvPr id="26" name="Text Box 25"/>
          <p:cNvSpPr txBox="1"/>
          <p:nvPr/>
        </p:nvSpPr>
        <p:spPr>
          <a:xfrm>
            <a:off x="3199744" y="2015306"/>
            <a:ext cx="567690" cy="521970"/>
          </a:xfrm>
          <a:prstGeom prst="rect">
            <a:avLst/>
          </a:prstGeom>
          <a:noFill/>
        </p:spPr>
        <p:txBody>
          <a:bodyPr wrap="square" rtlCol="0" anchor="t">
            <a:spAutoFit/>
          </a:bodyPr>
          <a:lstStyle/>
          <a:p>
            <a:r>
              <a:rPr lang="en-US" sz="2800" b="1" dirty="0">
                <a:solidFill>
                  <a:srgbClr val="0070C0"/>
                </a:solidFill>
                <a:sym typeface="+mn-ea"/>
              </a:rPr>
              <a:t>B</a:t>
            </a:r>
          </a:p>
        </p:txBody>
      </p:sp>
      <p:sp>
        <p:nvSpPr>
          <p:cNvPr id="27" name="Text Box 26"/>
          <p:cNvSpPr txBox="1"/>
          <p:nvPr/>
        </p:nvSpPr>
        <p:spPr>
          <a:xfrm>
            <a:off x="5914266" y="1875183"/>
            <a:ext cx="567690" cy="521970"/>
          </a:xfrm>
          <a:prstGeom prst="rect">
            <a:avLst/>
          </a:prstGeom>
          <a:noFill/>
        </p:spPr>
        <p:txBody>
          <a:bodyPr wrap="square" rtlCol="0" anchor="t">
            <a:spAutoFit/>
          </a:bodyPr>
          <a:lstStyle/>
          <a:p>
            <a:r>
              <a:rPr lang="en-US" sz="2800" b="1" dirty="0">
                <a:solidFill>
                  <a:srgbClr val="0070C0"/>
                </a:solidFill>
                <a:sym typeface="+mn-ea"/>
              </a:rPr>
              <a:t>A</a:t>
            </a:r>
          </a:p>
        </p:txBody>
      </p:sp>
      <p:sp>
        <p:nvSpPr>
          <p:cNvPr id="13" name="Text Box 6"/>
          <p:cNvSpPr txBox="1"/>
          <p:nvPr/>
        </p:nvSpPr>
        <p:spPr>
          <a:xfrm>
            <a:off x="8460269" y="1056895"/>
            <a:ext cx="3574415" cy="549275"/>
          </a:xfrm>
          <a:prstGeom prst="rect">
            <a:avLst/>
          </a:prstGeom>
          <a:solidFill>
            <a:srgbClr val="DADDB1"/>
          </a:solidFill>
        </p:spPr>
        <p:txBody>
          <a:bodyPr wrap="square" rtlCol="0" anchor="t">
            <a:noAutofit/>
          </a:bodyPr>
          <a:lstStyle/>
          <a:p>
            <a:r>
              <a:rPr lang="en-US" sz="2600" b="1" dirty="0"/>
              <a:t>A</a:t>
            </a:r>
            <a:r>
              <a:rPr lang="en-US" sz="2600" dirty="0"/>
              <a:t>. The street-safe city </a:t>
            </a:r>
          </a:p>
          <a:p>
            <a:endParaRPr lang="en-US" sz="2600" dirty="0"/>
          </a:p>
        </p:txBody>
      </p:sp>
      <p:sp>
        <p:nvSpPr>
          <p:cNvPr id="16" name="Text Box 10"/>
          <p:cNvSpPr txBox="1"/>
          <p:nvPr/>
        </p:nvSpPr>
        <p:spPr>
          <a:xfrm>
            <a:off x="8460269" y="1755440"/>
            <a:ext cx="3515564" cy="492443"/>
          </a:xfrm>
          <a:prstGeom prst="rect">
            <a:avLst/>
          </a:prstGeom>
          <a:solidFill>
            <a:schemeClr val="accent2"/>
          </a:solidFill>
        </p:spPr>
        <p:txBody>
          <a:bodyPr wrap="square" rtlCol="0" anchor="t">
            <a:spAutoFit/>
          </a:bodyPr>
          <a:lstStyle/>
          <a:p>
            <a:r>
              <a:rPr lang="en-US" sz="2600" b="1" dirty="0">
                <a:sym typeface="+mn-ea"/>
              </a:rPr>
              <a:t>B</a:t>
            </a:r>
            <a:r>
              <a:rPr lang="en-US" sz="2600" dirty="0">
                <a:sym typeface="+mn-ea"/>
              </a:rPr>
              <a:t>. The teen-friendly city</a:t>
            </a:r>
          </a:p>
        </p:txBody>
      </p:sp>
      <p:sp>
        <p:nvSpPr>
          <p:cNvPr id="17" name="Text Box 13"/>
          <p:cNvSpPr txBox="1"/>
          <p:nvPr/>
        </p:nvSpPr>
        <p:spPr>
          <a:xfrm>
            <a:off x="8460269" y="2397153"/>
            <a:ext cx="3476625" cy="492443"/>
          </a:xfrm>
          <a:prstGeom prst="rect">
            <a:avLst/>
          </a:prstGeom>
          <a:solidFill>
            <a:srgbClr val="FFC000"/>
          </a:solidFill>
        </p:spPr>
        <p:txBody>
          <a:bodyPr wrap="square" rtlCol="0" anchor="t">
            <a:spAutoFit/>
          </a:bodyPr>
          <a:lstStyle/>
          <a:p>
            <a:r>
              <a:rPr lang="en-US" sz="2600" b="1" dirty="0">
                <a:sym typeface="+mn-ea"/>
              </a:rPr>
              <a:t>C</a:t>
            </a:r>
            <a:r>
              <a:rPr lang="en-US" sz="2600" dirty="0">
                <a:sym typeface="+mn-ea"/>
              </a:rPr>
              <a:t>. The food-smart city</a:t>
            </a:r>
          </a:p>
        </p:txBody>
      </p:sp>
      <p:sp>
        <p:nvSpPr>
          <p:cNvPr id="18" name="Text Box 14"/>
          <p:cNvSpPr txBox="1"/>
          <p:nvPr/>
        </p:nvSpPr>
        <p:spPr>
          <a:xfrm>
            <a:off x="8460269" y="2992254"/>
            <a:ext cx="3517265" cy="492443"/>
          </a:xfrm>
          <a:prstGeom prst="rect">
            <a:avLst/>
          </a:prstGeom>
          <a:solidFill>
            <a:schemeClr val="accent2">
              <a:lumMod val="60000"/>
              <a:lumOff val="40000"/>
            </a:schemeClr>
          </a:solidFill>
        </p:spPr>
        <p:txBody>
          <a:bodyPr wrap="square" rtlCol="0" anchor="t">
            <a:spAutoFit/>
          </a:bodyPr>
          <a:lstStyle/>
          <a:p>
            <a:r>
              <a:rPr lang="en-US" sz="2600" dirty="0">
                <a:sym typeface="+mn-ea"/>
              </a:rPr>
              <a:t> </a:t>
            </a:r>
            <a:r>
              <a:rPr lang="en-US" sz="2600" b="1" dirty="0">
                <a:sym typeface="+mn-ea"/>
              </a:rPr>
              <a:t>D</a:t>
            </a:r>
            <a:r>
              <a:rPr lang="en-US" sz="2600" dirty="0">
                <a:sym typeface="+mn-ea"/>
              </a:rPr>
              <a:t>. The waste-free city</a:t>
            </a:r>
          </a:p>
        </p:txBody>
      </p:sp>
      <p:pic>
        <p:nvPicPr>
          <p:cNvPr id="4" name="Unit 2 - City lif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6575" y="242601"/>
            <a:ext cx="406400" cy="40640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7012" fill="hold"/>
                                        <p:tgtEl>
                                          <p:spTgt spid="4"/>
                                        </p:tgtEl>
                                      </p:cBhvr>
                                    </p:cmd>
                                  </p:childTnLst>
                                </p:cTn>
                              </p:par>
                            </p:childTnLst>
                          </p:cTn>
                        </p:par>
                      </p:childTnLst>
                    </p:cTn>
                  </p:par>
                </p:childTnLst>
              </p:cTn>
              <p:nextCondLst>
                <p:cond evt="onClick" delay="0">
                  <p:tgtEl>
                    <p:spTgt spid="4"/>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bldLst>
      <p:bldP spid="25" grpId="0"/>
      <p:bldP spid="25" grpId="1"/>
      <p:bldP spid="26" grpId="0"/>
      <p:bldP spid="26" grpId="1"/>
      <p:bldP spid="27" grpId="0"/>
      <p:bldP spid="2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82896" y="116412"/>
            <a:ext cx="10888345"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Read the announcement again. Choose the correct answer. </a:t>
            </a:r>
          </a:p>
        </p:txBody>
      </p:sp>
      <p:sp>
        <p:nvSpPr>
          <p:cNvPr id="16" name="Rounded Rectangle 15"/>
          <p:cNvSpPr/>
          <p:nvPr/>
        </p:nvSpPr>
        <p:spPr>
          <a:xfrm>
            <a:off x="342129" y="128053"/>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94914" y="25413"/>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2" name="Oval 1"/>
          <p:cNvSpPr/>
          <p:nvPr/>
        </p:nvSpPr>
        <p:spPr>
          <a:xfrm>
            <a:off x="208403" y="2008157"/>
            <a:ext cx="2161540" cy="2108835"/>
          </a:xfrm>
          <a:prstGeom prst="ellipse">
            <a:avLst/>
          </a:prstGeom>
          <a:solidFill>
            <a:srgbClr val="F875AA"/>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635" indent="-635" algn="ctr"/>
            <a:r>
              <a:rPr lang="en-US" sz="3200" dirty="0">
                <a:latin typeface="Times New Roman" panose="02020603050405020304" pitchFamily="18" charset="0"/>
                <a:sym typeface="+mn-ea"/>
              </a:rPr>
              <a:t> </a:t>
            </a:r>
            <a:r>
              <a:rPr lang="en-US" sz="3200" dirty="0">
                <a:solidFill>
                  <a:srgbClr val="0070C0"/>
                </a:solidFill>
                <a:latin typeface="Times New Roman" panose="02020603050405020304" pitchFamily="18" charset="0"/>
                <a:sym typeface="+mn-ea"/>
              </a:rPr>
              <a:t>3 steps.</a:t>
            </a:r>
            <a:endParaRPr lang="en-US" sz="3200" dirty="0">
              <a:solidFill>
                <a:srgbClr val="0070C0"/>
              </a:solidFill>
            </a:endParaRPr>
          </a:p>
        </p:txBody>
      </p:sp>
      <p:sp>
        <p:nvSpPr>
          <p:cNvPr id="5" name="Rectangles 4"/>
          <p:cNvSpPr/>
          <p:nvPr/>
        </p:nvSpPr>
        <p:spPr>
          <a:xfrm>
            <a:off x="5222998" y="975647"/>
            <a:ext cx="5525135" cy="914400"/>
          </a:xfrm>
          <a:prstGeom prst="rect">
            <a:avLst/>
          </a:prstGeom>
          <a:solidFill>
            <a:srgbClr val="FFDFD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dirty="0">
                <a:solidFill>
                  <a:schemeClr val="tx1"/>
                </a:solidFill>
              </a:rPr>
              <a:t>read the questions</a:t>
            </a:r>
          </a:p>
        </p:txBody>
      </p:sp>
      <p:sp>
        <p:nvSpPr>
          <p:cNvPr id="9" name="Rectangles 8"/>
          <p:cNvSpPr/>
          <p:nvPr/>
        </p:nvSpPr>
        <p:spPr>
          <a:xfrm>
            <a:off x="5311898" y="2544097"/>
            <a:ext cx="5435600" cy="914400"/>
          </a:xfrm>
          <a:prstGeom prst="rect">
            <a:avLst/>
          </a:prstGeom>
          <a:solidFill>
            <a:srgbClr val="FFF6F6"/>
          </a:solidFill>
          <a:ln w="38100">
            <a:solidFill>
              <a:srgbClr val="F875AA"/>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a:solidFill>
                  <a:schemeClr val="tx1"/>
                </a:solidFill>
              </a:rPr>
              <a:t>underline the key words in each question</a:t>
            </a:r>
          </a:p>
        </p:txBody>
      </p:sp>
      <p:sp>
        <p:nvSpPr>
          <p:cNvPr id="10" name="Rectangles 9"/>
          <p:cNvSpPr/>
          <p:nvPr/>
        </p:nvSpPr>
        <p:spPr>
          <a:xfrm>
            <a:off x="5388098" y="3763932"/>
            <a:ext cx="5360670" cy="1497330"/>
          </a:xfrm>
          <a:prstGeom prst="rect">
            <a:avLst/>
          </a:prstGeom>
          <a:solidFill>
            <a:srgbClr val="AEDEFC"/>
          </a:solidFill>
          <a:ln>
            <a:solidFill>
              <a:srgbClr val="FFDFDF"/>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dirty="0">
                <a:solidFill>
                  <a:schemeClr val="tx1"/>
                </a:solidFill>
              </a:rPr>
              <a:t>locate the keywords in the text and find the information to answer the question</a:t>
            </a:r>
          </a:p>
        </p:txBody>
      </p:sp>
      <p:sp>
        <p:nvSpPr>
          <p:cNvPr id="13" name="Right Arrow 12"/>
          <p:cNvSpPr/>
          <p:nvPr/>
        </p:nvSpPr>
        <p:spPr>
          <a:xfrm>
            <a:off x="3521198" y="1191547"/>
            <a:ext cx="1689100" cy="558800"/>
          </a:xfrm>
          <a:prstGeom prst="rightArrow">
            <a:avLst/>
          </a:prstGeom>
          <a:solidFill>
            <a:srgbClr val="FFDFD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4" name="Right Arrow 13"/>
          <p:cNvSpPr/>
          <p:nvPr/>
        </p:nvSpPr>
        <p:spPr>
          <a:xfrm>
            <a:off x="3575808" y="2799367"/>
            <a:ext cx="1689100" cy="558800"/>
          </a:xfrm>
          <a:prstGeom prst="rightArrow">
            <a:avLst/>
          </a:prstGeom>
          <a:solidFill>
            <a:srgbClr val="FFF6F6"/>
          </a:solidFill>
          <a:ln>
            <a:solidFill>
              <a:srgbClr val="F875AA"/>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8" name="Right Arrow 17"/>
          <p:cNvSpPr/>
          <p:nvPr/>
        </p:nvSpPr>
        <p:spPr>
          <a:xfrm>
            <a:off x="3622798" y="4267487"/>
            <a:ext cx="1689100" cy="558800"/>
          </a:xfrm>
          <a:prstGeom prst="rightArrow">
            <a:avLst/>
          </a:prstGeom>
          <a:solidFill>
            <a:srgbClr val="AEDEFC"/>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9" name="Freeform 18"/>
          <p:cNvSpPr/>
          <p:nvPr/>
        </p:nvSpPr>
        <p:spPr>
          <a:xfrm>
            <a:off x="2279138" y="2881917"/>
            <a:ext cx="699135" cy="360680"/>
          </a:xfrm>
          <a:custGeom>
            <a:avLst/>
            <a:gdLst>
              <a:gd name="connsiteX0" fmla="*/ 70 w 1101"/>
              <a:gd name="connsiteY0" fmla="*/ 0 h 970"/>
              <a:gd name="connsiteX1" fmla="*/ 1101 w 1101"/>
              <a:gd name="connsiteY1" fmla="*/ 165 h 970"/>
              <a:gd name="connsiteX2" fmla="*/ 1101 w 1101"/>
              <a:gd name="connsiteY2" fmla="*/ 885 h 970"/>
              <a:gd name="connsiteX3" fmla="*/ 0 w 1101"/>
              <a:gd name="connsiteY3" fmla="*/ 970 h 970"/>
              <a:gd name="connsiteX4" fmla="*/ 70 w 1101"/>
              <a:gd name="connsiteY4" fmla="*/ 0 h 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 h="970">
                <a:moveTo>
                  <a:pt x="70" y="0"/>
                </a:moveTo>
                <a:lnTo>
                  <a:pt x="1101" y="165"/>
                </a:lnTo>
                <a:lnTo>
                  <a:pt x="1101" y="885"/>
                </a:lnTo>
                <a:lnTo>
                  <a:pt x="0" y="970"/>
                </a:lnTo>
                <a:lnTo>
                  <a:pt x="70" y="0"/>
                </a:lnTo>
                <a:close/>
              </a:path>
            </a:pathLst>
          </a:custGeom>
          <a:solidFill>
            <a:srgbClr val="F875AA"/>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20" name="Freeform 19"/>
          <p:cNvSpPr/>
          <p:nvPr/>
        </p:nvSpPr>
        <p:spPr>
          <a:xfrm>
            <a:off x="2832858" y="2933987"/>
            <a:ext cx="743585" cy="280035"/>
          </a:xfrm>
          <a:custGeom>
            <a:avLst/>
            <a:gdLst>
              <a:gd name="connsiteX0" fmla="*/ 74 w 1171"/>
              <a:gd name="connsiteY0" fmla="*/ 2 h 441"/>
              <a:gd name="connsiteX1" fmla="*/ 1159 w 1171"/>
              <a:gd name="connsiteY1" fmla="*/ 0 h 441"/>
              <a:gd name="connsiteX2" fmla="*/ 1171 w 1171"/>
              <a:gd name="connsiteY2" fmla="*/ 10 h 441"/>
              <a:gd name="connsiteX3" fmla="*/ 1171 w 1171"/>
              <a:gd name="connsiteY3" fmla="*/ 440 h 441"/>
              <a:gd name="connsiteX4" fmla="*/ 0 w 1171"/>
              <a:gd name="connsiteY4" fmla="*/ 441 h 441"/>
              <a:gd name="connsiteX5" fmla="*/ 74 w 1171"/>
              <a:gd name="connsiteY5" fmla="*/ 2 h 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 h="441">
                <a:moveTo>
                  <a:pt x="74" y="2"/>
                </a:moveTo>
                <a:lnTo>
                  <a:pt x="1159" y="0"/>
                </a:lnTo>
                <a:lnTo>
                  <a:pt x="1171" y="10"/>
                </a:lnTo>
                <a:lnTo>
                  <a:pt x="1171" y="440"/>
                </a:lnTo>
                <a:lnTo>
                  <a:pt x="0" y="441"/>
                </a:lnTo>
                <a:lnTo>
                  <a:pt x="74" y="2"/>
                </a:lnTo>
                <a:close/>
              </a:path>
            </a:pathLst>
          </a:custGeom>
          <a:solidFill>
            <a:srgbClr val="F875AA"/>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21" name="Freeform 20"/>
          <p:cNvSpPr/>
          <p:nvPr/>
        </p:nvSpPr>
        <p:spPr>
          <a:xfrm rot="18120000">
            <a:off x="2187676" y="2039798"/>
            <a:ext cx="1873250" cy="279400"/>
          </a:xfrm>
          <a:custGeom>
            <a:avLst/>
            <a:gdLst>
              <a:gd name="connsiteX0" fmla="*/ 0 w 2950"/>
              <a:gd name="connsiteY0" fmla="*/ 0 h 440"/>
              <a:gd name="connsiteX1" fmla="*/ 2950 w 2950"/>
              <a:gd name="connsiteY1" fmla="*/ 53 h 440"/>
              <a:gd name="connsiteX2" fmla="*/ 2636 w 2950"/>
              <a:gd name="connsiteY2" fmla="*/ 275 h 440"/>
              <a:gd name="connsiteX3" fmla="*/ 206 w 2950"/>
              <a:gd name="connsiteY3" fmla="*/ 440 h 440"/>
              <a:gd name="connsiteX4" fmla="*/ 0 w 2950"/>
              <a:gd name="connsiteY4" fmla="*/ 0 h 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 h="440">
                <a:moveTo>
                  <a:pt x="0" y="0"/>
                </a:moveTo>
                <a:lnTo>
                  <a:pt x="2950" y="53"/>
                </a:lnTo>
                <a:lnTo>
                  <a:pt x="2636" y="275"/>
                </a:lnTo>
                <a:lnTo>
                  <a:pt x="206" y="440"/>
                </a:lnTo>
                <a:lnTo>
                  <a:pt x="0" y="0"/>
                </a:lnTo>
                <a:close/>
              </a:path>
            </a:pathLst>
          </a:custGeom>
          <a:solidFill>
            <a:srgbClr val="F875AA"/>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22" name="Freeform 21"/>
          <p:cNvSpPr/>
          <p:nvPr/>
        </p:nvSpPr>
        <p:spPr>
          <a:xfrm rot="2820000">
            <a:off x="2190718" y="3693822"/>
            <a:ext cx="1868805" cy="377825"/>
          </a:xfrm>
          <a:custGeom>
            <a:avLst/>
            <a:gdLst>
              <a:gd name="connsiteX0" fmla="*/ 262 w 2943"/>
              <a:gd name="connsiteY0" fmla="*/ 0 h 595"/>
              <a:gd name="connsiteX1" fmla="*/ 2637 w 2943"/>
              <a:gd name="connsiteY1" fmla="*/ 238 h 595"/>
              <a:gd name="connsiteX2" fmla="*/ 2943 w 2943"/>
              <a:gd name="connsiteY2" fmla="*/ 595 h 595"/>
              <a:gd name="connsiteX3" fmla="*/ 0 w 2943"/>
              <a:gd name="connsiteY3" fmla="*/ 357 h 595"/>
              <a:gd name="connsiteX4" fmla="*/ 262 w 2943"/>
              <a:gd name="connsiteY4" fmla="*/ 0 h 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 h="595">
                <a:moveTo>
                  <a:pt x="262" y="0"/>
                </a:moveTo>
                <a:lnTo>
                  <a:pt x="2637" y="238"/>
                </a:lnTo>
                <a:lnTo>
                  <a:pt x="2943" y="595"/>
                </a:lnTo>
                <a:lnTo>
                  <a:pt x="0" y="357"/>
                </a:lnTo>
                <a:lnTo>
                  <a:pt x="262" y="0"/>
                </a:lnTo>
                <a:close/>
              </a:path>
            </a:pathLst>
          </a:custGeom>
          <a:solidFill>
            <a:srgbClr val="F875AA"/>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up)">
                                      <p:cBhvr>
                                        <p:cTn id="34" dur="500"/>
                                        <p:tgtEl>
                                          <p:spTgt spid="22"/>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9" grpId="0" animBg="1"/>
      <p:bldP spid="9" grpId="1" animBg="1"/>
      <p:bldP spid="10" grpId="0" animBg="1"/>
      <p:bldP spid="10" grpId="1" animBg="1"/>
      <p:bldP spid="13" grpId="0" animBg="1"/>
      <p:bldP spid="13" grpId="1" animBg="1"/>
      <p:bldP spid="14" grpId="0" animBg="1"/>
      <p:bldP spid="14"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04237" y="341487"/>
            <a:ext cx="10888345"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Read the announcement again. Choose the correct answer. </a:t>
            </a:r>
          </a:p>
        </p:txBody>
      </p:sp>
      <p:sp>
        <p:nvSpPr>
          <p:cNvPr id="16" name="Rounded Rectangle 15"/>
          <p:cNvSpPr/>
          <p:nvPr/>
        </p:nvSpPr>
        <p:spPr>
          <a:xfrm>
            <a:off x="263470" y="353128"/>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16255" y="250488"/>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graphicFrame>
        <p:nvGraphicFramePr>
          <p:cNvPr id="3" name="Table 2"/>
          <p:cNvGraphicFramePr/>
          <p:nvPr>
            <p:extLst>
              <p:ext uri="{D42A27DB-BD31-4B8C-83A1-F6EECF244321}">
                <p14:modId xmlns:p14="http://schemas.microsoft.com/office/powerpoint/2010/main" val="708145322"/>
              </p:ext>
            </p:extLst>
          </p:nvPr>
        </p:nvGraphicFramePr>
        <p:xfrm>
          <a:off x="316553" y="1165082"/>
          <a:ext cx="11629640" cy="3596640"/>
        </p:xfrm>
        <a:graphic>
          <a:graphicData uri="http://schemas.openxmlformats.org/drawingml/2006/table">
            <a:tbl>
              <a:tblPr firstRow="1" bandRow="1">
                <a:tableStyleId>{35758FB7-9AC5-4552-8A53-C91805E547FA}</a:tableStyleId>
              </a:tblPr>
              <a:tblGrid>
                <a:gridCol w="5814820">
                  <a:extLst>
                    <a:ext uri="{9D8B030D-6E8A-4147-A177-3AD203B41FA5}">
                      <a16:colId xmlns:a16="http://schemas.microsoft.com/office/drawing/2014/main" val="20000"/>
                    </a:ext>
                  </a:extLst>
                </a:gridCol>
                <a:gridCol w="5814820">
                  <a:extLst>
                    <a:ext uri="{9D8B030D-6E8A-4147-A177-3AD203B41FA5}">
                      <a16:colId xmlns:a16="http://schemas.microsoft.com/office/drawing/2014/main" val="20001"/>
                    </a:ext>
                  </a:extLst>
                </a:gridCol>
              </a:tblGrid>
              <a:tr h="1541145">
                <a:tc>
                  <a:txBody>
                    <a:bodyPr/>
                    <a:lstStyle/>
                    <a:p>
                      <a:pPr algn="l">
                        <a:buNone/>
                      </a:pPr>
                      <a:r>
                        <a:rPr lang="en-US" sz="3200" dirty="0">
                          <a:solidFill>
                            <a:srgbClr val="FF0000"/>
                          </a:solidFill>
                        </a:rPr>
                        <a:t>1. </a:t>
                      </a:r>
                      <a:r>
                        <a:rPr lang="en-US" sz="3200" dirty="0">
                          <a:solidFill>
                            <a:schemeClr val="tx1"/>
                          </a:solidFill>
                        </a:rPr>
                        <a:t>How often does the City Teen Council </a:t>
                      </a:r>
                      <a:r>
                        <a:rPr lang="en-US" sz="3200" dirty="0" err="1">
                          <a:solidFill>
                            <a:schemeClr val="tx1"/>
                          </a:solidFill>
                        </a:rPr>
                        <a:t>organise</a:t>
                      </a:r>
                      <a:r>
                        <a:rPr lang="en-US" sz="3200" dirty="0">
                          <a:solidFill>
                            <a:schemeClr val="tx1"/>
                          </a:solidFill>
                        </a:rPr>
                        <a:t> the </a:t>
                      </a:r>
                      <a:r>
                        <a:rPr lang="en-US" sz="3200" dirty="0" err="1">
                          <a:solidFill>
                            <a:schemeClr val="tx1"/>
                          </a:solidFill>
                        </a:rPr>
                        <a:t>Teenovator</a:t>
                      </a:r>
                      <a:r>
                        <a:rPr lang="en-US" sz="3200" dirty="0">
                          <a:solidFill>
                            <a:schemeClr val="tx1"/>
                          </a:solidFill>
                        </a:rPr>
                        <a:t> competition?</a:t>
                      </a:r>
                    </a:p>
                  </a:txBody>
                  <a:tcPr>
                    <a:solidFill>
                      <a:schemeClr val="accent2">
                        <a:lumMod val="40000"/>
                        <a:lumOff val="60000"/>
                      </a:schemeClr>
                    </a:solidFill>
                  </a:tcPr>
                </a:tc>
                <a:tc>
                  <a:txBody>
                    <a:bodyPr/>
                    <a:lstStyle/>
                    <a:p>
                      <a:pPr algn="l">
                        <a:buNone/>
                      </a:pPr>
                      <a:r>
                        <a:rPr lang="en-US" sz="3200" dirty="0">
                          <a:solidFill>
                            <a:srgbClr val="C00000"/>
                          </a:solidFill>
                        </a:rPr>
                        <a:t>2. </a:t>
                      </a:r>
                      <a:r>
                        <a:rPr lang="en-US" sz="3200" dirty="0">
                          <a:solidFill>
                            <a:srgbClr val="002060"/>
                          </a:solidFill>
                        </a:rPr>
                        <a:t>Who would partner with Central School in Topic 1?</a:t>
                      </a:r>
                    </a:p>
                  </a:txBody>
                  <a:tcPr>
                    <a:solidFill>
                      <a:schemeClr val="accent4">
                        <a:lumMod val="40000"/>
                        <a:lumOff val="60000"/>
                      </a:schemeClr>
                    </a:solidFill>
                  </a:tcPr>
                </a:tc>
                <a:extLst>
                  <a:ext uri="{0D108BD9-81ED-4DB2-BD59-A6C34878D82A}">
                    <a16:rowId xmlns:a16="http://schemas.microsoft.com/office/drawing/2014/main" val="10000"/>
                  </a:ext>
                </a:extLst>
              </a:tr>
              <a:tr h="1541145">
                <a:tc>
                  <a:txBody>
                    <a:bodyPr/>
                    <a:lstStyle/>
                    <a:p>
                      <a:pPr>
                        <a:buNone/>
                      </a:pPr>
                      <a:r>
                        <a:rPr lang="en-US" sz="3200" b="1" dirty="0"/>
                        <a:t>A</a:t>
                      </a:r>
                      <a:r>
                        <a:rPr lang="en-US" sz="3200" dirty="0"/>
                        <a:t>. Once a year.</a:t>
                      </a:r>
                    </a:p>
                    <a:p>
                      <a:pPr>
                        <a:buNone/>
                      </a:pPr>
                      <a:r>
                        <a:rPr lang="en-US" sz="3200" b="1" dirty="0"/>
                        <a:t>B</a:t>
                      </a:r>
                      <a:r>
                        <a:rPr lang="en-US" sz="3200" dirty="0"/>
                        <a:t>. Twice a year.</a:t>
                      </a:r>
                    </a:p>
                    <a:p>
                      <a:pPr>
                        <a:buNone/>
                      </a:pPr>
                      <a:r>
                        <a:rPr lang="en-US" sz="3200" b="1" dirty="0"/>
                        <a:t>C</a:t>
                      </a:r>
                      <a:r>
                        <a:rPr lang="en-US" sz="3200" dirty="0"/>
                        <a:t>. Every two years.</a:t>
                      </a:r>
                    </a:p>
                    <a:p>
                      <a:pPr>
                        <a:buNone/>
                      </a:pPr>
                      <a:r>
                        <a:rPr lang="en-US" sz="3200" b="1" dirty="0"/>
                        <a:t>D</a:t>
                      </a:r>
                      <a:r>
                        <a:rPr lang="en-US" sz="3200" dirty="0"/>
                        <a:t>. Every three years.</a:t>
                      </a:r>
                    </a:p>
                  </a:txBody>
                  <a:tcPr/>
                </a:tc>
                <a:tc>
                  <a:txBody>
                    <a:bodyPr/>
                    <a:lstStyle/>
                    <a:p>
                      <a:pPr>
                        <a:buNone/>
                      </a:pPr>
                      <a:r>
                        <a:rPr lang="en-US" sz="3200" b="1" dirty="0"/>
                        <a:t>A</a:t>
                      </a:r>
                      <a:r>
                        <a:rPr lang="en-US" sz="3200" dirty="0"/>
                        <a:t>. The city council.</a:t>
                      </a:r>
                    </a:p>
                    <a:p>
                      <a:pPr>
                        <a:buNone/>
                      </a:pPr>
                      <a:r>
                        <a:rPr lang="en-US" sz="3200" b="1" dirty="0"/>
                        <a:t>B.</a:t>
                      </a:r>
                      <a:r>
                        <a:rPr lang="en-US" sz="3200" dirty="0"/>
                        <a:t> The university’s canteen.</a:t>
                      </a:r>
                    </a:p>
                    <a:p>
                      <a:pPr>
                        <a:buNone/>
                      </a:pPr>
                      <a:r>
                        <a:rPr lang="en-US" sz="3200" b="1" dirty="0"/>
                        <a:t>C</a:t>
                      </a:r>
                      <a:r>
                        <a:rPr lang="en-US" sz="3200" dirty="0"/>
                        <a:t>. A biogas factory.</a:t>
                      </a:r>
                    </a:p>
                    <a:p>
                      <a:pPr>
                        <a:buNone/>
                      </a:pPr>
                      <a:r>
                        <a:rPr lang="en-US" sz="3200" b="1" dirty="0"/>
                        <a:t>D</a:t>
                      </a:r>
                      <a:r>
                        <a:rPr lang="en-US" sz="3200" dirty="0"/>
                        <a:t>. A nearby farm.</a:t>
                      </a:r>
                    </a:p>
                  </a:txBody>
                  <a:tcPr/>
                </a:tc>
                <a:extLst>
                  <a:ext uri="{0D108BD9-81ED-4DB2-BD59-A6C34878D82A}">
                    <a16:rowId xmlns:a16="http://schemas.microsoft.com/office/drawing/2014/main" val="10001"/>
                  </a:ext>
                </a:extLst>
              </a:tr>
            </a:tbl>
          </a:graphicData>
        </a:graphic>
      </p:graphicFrame>
      <p:sp>
        <p:nvSpPr>
          <p:cNvPr id="4" name="Oval 3"/>
          <p:cNvSpPr/>
          <p:nvPr/>
        </p:nvSpPr>
        <p:spPr>
          <a:xfrm>
            <a:off x="316255" y="2788060"/>
            <a:ext cx="459487" cy="50800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6" name="Oval 5"/>
          <p:cNvSpPr/>
          <p:nvPr/>
        </p:nvSpPr>
        <p:spPr>
          <a:xfrm>
            <a:off x="6131373" y="4191083"/>
            <a:ext cx="453882" cy="50800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6" grpId="0" bldLvl="0" animBg="1"/>
      <p:bldP spid="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14070" y="90999"/>
            <a:ext cx="10888345"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Read the announcement again. Choose the correct answer. </a:t>
            </a:r>
          </a:p>
        </p:txBody>
      </p:sp>
      <p:sp>
        <p:nvSpPr>
          <p:cNvPr id="16" name="Rounded Rectangle 15"/>
          <p:cNvSpPr/>
          <p:nvPr/>
        </p:nvSpPr>
        <p:spPr>
          <a:xfrm>
            <a:off x="273303" y="102640"/>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26088" y="0"/>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graphicFrame>
        <p:nvGraphicFramePr>
          <p:cNvPr id="3" name="Table 2"/>
          <p:cNvGraphicFramePr/>
          <p:nvPr>
            <p:extLst>
              <p:ext uri="{D42A27DB-BD31-4B8C-83A1-F6EECF244321}">
                <p14:modId xmlns:p14="http://schemas.microsoft.com/office/powerpoint/2010/main" val="2723150246"/>
              </p:ext>
            </p:extLst>
          </p:nvPr>
        </p:nvGraphicFramePr>
        <p:xfrm>
          <a:off x="326388" y="914594"/>
          <a:ext cx="11376026" cy="3583305"/>
        </p:xfrm>
        <a:graphic>
          <a:graphicData uri="http://schemas.openxmlformats.org/drawingml/2006/table">
            <a:tbl>
              <a:tblPr firstRow="1" bandRow="1">
                <a:tableStyleId>{35758FB7-9AC5-4552-8A53-C91805E547FA}</a:tableStyleId>
              </a:tblPr>
              <a:tblGrid>
                <a:gridCol w="5688013">
                  <a:extLst>
                    <a:ext uri="{9D8B030D-6E8A-4147-A177-3AD203B41FA5}">
                      <a16:colId xmlns:a16="http://schemas.microsoft.com/office/drawing/2014/main" val="20000"/>
                    </a:ext>
                  </a:extLst>
                </a:gridCol>
                <a:gridCol w="5688013">
                  <a:extLst>
                    <a:ext uri="{9D8B030D-6E8A-4147-A177-3AD203B41FA5}">
                      <a16:colId xmlns:a16="http://schemas.microsoft.com/office/drawing/2014/main" val="20001"/>
                    </a:ext>
                  </a:extLst>
                </a:gridCol>
              </a:tblGrid>
              <a:tr h="1541145">
                <a:tc>
                  <a:txBody>
                    <a:bodyPr/>
                    <a:lstStyle/>
                    <a:p>
                      <a:pPr algn="just">
                        <a:buNone/>
                      </a:pPr>
                      <a:r>
                        <a:rPr lang="en-US" sz="3200" dirty="0">
                          <a:solidFill>
                            <a:srgbClr val="FF0000"/>
                          </a:solidFill>
                        </a:rPr>
                        <a:t>3</a:t>
                      </a:r>
                      <a:r>
                        <a:rPr lang="en-US" sz="3200" dirty="0">
                          <a:solidFill>
                            <a:schemeClr val="tx1"/>
                          </a:solidFill>
                        </a:rPr>
                        <a:t>. What does the word “them” in Topic 2 refer to?</a:t>
                      </a:r>
                    </a:p>
                  </a:txBody>
                  <a:tcPr>
                    <a:solidFill>
                      <a:schemeClr val="accent3">
                        <a:lumMod val="20000"/>
                        <a:lumOff val="80000"/>
                      </a:schemeClr>
                    </a:solidFill>
                  </a:tcPr>
                </a:tc>
                <a:tc>
                  <a:txBody>
                    <a:bodyPr/>
                    <a:lstStyle/>
                    <a:p>
                      <a:pPr algn="l">
                        <a:buNone/>
                      </a:pPr>
                      <a:r>
                        <a:rPr lang="en-US" sz="3200" dirty="0">
                          <a:solidFill>
                            <a:srgbClr val="C00000"/>
                          </a:solidFill>
                        </a:rPr>
                        <a:t>4. </a:t>
                      </a:r>
                      <a:r>
                        <a:rPr lang="en-US" sz="3200" dirty="0">
                          <a:solidFill>
                            <a:schemeClr val="tx1"/>
                          </a:solidFill>
                        </a:rPr>
                        <a:t>Which topic has an individual winner?</a:t>
                      </a:r>
                    </a:p>
                  </a:txBody>
                  <a:tcPr>
                    <a:solidFill>
                      <a:schemeClr val="accent4">
                        <a:lumMod val="40000"/>
                        <a:lumOff val="60000"/>
                      </a:schemeClr>
                    </a:solidFill>
                  </a:tcPr>
                </a:tc>
                <a:extLst>
                  <a:ext uri="{0D108BD9-81ED-4DB2-BD59-A6C34878D82A}">
                    <a16:rowId xmlns:a16="http://schemas.microsoft.com/office/drawing/2014/main" val="10000"/>
                  </a:ext>
                </a:extLst>
              </a:tr>
              <a:tr h="1541145">
                <a:tc>
                  <a:txBody>
                    <a:bodyPr/>
                    <a:lstStyle/>
                    <a:p>
                      <a:pPr>
                        <a:buNone/>
                      </a:pPr>
                      <a:r>
                        <a:rPr lang="en-US" sz="3200" b="1" dirty="0"/>
                        <a:t>A</a:t>
                      </a:r>
                      <a:r>
                        <a:rPr lang="en-US" sz="3200" dirty="0"/>
                        <a:t>. Teen users.</a:t>
                      </a:r>
                    </a:p>
                    <a:p>
                      <a:pPr>
                        <a:buNone/>
                      </a:pPr>
                      <a:r>
                        <a:rPr lang="en-US" sz="3200" b="1" dirty="0"/>
                        <a:t>B</a:t>
                      </a:r>
                      <a:r>
                        <a:rPr lang="en-US" sz="3200" dirty="0"/>
                        <a:t>. Changes.</a:t>
                      </a:r>
                    </a:p>
                    <a:p>
                      <a:pPr>
                        <a:buNone/>
                      </a:pPr>
                      <a:r>
                        <a:rPr lang="en-US" sz="3200" b="1" dirty="0"/>
                        <a:t>C</a:t>
                      </a:r>
                      <a:r>
                        <a:rPr lang="en-US" sz="3200" dirty="0"/>
                        <a:t>. Learning spaces.</a:t>
                      </a:r>
                    </a:p>
                    <a:p>
                      <a:pPr>
                        <a:buNone/>
                      </a:pPr>
                      <a:r>
                        <a:rPr lang="en-US" sz="3200" b="1" dirty="0"/>
                        <a:t>D</a:t>
                      </a:r>
                      <a:r>
                        <a:rPr lang="en-US" sz="3200" dirty="0"/>
                        <a:t>. Libraries.</a:t>
                      </a:r>
                    </a:p>
                  </a:txBody>
                  <a:tcPr/>
                </a:tc>
                <a:tc>
                  <a:txBody>
                    <a:bodyPr/>
                    <a:lstStyle/>
                    <a:p>
                      <a:pPr>
                        <a:buNone/>
                      </a:pPr>
                      <a:r>
                        <a:rPr lang="en-US" sz="3200" b="1" dirty="0"/>
                        <a:t>A</a:t>
                      </a:r>
                      <a:r>
                        <a:rPr lang="en-US" sz="3200" dirty="0"/>
                        <a:t>. Topic 1.</a:t>
                      </a:r>
                    </a:p>
                    <a:p>
                      <a:pPr>
                        <a:buNone/>
                      </a:pPr>
                      <a:r>
                        <a:rPr lang="en-US" sz="3200" b="1" dirty="0"/>
                        <a:t>B</a:t>
                      </a:r>
                      <a:r>
                        <a:rPr lang="en-US" sz="3200" dirty="0"/>
                        <a:t>. Topic 2.</a:t>
                      </a:r>
                    </a:p>
                    <a:p>
                      <a:pPr>
                        <a:buNone/>
                      </a:pPr>
                      <a:r>
                        <a:rPr lang="en-US" sz="3200" b="1" dirty="0"/>
                        <a:t>C</a:t>
                      </a:r>
                      <a:r>
                        <a:rPr lang="en-US" sz="3200" dirty="0"/>
                        <a:t>. Topic 3.</a:t>
                      </a:r>
                    </a:p>
                    <a:p>
                      <a:pPr>
                        <a:buNone/>
                      </a:pPr>
                      <a:r>
                        <a:rPr lang="en-US" sz="3200" b="1" dirty="0"/>
                        <a:t>D</a:t>
                      </a:r>
                      <a:r>
                        <a:rPr lang="en-US" sz="3200" dirty="0"/>
                        <a:t>. All topics.</a:t>
                      </a:r>
                    </a:p>
                  </a:txBody>
                  <a:tcPr/>
                </a:tc>
                <a:extLst>
                  <a:ext uri="{0D108BD9-81ED-4DB2-BD59-A6C34878D82A}">
                    <a16:rowId xmlns:a16="http://schemas.microsoft.com/office/drawing/2014/main" val="10001"/>
                  </a:ext>
                </a:extLst>
              </a:tr>
            </a:tbl>
          </a:graphicData>
        </a:graphic>
      </p:graphicFrame>
      <p:sp>
        <p:nvSpPr>
          <p:cNvPr id="4" name="Oval 3"/>
          <p:cNvSpPr/>
          <p:nvPr/>
        </p:nvSpPr>
        <p:spPr>
          <a:xfrm>
            <a:off x="326390" y="2992314"/>
            <a:ext cx="406400" cy="50800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6" name="Oval 5"/>
          <p:cNvSpPr/>
          <p:nvPr/>
        </p:nvSpPr>
        <p:spPr>
          <a:xfrm>
            <a:off x="6055042" y="3490512"/>
            <a:ext cx="406400" cy="50800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6" grpId="0" bldLvl="0" animBg="1"/>
      <p:bldP spid="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18617" y="351319"/>
            <a:ext cx="10888345"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Read the announcement again. Choose the correct answer. </a:t>
            </a:r>
          </a:p>
        </p:txBody>
      </p:sp>
      <p:sp>
        <p:nvSpPr>
          <p:cNvPr id="16" name="Rounded Rectangle 15"/>
          <p:cNvSpPr/>
          <p:nvPr/>
        </p:nvSpPr>
        <p:spPr>
          <a:xfrm>
            <a:off x="577850" y="362960"/>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635" y="260320"/>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graphicFrame>
        <p:nvGraphicFramePr>
          <p:cNvPr id="3" name="Table 2"/>
          <p:cNvGraphicFramePr/>
          <p:nvPr>
            <p:extLst>
              <p:ext uri="{D42A27DB-BD31-4B8C-83A1-F6EECF244321}">
                <p14:modId xmlns:p14="http://schemas.microsoft.com/office/powerpoint/2010/main" val="3994421017"/>
              </p:ext>
            </p:extLst>
          </p:nvPr>
        </p:nvGraphicFramePr>
        <p:xfrm>
          <a:off x="414880" y="1037524"/>
          <a:ext cx="10899140" cy="3308985"/>
        </p:xfrm>
        <a:graphic>
          <a:graphicData uri="http://schemas.openxmlformats.org/drawingml/2006/table">
            <a:tbl>
              <a:tblPr firstRow="1" bandRow="1">
                <a:tableStyleId>{35758FB7-9AC5-4552-8A53-C91805E547FA}</a:tableStyleId>
              </a:tblPr>
              <a:tblGrid>
                <a:gridCol w="10899140">
                  <a:extLst>
                    <a:ext uri="{9D8B030D-6E8A-4147-A177-3AD203B41FA5}">
                      <a16:colId xmlns:a16="http://schemas.microsoft.com/office/drawing/2014/main" val="20000"/>
                    </a:ext>
                  </a:extLst>
                </a:gridCol>
              </a:tblGrid>
              <a:tr h="779145">
                <a:tc>
                  <a:txBody>
                    <a:bodyPr/>
                    <a:lstStyle/>
                    <a:p>
                      <a:pPr algn="just">
                        <a:buNone/>
                      </a:pPr>
                      <a:r>
                        <a:rPr lang="en-US" sz="3200" dirty="0">
                          <a:solidFill>
                            <a:srgbClr val="FF0000"/>
                          </a:solidFill>
                        </a:rPr>
                        <a:t>5. </a:t>
                      </a:r>
                      <a:r>
                        <a:rPr lang="en-US" sz="3200" dirty="0">
                          <a:solidFill>
                            <a:schemeClr val="tx2"/>
                          </a:solidFill>
                        </a:rPr>
                        <a:t>Which of the following is INCORRECT about Helena Wilson?</a:t>
                      </a:r>
                    </a:p>
                  </a:txBody>
                  <a:tcPr>
                    <a:solidFill>
                      <a:schemeClr val="accent4">
                        <a:lumMod val="40000"/>
                        <a:lumOff val="60000"/>
                      </a:schemeClr>
                    </a:solidFill>
                  </a:tcPr>
                </a:tc>
                <a:extLst>
                  <a:ext uri="{0D108BD9-81ED-4DB2-BD59-A6C34878D82A}">
                    <a16:rowId xmlns:a16="http://schemas.microsoft.com/office/drawing/2014/main" val="10000"/>
                  </a:ext>
                </a:extLst>
              </a:tr>
              <a:tr h="1541145">
                <a:tc>
                  <a:txBody>
                    <a:bodyPr/>
                    <a:lstStyle/>
                    <a:p>
                      <a:pPr>
                        <a:buNone/>
                      </a:pPr>
                      <a:r>
                        <a:rPr lang="en-US" sz="3200" b="1" dirty="0"/>
                        <a:t>A.</a:t>
                      </a:r>
                      <a:r>
                        <a:rPr lang="en-US" sz="3200" dirty="0"/>
                        <a:t> She suggests banning bikes at school gates.</a:t>
                      </a:r>
                    </a:p>
                    <a:p>
                      <a:pPr>
                        <a:buNone/>
                      </a:pPr>
                      <a:r>
                        <a:rPr lang="en-US" sz="3200" b="1" dirty="0"/>
                        <a:t>B.</a:t>
                      </a:r>
                      <a:r>
                        <a:rPr lang="en-US" sz="3200" dirty="0"/>
                        <a:t> She wants the city authorities to take action.</a:t>
                      </a:r>
                    </a:p>
                    <a:p>
                      <a:pPr algn="just">
                        <a:buNone/>
                      </a:pPr>
                      <a:r>
                        <a:rPr lang="en-US" sz="3200" b="1" dirty="0"/>
                        <a:t>C</a:t>
                      </a:r>
                      <a:r>
                        <a:rPr lang="en-US" sz="3200" dirty="0"/>
                        <a:t>. She thinks cars moving near school gates can cause accidents to children.</a:t>
                      </a:r>
                    </a:p>
                    <a:p>
                      <a:pPr>
                        <a:buNone/>
                      </a:pPr>
                      <a:r>
                        <a:rPr lang="en-US" sz="3200" b="1" dirty="0"/>
                        <a:t>D</a:t>
                      </a:r>
                      <a:r>
                        <a:rPr lang="en-US" sz="3200" dirty="0"/>
                        <a:t>. Her concern is road safety around school for children.</a:t>
                      </a:r>
                    </a:p>
                  </a:txBody>
                  <a:tcPr/>
                </a:tc>
                <a:extLst>
                  <a:ext uri="{0D108BD9-81ED-4DB2-BD59-A6C34878D82A}">
                    <a16:rowId xmlns:a16="http://schemas.microsoft.com/office/drawing/2014/main" val="10001"/>
                  </a:ext>
                </a:extLst>
              </a:tr>
            </a:tbl>
          </a:graphicData>
        </a:graphic>
      </p:graphicFrame>
      <p:sp>
        <p:nvSpPr>
          <p:cNvPr id="4" name="Oval 3"/>
          <p:cNvSpPr/>
          <p:nvPr/>
        </p:nvSpPr>
        <p:spPr>
          <a:xfrm>
            <a:off x="361540" y="1896044"/>
            <a:ext cx="541020" cy="50800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2868" y="737746"/>
            <a:ext cx="5245100" cy="1200329"/>
          </a:xfrm>
          <a:prstGeom prst="rect">
            <a:avLst/>
          </a:prstGeom>
          <a:noFill/>
          <a:effectLst/>
        </p:spPr>
        <p:txBody>
          <a:bodyPr wrap="square" rtlCol="0">
            <a:spAutoFit/>
          </a:bodyPr>
          <a:lstStyle/>
          <a:p>
            <a:pPr algn="ctr"/>
            <a:r>
              <a:rPr lang="en-US" sz="7200" b="1" dirty="0" smtClean="0">
                <a:solidFill>
                  <a:schemeClr val="accent5">
                    <a:lumMod val="75000"/>
                  </a:schemeClr>
                </a:solidFill>
                <a:sym typeface="+mn-ea"/>
              </a:rPr>
              <a:t>II. SPEAKING</a:t>
            </a:r>
            <a:endParaRPr lang="en-US" sz="7200" b="1" dirty="0">
              <a:solidFill>
                <a:schemeClr val="accent5">
                  <a:lumMod val="75000"/>
                </a:schemeClr>
              </a:solidFill>
              <a:effectLst>
                <a:glow rad="88900">
                  <a:schemeClr val="bg1"/>
                </a:glow>
              </a:effectLst>
              <a:latin typeface="Arial" panose="020B0604020202020204" pitchFamily="34" charset="0"/>
              <a:cs typeface="Arial" panose="020B0604020202020204" pitchFamily="34" charset="0"/>
              <a:sym typeface="+mn-ea"/>
            </a:endParaRPr>
          </a:p>
        </p:txBody>
      </p:sp>
    </p:spTree>
    <p:extLst>
      <p:ext uri="{BB962C8B-B14F-4D97-AF65-F5344CB8AC3E}">
        <p14:creationId xmlns:p14="http://schemas.microsoft.com/office/powerpoint/2010/main" val="36919896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93957" y="305803"/>
            <a:ext cx="10888345" cy="521970"/>
          </a:xfrm>
          <a:prstGeom prst="rect">
            <a:avLst/>
          </a:prstGeom>
          <a:noFill/>
          <a:effectLst/>
        </p:spPr>
        <p:txBody>
          <a:bodyPr wrap="square" rtlCol="0">
            <a:spAutoFit/>
          </a:bodyPr>
          <a:lstStyle/>
          <a:p>
            <a:pPr algn="just"/>
            <a:r>
              <a:rPr lang="en-US" sz="2800" b="1" dirty="0">
                <a:effectLst>
                  <a:glow rad="88900">
                    <a:schemeClr val="bg1"/>
                  </a:glow>
                </a:effectLst>
                <a:cs typeface="Arial" panose="020B0604020202020204" pitchFamily="34" charset="0"/>
              </a:rPr>
              <a:t>Make a list of city problems and some solutions to them.</a:t>
            </a:r>
          </a:p>
        </p:txBody>
      </p:sp>
      <p:sp>
        <p:nvSpPr>
          <p:cNvPr id="16" name="Rounded Rectangle 15"/>
          <p:cNvSpPr/>
          <p:nvPr/>
        </p:nvSpPr>
        <p:spPr>
          <a:xfrm>
            <a:off x="391290" y="382214"/>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444075" y="279574"/>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00" name="Text Box 99"/>
          <p:cNvSpPr txBox="1"/>
          <p:nvPr/>
        </p:nvSpPr>
        <p:spPr>
          <a:xfrm>
            <a:off x="444377" y="994143"/>
            <a:ext cx="11163935" cy="1077218"/>
          </a:xfrm>
          <a:prstGeom prst="rect">
            <a:avLst/>
          </a:prstGeom>
          <a:noFill/>
          <a:ln w="9525">
            <a:noFill/>
          </a:ln>
        </p:spPr>
        <p:txBody>
          <a:bodyPr wrap="square">
            <a:spAutoFit/>
          </a:bodyPr>
          <a:lstStyle/>
          <a:p>
            <a:pPr marL="635" indent="-635"/>
            <a:r>
              <a:rPr lang="en-US" sz="3200" b="0" dirty="0">
                <a:latin typeface="Calibri" panose="020F0502020204030204" pitchFamily="34" charset="0"/>
                <a:cs typeface="Calibri" panose="020F0502020204030204" pitchFamily="34" charset="0"/>
              </a:rPr>
              <a:t>- Work in pairs and add as many details of problems </a:t>
            </a:r>
            <a:r>
              <a:rPr lang="en-US" sz="3200" dirty="0">
                <a:latin typeface="Calibri" panose="020F0502020204030204" pitchFamily="34" charset="0"/>
                <a:cs typeface="Calibri" panose="020F0502020204030204" pitchFamily="34" charset="0"/>
              </a:rPr>
              <a:t>of city life </a:t>
            </a:r>
            <a:r>
              <a:rPr lang="en-US" sz="3200" b="0" dirty="0">
                <a:latin typeface="Calibri" panose="020F0502020204030204" pitchFamily="34" charset="0"/>
                <a:cs typeface="Calibri" panose="020F0502020204030204" pitchFamily="34" charset="0"/>
              </a:rPr>
              <a:t>and solutions.</a:t>
            </a:r>
          </a:p>
        </p:txBody>
      </p:sp>
      <p:sp>
        <p:nvSpPr>
          <p:cNvPr id="3" name="Text Box 2"/>
          <p:cNvSpPr txBox="1"/>
          <p:nvPr/>
        </p:nvSpPr>
        <p:spPr>
          <a:xfrm>
            <a:off x="702187" y="2070468"/>
            <a:ext cx="2844800" cy="583565"/>
          </a:xfrm>
          <a:prstGeom prst="rect">
            <a:avLst/>
          </a:prstGeom>
          <a:noFill/>
        </p:spPr>
        <p:txBody>
          <a:bodyPr wrap="square" rtlCol="0" anchor="t">
            <a:spAutoFit/>
          </a:bodyPr>
          <a:lstStyle/>
          <a:p>
            <a:r>
              <a:rPr lang="en-US" sz="3200" b="1" i="1" u="sng">
                <a:solidFill>
                  <a:srgbClr val="EC5858"/>
                </a:solidFill>
              </a:rPr>
              <a:t>Example</a:t>
            </a:r>
            <a:r>
              <a:rPr lang="en-US">
                <a:solidFill>
                  <a:srgbClr val="EC5858"/>
                </a:solidFill>
              </a:rPr>
              <a:t>:</a:t>
            </a:r>
          </a:p>
        </p:txBody>
      </p:sp>
      <p:graphicFrame>
        <p:nvGraphicFramePr>
          <p:cNvPr id="4" name="Table 3"/>
          <p:cNvGraphicFramePr/>
          <p:nvPr>
            <p:extLst>
              <p:ext uri="{D42A27DB-BD31-4B8C-83A1-F6EECF244321}">
                <p14:modId xmlns:p14="http://schemas.microsoft.com/office/powerpoint/2010/main" val="2754758516"/>
              </p:ext>
            </p:extLst>
          </p:nvPr>
        </p:nvGraphicFramePr>
        <p:xfrm>
          <a:off x="702187" y="2846438"/>
          <a:ext cx="11079480" cy="2575560"/>
        </p:xfrm>
        <a:graphic>
          <a:graphicData uri="http://schemas.openxmlformats.org/drawingml/2006/table">
            <a:tbl>
              <a:tblPr firstRow="1" bandRow="1">
                <a:tableStyleId>{5C22544A-7EE6-4342-B048-85BDC9FD1C3A}</a:tableStyleId>
              </a:tblPr>
              <a:tblGrid>
                <a:gridCol w="5539740">
                  <a:extLst>
                    <a:ext uri="{9D8B030D-6E8A-4147-A177-3AD203B41FA5}">
                      <a16:colId xmlns:a16="http://schemas.microsoft.com/office/drawing/2014/main" val="20000"/>
                    </a:ext>
                  </a:extLst>
                </a:gridCol>
                <a:gridCol w="5539740">
                  <a:extLst>
                    <a:ext uri="{9D8B030D-6E8A-4147-A177-3AD203B41FA5}">
                      <a16:colId xmlns:a16="http://schemas.microsoft.com/office/drawing/2014/main" val="20001"/>
                    </a:ext>
                  </a:extLst>
                </a:gridCol>
              </a:tblGrid>
              <a:tr h="579120">
                <a:tc>
                  <a:txBody>
                    <a:bodyPr/>
                    <a:lstStyle/>
                    <a:p>
                      <a:pPr algn="ctr">
                        <a:buNone/>
                      </a:pPr>
                      <a:r>
                        <a:rPr lang="en-US" sz="3200" dirty="0"/>
                        <a:t>Problems</a:t>
                      </a:r>
                    </a:p>
                  </a:txBody>
                  <a:tcPr>
                    <a:solidFill>
                      <a:srgbClr val="93ABD3"/>
                    </a:solidFill>
                  </a:tcPr>
                </a:tc>
                <a:tc>
                  <a:txBody>
                    <a:bodyPr/>
                    <a:lstStyle/>
                    <a:p>
                      <a:pPr algn="ctr">
                        <a:buNone/>
                      </a:pPr>
                      <a:r>
                        <a:rPr lang="en-US" sz="3200" dirty="0"/>
                        <a:t>Solutions</a:t>
                      </a:r>
                    </a:p>
                  </a:txBody>
                  <a:tcPr>
                    <a:solidFill>
                      <a:schemeClr val="accent1"/>
                    </a:solidFill>
                  </a:tcPr>
                </a:tc>
                <a:extLst>
                  <a:ext uri="{0D108BD9-81ED-4DB2-BD59-A6C34878D82A}">
                    <a16:rowId xmlns:a16="http://schemas.microsoft.com/office/drawing/2014/main" val="10000"/>
                  </a:ext>
                </a:extLst>
              </a:tr>
              <a:tr h="1066800">
                <a:tc>
                  <a:txBody>
                    <a:bodyPr/>
                    <a:lstStyle/>
                    <a:p>
                      <a:pPr>
                        <a:buNone/>
                      </a:pPr>
                      <a:r>
                        <a:rPr lang="en-US" sz="3200" dirty="0"/>
                        <a:t>– Dirty streets</a:t>
                      </a:r>
                    </a:p>
                  </a:txBody>
                  <a:tcPr>
                    <a:solidFill>
                      <a:schemeClr val="accent2">
                        <a:lumMod val="40000"/>
                        <a:lumOff val="60000"/>
                      </a:schemeClr>
                    </a:solidFill>
                  </a:tcPr>
                </a:tc>
                <a:tc>
                  <a:txBody>
                    <a:bodyPr/>
                    <a:lstStyle/>
                    <a:p>
                      <a:pPr algn="just">
                        <a:buNone/>
                      </a:pPr>
                      <a:r>
                        <a:rPr lang="en-US" sz="3200" dirty="0"/>
                        <a:t>– Tell people to throw rubbish away properly</a:t>
                      </a:r>
                    </a:p>
                  </a:txBody>
                  <a:tcPr>
                    <a:solidFill>
                      <a:schemeClr val="accent3">
                        <a:lumMod val="40000"/>
                        <a:lumOff val="60000"/>
                      </a:schemeClr>
                    </a:solidFill>
                  </a:tcPr>
                </a:tc>
                <a:extLst>
                  <a:ext uri="{0D108BD9-81ED-4DB2-BD59-A6C34878D82A}">
                    <a16:rowId xmlns:a16="http://schemas.microsoft.com/office/drawing/2014/main" val="10001"/>
                  </a:ext>
                </a:extLst>
              </a:tr>
              <a:tr h="929640">
                <a:tc>
                  <a:txBody>
                    <a:bodyPr/>
                    <a:lstStyle/>
                    <a:p>
                      <a:pPr>
                        <a:buNone/>
                      </a:pPr>
                      <a:r>
                        <a:rPr lang="en-US" sz="3200" dirty="0"/>
                        <a:t>– Lack of green spaces</a:t>
                      </a:r>
                    </a:p>
                  </a:txBody>
                  <a:tcPr>
                    <a:solidFill>
                      <a:schemeClr val="accent2">
                        <a:lumMod val="40000"/>
                        <a:lumOff val="60000"/>
                      </a:schemeClr>
                    </a:solidFill>
                  </a:tcPr>
                </a:tc>
                <a:tc>
                  <a:txBody>
                    <a:bodyPr/>
                    <a:lstStyle/>
                    <a:p>
                      <a:pPr>
                        <a:buNone/>
                      </a:pPr>
                      <a:r>
                        <a:rPr lang="en-US" sz="3200" dirty="0"/>
                        <a:t>– Plant more trees</a:t>
                      </a:r>
                    </a:p>
                  </a:txBody>
                  <a:tcPr>
                    <a:solidFill>
                      <a:schemeClr val="accent3">
                        <a:lumMod val="40000"/>
                        <a:lumOff val="60000"/>
                      </a:schemeClr>
                    </a:solidFill>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1000" fill="hold"/>
                                        <p:tgtEl>
                                          <p:spTgt spid="100"/>
                                        </p:tgtEl>
                                        <p:attrNameLst>
                                          <p:attrName>ppt_x</p:attrName>
                                        </p:attrNameLst>
                                      </p:cBhvr>
                                      <p:tavLst>
                                        <p:tav tm="0">
                                          <p:val>
                                            <p:strVal val="#ppt_x-.2"/>
                                          </p:val>
                                        </p:tav>
                                        <p:tav tm="100000">
                                          <p:val>
                                            <p:strVal val="#ppt_x"/>
                                          </p:val>
                                        </p:tav>
                                      </p:tavLst>
                                    </p:anim>
                                    <p:anim calcmode="lin" valueType="num">
                                      <p:cBhvr>
                                        <p:cTn id="8" dur="1000" fill="hold"/>
                                        <p:tgtEl>
                                          <p:spTgt spid="10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0"/>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ppt_x</p:attrName>
                                        </p:attrNameLst>
                                      </p:cBhvr>
                                      <p:tavLst>
                                        <p:tav tm="0">
                                          <p:val>
                                            <p:strVal val="#ppt_x-.2"/>
                                          </p:val>
                                        </p:tav>
                                        <p:tav tm="100000">
                                          <p:val>
                                            <p:strVal val="#ppt_x"/>
                                          </p:val>
                                        </p:tav>
                                      </p:tavLst>
                                    </p:anim>
                                    <p:anim calcmode="lin" valueType="num">
                                      <p:cBhvr>
                                        <p:cTn id="15"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ppt_x</p:attrName>
                                        </p:attrNameLst>
                                      </p:cBhvr>
                                      <p:tavLst>
                                        <p:tav tm="0">
                                          <p:val>
                                            <p:strVal val="#ppt_x-.2"/>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2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3" grpId="0"/>
      <p:bldP spid="3"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93957" y="305803"/>
            <a:ext cx="10888345" cy="521970"/>
          </a:xfrm>
          <a:prstGeom prst="rect">
            <a:avLst/>
          </a:prstGeom>
          <a:noFill/>
          <a:effectLst/>
        </p:spPr>
        <p:txBody>
          <a:bodyPr wrap="square" rtlCol="0">
            <a:spAutoFit/>
          </a:bodyPr>
          <a:lstStyle/>
          <a:p>
            <a:pPr algn="just"/>
            <a:r>
              <a:rPr lang="en-US" sz="2800" b="1" dirty="0">
                <a:effectLst>
                  <a:glow rad="88900">
                    <a:schemeClr val="bg1"/>
                  </a:glow>
                </a:effectLst>
                <a:cs typeface="Arial" panose="020B0604020202020204" pitchFamily="34" charset="0"/>
              </a:rPr>
              <a:t>Make a list of city problems and some solutions to them.</a:t>
            </a:r>
          </a:p>
        </p:txBody>
      </p:sp>
      <p:sp>
        <p:nvSpPr>
          <p:cNvPr id="16" name="Rounded Rectangle 15"/>
          <p:cNvSpPr/>
          <p:nvPr/>
        </p:nvSpPr>
        <p:spPr>
          <a:xfrm>
            <a:off x="391290" y="382214"/>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444075" y="279574"/>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00" name="Text Box 99"/>
          <p:cNvSpPr txBox="1"/>
          <p:nvPr/>
        </p:nvSpPr>
        <p:spPr>
          <a:xfrm>
            <a:off x="444377" y="994143"/>
            <a:ext cx="11163935" cy="1077218"/>
          </a:xfrm>
          <a:prstGeom prst="rect">
            <a:avLst/>
          </a:prstGeom>
          <a:noFill/>
          <a:ln w="9525">
            <a:noFill/>
          </a:ln>
        </p:spPr>
        <p:txBody>
          <a:bodyPr wrap="square">
            <a:spAutoFit/>
          </a:bodyPr>
          <a:lstStyle/>
          <a:p>
            <a:pPr marL="635" indent="-635"/>
            <a:r>
              <a:rPr lang="en-US" sz="3200" b="0" dirty="0">
                <a:latin typeface="Calibri" panose="020F0502020204030204" pitchFamily="34" charset="0"/>
                <a:cs typeface="Calibri" panose="020F0502020204030204" pitchFamily="34" charset="0"/>
              </a:rPr>
              <a:t>- Work in pairs and add as many details of problems </a:t>
            </a:r>
            <a:r>
              <a:rPr lang="en-US" sz="3200" dirty="0">
                <a:latin typeface="Calibri" panose="020F0502020204030204" pitchFamily="34" charset="0"/>
                <a:cs typeface="Calibri" panose="020F0502020204030204" pitchFamily="34" charset="0"/>
              </a:rPr>
              <a:t>of city life </a:t>
            </a:r>
            <a:r>
              <a:rPr lang="en-US" sz="3200" b="0" dirty="0">
                <a:latin typeface="Calibri" panose="020F0502020204030204" pitchFamily="34" charset="0"/>
                <a:cs typeface="Calibri" panose="020F0502020204030204" pitchFamily="34" charset="0"/>
              </a:rPr>
              <a:t>and solutions.</a:t>
            </a:r>
          </a:p>
        </p:txBody>
      </p:sp>
      <p:sp>
        <p:nvSpPr>
          <p:cNvPr id="3" name="Text Box 2"/>
          <p:cNvSpPr txBox="1"/>
          <p:nvPr/>
        </p:nvSpPr>
        <p:spPr>
          <a:xfrm>
            <a:off x="702187" y="2070468"/>
            <a:ext cx="2844800" cy="583565"/>
          </a:xfrm>
          <a:prstGeom prst="rect">
            <a:avLst/>
          </a:prstGeom>
          <a:noFill/>
        </p:spPr>
        <p:txBody>
          <a:bodyPr wrap="square" rtlCol="0" anchor="t">
            <a:spAutoFit/>
          </a:bodyPr>
          <a:lstStyle/>
          <a:p>
            <a:r>
              <a:rPr lang="en-US" sz="3200" b="1" i="1" u="sng">
                <a:solidFill>
                  <a:srgbClr val="EC5858"/>
                </a:solidFill>
              </a:rPr>
              <a:t>Example</a:t>
            </a:r>
            <a:r>
              <a:rPr lang="en-US">
                <a:solidFill>
                  <a:srgbClr val="EC5858"/>
                </a:solidFill>
              </a:rPr>
              <a:t>:</a:t>
            </a:r>
          </a:p>
        </p:txBody>
      </p:sp>
      <p:graphicFrame>
        <p:nvGraphicFramePr>
          <p:cNvPr id="4" name="Table 3"/>
          <p:cNvGraphicFramePr/>
          <p:nvPr>
            <p:extLst>
              <p:ext uri="{D42A27DB-BD31-4B8C-83A1-F6EECF244321}">
                <p14:modId xmlns:p14="http://schemas.microsoft.com/office/powerpoint/2010/main" val="4116416946"/>
              </p:ext>
            </p:extLst>
          </p:nvPr>
        </p:nvGraphicFramePr>
        <p:xfrm>
          <a:off x="702187" y="2846438"/>
          <a:ext cx="11079480" cy="2590800"/>
        </p:xfrm>
        <a:graphic>
          <a:graphicData uri="http://schemas.openxmlformats.org/drawingml/2006/table">
            <a:tbl>
              <a:tblPr firstRow="1" bandRow="1">
                <a:tableStyleId>{5C22544A-7EE6-4342-B048-85BDC9FD1C3A}</a:tableStyleId>
              </a:tblPr>
              <a:tblGrid>
                <a:gridCol w="5157839">
                  <a:extLst>
                    <a:ext uri="{9D8B030D-6E8A-4147-A177-3AD203B41FA5}">
                      <a16:colId xmlns:a16="http://schemas.microsoft.com/office/drawing/2014/main" val="20000"/>
                    </a:ext>
                  </a:extLst>
                </a:gridCol>
                <a:gridCol w="5921641">
                  <a:extLst>
                    <a:ext uri="{9D8B030D-6E8A-4147-A177-3AD203B41FA5}">
                      <a16:colId xmlns:a16="http://schemas.microsoft.com/office/drawing/2014/main" val="20001"/>
                    </a:ext>
                  </a:extLst>
                </a:gridCol>
              </a:tblGrid>
              <a:tr h="579120">
                <a:tc>
                  <a:txBody>
                    <a:bodyPr/>
                    <a:lstStyle/>
                    <a:p>
                      <a:pPr algn="ctr">
                        <a:buNone/>
                      </a:pPr>
                      <a:r>
                        <a:rPr lang="en-US" sz="3200" dirty="0"/>
                        <a:t>Problems</a:t>
                      </a:r>
                    </a:p>
                  </a:txBody>
                  <a:tcPr>
                    <a:solidFill>
                      <a:srgbClr val="93ABD3"/>
                    </a:solidFill>
                  </a:tcPr>
                </a:tc>
                <a:tc>
                  <a:txBody>
                    <a:bodyPr/>
                    <a:lstStyle/>
                    <a:p>
                      <a:pPr algn="ctr">
                        <a:buNone/>
                      </a:pPr>
                      <a:r>
                        <a:rPr lang="en-US" sz="3200" dirty="0"/>
                        <a:t>Solutions</a:t>
                      </a:r>
                    </a:p>
                  </a:txBody>
                  <a:tcPr>
                    <a:solidFill>
                      <a:schemeClr val="accent1"/>
                    </a:solidFill>
                  </a:tcPr>
                </a:tc>
                <a:extLst>
                  <a:ext uri="{0D108BD9-81ED-4DB2-BD59-A6C34878D82A}">
                    <a16:rowId xmlns:a16="http://schemas.microsoft.com/office/drawing/2014/main" val="10000"/>
                  </a:ext>
                </a:extLst>
              </a:tr>
              <a:tr h="1066800">
                <a:tc>
                  <a:txBody>
                    <a:bodyPr/>
                    <a:lstStyle/>
                    <a:p>
                      <a:r>
                        <a:rPr lang="en-US" sz="2800" dirty="0" smtClean="0"/>
                        <a:t>- Traffic congestion</a:t>
                      </a:r>
                      <a:endParaRPr lang="en-US" sz="2800" dirty="0"/>
                    </a:p>
                  </a:txBody>
                  <a:tcPr>
                    <a:solidFill>
                      <a:schemeClr val="accent2">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 Encourage people to use public transportation and cycling. </a:t>
                      </a:r>
                    </a:p>
                  </a:txBody>
                  <a:tcPr>
                    <a:solidFill>
                      <a:schemeClr val="accent3">
                        <a:lumMod val="40000"/>
                        <a:lumOff val="60000"/>
                      </a:schemeClr>
                    </a:solidFill>
                  </a:tcPr>
                </a:tc>
                <a:extLst>
                  <a:ext uri="{0D108BD9-81ED-4DB2-BD59-A6C34878D82A}">
                    <a16:rowId xmlns:a16="http://schemas.microsoft.com/office/drawing/2014/main" val="10001"/>
                  </a:ext>
                </a:extLst>
              </a:tr>
              <a:tr h="929640">
                <a:tc>
                  <a:txBody>
                    <a:bodyPr/>
                    <a:lstStyle/>
                    <a:p>
                      <a:r>
                        <a:rPr lang="en-US" sz="2800" dirty="0" smtClean="0"/>
                        <a:t>- Air pollution</a:t>
                      </a:r>
                    </a:p>
                  </a:txBody>
                  <a:tcPr>
                    <a:solidFill>
                      <a:schemeClr val="accent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0000"/>
                          </a:solidFill>
                          <a:effectLst/>
                          <a:uLnTx/>
                          <a:uFillTx/>
                          <a:latin typeface="+mn-lt"/>
                          <a:ea typeface="+mn-ea"/>
                          <a:cs typeface="+mn-cs"/>
                        </a:rPr>
                        <a:t>- Implement tree-planting programs, create green spaces.</a:t>
                      </a:r>
                    </a:p>
                  </a:txBody>
                  <a:tcPr>
                    <a:solidFill>
                      <a:schemeClr val="accent3">
                        <a:lumMod val="40000"/>
                        <a:lumOff val="6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6586790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1000" fill="hold"/>
                                        <p:tgtEl>
                                          <p:spTgt spid="100"/>
                                        </p:tgtEl>
                                        <p:attrNameLst>
                                          <p:attrName>ppt_x</p:attrName>
                                        </p:attrNameLst>
                                      </p:cBhvr>
                                      <p:tavLst>
                                        <p:tav tm="0">
                                          <p:val>
                                            <p:strVal val="#ppt_x-.2"/>
                                          </p:val>
                                        </p:tav>
                                        <p:tav tm="100000">
                                          <p:val>
                                            <p:strVal val="#ppt_x"/>
                                          </p:val>
                                        </p:tav>
                                      </p:tavLst>
                                    </p:anim>
                                    <p:anim calcmode="lin" valueType="num">
                                      <p:cBhvr>
                                        <p:cTn id="8" dur="1000" fill="hold"/>
                                        <p:tgtEl>
                                          <p:spTgt spid="10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0"/>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ppt_x</p:attrName>
                                        </p:attrNameLst>
                                      </p:cBhvr>
                                      <p:tavLst>
                                        <p:tav tm="0">
                                          <p:val>
                                            <p:strVal val="#ppt_x-.2"/>
                                          </p:val>
                                        </p:tav>
                                        <p:tav tm="100000">
                                          <p:val>
                                            <p:strVal val="#ppt_x"/>
                                          </p:val>
                                        </p:tav>
                                      </p:tavLst>
                                    </p:anim>
                                    <p:anim calcmode="lin" valueType="num">
                                      <p:cBhvr>
                                        <p:cTn id="15"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ppt_x</p:attrName>
                                        </p:attrNameLst>
                                      </p:cBhvr>
                                      <p:tavLst>
                                        <p:tav tm="0">
                                          <p:val>
                                            <p:strVal val="#ppt_x-.2"/>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2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3" grpId="0"/>
      <p:bldP spid="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Image result for áº£nh nen powerpo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5"/>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a:spLocks noChangeArrowheads="1"/>
          </p:cNvSpPr>
          <p:nvPr/>
        </p:nvSpPr>
        <p:spPr bwMode="auto">
          <a:xfrm>
            <a:off x="4724400" y="3186955"/>
            <a:ext cx="3039664" cy="1761565"/>
          </a:xfrm>
          <a:prstGeom prst="ellipse">
            <a:avLst/>
          </a:prstGeom>
          <a:solidFill>
            <a:srgbClr val="92D050"/>
          </a:solidFill>
          <a:ln w="9525">
            <a:solidFill>
              <a:schemeClr val="tx1"/>
            </a:solidFill>
            <a:round/>
            <a:headEnd/>
            <a:tailEnd/>
          </a:ln>
          <a:effectLs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US" sz="3600" b="1" dirty="0">
                <a:latin typeface="Times New Roman" panose="02020603050405020304" pitchFamily="18" charset="0"/>
                <a:cs typeface="Times New Roman" panose="02020603050405020304" pitchFamily="18" charset="0"/>
              </a:rPr>
              <a:t>P</a:t>
            </a:r>
            <a:r>
              <a:rPr lang="en-US" sz="3600" b="1" dirty="0" smtClean="0">
                <a:latin typeface="Times New Roman" panose="02020603050405020304" pitchFamily="18" charset="0"/>
                <a:cs typeface="Times New Roman" panose="02020603050405020304" pitchFamily="18" charset="0"/>
              </a:rPr>
              <a:t>roblems </a:t>
            </a:r>
            <a:r>
              <a:rPr lang="en-US" sz="3600" b="1" dirty="0">
                <a:latin typeface="Times New Roman" panose="02020603050405020304" pitchFamily="18" charset="0"/>
                <a:cs typeface="Times New Roman" panose="02020603050405020304" pitchFamily="18" charset="0"/>
              </a:rPr>
              <a:t>of </a:t>
            </a:r>
          </a:p>
          <a:p>
            <a:pPr algn="ctr" eaLnBrk="1" hangingPunct="1">
              <a:spcBef>
                <a:spcPct val="0"/>
              </a:spcBef>
              <a:buClrTx/>
              <a:buFontTx/>
              <a:buNone/>
            </a:pPr>
            <a:r>
              <a:rPr lang="en-US" sz="3600" b="1" dirty="0">
                <a:latin typeface="Times New Roman" panose="02020603050405020304" pitchFamily="18" charset="0"/>
                <a:cs typeface="Times New Roman" panose="02020603050405020304" pitchFamily="18" charset="0"/>
              </a:rPr>
              <a:t>city</a:t>
            </a:r>
            <a:endParaRPr lang="en-US" sz="3600" b="1" dirty="0">
              <a:latin typeface="Times New Roman" panose="02020603050405020304" pitchFamily="18" charset="0"/>
              <a:cs typeface="Times New Roman" panose="02020603050405020304" pitchFamily="18" charset="0"/>
            </a:endParaRPr>
          </a:p>
        </p:txBody>
      </p:sp>
      <p:sp>
        <p:nvSpPr>
          <p:cNvPr id="5" name="Line 4"/>
          <p:cNvSpPr>
            <a:spLocks noChangeShapeType="1"/>
          </p:cNvSpPr>
          <p:nvPr/>
        </p:nvSpPr>
        <p:spPr bwMode="auto">
          <a:xfrm flipV="1">
            <a:off x="7416067" y="2995731"/>
            <a:ext cx="280133"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Line 5"/>
          <p:cNvSpPr>
            <a:spLocks noChangeShapeType="1"/>
          </p:cNvSpPr>
          <p:nvPr/>
        </p:nvSpPr>
        <p:spPr bwMode="auto">
          <a:xfrm>
            <a:off x="7717522" y="4054290"/>
            <a:ext cx="6588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Line 6"/>
          <p:cNvSpPr>
            <a:spLocks noChangeShapeType="1"/>
          </p:cNvSpPr>
          <p:nvPr/>
        </p:nvSpPr>
        <p:spPr bwMode="auto">
          <a:xfrm flipH="1">
            <a:off x="5337345" y="4907816"/>
            <a:ext cx="560266"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Line 7"/>
          <p:cNvSpPr>
            <a:spLocks noChangeShapeType="1"/>
          </p:cNvSpPr>
          <p:nvPr/>
        </p:nvSpPr>
        <p:spPr bwMode="auto">
          <a:xfrm>
            <a:off x="4052082" y="3971365"/>
            <a:ext cx="67231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8"/>
          <p:cNvSpPr>
            <a:spLocks noChangeShapeType="1"/>
          </p:cNvSpPr>
          <p:nvPr/>
        </p:nvSpPr>
        <p:spPr bwMode="auto">
          <a:xfrm>
            <a:off x="5772749" y="2501155"/>
            <a:ext cx="448212"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9"/>
          <p:cNvSpPr>
            <a:spLocks noChangeShapeType="1"/>
          </p:cNvSpPr>
          <p:nvPr/>
        </p:nvSpPr>
        <p:spPr bwMode="auto">
          <a:xfrm>
            <a:off x="7269310" y="4701780"/>
            <a:ext cx="448212"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Rectangle 10"/>
          <p:cNvSpPr>
            <a:spLocks noChangeArrowheads="1"/>
          </p:cNvSpPr>
          <p:nvPr/>
        </p:nvSpPr>
        <p:spPr bwMode="auto">
          <a:xfrm>
            <a:off x="7696200" y="2082055"/>
            <a:ext cx="1683774" cy="838200"/>
          </a:xfrm>
          <a:prstGeom prst="rect">
            <a:avLst/>
          </a:prstGeom>
          <a:solidFill>
            <a:srgbClr val="CFE5F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US" sz="2400" dirty="0"/>
              <a:t>…………</a:t>
            </a:r>
            <a:endParaRPr lang="en-US" sz="2400" dirty="0"/>
          </a:p>
        </p:txBody>
      </p:sp>
      <p:sp>
        <p:nvSpPr>
          <p:cNvPr id="12" name="Rectangle 11"/>
          <p:cNvSpPr>
            <a:spLocks noChangeArrowheads="1"/>
          </p:cNvSpPr>
          <p:nvPr/>
        </p:nvSpPr>
        <p:spPr bwMode="auto">
          <a:xfrm>
            <a:off x="8411185" y="3589504"/>
            <a:ext cx="1598054" cy="838200"/>
          </a:xfrm>
          <a:prstGeom prst="rect">
            <a:avLst/>
          </a:prstGeom>
          <a:solidFill>
            <a:srgbClr val="CFE5F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US" sz="2400" dirty="0"/>
              <a:t>…………..</a:t>
            </a:r>
            <a:endParaRPr lang="en-US" sz="2400" dirty="0"/>
          </a:p>
        </p:txBody>
      </p:sp>
      <p:sp>
        <p:nvSpPr>
          <p:cNvPr id="13" name="Rectangle 12"/>
          <p:cNvSpPr>
            <a:spLocks noChangeArrowheads="1"/>
          </p:cNvSpPr>
          <p:nvPr/>
        </p:nvSpPr>
        <p:spPr bwMode="auto">
          <a:xfrm>
            <a:off x="7565098" y="5325855"/>
            <a:ext cx="1893534" cy="838200"/>
          </a:xfrm>
          <a:prstGeom prst="rect">
            <a:avLst/>
          </a:prstGeom>
          <a:solidFill>
            <a:srgbClr val="CFE5F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US" sz="2400" dirty="0"/>
              <a:t>…………</a:t>
            </a:r>
            <a:endParaRPr lang="en-US" sz="2400" dirty="0"/>
          </a:p>
        </p:txBody>
      </p:sp>
      <p:sp>
        <p:nvSpPr>
          <p:cNvPr id="14" name="Rectangle 13"/>
          <p:cNvSpPr>
            <a:spLocks noChangeArrowheads="1"/>
          </p:cNvSpPr>
          <p:nvPr/>
        </p:nvSpPr>
        <p:spPr bwMode="auto">
          <a:xfrm>
            <a:off x="3463802" y="5418441"/>
            <a:ext cx="1848876" cy="838200"/>
          </a:xfrm>
          <a:prstGeom prst="rect">
            <a:avLst/>
          </a:prstGeom>
          <a:solidFill>
            <a:srgbClr val="CFE5F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US" sz="2400" dirty="0"/>
              <a:t>………….</a:t>
            </a:r>
            <a:endParaRPr lang="en-US" sz="2400" dirty="0"/>
          </a:p>
        </p:txBody>
      </p:sp>
      <p:sp>
        <p:nvSpPr>
          <p:cNvPr id="15" name="Rectangle 14"/>
          <p:cNvSpPr>
            <a:spLocks noChangeArrowheads="1"/>
          </p:cNvSpPr>
          <p:nvPr/>
        </p:nvSpPr>
        <p:spPr bwMode="auto">
          <a:xfrm>
            <a:off x="2541639" y="3529131"/>
            <a:ext cx="1521105" cy="838200"/>
          </a:xfrm>
          <a:prstGeom prst="rect">
            <a:avLst/>
          </a:prstGeom>
          <a:solidFill>
            <a:srgbClr val="CFE5F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US" sz="2400" dirty="0"/>
              <a:t>………..</a:t>
            </a:r>
          </a:p>
        </p:txBody>
      </p:sp>
      <p:sp>
        <p:nvSpPr>
          <p:cNvPr id="16" name="Rectangle 15"/>
          <p:cNvSpPr>
            <a:spLocks noChangeArrowheads="1"/>
          </p:cNvSpPr>
          <p:nvPr/>
        </p:nvSpPr>
        <p:spPr bwMode="auto">
          <a:xfrm>
            <a:off x="4463450" y="1662955"/>
            <a:ext cx="1757511" cy="838200"/>
          </a:xfrm>
          <a:prstGeom prst="rect">
            <a:avLst/>
          </a:prstGeom>
          <a:solidFill>
            <a:srgbClr val="CFE5F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US" sz="2900" b="1" dirty="0">
                <a:solidFill>
                  <a:srgbClr val="C00000"/>
                </a:solidFill>
                <a:latin typeface="Times New Roman" panose="02020603050405020304" pitchFamily="18" charset="0"/>
                <a:cs typeface="Times New Roman" panose="02020603050405020304" pitchFamily="18" charset="0"/>
              </a:rPr>
              <a:t>Traffic jam</a:t>
            </a:r>
            <a:endParaRPr lang="en-US" sz="2900" b="1" dirty="0">
              <a:solidFill>
                <a:srgbClr val="C00000"/>
              </a:solidFill>
              <a:latin typeface="Times New Roman" panose="02020603050405020304" pitchFamily="18" charset="0"/>
              <a:cs typeface="Times New Roman" panose="02020603050405020304" pitchFamily="18" charset="0"/>
            </a:endParaRPr>
          </a:p>
        </p:txBody>
      </p:sp>
      <p:sp>
        <p:nvSpPr>
          <p:cNvPr id="19" name="TextBox 20"/>
          <p:cNvSpPr txBox="1"/>
          <p:nvPr/>
        </p:nvSpPr>
        <p:spPr>
          <a:xfrm>
            <a:off x="1467398" y="535243"/>
            <a:ext cx="10748358" cy="664859"/>
          </a:xfrm>
          <a:prstGeom prst="rect">
            <a:avLst/>
          </a:prstGeom>
          <a:noFill/>
        </p:spPr>
        <p:txBody>
          <a:bodyPr wrap="square">
            <a:noAutofit/>
          </a:bodyPr>
          <a:lstStyle/>
          <a:p>
            <a:pPr>
              <a:lnSpc>
                <a:spcPct val="200000"/>
              </a:lnSpc>
            </a:pPr>
            <a:r>
              <a:rPr lang="en-US" sz="3200" b="1" dirty="0">
                <a:solidFill>
                  <a:srgbClr val="0070C0"/>
                </a:solidFill>
              </a:rPr>
              <a:t>- List some problems of living in the city.</a:t>
            </a:r>
          </a:p>
        </p:txBody>
      </p:sp>
      <p:sp>
        <p:nvSpPr>
          <p:cNvPr id="20" name="TextBox 19"/>
          <p:cNvSpPr txBox="1"/>
          <p:nvPr/>
        </p:nvSpPr>
        <p:spPr>
          <a:xfrm>
            <a:off x="4122208" y="55300"/>
            <a:ext cx="3340476" cy="630942"/>
          </a:xfrm>
          <a:prstGeom prst="rect">
            <a:avLst/>
          </a:prstGeom>
          <a:solidFill>
            <a:schemeClr val="accent5">
              <a:lumMod val="40000"/>
              <a:lumOff val="60000"/>
            </a:schemeClr>
          </a:solidFill>
          <a:effectLst/>
        </p:spPr>
        <p:txBody>
          <a:bodyPr wrap="square" rtlCol="0">
            <a:spAutoFit/>
          </a:bodyPr>
          <a:lstStyle/>
          <a:p>
            <a:pPr algn="ctr"/>
            <a:r>
              <a:rPr lang="en-US" sz="3500" b="1" dirty="0" smtClean="0">
                <a:effectLst>
                  <a:glow rad="88900">
                    <a:schemeClr val="bg1"/>
                  </a:glow>
                </a:effectLst>
                <a:latin typeface="Arial" panose="020B0604020202020204" pitchFamily="34" charset="0"/>
                <a:cs typeface="Arial" panose="020B0604020202020204" pitchFamily="34" charset="0"/>
              </a:rPr>
              <a:t>* WARM-UP</a:t>
            </a:r>
            <a:endParaRPr lang="en-US" sz="3500" b="1" dirty="0">
              <a:effectLst>
                <a:glow rad="88900">
                  <a:schemeClr val="bg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39332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13621" y="106783"/>
            <a:ext cx="10888345" cy="1076325"/>
          </a:xfrm>
          <a:prstGeom prst="rect">
            <a:avLst/>
          </a:prstGeom>
          <a:noFill/>
          <a:effectLst/>
        </p:spPr>
        <p:txBody>
          <a:bodyPr wrap="square" rtlCol="0">
            <a:spAutoFit/>
          </a:bodyPr>
          <a:lstStyle/>
          <a:p>
            <a:r>
              <a:rPr lang="en-US" sz="3200" b="1" dirty="0">
                <a:solidFill>
                  <a:schemeClr val="tx1"/>
                </a:solidFill>
                <a:effectLst>
                  <a:glow rad="88900">
                    <a:schemeClr val="bg1"/>
                  </a:glow>
                </a:effectLst>
                <a:cs typeface="Arial" panose="020B0604020202020204" pitchFamily="34" charset="0"/>
              </a:rPr>
              <a:t>Work in pairs. Talk to your friends about the city problems and suggest solutions to them. You can use the ideas in 4.</a:t>
            </a:r>
          </a:p>
        </p:txBody>
      </p:sp>
      <p:sp>
        <p:nvSpPr>
          <p:cNvPr id="16" name="Rounded Rectangle 15"/>
          <p:cNvSpPr/>
          <p:nvPr/>
        </p:nvSpPr>
        <p:spPr>
          <a:xfrm>
            <a:off x="410954" y="394014"/>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463739" y="291374"/>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3" name="Text Box 2"/>
          <p:cNvSpPr txBox="1"/>
          <p:nvPr/>
        </p:nvSpPr>
        <p:spPr>
          <a:xfrm>
            <a:off x="913621" y="1285978"/>
            <a:ext cx="2844800" cy="583565"/>
          </a:xfrm>
          <a:prstGeom prst="rect">
            <a:avLst/>
          </a:prstGeom>
          <a:noFill/>
        </p:spPr>
        <p:txBody>
          <a:bodyPr wrap="square" rtlCol="0" anchor="t">
            <a:spAutoFit/>
          </a:bodyPr>
          <a:lstStyle/>
          <a:p>
            <a:pPr marL="457200" indent="-457200">
              <a:buFont typeface="Wingdings" panose="05000000000000000000" pitchFamily="2" charset="2"/>
              <a:buChar char="Ø"/>
            </a:pPr>
            <a:r>
              <a:rPr lang="en-US" sz="3200" b="1" i="1" u="sng" dirty="0">
                <a:solidFill>
                  <a:srgbClr val="FF0000"/>
                </a:solidFill>
              </a:rPr>
              <a:t>Structures:</a:t>
            </a:r>
          </a:p>
        </p:txBody>
      </p:sp>
      <p:sp>
        <p:nvSpPr>
          <p:cNvPr id="2" name="Text Box 1"/>
          <p:cNvSpPr txBox="1"/>
          <p:nvPr/>
        </p:nvSpPr>
        <p:spPr>
          <a:xfrm>
            <a:off x="913621" y="1869543"/>
            <a:ext cx="7289800" cy="583565"/>
          </a:xfrm>
          <a:prstGeom prst="rect">
            <a:avLst/>
          </a:prstGeom>
          <a:noFill/>
        </p:spPr>
        <p:txBody>
          <a:bodyPr wrap="square" rtlCol="0" anchor="t">
            <a:spAutoFit/>
          </a:bodyPr>
          <a:lstStyle/>
          <a:p>
            <a:r>
              <a:rPr lang="en-US" sz="3200" b="1" i="1">
                <a:solidFill>
                  <a:schemeClr val="tx1"/>
                </a:solidFill>
              </a:rPr>
              <a:t>- I think/ In my opinion/I would say that...</a:t>
            </a:r>
          </a:p>
        </p:txBody>
      </p:sp>
      <p:sp>
        <p:nvSpPr>
          <p:cNvPr id="4" name="Text Box 3"/>
          <p:cNvSpPr txBox="1"/>
          <p:nvPr/>
        </p:nvSpPr>
        <p:spPr>
          <a:xfrm>
            <a:off x="860916" y="2453108"/>
            <a:ext cx="7289800" cy="583565"/>
          </a:xfrm>
          <a:prstGeom prst="rect">
            <a:avLst/>
          </a:prstGeom>
          <a:noFill/>
        </p:spPr>
        <p:txBody>
          <a:bodyPr wrap="square" rtlCol="0" anchor="t">
            <a:spAutoFit/>
          </a:bodyPr>
          <a:lstStyle/>
          <a:p>
            <a:r>
              <a:rPr lang="en-US" sz="3200" b="1" i="1">
                <a:solidFill>
                  <a:schemeClr val="tx1"/>
                </a:solidFill>
              </a:rPr>
              <a:t>- First, Second, Third.....</a:t>
            </a:r>
          </a:p>
        </p:txBody>
      </p:sp>
      <p:sp>
        <p:nvSpPr>
          <p:cNvPr id="5" name="Text Box 4"/>
          <p:cNvSpPr txBox="1"/>
          <p:nvPr/>
        </p:nvSpPr>
        <p:spPr>
          <a:xfrm>
            <a:off x="860916" y="3545308"/>
            <a:ext cx="7289800" cy="583565"/>
          </a:xfrm>
          <a:prstGeom prst="rect">
            <a:avLst/>
          </a:prstGeom>
          <a:noFill/>
        </p:spPr>
        <p:txBody>
          <a:bodyPr wrap="square" rtlCol="0" anchor="t">
            <a:spAutoFit/>
          </a:bodyPr>
          <a:lstStyle/>
          <a:p>
            <a:r>
              <a:rPr lang="en-US" sz="3200" b="1" i="1">
                <a:solidFill>
                  <a:schemeClr val="tx1"/>
                </a:solidFill>
              </a:rPr>
              <a:t>- On one hand, On the other hand.....</a:t>
            </a:r>
          </a:p>
        </p:txBody>
      </p:sp>
      <p:sp>
        <p:nvSpPr>
          <p:cNvPr id="6" name="Text Box 5"/>
          <p:cNvSpPr txBox="1"/>
          <p:nvPr/>
        </p:nvSpPr>
        <p:spPr>
          <a:xfrm>
            <a:off x="784716" y="2961743"/>
            <a:ext cx="7289800" cy="583565"/>
          </a:xfrm>
          <a:prstGeom prst="rect">
            <a:avLst/>
          </a:prstGeom>
          <a:noFill/>
        </p:spPr>
        <p:txBody>
          <a:bodyPr wrap="square" rtlCol="0" anchor="t">
            <a:spAutoFit/>
          </a:bodyPr>
          <a:lstStyle/>
          <a:p>
            <a:r>
              <a:rPr lang="en-US" sz="3200" b="1" i="1" dirty="0">
                <a:solidFill>
                  <a:schemeClr val="tx1"/>
                </a:solidFill>
              </a:rPr>
              <a:t>- Then, After that,......</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ppt_x</p:attrName>
                                        </p:attrNameLst>
                                      </p:cBhvr>
                                      <p:tavLst>
                                        <p:tav tm="0">
                                          <p:val>
                                            <p:strVal val="#ppt_x-.2"/>
                                          </p:val>
                                        </p:tav>
                                        <p:tav tm="100000">
                                          <p:val>
                                            <p:strVal val="#ppt_x"/>
                                          </p:val>
                                        </p:tav>
                                      </p:tavLst>
                                    </p:anim>
                                    <p:anim calcmode="lin" valueType="num">
                                      <p:cBhvr>
                                        <p:cTn id="15"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ppt_x</p:attrName>
                                        </p:attrNameLst>
                                      </p:cBhvr>
                                      <p:tavLst>
                                        <p:tav tm="0">
                                          <p:val>
                                            <p:strVal val="#ppt_x-.2"/>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ppt_x</p:attrName>
                                        </p:attrNameLst>
                                      </p:cBhvr>
                                      <p:tavLst>
                                        <p:tav tm="0">
                                          <p:val>
                                            <p:strVal val="#ppt_x-.2"/>
                                          </p:val>
                                        </p:tav>
                                        <p:tav tm="100000">
                                          <p:val>
                                            <p:strVal val="#ppt_x"/>
                                          </p:val>
                                        </p:tav>
                                      </p:tavLst>
                                    </p:anim>
                                    <p:anim calcmode="lin" valueType="num">
                                      <p:cBhvr>
                                        <p:cTn id="29"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30" dur="10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1000" fill="hold"/>
                                        <p:tgtEl>
                                          <p:spTgt spid="5"/>
                                        </p:tgtEl>
                                        <p:attrNameLst>
                                          <p:attrName>ppt_x</p:attrName>
                                        </p:attrNameLst>
                                      </p:cBhvr>
                                      <p:tavLst>
                                        <p:tav tm="0">
                                          <p:val>
                                            <p:strVal val="#ppt_x-.2"/>
                                          </p:val>
                                        </p:tav>
                                        <p:tav tm="100000">
                                          <p:val>
                                            <p:strVal val="#ppt_x"/>
                                          </p:val>
                                        </p:tav>
                                      </p:tavLst>
                                    </p:anim>
                                    <p:anim calcmode="lin" valueType="num">
                                      <p:cBhvr>
                                        <p:cTn id="36"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3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 grpId="0"/>
      <p:bldP spid="2" grpId="1"/>
      <p:bldP spid="4" grpId="0"/>
      <p:bldP spid="4" grpId="1"/>
      <p:bldP spid="5" grpId="0"/>
      <p:bldP spid="5" grpId="1"/>
      <p:bldP spid="6" grpId="0"/>
      <p:bldP spid="6"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04381" y="283763"/>
            <a:ext cx="10888345" cy="583565"/>
          </a:xfrm>
          <a:prstGeom prst="rect">
            <a:avLst/>
          </a:prstGeom>
          <a:noFill/>
          <a:effectLst/>
        </p:spPr>
        <p:txBody>
          <a:bodyPr wrap="square" rtlCol="0">
            <a:spAutoFit/>
          </a:bodyPr>
          <a:lstStyle/>
          <a:p>
            <a:pPr marL="457200" indent="-457200">
              <a:buFont typeface="Wingdings" panose="05000000000000000000" pitchFamily="2" charset="2"/>
              <a:buChar char="Ø"/>
            </a:pPr>
            <a:r>
              <a:rPr lang="en-US" sz="3200" b="1" dirty="0">
                <a:solidFill>
                  <a:srgbClr val="C00000"/>
                </a:solidFill>
                <a:effectLst>
                  <a:glow rad="88900">
                    <a:schemeClr val="bg1"/>
                  </a:glow>
                </a:effectLst>
                <a:cs typeface="Arial" panose="020B0604020202020204" pitchFamily="34" charset="0"/>
              </a:rPr>
              <a:t>Suggested answer:</a:t>
            </a:r>
          </a:p>
        </p:txBody>
      </p:sp>
      <p:sp>
        <p:nvSpPr>
          <p:cNvPr id="100" name="Text Box 99"/>
          <p:cNvSpPr txBox="1"/>
          <p:nvPr/>
        </p:nvSpPr>
        <p:spPr>
          <a:xfrm>
            <a:off x="804381" y="1235669"/>
            <a:ext cx="10565765" cy="4030980"/>
          </a:xfrm>
          <a:prstGeom prst="rect">
            <a:avLst/>
          </a:prstGeom>
          <a:solidFill>
            <a:srgbClr val="93ABD3"/>
          </a:solidFill>
          <a:ln w="9525">
            <a:noFill/>
          </a:ln>
        </p:spPr>
        <p:txBody>
          <a:bodyPr wrap="square">
            <a:spAutoFit/>
          </a:bodyPr>
          <a:lstStyle/>
          <a:p>
            <a:pPr marL="635" indent="-635" algn="just"/>
            <a:r>
              <a:rPr lang="en-US" sz="3200" b="0" dirty="0">
                <a:highlight>
                  <a:srgbClr val="FFFF00"/>
                </a:highlight>
                <a:latin typeface="Calibri" panose="020F0502020204030204" pitchFamily="34" charset="0"/>
                <a:cs typeface="Calibri" panose="020F0502020204030204" pitchFamily="34" charset="0"/>
              </a:rPr>
              <a:t>We think that</a:t>
            </a:r>
            <a:r>
              <a:rPr lang="en-US" sz="3200" b="0" dirty="0">
                <a:latin typeface="Calibri" panose="020F0502020204030204" pitchFamily="34" charset="0"/>
                <a:cs typeface="Calibri" panose="020F0502020204030204" pitchFamily="34" charset="0"/>
              </a:rPr>
              <a:t> there are several problems in our city. </a:t>
            </a:r>
            <a:r>
              <a:rPr lang="en-US" sz="3200" b="0" dirty="0">
                <a:highlight>
                  <a:srgbClr val="FFFF00"/>
                </a:highlight>
                <a:latin typeface="Calibri" panose="020F0502020204030204" pitchFamily="34" charset="0"/>
                <a:cs typeface="Calibri" panose="020F0502020204030204" pitchFamily="34" charset="0"/>
              </a:rPr>
              <a:t>First</a:t>
            </a:r>
            <a:r>
              <a:rPr lang="en-US" sz="3200" b="0" dirty="0">
                <a:latin typeface="Calibri" panose="020F0502020204030204" pitchFamily="34" charset="0"/>
                <a:cs typeface="Calibri" panose="020F0502020204030204" pitchFamily="34" charset="0"/>
              </a:rPr>
              <a:t>, some streets are dirty. Many people put rubbish on the pavements or near the walls. </a:t>
            </a:r>
            <a:r>
              <a:rPr lang="en-US" sz="3200" b="0" dirty="0">
                <a:highlight>
                  <a:srgbClr val="FFFF00"/>
                </a:highlight>
                <a:latin typeface="Calibri" panose="020F0502020204030204" pitchFamily="34" charset="0"/>
                <a:cs typeface="Calibri" panose="020F0502020204030204" pitchFamily="34" charset="0"/>
              </a:rPr>
              <a:t>Second,</a:t>
            </a:r>
            <a:r>
              <a:rPr lang="en-US" sz="3200" b="0" dirty="0">
                <a:latin typeface="Calibri" panose="020F0502020204030204" pitchFamily="34" charset="0"/>
                <a:cs typeface="Calibri" panose="020F0502020204030204" pitchFamily="34" charset="0"/>
              </a:rPr>
              <a:t> the city looks like a concrete jungle. It lacks green space and the air is not fresh. To solve these problems, the city authority should instruct people to throw rubbish properly.  </a:t>
            </a:r>
            <a:r>
              <a:rPr lang="en-US" sz="3200" b="0" dirty="0">
                <a:highlight>
                  <a:srgbClr val="FFFF00"/>
                </a:highlight>
                <a:latin typeface="Calibri" panose="020F0502020204030204" pitchFamily="34" charset="0"/>
                <a:cs typeface="Calibri" panose="020F0502020204030204" pitchFamily="34" charset="0"/>
              </a:rPr>
              <a:t>Another solution</a:t>
            </a:r>
            <a:r>
              <a:rPr lang="en-US" sz="3200" b="0" dirty="0">
                <a:latin typeface="Calibri" panose="020F0502020204030204" pitchFamily="34" charset="0"/>
                <a:cs typeface="Calibri" panose="020F0502020204030204" pitchFamily="34" charset="0"/>
              </a:rPr>
              <a:t> is to plant more trees even on the roof of high buildings. By doing so, the city can be a more </a:t>
            </a:r>
            <a:r>
              <a:rPr lang="en-US" sz="3200" b="0" dirty="0" err="1">
                <a:latin typeface="Calibri" panose="020F0502020204030204" pitchFamily="34" charset="0"/>
                <a:cs typeface="Calibri" panose="020F0502020204030204" pitchFamily="34" charset="0"/>
              </a:rPr>
              <a:t>liveable</a:t>
            </a:r>
            <a:r>
              <a:rPr lang="en-US" sz="3200" b="0" dirty="0">
                <a:latin typeface="Calibri" panose="020F0502020204030204" pitchFamily="34" charset="0"/>
                <a:cs typeface="Calibri" panose="020F0502020204030204" pitchFamily="34" charset="0"/>
              </a:rPr>
              <a:t> place. </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down)">
                                      <p:cBhvr>
                                        <p:cTn id="7"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01" y="1131753"/>
            <a:ext cx="10471354" cy="3970318"/>
          </a:xfrm>
          <a:prstGeom prst="rect">
            <a:avLst/>
          </a:prstGeom>
          <a:solidFill>
            <a:schemeClr val="accent2">
              <a:lumMod val="40000"/>
              <a:lumOff val="60000"/>
            </a:schemeClr>
          </a:solidFill>
        </p:spPr>
        <p:txBody>
          <a:bodyPr wrap="square">
            <a:spAutoFit/>
          </a:bodyPr>
          <a:lstStyle/>
          <a:p>
            <a:r>
              <a:rPr lang="en-US" sz="2800" i="1" dirty="0" smtClean="0"/>
              <a:t>There </a:t>
            </a:r>
            <a:r>
              <a:rPr lang="en-US" sz="2800" i="1" dirty="0"/>
              <a:t>are several problems in our city. </a:t>
            </a:r>
            <a:r>
              <a:rPr lang="en-US" sz="2800" b="1" i="1" dirty="0">
                <a:solidFill>
                  <a:srgbClr val="0070C0"/>
                </a:solidFill>
              </a:rPr>
              <a:t>First</a:t>
            </a:r>
            <a:r>
              <a:rPr lang="en-US" sz="2800" b="1" i="1" dirty="0"/>
              <a:t>,</a:t>
            </a:r>
            <a:r>
              <a:rPr lang="en-US" sz="2800" i="1" dirty="0"/>
              <a:t> traffic congestion is a big issue, leading to delays and frustration for commuters. </a:t>
            </a:r>
            <a:r>
              <a:rPr lang="en-US" sz="2800" b="1" i="1" dirty="0">
                <a:solidFill>
                  <a:srgbClr val="0070C0"/>
                </a:solidFill>
              </a:rPr>
              <a:t>Second</a:t>
            </a:r>
            <a:r>
              <a:rPr lang="en-US" sz="2800" b="1" i="1" dirty="0"/>
              <a:t>,</a:t>
            </a:r>
            <a:r>
              <a:rPr lang="en-US" sz="2800" i="1" dirty="0"/>
              <a:t> the lack of green spaces makes it challenging for residents to relax and enjoy outdoor activities. To solve these problems, the city can invest in robust public transportation systems, encourage people to use public transportation and cycling. </a:t>
            </a:r>
            <a:r>
              <a:rPr lang="en-US" sz="2800" b="1" i="1" dirty="0">
                <a:solidFill>
                  <a:srgbClr val="0070C0"/>
                </a:solidFill>
              </a:rPr>
              <a:t>Another solution </a:t>
            </a:r>
            <a:r>
              <a:rPr lang="en-US" sz="2800" i="1" dirty="0"/>
              <a:t>is to implement tree-planting programs, and investing in creating more parks, community gardens, and urban green spaces. By doing so, the city can be a more </a:t>
            </a:r>
            <a:r>
              <a:rPr lang="en-US" sz="2800" i="1" dirty="0" err="1"/>
              <a:t>liveable</a:t>
            </a:r>
            <a:r>
              <a:rPr lang="en-US" sz="2800" i="1" dirty="0"/>
              <a:t> </a:t>
            </a:r>
            <a:r>
              <a:rPr lang="en-US" sz="2800" i="1" dirty="0" smtClean="0"/>
              <a:t>place. </a:t>
            </a:r>
            <a:endParaRPr lang="en-US" sz="2800" i="1" dirty="0"/>
          </a:p>
        </p:txBody>
      </p:sp>
      <p:sp>
        <p:nvSpPr>
          <p:cNvPr id="5" name="TextBox 4"/>
          <p:cNvSpPr txBox="1"/>
          <p:nvPr/>
        </p:nvSpPr>
        <p:spPr>
          <a:xfrm>
            <a:off x="804381" y="283763"/>
            <a:ext cx="10888345" cy="583565"/>
          </a:xfrm>
          <a:prstGeom prst="rect">
            <a:avLst/>
          </a:prstGeom>
          <a:noFill/>
          <a:effectLst/>
        </p:spPr>
        <p:txBody>
          <a:bodyPr wrap="square" rtlCol="0">
            <a:spAutoFit/>
          </a:bodyPr>
          <a:lstStyle/>
          <a:p>
            <a:pPr marL="457200" indent="-457200">
              <a:buFont typeface="Wingdings" panose="05000000000000000000" pitchFamily="2" charset="2"/>
              <a:buChar char="Ø"/>
            </a:pPr>
            <a:r>
              <a:rPr lang="en-US" sz="3200" b="1" dirty="0">
                <a:solidFill>
                  <a:srgbClr val="C00000"/>
                </a:solidFill>
                <a:effectLst>
                  <a:glow rad="88900">
                    <a:schemeClr val="bg1"/>
                  </a:glow>
                </a:effectLst>
                <a:cs typeface="Arial" panose="020B0604020202020204" pitchFamily="34" charset="0"/>
              </a:rPr>
              <a:t>Suggested answer:</a:t>
            </a:r>
          </a:p>
        </p:txBody>
      </p:sp>
    </p:spTree>
    <p:extLst>
      <p:ext uri="{BB962C8B-B14F-4D97-AF65-F5344CB8AC3E}">
        <p14:creationId xmlns:p14="http://schemas.microsoft.com/office/powerpoint/2010/main" val="20913693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143530" y="109342"/>
            <a:ext cx="4931644" cy="646331"/>
          </a:xfrm>
          <a:prstGeom prst="rect">
            <a:avLst/>
          </a:prstGeom>
          <a:noFill/>
          <a:effectLst/>
        </p:spPr>
        <p:txBody>
          <a:bodyPr wrap="square" rtlCol="0">
            <a:spAutoFit/>
          </a:bodyPr>
          <a:lstStyle/>
          <a:p>
            <a:pPr marL="571500" indent="-571500">
              <a:buFont typeface="Wingdings" panose="05000000000000000000" pitchFamily="2" charset="2"/>
              <a:buChar char="q"/>
            </a:pPr>
            <a:r>
              <a:rPr lang="en-US" sz="3600" b="1" dirty="0">
                <a:solidFill>
                  <a:srgbClr val="7030A0"/>
                </a:solidFill>
                <a:effectLst>
                  <a:glow rad="88900">
                    <a:schemeClr val="bg1"/>
                  </a:glow>
                </a:effectLst>
                <a:latin typeface="Arial" panose="020B0604020202020204" pitchFamily="34" charset="0"/>
                <a:cs typeface="Arial" panose="020B0604020202020204" pitchFamily="34" charset="0"/>
              </a:rPr>
              <a:t>CONSOLIDATION</a:t>
            </a:r>
          </a:p>
        </p:txBody>
      </p:sp>
      <p:sp>
        <p:nvSpPr>
          <p:cNvPr id="9" name="TextBox 8"/>
          <p:cNvSpPr txBox="1"/>
          <p:nvPr/>
        </p:nvSpPr>
        <p:spPr>
          <a:xfrm>
            <a:off x="398577" y="2276585"/>
            <a:ext cx="11445622" cy="2232021"/>
          </a:xfrm>
          <a:prstGeom prst="rect">
            <a:avLst/>
          </a:prstGeom>
          <a:noFill/>
        </p:spPr>
        <p:txBody>
          <a:bodyPr wrap="square" rtlCol="0">
            <a:spAutoFit/>
          </a:bodyPr>
          <a:lstStyle/>
          <a:p>
            <a:pPr marL="457200" indent="-457200">
              <a:lnSpc>
                <a:spcPct val="150000"/>
              </a:lnSpc>
              <a:buFont typeface="Wingdings" panose="05000000000000000000" pitchFamily="2" charset="2"/>
              <a:buChar char="ü"/>
            </a:pPr>
            <a:r>
              <a:rPr lang="en-US" sz="3200" dirty="0" smtClean="0">
                <a:sym typeface="+mn-ea"/>
              </a:rPr>
              <a:t>Read </a:t>
            </a:r>
            <a:r>
              <a:rPr lang="en-US" sz="3200" dirty="0">
                <a:sym typeface="+mn-ea"/>
              </a:rPr>
              <a:t>for main idea and specific information in an announcement about a competition to find solutions to city problems.</a:t>
            </a:r>
          </a:p>
          <a:p>
            <a:pPr marL="457200" indent="-457200">
              <a:lnSpc>
                <a:spcPct val="150000"/>
              </a:lnSpc>
              <a:buFont typeface="Wingdings" panose="05000000000000000000" pitchFamily="2" charset="2"/>
              <a:buChar char="ü"/>
            </a:pPr>
            <a:r>
              <a:rPr lang="en-US" sz="3200" dirty="0"/>
              <a:t>Talk about city problems and their solutions.</a:t>
            </a:r>
          </a:p>
        </p:txBody>
      </p:sp>
      <p:pic>
        <p:nvPicPr>
          <p:cNvPr id="2050" name="Picture 2" descr="Recruiting Action Plan Wrap-Up – firecrack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0295" y="109342"/>
            <a:ext cx="2759710" cy="1854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86581" y="1054464"/>
            <a:ext cx="8622890" cy="923330"/>
          </a:xfrm>
          <a:prstGeom prst="rect">
            <a:avLst/>
          </a:prstGeom>
        </p:spPr>
        <p:txBody>
          <a:bodyPr wrap="square">
            <a:spAutoFit/>
          </a:bodyPr>
          <a:lstStyle/>
          <a:p>
            <a:pPr marL="742950" lvl="0" indent="-742950">
              <a:lnSpc>
                <a:spcPct val="150000"/>
              </a:lnSpc>
              <a:buFont typeface="Wingdings" panose="05000000000000000000" pitchFamily="2" charset="2"/>
              <a:buChar char="Ø"/>
            </a:pPr>
            <a:r>
              <a:rPr lang="en-US" sz="3600" dirty="0">
                <a:solidFill>
                  <a:srgbClr val="000000"/>
                </a:solidFill>
              </a:rPr>
              <a:t>What have we learnt in this lesson?</a:t>
            </a:r>
            <a:endParaRPr lang="en-US" sz="3600" dirty="0">
              <a:solidFill>
                <a:srgbClr val="000000"/>
              </a:solidFill>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284121" y="315199"/>
            <a:ext cx="4673066" cy="923330"/>
          </a:xfrm>
          <a:prstGeom prst="rect">
            <a:avLst/>
          </a:prstGeom>
          <a:noFill/>
          <a:effectLst/>
        </p:spPr>
        <p:txBody>
          <a:bodyPr wrap="square" rtlCol="0">
            <a:spAutoFit/>
          </a:bodyPr>
          <a:lstStyle/>
          <a:p>
            <a:r>
              <a:rPr lang="en-US" sz="5400" b="1" dirty="0" smtClean="0">
                <a:solidFill>
                  <a:srgbClr val="0087B2"/>
                </a:solidFill>
                <a:effectLst>
                  <a:glow rad="88900">
                    <a:schemeClr val="bg1"/>
                  </a:glow>
                </a:effectLst>
                <a:latin typeface="Algerian" panose="04020705040A02060702" pitchFamily="82" charset="0"/>
                <a:cs typeface="Arial" panose="020B0604020202020204" pitchFamily="34" charset="0"/>
              </a:rPr>
              <a:t>* Homework</a:t>
            </a:r>
            <a:endParaRPr lang="en-US" sz="5400" b="1" dirty="0">
              <a:solidFill>
                <a:srgbClr val="0087B2"/>
              </a:solidFill>
              <a:effectLst>
                <a:glow rad="88900">
                  <a:schemeClr val="bg1"/>
                </a:glow>
              </a:effectLst>
              <a:latin typeface="Algerian" panose="04020705040A02060702" pitchFamily="82" charset="0"/>
              <a:cs typeface="Arial" panose="020B0604020202020204" pitchFamily="34" charset="0"/>
            </a:endParaRPr>
          </a:p>
        </p:txBody>
      </p:sp>
      <p:sp>
        <p:nvSpPr>
          <p:cNvPr id="2" name="TextBox 1"/>
          <p:cNvSpPr txBox="1"/>
          <p:nvPr/>
        </p:nvSpPr>
        <p:spPr>
          <a:xfrm>
            <a:off x="1627609" y="1886843"/>
            <a:ext cx="8149852" cy="1754326"/>
          </a:xfrm>
          <a:prstGeom prst="rect">
            <a:avLst/>
          </a:prstGeom>
          <a:noFill/>
        </p:spPr>
        <p:txBody>
          <a:bodyPr wrap="square" rtlCol="0">
            <a:spAutoFit/>
          </a:bodyPr>
          <a:lstStyle/>
          <a:p>
            <a:pPr marL="571500" indent="-571500">
              <a:lnSpc>
                <a:spcPct val="150000"/>
              </a:lnSpc>
              <a:buFontTx/>
              <a:buChar char="-"/>
            </a:pPr>
            <a:r>
              <a:rPr lang="en-US" sz="3600" dirty="0" smtClean="0">
                <a:latin typeface="Bahnschrift" panose="020B0502040204020203" pitchFamily="34" charset="0"/>
              </a:rPr>
              <a:t>Do </a:t>
            </a:r>
            <a:r>
              <a:rPr lang="en-US" sz="3600" dirty="0">
                <a:latin typeface="Bahnschrift" panose="020B0502040204020203" pitchFamily="34" charset="0"/>
              </a:rPr>
              <a:t>exercises in the Workbook</a:t>
            </a:r>
            <a:r>
              <a:rPr lang="en-US" sz="3600" dirty="0" smtClean="0">
                <a:latin typeface="Bahnschrift" panose="020B0502040204020203" pitchFamily="34" charset="0"/>
              </a:rPr>
              <a:t>.</a:t>
            </a:r>
          </a:p>
          <a:p>
            <a:pPr marL="571500" indent="-571500">
              <a:lnSpc>
                <a:spcPct val="150000"/>
              </a:lnSpc>
              <a:buFontTx/>
              <a:buChar char="-"/>
            </a:pPr>
            <a:r>
              <a:rPr lang="en-US" sz="3600" dirty="0" err="1" smtClean="0">
                <a:latin typeface="Bahnschrift" panose="020B0502040204020203" pitchFamily="34" charset="0"/>
              </a:rPr>
              <a:t>Prepair</a:t>
            </a:r>
            <a:r>
              <a:rPr lang="en-US" sz="3600" dirty="0" smtClean="0">
                <a:latin typeface="Bahnschrift" panose="020B0502040204020203" pitchFamily="34" charset="0"/>
              </a:rPr>
              <a:t> </a:t>
            </a:r>
            <a:r>
              <a:rPr lang="en-US" sz="3600" dirty="0" smtClean="0">
                <a:latin typeface="Bahnschrift" panose="020B0502040204020203" pitchFamily="34" charset="0"/>
              </a:rPr>
              <a:t>lesson 6 : Skills 2</a:t>
            </a:r>
            <a:endParaRPr lang="en-US" sz="3600" dirty="0">
              <a:latin typeface="Bahnschrift" panose="020B0502040204020203"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5173" y="2385946"/>
            <a:ext cx="2629759" cy="2392531"/>
          </a:xfrm>
          <a:prstGeom prst="rect">
            <a:avLst/>
          </a:prstGeom>
        </p:spPr>
      </p:pic>
    </p:spTree>
    <p:extLst>
      <p:ext uri="{BB962C8B-B14F-4D97-AF65-F5344CB8AC3E}">
        <p14:creationId xmlns:p14="http://schemas.microsoft.com/office/powerpoint/2010/main" val="6631940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Kết quả hình ảnh cho The E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41014" y="469121"/>
            <a:ext cx="4224003" cy="21183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Kết quả hình ảnh cho Chữ Thank you động"/>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5807" y="2144904"/>
            <a:ext cx="7823473" cy="34077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ictur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1014" y="1858297"/>
            <a:ext cx="3865563" cy="462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88117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EXTRA ACTIVITY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 Box 8"/>
          <p:cNvSpPr txBox="1"/>
          <p:nvPr/>
        </p:nvSpPr>
        <p:spPr>
          <a:xfrm>
            <a:off x="448945" y="1090295"/>
            <a:ext cx="11398885" cy="2061210"/>
          </a:xfrm>
          <a:prstGeom prst="rect">
            <a:avLst/>
          </a:prstGeom>
          <a:noFill/>
          <a:ln w="9525">
            <a:noFill/>
          </a:ln>
        </p:spPr>
        <p:txBody>
          <a:bodyPr wrap="square">
            <a:spAutoFit/>
          </a:bodyPr>
          <a:lstStyle/>
          <a:p>
            <a:pPr marL="635" indent="-635" algn="just"/>
            <a:r>
              <a:rPr lang="en-US" sz="3200" b="0" dirty="0">
                <a:latin typeface="Calibri" panose="020F0502020204030204" pitchFamily="34" charset="0"/>
                <a:cs typeface="Calibri" panose="020F0502020204030204" pitchFamily="34" charset="0"/>
              </a:rPr>
              <a:t>- Work in five groups and teacher assigns one of the following roles for each group: </a:t>
            </a:r>
            <a:r>
              <a:rPr lang="en-US" sz="3200" b="1" dirty="0">
                <a:latin typeface="Calibri" panose="020F0502020204030204" pitchFamily="34" charset="0"/>
                <a:cs typeface="Calibri" panose="020F0502020204030204" pitchFamily="34" charset="0"/>
              </a:rPr>
              <a:t>the local authority, the school board, the local television channel, the local newspaper, and the student association</a:t>
            </a:r>
            <a:r>
              <a:rPr lang="en-US" sz="3200" b="0" dirty="0">
                <a:latin typeface="Calibri" panose="020F0502020204030204" pitchFamily="34" charset="0"/>
                <a:cs typeface="Calibri" panose="020F0502020204030204" pitchFamily="34" charset="0"/>
              </a:rPr>
              <a:t>. </a:t>
            </a:r>
          </a:p>
        </p:txBody>
      </p:sp>
      <p:sp>
        <p:nvSpPr>
          <p:cNvPr id="10" name="Text Box 9"/>
          <p:cNvSpPr txBox="1"/>
          <p:nvPr/>
        </p:nvSpPr>
        <p:spPr>
          <a:xfrm>
            <a:off x="396240" y="3046095"/>
            <a:ext cx="11398885" cy="1076325"/>
          </a:xfrm>
          <a:prstGeom prst="rect">
            <a:avLst/>
          </a:prstGeom>
          <a:noFill/>
          <a:ln w="9525">
            <a:noFill/>
          </a:ln>
        </p:spPr>
        <p:txBody>
          <a:bodyPr wrap="square">
            <a:spAutoFit/>
          </a:bodyPr>
          <a:lstStyle/>
          <a:p>
            <a:pPr marL="635" indent="-635" algn="just"/>
            <a:r>
              <a:rPr lang="en-US" sz="3200" b="0" dirty="0">
                <a:latin typeface="Calibri" panose="020F0502020204030204" pitchFamily="34" charset="0"/>
                <a:cs typeface="Calibri" panose="020F0502020204030204" pitchFamily="34" charset="0"/>
              </a:rPr>
              <a:t>- There are two city problems. </a:t>
            </a:r>
            <a:r>
              <a:rPr lang="en-US" sz="3200" b="1" dirty="0">
                <a:latin typeface="Calibri" panose="020F0502020204030204" pitchFamily="34" charset="0"/>
                <a:cs typeface="Calibri" panose="020F0502020204030204" pitchFamily="34" charset="0"/>
              </a:rPr>
              <a:t>Example: food waste and crowded traffic in front of school gates.</a:t>
            </a:r>
          </a:p>
        </p:txBody>
      </p:sp>
      <p:sp>
        <p:nvSpPr>
          <p:cNvPr id="13" name="Text Box 12"/>
          <p:cNvSpPr txBox="1"/>
          <p:nvPr/>
        </p:nvSpPr>
        <p:spPr>
          <a:xfrm>
            <a:off x="307340" y="4227195"/>
            <a:ext cx="11398885" cy="583565"/>
          </a:xfrm>
          <a:prstGeom prst="rect">
            <a:avLst/>
          </a:prstGeom>
          <a:noFill/>
          <a:ln w="9525">
            <a:noFill/>
          </a:ln>
        </p:spPr>
        <p:txBody>
          <a:bodyPr wrap="square">
            <a:spAutoFit/>
          </a:bodyPr>
          <a:lstStyle/>
          <a:p>
            <a:pPr marL="635" indent="-635" algn="just"/>
            <a:r>
              <a:rPr lang="en-US" sz="3200" b="0">
                <a:latin typeface="Calibri" panose="020F0502020204030204" pitchFamily="34" charset="0"/>
                <a:cs typeface="Calibri" panose="020F0502020204030204" pitchFamily="34" charset="0"/>
              </a:rPr>
              <a:t>- </a:t>
            </a:r>
            <a:r>
              <a:rPr lang="en-US" sz="3200">
                <a:latin typeface="Calibri" panose="020F0502020204030204" pitchFamily="34" charset="0"/>
                <a:cs typeface="Calibri" panose="020F0502020204030204" pitchFamily="34" charset="0"/>
              </a:rPr>
              <a:t>Think of solutions to these problems.</a:t>
            </a:r>
          </a:p>
        </p:txBody>
      </p:sp>
      <p:sp>
        <p:nvSpPr>
          <p:cNvPr id="14" name="Text Box 13"/>
          <p:cNvSpPr txBox="1"/>
          <p:nvPr/>
        </p:nvSpPr>
        <p:spPr>
          <a:xfrm>
            <a:off x="307340" y="4810760"/>
            <a:ext cx="11398885" cy="1568450"/>
          </a:xfrm>
          <a:prstGeom prst="rect">
            <a:avLst/>
          </a:prstGeom>
          <a:noFill/>
          <a:ln w="9525">
            <a:noFill/>
          </a:ln>
        </p:spPr>
        <p:txBody>
          <a:bodyPr wrap="square">
            <a:spAutoFit/>
          </a:bodyPr>
          <a:lstStyle/>
          <a:p>
            <a:pPr marL="635" indent="-635" algn="just"/>
            <a:r>
              <a:rPr lang="en-US" sz="3200" b="0">
                <a:latin typeface="Calibri" panose="020F0502020204030204" pitchFamily="34" charset="0"/>
                <a:cs typeface="Calibri" panose="020F0502020204030204" pitchFamily="34" charset="0"/>
              </a:rPr>
              <a:t>-  Call a meeting of the group representatives after a certain time. Present your answers to the class as a group, and develop a plan of action to solve the problems.</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13" grpId="0"/>
      <p:bldP spid="13" grpId="1"/>
      <p:bldP spid="14" grpId="0"/>
      <p:bldP spid="14"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887345" y="258826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READING</a:t>
            </a:r>
            <a:endParaRPr lang="en-GB" b="1" dirty="0">
              <a:solidFill>
                <a:schemeClr val="tx1"/>
              </a:solidFill>
            </a:endParaRPr>
          </a:p>
        </p:txBody>
      </p:sp>
      <p:sp>
        <p:nvSpPr>
          <p:cNvPr id="18" name="Rounded Rectangle 17"/>
          <p:cNvSpPr/>
          <p:nvPr/>
        </p:nvSpPr>
        <p:spPr>
          <a:xfrm>
            <a:off x="635635" y="4480560"/>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SPEAKING</a:t>
            </a:r>
          </a:p>
        </p:txBody>
      </p:sp>
      <p:sp>
        <p:nvSpPr>
          <p:cNvPr id="20" name="Rectangle 19"/>
          <p:cNvSpPr/>
          <p:nvPr/>
        </p:nvSpPr>
        <p:spPr>
          <a:xfrm>
            <a:off x="5588635" y="11633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Option 1: </a:t>
            </a:r>
            <a:r>
              <a:rPr lang="en-US" altLang="en-GB" dirty="0">
                <a:solidFill>
                  <a:schemeClr val="tx1"/>
                </a:solidFill>
              </a:rPr>
              <a:t>Mind map</a:t>
            </a:r>
          </a:p>
          <a:p>
            <a:r>
              <a:rPr lang="en-GB" dirty="0">
                <a:solidFill>
                  <a:schemeClr val="tx1"/>
                </a:solidFill>
              </a:rPr>
              <a:t>Option 2: </a:t>
            </a:r>
            <a:r>
              <a:rPr lang="en-US" altLang="en-GB" dirty="0">
                <a:solidFill>
                  <a:schemeClr val="tx1"/>
                </a:solidFill>
              </a:rPr>
              <a:t>Survey</a:t>
            </a:r>
          </a:p>
        </p:txBody>
      </p:sp>
      <p:sp>
        <p:nvSpPr>
          <p:cNvPr id="21" name="Rectangle 20"/>
          <p:cNvSpPr/>
          <p:nvPr/>
        </p:nvSpPr>
        <p:spPr>
          <a:xfrm>
            <a:off x="5570855" y="2009140"/>
            <a:ext cx="6329680" cy="228346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Vocabulary</a:t>
            </a: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Work in pairs. Match the words / phrases with their pictures.</a:t>
            </a: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Read part of an announcement about the Teenovator competition. Match the topics in the competition with their winners. There is one extra topic.</a:t>
            </a: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Read the announcement again. Choose the correct answer.</a:t>
            </a:r>
          </a:p>
        </p:txBody>
      </p:sp>
      <p:sp>
        <p:nvSpPr>
          <p:cNvPr id="22" name="Rectangle 21"/>
          <p:cNvSpPr/>
          <p:nvPr/>
        </p:nvSpPr>
        <p:spPr>
          <a:xfrm>
            <a:off x="5574665" y="4452620"/>
            <a:ext cx="6327775" cy="82613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Make a list of city problems and some solutions to them.</a:t>
            </a: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Work in pairs. Talk to your friends about the city problems and suggest solutions to them. You can use the ideas in 4. </a:t>
            </a:r>
          </a:p>
        </p:txBody>
      </p:sp>
      <p:cxnSp>
        <p:nvCxnSpPr>
          <p:cNvPr id="24" name="Curved Connector 23"/>
          <p:cNvCxnSpPr>
            <a:stCxn id="16" idx="3"/>
            <a:endCxn id="17" idx="0"/>
          </p:cNvCxnSpPr>
          <p:nvPr/>
        </p:nvCxnSpPr>
        <p:spPr>
          <a:xfrm>
            <a:off x="2505075" y="1409065"/>
            <a:ext cx="1572895" cy="11791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793875" y="2897505"/>
            <a:ext cx="1093470" cy="158305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2951351" y="5512919"/>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8" idx="3"/>
            <a:endCxn id="27" idx="0"/>
          </p:cNvCxnSpPr>
          <p:nvPr/>
        </p:nvCxnSpPr>
        <p:spPr>
          <a:xfrm>
            <a:off x="2951480" y="4781550"/>
            <a:ext cx="918210" cy="73152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1650" y="5513070"/>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Wrap-up</a:t>
            </a:r>
          </a:p>
          <a:p>
            <a:pPr indent="0">
              <a:buFont typeface="Arial" panose="020B0604020202020204" pitchFamily="34" charset="0"/>
              <a:buNone/>
            </a:pPr>
            <a:r>
              <a:rPr lang="en-US">
                <a:solidFill>
                  <a:schemeClr val="tx1"/>
                </a:solidFill>
              </a:rPr>
              <a:t>Homework</a:t>
            </a:r>
            <a:endParaRPr lang="en-GB" dirty="0">
              <a:solidFill>
                <a:schemeClr val="tx1"/>
              </a:solidFill>
            </a:endParaRPr>
          </a:p>
        </p:txBody>
      </p: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5: SKILLS 1</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3994790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3178" y="686629"/>
            <a:ext cx="7672070" cy="4935855"/>
          </a:xfrm>
          <a:prstGeom prst="rect">
            <a:avLst/>
          </a:prstGeom>
        </p:spPr>
      </p:pic>
      <p:sp>
        <p:nvSpPr>
          <p:cNvPr id="28" name="Text Box 27"/>
          <p:cNvSpPr txBox="1"/>
          <p:nvPr/>
        </p:nvSpPr>
        <p:spPr>
          <a:xfrm>
            <a:off x="8246419" y="703303"/>
            <a:ext cx="3945581" cy="1568450"/>
          </a:xfrm>
          <a:prstGeom prst="rect">
            <a:avLst/>
          </a:prstGeom>
          <a:noFill/>
          <a:ln w="9525">
            <a:noFill/>
          </a:ln>
        </p:spPr>
        <p:txBody>
          <a:bodyPr wrap="square">
            <a:spAutoFit/>
          </a:bodyPr>
          <a:lstStyle/>
          <a:p>
            <a:pPr marL="635" indent="-635"/>
            <a:r>
              <a:rPr lang="en-US" sz="3200" b="0" i="1" dirty="0">
                <a:latin typeface="Calibri" panose="020F0502020204030204" pitchFamily="34" charset="0"/>
                <a:cs typeface="Calibri" panose="020F0502020204030204" pitchFamily="34" charset="0"/>
              </a:rPr>
              <a:t>Underline the city problem that each winner has found </a:t>
            </a:r>
          </a:p>
        </p:txBody>
      </p:sp>
      <p:cxnSp>
        <p:nvCxnSpPr>
          <p:cNvPr id="29" name="Straight Connector 28"/>
          <p:cNvCxnSpPr/>
          <p:nvPr/>
        </p:nvCxnSpPr>
        <p:spPr>
          <a:xfrm>
            <a:off x="1738322" y="2491299"/>
            <a:ext cx="391160" cy="1524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30" name="Straight Connector 29"/>
          <p:cNvCxnSpPr/>
          <p:nvPr/>
        </p:nvCxnSpPr>
        <p:spPr>
          <a:xfrm>
            <a:off x="194002" y="2719264"/>
            <a:ext cx="1930400" cy="2603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31" name="Straight Connector 30"/>
          <p:cNvCxnSpPr/>
          <p:nvPr/>
        </p:nvCxnSpPr>
        <p:spPr>
          <a:xfrm>
            <a:off x="194002" y="2989139"/>
            <a:ext cx="376555" cy="444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32" name="Straight Connector 31"/>
          <p:cNvCxnSpPr/>
          <p:nvPr/>
        </p:nvCxnSpPr>
        <p:spPr>
          <a:xfrm flipV="1">
            <a:off x="3240732" y="2658939"/>
            <a:ext cx="1445895" cy="63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33" name="Straight Connector 32"/>
          <p:cNvCxnSpPr/>
          <p:nvPr/>
        </p:nvCxnSpPr>
        <p:spPr>
          <a:xfrm>
            <a:off x="2751147" y="2871664"/>
            <a:ext cx="1930400" cy="2603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34" name="Straight Connector 33"/>
          <p:cNvCxnSpPr/>
          <p:nvPr/>
        </p:nvCxnSpPr>
        <p:spPr>
          <a:xfrm>
            <a:off x="2751147" y="3141539"/>
            <a:ext cx="1548130" cy="2603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35" name="Straight Connector 34"/>
          <p:cNvCxnSpPr/>
          <p:nvPr/>
        </p:nvCxnSpPr>
        <p:spPr>
          <a:xfrm flipV="1">
            <a:off x="5611187" y="2490664"/>
            <a:ext cx="1445895" cy="63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36" name="Straight Connector 35"/>
          <p:cNvCxnSpPr/>
          <p:nvPr/>
        </p:nvCxnSpPr>
        <p:spPr>
          <a:xfrm flipV="1">
            <a:off x="5256857" y="2704659"/>
            <a:ext cx="1776095" cy="2413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
        <p:nvSpPr>
          <p:cNvPr id="38" name="Text Box 37"/>
          <p:cNvSpPr txBox="1"/>
          <p:nvPr/>
        </p:nvSpPr>
        <p:spPr>
          <a:xfrm>
            <a:off x="7913369" y="2506539"/>
            <a:ext cx="4101875" cy="1568450"/>
          </a:xfrm>
          <a:prstGeom prst="rect">
            <a:avLst/>
          </a:prstGeom>
          <a:noFill/>
          <a:ln w="9525">
            <a:noFill/>
          </a:ln>
        </p:spPr>
        <p:txBody>
          <a:bodyPr wrap="square">
            <a:spAutoFit/>
          </a:bodyPr>
          <a:lstStyle/>
          <a:p>
            <a:pPr marL="635" indent="-635"/>
            <a:r>
              <a:rPr lang="en-US" sz="3200" b="0" i="1" dirty="0">
                <a:latin typeface="Calibri" panose="020F0502020204030204" pitchFamily="34" charset="0"/>
                <a:cs typeface="Calibri" panose="020F0502020204030204" pitchFamily="34" charset="0"/>
              </a:rPr>
              <a:t>If these problems are solved, how the city will be like? </a:t>
            </a:r>
          </a:p>
        </p:txBody>
      </p:sp>
      <p:sp>
        <p:nvSpPr>
          <p:cNvPr id="39" name="TextBox 11"/>
          <p:cNvSpPr txBox="1"/>
          <p:nvPr/>
        </p:nvSpPr>
        <p:spPr>
          <a:xfrm>
            <a:off x="889961" y="72277"/>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r>
              <a:rPr lang="en-US" sz="3200" b="1" dirty="0">
                <a:effectLst>
                  <a:glow rad="88900">
                    <a:schemeClr val="bg1"/>
                  </a:glow>
                </a:effectLst>
                <a:cs typeface="Arial" panose="020B0604020202020204" pitchFamily="34" charset="0"/>
              </a:rPr>
              <a:t>2. Read part of an announcement about the </a:t>
            </a:r>
            <a:r>
              <a:rPr lang="en-US" sz="3200" b="1" dirty="0" err="1">
                <a:effectLst>
                  <a:glow rad="88900">
                    <a:schemeClr val="bg1"/>
                  </a:glow>
                </a:effectLst>
                <a:cs typeface="Arial" panose="020B0604020202020204" pitchFamily="34" charset="0"/>
              </a:rPr>
              <a:t>Teenovator</a:t>
            </a:r>
            <a:r>
              <a:rPr lang="en-US" sz="3200" b="1" dirty="0">
                <a:effectLst>
                  <a:glow rad="88900">
                    <a:schemeClr val="bg1"/>
                  </a:glow>
                </a:effectLst>
                <a:cs typeface="Arial" panose="020B0604020202020204" pitchFamily="34" charset="0"/>
              </a:rPr>
              <a:t> competition. Match the topics in the competition with their winners. There is one extra topic</a:t>
            </a:r>
            <a:r>
              <a:rPr lang="en-US" sz="3200" b="1" dirty="0" smtClean="0">
                <a:effectLst>
                  <a:glow rad="88900">
                    <a:schemeClr val="bg1"/>
                  </a:glow>
                </a:effectLst>
                <a:cs typeface="Arial" panose="020B0604020202020204" pitchFamily="34" charset="0"/>
              </a:rPr>
              <a:t>.</a:t>
            </a:r>
          </a:p>
        </p:txBody>
      </p:sp>
      <p:sp>
        <p:nvSpPr>
          <p:cNvPr id="40" name="Rounded Rectangle 39"/>
          <p:cNvSpPr/>
          <p:nvPr/>
        </p:nvSpPr>
        <p:spPr>
          <a:xfrm>
            <a:off x="263217" y="112589"/>
            <a:ext cx="502920" cy="533400"/>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41" name="TextBox 16"/>
          <p:cNvSpPr txBox="1"/>
          <p:nvPr/>
        </p:nvSpPr>
        <p:spPr>
          <a:xfrm>
            <a:off x="316255" y="0"/>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42" name="Text Box 41"/>
          <p:cNvSpPr txBox="1"/>
          <p:nvPr/>
        </p:nvSpPr>
        <p:spPr>
          <a:xfrm>
            <a:off x="8779202" y="6560379"/>
            <a:ext cx="3574415" cy="549275"/>
          </a:xfrm>
          <a:prstGeom prst="rect">
            <a:avLst/>
          </a:prstGeom>
          <a:solidFill>
            <a:srgbClr val="DADDB1"/>
          </a:solidFill>
        </p:spPr>
        <p:txBody>
          <a:bodyPr wrap="square" rtlCol="0" anchor="t">
            <a:noAutofit/>
          </a:bodyPr>
          <a:lstStyle/>
          <a:p>
            <a:r>
              <a:rPr lang="en-US" sz="2800" b="1"/>
              <a:t>A</a:t>
            </a:r>
            <a:r>
              <a:rPr lang="en-US" sz="2800"/>
              <a:t>. The street-safe city </a:t>
            </a:r>
          </a:p>
          <a:p>
            <a:endParaRPr lang="en-US" sz="2800"/>
          </a:p>
        </p:txBody>
      </p:sp>
      <p:sp>
        <p:nvSpPr>
          <p:cNvPr id="43" name="Text Box 42"/>
          <p:cNvSpPr txBox="1"/>
          <p:nvPr/>
        </p:nvSpPr>
        <p:spPr>
          <a:xfrm>
            <a:off x="8630612" y="6587684"/>
            <a:ext cx="3871595" cy="521970"/>
          </a:xfrm>
          <a:prstGeom prst="rect">
            <a:avLst/>
          </a:prstGeom>
          <a:solidFill>
            <a:srgbClr val="B3A492"/>
          </a:solidFill>
        </p:spPr>
        <p:txBody>
          <a:bodyPr wrap="square" rtlCol="0" anchor="t">
            <a:spAutoFit/>
          </a:bodyPr>
          <a:lstStyle/>
          <a:p>
            <a:r>
              <a:rPr lang="en-US" sz="2800" b="1">
                <a:sym typeface="+mn-ea"/>
              </a:rPr>
              <a:t>B</a:t>
            </a:r>
            <a:r>
              <a:rPr lang="en-US" sz="2800">
                <a:sym typeface="+mn-ea"/>
              </a:rPr>
              <a:t>. The teen-friendly city</a:t>
            </a:r>
          </a:p>
        </p:txBody>
      </p:sp>
      <p:sp>
        <p:nvSpPr>
          <p:cNvPr id="44" name="Text Box 43"/>
          <p:cNvSpPr txBox="1"/>
          <p:nvPr/>
        </p:nvSpPr>
        <p:spPr>
          <a:xfrm>
            <a:off x="8807777" y="6649914"/>
            <a:ext cx="3476625" cy="521970"/>
          </a:xfrm>
          <a:prstGeom prst="rect">
            <a:avLst/>
          </a:prstGeom>
          <a:solidFill>
            <a:srgbClr val="BFB29E"/>
          </a:solidFill>
        </p:spPr>
        <p:txBody>
          <a:bodyPr wrap="square" rtlCol="0" anchor="t">
            <a:spAutoFit/>
          </a:bodyPr>
          <a:lstStyle/>
          <a:p>
            <a:r>
              <a:rPr lang="en-US" sz="2800" b="1">
                <a:sym typeface="+mn-ea"/>
              </a:rPr>
              <a:t>C</a:t>
            </a:r>
            <a:r>
              <a:rPr lang="en-US" sz="2800">
                <a:sym typeface="+mn-ea"/>
              </a:rPr>
              <a:t>. The food-smart city</a:t>
            </a:r>
          </a:p>
        </p:txBody>
      </p:sp>
      <p:sp>
        <p:nvSpPr>
          <p:cNvPr id="45" name="Text Box 44"/>
          <p:cNvSpPr txBox="1"/>
          <p:nvPr/>
        </p:nvSpPr>
        <p:spPr>
          <a:xfrm>
            <a:off x="8461702" y="6581334"/>
            <a:ext cx="3517265" cy="521970"/>
          </a:xfrm>
          <a:prstGeom prst="rect">
            <a:avLst/>
          </a:prstGeom>
          <a:solidFill>
            <a:srgbClr val="D6C7AE"/>
          </a:solidFill>
        </p:spPr>
        <p:txBody>
          <a:bodyPr wrap="square" rtlCol="0" anchor="t">
            <a:spAutoFit/>
          </a:bodyPr>
          <a:lstStyle/>
          <a:p>
            <a:r>
              <a:rPr lang="en-US" sz="2800">
                <a:sym typeface="+mn-ea"/>
              </a:rPr>
              <a:t> </a:t>
            </a:r>
            <a:r>
              <a:rPr lang="en-US" sz="2800" b="1">
                <a:sym typeface="+mn-ea"/>
              </a:rPr>
              <a:t>D</a:t>
            </a:r>
            <a:r>
              <a:rPr lang="en-US" sz="2800">
                <a:sym typeface="+mn-ea"/>
              </a:rPr>
              <a:t>. The waste-free city</a:t>
            </a:r>
          </a:p>
        </p:txBody>
      </p:sp>
    </p:spTree>
    <p:extLst>
      <p:ext uri="{BB962C8B-B14F-4D97-AF65-F5344CB8AC3E}">
        <p14:creationId xmlns:p14="http://schemas.microsoft.com/office/powerpoint/2010/main" val="25898627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down)">
                                      <p:cBhvr>
                                        <p:cTn id="11" dur="500"/>
                                        <p:tgtEl>
                                          <p:spTgt spid="29"/>
                                        </p:tgtEl>
                                      </p:cBhvr>
                                    </p:animEffect>
                                  </p:childTnLst>
                                </p:cTn>
                              </p:par>
                              <p:par>
                                <p:cTn id="12" presetID="22" presetClass="entr" presetSubtype="4" fill="hold"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down)">
                                      <p:cBhvr>
                                        <p:cTn id="14" dur="500"/>
                                        <p:tgtEl>
                                          <p:spTgt spid="30"/>
                                        </p:tgtEl>
                                      </p:cBhvr>
                                    </p:animEffect>
                                  </p:childTnLst>
                                </p:cTn>
                              </p:par>
                              <p:par>
                                <p:cTn id="15" presetID="22" presetClass="entr" presetSubtype="4"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par>
                                <p:cTn id="23" presetID="22" presetClass="entr" presetSubtype="4"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down)">
                                      <p:cBhvr>
                                        <p:cTn id="25" dur="500"/>
                                        <p:tgtEl>
                                          <p:spTgt spid="33"/>
                                        </p:tgtEl>
                                      </p:cBhvr>
                                    </p:animEffect>
                                  </p:childTnLst>
                                </p:cTn>
                              </p:par>
                              <p:par>
                                <p:cTn id="26" presetID="22" presetClass="entr" presetSubtype="4"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down)">
                                      <p:cBhvr>
                                        <p:cTn id="28" dur="50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wipe(down)">
                                      <p:cBhvr>
                                        <p:cTn id="33" dur="500"/>
                                        <p:tgtEl>
                                          <p:spTgt spid="35"/>
                                        </p:tgtEl>
                                      </p:cBhvr>
                                    </p:animEffect>
                                  </p:childTnLst>
                                </p:cTn>
                              </p:par>
                              <p:par>
                                <p:cTn id="34" presetID="22" presetClass="entr" presetSubtype="4" fill="hold"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wipe(down)">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38" grpId="0"/>
      <p:bldP spid="38"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455658" y="41755"/>
            <a:ext cx="2977249" cy="630942"/>
          </a:xfrm>
          <a:prstGeom prst="rect">
            <a:avLst/>
          </a:prstGeom>
          <a:solidFill>
            <a:schemeClr val="accent5">
              <a:lumMod val="40000"/>
              <a:lumOff val="60000"/>
            </a:schemeClr>
          </a:solidFill>
          <a:effectLst/>
        </p:spPr>
        <p:txBody>
          <a:bodyPr wrap="square" rtlCol="0">
            <a:spAutoFit/>
          </a:bodyPr>
          <a:lstStyle/>
          <a:p>
            <a:pPr algn="ctr"/>
            <a:r>
              <a:rPr lang="en-US" sz="3500" b="1" dirty="0" smtClean="0">
                <a:effectLst>
                  <a:glow rad="88900">
                    <a:schemeClr val="bg1"/>
                  </a:glow>
                </a:effectLst>
                <a:latin typeface="Arial" panose="020B0604020202020204" pitchFamily="34" charset="0"/>
                <a:cs typeface="Arial" panose="020B0604020202020204" pitchFamily="34" charset="0"/>
              </a:rPr>
              <a:t>* WARM-UP</a:t>
            </a:r>
            <a:endParaRPr lang="en-US" sz="3500" b="1" dirty="0">
              <a:effectLst>
                <a:glow rad="88900">
                  <a:schemeClr val="bg1"/>
                </a:glow>
              </a:effectLst>
              <a:latin typeface="Arial" panose="020B0604020202020204" pitchFamily="34" charset="0"/>
              <a:cs typeface="Arial" panose="020B0604020202020204" pitchFamily="34" charset="0"/>
            </a:endParaRPr>
          </a:p>
        </p:txBody>
      </p:sp>
      <p:sp>
        <p:nvSpPr>
          <p:cNvPr id="5" name="TextBox 20"/>
          <p:cNvSpPr txBox="1"/>
          <p:nvPr/>
        </p:nvSpPr>
        <p:spPr>
          <a:xfrm>
            <a:off x="927759" y="507939"/>
            <a:ext cx="10748358" cy="1353820"/>
          </a:xfrm>
          <a:prstGeom prst="rect">
            <a:avLst/>
          </a:prstGeom>
          <a:noFill/>
        </p:spPr>
        <p:txBody>
          <a:bodyPr wrap="square">
            <a:noAutofit/>
          </a:bodyPr>
          <a:lstStyle/>
          <a:p>
            <a:pPr>
              <a:lnSpc>
                <a:spcPct val="200000"/>
              </a:lnSpc>
            </a:pPr>
            <a:r>
              <a:rPr lang="en-US" sz="3400" b="1" dirty="0">
                <a:solidFill>
                  <a:srgbClr val="0070C0"/>
                </a:solidFill>
              </a:rPr>
              <a:t>- </a:t>
            </a:r>
            <a:r>
              <a:rPr lang="en-US" sz="3400" b="1" dirty="0">
                <a:solidFill>
                  <a:srgbClr val="0070C0"/>
                </a:solidFill>
              </a:rPr>
              <a:t>S</a:t>
            </a:r>
            <a:r>
              <a:rPr lang="en-US" sz="3400" b="1" dirty="0" smtClean="0">
                <a:solidFill>
                  <a:srgbClr val="0070C0"/>
                </a:solidFill>
              </a:rPr>
              <a:t>ome </a:t>
            </a:r>
            <a:r>
              <a:rPr lang="en-US" sz="3400" b="1" dirty="0">
                <a:solidFill>
                  <a:srgbClr val="0070C0"/>
                </a:solidFill>
              </a:rPr>
              <a:t>problems of living in the city.</a:t>
            </a:r>
          </a:p>
        </p:txBody>
      </p:sp>
      <p:sp>
        <p:nvSpPr>
          <p:cNvPr id="7" name="Rectangle 6"/>
          <p:cNvSpPr/>
          <p:nvPr/>
        </p:nvSpPr>
        <p:spPr>
          <a:xfrm>
            <a:off x="1542922" y="1747254"/>
            <a:ext cx="6145903" cy="4147914"/>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2454062" y="2171578"/>
            <a:ext cx="2591350" cy="584775"/>
          </a:xfrm>
          <a:prstGeom prst="rect">
            <a:avLst/>
          </a:prstGeom>
        </p:spPr>
        <p:txBody>
          <a:bodyPr wrap="none">
            <a:spAutoFit/>
          </a:bodyPr>
          <a:lstStyle/>
          <a:p>
            <a:r>
              <a:rPr lang="en-US" sz="3200" b="1" dirty="0" smtClean="0">
                <a:solidFill>
                  <a:srgbClr val="C00000"/>
                </a:solidFill>
                <a:latin typeface="Times New Roman" panose="02020603050405020304" pitchFamily="18" charset="0"/>
                <a:cs typeface="Times New Roman" panose="02020603050405020304" pitchFamily="18" charset="0"/>
                <a:sym typeface="+mn-ea"/>
              </a:rPr>
              <a:t>- air </a:t>
            </a:r>
            <a:r>
              <a:rPr lang="en-US" sz="3200" b="1" dirty="0">
                <a:solidFill>
                  <a:srgbClr val="C00000"/>
                </a:solidFill>
                <a:latin typeface="Times New Roman" panose="02020603050405020304" pitchFamily="18" charset="0"/>
                <a:cs typeface="Times New Roman" panose="02020603050405020304" pitchFamily="18" charset="0"/>
                <a:sym typeface="+mn-ea"/>
              </a:rPr>
              <a:t>pollution</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2432134" y="2642773"/>
            <a:ext cx="3044423" cy="584775"/>
          </a:xfrm>
          <a:prstGeom prst="rect">
            <a:avLst/>
          </a:prstGeom>
        </p:spPr>
        <p:txBody>
          <a:bodyPr wrap="none">
            <a:spAutoFit/>
          </a:bodyPr>
          <a:lstStyle/>
          <a:p>
            <a:pPr lvl="0" algn="ctr"/>
            <a:r>
              <a:rPr lang="en-US" sz="3200" b="1" dirty="0" smtClean="0">
                <a:solidFill>
                  <a:srgbClr val="C00000"/>
                </a:solidFill>
                <a:latin typeface="Times New Roman" panose="02020603050405020304" pitchFamily="18" charset="0"/>
                <a:cs typeface="Times New Roman" panose="02020603050405020304" pitchFamily="18" charset="0"/>
              </a:rPr>
              <a:t>- too </a:t>
            </a:r>
            <a:r>
              <a:rPr lang="en-US" sz="3200" b="1" dirty="0">
                <a:solidFill>
                  <a:srgbClr val="C00000"/>
                </a:solidFill>
                <a:latin typeface="Times New Roman" panose="02020603050405020304" pitchFamily="18" charset="0"/>
                <a:cs typeface="Times New Roman" panose="02020603050405020304" pitchFamily="18" charset="0"/>
              </a:rPr>
              <a:t>much noise</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2474628" y="3152670"/>
            <a:ext cx="3215945" cy="584775"/>
          </a:xfrm>
          <a:prstGeom prst="rect">
            <a:avLst/>
          </a:prstGeom>
        </p:spPr>
        <p:txBody>
          <a:bodyPr wrap="none">
            <a:spAutoFit/>
          </a:bodyPr>
          <a:lstStyle/>
          <a:p>
            <a:r>
              <a:rPr lang="en-US" sz="3200" b="1" dirty="0" smtClean="0">
                <a:solidFill>
                  <a:srgbClr val="C00000"/>
                </a:solidFill>
                <a:latin typeface="Times New Roman" panose="02020603050405020304" pitchFamily="18" charset="0"/>
                <a:cs typeface="Times New Roman" panose="02020603050405020304" pitchFamily="18" charset="0"/>
              </a:rPr>
              <a:t>- high </a:t>
            </a:r>
            <a:r>
              <a:rPr lang="en-US" sz="3200" b="1" dirty="0">
                <a:solidFill>
                  <a:srgbClr val="C00000"/>
                </a:solidFill>
                <a:latin typeface="Times New Roman" panose="02020603050405020304" pitchFamily="18" charset="0"/>
                <a:cs typeface="Times New Roman" panose="02020603050405020304" pitchFamily="18" charset="0"/>
              </a:rPr>
              <a:t>crime rate </a:t>
            </a:r>
          </a:p>
        </p:txBody>
      </p:sp>
      <p:sp>
        <p:nvSpPr>
          <p:cNvPr id="17" name="Rectangle 16"/>
          <p:cNvSpPr/>
          <p:nvPr/>
        </p:nvSpPr>
        <p:spPr>
          <a:xfrm>
            <a:off x="2454062" y="3633962"/>
            <a:ext cx="2747868" cy="584775"/>
          </a:xfrm>
          <a:prstGeom prst="rect">
            <a:avLst/>
          </a:prstGeom>
        </p:spPr>
        <p:txBody>
          <a:bodyPr wrap="none">
            <a:spAutoFit/>
          </a:bodyPr>
          <a:lstStyle/>
          <a:p>
            <a:pPr lvl="0" algn="ctr"/>
            <a:r>
              <a:rPr lang="en-US" sz="3200" b="1" dirty="0" smtClean="0">
                <a:solidFill>
                  <a:srgbClr val="C00000"/>
                </a:solidFill>
                <a:latin typeface="Times New Roman" panose="02020603050405020304" pitchFamily="18" charset="0"/>
                <a:cs typeface="Times New Roman" panose="02020603050405020304" pitchFamily="18" charset="0"/>
                <a:sym typeface="+mn-ea"/>
              </a:rPr>
              <a:t>- heavy </a:t>
            </a:r>
            <a:r>
              <a:rPr lang="en-US" sz="3200" b="1" dirty="0">
                <a:solidFill>
                  <a:srgbClr val="C00000"/>
                </a:solidFill>
                <a:latin typeface="Times New Roman" panose="02020603050405020304" pitchFamily="18" charset="0"/>
                <a:cs typeface="Times New Roman" panose="02020603050405020304" pitchFamily="18" charset="0"/>
                <a:sym typeface="+mn-ea"/>
              </a:rPr>
              <a:t>traffic </a:t>
            </a:r>
            <a:endParaRPr lang="en-US" sz="3200" b="1" dirty="0">
              <a:solidFill>
                <a:srgbClr val="C00000"/>
              </a:solidFill>
              <a:latin typeface="Times New Roman" panose="02020603050405020304" pitchFamily="18" charset="0"/>
              <a:cs typeface="Times New Roman" panose="02020603050405020304" pitchFamily="18" charset="0"/>
              <a:sym typeface="+mn-ea"/>
            </a:endParaRPr>
          </a:p>
        </p:txBody>
      </p:sp>
      <p:sp>
        <p:nvSpPr>
          <p:cNvPr id="18" name="Rectangle 17"/>
          <p:cNvSpPr/>
          <p:nvPr/>
        </p:nvSpPr>
        <p:spPr>
          <a:xfrm>
            <a:off x="2474628" y="4143859"/>
            <a:ext cx="2023888" cy="584775"/>
          </a:xfrm>
          <a:prstGeom prst="rect">
            <a:avLst/>
          </a:prstGeom>
        </p:spPr>
        <p:txBody>
          <a:bodyPr wrap="none">
            <a:spAutoFit/>
          </a:bodyPr>
          <a:lstStyle/>
          <a:p>
            <a:pPr lvl="0" algn="ctr"/>
            <a:r>
              <a:rPr lang="en-US" sz="3200" b="1" dirty="0" smtClean="0">
                <a:solidFill>
                  <a:srgbClr val="C00000"/>
                </a:solidFill>
                <a:latin typeface="Times New Roman" panose="02020603050405020304" pitchFamily="18" charset="0"/>
                <a:cs typeface="Times New Roman" panose="02020603050405020304" pitchFamily="18" charset="0"/>
                <a:sym typeface="+mn-ea"/>
              </a:rPr>
              <a:t>- crowded </a:t>
            </a:r>
            <a:endParaRPr lang="en-US" sz="3200" b="1" dirty="0">
              <a:solidFill>
                <a:srgbClr val="C00000"/>
              </a:solidFill>
              <a:latin typeface="Times New Roman" panose="02020603050405020304" pitchFamily="18" charset="0"/>
              <a:cs typeface="Times New Roman" panose="02020603050405020304" pitchFamily="18" charset="0"/>
              <a:sym typeface="+mn-ea"/>
            </a:endParaRPr>
          </a:p>
        </p:txBody>
      </p:sp>
      <p:sp>
        <p:nvSpPr>
          <p:cNvPr id="19" name="Rectangle 18"/>
          <p:cNvSpPr/>
          <p:nvPr/>
        </p:nvSpPr>
        <p:spPr>
          <a:xfrm>
            <a:off x="2454062" y="5077878"/>
            <a:ext cx="1962397" cy="584775"/>
          </a:xfrm>
          <a:prstGeom prst="rect">
            <a:avLst/>
          </a:prstGeom>
        </p:spPr>
        <p:txBody>
          <a:bodyPr wrap="none">
            <a:spAutoFit/>
          </a:bodyPr>
          <a:lstStyle/>
          <a:p>
            <a:pPr lvl="0" algn="ctr"/>
            <a:r>
              <a:rPr lang="en-US" sz="3200" b="1" dirty="0" smtClean="0">
                <a:solidFill>
                  <a:srgbClr val="C00000"/>
                </a:solidFill>
                <a:latin typeface="Times New Roman" panose="02020603050405020304" pitchFamily="18" charset="0"/>
                <a:cs typeface="Times New Roman" panose="02020603050405020304" pitchFamily="18" charset="0"/>
                <a:sym typeface="+mn-ea"/>
              </a:rPr>
              <a:t>- ……….. </a:t>
            </a:r>
            <a:endParaRPr lang="en-US" sz="3200" b="1" dirty="0">
              <a:solidFill>
                <a:srgbClr val="C00000"/>
              </a:solidFill>
              <a:latin typeface="Times New Roman" panose="02020603050405020304" pitchFamily="18" charset="0"/>
              <a:cs typeface="Times New Roman" panose="02020603050405020304" pitchFamily="18" charset="0"/>
              <a:sym typeface="+mn-ea"/>
            </a:endParaRPr>
          </a:p>
        </p:txBody>
      </p:sp>
      <p:sp>
        <p:nvSpPr>
          <p:cNvPr id="20" name="Rectangle 19"/>
          <p:cNvSpPr/>
          <p:nvPr/>
        </p:nvSpPr>
        <p:spPr>
          <a:xfrm>
            <a:off x="2432134" y="1697000"/>
            <a:ext cx="2302232" cy="584775"/>
          </a:xfrm>
          <a:prstGeom prst="rect">
            <a:avLst/>
          </a:prstGeom>
        </p:spPr>
        <p:txBody>
          <a:bodyPr wrap="none">
            <a:spAutoFit/>
          </a:bodyPr>
          <a:lstStyle/>
          <a:p>
            <a:pPr lvl="0" algn="ctr">
              <a:spcBef>
                <a:spcPct val="0"/>
              </a:spcBef>
            </a:pPr>
            <a:r>
              <a:rPr lang="en-US" sz="3200" b="1" dirty="0">
                <a:solidFill>
                  <a:srgbClr val="C00000"/>
                </a:solidFill>
                <a:latin typeface="Times New Roman" panose="02020603050405020304" pitchFamily="18" charset="0"/>
                <a:cs typeface="Times New Roman" panose="02020603050405020304" pitchFamily="18" charset="0"/>
              </a:rPr>
              <a:t>- traffic jam</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2474628" y="4682366"/>
            <a:ext cx="3894592" cy="584775"/>
          </a:xfrm>
          <a:prstGeom prst="rect">
            <a:avLst/>
          </a:prstGeom>
        </p:spPr>
        <p:txBody>
          <a:bodyPr wrap="none">
            <a:spAutoFit/>
          </a:bodyPr>
          <a:lstStyle/>
          <a:p>
            <a:r>
              <a:rPr lang="en-US" sz="3200" b="1" dirty="0" smtClean="0">
                <a:solidFill>
                  <a:srgbClr val="C00000"/>
                </a:solidFill>
                <a:latin typeface="Times New Roman" panose="02020603050405020304" pitchFamily="18" charset="0"/>
                <a:cs typeface="Times New Roman" panose="02020603050405020304" pitchFamily="18" charset="0"/>
              </a:rPr>
              <a:t>- lack </a:t>
            </a:r>
            <a:r>
              <a:rPr lang="en-US" sz="3200" b="1" dirty="0">
                <a:solidFill>
                  <a:srgbClr val="C00000"/>
                </a:solidFill>
                <a:latin typeface="Times New Roman" panose="02020603050405020304" pitchFamily="18" charset="0"/>
                <a:cs typeface="Times New Roman" panose="02020603050405020304" pitchFamily="18" charset="0"/>
              </a:rPr>
              <a:t>of green spaces</a:t>
            </a:r>
          </a:p>
        </p:txBody>
      </p:sp>
    </p:spTree>
  </p:cSld>
  <p:clrMapOvr>
    <a:masterClrMapping/>
  </p:clrMapOvr>
  <mc:AlternateContent xmlns:mc="http://schemas.openxmlformats.org/markup-compatibility/2006">
    <mc:Choice xmlns:p14="http://schemas.microsoft.com/office/powerpoint/2010/main" Requires="p14">
      <p:transition spd="slow" p14:dur="1750">
        <p:randomBar dir="vert"/>
      </p:transition>
    </mc:Choice>
    <mc:Fallback>
      <p:transition spd="slow">
        <p:randomBar dir="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0"/>
          <p:cNvSpPr txBox="1"/>
          <p:nvPr/>
        </p:nvSpPr>
        <p:spPr>
          <a:xfrm>
            <a:off x="513708" y="0"/>
            <a:ext cx="5992444" cy="904126"/>
          </a:xfrm>
          <a:prstGeom prst="rect">
            <a:avLst/>
          </a:prstGeom>
          <a:noFill/>
        </p:spPr>
        <p:txBody>
          <a:bodyPr wrap="square">
            <a:noAutofit/>
          </a:bodyPr>
          <a:lstStyle/>
          <a:p>
            <a:pPr marL="685800" indent="-685800">
              <a:buFont typeface="Wingdings" panose="05000000000000000000" pitchFamily="2" charset="2"/>
              <a:buChar char="§"/>
            </a:pPr>
            <a:r>
              <a:rPr lang="en-US" sz="5400" b="1" u="sng" dirty="0">
                <a:solidFill>
                  <a:srgbClr val="C00000"/>
                </a:solidFill>
                <a:effectLst>
                  <a:outerShdw blurRad="38100" dist="38100" dir="2700000" algn="tl">
                    <a:srgbClr val="000000">
                      <a:alpha val="43137"/>
                    </a:srgbClr>
                  </a:outerShdw>
                </a:effectLst>
                <a:sym typeface="+mn-ea"/>
              </a:rPr>
              <a:t>Survey</a:t>
            </a:r>
          </a:p>
        </p:txBody>
      </p:sp>
      <p:pic>
        <p:nvPicPr>
          <p:cNvPr id="8" name="Content Placeholder 7" descr="surveyor"/>
          <p:cNvPicPr>
            <a:picLocks noGrp="1" noChangeAspect="1"/>
          </p:cNvPicPr>
          <p:nvPr>
            <p:ph idx="1"/>
          </p:nvPr>
        </p:nvPicPr>
        <p:blipFill>
          <a:blip r:embed="rId3"/>
          <a:stretch>
            <a:fillRect/>
          </a:stretch>
        </p:blipFill>
        <p:spPr>
          <a:xfrm>
            <a:off x="10065491" y="22543"/>
            <a:ext cx="2126509" cy="2371417"/>
          </a:xfrm>
          <a:prstGeom prst="rect">
            <a:avLst/>
          </a:prstGeom>
        </p:spPr>
      </p:pic>
      <p:sp>
        <p:nvSpPr>
          <p:cNvPr id="10" name="TextBox 20"/>
          <p:cNvSpPr txBox="1"/>
          <p:nvPr/>
        </p:nvSpPr>
        <p:spPr>
          <a:xfrm>
            <a:off x="3314807" y="472632"/>
            <a:ext cx="5945505" cy="1401445"/>
          </a:xfrm>
          <a:prstGeom prst="rect">
            <a:avLst/>
          </a:prstGeom>
          <a:noFill/>
        </p:spPr>
        <p:txBody>
          <a:bodyPr wrap="square">
            <a:noAutofit/>
          </a:bodyPr>
          <a:lstStyle/>
          <a:p>
            <a:pPr algn="ctr"/>
            <a:r>
              <a:rPr lang="en-US" sz="4400" b="1" dirty="0">
                <a:solidFill>
                  <a:srgbClr val="C00000"/>
                </a:solidFill>
                <a:effectLst>
                  <a:outerShdw blurRad="38100" dist="38100" dir="2700000" algn="tl">
                    <a:srgbClr val="000000">
                      <a:alpha val="43137"/>
                    </a:srgbClr>
                  </a:outerShdw>
                </a:effectLst>
                <a:sym typeface="+mn-ea"/>
              </a:rPr>
              <a:t>Questions:</a:t>
            </a:r>
          </a:p>
        </p:txBody>
      </p:sp>
      <p:sp>
        <p:nvSpPr>
          <p:cNvPr id="11" name="TextBox 20"/>
          <p:cNvSpPr txBox="1"/>
          <p:nvPr/>
        </p:nvSpPr>
        <p:spPr>
          <a:xfrm>
            <a:off x="1023091" y="1784193"/>
            <a:ext cx="9042400" cy="746125"/>
          </a:xfrm>
          <a:prstGeom prst="rect">
            <a:avLst/>
          </a:prstGeom>
          <a:noFill/>
        </p:spPr>
        <p:txBody>
          <a:bodyPr wrap="square">
            <a:noAutofit/>
          </a:bodyPr>
          <a:lstStyle/>
          <a:p>
            <a:pPr algn="ctr"/>
            <a:r>
              <a:rPr lang="en-US" sz="3200" dirty="0">
                <a:solidFill>
                  <a:schemeClr val="tx1"/>
                </a:solidFill>
                <a:effectLst>
                  <a:outerShdw blurRad="38100" dist="38100" dir="2700000" algn="tl">
                    <a:srgbClr val="000000">
                      <a:alpha val="43137"/>
                    </a:srgbClr>
                  </a:outerShdw>
                </a:effectLst>
                <a:sym typeface="+mn-ea"/>
              </a:rPr>
              <a:t>“What is the biggest problem in your city?”</a:t>
            </a:r>
          </a:p>
          <a:p>
            <a:pPr algn="ctr"/>
            <a:endParaRPr lang="en-US" sz="3200" dirty="0">
              <a:solidFill>
                <a:schemeClr val="tx1"/>
              </a:solidFill>
              <a:effectLst>
                <a:outerShdw blurRad="38100" dist="38100" dir="2700000" algn="tl">
                  <a:srgbClr val="000000">
                    <a:alpha val="43137"/>
                  </a:srgbClr>
                </a:outerShdw>
              </a:effectLst>
              <a:sym typeface="+mn-ea"/>
            </a:endParaRPr>
          </a:p>
        </p:txBody>
      </p:sp>
      <p:sp>
        <p:nvSpPr>
          <p:cNvPr id="12" name="TextBox 20"/>
          <p:cNvSpPr txBox="1"/>
          <p:nvPr/>
        </p:nvSpPr>
        <p:spPr>
          <a:xfrm>
            <a:off x="1023091" y="2441418"/>
            <a:ext cx="9042400" cy="746125"/>
          </a:xfrm>
          <a:prstGeom prst="rect">
            <a:avLst/>
          </a:prstGeom>
          <a:noFill/>
        </p:spPr>
        <p:txBody>
          <a:bodyPr wrap="square">
            <a:noAutofit/>
          </a:bodyPr>
          <a:lstStyle/>
          <a:p>
            <a:pPr algn="ctr"/>
            <a:r>
              <a:rPr lang="en-US" sz="3200" dirty="0">
                <a:solidFill>
                  <a:schemeClr val="tx1"/>
                </a:solidFill>
                <a:effectLst>
                  <a:outerShdw blurRad="38100" dist="38100" dir="2700000" algn="tl">
                    <a:srgbClr val="000000">
                      <a:alpha val="43137"/>
                    </a:srgbClr>
                  </a:outerShdw>
                </a:effectLst>
                <a:sym typeface="+mn-ea"/>
              </a:rPr>
              <a:t>“How does it affect you or your family?”</a:t>
            </a:r>
          </a:p>
        </p:txBody>
      </p:sp>
      <p:sp>
        <p:nvSpPr>
          <p:cNvPr id="13" name="TextBox 20"/>
          <p:cNvSpPr txBox="1"/>
          <p:nvPr/>
        </p:nvSpPr>
        <p:spPr>
          <a:xfrm>
            <a:off x="1175491" y="3063718"/>
            <a:ext cx="9042400" cy="746125"/>
          </a:xfrm>
          <a:prstGeom prst="rect">
            <a:avLst/>
          </a:prstGeom>
          <a:noFill/>
        </p:spPr>
        <p:txBody>
          <a:bodyPr wrap="square">
            <a:noAutofit/>
          </a:bodyPr>
          <a:lstStyle/>
          <a:p>
            <a:pPr algn="ctr"/>
            <a:r>
              <a:rPr lang="en-US" sz="3200" dirty="0">
                <a:solidFill>
                  <a:schemeClr val="tx1"/>
                </a:solidFill>
                <a:effectLst>
                  <a:outerShdw blurRad="38100" dist="38100" dir="2700000" algn="tl">
                    <a:srgbClr val="000000">
                      <a:alpha val="43137"/>
                    </a:srgbClr>
                  </a:outerShdw>
                </a:effectLst>
                <a:sym typeface="+mn-ea"/>
              </a:rPr>
              <a:t>“What do you think is the best solution to it?”</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strVal val="#ppt_w+.3"/>
                                          </p:val>
                                        </p:tav>
                                        <p:tav tm="100000">
                                          <p:val>
                                            <p:strVal val="#ppt_w"/>
                                          </p:val>
                                        </p:tav>
                                      </p:tavLst>
                                    </p:anim>
                                    <p:anim calcmode="lin" valueType="num">
                                      <p:cBhvr>
                                        <p:cTn id="14" dur="1000" fill="hold"/>
                                        <p:tgtEl>
                                          <p:spTgt spid="8"/>
                                        </p:tgtEl>
                                        <p:attrNameLst>
                                          <p:attrName>ppt_h</p:attrName>
                                        </p:attrNameLst>
                                      </p:cBhvr>
                                      <p:tavLst>
                                        <p:tav tm="0">
                                          <p:val>
                                            <p:strVal val="#ppt_h"/>
                                          </p:val>
                                        </p:tav>
                                        <p:tav tm="100000">
                                          <p:val>
                                            <p:strVal val="#ppt_h"/>
                                          </p:val>
                                        </p:tav>
                                      </p:tavLst>
                                    </p:anim>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iterate type="lt">
                                    <p:tmAbs val="100"/>
                                  </p:iterate>
                                  <p:childTnLst>
                                    <p:set>
                                      <p:cBhvr>
                                        <p:cTn id="19"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iterate type="lt">
                                    <p:tmAbs val="50"/>
                                  </p:iterate>
                                  <p:childTnLst>
                                    <p:set>
                                      <p:cBhvr>
                                        <p:cTn id="23"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iterate type="lt">
                                    <p:tmAbs val="50"/>
                                  </p:iterate>
                                  <p:childTnLst>
                                    <p:set>
                                      <p:cBhvr>
                                        <p:cTn id="27"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iterate type="lt">
                                    <p:tmAbs val="50"/>
                                  </p:iterate>
                                  <p:childTnLst>
                                    <p:set>
                                      <p:cBhvr>
                                        <p:cTn id="31"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p:cNvSpPr>
            <a:spLocks noGrp="1" noRot="1" noChangeAspect="1" noMove="1" noResize="1" noEditPoints="1" noAdjustHandles="1" noChangeArrowheads="1" noChangeShapeType="1" noTextEdit="1"/>
          </p:cNvSpPr>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a:spLocks noGrp="1" noRot="1" noChangeAspect="1" noMove="1" noResize="1" noEditPoints="1" noAdjustHandles="1" noChangeArrowheads="1" noChangeShapeType="1" noTextEdit="1"/>
          </p:cNvSpPr>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7" name="Group 26"/>
          <p:cNvGrpSpPr>
            <a:grpSpLocks noGrp="1" noUngrp="1" noRot="1" noChangeAspect="1" noMove="1" noResize="1"/>
          </p:cNvGrpSpPr>
          <p:nvPr/>
        </p:nvGrpSpPr>
        <p:grpSpPr>
          <a:xfrm flipH="1">
            <a:off x="-18231" y="-1504"/>
            <a:ext cx="4527885" cy="2330553"/>
            <a:chOff x="6867015" y="-1"/>
            <a:chExt cx="5324985" cy="3251912"/>
          </a:xfrm>
          <a:solidFill>
            <a:schemeClr val="bg1">
              <a:alpha val="30000"/>
            </a:schemeClr>
          </a:solidFill>
        </p:grpSpPr>
        <p:sp>
          <p:nvSpPr>
            <p:cNvPr id="28" name="Freeform: Shape 27"/>
            <p:cNvSpPr/>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p:cNvSpPr/>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p:cNvSpPr/>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p:cNvSpPr/>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a:grpSpLocks noGrp="1" noUngrp="1" noRot="1" noChangeAspect="1" noMove="1" noResize="1"/>
          </p:cNvGrpSpPr>
          <p:nvPr/>
        </p:nvGrpSpPr>
        <p:grpSpPr>
          <a:xfrm rot="10800000">
            <a:off x="9058275" y="4146310"/>
            <a:ext cx="3142400" cy="2716805"/>
            <a:chOff x="-305" y="-4155"/>
            <a:chExt cx="2514948" cy="2174333"/>
          </a:xfrm>
          <a:solidFill>
            <a:schemeClr val="bg1">
              <a:alpha val="30000"/>
            </a:schemeClr>
          </a:solidFill>
        </p:grpSpPr>
        <p:sp>
          <p:nvSpPr>
            <p:cNvPr id="18" name="Freeform: Shape 17"/>
            <p:cNvSpPr/>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p:cNvSpPr/>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p:cNvSpPr/>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1" name="Freeform: Shape 20"/>
            <p:cNvSpPr/>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38838"/>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Lst>
          </a:blip>
          <a:srcRect t="1649" b="99"/>
          <a:stretch>
            <a:fillRect/>
          </a:stretch>
        </p:blipFill>
        <p:spPr>
          <a:xfrm>
            <a:off x="-1" y="1"/>
            <a:ext cx="12192000" cy="6857922"/>
          </a:xfrm>
          <a:prstGeom prst="rect">
            <a:avLst/>
          </a:prstGeom>
        </p:spPr>
      </p:pic>
      <p:pic>
        <p:nvPicPr>
          <p:cNvPr id="2" name="Picture 1" descr="38838"/>
          <p:cNvPicPr>
            <a:picLocks noChangeAspect="1"/>
          </p:cNvPicPr>
          <p:nvPr/>
        </p:nvPicPr>
        <p:blipFill rotWithShape="1">
          <a:blip r:embed="rId4">
            <a:extLst>
              <a:ext uri="{BEBA8EAE-BF5A-486C-A8C5-ECC9F3942E4B}">
                <a14:imgProps xmlns:a14="http://schemas.microsoft.com/office/drawing/2010/main">
                  <a14:imgLayer r:embed="rId3">
                    <a14:imgEffect>
                      <a14:saturation sat="200000"/>
                    </a14:imgEffect>
                  </a14:imgLayer>
                </a14:imgProps>
              </a:ext>
            </a:extLst>
          </a:blip>
          <a:srcRect l="44224" t="1649" b="99"/>
          <a:stretch>
            <a:fillRect/>
          </a:stretch>
        </p:blipFill>
        <p:spPr>
          <a:xfrm>
            <a:off x="5373605" y="65612"/>
            <a:ext cx="6800164" cy="6857922"/>
          </a:xfrm>
          <a:prstGeom prst="ellipse">
            <a:avLst/>
          </a:prstGeom>
        </p:spPr>
      </p:pic>
      <p:grpSp>
        <p:nvGrpSpPr>
          <p:cNvPr id="3" name="Group 2"/>
          <p:cNvGrpSpPr/>
          <p:nvPr/>
        </p:nvGrpSpPr>
        <p:grpSpPr>
          <a:xfrm>
            <a:off x="18231" y="316881"/>
            <a:ext cx="9119446" cy="867709"/>
            <a:chOff x="3034454" y="307340"/>
            <a:chExt cx="9119446" cy="867709"/>
          </a:xfrm>
        </p:grpSpPr>
        <p:grpSp>
          <p:nvGrpSpPr>
            <p:cNvPr id="4" name="Group 3"/>
            <p:cNvGrpSpPr/>
            <p:nvPr/>
          </p:nvGrpSpPr>
          <p:grpSpPr>
            <a:xfrm>
              <a:off x="4871957" y="413386"/>
              <a:ext cx="712319" cy="709214"/>
              <a:chOff x="2180974" y="148629"/>
              <a:chExt cx="712319" cy="709214"/>
            </a:xfrm>
          </p:grpSpPr>
          <p:sp>
            <p:nvSpPr>
              <p:cNvPr id="10" name="Oval 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Chord 10"/>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6" name="TextBox 39"/>
            <p:cNvSpPr txBox="1"/>
            <p:nvPr/>
          </p:nvSpPr>
          <p:spPr>
            <a:xfrm>
              <a:off x="3034454" y="307340"/>
              <a:ext cx="2089150" cy="861774"/>
            </a:xfrm>
            <a:prstGeom prst="rect">
              <a:avLst/>
            </a:prstGeom>
            <a:noFill/>
          </p:spPr>
          <p:txBody>
            <a:bodyPr wrap="square" rtlCol="0">
              <a:spAutoFit/>
            </a:bodyPr>
            <a:lstStyle/>
            <a:p>
              <a:pPr algn="ctr"/>
              <a:r>
                <a:rPr lang="en-US" sz="5000" b="1" dirty="0">
                  <a:solidFill>
                    <a:schemeClr val="bg1"/>
                  </a:solidFill>
                  <a:latin typeface="Myriad Pro" pitchFamily="34" charset="0"/>
                </a:rPr>
                <a:t>Unit</a:t>
              </a:r>
            </a:p>
          </p:txBody>
        </p:sp>
        <p:sp>
          <p:nvSpPr>
            <p:cNvPr id="8" name="TextBox 16"/>
            <p:cNvSpPr txBox="1"/>
            <p:nvPr/>
          </p:nvSpPr>
          <p:spPr>
            <a:xfrm>
              <a:off x="4853882" y="396833"/>
              <a:ext cx="730394" cy="706755"/>
            </a:xfrm>
            <a:prstGeom prst="rect">
              <a:avLst/>
            </a:prstGeom>
            <a:noFill/>
          </p:spPr>
          <p:txBody>
            <a:bodyPr wrap="square" rtlCol="0">
              <a:spAutoFit/>
            </a:bodyPr>
            <a:lstStyle/>
            <a:p>
              <a:pPr algn="ctr"/>
              <a:r>
                <a:rPr lang="en-US" sz="4000" b="1">
                  <a:solidFill>
                    <a:schemeClr val="bg1"/>
                  </a:solidFill>
                  <a:latin typeface="Myriad Pro" pitchFamily="34" charset="0"/>
                </a:rPr>
                <a:t>2</a:t>
              </a:r>
              <a:endParaRPr lang="en-US" sz="4000" b="1" dirty="0">
                <a:solidFill>
                  <a:schemeClr val="bg1"/>
                </a:solidFill>
                <a:latin typeface="Myriad Pro" pitchFamily="34" charset="0"/>
              </a:endParaRPr>
            </a:p>
          </p:txBody>
        </p:sp>
        <p:sp>
          <p:nvSpPr>
            <p:cNvPr id="9" name="TextBox 40"/>
            <p:cNvSpPr txBox="1"/>
            <p:nvPr/>
          </p:nvSpPr>
          <p:spPr>
            <a:xfrm>
              <a:off x="5632792" y="313275"/>
              <a:ext cx="6521108" cy="861774"/>
            </a:xfrm>
            <a:prstGeom prst="rect">
              <a:avLst/>
            </a:prstGeom>
            <a:noFill/>
          </p:spPr>
          <p:txBody>
            <a:bodyPr wrap="square" rtlCol="0">
              <a:spAutoFit/>
            </a:bodyPr>
            <a:lstStyle/>
            <a:p>
              <a:r>
                <a:rPr lang="en-US" sz="5000" b="1" dirty="0">
                  <a:solidFill>
                    <a:schemeClr val="bg1"/>
                  </a:solidFill>
                  <a:latin typeface="Myriad Pro" pitchFamily="34" charset="0"/>
                </a:rPr>
                <a:t>CITY LIFE</a:t>
              </a:r>
            </a:p>
          </p:txBody>
        </p:sp>
      </p:grpSp>
      <p:sp>
        <p:nvSpPr>
          <p:cNvPr id="12" name="Rounded Rectangle 13"/>
          <p:cNvSpPr/>
          <p:nvPr/>
        </p:nvSpPr>
        <p:spPr>
          <a:xfrm>
            <a:off x="722268" y="1356827"/>
            <a:ext cx="48185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35"/>
          <p:cNvSpPr txBox="1"/>
          <p:nvPr/>
        </p:nvSpPr>
        <p:spPr>
          <a:xfrm>
            <a:off x="1629159" y="1445161"/>
            <a:ext cx="4712984" cy="492443"/>
          </a:xfrm>
          <a:prstGeom prst="rect">
            <a:avLst/>
          </a:prstGeom>
          <a:noFill/>
        </p:spPr>
        <p:txBody>
          <a:bodyPr wrap="square" rtlCol="0">
            <a:spAutoFit/>
          </a:bodyPr>
          <a:lstStyle/>
          <a:p>
            <a:r>
              <a:rPr lang="en-US" sz="2600" b="1" dirty="0">
                <a:solidFill>
                  <a:schemeClr val="bg1"/>
                </a:solidFill>
              </a:rPr>
              <a:t>LESSON 5: SKILLS 1</a:t>
            </a:r>
          </a:p>
        </p:txBody>
      </p:sp>
      <p:grpSp>
        <p:nvGrpSpPr>
          <p:cNvPr id="14" name="Group 13"/>
          <p:cNvGrpSpPr/>
          <p:nvPr/>
        </p:nvGrpSpPr>
        <p:grpSpPr>
          <a:xfrm>
            <a:off x="177800" y="1187897"/>
            <a:ext cx="990895" cy="941618"/>
            <a:chOff x="2766630" y="1746890"/>
            <a:chExt cx="990895" cy="941618"/>
          </a:xfrm>
        </p:grpSpPr>
        <p:pic>
          <p:nvPicPr>
            <p:cNvPr id="15" name="Picture 14"/>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16" name="Picture 15"/>
            <p:cNvPicPr>
              <a:picLocks noChangeAspect="1"/>
            </p:cNvPicPr>
            <p:nvPr/>
          </p:nvPicPr>
          <p:blipFill rotWithShape="1">
            <a:blip r:embed="rId7"/>
            <a:srcRect t="5582"/>
            <a:stretch>
              <a:fillRect/>
            </a:stretch>
          </p:blipFill>
          <p:spPr>
            <a:xfrm>
              <a:off x="2906617" y="1968106"/>
              <a:ext cx="710920" cy="499184"/>
            </a:xfrm>
            <a:prstGeom prst="rect">
              <a:avLst/>
            </a:prstGeom>
          </p:spPr>
        </p:pic>
      </p:grpSp>
      <p:sp>
        <p:nvSpPr>
          <p:cNvPr id="17" name="Oval 16"/>
          <p:cNvSpPr/>
          <p:nvPr/>
        </p:nvSpPr>
        <p:spPr>
          <a:xfrm>
            <a:off x="5313741" y="32767"/>
            <a:ext cx="6949217" cy="6858000"/>
          </a:xfrm>
          <a:prstGeom prst="ellipse">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par>
                                <p:cTn id="12" presetID="22" presetClass="entr" presetSubtype="4"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p:nvPr/>
        </p:nvSpPr>
        <p:spPr>
          <a:xfrm>
            <a:off x="58420" y="1655445"/>
            <a:ext cx="6459855" cy="6788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500" b="1" dirty="0">
                <a:solidFill>
                  <a:srgbClr val="AD4F0F"/>
                </a:solidFill>
              </a:rPr>
              <a:t>leftover</a:t>
            </a:r>
            <a:r>
              <a:rPr lang="en-US" sz="5400" b="1" dirty="0">
                <a:solidFill>
                  <a:srgbClr val="AD4F0F"/>
                </a:solidFill>
              </a:rPr>
              <a:t> (n)</a:t>
            </a:r>
            <a:r>
              <a:rPr lang="en-US" sz="4400" b="1" dirty="0"/>
              <a:t> </a:t>
            </a:r>
            <a:endParaRPr lang="en-US" sz="4400" b="1" dirty="0">
              <a:solidFill>
                <a:srgbClr val="AD4F0F"/>
              </a:solidFill>
            </a:endParaRPr>
          </a:p>
        </p:txBody>
      </p:sp>
      <p:sp>
        <p:nvSpPr>
          <p:cNvPr id="12" name="Rectangle 11"/>
          <p:cNvSpPr/>
          <p:nvPr/>
        </p:nvSpPr>
        <p:spPr>
          <a:xfrm>
            <a:off x="1120322" y="4417019"/>
            <a:ext cx="4050892" cy="829945"/>
          </a:xfrm>
          <a:prstGeom prst="rect">
            <a:avLst/>
          </a:prstGeom>
        </p:spPr>
        <p:txBody>
          <a:bodyPr wrap="square">
            <a:spAutoFit/>
          </a:bodyPr>
          <a:lstStyle/>
          <a:p>
            <a:pPr lvl="0" algn="ctr"/>
            <a:r>
              <a:rPr lang="en-US" sz="4800"/>
              <a:t>thức ăn thừa</a:t>
            </a:r>
          </a:p>
        </p:txBody>
      </p:sp>
      <p:sp>
        <p:nvSpPr>
          <p:cNvPr id="2" name="Rectangle 1"/>
          <p:cNvSpPr/>
          <p:nvPr/>
        </p:nvSpPr>
        <p:spPr>
          <a:xfrm>
            <a:off x="1790009" y="3082855"/>
            <a:ext cx="2997835" cy="829945"/>
          </a:xfrm>
          <a:prstGeom prst="rect">
            <a:avLst/>
          </a:prstGeom>
        </p:spPr>
        <p:txBody>
          <a:bodyPr wrap="none">
            <a:spAutoFit/>
          </a:bodyPr>
          <a:lstStyle/>
          <a:p>
            <a:pPr algn="ctr"/>
            <a:r>
              <a:rPr lang="en-US" sz="4800" b="1">
                <a:solidFill>
                  <a:schemeClr val="accent5">
                    <a:lumMod val="50000"/>
                  </a:schemeClr>
                </a:solidFill>
              </a:rPr>
              <a:t>/ˈleftəʊvə/</a:t>
            </a:r>
          </a:p>
        </p:txBody>
      </p:sp>
      <p:sp>
        <p:nvSpPr>
          <p:cNvPr id="15" name="TextBox 14"/>
          <p:cNvSpPr txBox="1"/>
          <p:nvPr/>
        </p:nvSpPr>
        <p:spPr>
          <a:xfrm>
            <a:off x="3600137" y="0"/>
            <a:ext cx="4132696" cy="645160"/>
          </a:xfrm>
          <a:prstGeom prst="rect">
            <a:avLst/>
          </a:prstGeom>
          <a:noFill/>
          <a:effectLst/>
        </p:spPr>
        <p:txBody>
          <a:bodyPr wrap="square" rtlCol="0">
            <a:spAutoFit/>
          </a:bodyPr>
          <a:lstStyle/>
          <a:p>
            <a:pPr marL="571500" indent="-571500">
              <a:buFont typeface="Wingdings" panose="05000000000000000000" pitchFamily="2" charset="2"/>
              <a:buChar char="v"/>
            </a:pPr>
            <a:r>
              <a:rPr lang="en-US" sz="3600" b="1" dirty="0">
                <a:solidFill>
                  <a:srgbClr val="0070C0"/>
                </a:solidFill>
                <a:effectLst>
                  <a:glow rad="88900">
                    <a:schemeClr val="bg1"/>
                  </a:glow>
                </a:effectLst>
                <a:latin typeface="Arial" panose="020B0604020202020204" pitchFamily="34" charset="0"/>
                <a:cs typeface="Arial" panose="020B0604020202020204" pitchFamily="34" charset="0"/>
              </a:rPr>
              <a:t>VOCABULARY</a:t>
            </a:r>
          </a:p>
        </p:txBody>
      </p:sp>
      <p:sp>
        <p:nvSpPr>
          <p:cNvPr id="100" name="Text Box 99"/>
          <p:cNvSpPr txBox="1"/>
          <p:nvPr/>
        </p:nvSpPr>
        <p:spPr>
          <a:xfrm>
            <a:off x="6083944" y="854674"/>
            <a:ext cx="5416550" cy="645160"/>
          </a:xfrm>
          <a:prstGeom prst="rect">
            <a:avLst/>
          </a:prstGeom>
          <a:noFill/>
          <a:ln w="9525">
            <a:noFill/>
          </a:ln>
        </p:spPr>
        <p:txBody>
          <a:bodyPr wrap="square">
            <a:spAutoFit/>
          </a:bodyPr>
          <a:lstStyle/>
          <a:p>
            <a:pPr marL="635" indent="-635" algn="just"/>
            <a:r>
              <a:rPr lang="en-US" sz="3600" b="0" dirty="0">
                <a:solidFill>
                  <a:srgbClr val="000000"/>
                </a:solidFill>
                <a:latin typeface="Times New Roman" panose="02020603050405020304" pitchFamily="18" charset="0"/>
              </a:rPr>
              <a:t>food remaining after meal.</a:t>
            </a:r>
          </a:p>
        </p:txBody>
      </p:sp>
      <p:pic>
        <p:nvPicPr>
          <p:cNvPr id="14" name="Content Placeholder 13" descr="Leftovers-08122016"/>
          <p:cNvPicPr>
            <a:picLocks noGrp="1" noChangeAspect="1"/>
          </p:cNvPicPr>
          <p:nvPr>
            <p:ph sz="half" idx="1"/>
          </p:nvPr>
        </p:nvPicPr>
        <p:blipFill>
          <a:blip r:embed="rId5"/>
          <a:stretch>
            <a:fillRect/>
          </a:stretch>
        </p:blipFill>
        <p:spPr>
          <a:xfrm>
            <a:off x="6083944" y="1972638"/>
            <a:ext cx="5546402" cy="3376433"/>
          </a:xfrm>
          <a:prstGeom prst="rect">
            <a:avLst/>
          </a:prstGeom>
        </p:spPr>
      </p:pic>
      <p:pic>
        <p:nvPicPr>
          <p:cNvPr id="17" name="leftover">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417195" y="1693545"/>
            <a:ext cx="994410" cy="99441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960"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delay="0">
                      <p:tgtEl>
                        <p:sldTgt/>
                      </p:tgtEl>
                    </p:cond>
                  </p:endCondLst>
                </p:cTn>
                <p:tgtEl>
                  <p:spTgt spid="17"/>
                </p:tgtEl>
              </p:cMediaNode>
            </p:audio>
          </p:childTnLst>
        </p:cTn>
      </p:par>
    </p:tnLst>
    <p:bldLst>
      <p:bldP spid="7"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p:nvPr/>
        </p:nvSpPr>
        <p:spPr>
          <a:xfrm>
            <a:off x="58420" y="1655445"/>
            <a:ext cx="6459855" cy="6788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a:solidFill>
                  <a:srgbClr val="AD4F0F"/>
                </a:solidFill>
              </a:rPr>
              <a:t>biogas (n)</a:t>
            </a:r>
            <a:r>
              <a:rPr lang="en-US" sz="4400" b="1"/>
              <a:t> </a:t>
            </a:r>
            <a:endParaRPr lang="en-US" sz="4400" b="1" dirty="0">
              <a:solidFill>
                <a:srgbClr val="AD4F0F"/>
              </a:solidFill>
            </a:endParaRPr>
          </a:p>
        </p:txBody>
      </p:sp>
      <p:sp>
        <p:nvSpPr>
          <p:cNvPr id="12" name="Rectangle 11"/>
          <p:cNvSpPr/>
          <p:nvPr/>
        </p:nvSpPr>
        <p:spPr>
          <a:xfrm>
            <a:off x="1120322" y="4417019"/>
            <a:ext cx="4050892" cy="829945"/>
          </a:xfrm>
          <a:prstGeom prst="rect">
            <a:avLst/>
          </a:prstGeom>
        </p:spPr>
        <p:txBody>
          <a:bodyPr wrap="square">
            <a:spAutoFit/>
          </a:bodyPr>
          <a:lstStyle/>
          <a:p>
            <a:pPr lvl="0" algn="ctr"/>
            <a:r>
              <a:rPr lang="en-US" sz="4800"/>
              <a:t>khí sinh học</a:t>
            </a:r>
          </a:p>
        </p:txBody>
      </p:sp>
      <p:sp>
        <p:nvSpPr>
          <p:cNvPr id="2" name="Rectangle 1"/>
          <p:cNvSpPr/>
          <p:nvPr/>
        </p:nvSpPr>
        <p:spPr>
          <a:xfrm>
            <a:off x="1410914" y="3082855"/>
            <a:ext cx="3756025" cy="829945"/>
          </a:xfrm>
          <a:prstGeom prst="rect">
            <a:avLst/>
          </a:prstGeom>
        </p:spPr>
        <p:txBody>
          <a:bodyPr wrap="none">
            <a:spAutoFit/>
          </a:bodyPr>
          <a:lstStyle/>
          <a:p>
            <a:pPr algn="ctr"/>
            <a:r>
              <a:rPr lang="en-US" sz="4800" b="1">
                <a:solidFill>
                  <a:schemeClr val="accent5">
                    <a:lumMod val="50000"/>
                  </a:schemeClr>
                </a:solidFill>
              </a:rPr>
              <a:t>/ˈbaɪ.əʊˌɡæs/</a:t>
            </a:r>
          </a:p>
        </p:txBody>
      </p:sp>
      <p:sp>
        <p:nvSpPr>
          <p:cNvPr id="15" name="TextBox 14"/>
          <p:cNvSpPr txBox="1"/>
          <p:nvPr/>
        </p:nvSpPr>
        <p:spPr>
          <a:xfrm>
            <a:off x="487067" y="16080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6268720" y="1771650"/>
            <a:ext cx="5416550" cy="2861310"/>
          </a:xfrm>
          <a:prstGeom prst="rect">
            <a:avLst/>
          </a:prstGeom>
          <a:noFill/>
          <a:ln w="9525">
            <a:noFill/>
          </a:ln>
        </p:spPr>
        <p:txBody>
          <a:bodyPr wrap="square">
            <a:spAutoFit/>
          </a:bodyPr>
          <a:lstStyle/>
          <a:p>
            <a:pPr marL="635" indent="-635" algn="just"/>
            <a:r>
              <a:rPr lang="en-US" sz="3600" b="0" dirty="0">
                <a:solidFill>
                  <a:srgbClr val="000000"/>
                </a:solidFill>
                <a:latin typeface="Times New Roman" panose="02020603050405020304" pitchFamily="18" charset="0"/>
              </a:rPr>
              <a:t>a gas containing methane (CH</a:t>
            </a:r>
            <a:r>
              <a:rPr lang="en-US" sz="3600" b="0" baseline="-25000" dirty="0">
                <a:solidFill>
                  <a:srgbClr val="000000"/>
                </a:solidFill>
                <a:latin typeface="Times New Roman" panose="02020603050405020304" pitchFamily="18" charset="0"/>
              </a:rPr>
              <a:t>4</a:t>
            </a:r>
            <a:r>
              <a:rPr lang="en-US" sz="3600" b="0" dirty="0">
                <a:solidFill>
                  <a:srgbClr val="000000"/>
                </a:solidFill>
                <a:latin typeface="Times New Roman" panose="02020603050405020304" pitchFamily="18" charset="0"/>
              </a:rPr>
              <a:t>) that can be burned as a fuel, produced by dead plants and animals as they decay.</a:t>
            </a:r>
          </a:p>
        </p:txBody>
      </p:sp>
      <p:pic>
        <p:nvPicPr>
          <p:cNvPr id="6" name="biogas">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742950" y="3082925"/>
            <a:ext cx="840105" cy="840105"/>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96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delay="0">
                      <p:tgtEl>
                        <p:sldTgt/>
                      </p:tgtEl>
                    </p:cond>
                  </p:endCondLst>
                </p:cTn>
                <p:tgtEl>
                  <p:spTgt spid="6"/>
                </p:tgtEl>
              </p:cMediaNode>
            </p:audio>
          </p:childTnLst>
        </p:cTn>
      </p:par>
    </p:tnLst>
    <p:bldLst>
      <p:bldP spid="7"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2293280611"/>
              </p:ext>
            </p:extLst>
          </p:nvPr>
        </p:nvGraphicFramePr>
        <p:xfrm>
          <a:off x="623570" y="1152004"/>
          <a:ext cx="11174730" cy="2607945"/>
        </p:xfrm>
        <a:graphic>
          <a:graphicData uri="http://schemas.openxmlformats.org/drawingml/2006/table">
            <a:tbl>
              <a:tblPr firstRow="1" bandRow="1">
                <a:tableStyleId>{5DA37D80-6434-44D0-A028-1B22A696006F}</a:tableStyleId>
              </a:tblPr>
              <a:tblGrid>
                <a:gridCol w="3948430">
                  <a:extLst>
                    <a:ext uri="{9D8B030D-6E8A-4147-A177-3AD203B41FA5}">
                      <a16:colId xmlns:a16="http://schemas.microsoft.com/office/drawing/2014/main" val="20000"/>
                    </a:ext>
                  </a:extLst>
                </a:gridCol>
                <a:gridCol w="3785870">
                  <a:extLst>
                    <a:ext uri="{9D8B030D-6E8A-4147-A177-3AD203B41FA5}">
                      <a16:colId xmlns:a16="http://schemas.microsoft.com/office/drawing/2014/main" val="20001"/>
                    </a:ext>
                  </a:extLst>
                </a:gridCol>
                <a:gridCol w="3440430">
                  <a:extLst>
                    <a:ext uri="{9D8B030D-6E8A-4147-A177-3AD203B41FA5}">
                      <a16:colId xmlns:a16="http://schemas.microsoft.com/office/drawing/2014/main" val="20002"/>
                    </a:ext>
                  </a:extLst>
                </a:gridCol>
              </a:tblGrid>
              <a:tr h="756920">
                <a:tc>
                  <a:txBody>
                    <a:bodyPr/>
                    <a:lstStyle/>
                    <a:p>
                      <a:pPr algn="ctr"/>
                      <a:r>
                        <a:rPr lang="en-US" sz="2800" b="1" dirty="0">
                          <a:solidFill>
                            <a:srgbClr val="0070C0"/>
                          </a:solidFill>
                        </a:rPr>
                        <a:t>New words</a:t>
                      </a:r>
                    </a:p>
                  </a:txBody>
                  <a:tcPr anchor="ctr"/>
                </a:tc>
                <a:tc>
                  <a:txBody>
                    <a:bodyPr/>
                    <a:lstStyle/>
                    <a:p>
                      <a:pPr algn="ctr"/>
                      <a:r>
                        <a:rPr lang="en-US" sz="2800" b="1" dirty="0">
                          <a:solidFill>
                            <a:srgbClr val="0070C0"/>
                          </a:solidFill>
                        </a:rPr>
                        <a:t>Pronunciation</a:t>
                      </a:r>
                    </a:p>
                  </a:txBody>
                  <a:tcPr anchor="ctr"/>
                </a:tc>
                <a:tc>
                  <a:txBody>
                    <a:bodyPr/>
                    <a:lstStyle/>
                    <a:p>
                      <a:pPr algn="ctr"/>
                      <a:r>
                        <a:rPr lang="en-US" sz="2800" b="1" dirty="0">
                          <a:solidFill>
                            <a:srgbClr val="0070C0"/>
                          </a:solidFill>
                        </a:rPr>
                        <a:t>Meaning</a:t>
                      </a:r>
                    </a:p>
                  </a:txBody>
                  <a:tcPr anchor="ctr"/>
                </a:tc>
                <a:extLst>
                  <a:ext uri="{0D108BD9-81ED-4DB2-BD59-A6C34878D82A}">
                    <a16:rowId xmlns:a16="http://schemas.microsoft.com/office/drawing/2014/main" val="10000"/>
                  </a:ext>
                </a:extLst>
              </a:tr>
              <a:tr h="664845">
                <a:tc>
                  <a:txBody>
                    <a:bodyPr/>
                    <a:lstStyle/>
                    <a:p>
                      <a:pPr marL="144145" marR="0" indent="-144145">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leftover (n)</a:t>
                      </a:r>
                    </a:p>
                  </a:txBody>
                  <a:tcPr marL="71755" marR="71755" marT="71755" marB="71755" anchor="ctr"/>
                </a:tc>
                <a:tc>
                  <a:txBody>
                    <a:bodyPr/>
                    <a:lstStyle/>
                    <a:p>
                      <a:pPr marL="0" marR="0" algn="ctr">
                        <a:lnSpc>
                          <a:spcPct val="107000"/>
                        </a:lnSpc>
                        <a:spcBef>
                          <a:spcPts val="0"/>
                        </a:spcBef>
                        <a:spcAft>
                          <a:spcPts val="0"/>
                        </a:spcAft>
                      </a:pPr>
                      <a:r>
                        <a:rPr lang="en-US" sz="3200" b="0">
                          <a:solidFill>
                            <a:srgbClr val="000000"/>
                          </a:solidFill>
                          <a:effectLst/>
                          <a:latin typeface="Calibri" panose="020F0502020204030204" pitchFamily="34" charset="0"/>
                          <a:ea typeface="Calibri" panose="020F0502020204030204" pitchFamily="34" charset="0"/>
                          <a:cs typeface="Calibri" panose="020F0502020204030204" pitchFamily="34" charset="0"/>
                        </a:rPr>
                        <a:t>/ˈleftəʊvə/</a:t>
                      </a:r>
                    </a:p>
                  </a:txBody>
                  <a:tcPr marL="36195" marR="36195" marT="71755" marB="71755" anchor="ctr"/>
                </a:tc>
                <a:tc>
                  <a:txBody>
                    <a:bodyPr/>
                    <a:lstStyle/>
                    <a:p>
                      <a:pPr marL="0" marR="0" algn="ctr">
                        <a:lnSpc>
                          <a:spcPct val="107000"/>
                        </a:lnSpc>
                        <a:spcBef>
                          <a:spcPts val="0"/>
                        </a:spcBef>
                        <a:spcAft>
                          <a:spcPts val="0"/>
                        </a:spcAft>
                      </a:pP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thức ăn thừa</a:t>
                      </a:r>
                      <a:endParaRPr lang="en-US" sz="3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1"/>
                  </a:ext>
                </a:extLst>
              </a:tr>
              <a:tr h="1186180">
                <a:tc>
                  <a:txBody>
                    <a:bodyPr/>
                    <a:lstStyle/>
                    <a:p>
                      <a:pPr marL="144145" marR="0" indent="-144145">
                        <a:lnSpc>
                          <a:spcPct val="107000"/>
                        </a:lnSpc>
                        <a:spcBef>
                          <a:spcPts val="0"/>
                        </a:spcBef>
                        <a:spcAft>
                          <a:spcPts val="0"/>
                        </a:spcAft>
                      </a:pPr>
                      <a:r>
                        <a:rPr lang="en-US" sz="3200" b="0">
                          <a:solidFill>
                            <a:srgbClr val="000000"/>
                          </a:solidFill>
                          <a:effectLst/>
                          <a:latin typeface="Calibri" panose="020F0502020204030204" pitchFamily="34" charset="0"/>
                          <a:ea typeface="Calibri" panose="020F0502020204030204" pitchFamily="34" charset="0"/>
                          <a:cs typeface="Calibri" panose="020F0502020204030204" pitchFamily="34" charset="0"/>
                        </a:rPr>
                        <a:t>2. biogas (n) </a:t>
                      </a:r>
                      <a:endParaRPr lang="en-US" sz="3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3200" b="0">
                          <a:solidFill>
                            <a:srgbClr val="000000"/>
                          </a:solidFill>
                          <a:effectLst/>
                          <a:latin typeface="Calibri" panose="020F0502020204030204" pitchFamily="34" charset="0"/>
                          <a:ea typeface="Calibri" panose="020F0502020204030204" pitchFamily="34" charset="0"/>
                          <a:cs typeface="Calibri" panose="020F0502020204030204" pitchFamily="34" charset="0"/>
                        </a:rPr>
                        <a:t>/ˈbaɪ.əʊˌɡæs/</a:t>
                      </a:r>
                    </a:p>
                  </a:txBody>
                  <a:tcPr marL="36195" marR="36195" marT="71755" marB="71755" anchor="ctr"/>
                </a:tc>
                <a:tc>
                  <a:txBody>
                    <a:bodyPr/>
                    <a:lstStyle/>
                    <a:p>
                      <a:pPr marL="0" marR="0" algn="ctr">
                        <a:lnSpc>
                          <a:spcPct val="107000"/>
                        </a:lnSpc>
                        <a:spcBef>
                          <a:spcPts val="0"/>
                        </a:spcBef>
                        <a:spcAft>
                          <a:spcPts val="0"/>
                        </a:spcAft>
                      </a:pP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khí</a:t>
                      </a: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sinh</a:t>
                      </a: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học</a:t>
                      </a:r>
                      <a:endPar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71755" marB="71755" anchor="ctr"/>
                </a:tc>
                <a:extLst>
                  <a:ext uri="{0D108BD9-81ED-4DB2-BD59-A6C34878D82A}">
                    <a16:rowId xmlns:a16="http://schemas.microsoft.com/office/drawing/2014/main" val="10002"/>
                  </a:ext>
                </a:extLst>
              </a:tr>
            </a:tbl>
          </a:graphicData>
        </a:graphic>
      </p:graphicFrame>
      <p:sp>
        <p:nvSpPr>
          <p:cNvPr id="6" name="TextBox 5"/>
          <p:cNvSpPr txBox="1"/>
          <p:nvPr/>
        </p:nvSpPr>
        <p:spPr>
          <a:xfrm>
            <a:off x="3633385" y="183287"/>
            <a:ext cx="4132696" cy="645160"/>
          </a:xfrm>
          <a:prstGeom prst="rect">
            <a:avLst/>
          </a:prstGeom>
          <a:noFill/>
          <a:effectLst/>
        </p:spPr>
        <p:txBody>
          <a:bodyPr wrap="square" rtlCol="0">
            <a:spAutoFit/>
          </a:bodyPr>
          <a:lstStyle/>
          <a:p>
            <a:pPr marL="571500" indent="-571500">
              <a:buFont typeface="Wingdings" panose="05000000000000000000" pitchFamily="2" charset="2"/>
              <a:buChar char="v"/>
            </a:pPr>
            <a:r>
              <a:rPr lang="en-US" sz="3600" b="1" dirty="0">
                <a:solidFill>
                  <a:srgbClr val="0070C0"/>
                </a:solidFill>
                <a:effectLst>
                  <a:glow rad="88900">
                    <a:schemeClr val="bg1"/>
                  </a:glow>
                </a:effectLst>
                <a:latin typeface="Arial" panose="020B0604020202020204" pitchFamily="34" charset="0"/>
                <a:cs typeface="Arial" panose="020B0604020202020204" pitchFamily="34" charset="0"/>
              </a:rPr>
              <a:t>VOCABULARY</a:t>
            </a:r>
          </a:p>
        </p:txBody>
      </p:sp>
      <p:pic>
        <p:nvPicPr>
          <p:cNvPr id="2" name="leftover">
            <a:hlinkClick r:id="" action="ppaction://media"/>
          </p:cNvPr>
          <p:cNvPicPr/>
          <p:nvPr>
            <a:audioFile r:link="rId2"/>
            <p:extLst>
              <p:ext uri="{DAA4B4D4-6D71-4841-9C94-3DE7FCFB9230}">
                <p14:media xmlns:p14="http://schemas.microsoft.com/office/powerpoint/2010/main" r:embed="rId1"/>
              </p:ext>
            </p:extLst>
          </p:nvPr>
        </p:nvPicPr>
        <p:blipFill>
          <a:blip r:embed="rId7"/>
          <a:stretch>
            <a:fillRect/>
          </a:stretch>
        </p:blipFill>
        <p:spPr>
          <a:xfrm>
            <a:off x="88265" y="1875630"/>
            <a:ext cx="702310" cy="702310"/>
          </a:xfrm>
          <a:prstGeom prst="rect">
            <a:avLst/>
          </a:prstGeom>
        </p:spPr>
      </p:pic>
      <p:pic>
        <p:nvPicPr>
          <p:cNvPr id="5" name="biogas">
            <a:hlinkClick r:id="" action="ppaction://media"/>
          </p:cNvPr>
          <p:cNvPicPr/>
          <p:nvPr>
            <a:audioFile r:link="rId4"/>
            <p:extLst>
              <p:ext uri="{DAA4B4D4-6D71-4841-9C94-3DE7FCFB9230}">
                <p14:media xmlns:p14="http://schemas.microsoft.com/office/powerpoint/2010/main" r:embed="rId3"/>
              </p:ext>
            </p:extLst>
          </p:nvPr>
        </p:nvPicPr>
        <p:blipFill>
          <a:blip r:embed="rId7"/>
          <a:stretch>
            <a:fillRect/>
          </a:stretch>
        </p:blipFill>
        <p:spPr>
          <a:xfrm>
            <a:off x="95567" y="2825092"/>
            <a:ext cx="687705" cy="687705"/>
          </a:xfrm>
          <a:prstGeom prst="rect">
            <a:avLst/>
          </a:prstGeom>
        </p:spPr>
      </p:pic>
      <p:sp>
        <p:nvSpPr>
          <p:cNvPr id="13" name="Text Box 12"/>
          <p:cNvSpPr txBox="1"/>
          <p:nvPr/>
        </p:nvSpPr>
        <p:spPr>
          <a:xfrm>
            <a:off x="1220470" y="-1108075"/>
            <a:ext cx="2595245" cy="583565"/>
          </a:xfrm>
          <a:prstGeom prst="rect">
            <a:avLst/>
          </a:prstGeom>
          <a:solidFill>
            <a:srgbClr val="CCE3B5"/>
          </a:solidFill>
        </p:spPr>
        <p:txBody>
          <a:bodyPr wrap="square" rtlCol="0" anchor="t">
            <a:spAutoFit/>
          </a:bodyPr>
          <a:lstStyle/>
          <a:p>
            <a:r>
              <a:rPr lang="en-US" sz="3200"/>
              <a:t>1. food waste</a:t>
            </a:r>
          </a:p>
        </p:txBody>
      </p:sp>
      <p:sp>
        <p:nvSpPr>
          <p:cNvPr id="14" name="Text Box 13"/>
          <p:cNvSpPr txBox="1"/>
          <p:nvPr/>
        </p:nvSpPr>
        <p:spPr>
          <a:xfrm>
            <a:off x="623570" y="7815580"/>
            <a:ext cx="3192145" cy="583565"/>
          </a:xfrm>
          <a:prstGeom prst="rect">
            <a:avLst/>
          </a:prstGeom>
          <a:solidFill>
            <a:srgbClr val="BFE7FA"/>
          </a:solidFill>
        </p:spPr>
        <p:txBody>
          <a:bodyPr wrap="square" rtlCol="0" anchor="t">
            <a:spAutoFit/>
          </a:bodyPr>
          <a:lstStyle/>
          <a:p>
            <a:r>
              <a:rPr lang="en-US" sz="3200"/>
              <a:t>2. learning space</a:t>
            </a:r>
          </a:p>
        </p:txBody>
      </p:sp>
      <p:sp>
        <p:nvSpPr>
          <p:cNvPr id="15" name="Text Box 14"/>
          <p:cNvSpPr txBox="1"/>
          <p:nvPr/>
        </p:nvSpPr>
        <p:spPr>
          <a:xfrm>
            <a:off x="12564745" y="7815580"/>
            <a:ext cx="2240280" cy="583565"/>
          </a:xfrm>
          <a:prstGeom prst="rect">
            <a:avLst/>
          </a:prstGeom>
          <a:solidFill>
            <a:srgbClr val="FCD7CC"/>
          </a:solidFill>
        </p:spPr>
        <p:txBody>
          <a:bodyPr wrap="square" rtlCol="0" anchor="t">
            <a:spAutoFit/>
          </a:bodyPr>
          <a:lstStyle/>
          <a:p>
            <a:r>
              <a:rPr lang="en-US" sz="3200"/>
              <a:t>3. leftovers</a:t>
            </a:r>
          </a:p>
        </p:txBody>
      </p:sp>
      <p:sp>
        <p:nvSpPr>
          <p:cNvPr id="16" name="Text Box 15"/>
          <p:cNvSpPr txBox="1"/>
          <p:nvPr/>
        </p:nvSpPr>
        <p:spPr>
          <a:xfrm>
            <a:off x="9342755" y="-1621155"/>
            <a:ext cx="2240280" cy="583565"/>
          </a:xfrm>
          <a:prstGeom prst="rect">
            <a:avLst/>
          </a:prstGeom>
          <a:solidFill>
            <a:srgbClr val="FAD8A3"/>
          </a:solidFill>
        </p:spPr>
        <p:txBody>
          <a:bodyPr wrap="square" rtlCol="0" anchor="t">
            <a:spAutoFit/>
          </a:bodyPr>
          <a:lstStyle/>
          <a:p>
            <a:r>
              <a:rPr lang="en-US" sz="3200"/>
              <a:t>4. cafeteria</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93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additive="base">
                                        <p:cTn id="10" dur="9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delay="0">
                      <p:tgtEl>
                        <p:sldTgt/>
                      </p:tgtEl>
                    </p:cond>
                  </p:endCondLst>
                </p:cTn>
                <p:tgtEl>
                  <p:spTgt spid="2"/>
                </p:tgtEl>
              </p:cMediaNode>
            </p:audio>
            <p:audio>
              <p:cMediaNode>
                <p:cTn id="12" fill="hold" display="1">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2868" y="737746"/>
            <a:ext cx="5245100" cy="1200329"/>
          </a:xfrm>
          <a:prstGeom prst="rect">
            <a:avLst/>
          </a:prstGeom>
          <a:noFill/>
          <a:effectLst/>
        </p:spPr>
        <p:txBody>
          <a:bodyPr wrap="square" rtlCol="0">
            <a:spAutoFit/>
          </a:bodyPr>
          <a:lstStyle/>
          <a:p>
            <a:pPr algn="ctr"/>
            <a:r>
              <a:rPr lang="en-US" sz="7200" b="1" dirty="0" smtClean="0">
                <a:solidFill>
                  <a:schemeClr val="accent5">
                    <a:lumMod val="75000"/>
                  </a:schemeClr>
                </a:solidFill>
                <a:sym typeface="+mn-ea"/>
              </a:rPr>
              <a:t>I. READING</a:t>
            </a:r>
            <a:endParaRPr lang="en-US" sz="7200" b="1" dirty="0">
              <a:solidFill>
                <a:schemeClr val="accent5">
                  <a:lumMod val="75000"/>
                </a:schemeClr>
              </a:solidFill>
              <a:effectLst>
                <a:glow rad="88900">
                  <a:schemeClr val="bg1"/>
                </a:glow>
              </a:effectLst>
              <a:latin typeface="Arial" panose="020B0604020202020204" pitchFamily="34" charset="0"/>
              <a:cs typeface="Arial" panose="020B0604020202020204" pitchFamily="34" charset="0"/>
              <a:sym typeface="+mn-ea"/>
            </a:endParaRPr>
          </a:p>
        </p:txBody>
      </p:sp>
    </p:spTree>
    <p:extLst>
      <p:ext uri="{BB962C8B-B14F-4D97-AF65-F5344CB8AC3E}">
        <p14:creationId xmlns:p14="http://schemas.microsoft.com/office/powerpoint/2010/main" val="4272189168"/>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rgbClr val="FFFFFF"/>
      </a:lt1>
      <a:dk2>
        <a:srgbClr val="46464A"/>
      </a:dk2>
      <a:lt2>
        <a:srgbClr val="D1D9E1"/>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119</TotalTime>
  <Words>1355</Words>
  <Application>Microsoft Office PowerPoint</Application>
  <PresentationFormat>Widescreen</PresentationFormat>
  <Paragraphs>202</Paragraphs>
  <Slides>29</Slides>
  <Notes>20</Notes>
  <HiddenSlides>0</HiddenSlides>
  <MMClips>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Adobe Gothic Std B</vt:lpstr>
      <vt:lpstr>Algerian</vt:lpstr>
      <vt:lpstr>Arial</vt:lpstr>
      <vt:lpstr>Bahnschrift</vt:lpstr>
      <vt:lpstr>Calibri</vt:lpstr>
      <vt:lpstr>Calibri Light</vt:lpstr>
      <vt:lpstr>Myriad Pro</vt:lpstr>
      <vt:lpstr>Times New Roman</vt:lpstr>
      <vt:lpstr>Wingdings</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ADMIN</cp:lastModifiedBy>
  <cp:revision>307</cp:revision>
  <dcterms:created xsi:type="dcterms:W3CDTF">2020-12-09T02:04:00Z</dcterms:created>
  <dcterms:modified xsi:type="dcterms:W3CDTF">2024-06-22T12:51:16Z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6481EDBCA75342C29885665D34052603_13</vt:lpwstr>
  </property>
  <property fmtid="{D5CDD505-2E9C-101B-9397-08002B2CF9AE}" pid="3" name="KSOProductBuildVer">
    <vt:lpwstr>1033-12.2.0.13266</vt:lpwstr>
  </property>
</Properties>
</file>