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616" r:id="rId2"/>
    <p:sldId id="613" r:id="rId3"/>
    <p:sldId id="615" r:id="rId4"/>
    <p:sldId id="497" r:id="rId5"/>
    <p:sldId id="598" r:id="rId6"/>
    <p:sldId id="623" r:id="rId7"/>
    <p:sldId id="599" r:id="rId8"/>
    <p:sldId id="600" r:id="rId9"/>
    <p:sldId id="456" r:id="rId10"/>
    <p:sldId id="601" r:id="rId11"/>
    <p:sldId id="602" r:id="rId12"/>
    <p:sldId id="625" r:id="rId13"/>
    <p:sldId id="624" r:id="rId14"/>
    <p:sldId id="626" r:id="rId15"/>
    <p:sldId id="604" r:id="rId16"/>
    <p:sldId id="605" r:id="rId17"/>
    <p:sldId id="627" r:id="rId18"/>
    <p:sldId id="628" r:id="rId19"/>
    <p:sldId id="630" r:id="rId20"/>
    <p:sldId id="638" r:id="rId21"/>
    <p:sldId id="639" r:id="rId22"/>
    <p:sldId id="640" r:id="rId23"/>
    <p:sldId id="641" r:id="rId24"/>
    <p:sldId id="637" r:id="rId25"/>
    <p:sldId id="629" r:id="rId26"/>
    <p:sldId id="636" r:id="rId27"/>
    <p:sldId id="631" r:id="rId28"/>
    <p:sldId id="606" r:id="rId29"/>
    <p:sldId id="607" r:id="rId30"/>
    <p:sldId id="608" r:id="rId31"/>
    <p:sldId id="298" r:id="rId32"/>
    <p:sldId id="611" r:id="rId33"/>
    <p:sldId id="610" r:id="rId34"/>
    <p:sldId id="612" r:id="rId35"/>
    <p:sldId id="314" r:id="rId36"/>
    <p:sldId id="330" r:id="rId37"/>
    <p:sldId id="644" r:id="rId38"/>
    <p:sldId id="617" r:id="rId39"/>
    <p:sldId id="618" r:id="rId40"/>
    <p:sldId id="619" r:id="rId41"/>
    <p:sldId id="620" r:id="rId42"/>
    <p:sldId id="621" r:id="rId43"/>
    <p:sldId id="62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C2"/>
    <a:srgbClr val="3366FF"/>
    <a:srgbClr val="FF5050"/>
    <a:srgbClr val="F7C8E0"/>
    <a:srgbClr val="DFFFD8"/>
    <a:srgbClr val="FFAACF"/>
    <a:srgbClr val="EA8FEA"/>
    <a:srgbClr val="B9F3E4"/>
    <a:srgbClr val="9E9FA5"/>
    <a:srgbClr val="C4C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28" y="48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99DFB8-C703-432B-A5E1-9A92BA2E5E6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1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0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0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8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1678-985F-4029-B3B7-4A533A5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5.xml"/><Relationship Id="rId3" Type="http://schemas.openxmlformats.org/officeDocument/2006/relationships/image" Target="../media/image8.png"/><Relationship Id="rId7" Type="http://schemas.openxmlformats.org/officeDocument/2006/relationships/slide" Target="slide21.xml"/><Relationship Id="rId12" Type="http://schemas.openxmlformats.org/officeDocument/2006/relationships/slide" Target="slide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20.xml"/><Relationship Id="rId5" Type="http://schemas.openxmlformats.org/officeDocument/2006/relationships/image" Target="../media/image9.gif"/><Relationship Id="rId10" Type="http://schemas.openxmlformats.org/officeDocument/2006/relationships/slide" Target="slide19.xml"/><Relationship Id="rId4" Type="http://schemas.openxmlformats.org/officeDocument/2006/relationships/slide" Target="slide27.xml"/><Relationship Id="rId9" Type="http://schemas.openxmlformats.org/officeDocument/2006/relationships/slide" Target="slide23.xml"/><Relationship Id="rId1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8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51784" y="2780930"/>
            <a:ext cx="3886474" cy="2795659"/>
            <a:chOff x="2294917" y="2751433"/>
            <a:chExt cx="3886474" cy="2795659"/>
          </a:xfrm>
          <a:solidFill>
            <a:srgbClr val="00B050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887205" y="3188126"/>
              <a:ext cx="940020" cy="36731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7768" y="4106932"/>
              <a:ext cx="843623" cy="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55916" y="4551007"/>
              <a:ext cx="820400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294917" y="4323216"/>
              <a:ext cx="691382" cy="5124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640608" y="3543520"/>
              <a:ext cx="663201" cy="27187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0" cy="845483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706456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" idx="6"/>
            </p:cNvCxnSpPr>
            <p:nvPr/>
          </p:nvCxnSpPr>
          <p:spPr>
            <a:xfrm flipV="1">
              <a:off x="4314912" y="2796097"/>
              <a:ext cx="83781" cy="392029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18094" y="2751433"/>
              <a:ext cx="616983" cy="80401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US" sz="2800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Adjectives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307828" y="1693428"/>
            <a:ext cx="2376264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7615711" y="2334709"/>
            <a:ext cx="2372348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busy</a:t>
            </a:r>
            <a:endParaRPr lang="en-US" sz="2800" dirty="0"/>
          </a:p>
        </p:txBody>
      </p:sp>
      <p:sp>
        <p:nvSpPr>
          <p:cNvPr id="36" name="Oval 35"/>
          <p:cNvSpPr/>
          <p:nvPr/>
        </p:nvSpPr>
        <p:spPr>
          <a:xfrm>
            <a:off x="8172604" y="3573017"/>
            <a:ext cx="2674465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fashionable</a:t>
            </a:r>
            <a:endParaRPr lang="en-US" sz="2600" dirty="0"/>
          </a:p>
        </p:txBody>
      </p:sp>
      <p:sp>
        <p:nvSpPr>
          <p:cNvPr id="37" name="Oval 36"/>
          <p:cNvSpPr/>
          <p:nvPr/>
        </p:nvSpPr>
        <p:spPr>
          <a:xfrm>
            <a:off x="7751908" y="5123141"/>
            <a:ext cx="2747856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2800" spc="-180" dirty="0"/>
          </a:p>
        </p:txBody>
      </p:sp>
      <p:sp>
        <p:nvSpPr>
          <p:cNvPr id="38" name="Oval 37"/>
          <p:cNvSpPr/>
          <p:nvPr/>
        </p:nvSpPr>
        <p:spPr>
          <a:xfrm>
            <a:off x="4804453" y="5661353"/>
            <a:ext cx="2818432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exciting</a:t>
            </a:r>
            <a:endParaRPr lang="en-US" sz="2800" spc="-160" dirty="0"/>
          </a:p>
        </p:txBody>
      </p:sp>
      <p:sp>
        <p:nvSpPr>
          <p:cNvPr id="40" name="Oval 39"/>
          <p:cNvSpPr/>
          <p:nvPr/>
        </p:nvSpPr>
        <p:spPr>
          <a:xfrm>
            <a:off x="1956089" y="2682938"/>
            <a:ext cx="2484016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historical</a:t>
            </a:r>
            <a:endParaRPr lang="en-US" sz="2800" spc="-100" dirty="0"/>
          </a:p>
        </p:txBody>
      </p:sp>
      <p:sp>
        <p:nvSpPr>
          <p:cNvPr id="41" name="Oval 40"/>
          <p:cNvSpPr/>
          <p:nvPr/>
        </p:nvSpPr>
        <p:spPr>
          <a:xfrm>
            <a:off x="2287072" y="5213038"/>
            <a:ext cx="2343607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en-US" sz="2800" spc="-150" dirty="0"/>
          </a:p>
        </p:txBody>
      </p:sp>
      <p:sp>
        <p:nvSpPr>
          <p:cNvPr id="42" name="Oval 41"/>
          <p:cNvSpPr/>
          <p:nvPr/>
        </p:nvSpPr>
        <p:spPr>
          <a:xfrm>
            <a:off x="1727681" y="3932986"/>
            <a:ext cx="2546369" cy="111756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convenient</a:t>
            </a:r>
            <a:endParaRPr lang="en-US" sz="2600" dirty="0"/>
          </a:p>
        </p:txBody>
      </p:sp>
      <p:sp>
        <p:nvSpPr>
          <p:cNvPr id="49" name="Rectangle 48"/>
          <p:cNvSpPr/>
          <p:nvPr/>
        </p:nvSpPr>
        <p:spPr>
          <a:xfrm>
            <a:off x="1022674" y="810667"/>
            <a:ext cx="10298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Adjectives related the cities and city life: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583439" y="1933858"/>
            <a:ext cx="1592002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800" spc="-100" dirty="0"/>
          </a:p>
        </p:txBody>
      </p:sp>
      <p:sp>
        <p:nvSpPr>
          <p:cNvPr id="3" name="TextBox 2"/>
          <p:cNvSpPr txBox="1"/>
          <p:nvPr/>
        </p:nvSpPr>
        <p:spPr>
          <a:xfrm>
            <a:off x="4948097" y="27869"/>
            <a:ext cx="24473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* WARM -UP</a:t>
            </a:r>
          </a:p>
        </p:txBody>
      </p:sp>
    </p:spTree>
    <p:extLst>
      <p:ext uri="{BB962C8B-B14F-4D97-AF65-F5344CB8AC3E}">
        <p14:creationId xmlns:p14="http://schemas.microsoft.com/office/powerpoint/2010/main" val="18141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3508" y="681384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741" y="76922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26" y="666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53590" y="1756922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12315" y="301993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9195" y="27710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559015" y="27583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650195" y="27532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624295" y="408102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385275" y="40994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6223" y="544309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317215" y="236779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370555" y="1712034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253590" y="4791587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55441" y="4371166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5AF4BFB-0C27-D074-8380-6E2CF955B102}"/>
              </a:ext>
            </a:extLst>
          </p:cNvPr>
          <p:cNvSpPr txBox="1"/>
          <p:nvPr/>
        </p:nvSpPr>
        <p:spPr>
          <a:xfrm>
            <a:off x="4562065" y="27320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77FA3CB-8CB4-94B9-6E72-A7298A956D9E}"/>
              </a:ext>
            </a:extLst>
          </p:cNvPr>
          <p:cNvSpPr txBox="1"/>
          <p:nvPr/>
        </p:nvSpPr>
        <p:spPr>
          <a:xfrm>
            <a:off x="2649762" y="398770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0379" y="835557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612" y="923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397" y="820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409" y="197347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56514" y="31399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58434" y="30510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52014" y="434139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551704" y="251132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714899" y="1912517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6F34608-527D-8937-DDA9-3F8A393D28F3}"/>
              </a:ext>
            </a:extLst>
          </p:cNvPr>
          <p:cNvSpPr txBox="1"/>
          <p:nvPr/>
        </p:nvSpPr>
        <p:spPr>
          <a:xfrm>
            <a:off x="1540919" y="430646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71719532"/>
              </p:ext>
            </p:extLst>
          </p:nvPr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Keys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68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1247" y="143070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6284" y="1697277"/>
            <a:ext cx="7315200" cy="2554545"/>
          </a:xfrm>
          <a:prstGeom prst="rect">
            <a:avLst/>
          </a:prstGeom>
          <a:solidFill>
            <a:srgbClr val="F6E6C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/>
              <a:t> get around: đi vòng quanh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/>
              <a:t>carry out: thực hiện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/>
              <a:t>come down with: bị/mắc bệnh gì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/>
              <a:t>hang out with: đi chơi với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/>
              <a:t>cut down on: cắt giảm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516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09" y="2920119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0044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3092" y="25083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89368686"/>
              </p:ext>
            </p:extLst>
          </p:nvPr>
        </p:nvGraphicFramePr>
        <p:xfrm>
          <a:off x="991316" y="1099288"/>
          <a:ext cx="990092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542996" y="2047343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78811" y="1756513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991181" y="2832838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55951" y="3486253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991181" y="407807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66721" y="479816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6" y="1223649"/>
            <a:ext cx="113235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I’m </a:t>
            </a:r>
            <a:r>
              <a:rPr lang="en-US" sz="3200" u="sng" dirty="0"/>
              <a:t>			</a:t>
            </a:r>
            <a:r>
              <a:rPr lang="en-US" sz="3200" dirty="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3487" y="188906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3487" y="2981896"/>
            <a:ext cx="11323596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3487" y="35819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3487" y="46487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957050" y="626807"/>
            <a:ext cx="6629401" cy="1336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UTM Bell" pitchFamily="18" charset="0"/>
                <a:cs typeface="Times New Roman"/>
              </a:rPr>
              <a:t> Lucky Star Game</a:t>
            </a:r>
          </a:p>
        </p:txBody>
      </p:sp>
      <p:pic>
        <p:nvPicPr>
          <p:cNvPr id="9" name="Picture 2" descr="Bộ môn Dược lý - Trường Đại học Y Dược Thái B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" y="5161936"/>
            <a:ext cx="10841327" cy="16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" y="2091358"/>
            <a:ext cx="1009067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71" y="1963538"/>
            <a:ext cx="762000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21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12" y="12329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712" y="575005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id="{BEC44B04-3228-40EA-A0A9-E5937FB710F2}"/>
              </a:ext>
            </a:extLst>
          </p:cNvPr>
          <p:cNvSpPr/>
          <p:nvPr/>
        </p:nvSpPr>
        <p:spPr>
          <a:xfrm>
            <a:off x="11006191" y="6340667"/>
            <a:ext cx="7620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-4473766" y="5769167"/>
            <a:ext cx="6019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Lucky Star Game</a:t>
            </a:r>
          </a:p>
        </p:txBody>
      </p:sp>
      <p:pic>
        <p:nvPicPr>
          <p:cNvPr id="1026" name="Picture 2" descr="Hình ảnh động dây ngang PowerPoint đẹ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30" y="-13772"/>
            <a:ext cx="7429197" cy="13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>
            <a:hlinkClick r:id="rId6" action="ppaction://hlinksldjump"/>
          </p:cNvPr>
          <p:cNvSpPr/>
          <p:nvPr/>
        </p:nvSpPr>
        <p:spPr>
          <a:xfrm>
            <a:off x="1571626" y="1571626"/>
            <a:ext cx="1447800" cy="1447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5-Point Star 16">
            <a:hlinkClick r:id="rId7" action="ppaction://hlinksldjump"/>
          </p:cNvPr>
          <p:cNvSpPr/>
          <p:nvPr/>
        </p:nvSpPr>
        <p:spPr>
          <a:xfrm>
            <a:off x="2638426" y="1952626"/>
            <a:ext cx="1447800" cy="1447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5-Point Star 17">
            <a:hlinkClick r:id="rId8" action="ppaction://hlinksldjump"/>
          </p:cNvPr>
          <p:cNvSpPr/>
          <p:nvPr/>
        </p:nvSpPr>
        <p:spPr>
          <a:xfrm>
            <a:off x="3705226" y="2317560"/>
            <a:ext cx="1447800" cy="14478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4772026" y="2682494"/>
            <a:ext cx="1447800" cy="14478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5-Point Star 19">
            <a:hlinkClick r:id="rId10" action="ppaction://hlinksldjump"/>
          </p:cNvPr>
          <p:cNvSpPr/>
          <p:nvPr/>
        </p:nvSpPr>
        <p:spPr>
          <a:xfrm>
            <a:off x="5870039" y="3053396"/>
            <a:ext cx="1447800" cy="14478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5-Point Star 20">
            <a:hlinkClick r:id="rId11" action="ppaction://hlinksldjump"/>
          </p:cNvPr>
          <p:cNvSpPr/>
          <p:nvPr/>
        </p:nvSpPr>
        <p:spPr>
          <a:xfrm>
            <a:off x="6947856" y="3429347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5-Point Star 21">
            <a:hlinkClick r:id="rId12" action="ppaction://hlinksldjump"/>
          </p:cNvPr>
          <p:cNvSpPr/>
          <p:nvPr/>
        </p:nvSpPr>
        <p:spPr>
          <a:xfrm>
            <a:off x="8046788" y="3805298"/>
            <a:ext cx="14478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5-Point Star 22">
            <a:hlinkClick r:id="rId13" action="ppaction://hlinksldjump"/>
          </p:cNvPr>
          <p:cNvSpPr/>
          <p:nvPr/>
        </p:nvSpPr>
        <p:spPr>
          <a:xfrm>
            <a:off x="9118179" y="4238626"/>
            <a:ext cx="1447800" cy="1447800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5" name="Picture 14" descr="duck4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-86016"/>
            <a:ext cx="108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7" y="3271822"/>
            <a:ext cx="11081430" cy="1138773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1.</a:t>
            </a:r>
            <a:r>
              <a:rPr lang="en-US" sz="3400" dirty="0"/>
              <a:t> I’m </a:t>
            </a:r>
            <a:r>
              <a:rPr lang="en-US" sz="3400" u="sng" dirty="0"/>
              <a:t>			      </a:t>
            </a:r>
            <a:r>
              <a:rPr lang="en-US" sz="3400" dirty="0"/>
              <a:t> a cold. I have a runny nose and a sore throat.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447663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4389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3.7037E-6 L 0.01484 0.22592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3" grpId="1"/>
      <p:bldP spid="13" grpId="2"/>
      <p:bldP spid="14" grpId="1"/>
      <p:bldP spid="20" grpId="1"/>
      <p:bldP spid="21" grpId="1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6616" y="88294"/>
            <a:ext cx="25117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4438" y="1012410"/>
            <a:ext cx="9736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Do you like living in the city or in the countryside?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1769807"/>
            <a:ext cx="1034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I like living in the…………………………. Because ……………………………………..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80516" y="4320798"/>
            <a:ext cx="8641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( </a:t>
            </a:r>
            <a:r>
              <a:rPr lang="en-US" sz="2800" i="1" dirty="0" err="1"/>
              <a:t>Thành</a:t>
            </a:r>
            <a:r>
              <a:rPr lang="en-US" sz="2800" i="1" dirty="0"/>
              <a:t> </a:t>
            </a:r>
            <a:r>
              <a:rPr lang="en-US" sz="2800" i="1" dirty="0" err="1"/>
              <a:t>phố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phát</a:t>
            </a:r>
            <a:r>
              <a:rPr lang="en-US" sz="2800" i="1" dirty="0"/>
              <a:t> </a:t>
            </a:r>
            <a:r>
              <a:rPr lang="en-US" sz="2800" i="1" dirty="0" err="1"/>
              <a:t>triển</a:t>
            </a:r>
            <a:r>
              <a:rPr lang="en-US" sz="2800" i="1" dirty="0"/>
              <a:t> </a:t>
            </a:r>
            <a:r>
              <a:rPr lang="en-US" sz="2800" i="1" dirty="0" err="1"/>
              <a:t>thì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đông</a:t>
            </a:r>
            <a:r>
              <a:rPr lang="en-US" sz="2800" i="1" dirty="0"/>
              <a:t> </a:t>
            </a:r>
            <a:r>
              <a:rPr lang="en-US" sz="2800" i="1" dirty="0" err="1"/>
              <a:t>đúc</a:t>
            </a:r>
            <a:r>
              <a:rPr lang="en-US" sz="2800" i="1" dirty="0"/>
              <a:t>.)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5910" y="3546297"/>
            <a:ext cx="1171022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The more developed the city is, the more crowded it </a:t>
            </a:r>
            <a:r>
              <a:rPr lang="en-US" sz="3400" dirty="0"/>
              <a:t>becomes.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endParaRPr lang="en-US" sz="3400" dirty="0"/>
          </a:p>
        </p:txBody>
      </p:sp>
      <p:sp>
        <p:nvSpPr>
          <p:cNvPr id="16" name="Rectangle 15"/>
          <p:cNvSpPr/>
          <p:nvPr/>
        </p:nvSpPr>
        <p:spPr>
          <a:xfrm>
            <a:off x="2145030" y="5248771"/>
            <a:ext cx="6484620" cy="584775"/>
          </a:xfrm>
          <a:prstGeom prst="rect">
            <a:avLst/>
          </a:prstGeom>
          <a:solidFill>
            <a:srgbClr val="F7C8E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Double comparatives (So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kép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9080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486" y="2811319"/>
            <a:ext cx="1130136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</a:rPr>
              <a:t>2.</a:t>
            </a:r>
            <a:r>
              <a:rPr lang="en-US" sz="3200" dirty="0">
                <a:solidFill>
                  <a:prstClr val="black"/>
                </a:solidFill>
              </a:rPr>
              <a:t> We all need to </a:t>
            </a:r>
            <a:r>
              <a:rPr lang="en-US" sz="3200" u="sng" dirty="0">
                <a:solidFill>
                  <a:prstClr val="black"/>
                </a:solidFill>
              </a:rPr>
              <a:t> 			 </a:t>
            </a:r>
            <a:r>
              <a:rPr lang="en-US" sz="3200" dirty="0">
                <a:solidFill>
                  <a:prstClr val="black"/>
                </a:solidFill>
              </a:rPr>
              <a:t>using our cars and ride our bikes more to reduce air pollution.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586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4331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8724 0.237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  <p:bldP spid="14" grpId="2"/>
      <p:bldP spid="20" grpId="1"/>
      <p:bldP spid="21" grpId="1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552003" y="3025379"/>
            <a:ext cx="10281376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  </a:t>
            </a:r>
            <a:r>
              <a:rPr lang="en-US" sz="3200" dirty="0"/>
              <a:t>by bus.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7194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5391 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0" grpId="2"/>
      <p:bldP spid="21" grpId="1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/>
          <p:nvPr/>
        </p:nvSpPr>
        <p:spPr>
          <a:xfrm>
            <a:off x="209644" y="3581971"/>
            <a:ext cx="11402254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      </a:t>
            </a:r>
            <a:r>
              <a:rPr lang="en-US" sz="3200" dirty="0"/>
              <a:t>each other?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9376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4323 0.3539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1" grpId="2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/>
          <p:nvPr/>
        </p:nvSpPr>
        <p:spPr>
          <a:xfrm>
            <a:off x="353486" y="3113548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936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16094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2" grpId="1"/>
      <p:bldP spid="2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2632" y="133817"/>
            <a:ext cx="5781369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73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1646962"/>
      </p:ext>
    </p:extLst>
  </p:cSld>
  <p:clrMapOvr>
    <a:masterClrMapping/>
  </p:clrMapOvr>
  <p:transition>
    <p:cover/>
    <p:sndAc>
      <p:stSnd>
        <p:snd r:embed="rId2" name="applaus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6705184"/>
      </p:ext>
    </p:extLst>
  </p:cSld>
  <p:clrMapOvr>
    <a:masterClrMapping/>
  </p:clrMapOvr>
  <p:transition>
    <p:cover/>
    <p:sndAc>
      <p:stSnd>
        <p:snd r:embed="rId2" name="applaus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2983" y="1289621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9643" y="188906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We all need to </a:t>
            </a:r>
            <a:r>
              <a:rPr lang="en-US" sz="3200" u="sng" dirty="0"/>
              <a:t> 			 </a:t>
            </a:r>
            <a:r>
              <a:rPr lang="en-US" sz="3200" dirty="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09643" y="2981896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	</a:t>
            </a:r>
            <a:r>
              <a:rPr lang="en-US" sz="3200" dirty="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9643" y="35819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	</a:t>
            </a:r>
            <a:r>
              <a:rPr lang="en-US" sz="3200" dirty="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9643" y="46487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253217" y="1289621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35089" y="190779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08755" y="294623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162875" y="364008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28838" y="462654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4" grpId="0"/>
      <p:bldP spid="4" grpId="1"/>
      <p:bldP spid="5" grpId="0"/>
      <p:bldP spid="5" grpId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159" y="181704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FF0000"/>
                </a:solidFill>
              </a:rPr>
              <a:t>How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is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your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city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8853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0127" y="786691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2122" y="9497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907" y="82949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060412687"/>
              </p:ext>
            </p:extLst>
          </p:nvPr>
        </p:nvGraphicFramePr>
        <p:xfrm>
          <a:off x="213114" y="1599237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565796675"/>
              </p:ext>
            </p:extLst>
          </p:nvPr>
        </p:nvGraphicFramePr>
        <p:xfrm>
          <a:off x="281940" y="1579573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5149091"/>
            <a:ext cx="968477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I disagree. Although the city is very busy, it offers various opportunities and it has </a:t>
            </a:r>
            <a:r>
              <a:rPr lang="en-US" sz="2800" i="1" dirty="0"/>
              <a:t>lots of entertainment facilities, parks, playgrounds, </a:t>
            </a:r>
            <a:r>
              <a:rPr lang="en-US" sz="2800" i="1" dirty="0" err="1"/>
              <a:t>etc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that can contribute to people's happiness.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3794" y="4748981"/>
            <a:ext cx="136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3366FF"/>
                </a:solidFill>
              </a:rPr>
              <a:t>* Example: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602050917"/>
              </p:ext>
            </p:extLst>
          </p:nvPr>
        </p:nvGraphicFramePr>
        <p:xfrm>
          <a:off x="281940" y="1703705"/>
          <a:ext cx="1173099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318" y="191569"/>
            <a:ext cx="4724030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912" y="1390852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82" y="608014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037" y="2326647"/>
            <a:ext cx="10453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prstClr val="black"/>
                </a:solidFill>
                <a:sym typeface="+mn-ea"/>
              </a:rPr>
              <a:t>Recognise</a:t>
            </a:r>
            <a:r>
              <a:rPr lang="en-US" sz="3600" dirty="0">
                <a:solidFill>
                  <a:prstClr val="black"/>
                </a:solidFill>
                <a:sym typeface="+mn-ea"/>
              </a:rPr>
              <a:t> and use comparison of adjectives and some phrasal verbs.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4748" y="122964"/>
            <a:ext cx="47391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45" y="1080770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11" y="4063181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874943" y="2698218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9"/>
            <a:ext cx="8118221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3704539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COMPARATIVES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0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PHRASAL VERBS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r>
              <a:rPr lang="en-GB" dirty="0">
                <a:solidFill>
                  <a:schemeClr val="tx1"/>
                </a:solidFill>
              </a:rPr>
              <a:t>Option 2: Comparative Chain game.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54835"/>
            <a:ext cx="6329680" cy="13741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sentence.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00730"/>
            <a:ext cx="6327775" cy="16065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5079365"/>
            <a:ext cx="6315075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541905"/>
            <a:ext cx="728345" cy="10090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51910"/>
            <a:ext cx="1012190" cy="11722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182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  <p:extLst>
      <p:ext uri="{BB962C8B-B14F-4D97-AF65-F5344CB8AC3E}">
        <p14:creationId xmlns:p14="http://schemas.microsoft.com/office/powerpoint/2010/main" val="4040049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1315" y="86794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20775" y="4725035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60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22960"/>
            <a:ext cx="68853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dirty="0"/>
              <a:t>- </a:t>
            </a:r>
            <a:r>
              <a:rPr lang="en-US" sz="3000" dirty="0"/>
              <a:t>Work in teams.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- Teacher chooses a category such as “transportation”.</a:t>
            </a:r>
          </a:p>
          <a:p>
            <a:pPr algn="just">
              <a:lnSpc>
                <a:spcPct val="200000"/>
              </a:lnSpc>
            </a:pPr>
            <a:r>
              <a:rPr lang="en-US" sz="3000" dirty="0"/>
              <a:t>- The first team names something related to the category, such as </a:t>
            </a:r>
            <a:r>
              <a:rPr lang="en-US" sz="30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06439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632200" y="755650"/>
            <a:ext cx="851979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533140" y="4030980"/>
            <a:ext cx="83585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- The last team remaining wins.</a:t>
            </a:r>
          </a:p>
        </p:txBody>
      </p:sp>
    </p:spTree>
    <p:extLst>
      <p:ext uri="{BB962C8B-B14F-4D97-AF65-F5344CB8AC3E}">
        <p14:creationId xmlns:p14="http://schemas.microsoft.com/office/powerpoint/2010/main" val="4158929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3356008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8340" y="72073"/>
            <a:ext cx="52451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64540" y="717233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34038" y="1652045"/>
            <a:ext cx="1020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/>
              <a:t>Chúng ta sử dụng </a:t>
            </a:r>
            <a:r>
              <a:rPr lang="vi-VN" sz="2400" b="1" i="1" dirty="0">
                <a:solidFill>
                  <a:srgbClr val="C00000"/>
                </a:solidFill>
              </a:rPr>
              <a:t>the</a:t>
            </a:r>
            <a:r>
              <a:rPr lang="vi-VN" sz="2400" i="1" dirty="0"/>
              <a:t> với </a:t>
            </a:r>
            <a:r>
              <a:rPr lang="vi-VN" sz="2400" b="1" i="1" dirty="0"/>
              <a:t>tính từ so sánh hơn </a:t>
            </a:r>
            <a:r>
              <a:rPr lang="vi-VN" sz="2400" i="1" dirty="0"/>
              <a:t>để chỉ ra rằng một sự việc hoặc tình huống này phụ thuộc vào một sự việc hoặc tình huống khác.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73" r="53001" b="80522"/>
          <a:stretch/>
        </p:blipFill>
        <p:spPr>
          <a:xfrm>
            <a:off x="300417" y="779274"/>
            <a:ext cx="2802193" cy="75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76284" y="2740200"/>
            <a:ext cx="862354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The 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+ V, the 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+ V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            </a:t>
            </a:r>
            <a:r>
              <a:rPr lang="en-US" sz="2800" b="1" i="1" dirty="0">
                <a:solidFill>
                  <a:srgbClr val="0070C0"/>
                </a:solidFill>
              </a:rPr>
              <a:t>( </a:t>
            </a:r>
            <a:r>
              <a:rPr lang="en-US" sz="2800" b="1" i="1" dirty="0" err="1">
                <a:solidFill>
                  <a:srgbClr val="0070C0"/>
                </a:solidFill>
              </a:rPr>
              <a:t>càng</a:t>
            </a:r>
            <a:r>
              <a:rPr lang="en-US" sz="2800" b="1" i="1" dirty="0">
                <a:solidFill>
                  <a:srgbClr val="0070C0"/>
                </a:solidFill>
              </a:rPr>
              <a:t> ………, </a:t>
            </a:r>
            <a:r>
              <a:rPr lang="en-US" sz="2800" b="1" i="1" dirty="0" err="1">
                <a:solidFill>
                  <a:srgbClr val="0070C0"/>
                </a:solidFill>
              </a:rPr>
              <a:t>thì</a:t>
            </a:r>
            <a:r>
              <a:rPr lang="en-US" sz="2800" b="1" i="1" dirty="0">
                <a:solidFill>
                  <a:srgbClr val="0070C0"/>
                </a:solidFill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</a:rPr>
              <a:t>càng</a:t>
            </a:r>
            <a:r>
              <a:rPr lang="en-US" sz="2800" b="1" i="1" dirty="0">
                <a:solidFill>
                  <a:srgbClr val="0070C0"/>
                </a:solidFill>
              </a:rPr>
              <a:t> ……………)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7767" y="4006164"/>
            <a:ext cx="10510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7030A0"/>
                </a:solidFill>
              </a:rPr>
              <a:t>The more developed the city is, the more crowded it becomes.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         </a:t>
            </a:r>
            <a:r>
              <a:rPr lang="vi-VN" sz="2400" i="1" dirty="0"/>
              <a:t>(Thành phố càng phát triển thì càng đông đúc.)</a:t>
            </a:r>
            <a:endParaRPr lang="en-US" sz="2400" i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7030A0"/>
                </a:solidFill>
              </a:rPr>
              <a:t>The nearer we got to the suburb, the less busy the road was.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i="1" dirty="0"/>
              <a:t>(Càng đến gần vùng ngoại ô, con đường càng bớt nhộn nhịp.)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8394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844" y="882158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8377" y="91411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162" y="81147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50660" y="1708293"/>
            <a:ext cx="112646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Lan isn’t home yet. The </a:t>
            </a:r>
            <a:r>
              <a:rPr lang="en-US" sz="3200" b="1" dirty="0">
                <a:solidFill>
                  <a:schemeClr val="accent2"/>
                </a:solidFill>
              </a:rPr>
              <a:t>later / more late</a:t>
            </a:r>
            <a:r>
              <a:rPr lang="en-US" sz="3200" dirty="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0659" y="3038618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He wants a new house. The larger the house is, the </a:t>
            </a:r>
            <a:r>
              <a:rPr lang="en-US" sz="3200" b="1" dirty="0">
                <a:solidFill>
                  <a:schemeClr val="accent2"/>
                </a:solidFill>
              </a:rPr>
              <a:t>comfortable / more comfortable</a:t>
            </a:r>
            <a:r>
              <a:rPr lang="en-US" sz="3200" dirty="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50659" y="4351163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She thinks the bigger the city is, </a:t>
            </a:r>
            <a:r>
              <a:rPr lang="en-US" sz="3200" b="1" dirty="0">
                <a:solidFill>
                  <a:schemeClr val="accent2"/>
                </a:solidFill>
              </a:rPr>
              <a:t>higher / the higher</a:t>
            </a:r>
            <a:r>
              <a:rPr lang="en-US" sz="3200" dirty="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397039" y="1757291"/>
            <a:ext cx="1106784" cy="523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9679" y="3543786"/>
            <a:ext cx="3250779" cy="657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5200" y="4271331"/>
            <a:ext cx="1937992" cy="753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49" y="4702318"/>
            <a:ext cx="3103245" cy="17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5596" y="70462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7365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63394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1949" y="3308051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5.</a:t>
            </a:r>
            <a:r>
              <a:rPr lang="en-US" sz="3400" dirty="0"/>
              <a:t> The larger population the town has, </a:t>
            </a:r>
            <a:r>
              <a:rPr lang="en-US" sz="3400" b="1" dirty="0">
                <a:solidFill>
                  <a:schemeClr val="accent2"/>
                </a:solidFill>
              </a:rPr>
              <a:t>more difficult  / the more difficult</a:t>
            </a:r>
            <a:r>
              <a:rPr lang="en-US" sz="3400" dirty="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1949" y="1940326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4.</a:t>
            </a:r>
            <a:r>
              <a:rPr lang="en-US" sz="3400" dirty="0"/>
              <a:t> The </a:t>
            </a:r>
            <a:r>
              <a:rPr lang="en-US" sz="3400" b="1" dirty="0" err="1">
                <a:solidFill>
                  <a:schemeClr val="accent2"/>
                </a:solidFill>
              </a:rPr>
              <a:t>famouser</a:t>
            </a:r>
            <a:r>
              <a:rPr lang="en-US" sz="3400" b="1" dirty="0">
                <a:solidFill>
                  <a:schemeClr val="accent2"/>
                </a:solidFill>
              </a:rPr>
              <a:t> / more famous</a:t>
            </a:r>
            <a:r>
              <a:rPr lang="en-US" sz="3400" dirty="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59283" y="1925168"/>
            <a:ext cx="2672653" cy="756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1948" y="3798700"/>
            <a:ext cx="3368970" cy="751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2712" y="715236"/>
            <a:ext cx="1101651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145" y="749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30" y="646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4655" y="117952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9900" y="321787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692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221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384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15160" y="43094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192260" y="43856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83970" y="555340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704647" y="1743273"/>
            <a:ext cx="1524953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22"/>
          <p:cNvSpPr txBox="1"/>
          <p:nvPr/>
        </p:nvSpPr>
        <p:spPr>
          <a:xfrm>
            <a:off x="6490970" y="1169363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4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00100" y="5020003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972820" y="461296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B1788DE-3042-E077-EC9C-05B5051392B4}"/>
              </a:ext>
            </a:extLst>
          </p:cNvPr>
          <p:cNvSpPr txBox="1"/>
          <p:nvPr/>
        </p:nvSpPr>
        <p:spPr>
          <a:xfrm>
            <a:off x="9571355" y="22467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50D9433-937F-3812-2F84-AF3A1FC4AAF9}"/>
              </a:ext>
            </a:extLst>
          </p:cNvPr>
          <p:cNvSpPr txBox="1"/>
          <p:nvPr/>
        </p:nvSpPr>
        <p:spPr>
          <a:xfrm>
            <a:off x="2729230" y="5546696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8382" y="97979"/>
            <a:ext cx="524510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000" b="1" dirty="0">
                <a:sym typeface="+mn-ea"/>
              </a:rPr>
              <a:t>DOUBLE COMPARATIVES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2252</Words>
  <Application>Microsoft Office PowerPoint</Application>
  <PresentationFormat>Màn hình rộng</PresentationFormat>
  <Paragraphs>375</Paragraphs>
  <Slides>43</Slides>
  <Notes>33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57" baseType="lpstr">
      <vt:lpstr>.VnAvantH</vt:lpstr>
      <vt:lpstr>Adobe Gothic Std B</vt:lpstr>
      <vt:lpstr>Algerian</vt:lpstr>
      <vt:lpstr>Arial</vt:lpstr>
      <vt:lpstr>Bahnschrift SemiBold</vt:lpstr>
      <vt:lpstr>Calibri</vt:lpstr>
      <vt:lpstr>Calibri Light</vt:lpstr>
      <vt:lpstr>Comic Sans MS</vt:lpstr>
      <vt:lpstr>Myriad Pro</vt:lpstr>
      <vt:lpstr>Open Sans</vt:lpstr>
      <vt:lpstr>Times New Roman</vt:lpstr>
      <vt:lpstr>UTM Bell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Lucky number</vt:lpstr>
      <vt:lpstr>Lucky number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minhduongle69@gmail.com</cp:lastModifiedBy>
  <cp:revision>294</cp:revision>
  <dcterms:created xsi:type="dcterms:W3CDTF">2020-12-09T02:04:00Z</dcterms:created>
  <dcterms:modified xsi:type="dcterms:W3CDTF">2024-11-30T13:17:28Z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