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68" r:id="rId2"/>
    <p:sldId id="366" r:id="rId3"/>
    <p:sldId id="367" r:id="rId4"/>
    <p:sldId id="256" r:id="rId5"/>
    <p:sldId id="369" r:id="rId6"/>
    <p:sldId id="370" r:id="rId7"/>
    <p:sldId id="355" r:id="rId8"/>
    <p:sldId id="276" r:id="rId9"/>
    <p:sldId id="364" r:id="rId10"/>
    <p:sldId id="356" r:id="rId11"/>
    <p:sldId id="371" r:id="rId12"/>
    <p:sldId id="373" r:id="rId13"/>
    <p:sldId id="372" r:id="rId14"/>
    <p:sldId id="374" r:id="rId15"/>
    <p:sldId id="314" r:id="rId16"/>
    <p:sldId id="330" r:id="rId17"/>
    <p:sldId id="3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417"/>
    <a:srgbClr val="0087B2"/>
    <a:srgbClr val="6D9FB1"/>
    <a:srgbClr val="F7931D"/>
    <a:srgbClr val="F26648"/>
    <a:srgbClr val="FFFFFF"/>
    <a:srgbClr val="0070C0"/>
    <a:srgbClr val="FBC864"/>
    <a:srgbClr val="FEE3AF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2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72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5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2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70376" y="6211670"/>
            <a:ext cx="28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9</a:t>
            </a:r>
          </a:p>
        </p:txBody>
      </p:sp>
    </p:spTree>
    <p:extLst>
      <p:ext uri="{BB962C8B-B14F-4D97-AF65-F5344CB8AC3E}">
        <p14:creationId xmlns:p14="http://schemas.microsoft.com/office/powerpoint/2010/main" val="1794137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23093" y="126139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95" y="1219278"/>
            <a:ext cx="11247151" cy="39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5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2890" y="4041059"/>
            <a:ext cx="102157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1. Where do you live?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2. What is good about your community?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3. What is not good about your community?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4. What changes do you want to make to improve your community?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6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486" y="1455174"/>
            <a:ext cx="5986523" cy="269403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6980" y="624177"/>
            <a:ext cx="1133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Open Sans" panose="020B0606030504020204" pitchFamily="34" charset="0"/>
              </a:rPr>
              <a:t>1. </a:t>
            </a:r>
            <a:r>
              <a:rPr lang="en-US" sz="2400" i="1" dirty="0">
                <a:latin typeface="Open Sans" panose="020B0606030504020204" pitchFamily="34" charset="0"/>
              </a:rPr>
              <a:t>Interview some students from your class or from other classes about the changes they want to make in their community. Use the questions below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23093" y="126139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</p:spTree>
    <p:extLst>
      <p:ext uri="{BB962C8B-B14F-4D97-AF65-F5344CB8AC3E}">
        <p14:creationId xmlns:p14="http://schemas.microsoft.com/office/powerpoint/2010/main" val="19452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713" y="1975558"/>
            <a:ext cx="862289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500" i="1" dirty="0">
                <a:solidFill>
                  <a:srgbClr val="C00000"/>
                </a:solidFill>
              </a:rPr>
              <a:t>I live in the countryside of Hanoi.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4966" y="2666946"/>
            <a:ext cx="1113995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  </a:t>
            </a:r>
            <a:r>
              <a:rPr lang="en-US" sz="2500" i="1" dirty="0">
                <a:solidFill>
                  <a:srgbClr val="C00000"/>
                </a:solidFill>
              </a:rPr>
              <a:t> People in my community tend to be friendly and supportive of each other.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09713" y="3528720"/>
            <a:ext cx="119855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sz="2500" i="1" dirty="0">
                <a:solidFill>
                  <a:srgbClr val="C00000"/>
                </a:solidFill>
              </a:rPr>
              <a:t> One drawback is the limited availability of public spaces and recreational facilities.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966" y="4330625"/>
            <a:ext cx="110121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500" i="1" dirty="0">
                <a:solidFill>
                  <a:srgbClr val="C00000"/>
                </a:solidFill>
              </a:rPr>
              <a:t> I would like to see improvements in creating more public spaces, parks, cinemas and entertainment </a:t>
            </a:r>
            <a:r>
              <a:rPr lang="en-US" sz="2500" i="1" dirty="0" err="1">
                <a:solidFill>
                  <a:srgbClr val="C00000"/>
                </a:solidFill>
              </a:rPr>
              <a:t>centres</a:t>
            </a:r>
            <a:r>
              <a:rPr lang="en-US" sz="2500" i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919" y="71925"/>
            <a:ext cx="2610094" cy="584775"/>
          </a:xfrm>
          <a:prstGeom prst="rect">
            <a:avLst/>
          </a:prstGeom>
          <a:solidFill>
            <a:srgbClr val="F8B417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734" y="656700"/>
            <a:ext cx="1133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Open Sans" panose="020B0606030504020204" pitchFamily="34" charset="0"/>
              </a:rPr>
              <a:t>1. </a:t>
            </a:r>
            <a:r>
              <a:rPr lang="en-US" sz="2400" i="1" dirty="0">
                <a:latin typeface="Open Sans" panose="020B0606030504020204" pitchFamily="34" charset="0"/>
              </a:rPr>
              <a:t>Interview some students from your class or from other classes about the changes they want to make in their community. Use the questions below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693173" y="1339500"/>
            <a:ext cx="102157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1. Where do you live?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2. What is good about your community?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3. What is not good about your community?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4. What changes do you want to make to improve your community?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8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18" y="86810"/>
            <a:ext cx="5795748" cy="2626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268" y="86810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268" y="1075085"/>
            <a:ext cx="45962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Collect the answers. </a:t>
            </a:r>
          </a:p>
          <a:p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       Use the table below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.  </a:t>
            </a:r>
            <a:endParaRPr lang="en-US" sz="25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619038"/>
              </p:ext>
            </p:extLst>
          </p:nvPr>
        </p:nvGraphicFramePr>
        <p:xfrm>
          <a:off x="304801" y="3202134"/>
          <a:ext cx="11651223" cy="2853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510">
                  <a:extLst>
                    <a:ext uri="{9D8B030D-6E8A-4147-A177-3AD203B41FA5}">
                      <a16:colId xmlns:a16="http://schemas.microsoft.com/office/drawing/2014/main" val="2461802030"/>
                    </a:ext>
                  </a:extLst>
                </a:gridCol>
                <a:gridCol w="1700980">
                  <a:extLst>
                    <a:ext uri="{9D8B030D-6E8A-4147-A177-3AD203B41FA5}">
                      <a16:colId xmlns:a16="http://schemas.microsoft.com/office/drawing/2014/main" val="3319720968"/>
                    </a:ext>
                  </a:extLst>
                </a:gridCol>
                <a:gridCol w="2880852">
                  <a:extLst>
                    <a:ext uri="{9D8B030D-6E8A-4147-A177-3AD203B41FA5}">
                      <a16:colId xmlns:a16="http://schemas.microsoft.com/office/drawing/2014/main" val="2323005883"/>
                    </a:ext>
                  </a:extLst>
                </a:gridCol>
                <a:gridCol w="2782529">
                  <a:extLst>
                    <a:ext uri="{9D8B030D-6E8A-4147-A177-3AD203B41FA5}">
                      <a16:colId xmlns:a16="http://schemas.microsoft.com/office/drawing/2014/main" val="205758777"/>
                    </a:ext>
                  </a:extLst>
                </a:gridCol>
                <a:gridCol w="2851352">
                  <a:extLst>
                    <a:ext uri="{9D8B030D-6E8A-4147-A177-3AD203B41FA5}">
                      <a16:colId xmlns:a16="http://schemas.microsoft.com/office/drawing/2014/main" val="1563284207"/>
                    </a:ext>
                  </a:extLst>
                </a:gridCol>
              </a:tblGrid>
              <a:tr h="829181">
                <a:tc>
                  <a:txBody>
                    <a:bodyPr/>
                    <a:lstStyle/>
                    <a:p>
                      <a:r>
                        <a:rPr lang="en-US" sz="2500" dirty="0"/>
                        <a:t>Students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1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2</a:t>
                      </a:r>
                      <a:endParaRPr lang="en-US" sz="2500" dirty="0"/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3</a:t>
                      </a:r>
                      <a:endParaRPr lang="en-US" sz="2500" dirty="0"/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4</a:t>
                      </a:r>
                      <a:endParaRPr lang="en-US" sz="2500" dirty="0"/>
                    </a:p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498574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r>
                        <a:rPr lang="en-US" sz="2100" dirty="0" err="1"/>
                        <a:t>Huong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small town</a:t>
                      </a:r>
                      <a:r>
                        <a:rPr lang="en-US" sz="2100" baseline="0" dirty="0"/>
                        <a:t> 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Friendly neighbors,…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Lack of</a:t>
                      </a:r>
                      <a:r>
                        <a:rPr lang="en-US" sz="2100" baseline="0" dirty="0"/>
                        <a:t> public parks , outdoor space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public spaces, parks, cinemas and entertainment </a:t>
                      </a:r>
                      <a:r>
                        <a:rPr kumimoji="0" lang="en-US" sz="21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centres</a:t>
                      </a:r>
                      <a:r>
                        <a:rPr kumimoji="0" lang="en-US" sz="2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590298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r>
                        <a:rPr lang="en-US" sz="2100" dirty="0"/>
                        <a:t>Thu</a:t>
                      </a:r>
                      <a:r>
                        <a:rPr lang="en-US" sz="2100" baseline="0" dirty="0"/>
                        <a:t> Ba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982477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34768"/>
                  </a:ext>
                </a:extLst>
              </a:tr>
            </a:tbl>
          </a:graphicData>
        </a:graphic>
      </p:graphicFrame>
      <p:pic>
        <p:nvPicPr>
          <p:cNvPr id="9" name="Picture 24" descr="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19905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234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258" y="213455"/>
            <a:ext cx="101075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3. </a:t>
            </a:r>
            <a:r>
              <a:rPr lang="en-US" sz="2600" b="1" dirty="0">
                <a:solidFill>
                  <a:srgbClr val="0070C0"/>
                </a:solidFill>
              </a:rPr>
              <a:t>Report your group's findings to your class. Use the following questions to guide your report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1380" y="1106007"/>
            <a:ext cx="9438968" cy="224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How many students did you interview?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is good about their community?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is not good about their community?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changes do they want to make?</a:t>
            </a:r>
            <a:endParaRPr lang="en-US" sz="240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451" y="3710543"/>
            <a:ext cx="124279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2400" i="1" dirty="0"/>
              <a:t>We interviewed 4 students.</a:t>
            </a:r>
            <a:endParaRPr lang="en-US" sz="2400" i="1" dirty="0"/>
          </a:p>
          <a:p>
            <a:pPr marL="342900" indent="-342900">
              <a:buAutoNum type="arabicPeriod"/>
            </a:pPr>
            <a:r>
              <a:rPr lang="vi-VN" sz="2400" i="1" dirty="0"/>
              <a:t>Their community has several good aspects: friendly neighbors,</a:t>
            </a:r>
            <a:r>
              <a:rPr lang="en-US" sz="2400" i="1" dirty="0"/>
              <a:t> peaceful and very cool </a:t>
            </a:r>
          </a:p>
          <a:p>
            <a:pPr marL="342900" indent="-342900">
              <a:buAutoNum type="arabicPeriod"/>
            </a:pPr>
            <a:r>
              <a:rPr lang="vi-VN" sz="2400" i="1" dirty="0"/>
              <a:t>he drawbacks of their community are: lack of public parks and outdoor space, limited public transportation options and limited access to quality healthcare</a:t>
            </a:r>
            <a:endParaRPr lang="en-US" sz="2400" i="1" dirty="0"/>
          </a:p>
          <a:p>
            <a:pPr marL="342900" indent="-342900">
              <a:buAutoNum type="arabicPeriod"/>
            </a:pPr>
            <a:r>
              <a:rPr lang="en-US" sz="2400" i="1" dirty="0"/>
              <a:t>They want their community to have more green spaces and recreational areas, implementing traffic management measures, better public transportation services and more accessible healthcare options.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252" y="659731"/>
            <a:ext cx="2645828" cy="24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0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14488" y="95375"/>
            <a:ext cx="442599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782035" y="1038042"/>
            <a:ext cx="1098753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015" y="95375"/>
            <a:ext cx="2461574" cy="16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81549" y="2107138"/>
            <a:ext cx="105580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Review the vocabulary and grammar of Unit 1.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Apply what they have learnt (vocabulary and grammar) into practice through a project.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01961" y="108722"/>
            <a:ext cx="440485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6331" y="1561543"/>
            <a:ext cx="8149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Prepare Unit 2 (Getting started)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41" y="2395778"/>
            <a:ext cx="2639591" cy="21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3" imgW="1219370" imgH="1228571" progId="Paint.Picture">
                    <p:embed/>
                  </p:oleObj>
                </mc:Choice>
                <mc:Fallback>
                  <p:oleObj name="Bitmap Image" r:id="rId3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191291959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947" t="11731" r="26947" b="11731"/>
          <a:stretch/>
        </p:blipFill>
        <p:spPr>
          <a:xfrm>
            <a:off x="991556" y="1022869"/>
            <a:ext cx="4291644" cy="4291641"/>
          </a:xfrm>
          <a:prstGeom prst="ellipse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Isosceles Triangle 4"/>
          <p:cNvSpPr/>
          <p:nvPr/>
        </p:nvSpPr>
        <p:spPr>
          <a:xfrm rot="5400000">
            <a:off x="343897" y="2628616"/>
            <a:ext cx="392355" cy="1080148"/>
          </a:xfrm>
          <a:prstGeom prst="triangle">
            <a:avLst/>
          </a:prstGeom>
          <a:solidFill>
            <a:schemeClr val="accent4"/>
          </a:solidFill>
          <a:ln w="28575">
            <a:solidFill>
              <a:srgbClr val="F2664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26932" y="2858243"/>
            <a:ext cx="620892" cy="620892"/>
          </a:xfrm>
          <a:prstGeom prst="ellipse">
            <a:avLst/>
          </a:prstGeom>
          <a:solidFill>
            <a:schemeClr val="accent4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SPIN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17678" y="285664"/>
            <a:ext cx="10803908" cy="4052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202124"/>
                </a:solidFill>
                <a:latin typeface="inherit"/>
              </a:rPr>
              <a:t>Check out the old lesson by spinning the wheel to call out the name</a:t>
            </a:r>
            <a:r>
              <a:rPr lang="en-US" altLang="en-US" sz="800" dirty="0"/>
              <a:t> 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775" r="10352"/>
          <a:stretch/>
        </p:blipFill>
        <p:spPr>
          <a:xfrm>
            <a:off x="6274756" y="1022869"/>
            <a:ext cx="5200073" cy="531318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nhac-nen-keu-lo-to-nhac-loto-khong-l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674" y="117890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700" y="5520987"/>
            <a:ext cx="560181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5"/>
                </a:solidFill>
              </a:rPr>
              <a:t>DS </a:t>
            </a:r>
            <a:r>
              <a:rPr lang="en-US" sz="2800" b="1" i="1" dirty="0" err="1">
                <a:solidFill>
                  <a:schemeClr val="accent5"/>
                </a:solidFill>
              </a:rPr>
              <a:t>lớp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Của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Quý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Thầy</a:t>
            </a:r>
            <a:r>
              <a:rPr lang="en-US" sz="2800" b="1" i="1" dirty="0">
                <a:solidFill>
                  <a:schemeClr val="accent5"/>
                </a:solidFill>
              </a:rPr>
              <a:t>, </a:t>
            </a:r>
            <a:r>
              <a:rPr lang="en-US" sz="2800" b="1" i="1" dirty="0" err="1">
                <a:solidFill>
                  <a:schemeClr val="accent5"/>
                </a:solidFill>
              </a:rPr>
              <a:t>Cô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bao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nhiêu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hs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nhờ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Côi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Nguyễn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thiết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kế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cho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nha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494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9679" y="186503"/>
            <a:ext cx="819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Sans-Semibold"/>
              </a:rPr>
              <a:t>Fill in each blank with a suitable word given in the box.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385" y="1571498"/>
            <a:ext cx="11034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Sans"/>
              </a:rPr>
              <a:t>1.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My friend is a talented …………………...who specializes in creating unique jewelry pieces.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305643" y="810205"/>
            <a:ext cx="127951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artisan</a:t>
            </a:r>
            <a:r>
              <a:rPr lang="en-US" sz="2400" b="1" i="1" dirty="0">
                <a:solidFill>
                  <a:srgbClr val="0F1317"/>
                </a:solidFill>
                <a:latin typeface="OpenSans"/>
              </a:rPr>
              <a:t> </a:t>
            </a:r>
            <a:endParaRPr lang="en-US" sz="2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400385" y="2368810"/>
            <a:ext cx="11034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Sans"/>
              </a:rPr>
              <a:t>2. </a:t>
            </a:r>
            <a:r>
              <a:rPr lang="en-US" sz="2400" dirty="0">
                <a:latin typeface="OpenSans"/>
              </a:rPr>
              <a:t>………………………., such as police officers and firefighters, play a crucial role in keeping our neighborhoods safe.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917649" y="790390"/>
            <a:ext cx="3177473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Community helpers</a:t>
            </a:r>
            <a:endParaRPr lang="en-US" sz="2400" b="1" i="1" dirty="0"/>
          </a:p>
        </p:txBody>
      </p:sp>
      <p:sp>
        <p:nvSpPr>
          <p:cNvPr id="9" name="Rectangle 8"/>
          <p:cNvSpPr/>
          <p:nvPr/>
        </p:nvSpPr>
        <p:spPr>
          <a:xfrm>
            <a:off x="400384" y="3232765"/>
            <a:ext cx="10896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F1317"/>
                </a:solidFill>
                <a:latin typeface="OpenSans"/>
              </a:rPr>
              <a:t>3. After the storm, we had to call an …………..……. to repair the damaged power lines in our neighborhood.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00383" y="4096720"/>
            <a:ext cx="101201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F1317"/>
                </a:solidFill>
                <a:latin typeface="OpenSans"/>
              </a:rPr>
              <a:t>4. My  brother wants to become a …………………. when he grows up so he can protect others from fires.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00382" y="4966367"/>
            <a:ext cx="1020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F1317"/>
                </a:solidFill>
                <a:latin typeface="OpenSans"/>
              </a:rPr>
              <a:t>5. The ………………..</a:t>
            </a:r>
            <a:r>
              <a:rPr lang="en-US" sz="2400" dirty="0">
                <a:solidFill>
                  <a:srgbClr val="EB5216"/>
                </a:solidFill>
                <a:latin typeface="OpenSans"/>
              </a:rPr>
              <a:t>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 visited the local school to educate students about safety and crime prevention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30609" y="810205"/>
            <a:ext cx="1771639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electrician</a:t>
            </a:r>
            <a:endParaRPr lang="en-US" sz="2400" b="1" i="1" dirty="0"/>
          </a:p>
        </p:txBody>
      </p:sp>
      <p:sp>
        <p:nvSpPr>
          <p:cNvPr id="13" name="Rectangle 12"/>
          <p:cNvSpPr/>
          <p:nvPr/>
        </p:nvSpPr>
        <p:spPr>
          <a:xfrm>
            <a:off x="9163946" y="774391"/>
            <a:ext cx="1683474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firefighter</a:t>
            </a:r>
            <a:endParaRPr lang="en-US" sz="2400" b="1" i="1" dirty="0"/>
          </a:p>
        </p:txBody>
      </p:sp>
      <p:sp>
        <p:nvSpPr>
          <p:cNvPr id="14" name="Rectangle 13"/>
          <p:cNvSpPr/>
          <p:nvPr/>
        </p:nvSpPr>
        <p:spPr>
          <a:xfrm>
            <a:off x="3735641" y="789780"/>
            <a:ext cx="209307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police officer</a:t>
            </a:r>
            <a:endParaRPr lang="en-US" sz="2400" b="1" i="1" dirty="0"/>
          </a:p>
        </p:txBody>
      </p:sp>
      <p:sp>
        <p:nvSpPr>
          <p:cNvPr id="15" name="Rectangle 14"/>
          <p:cNvSpPr/>
          <p:nvPr/>
        </p:nvSpPr>
        <p:spPr>
          <a:xfrm>
            <a:off x="4349785" y="1555499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artisan</a:t>
            </a:r>
            <a:r>
              <a:rPr lang="en-US" sz="2400" b="1" i="1" dirty="0">
                <a:solidFill>
                  <a:srgbClr val="0F1317"/>
                </a:solidFill>
                <a:latin typeface="OpenSans"/>
              </a:rPr>
              <a:t> </a:t>
            </a:r>
            <a:endParaRPr lang="en-US" sz="2400" b="1" i="1" dirty="0"/>
          </a:p>
        </p:txBody>
      </p:sp>
      <p:sp>
        <p:nvSpPr>
          <p:cNvPr id="16" name="Rectangle 15"/>
          <p:cNvSpPr/>
          <p:nvPr/>
        </p:nvSpPr>
        <p:spPr>
          <a:xfrm>
            <a:off x="716906" y="2335985"/>
            <a:ext cx="317747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Community helpers</a:t>
            </a:r>
            <a:endParaRPr lang="en-US" sz="2400" b="1" i="1" dirty="0"/>
          </a:p>
        </p:txBody>
      </p:sp>
      <p:sp>
        <p:nvSpPr>
          <p:cNvPr id="17" name="Rectangle 16"/>
          <p:cNvSpPr/>
          <p:nvPr/>
        </p:nvSpPr>
        <p:spPr>
          <a:xfrm>
            <a:off x="5504693" y="3183752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electrician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24850" y="4030077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firefighter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53142" y="4960675"/>
            <a:ext cx="2093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police officer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2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2104" y="1467606"/>
            <a:ext cx="6546580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777662" y="1503149"/>
            <a:ext cx="6021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07636" y="1315967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43" y="2753646"/>
            <a:ext cx="5380573" cy="319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190" y="1618619"/>
            <a:ext cx="94782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delivers goods to your house.  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stops fires from burning.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People visit this place for pleasure usually while they are on holiday.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People make these objects out of clay.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5.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makes things with his/her hands.</a:t>
            </a:r>
            <a:endParaRPr lang="en-US" sz="28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937" y="5914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for each description below.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9888" y="63944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673" y="5368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4102" y="115172"/>
            <a:ext cx="543423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10" name="Hộp Văn bản 38">
            <a:extLst>
              <a:ext uri="{FF2B5EF4-FFF2-40B4-BE49-F238E27FC236}">
                <a16:creationId xmlns:a16="http://schemas.microsoft.com/office/drawing/2014/main" id="{7D8848DC-60C5-0A74-A509-506E9C74C069}"/>
              </a:ext>
            </a:extLst>
          </p:cNvPr>
          <p:cNvSpPr txBox="1"/>
          <p:nvPr/>
        </p:nvSpPr>
        <p:spPr>
          <a:xfrm>
            <a:off x="7342105" y="2278035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firefighter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" name="Hộp Văn bản 39">
            <a:extLst>
              <a:ext uri="{FF2B5EF4-FFF2-40B4-BE49-F238E27FC236}">
                <a16:creationId xmlns:a16="http://schemas.microsoft.com/office/drawing/2014/main" id="{E3372CDB-62D3-2887-B104-565A7B4B7684}"/>
              </a:ext>
            </a:extLst>
          </p:cNvPr>
          <p:cNvSpPr txBox="1"/>
          <p:nvPr/>
        </p:nvSpPr>
        <p:spPr>
          <a:xfrm>
            <a:off x="3332014" y="3642364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tourist attraction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2" name="Hộp Văn bản 40">
            <a:extLst>
              <a:ext uri="{FF2B5EF4-FFF2-40B4-BE49-F238E27FC236}">
                <a16:creationId xmlns:a16="http://schemas.microsoft.com/office/drawing/2014/main" id="{C7438FDA-C1E9-8192-6ED2-88990F84B780}"/>
              </a:ext>
            </a:extLst>
          </p:cNvPr>
          <p:cNvSpPr txBox="1"/>
          <p:nvPr/>
        </p:nvSpPr>
        <p:spPr>
          <a:xfrm>
            <a:off x="7729744" y="4210341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pottery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Hộp Văn bản 41">
            <a:extLst>
              <a:ext uri="{FF2B5EF4-FFF2-40B4-BE49-F238E27FC236}">
                <a16:creationId xmlns:a16="http://schemas.microsoft.com/office/drawing/2014/main" id="{A0315B8B-C213-52A2-2A87-3C81DAC2EDFB}"/>
              </a:ext>
            </a:extLst>
          </p:cNvPr>
          <p:cNvSpPr txBox="1"/>
          <p:nvPr/>
        </p:nvSpPr>
        <p:spPr>
          <a:xfrm>
            <a:off x="8826778" y="4861748"/>
            <a:ext cx="15757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artisan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4" name="Hộp Văn bản 27">
            <a:extLst>
              <a:ext uri="{FF2B5EF4-FFF2-40B4-BE49-F238E27FC236}">
                <a16:creationId xmlns:a16="http://schemas.microsoft.com/office/drawing/2014/main" id="{B57FEAA4-7C74-C1D7-5B85-7CFA2863DDFD}"/>
              </a:ext>
            </a:extLst>
          </p:cNvPr>
          <p:cNvSpPr txBox="1"/>
          <p:nvPr/>
        </p:nvSpPr>
        <p:spPr>
          <a:xfrm>
            <a:off x="7988358" y="1710729"/>
            <a:ext cx="2689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delivery person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580671" y="4660490"/>
            <a:ext cx="1907458" cy="378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644145" y="5270090"/>
            <a:ext cx="1832981" cy="185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80619" y="4071856"/>
            <a:ext cx="21630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364007" y="2733368"/>
            <a:ext cx="2124122" cy="86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178615" y="2098053"/>
            <a:ext cx="1781462" cy="1588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4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3769" y="347880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 or phrase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8378" y="32741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163" y="22477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448378" y="1270252"/>
            <a:ext cx="11291338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The villagers (preserve / shorten) their traditional weaving techniques.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Com Lang 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Vong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has a special (fragrance / function), so it is very popular.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Our (firefighters / police officers) help keep law and order in our community.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Spring rolls are the (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speciality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food / fast food) I like best.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5.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My home town is famous for (handicrafts / objects), such as paper fans and lanterns.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812964" y="3630256"/>
            <a:ext cx="2292868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75703" y="2454157"/>
            <a:ext cx="1887794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67632" y="1905167"/>
            <a:ext cx="1487129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53813" y="1346212"/>
            <a:ext cx="1418303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67632" y="4179246"/>
            <a:ext cx="1782097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9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8251" y="97166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9948" y="90692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521" y="8042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74116" y="201660"/>
            <a:ext cx="305254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6D723F1-7329-1EA9-F38F-FA234A038525}"/>
              </a:ext>
            </a:extLst>
          </p:cNvPr>
          <p:cNvSpPr txBox="1"/>
          <p:nvPr/>
        </p:nvSpPr>
        <p:spPr>
          <a:xfrm>
            <a:off x="517205" y="1711743"/>
            <a:ext cx="1127754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You should decide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move to</a:t>
            </a:r>
            <a:r>
              <a:rPr lang="en-US" sz="2800" dirty="0">
                <a:solidFill>
                  <a:srgbClr val="242021"/>
                </a:solidFill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the new house.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while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Do you know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sort rubbish?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which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how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</a:t>
            </a:r>
            <a: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b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She didn’t tell me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meet, in the library or in the lab.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how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Could you tell me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do in this situation?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I wonder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ask for advice, my teacher or my parents.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</a:t>
            </a:r>
            <a: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endParaRPr lang="vi-VN" sz="2800" dirty="0">
              <a:latin typeface="Bahnschrift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CA68C7E2-8F9B-A1DF-C2ED-F727B501E5A5}"/>
              </a:ext>
            </a:extLst>
          </p:cNvPr>
          <p:cNvSpPr/>
          <p:nvPr/>
        </p:nvSpPr>
        <p:spPr>
          <a:xfrm>
            <a:off x="3167490" y="2131180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08A51EFE-DA09-4F71-AA0C-957DCBFAFC6C}"/>
              </a:ext>
            </a:extLst>
          </p:cNvPr>
          <p:cNvSpPr/>
          <p:nvPr/>
        </p:nvSpPr>
        <p:spPr>
          <a:xfrm>
            <a:off x="5900390" y="2967521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3E2D373C-BB95-4469-93A8-66282A68350A}"/>
              </a:ext>
            </a:extLst>
          </p:cNvPr>
          <p:cNvSpPr/>
          <p:nvPr/>
        </p:nvSpPr>
        <p:spPr>
          <a:xfrm>
            <a:off x="8598985" y="3803862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03894632-70D7-4264-0036-1FC0BD20A323}"/>
              </a:ext>
            </a:extLst>
          </p:cNvPr>
          <p:cNvSpPr/>
          <p:nvPr/>
        </p:nvSpPr>
        <p:spPr>
          <a:xfrm>
            <a:off x="439948" y="4691689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9C489A2B-1BC2-434D-5CAC-80269EB963CA}"/>
              </a:ext>
            </a:extLst>
          </p:cNvPr>
          <p:cNvSpPr/>
          <p:nvPr/>
        </p:nvSpPr>
        <p:spPr>
          <a:xfrm>
            <a:off x="5866046" y="5556989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4867" y="298577"/>
            <a:ext cx="1108713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each sentence so that it contains the phrasal verb in brackets. You may have to change the form of the verb.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956" y="33622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742" y="2335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Myriad Pro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201EA51-320E-CE05-B37F-7E1B4439CE67}"/>
              </a:ext>
            </a:extLst>
          </p:cNvPr>
          <p:cNvSpPr txBox="1"/>
          <p:nvPr/>
        </p:nvSpPr>
        <p:spPr>
          <a:xfrm>
            <a:off x="94515" y="1441048"/>
            <a:ext cx="12097485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some villages, people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reduce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the number of steps to make the handicraft. (cut down on)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My grandparents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gave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the skills to my parents. (hand down)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their community, the eldest child is usually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responsible for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his or her parents. (take care of)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endParaRPr lang="vi-VN" sz="2400" dirty="0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984B2F9-D452-0CC3-9BE5-8974033AE7A1}"/>
              </a:ext>
            </a:extLst>
          </p:cNvPr>
          <p:cNvSpPr txBox="1"/>
          <p:nvPr/>
        </p:nvSpPr>
        <p:spPr>
          <a:xfrm>
            <a:off x="129184" y="2145762"/>
            <a:ext cx="120281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some villages, people cut down on the number of steps to make the handicraft.</a:t>
            </a:r>
            <a:endParaRPr lang="en-US" sz="22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87102EE7-CDC5-D23A-F6E5-B253C4127788}"/>
              </a:ext>
            </a:extLst>
          </p:cNvPr>
          <p:cNvSpPr txBox="1"/>
          <p:nvPr/>
        </p:nvSpPr>
        <p:spPr>
          <a:xfrm>
            <a:off x="163853" y="3300992"/>
            <a:ext cx="10589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My grandparents handed down the skills to my parents. </a:t>
            </a:r>
            <a:endParaRPr lang="en-US" sz="22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3C616668-CC87-BA47-5F4A-DB92D327073C}"/>
              </a:ext>
            </a:extLst>
          </p:cNvPr>
          <p:cNvSpPr txBox="1"/>
          <p:nvPr/>
        </p:nvSpPr>
        <p:spPr>
          <a:xfrm>
            <a:off x="129184" y="4334092"/>
            <a:ext cx="113988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their community, the eldest child usually takes care of his or her parents. </a:t>
            </a:r>
            <a:endParaRPr lang="en-US" sz="22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10725" y="662441"/>
            <a:ext cx="1108713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each sentence so that it contains the phrasal verb in brackets. You may have to change the form of the verb.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1814" y="70009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4600" y="5974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2403" y="38700"/>
            <a:ext cx="296514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201EA51-320E-CE05-B37F-7E1B4439CE67}"/>
              </a:ext>
            </a:extLst>
          </p:cNvPr>
          <p:cNvSpPr txBox="1"/>
          <p:nvPr/>
        </p:nvSpPr>
        <p:spPr>
          <a:xfrm>
            <a:off x="394770" y="1719188"/>
            <a:ext cx="11773258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Before we go to a new place, we always get information about it. (find out)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They have a good relationship with all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neighbours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 (get on with)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1" i="1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endParaRPr lang="vi-VN" sz="2400" b="1" i="1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D13899B-7FA1-0791-7338-54C30DA54361}"/>
              </a:ext>
            </a:extLst>
          </p:cNvPr>
          <p:cNvSpPr txBox="1"/>
          <p:nvPr/>
        </p:nvSpPr>
        <p:spPr>
          <a:xfrm>
            <a:off x="400406" y="2697602"/>
            <a:ext cx="1058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Before we go to a new place, we always find out about it. </a:t>
            </a:r>
            <a:endParaRPr lang="en-US" sz="24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1D1951C-4934-A926-37AC-3B3391038672}"/>
              </a:ext>
            </a:extLst>
          </p:cNvPr>
          <p:cNvSpPr txBox="1"/>
          <p:nvPr/>
        </p:nvSpPr>
        <p:spPr>
          <a:xfrm>
            <a:off x="324600" y="4137681"/>
            <a:ext cx="1058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They get on with all </a:t>
            </a:r>
            <a:r>
              <a:rPr lang="en-US" sz="2400" b="1" i="1" dirty="0" err="1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neighbours</a:t>
            </a:r>
            <a:r>
              <a:rPr lang="en-US" sz="24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endParaRPr lang="en-US" sz="24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4206</TotalTime>
  <Words>1203</Words>
  <Application>Microsoft Office PowerPoint</Application>
  <PresentationFormat>Màn hình rộng</PresentationFormat>
  <Paragraphs>122</Paragraphs>
  <Slides>17</Slides>
  <Notes>7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18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37" baseType="lpstr">
      <vt:lpstr>Algerian</vt:lpstr>
      <vt:lpstr>Arial</vt:lpstr>
      <vt:lpstr>Bahnschrift</vt:lpstr>
      <vt:lpstr>Berlin Sans FB</vt:lpstr>
      <vt:lpstr>Calibri</vt:lpstr>
      <vt:lpstr>Calibri Light</vt:lpstr>
      <vt:lpstr>ChronicaPro-Bold</vt:lpstr>
      <vt:lpstr>ChronicaPro-Book</vt:lpstr>
      <vt:lpstr>Cooper Black</vt:lpstr>
      <vt:lpstr>inherit</vt:lpstr>
      <vt:lpstr>Myriad Pro</vt:lpstr>
      <vt:lpstr>Open Sans</vt:lpstr>
      <vt:lpstr>OpenSans</vt:lpstr>
      <vt:lpstr>OpenSans-Semibold</vt:lpstr>
      <vt:lpstr>Segoe UI Historic</vt:lpstr>
      <vt:lpstr>Source Sans Pro</vt:lpstr>
      <vt:lpstr>Times New Roman</vt:lpstr>
      <vt:lpstr>Wingdings</vt:lpstr>
      <vt:lpstr>Office Theme</vt:lpstr>
      <vt:lpstr>Bitmap Image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minhduongle69@gmail.com</cp:lastModifiedBy>
  <cp:revision>249</cp:revision>
  <dcterms:created xsi:type="dcterms:W3CDTF">2020-12-09T02:04:09Z</dcterms:created>
  <dcterms:modified xsi:type="dcterms:W3CDTF">2024-11-30T13:13:26Z</dcterms:modified>
</cp:coreProperties>
</file>