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31"/>
  </p:notesMasterIdLst>
  <p:sldIdLst>
    <p:sldId id="367" r:id="rId2"/>
    <p:sldId id="256" r:id="rId3"/>
    <p:sldId id="279" r:id="rId4"/>
    <p:sldId id="357" r:id="rId5"/>
    <p:sldId id="368" r:id="rId6"/>
    <p:sldId id="327" r:id="rId7"/>
    <p:sldId id="361" r:id="rId8"/>
    <p:sldId id="362" r:id="rId9"/>
    <p:sldId id="316" r:id="rId10"/>
    <p:sldId id="347" r:id="rId11"/>
    <p:sldId id="369" r:id="rId12"/>
    <p:sldId id="370" r:id="rId13"/>
    <p:sldId id="371" r:id="rId14"/>
    <p:sldId id="283" r:id="rId15"/>
    <p:sldId id="363" r:id="rId16"/>
    <p:sldId id="372" r:id="rId17"/>
    <p:sldId id="355" r:id="rId18"/>
    <p:sldId id="354" r:id="rId19"/>
    <p:sldId id="373" r:id="rId20"/>
    <p:sldId id="276" r:id="rId21"/>
    <p:sldId id="374" r:id="rId22"/>
    <p:sldId id="376" r:id="rId23"/>
    <p:sldId id="356" r:id="rId24"/>
    <p:sldId id="314" r:id="rId25"/>
    <p:sldId id="330" r:id="rId26"/>
    <p:sldId id="365" r:id="rId27"/>
    <p:sldId id="364" r:id="rId28"/>
    <p:sldId id="366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B2"/>
    <a:srgbClr val="6D9FB1"/>
    <a:srgbClr val="F8B417"/>
    <a:srgbClr val="0070C0"/>
    <a:srgbClr val="F26648"/>
    <a:srgbClr val="F7931D"/>
    <a:srgbClr val="FBC864"/>
    <a:srgbClr val="FEE3AF"/>
    <a:srgbClr val="77ADC0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2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99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72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23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5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9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37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6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1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4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8758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53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7352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77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7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9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7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8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9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9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9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6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0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2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2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6.mp3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2.mp3"/><Relationship Id="rId9" Type="http://schemas.microsoft.com/office/2007/relationships/media" Target="../media/media7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70376" y="6211670"/>
            <a:ext cx="28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8</a:t>
            </a:r>
          </a:p>
        </p:txBody>
      </p:sp>
    </p:spTree>
    <p:extLst>
      <p:ext uri="{BB962C8B-B14F-4D97-AF65-F5344CB8AC3E}">
        <p14:creationId xmlns:p14="http://schemas.microsoft.com/office/powerpoint/2010/main" val="1979460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34528" y="1984447"/>
            <a:ext cx="5344447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fragrance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45255" y="217095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hương</a:t>
            </a:r>
            <a:r>
              <a:rPr lang="en-US" sz="4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4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thơm</a:t>
            </a:r>
            <a:endParaRPr lang="en-US" sz="6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94954" y="2902495"/>
            <a:ext cx="2412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>
                <a:solidFill>
                  <a:srgbClr val="002060"/>
                </a:solidFill>
              </a:rPr>
              <a:t>ˈ</a:t>
            </a:r>
            <a:r>
              <a:rPr lang="en-US" sz="3200" b="1" dirty="0" err="1">
                <a:solidFill>
                  <a:srgbClr val="002060"/>
                </a:solidFill>
              </a:rPr>
              <a:t>freɪɡrəns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5A42A7B-F69E-3422-D9BB-827A63DC8986}"/>
              </a:ext>
            </a:extLst>
          </p:cNvPr>
          <p:cNvSpPr txBox="1"/>
          <p:nvPr/>
        </p:nvSpPr>
        <p:spPr>
          <a:xfrm>
            <a:off x="3526426" y="4055832"/>
            <a:ext cx="77697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6D9FB1"/>
                </a:solidFill>
                <a:latin typeface="arial" panose="020B0604020202020204" pitchFamily="34" charset="0"/>
              </a:rPr>
              <a:t>a sweet or delicate odor</a:t>
            </a:r>
            <a:endParaRPr lang="vi-VN" sz="4400" b="1" i="1" dirty="0">
              <a:solidFill>
                <a:srgbClr val="6D9FB1"/>
              </a:solidFill>
            </a:endParaRPr>
          </a:p>
        </p:txBody>
      </p:sp>
      <p:pic>
        <p:nvPicPr>
          <p:cNvPr id="3" name="ukfragm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046" y="2865810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73408" y="0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137" y="431521"/>
            <a:ext cx="4286250" cy="3495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7625" y="205208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b="1" dirty="0">
                <a:solidFill>
                  <a:srgbClr val="D46B0F"/>
                </a:solidFill>
              </a:rPr>
              <a:t>Original </a:t>
            </a:r>
            <a:r>
              <a:rPr lang="en-US" sz="5400" dirty="0">
                <a:solidFill>
                  <a:srgbClr val="333333"/>
                </a:solidFill>
              </a:rPr>
              <a:t>(</a:t>
            </a:r>
            <a:r>
              <a:rPr lang="en-US" sz="5400" dirty="0" err="1">
                <a:solidFill>
                  <a:srgbClr val="333333"/>
                </a:solidFill>
              </a:rPr>
              <a:t>adj</a:t>
            </a:r>
            <a:r>
              <a:rPr lang="en-US" sz="5400" dirty="0">
                <a:solidFill>
                  <a:srgbClr val="333333"/>
                </a:solidFill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5342" y="5382367"/>
            <a:ext cx="110022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7B2"/>
                </a:solidFill>
                <a:latin typeface="OpenSans-Semibold"/>
              </a:rPr>
              <a:t>The pottery artist is known for using original techniques in shaping clay.</a:t>
            </a:r>
          </a:p>
          <a:p>
            <a:r>
              <a:rPr lang="en-US" i="1" dirty="0" err="1">
                <a:latin typeface="OpenSans"/>
              </a:rPr>
              <a:t>Nghệ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nhân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làm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gốm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này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nổi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tiếng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với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việc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sử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dụng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các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kỹ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thuật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nguyên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bản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trong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việc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tạo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hình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đất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sét</a:t>
            </a:r>
            <a:r>
              <a:rPr lang="en-US" i="1" dirty="0">
                <a:latin typeface="OpenSans"/>
              </a:rPr>
              <a:t>.</a:t>
            </a:r>
            <a:endParaRPr lang="en-US" b="0" i="1" dirty="0">
              <a:effectLst/>
              <a:latin typeface="Open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5075" y="2989642"/>
            <a:ext cx="2284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333333"/>
                </a:solidFill>
              </a:rPr>
              <a:t>/</a:t>
            </a:r>
            <a:r>
              <a:rPr lang="en-US" sz="3200" b="1" dirty="0" err="1">
                <a:solidFill>
                  <a:srgbClr val="333333"/>
                </a:solidFill>
              </a:rPr>
              <a:t>əˈrɪdʒənl</a:t>
            </a:r>
            <a:r>
              <a:rPr lang="en-US" sz="3200" b="1" dirty="0">
                <a:solidFill>
                  <a:srgbClr val="333333"/>
                </a:solidFill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9469" y="4132725"/>
            <a:ext cx="41569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/>
              <a:t>nguyên</a:t>
            </a:r>
            <a:r>
              <a:rPr lang="en-US" sz="5400" b="1" dirty="0"/>
              <a:t> </a:t>
            </a:r>
            <a:r>
              <a:rPr lang="en-US" sz="5400" b="1" dirty="0" err="1"/>
              <a:t>bản</a:t>
            </a:r>
            <a:endParaRPr lang="en-US" sz="5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73408" y="0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pic>
        <p:nvPicPr>
          <p:cNvPr id="10" name="origina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7007" y="5477387"/>
            <a:ext cx="406400" cy="406400"/>
          </a:xfrm>
          <a:prstGeom prst="rect">
            <a:avLst/>
          </a:prstGeom>
        </p:spPr>
      </p:pic>
      <p:pic>
        <p:nvPicPr>
          <p:cNvPr id="11" name="origin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2142" y="2310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430" y="569585"/>
            <a:ext cx="4542195" cy="3848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1819" y="15703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b="1" dirty="0">
                <a:solidFill>
                  <a:srgbClr val="D46B0F"/>
                </a:solidFill>
                <a:latin typeface="OpenSans-Semibold"/>
              </a:rPr>
              <a:t>function</a:t>
            </a:r>
            <a:r>
              <a:rPr lang="en-US" sz="5400" b="1" dirty="0">
                <a:solidFill>
                  <a:srgbClr val="333333"/>
                </a:solidFill>
                <a:latin typeface="OpenSans"/>
              </a:rPr>
              <a:t>(n): </a:t>
            </a:r>
          </a:p>
        </p:txBody>
      </p:sp>
      <p:pic>
        <p:nvPicPr>
          <p:cNvPr id="6" name="func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839" y="1931219"/>
            <a:ext cx="406400" cy="40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3035" y="3367385"/>
            <a:ext cx="34563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 err="1">
                <a:solidFill>
                  <a:srgbClr val="656565"/>
                </a:solidFill>
                <a:latin typeface="OpenSans"/>
              </a:rPr>
              <a:t>chức</a:t>
            </a:r>
            <a:r>
              <a:rPr lang="en-US" sz="5400" dirty="0">
                <a:solidFill>
                  <a:srgbClr val="656565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srgbClr val="656565"/>
                </a:solidFill>
                <a:latin typeface="OpenSans"/>
              </a:rPr>
              <a:t>năng</a:t>
            </a:r>
            <a:endParaRPr lang="en-US" sz="5400" dirty="0">
              <a:solidFill>
                <a:srgbClr val="656565"/>
              </a:solidFill>
              <a:latin typeface="Open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6756" y="2674947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333333"/>
                </a:solidFill>
                <a:latin typeface="OpenSans"/>
              </a:rPr>
              <a:t>/</a:t>
            </a:r>
            <a:r>
              <a:rPr lang="en-US" sz="3200" b="1" dirty="0">
                <a:solidFill>
                  <a:srgbClr val="333333"/>
                </a:solidFill>
                <a:latin typeface="OpenSans"/>
              </a:rPr>
              <a:t>ˈ</a:t>
            </a:r>
            <a:r>
              <a:rPr lang="en-US" sz="3200" b="1" dirty="0" err="1">
                <a:solidFill>
                  <a:srgbClr val="333333"/>
                </a:solidFill>
                <a:latin typeface="OpenSans"/>
              </a:rPr>
              <a:t>fʌŋkʃn</a:t>
            </a:r>
            <a:r>
              <a:rPr lang="en-US" sz="3200" b="1" dirty="0">
                <a:solidFill>
                  <a:srgbClr val="333333"/>
                </a:solidFill>
                <a:latin typeface="OpenSan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1650176" y="5060602"/>
            <a:ext cx="10541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87B2"/>
                </a:solidFill>
                <a:latin typeface="OpenSans-Semibold"/>
              </a:rPr>
              <a:t>Pottery can serve a decorative function, adding beauty to our homes.</a:t>
            </a:r>
            <a:endParaRPr lang="en-US" sz="2400" b="1" i="1" dirty="0">
              <a:solidFill>
                <a:srgbClr val="0087B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5522267"/>
            <a:ext cx="9969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OpenSans"/>
              </a:rPr>
              <a:t>Đồ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gốm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có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thể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phục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vụ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chức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năng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trang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trí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để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tăng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thêm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vẻ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đẹp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cho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ngôi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nhà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của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chúng</a:t>
            </a:r>
            <a:r>
              <a:rPr lang="en-US" sz="2400" i="1" dirty="0">
                <a:latin typeface="OpenSans"/>
              </a:rPr>
              <a:t> ta.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73408" y="0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9897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097" y="678959"/>
            <a:ext cx="5205873" cy="4133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1147" y="16191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5400" b="1" dirty="0">
                <a:solidFill>
                  <a:srgbClr val="D46B0F"/>
                </a:solidFill>
                <a:latin typeface="OpenSans-Semibold"/>
              </a:rPr>
              <a:t>Speciality</a:t>
            </a:r>
            <a:r>
              <a:rPr lang="en-US" sz="5400" b="1" dirty="0">
                <a:solidFill>
                  <a:srgbClr val="D46B0F"/>
                </a:solidFill>
                <a:latin typeface="OpenSans-Semibold"/>
              </a:rPr>
              <a:t> </a:t>
            </a:r>
            <a:r>
              <a:rPr lang="vi-VN" sz="5400" b="1" dirty="0">
                <a:solidFill>
                  <a:srgbClr val="333333"/>
                </a:solidFill>
                <a:latin typeface="OpenSans"/>
              </a:rPr>
              <a:t>(n)</a:t>
            </a:r>
            <a:endParaRPr lang="vi-VN" sz="5400" b="1" dirty="0">
              <a:solidFill>
                <a:srgbClr val="333333"/>
              </a:solidFill>
              <a:latin typeface="OpenSans-Semi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3316" y="5197197"/>
            <a:ext cx="9517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dirty="0">
                <a:solidFill>
                  <a:srgbClr val="0087B2"/>
                </a:solidFill>
                <a:latin typeface="OpenSans-Semibold"/>
              </a:rPr>
              <a:t>Pho is a popular Vietnamese </a:t>
            </a:r>
            <a:r>
              <a:rPr lang="vi-VN" sz="2400" b="1" dirty="0">
                <a:solidFill>
                  <a:srgbClr val="0087B2"/>
                </a:solidFill>
                <a:latin typeface="OpenSans-Semibold"/>
              </a:rPr>
              <a:t>specialty </a:t>
            </a:r>
            <a:r>
              <a:rPr lang="vi-VN" sz="2400" dirty="0">
                <a:solidFill>
                  <a:srgbClr val="0087B2"/>
                </a:solidFill>
                <a:latin typeface="OpenSans-Semibold"/>
              </a:rPr>
              <a:t>food that is very popular to foreign tourists.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8166" y="5997083"/>
            <a:ext cx="8554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i="1" dirty="0">
                <a:latin typeface="OpenSans"/>
              </a:rPr>
              <a:t>Phở là món ăn đặc sản nổi tiếng của Việt Nam rất phổ biến với du khách nước ngoài.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21793" y="3620008"/>
            <a:ext cx="27622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>
                <a:solidFill>
                  <a:srgbClr val="656565"/>
                </a:solidFill>
                <a:latin typeface="OpenSans"/>
              </a:rPr>
              <a:t>đặc sản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1961" y="2674947"/>
            <a:ext cx="2597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OpenSans"/>
              </a:rPr>
              <a:t>/ˌspeʃiˈæləti/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04668" y="148848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pic>
        <p:nvPicPr>
          <p:cNvPr id="11" name="special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529" y="18775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6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876316"/>
              </p:ext>
            </p:extLst>
          </p:nvPr>
        </p:nvGraphicFramePr>
        <p:xfrm>
          <a:off x="1667783" y="877136"/>
          <a:ext cx="10031203" cy="23865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  <a:latin typeface="Adobe Gothic Std B"/>
                          <a:cs typeface="Segoe UI Semibold" panose="020B0702040204020203" pitchFamily="34" charset="0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  <a:latin typeface="Adobe Gothic Std B"/>
                          <a:cs typeface="Segoe UI Semibold" panose="020B0702040204020203" pitchFamily="34" charset="0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  <a:latin typeface="Adobe Gothic Std B"/>
                          <a:cs typeface="Segoe UI Semibold" panose="020B0702040204020203" pitchFamily="34" charset="0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1. preserve (v) </a:t>
                      </a:r>
                      <a:endParaRPr lang="en-US" sz="3000" b="0" dirty="0"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/</a:t>
                      </a:r>
                      <a:r>
                        <a:rPr lang="en-US" sz="3000" b="0" i="0" kern="1200" dirty="0" err="1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Segoe UI Semibold" panose="020B0702040204020203" pitchFamily="34" charset="0"/>
                        </a:rPr>
                        <a:t>prɪˈzɜːv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bảo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tồn</a:t>
                      </a:r>
                      <a:endParaRPr lang="en-US" sz="3000" b="0" dirty="0"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2. fragrance (n) </a:t>
                      </a:r>
                      <a:endParaRPr lang="en-US" sz="3000" b="0" dirty="0"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/</a:t>
                      </a:r>
                      <a:r>
                        <a:rPr lang="en-US" sz="3000" b="0" i="0" kern="120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Segoe UI Semibold" panose="020B0702040204020203" pitchFamily="34" charset="0"/>
                        </a:rPr>
                        <a:t>ˈ</a:t>
                      </a:r>
                      <a:r>
                        <a:rPr lang="en-US" sz="3000" b="0" i="0" kern="1200" dirty="0" err="1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Segoe UI Semibold" panose="020B0702040204020203" pitchFamily="34" charset="0"/>
                        </a:rPr>
                        <a:t>freɪɡrəns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hương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thơm</a:t>
                      </a:r>
                      <a:endParaRPr lang="en-US" sz="3000" b="0" dirty="0"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473408" y="0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441628"/>
              </p:ext>
            </p:extLst>
          </p:nvPr>
        </p:nvGraphicFramePr>
        <p:xfrm>
          <a:off x="1667783" y="3263732"/>
          <a:ext cx="10031203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635006577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605378965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1943991092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3.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Adobe Gothic Std B"/>
                        </a:rPr>
                        <a:t>riginal 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 (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adj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) 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Adobe Gothic Std B"/>
                        </a:rPr>
                        <a:t>/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Adobe Gothic Std B"/>
                        </a:rPr>
                        <a:t>əˈrɪdʒənl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Adobe Gothic Std B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nguyên</a:t>
                      </a:r>
                      <a:r>
                        <a:rPr lang="en-US" sz="3000" b="0" baseline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baseline="0" dirty="0" err="1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bản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20692136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4. 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Adobe Gothic Std B"/>
                        </a:rPr>
                        <a:t>unction 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(n) 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Adobe Gothic Std B"/>
                        </a:rPr>
                        <a:t>/ˈ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latin typeface="Adobe Gothic Std B"/>
                        </a:rPr>
                        <a:t>fʌŋkʃn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latin typeface="Adobe Gothic Std B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chức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năng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06268729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939316"/>
              </p:ext>
            </p:extLst>
          </p:nvPr>
        </p:nvGraphicFramePr>
        <p:xfrm>
          <a:off x="1667782" y="4834922"/>
          <a:ext cx="10031203" cy="78559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635006577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605378965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1943991092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5.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+mn-cs"/>
                        </a:rPr>
                        <a:t>s</a:t>
                      </a:r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Adobe Gothic Std B"/>
                        </a:rPr>
                        <a:t>peciality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dobe Gothic Std B"/>
                        </a:rPr>
                        <a:t> 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(n) 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latin typeface="Adobe Gothic Std B"/>
                        </a:rPr>
                        <a:t>/ˌspeʃiˈæləti/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đặc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sản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206921361"/>
                  </a:ext>
                </a:extLst>
              </a:tr>
            </a:tbl>
          </a:graphicData>
        </a:graphic>
      </p:graphicFrame>
      <p:pic>
        <p:nvPicPr>
          <p:cNvPr id="13" name="ukfragm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7052" y="2580674"/>
            <a:ext cx="406400" cy="406400"/>
          </a:xfrm>
          <a:prstGeom prst="rect">
            <a:avLst/>
          </a:prstGeom>
        </p:spPr>
      </p:pic>
      <p:pic>
        <p:nvPicPr>
          <p:cNvPr id="14" name="ukprepo0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8155" y="1772662"/>
            <a:ext cx="406400" cy="406400"/>
          </a:xfrm>
          <a:prstGeom prst="rect">
            <a:avLst/>
          </a:prstGeom>
        </p:spPr>
      </p:pic>
      <p:pic>
        <p:nvPicPr>
          <p:cNvPr id="15" name="origina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8155" y="3559249"/>
            <a:ext cx="406400" cy="406400"/>
          </a:xfrm>
          <a:prstGeom prst="rect">
            <a:avLst/>
          </a:prstGeom>
        </p:spPr>
      </p:pic>
      <p:pic>
        <p:nvPicPr>
          <p:cNvPr id="16" name="funct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569" y="4367261"/>
            <a:ext cx="406400" cy="406400"/>
          </a:xfrm>
          <a:prstGeom prst="rect">
            <a:avLst/>
          </a:prstGeom>
        </p:spPr>
      </p:pic>
      <p:pic>
        <p:nvPicPr>
          <p:cNvPr id="20" name="specialit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569" y="51426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62530" y="600164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9217" y="70280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002" y="6001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3CA17-D2EC-47C9-F7A2-B44748727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49" y="1504336"/>
            <a:ext cx="9329889" cy="5063614"/>
          </a:xfrm>
          <a:prstGeom prst="rect">
            <a:avLst/>
          </a:prstGeom>
        </p:spPr>
      </p:pic>
      <p:pic>
        <p:nvPicPr>
          <p:cNvPr id="2" name="Unit 1 - Local commun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6749" y="193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62530" y="600164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9217" y="70280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002" y="6001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3CA17-D2EC-47C9-F7A2-B44748727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49" y="1504336"/>
            <a:ext cx="9329889" cy="5063614"/>
          </a:xfrm>
          <a:prstGeom prst="rect">
            <a:avLst/>
          </a:prstGeom>
        </p:spPr>
      </p:pic>
      <p:pic>
        <p:nvPicPr>
          <p:cNvPr id="2" name="Unit 1 - Local commun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6749" y="193764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27640" y="3411793"/>
            <a:ext cx="698090" cy="2753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22956" y="4458928"/>
            <a:ext cx="624348" cy="269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88310" y="4954892"/>
            <a:ext cx="757084" cy="2660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52620" y="4188542"/>
            <a:ext cx="624351" cy="226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030932" y="4728751"/>
            <a:ext cx="624351" cy="226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3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4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60743" y="646533"/>
            <a:ext cx="101477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4353" y="70103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138" y="5983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D452A26-6E84-8149-A951-DD7186BB61A8}"/>
              </a:ext>
            </a:extLst>
          </p:cNvPr>
          <p:cNvSpPr txBox="1"/>
          <p:nvPr/>
        </p:nvSpPr>
        <p:spPr>
          <a:xfrm>
            <a:off x="8263414" y="2405055"/>
            <a:ext cx="30738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1. b 	</a:t>
            </a:r>
          </a:p>
          <a:p>
            <a:pPr algn="just"/>
            <a:r>
              <a:rPr lang="pt-BR" sz="3200" b="1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2. c	</a:t>
            </a:r>
          </a:p>
          <a:p>
            <a:pPr algn="just"/>
            <a:r>
              <a:rPr lang="pt-BR" sz="3200" b="1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3. e	</a:t>
            </a:r>
          </a:p>
          <a:p>
            <a:pPr algn="just"/>
            <a:r>
              <a:rPr lang="pt-BR" sz="3200" b="1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4. a	</a:t>
            </a:r>
          </a:p>
          <a:p>
            <a:pPr algn="just"/>
            <a:r>
              <a:rPr lang="pt-BR" sz="3200" b="1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5. 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6FB81-73EC-FAF3-94B4-00FF3F333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959" y="1953151"/>
            <a:ext cx="6342521" cy="30872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3458" y="1728794"/>
            <a:ext cx="166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* Keys: </a:t>
            </a:r>
          </a:p>
        </p:txBody>
      </p:sp>
      <p:pic>
        <p:nvPicPr>
          <p:cNvPr id="13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151" y="5585424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73902" y="694148"/>
            <a:ext cx="1003631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again. Decide which place each detail below belongs to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8575" y="69120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360" y="5885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9E9FCC2-A7F3-5271-20CB-4FF944FE33DE}"/>
              </a:ext>
            </a:extLst>
          </p:cNvPr>
          <p:cNvSpPr txBox="1"/>
          <p:nvPr/>
        </p:nvSpPr>
        <p:spPr>
          <a:xfrm>
            <a:off x="7275871" y="2104103"/>
            <a:ext cx="40213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Vong: </a:t>
            </a:r>
            <a:r>
              <a:rPr lang="de-DE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2, 3, 5 	</a:t>
            </a:r>
            <a:r>
              <a:rPr lang="de-DE" sz="32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Denby: </a:t>
            </a:r>
            <a:r>
              <a:rPr lang="de-DE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1, 3, 4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3E68546-E87F-DA56-2973-61611F177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266" y="1604983"/>
            <a:ext cx="5467017" cy="4792581"/>
          </a:xfrm>
          <a:prstGeom prst="rect">
            <a:avLst/>
          </a:prstGeom>
        </p:spPr>
      </p:pic>
      <p:pic>
        <p:nvPicPr>
          <p:cNvPr id="14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655" y="569047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5595" y="2265087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91620" y="2965877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67904" y="3973834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05594" y="4853821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91620" y="5566353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5594" y="3973834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06099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18" grpId="0"/>
      <p:bldP spid="19" grpId="0"/>
      <p:bldP spid="20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8442" y="2595833"/>
            <a:ext cx="584323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II. SPEAKING</a:t>
            </a:r>
          </a:p>
        </p:txBody>
      </p:sp>
    </p:spTree>
    <p:extLst>
      <p:ext uri="{BB962C8B-B14F-4D97-AF65-F5344CB8AC3E}">
        <p14:creationId xmlns:p14="http://schemas.microsoft.com/office/powerpoint/2010/main" val="505586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70091" y="147141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95649" y="1506959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25623" y="1319777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95" y="2485164"/>
            <a:ext cx="4709928" cy="291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59860" y="235974"/>
            <a:ext cx="1108713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in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your home town, or the area you know. Use the questions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939" y="23597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725" y="1333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0185DF8-573E-B054-1318-A869EFB717E3}"/>
              </a:ext>
            </a:extLst>
          </p:cNvPr>
          <p:cNvSpPr txBox="1"/>
          <p:nvPr/>
        </p:nvSpPr>
        <p:spPr>
          <a:xfrm>
            <a:off x="1359860" y="1700553"/>
            <a:ext cx="102244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0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What </a:t>
            </a:r>
            <a:r>
              <a:rPr lang="en-US" sz="3200" b="0" i="0" dirty="0" err="1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speciality</a:t>
            </a:r>
            <a:r>
              <a:rPr lang="en-US" sz="3200" b="0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 is it?</a:t>
            </a:r>
            <a:endParaRPr lang="en-US" sz="3200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en-US" sz="3200" b="0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What do people make it from?</a:t>
            </a:r>
            <a:endParaRPr lang="en-US" sz="3200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en-US" sz="3200" b="1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en-US" sz="3200" b="0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Do people make it in the traditional way?</a:t>
            </a:r>
            <a:endParaRPr lang="en-US" sz="3200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en-US" sz="3200" b="0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What can people do with it?</a:t>
            </a:r>
            <a:endParaRPr lang="en-US" sz="3200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en-US" sz="3200" b="1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en-US" sz="3200" b="0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Is it well known in only your country or around the world?</a:t>
            </a:r>
            <a:r>
              <a:rPr lang="en-US" sz="3200" dirty="0"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endParaRPr lang="vi-VN" sz="3200" dirty="0">
              <a:latin typeface="Source Sans Pro" panose="020B0503030403020204" pitchFamily="34" charset="0"/>
              <a:ea typeface="Segoe UI Emoj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1315" y="1300596"/>
            <a:ext cx="1051068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Aptos Display"/>
                <a:ea typeface="Adobe Gothic Std B" panose="020B0800000000000000"/>
              </a:rPr>
              <a:t>1. 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“</a:t>
            </a:r>
            <a:r>
              <a:rPr lang="en-US" sz="3200" dirty="0" err="1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Phở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” is a specialty food in Viet Nam.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Aptos Display"/>
                <a:ea typeface="Adobe Gothic Std B" panose="020B0800000000000000"/>
              </a:rPr>
              <a:t>2. 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It is made from rice noodles, beef or chicken and other spices.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Aptos Display"/>
                <a:ea typeface="Adobe Gothic Std B" panose="020B0800000000000000"/>
              </a:rPr>
              <a:t>3. 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Yes, it is.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Aptos Display"/>
                <a:ea typeface="Adobe Gothic Std B" panose="020B0800000000000000"/>
              </a:rPr>
              <a:t>4. 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People can eat “</a:t>
            </a:r>
            <a:r>
              <a:rPr lang="en-US" sz="3200" dirty="0" err="1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phở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” all day for every meal. Pho is a noodle soup; therefore, it’s better when being added with beansprout.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Aptos Display"/>
                <a:ea typeface="Adobe Gothic Std B" panose="020B0800000000000000"/>
              </a:rPr>
              <a:t>5. 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It is famous with both Vietnamese and foreign visitors.</a:t>
            </a:r>
            <a:endParaRPr lang="en-US" sz="3200" b="0" i="0" dirty="0">
              <a:solidFill>
                <a:srgbClr val="000000"/>
              </a:solidFill>
              <a:effectLst/>
              <a:latin typeface="Aptos Display"/>
              <a:ea typeface="Adobe Gothic Std B" panose="020B08000000000000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9860" y="235974"/>
            <a:ext cx="1108713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in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your home town, or the area you know. Use the questions below.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6939" y="23597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725" y="1333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435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03538" y="504781"/>
            <a:ext cx="1030129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Give a short presentation about the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you discussed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2053" y="73053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838" y="62789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B3E6B3F-0494-EB68-821E-D306F0778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5452"/>
          <a:stretch/>
        </p:blipFill>
        <p:spPr>
          <a:xfrm>
            <a:off x="921873" y="1715049"/>
            <a:ext cx="2336584" cy="32531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9277" y="1787331"/>
            <a:ext cx="84164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Open Sans" panose="020B0606030504020204" pitchFamily="34" charset="0"/>
              </a:rPr>
              <a:t>I’m from Viet Nam. “</a:t>
            </a:r>
            <a:r>
              <a:rPr lang="en-US" sz="2800" i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Phở</a:t>
            </a:r>
            <a:r>
              <a:rPr lang="en-US" sz="2800" i="1" dirty="0">
                <a:solidFill>
                  <a:srgbClr val="000000"/>
                </a:solidFill>
                <a:latin typeface="Open Sans" panose="020B0606030504020204" pitchFamily="34" charset="0"/>
              </a:rPr>
              <a:t>” is one of the most famous dish in my country. It is made from rice noodles, beef or chicken and other spices. People can eat “</a:t>
            </a:r>
            <a:r>
              <a:rPr lang="en-US" sz="2800" i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phở</a:t>
            </a:r>
            <a:r>
              <a:rPr lang="en-US" sz="2800" i="1" dirty="0">
                <a:solidFill>
                  <a:srgbClr val="000000"/>
                </a:solidFill>
                <a:latin typeface="Open Sans" panose="020B0606030504020204" pitchFamily="34" charset="0"/>
              </a:rPr>
              <a:t>” all day for every meal. Pho is a noodle soup; therefore, it’s better when being added with beansprout. It is famous with both Vietnamese and foreign visitors.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726315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03538" y="504781"/>
            <a:ext cx="1030129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Give a short presentation about the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you discussed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2053" y="73053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838" y="62789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0F8F5C6-5AAD-FA22-C50B-BB1927F99932}"/>
              </a:ext>
            </a:extLst>
          </p:cNvPr>
          <p:cNvSpPr txBox="1"/>
          <p:nvPr/>
        </p:nvSpPr>
        <p:spPr>
          <a:xfrm>
            <a:off x="3430551" y="1715049"/>
            <a:ext cx="80535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I live in Tay Ho Village, 12 </a:t>
            </a:r>
            <a:r>
              <a:rPr lang="en-US" sz="2400" i="1" dirty="0" err="1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kilometres</a:t>
            </a:r>
            <a:r>
              <a:rPr lang="en-US" sz="2400" i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from Hue City. My village is famous for its conical hats. We make conical hats from goi leaves. We still follow 15 traditional steps to make a hat. A conical hat protects us from the sun and the rain as well as makes us more graceful. What is special about our conical hats is that each of them carries a poem. Tay Ho conical hats are not only famous in Hue but all over Viet Nam.</a:t>
            </a:r>
            <a:endParaRPr lang="vi-VN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B3E6B3F-0494-EB68-821E-D306F0778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5452"/>
          <a:stretch/>
        </p:blipFill>
        <p:spPr>
          <a:xfrm>
            <a:off x="921873" y="1715049"/>
            <a:ext cx="2336584" cy="32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41544" y="286323"/>
            <a:ext cx="46552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008175" y="1270669"/>
            <a:ext cx="9080679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What have we learnt in this lesson?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12" y="133235"/>
            <a:ext cx="2603557" cy="195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1650" y="2131087"/>
            <a:ext cx="118336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prstClr val="black"/>
                </a:solidFill>
              </a:rPr>
              <a:t>Read for specific information about special products in some areas.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prstClr val="black"/>
                </a:solidFill>
              </a:rPr>
              <a:t>Give a short presentation about a </a:t>
            </a:r>
            <a:r>
              <a:rPr lang="en-US" sz="3200" dirty="0" err="1">
                <a:solidFill>
                  <a:prstClr val="black"/>
                </a:solidFill>
              </a:rPr>
              <a:t>speciality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84121" y="315199"/>
            <a:ext cx="467306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27609" y="1886843"/>
            <a:ext cx="8149852" cy="164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Bahnschrift" panose="020B0502040204020203" pitchFamily="34" charset="0"/>
              </a:rPr>
              <a:t>Do exercises in the Workbook.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Bahnschrift" panose="020B0502040204020203" pitchFamily="34" charset="0"/>
              </a:rPr>
              <a:t>_ </a:t>
            </a:r>
            <a:r>
              <a:rPr lang="en-US" sz="3600" dirty="0" err="1">
                <a:latin typeface="Bahnschrift" panose="020B0502040204020203" pitchFamily="34" charset="0"/>
              </a:rPr>
              <a:t>prepair</a:t>
            </a:r>
            <a:r>
              <a:rPr lang="en-US" sz="3600" dirty="0">
                <a:latin typeface="Bahnschrift" panose="020B0502040204020203" pitchFamily="34" charset="0"/>
              </a:rPr>
              <a:t> lesson 6 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73" y="2385946"/>
            <a:ext cx="2629759" cy="23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46912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07" y="214490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1858297"/>
            <a:ext cx="3865563" cy="462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453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26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988063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SPEAKING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7050" y="1234448"/>
            <a:ext cx="6520179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Video watching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56954" y="1948469"/>
            <a:ext cx="6540369" cy="186524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 Task 1: Work in pairs. Answer the questions.</a:t>
            </a:r>
          </a:p>
          <a:p>
            <a:r>
              <a:rPr lang="en-US" dirty="0">
                <a:solidFill>
                  <a:schemeClr val="tx1"/>
                </a:solidFill>
              </a:rPr>
              <a:t>- Vocabulary teaching</a:t>
            </a:r>
          </a:p>
          <a:p>
            <a:r>
              <a:rPr lang="en-US" dirty="0">
                <a:solidFill>
                  <a:schemeClr val="tx1"/>
                </a:solidFill>
              </a:rPr>
              <a:t>- Task 2: Read the brochure introducing different places with special products. Match each highlighted word with its definition.</a:t>
            </a:r>
          </a:p>
          <a:p>
            <a:r>
              <a:rPr lang="en-US" dirty="0">
                <a:solidFill>
                  <a:schemeClr val="tx1"/>
                </a:solidFill>
              </a:rPr>
              <a:t>- Task 3: Read the brochure again. Decide which place each detail below belongs to.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67050" y="4031182"/>
            <a:ext cx="6536433" cy="157229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4: Work in pairs. Ask and answer about a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your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your home town, or the area you know. Use the questions below.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5: Work in groups. Give a short presentation about the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discussed in 4.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144672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484386" y="5727428"/>
            <a:ext cx="2129795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2"/>
            <a:endCxn id="27" idx="1"/>
          </p:cNvCxnSpPr>
          <p:nvPr/>
        </p:nvCxnSpPr>
        <p:spPr>
          <a:xfrm rot="16200000" flipH="1">
            <a:off x="1315755" y="4860873"/>
            <a:ext cx="1439995" cy="89726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22870" y="5727428"/>
            <a:ext cx="65201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 SKILLS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6974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46995" y="90185"/>
            <a:ext cx="258059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3394" y="3141738"/>
            <a:ext cx="3586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</a:p>
        </p:txBody>
      </p:sp>
      <p:pic>
        <p:nvPicPr>
          <p:cNvPr id="9" name="Bat Trang Ceramic Village Vietnam-Era Tour">
            <a:hlinkClick r:id="" action="ppaction://media"/>
            <a:extLst>
              <a:ext uri="{FF2B5EF4-FFF2-40B4-BE49-F238E27FC236}">
                <a16:creationId xmlns:a16="http://schemas.microsoft.com/office/drawing/2014/main" id="{CFA79A11-5211-F446-865B-AAEF8BB2D7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322" end="457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5419" y="983227"/>
            <a:ext cx="8042787" cy="4788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6994" y="90185"/>
            <a:ext cx="8957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Please watch a video and say the name of the craft village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3243" y="6202912"/>
            <a:ext cx="7764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What do you know about this craft village?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79AAC0CC-E146-AFD2-ED35-E7CE1E88B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11" y="890533"/>
            <a:ext cx="7000875" cy="4667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547790" y="110113"/>
            <a:ext cx="282640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5962637-5F8E-22E3-AACE-3E8FEAF3B677}"/>
              </a:ext>
            </a:extLst>
          </p:cNvPr>
          <p:cNvSpPr txBox="1"/>
          <p:nvPr/>
        </p:nvSpPr>
        <p:spPr>
          <a:xfrm>
            <a:off x="2435274" y="5753428"/>
            <a:ext cx="767134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8B4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 TRANG POTTERY VILLAGE</a:t>
            </a:r>
          </a:p>
        </p:txBody>
      </p:sp>
    </p:spTree>
    <p:extLst>
      <p:ext uri="{BB962C8B-B14F-4D97-AF65-F5344CB8AC3E}">
        <p14:creationId xmlns:p14="http://schemas.microsoft.com/office/powerpoint/2010/main" val="33359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6531" y="2721857"/>
            <a:ext cx="405089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i</a:t>
            </a:r>
            <a:r>
              <a:rPr lang="en-US" sz="6000" b="1" dirty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. READING</a:t>
            </a:r>
          </a:p>
        </p:txBody>
      </p:sp>
    </p:spTree>
    <p:extLst>
      <p:ext uri="{BB962C8B-B14F-4D97-AF65-F5344CB8AC3E}">
        <p14:creationId xmlns:p14="http://schemas.microsoft.com/office/powerpoint/2010/main" val="1630193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91796" y="741170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36405" y="72070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9190" y="6180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214BF5A-E291-1F66-838B-F6DCDD41664E}"/>
              </a:ext>
            </a:extLst>
          </p:cNvPr>
          <p:cNvSpPr txBox="1"/>
          <p:nvPr/>
        </p:nvSpPr>
        <p:spPr>
          <a:xfrm>
            <a:off x="1288026" y="1411830"/>
            <a:ext cx="115929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b="0" i="0" dirty="0">
                <a:solidFill>
                  <a:srgbClr val="242021"/>
                </a:solidFill>
                <a:effectLst/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What can you see in each picture?</a:t>
            </a:r>
          </a:p>
          <a:p>
            <a:pPr marL="514350" indent="-514350">
              <a:buAutoNum type="arabicPeriod"/>
            </a:pPr>
            <a:r>
              <a:rPr lang="en-US" sz="2800" b="0" i="0" dirty="0">
                <a:solidFill>
                  <a:srgbClr val="242021"/>
                </a:solidFill>
                <a:effectLst/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Do you know any place(s) where people make the thing(s)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 in each picture?</a:t>
            </a:r>
            <a:r>
              <a:rPr lang="en-US" sz="2800" dirty="0"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 </a:t>
            </a:r>
            <a:endParaRPr lang="vi-VN" sz="2800" dirty="0">
              <a:latin typeface="Segoe UI Semibold" panose="020B0702040204020203" pitchFamily="34" charset="0"/>
              <a:ea typeface="Source Sans Pro" panose="020B0503030403020204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5DC72-4E8F-2870-384F-65DDCB7E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96" y="2796825"/>
            <a:ext cx="8622010" cy="36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50789" y="692009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95398" y="67153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8183" y="568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E9484F-E8DE-CD85-849F-BBBA73DF6C6E}"/>
              </a:ext>
            </a:extLst>
          </p:cNvPr>
          <p:cNvSpPr txBox="1"/>
          <p:nvPr/>
        </p:nvSpPr>
        <p:spPr>
          <a:xfrm>
            <a:off x="5456903" y="2157045"/>
            <a:ext cx="62034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u="sng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a:</a:t>
            </a:r>
            <a:r>
              <a:rPr lang="en-US" sz="2800" u="sng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cốm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(young sticky rice)- from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Vong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Village, Ha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Noi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- Another place which makes </a:t>
            </a:r>
            <a:r>
              <a:rPr lang="en-US" sz="2800" i="1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com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 Tu Le Commune in Yen Bai Province</a:t>
            </a:r>
            <a:endParaRPr lang="vi-VN" sz="2800" dirty="0">
              <a:solidFill>
                <a:srgbClr val="0070C0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60EC8-01E7-08BB-726C-847F36457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84" y="1808691"/>
            <a:ext cx="4670604" cy="37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92825" y="73351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1123" y="7130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100" y="6005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E9484F-E8DE-CD85-849F-BBBA73DF6C6E}"/>
              </a:ext>
            </a:extLst>
          </p:cNvPr>
          <p:cNvSpPr txBox="1"/>
          <p:nvPr/>
        </p:nvSpPr>
        <p:spPr>
          <a:xfrm>
            <a:off x="6551107" y="1107351"/>
            <a:ext cx="58570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u="sng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b</a:t>
            </a:r>
            <a:r>
              <a:rPr lang="en-US" sz="2800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pottery – from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Denby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England.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48AEC-ADF1-CDF9-0486-049B29541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29" y="1328125"/>
            <a:ext cx="5319252" cy="43370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1107" y="2435293"/>
            <a:ext cx="55047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 Viet Nam, there are some pottery villages: Bat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Trang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Bau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Truc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Phu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Lang, …</a:t>
            </a:r>
            <a:endParaRPr lang="vi-VN" sz="2800" dirty="0">
              <a:solidFill>
                <a:srgbClr val="0070C0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359472" y="153898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preserve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(v):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94594" y="1677489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bảo</a:t>
            </a:r>
            <a:r>
              <a:rPr lang="en-US" sz="5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tồn</a:t>
            </a:r>
            <a:endParaRPr lang="en-US" sz="5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54644" y="2678626"/>
            <a:ext cx="1952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/</a:t>
            </a:r>
            <a:r>
              <a:rPr lang="en-US" sz="3200" dirty="0" err="1">
                <a:solidFill>
                  <a:srgbClr val="002060"/>
                </a:solidFill>
              </a:rPr>
              <a:t>prɪˈzɜːv</a:t>
            </a:r>
            <a:r>
              <a:rPr lang="en-US" sz="3200" dirty="0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4668" y="148848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FC0B1-53A9-58C4-895A-53CB82FFE890}"/>
              </a:ext>
            </a:extLst>
          </p:cNvPr>
          <p:cNvSpPr txBox="1"/>
          <p:nvPr/>
        </p:nvSpPr>
        <p:spPr>
          <a:xfrm>
            <a:off x="3254644" y="3745599"/>
            <a:ext cx="83670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maintain (something) in its original</a:t>
            </a:r>
          </a:p>
          <a:p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or existing state.</a:t>
            </a:r>
            <a:endParaRPr lang="vi-VN" sz="3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ukprepo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3394" y="16645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4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4473</TotalTime>
  <Words>1126</Words>
  <Application>Microsoft Office PowerPoint</Application>
  <PresentationFormat>Màn hình rộng</PresentationFormat>
  <Paragraphs>160</Paragraphs>
  <Slides>29</Slides>
  <Notes>17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20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50" baseType="lpstr">
      <vt:lpstr>Adobe Gothic Std B</vt:lpstr>
      <vt:lpstr>Algerian</vt:lpstr>
      <vt:lpstr>Aptos Display</vt:lpstr>
      <vt:lpstr>Arial</vt:lpstr>
      <vt:lpstr>Arial</vt:lpstr>
      <vt:lpstr>Bahnschrift</vt:lpstr>
      <vt:lpstr>Berlin Sans FB</vt:lpstr>
      <vt:lpstr>Calibri</vt:lpstr>
      <vt:lpstr>Century Gothic</vt:lpstr>
      <vt:lpstr>Cooper Black</vt:lpstr>
      <vt:lpstr>Myriad Pro</vt:lpstr>
      <vt:lpstr>Open Sans</vt:lpstr>
      <vt:lpstr>OpenSans</vt:lpstr>
      <vt:lpstr>OpenSans-Semibold</vt:lpstr>
      <vt:lpstr>Segoe UI Emoji</vt:lpstr>
      <vt:lpstr>Segoe UI Semibold</vt:lpstr>
      <vt:lpstr>Source Sans Pro</vt:lpstr>
      <vt:lpstr>Source Sans Pro SemiBold</vt:lpstr>
      <vt:lpstr>Wingdings</vt:lpstr>
      <vt:lpstr>Wingdings 3</vt:lpstr>
      <vt:lpstr>Wisp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minhduongle69@gmail.com</cp:lastModifiedBy>
  <cp:revision>251</cp:revision>
  <dcterms:created xsi:type="dcterms:W3CDTF">2020-12-09T02:04:09Z</dcterms:created>
  <dcterms:modified xsi:type="dcterms:W3CDTF">2024-11-30T13:12:29Z</dcterms:modified>
</cp:coreProperties>
</file>