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357" r:id="rId2"/>
    <p:sldId id="256" r:id="rId3"/>
    <p:sldId id="279" r:id="rId4"/>
    <p:sldId id="316" r:id="rId5"/>
    <p:sldId id="370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3" r:id="rId17"/>
    <p:sldId id="276" r:id="rId18"/>
    <p:sldId id="371" r:id="rId19"/>
    <p:sldId id="298" r:id="rId20"/>
    <p:sldId id="314" r:id="rId21"/>
    <p:sldId id="330" r:id="rId22"/>
    <p:sldId id="359" r:id="rId23"/>
    <p:sldId id="350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0070C0"/>
    <a:srgbClr val="0087B2"/>
    <a:srgbClr val="CC9900"/>
    <a:srgbClr val="F26648"/>
    <a:srgbClr val="6D9FB1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3"/>
              <c:layout>
                <c:manualLayout>
                  <c:x val="-0.11126995148723652"/>
                  <c:y val="-0.145454976055449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0-4776-B751-8D77C0852F7E}"/>
                </c:ext>
              </c:extLst>
            </c:dLbl>
            <c:dLbl>
              <c:idx val="6"/>
              <c:layout>
                <c:manualLayout>
                  <c:x val="0.16666875562451902"/>
                  <c:y val="-4.1675852071724119E-2"/>
                </c:manualLayout>
              </c:layout>
              <c:tx>
                <c:rich>
                  <a:bodyPr/>
                  <a:lstStyle/>
                  <a:p>
                    <a:fld id="{FFD8A3CA-44FF-49D3-888F-8F194323982F}" type="VALUE">
                      <a:rPr lang="en-US" smtClean="0"/>
                      <a:pPr/>
                      <a:t>[GIÁ TRỊ]</a:t>
                    </a:fld>
                    <a:r>
                      <a:rPr lang="en-US" dirty="0"/>
                      <a:t>0</a:t>
                    </a:r>
                    <a:r>
                      <a:rPr lang="en-US" baseline="0" dirty="0"/>
                      <a:t> mark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0-4776-B751-8D77C0852F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9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82000">
              <a:schemeClr val="accent3">
                <a:alpha val="54000"/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340854" y="1376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09423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51" y="1370901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 sister wondered _______ to buy the best cakes.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298893" y="15974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481485"/>
            <a:ext cx="1131462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_______ to do to get on well with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13876" y="17501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asked _______ to take out the rubbish, at 5 or 6 p.m.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795517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can't decide _______ to give his books to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387439" y="158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don't know _______ to deal with this problem.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sister wondered _______ to buy the best cakes.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Could you tell me _______ to do to get on well with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asked _______ to take out the rubbish, at 5 or 6 p.m.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can't decide _______ to give his books 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81491" y="156329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308725" y="23188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43373" y="30743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884008" y="443888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544755" y="519443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083" y="1109545"/>
            <a:ext cx="107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vi-VN" sz="2800" dirty="0"/>
              <a:t>I don't know how I can get to the swimming pool.</a:t>
            </a:r>
            <a:endParaRPr lang="en-US" sz="2800" dirty="0"/>
          </a:p>
          <a:p>
            <a:r>
              <a:rPr lang="en-US" sz="2800" b="1" dirty="0">
                <a:sym typeface="Wingdings" panose="05000000000000000000" pitchFamily="2" charset="2"/>
              </a:rPr>
              <a:t></a:t>
            </a:r>
            <a:endParaRPr lang="en-US" sz="2800" b="1" dirty="0"/>
          </a:p>
          <a:p>
            <a:r>
              <a:rPr lang="vi-VN" sz="2800" b="1" dirty="0">
                <a:solidFill>
                  <a:srgbClr val="C00000"/>
                </a:solidFill>
              </a:rPr>
              <a:t>2. </a:t>
            </a:r>
            <a:r>
              <a:rPr lang="vi-VN" sz="2800" dirty="0"/>
              <a:t>They are wondering where they can buy traditional handicrafts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3. </a:t>
            </a:r>
            <a:r>
              <a:rPr lang="vi-VN" sz="2800" dirty="0"/>
              <a:t>She asked what she should give to her new neighbour at his house-warming party.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4. </a:t>
            </a:r>
            <a:r>
              <a:rPr lang="vi-VN" sz="2800" dirty="0"/>
              <a:t>I can't decide who I should ask for advice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5</a:t>
            </a:r>
            <a:r>
              <a:rPr lang="vi-VN" sz="2800" dirty="0"/>
              <a:t>. Could you tell me when I have to pay the water bill?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13602" y="426538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sentences using question words +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211" y="40606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6" y="303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316334" y="1529399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how to get to the swimming pool.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2340270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3666154"/>
            <a:ext cx="10784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asked what to give to her new </a:t>
            </a:r>
            <a:r>
              <a:rPr lang="en-US" sz="2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his house-warming party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85976" y="4480730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can’t decide who to ask for advice.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1184115" y="5423804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279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09854" y="1092655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062138" y="2901262"/>
            <a:ext cx="1095288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 out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leave your house to go to a social event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 down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or teach something to your children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 down on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or number of something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 more of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648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064" y="274309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046" y="2230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1664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2" y="120421"/>
            <a:ext cx="397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endParaRPr lang="en-US" sz="3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9590019" y="1274996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1-b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2-d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3-e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4-c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3" y="1203134"/>
            <a:ext cx="9576710" cy="52959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24657" y="1935864"/>
            <a:ext cx="668594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7006" y="2920180"/>
            <a:ext cx="806245" cy="15829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7006" y="3976625"/>
            <a:ext cx="737419" cy="12049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34722" y="3711677"/>
            <a:ext cx="1258529" cy="1010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400" y="1717267"/>
            <a:ext cx="594851" cy="39387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11" y="1817841"/>
            <a:ext cx="1127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_________  from our home town last Saturday.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artisans in my village usually __ _______ their skills to their eldest children.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_________ about our community, you can go to the local museum.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aren't at home, 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 our cats.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I go to a new place, I spend time ____________  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773" y="1395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sentence using the correct form of a phrasal verb in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2382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6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716" y="847522"/>
            <a:ext cx="1034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down    came back     find out     looking around    takes care of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812202" y="185834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back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5833118" y="231960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 down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542018" y="3351480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808527" y="424547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care of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716769" y="480137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around</a:t>
            </a:r>
          </a:p>
        </p:txBody>
      </p:sp>
    </p:spTree>
    <p:extLst>
      <p:ext uri="{BB962C8B-B14F-4D97-AF65-F5344CB8AC3E}">
        <p14:creationId xmlns:p14="http://schemas.microsoft.com/office/powerpoint/2010/main" val="2818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820" y="382174"/>
            <a:ext cx="1067174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215" y="3750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00" y="2547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31" y="1885078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19" y="1774299"/>
            <a:ext cx="5981761" cy="443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265" y="2479152"/>
            <a:ext cx="15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Tuan, </a:t>
            </a:r>
            <a:r>
              <a:rPr lang="en-US" b="1" i="1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Nga</a:t>
            </a:r>
            <a:r>
              <a:rPr lang="en-US" b="1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9421" y="141679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34979" y="1493109"/>
            <a:ext cx="536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64953" y="126515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8777" y="227329"/>
            <a:ext cx="4132696" cy="646331"/>
          </a:xfrm>
          <a:prstGeom prst="rect">
            <a:avLst/>
          </a:prstGeom>
          <a:solidFill>
            <a:srgbClr val="FEE3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89653" y="2543796"/>
            <a:ext cx="9758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questions words before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8" y="39114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6163" y="1352302"/>
            <a:ext cx="880441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7935" y="197212"/>
            <a:ext cx="56732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760" y="1904166"/>
            <a:ext cx="1017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Bahnschrift SemiBold" panose="020B0502040204020203" pitchFamily="34" charset="0"/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Bahnschrift SemiBold" panose="020B0502040204020203" pitchFamily="34" charset="0"/>
              </a:rPr>
              <a:t>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34" y="773456"/>
            <a:ext cx="2305295" cy="21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89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30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11239" y="978263"/>
            <a:ext cx="521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1055517" y="2041298"/>
            <a:ext cx="993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What do you do when you don’t know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Bahnschrift" panose="020B05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2556387" y="2700317"/>
            <a:ext cx="276550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1632155" y="5126293"/>
            <a:ext cx="868188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3902920" y="3321271"/>
            <a:ext cx="36220" cy="17226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18428" y="1501035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01097" y="676081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197323" y="4055834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12" y="294052"/>
            <a:ext cx="10364451" cy="15961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1038" y="2342513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Question words before 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158" y="3260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</a:p>
        </p:txBody>
      </p:sp>
    </p:spTree>
    <p:extLst>
      <p:ext uri="{BB962C8B-B14F-4D97-AF65-F5344CB8AC3E}">
        <p14:creationId xmlns:p14="http://schemas.microsoft.com/office/powerpoint/2010/main" val="6065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92" y="668283"/>
            <a:ext cx="844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OpenSans"/>
              </a:rPr>
              <a:t>Từ để hỏi trước động từ nguyên thể có “to”</a:t>
            </a:r>
            <a:endParaRPr lang="vi-VN" sz="2800" b="1" i="0" dirty="0">
              <a:solidFill>
                <a:schemeClr val="accent5">
                  <a:lumMod val="50000"/>
                </a:schemeClr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0541" y="1276291"/>
            <a:ext cx="963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i="1" dirty="0"/>
              <a:t>Chúng ta sử dụng từ để hỏi như ai, cái gì, ở đâu, khi nào hoặc như thế nào trước động từ to-infinitive để diễn đạt một câu hỏi gián tiếp về việc chúng ta nên làm gì.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553496" y="3990172"/>
            <a:ext cx="5447072" cy="553998"/>
          </a:xfrm>
          <a:prstGeom prst="rect">
            <a:avLst/>
          </a:prstGeom>
          <a:solidFill>
            <a:srgbClr val="FEE3AF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S + </a:t>
            </a:r>
            <a:r>
              <a:rPr lang="en-US" sz="3000" b="1" u="sng" dirty="0">
                <a:solidFill>
                  <a:srgbClr val="C00000"/>
                </a:solidFill>
              </a:rPr>
              <a:t>V</a:t>
            </a:r>
            <a:r>
              <a:rPr lang="en-US" sz="3000" b="1" dirty="0">
                <a:solidFill>
                  <a:srgbClr val="C00000"/>
                </a:solidFill>
              </a:rPr>
              <a:t>  + </a:t>
            </a:r>
            <a:r>
              <a:rPr lang="en-US" sz="3000" b="1" dirty="0" err="1">
                <a:solidFill>
                  <a:srgbClr val="C00000"/>
                </a:solidFill>
              </a:rPr>
              <a:t>từ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hỏi</a:t>
            </a:r>
            <a:r>
              <a:rPr lang="en-US" sz="3000" b="1" dirty="0">
                <a:solidFill>
                  <a:srgbClr val="C00000"/>
                </a:solidFill>
              </a:rPr>
              <a:t> + to V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199" y="2658505"/>
            <a:ext cx="10166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600" i="1" dirty="0"/>
              <a:t>Chúng ta thường sử dụng các động từ như </a:t>
            </a:r>
            <a:r>
              <a:rPr lang="en-US" sz="2600" i="1" dirty="0"/>
              <a:t>: a</a:t>
            </a:r>
            <a:r>
              <a:rPr lang="vi-VN" sz="2600" i="1" dirty="0"/>
              <a:t>sk, </a:t>
            </a:r>
            <a:r>
              <a:rPr lang="en-US" sz="2600" i="1" dirty="0"/>
              <a:t>w</a:t>
            </a:r>
            <a:r>
              <a:rPr lang="vi-VN" sz="2600" i="1" dirty="0"/>
              <a:t>onder, (not) </a:t>
            </a:r>
            <a:r>
              <a:rPr lang="en-US" sz="2600" i="1" dirty="0"/>
              <a:t>d</a:t>
            </a:r>
            <a:r>
              <a:rPr lang="vi-VN" sz="2600" i="1" dirty="0"/>
              <a:t>eci</a:t>
            </a:r>
            <a:r>
              <a:rPr lang="en-US" sz="2600" i="1" dirty="0"/>
              <a:t>de</a:t>
            </a:r>
            <a:r>
              <a:rPr lang="vi-VN" sz="2600" i="1" dirty="0"/>
              <a:t>, (not) </a:t>
            </a:r>
            <a:r>
              <a:rPr lang="en-US" sz="2600" i="1" dirty="0"/>
              <a:t>t</a:t>
            </a:r>
            <a:r>
              <a:rPr lang="vi-VN" sz="2600" i="1" dirty="0"/>
              <a:t>ell, hoặc (not) </a:t>
            </a:r>
            <a:r>
              <a:rPr lang="en-US" sz="2600" i="1" dirty="0"/>
              <a:t>k</a:t>
            </a:r>
            <a:r>
              <a:rPr lang="vi-VN" sz="2600" i="1" dirty="0"/>
              <a:t>now trước từ để hỏi + to-infinitive.</a:t>
            </a:r>
            <a:endParaRPr lang="en-US" sz="2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7226" y="4409596"/>
            <a:ext cx="19664" cy="437707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3660" y="4855439"/>
            <a:ext cx="1826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a</a:t>
            </a:r>
            <a:r>
              <a:rPr lang="vi-VN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sk </a:t>
            </a:r>
            <a:endParaRPr lang="en-US" sz="2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w</a:t>
            </a:r>
            <a:r>
              <a:rPr lang="vi-VN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onder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decide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(not) tell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(not) know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4208206" y="4847303"/>
            <a:ext cx="7502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4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don't know _______ to deal with this problem.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sister wondered _______ to buy the best cakes.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Could you tell me _______ to do to get on well with my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asked _______ to take out the rubbish, at 5 or 6 p.m.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can't decide _______ to give his books to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745215" y="6017342"/>
            <a:ext cx="1543665" cy="840658"/>
          </a:xfrm>
          <a:prstGeom prst="downArrowCallout">
            <a:avLst/>
          </a:prstGeom>
          <a:solidFill>
            <a:srgbClr val="FEE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2309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7503744"/>
              </p:ext>
            </p:extLst>
          </p:nvPr>
        </p:nvGraphicFramePr>
        <p:xfrm>
          <a:off x="-1392905" y="1100261"/>
          <a:ext cx="8377383" cy="50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77950" y="3241097"/>
            <a:ext cx="424873" cy="96981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3937" y="3380177"/>
            <a:ext cx="573677" cy="55826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327555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8005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58194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754105" y="174220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40830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1" y="6290393"/>
            <a:ext cx="711272" cy="46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don't know _______ to deal with this problem.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32329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4206</TotalTime>
  <Words>1184</Words>
  <Application>Microsoft Office PowerPoint</Application>
  <PresentationFormat>Màn hình rộng</PresentationFormat>
  <Paragraphs>167</Paragraphs>
  <Slides>24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9" baseType="lpstr">
      <vt:lpstr>Adobe Gothic Std B</vt:lpstr>
      <vt:lpstr>Aptos Narrow</vt:lpstr>
      <vt:lpstr>Arial</vt:lpstr>
      <vt:lpstr>Arial Black</vt:lpstr>
      <vt:lpstr>Bahnschrift</vt:lpstr>
      <vt:lpstr>Bahnschrift SemiBold</vt:lpstr>
      <vt:lpstr>Berlin Sans FB</vt:lpstr>
      <vt:lpstr>Calibri</vt:lpstr>
      <vt:lpstr>Cooper Black</vt:lpstr>
      <vt:lpstr>Myriad Pro</vt:lpstr>
      <vt:lpstr>OpenSans</vt:lpstr>
      <vt:lpstr>Times New Roman</vt:lpstr>
      <vt:lpstr>Tw Cen MT</vt:lpstr>
      <vt:lpstr>Wingdings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Grammar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243</cp:revision>
  <dcterms:created xsi:type="dcterms:W3CDTF">2020-12-09T02:04:09Z</dcterms:created>
  <dcterms:modified xsi:type="dcterms:W3CDTF">2024-11-30T13:11:31Z</dcterms:modified>
</cp:coreProperties>
</file>