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513" r:id="rId3"/>
    <p:sldId id="262" r:id="rId4"/>
    <p:sldId id="263" r:id="rId5"/>
    <p:sldId id="257" r:id="rId6"/>
    <p:sldId id="511" r:id="rId7"/>
    <p:sldId id="514" r:id="rId8"/>
    <p:sldId id="261" r:id="rId9"/>
    <p:sldId id="264" r:id="rId10"/>
    <p:sldId id="258" r:id="rId11"/>
    <p:sldId id="516" r:id="rId12"/>
    <p:sldId id="515" r:id="rId13"/>
    <p:sldId id="507" r:id="rId14"/>
    <p:sldId id="259" r:id="rId15"/>
    <p:sldId id="260" r:id="rId16"/>
    <p:sldId id="517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5" d="100"/>
          <a:sy n="65" d="100"/>
        </p:scale>
        <p:origin x="85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9B90CC9-D7E3-D3B4-41C6-6C26668A3C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7C2F412-DE84-CF85-33DC-5815B9EB38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A8255C9-8728-6CE2-761C-DCA5F828B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86CC9-B1BC-4D5A-A476-57454ED84309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8754A92-27D6-8A90-F289-07D10CF70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727FFFE-DFCE-0AE0-84A3-6DDD2C9EE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6ACEC-533E-4800-93D6-4824B09A7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254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93525C9-FD9B-920E-1020-BBC897EAF4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FCAAB94-4241-C660-9B33-013809356F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E381A3A-5540-C739-3BBF-E632D3CF14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86CC9-B1BC-4D5A-A476-57454ED84309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F6D81AE-160F-F22B-5774-A98287516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D7C23F5-E3CB-E992-450F-360912E96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6ACEC-533E-4800-93D6-4824B09A7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9561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D2652E07-5CA1-D518-7A13-58D696BE217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F9114FC-98B9-E87E-DC49-6EB2A65C73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6D84786-13C2-306B-E0DC-15A583E9B5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86CC9-B1BC-4D5A-A476-57454ED84309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CF57B17-A12C-1109-A62A-0D82433045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5CE17BD-7971-18B2-E7C3-347A2E0894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6ACEC-533E-4800-93D6-4824B09A7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5316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8B0F9D2-6211-819A-F957-C70A777738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3D5AAA-E96A-4B56-8263-314F95348A76}" type="datetimeFigureOut">
              <a:rPr lang="en-US"/>
              <a:pPr>
                <a:defRPr/>
              </a:pPr>
              <a:t>11/28/2024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7F6B3C-B2B2-CDBE-4457-C594E6F9E8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94ABE54-C602-5A62-2B8D-9D5B271A0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CD0304-C815-4A43-9F23-DE704D1260C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448194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68E8479-41E1-4E39-97FB-FDCFD41DBF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EC5A67-928C-4097-AB8E-E23B2AEA8D67}" type="datetimeFigureOut">
              <a:rPr lang="en-US"/>
              <a:pPr>
                <a:defRPr/>
              </a:pPr>
              <a:t>11/28/2024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DBB017A-5EB1-B521-E62F-69DF5A0EE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E71C461-5C15-E8D8-4D3A-5227D881D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98773A-31DE-40BD-8CCB-3674EB70AC1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840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03B8F1E-B29F-F439-6625-682AA0B80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76157F-6A27-43B2-8D94-78571CD28BBD}" type="datetimeFigureOut">
              <a:rPr lang="en-US"/>
              <a:pPr>
                <a:defRPr/>
              </a:pPr>
              <a:t>11/28/2024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464FF57-F60A-5108-C747-B0513DD873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980705D-446C-8D4E-9EEE-9403B489F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6B4FA8-46C1-405F-9FE4-A8D003F82E3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063026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6FE9BF84-23E2-CA10-633A-E265782911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C8CDAA-B8B2-48DB-9F44-FE3A713FCA8F}" type="datetimeFigureOut">
              <a:rPr lang="en-US"/>
              <a:pPr>
                <a:defRPr/>
              </a:pPr>
              <a:t>11/28/2024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ED3A1A7C-8509-6488-3976-961FCBE623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DD4EE5AD-A359-E552-D91A-D65790D69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ECF9A8-6C69-4860-BA74-FAFF946D414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2458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xmlns="" id="{2613D0D3-1DB6-0745-7FC1-09202C52BB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FB5716-9931-477E-A8BB-E990C6B33A55}" type="datetimeFigureOut">
              <a:rPr lang="en-US"/>
              <a:pPr>
                <a:defRPr/>
              </a:pPr>
              <a:t>11/28/2024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xmlns="" id="{10FD5D2C-C70E-85E2-5473-A53B676F6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xmlns="" id="{50205223-F46A-0641-57BE-5912EFA6D3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50C8CA-C9AE-46C7-89E3-BB76B2ACC2C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80571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xmlns="" id="{81AB5158-F68D-A104-7934-344C897D1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7DB071-3190-43E6-8190-304B7297B625}" type="datetimeFigureOut">
              <a:rPr lang="en-US"/>
              <a:pPr>
                <a:defRPr/>
              </a:pPr>
              <a:t>11/28/2024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xmlns="" id="{AD37191B-1ACD-6E81-00FB-F13802F59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EA2A9E38-754C-1986-392B-0CED7D78B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637220-68EA-4FE3-B2B1-CBAE3E71656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485750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xmlns="" id="{61309126-02D7-E369-7A61-BAF4177237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5E24FD-519D-4B09-9917-91E2EC330FD5}" type="datetimeFigureOut">
              <a:rPr lang="en-US"/>
              <a:pPr>
                <a:defRPr/>
              </a:pPr>
              <a:t>11/28/2024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xmlns="" id="{1BB212A6-C642-D2E6-376C-D4D0055F2D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xmlns="" id="{71C7D0B2-99A0-CD2F-57D3-F6463A1D5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ED1B6A-F52C-4621-87AA-4B7CD60F7AD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82360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9952CDE0-1A7E-9D9F-F49C-66113E9DCF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DF7212-3AF0-4E3B-A8C5-F959818CE053}" type="datetimeFigureOut">
              <a:rPr lang="en-US"/>
              <a:pPr>
                <a:defRPr/>
              </a:pPr>
              <a:t>11/28/2024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8C06D6F6-2DE1-2621-A21F-84276E85FB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CFE5E2AE-1221-11A5-9DE0-3528843AD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4906C0-6353-4CC8-B719-F4DAC93884C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56372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67B6804-3467-CB3D-6B3D-DDC36F243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9D381D3-41A7-8458-25CD-0E1DF0839B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3E9DBD5-3A29-3A3A-EC07-0B1A9624D0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86CC9-B1BC-4D5A-A476-57454ED84309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75E2BAC-2F13-F919-410B-B7142E564B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2B86B3B-BA32-F07C-A848-5CCE5B1E2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6ACEC-533E-4800-93D6-4824B09A7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4167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6BC9FC93-C43B-C63B-E427-B7C7C53A95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52AFF6-AFF9-4B32-B2DF-E8C222E7DD24}" type="datetimeFigureOut">
              <a:rPr lang="en-US"/>
              <a:pPr>
                <a:defRPr/>
              </a:pPr>
              <a:t>11/28/2024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4ADDFF64-41D3-D960-A852-947AAAFEC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21B4F705-31A4-20F7-E100-B55040ECC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BE93BC-D55F-4488-AEBA-4F70971678A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5672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A19639D-32C6-E864-D02E-46817A7C9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1E53CC-4DFE-4FE2-808F-95D4B28A3BAC}" type="datetimeFigureOut">
              <a:rPr lang="en-US"/>
              <a:pPr>
                <a:defRPr/>
              </a:pPr>
              <a:t>11/28/2024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2856396-2903-67CC-B5E6-F2AF263CB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41DAA46-DB13-4CBF-1B95-03CE7283C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693CCD-9B02-46A1-995F-3FDCBE4A125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60000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38401E7-9E9F-BD51-176A-587417A0CB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37C755-5FDA-48E9-8B11-3FBFCE0C50A1}" type="datetimeFigureOut">
              <a:rPr lang="en-US"/>
              <a:pPr>
                <a:defRPr/>
              </a:pPr>
              <a:t>11/28/2024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D6E36CE-EE43-33F6-A9EA-A5073E9EDD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7C9B9A1-66CD-E37A-3EA2-22ACACE34A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267BBA-4915-4284-A64F-DC6762BE5BF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88679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D350E0E-FE08-29E2-B82C-8C86B5524F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D150889-2322-A710-1FFA-1CCAF21AF1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8658F71-0E08-665C-6965-B2D76AADD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86CC9-B1BC-4D5A-A476-57454ED84309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5AC0718-524A-541F-E343-45E574B616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7F4E9EB-EBA4-502B-7BBF-CEB8BB696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6ACEC-533E-4800-93D6-4824B09A7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9475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1EBFE86-0DFD-B764-FDF5-33F65BBB98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07EEEB3-CF35-F614-2919-C28632CD19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9A051C3-6B1C-6AA2-9E4C-ACD7A0E8E5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82DB064-C3DA-E457-FCD8-35629D17A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86CC9-B1BC-4D5A-A476-57454ED84309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ACD17A5-167A-0365-B75E-90279F1B38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35CB5A4-030C-DDCA-8F55-657C9BE07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6ACEC-533E-4800-93D6-4824B09A7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8257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37697AF-AA37-45DE-9BE7-F582E0CF20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10B3B7E-15D8-E3A9-6682-5B5C3A7CBD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2C75322-F804-E840-B441-33E5886BD0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4AF20D85-7B48-BD1C-723F-C377F3F2E3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A3806E7E-A35B-2F81-16DB-E60250585B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E0DAC56A-49C7-13FA-8249-FCD2D89A5E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86CC9-B1BC-4D5A-A476-57454ED84309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2F1E42E7-2D4B-1A36-68D7-3E48988C0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5F78FFB8-028B-8E37-044F-3E37BB273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6ACEC-533E-4800-93D6-4824B09A7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4757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8F6C825-D142-45A2-7700-FF6F6F99B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EF82B07E-D26B-AFEF-EA24-C13B75A20A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86CC9-B1BC-4D5A-A476-57454ED84309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9349FE91-256A-79D4-8AC8-B9DDE2815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4BE580A-E491-2C0C-098B-53742B619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6ACEC-533E-4800-93D6-4824B09A7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5648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51F8F20-653B-66C2-830A-36A6BBA375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86CC9-B1BC-4D5A-A476-57454ED84309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B5A8D170-1729-3BEF-388F-ABDF1B979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03420167-7FEF-C5C6-421E-312B00EE7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6ACEC-533E-4800-93D6-4824B09A7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836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C4DB7DE-C88B-C83D-5B35-ABE6C5CFE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C7275E9-0A88-847F-6F85-A9F30B6BDA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5BA7287-24DC-407E-605B-6B1EE7FF0B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6A94EFD-7124-0289-9342-45A1C6037E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86CC9-B1BC-4D5A-A476-57454ED84309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AA639A6-1406-CC7A-F3A0-0CB4F3BCA0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BA17700-C4EF-6FF7-8CA4-AC4541671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6ACEC-533E-4800-93D6-4824B09A7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6338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D2A5C60-547A-5C0F-6541-A544B72310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092A998D-968A-D676-1305-27225C47536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013C7E4-317A-E8AA-9FF7-6C503C6CB6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204D4D3-DE19-1A06-4DD1-C0B536C5AA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86CC9-B1BC-4D5A-A476-57454ED84309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BEC9380-1865-2EEF-1095-F6B1CA1C8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AFB9A85-A10B-3B0D-854C-41DDE8CB69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6ACEC-533E-4800-93D6-4824B09A7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320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624AD43A-B590-8FE7-A46C-EBF900911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FD4C331-83E0-7777-66E3-BF0F777981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F2F1BC8-BBA6-EFCB-6630-BF12F388E1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686CC9-B1BC-4D5A-A476-57454ED84309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B7C5544-6905-1EC9-8DF3-46ED537EE4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EB086C2-FCA9-0D8F-1D7A-20932319F0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B6ACEC-533E-4800-93D6-4824B09A7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944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9Slide.vn - 2019">
            <a:extLst>
              <a:ext uri="{FF2B5EF4-FFF2-40B4-BE49-F238E27FC236}">
                <a16:creationId xmlns:a16="http://schemas.microsoft.com/office/drawing/2014/main" xmlns="" id="{4D3EBF53-45E7-C0A8-DA49-42D8F12995F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-804863"/>
            <a:ext cx="12192000" cy="4619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vi-VN" sz="2400">
                <a:solidFill>
                  <a:srgbClr val="D7D7D7"/>
                </a:solidFill>
              </a:rPr>
              <a:t>www.9slide.vn</a:t>
            </a:r>
          </a:p>
        </p:txBody>
      </p:sp>
      <p:sp>
        <p:nvSpPr>
          <p:cNvPr id="1027" name="Title Placeholder 1">
            <a:extLst>
              <a:ext uri="{FF2B5EF4-FFF2-40B4-BE49-F238E27FC236}">
                <a16:creationId xmlns:a16="http://schemas.microsoft.com/office/drawing/2014/main" xmlns="" id="{6BC04C42-28CA-6A95-4291-E7C86143DBE9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Text Placeholder 2">
            <a:extLst>
              <a:ext uri="{FF2B5EF4-FFF2-40B4-BE49-F238E27FC236}">
                <a16:creationId xmlns:a16="http://schemas.microsoft.com/office/drawing/2014/main" xmlns="" id="{2E0D0FDE-00D2-80A7-E0FD-59627F24FA4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A9C005E-D1B4-B003-652E-ADC03AF5EA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8C42F69-EAFA-415C-96F9-A95694516DAB}" type="datetimeFigureOut">
              <a:rPr lang="en-US"/>
              <a:pPr>
                <a:defRPr/>
              </a:pPr>
              <a:t>11/28/2024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B0AD84B-CD7F-38DD-2319-EF8DF328A9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4079FE0-98B5-9EF3-ECFD-A1F05EEA78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91DB8D7-1BCB-48B4-AEC2-21D2E9B1503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787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wmf"/><Relationship Id="rId3" Type="http://schemas.openxmlformats.org/officeDocument/2006/relationships/slideLayout" Target="../slideLayouts/slideLayout1.xml"/><Relationship Id="rId7" Type="http://schemas.openxmlformats.org/officeDocument/2006/relationships/oleObject" Target="../embeddings/oleObject1.bin"/><Relationship Id="rId2" Type="http://schemas.openxmlformats.org/officeDocument/2006/relationships/audio" Target="file:///H:\Proud%20of%20you%20-%20%20Fiona%20Fung.MP3" TargetMode="Externa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png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8" name="Picture 10" descr="fairy_flying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5607" y="0"/>
            <a:ext cx="1523097" cy="1143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337" name="Picture 9" descr="fairy_flying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98" y="0"/>
            <a:ext cx="1523097" cy="1143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2" descr="flower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3196" y="3809931"/>
            <a:ext cx="6507381" cy="2878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331" name="Proud of you -  Fiona Fung.MP3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9977" y="8153601"/>
            <a:ext cx="304369" cy="304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102" name="Object 4"/>
          <p:cNvGraphicFramePr>
            <a:graphicFrameLocks noChangeAspect="1"/>
          </p:cNvGraphicFramePr>
          <p:nvPr/>
        </p:nvGraphicFramePr>
        <p:xfrm>
          <a:off x="306419" y="2133712"/>
          <a:ext cx="5078657" cy="36574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7" name="Clip" r:id="rId7" imgW="1060704" imgH="1335024" progId="MS_ClipArt_Gallery.2">
                  <p:embed/>
                </p:oleObj>
              </mc:Choice>
              <mc:Fallback>
                <p:oleObj name="Clip" r:id="rId7" imgW="1060704" imgH="1335024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6419" y="2133712"/>
                        <a:ext cx="5078657" cy="365743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3" name="Text Box 2"/>
          <p:cNvSpPr txBox="1">
            <a:spLocks noChangeArrowheads="1"/>
          </p:cNvSpPr>
          <p:nvPr/>
        </p:nvSpPr>
        <p:spPr bwMode="auto">
          <a:xfrm>
            <a:off x="509539" y="287495"/>
            <a:ext cx="10969800" cy="1188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8644" tIns="54327" rIns="108644" bIns="54327">
            <a:spAutoFit/>
          </a:bodyPr>
          <a:lstStyle>
            <a:lvl1pPr defTabSz="2763838">
              <a:spcBef>
                <a:spcPct val="20000"/>
              </a:spcBef>
              <a:buChar char="•"/>
              <a:defRPr sz="9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2246313" indent="-863600" defTabSz="2763838">
              <a:spcBef>
                <a:spcPct val="20000"/>
              </a:spcBef>
              <a:buChar char="–"/>
              <a:defRPr sz="85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3455988" indent="-692150" defTabSz="2763838">
              <a:spcBef>
                <a:spcPct val="20000"/>
              </a:spcBef>
              <a:buChar char="•"/>
              <a:defRPr sz="7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4838700" indent="-692150" defTabSz="2763838">
              <a:spcBef>
                <a:spcPct val="20000"/>
              </a:spcBef>
              <a:buChar char="–"/>
              <a:defRPr sz="6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6219825" indent="-690563" defTabSz="2763838">
              <a:spcBef>
                <a:spcPct val="20000"/>
              </a:spcBef>
              <a:buChar char="»"/>
              <a:defRPr sz="6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6677025" indent="-690563" defTabSz="27638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6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7134225" indent="-690563" defTabSz="27638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6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7591425" indent="-690563" defTabSz="27638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6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8048625" indent="-690563" defTabSz="27638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6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3819" b="1">
                <a:solidFill>
                  <a:schemeClr val="accent2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TRƯỜNG THCS AN HẢI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126"/>
              <a:t>                                            </a:t>
            </a:r>
          </a:p>
        </p:txBody>
      </p:sp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2928245" y="3076820"/>
            <a:ext cx="9141708" cy="697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8644" tIns="54327" rIns="108644" bIns="54327">
            <a:spAutoFit/>
          </a:bodyPr>
          <a:lstStyle>
            <a:lvl1pPr defTabSz="2763838">
              <a:spcBef>
                <a:spcPct val="20000"/>
              </a:spcBef>
              <a:buChar char="•"/>
              <a:defRPr sz="9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2246313" indent="-863600" defTabSz="2763838">
              <a:spcBef>
                <a:spcPct val="20000"/>
              </a:spcBef>
              <a:buChar char="–"/>
              <a:defRPr sz="85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3455988" indent="-692150" defTabSz="2763838">
              <a:spcBef>
                <a:spcPct val="20000"/>
              </a:spcBef>
              <a:buChar char="•"/>
              <a:defRPr sz="7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4838700" indent="-692150" defTabSz="2763838">
              <a:spcBef>
                <a:spcPct val="20000"/>
              </a:spcBef>
              <a:buChar char="–"/>
              <a:defRPr sz="6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6219825" indent="-690563" defTabSz="2763838">
              <a:spcBef>
                <a:spcPct val="20000"/>
              </a:spcBef>
              <a:buChar char="»"/>
              <a:defRPr sz="6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6677025" indent="-690563" defTabSz="27638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6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7134225" indent="-690563" defTabSz="27638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6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7591425" indent="-690563" defTabSz="27638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6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8048625" indent="-690563" defTabSz="27638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6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3819" b="1">
                <a:solidFill>
                  <a:srgbClr val="FF99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BỘ MÔN KHTN LỚP 8</a:t>
            </a:r>
            <a:endParaRPr lang="en-US" altLang="en-US" sz="4291" b="1">
              <a:solidFill>
                <a:srgbClr val="FF99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1931389" y="6169264"/>
            <a:ext cx="6094264" cy="47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8644" tIns="54327" rIns="108644" bIns="54327">
            <a:spAutoFit/>
          </a:bodyPr>
          <a:lstStyle>
            <a:lvl1pPr defTabSz="2763838">
              <a:spcBef>
                <a:spcPct val="20000"/>
              </a:spcBef>
              <a:buChar char="•"/>
              <a:defRPr sz="9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2246313" indent="-863600" defTabSz="2763838">
              <a:spcBef>
                <a:spcPct val="20000"/>
              </a:spcBef>
              <a:buChar char="–"/>
              <a:defRPr sz="85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3455988" indent="-692150" defTabSz="2763838">
              <a:spcBef>
                <a:spcPct val="20000"/>
              </a:spcBef>
              <a:buChar char="•"/>
              <a:defRPr sz="7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4838700" indent="-692150" defTabSz="2763838">
              <a:spcBef>
                <a:spcPct val="20000"/>
              </a:spcBef>
              <a:buChar char="–"/>
              <a:defRPr sz="6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6219825" indent="-690563" defTabSz="2763838">
              <a:spcBef>
                <a:spcPct val="20000"/>
              </a:spcBef>
              <a:buChar char="»"/>
              <a:defRPr sz="6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6677025" indent="-690563" defTabSz="27638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6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7134225" indent="-690563" defTabSz="27638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6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7591425" indent="-690563" defTabSz="27638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6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8048625" indent="-690563" defTabSz="27638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6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362" b="1" i="1">
                <a:solidFill>
                  <a:srgbClr val="00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Giáo viên : Dương Mỹ Đại</a:t>
            </a:r>
          </a:p>
        </p:txBody>
      </p:sp>
    </p:spTree>
    <p:extLst>
      <p:ext uri="{BB962C8B-B14F-4D97-AF65-F5344CB8AC3E}">
        <p14:creationId xmlns:p14="http://schemas.microsoft.com/office/powerpoint/2010/main" val="271227811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93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93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9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9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5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6" dur="1000" decel="50000" autoRev="1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7" dur="1000" decel="100000" autoRev="1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8" dur="1000" decel="100000" autoRev="1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9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1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2" dur="1000" decel="50000" autoRev="1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3" dur="1000" decel="100000" autoRev="1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4" dur="1000" decel="100000" autoRev="1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933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D7EC0C93-3B98-472A-185F-CCA7FDA8D262}"/>
              </a:ext>
            </a:extLst>
          </p:cNvPr>
          <p:cNvSpPr/>
          <p:nvPr/>
        </p:nvSpPr>
        <p:spPr>
          <a:xfrm>
            <a:off x="2705066" y="154741"/>
            <a:ext cx="7096835" cy="50496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30: KHÁI QUÁT VỀ CƠ THỂ NGƯỜI</a:t>
            </a:r>
          </a:p>
        </p:txBody>
      </p:sp>
      <p:sp>
        <p:nvSpPr>
          <p:cNvPr id="5" name="Rectangle 4"/>
          <p:cNvSpPr/>
          <p:nvPr/>
        </p:nvSpPr>
        <p:spPr>
          <a:xfrm>
            <a:off x="15654" y="1271381"/>
            <a:ext cx="10731784" cy="5933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0480" marR="3048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 smtClean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3200" b="1" dirty="0" err="1" smtClean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3200" b="1" dirty="0" smtClean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3200" dirty="0">
              <a:solidFill>
                <a:srgbClr val="00B0F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43948" y="703728"/>
            <a:ext cx="5122236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30480" algn="just">
              <a:lnSpc>
                <a:spcPct val="107000"/>
              </a:lnSpc>
            </a:pPr>
            <a:r>
              <a:rPr lang="en-US" sz="3200" b="1" dirty="0" smtClean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3200" b="1" dirty="0" err="1" smtClean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3200" b="1" dirty="0" smtClean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quát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3200" dirty="0">
              <a:solidFill>
                <a:srgbClr val="00B0F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53853" y="2476357"/>
            <a:ext cx="11714029" cy="22000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algn="just">
              <a:lnSpc>
                <a:spcPct val="107000"/>
              </a:lnSpc>
            </a:pP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0480" marR="3048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bọc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da,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mỡ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mỡ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r>
              <a:rPr lang="en-US" sz="32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35106" y="1807376"/>
            <a:ext cx="10012332" cy="5837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53854" y="4563074"/>
            <a:ext cx="116199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Các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hê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̣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thê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người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gồm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5964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D7EC0C93-3B98-472A-185F-CCA7FDA8D262}"/>
              </a:ext>
            </a:extLst>
          </p:cNvPr>
          <p:cNvSpPr/>
          <p:nvPr/>
        </p:nvSpPr>
        <p:spPr>
          <a:xfrm>
            <a:off x="2705066" y="154741"/>
            <a:ext cx="7096835" cy="50496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30: KHÁI QUÁT VỀ CƠ THỂ NGƯỜI</a:t>
            </a:r>
          </a:p>
        </p:txBody>
      </p:sp>
      <p:sp>
        <p:nvSpPr>
          <p:cNvPr id="5" name="Rectangle 4"/>
          <p:cNvSpPr/>
          <p:nvPr/>
        </p:nvSpPr>
        <p:spPr>
          <a:xfrm>
            <a:off x="15654" y="1271381"/>
            <a:ext cx="10731784" cy="5933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0480" marR="3048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 smtClean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3200" b="1" dirty="0" err="1" smtClean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3200" b="1" dirty="0" smtClean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3200" dirty="0">
              <a:solidFill>
                <a:srgbClr val="00B0F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43948" y="703728"/>
            <a:ext cx="5122236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30480" algn="just">
              <a:lnSpc>
                <a:spcPct val="107000"/>
              </a:lnSpc>
            </a:pPr>
            <a:r>
              <a:rPr lang="en-US" sz="3200" b="1" dirty="0" smtClean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3200" b="1" dirty="0" err="1" smtClean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3200" b="1" dirty="0" smtClean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quát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3200" dirty="0">
              <a:solidFill>
                <a:srgbClr val="00B0F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86083" y="1890653"/>
            <a:ext cx="11734800" cy="37809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0480" marR="3048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chặt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chẽ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0480" marR="3048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30.1.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SGK/124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9495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7DEA493B-23DE-F5BF-F46B-0EC3B56AA3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228600"/>
            <a:ext cx="11623675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pitchFamily="34" charset="0"/>
              </a:rPr>
              <a:t> 1: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pitchFamily="34" charset="0"/>
              </a:rPr>
              <a:t>Khoanh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pitchFamily="34" charset="0"/>
              </a:rPr>
              <a:t>tròn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pitchFamily="34" charset="0"/>
              </a:rPr>
              <a:t>vào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pitchFamily="34" charset="0"/>
              </a:rPr>
              <a:t>đáp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pitchFamily="34" charset="0"/>
              </a:rPr>
              <a:t>án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pitchFamily="34" charset="0"/>
              </a:rPr>
              <a:t>đúng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pitchFamily="34" charset="0"/>
              </a:rPr>
              <a:t>trước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pitchFamily="34" charset="0"/>
              </a:rPr>
              <a:t> ý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pitchFamily="34" charset="0"/>
              </a:rPr>
              <a:t>trả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pitchFamily="34" charset="0"/>
              </a:rPr>
              <a:t>lời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pitchFamily="34" charset="0"/>
              </a:rPr>
              <a:t>đúng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pitchFamily="34" charset="0"/>
              </a:rPr>
              <a:t>trong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pitchFamily="34" charset="0"/>
              </a:rPr>
              <a:t>câu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pitchFamily="34" charset="0"/>
              </a:rPr>
              <a:t>sau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pitchFamily="34" charset="0"/>
              </a:rPr>
              <a:t>: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C6ED4BD-AA9F-638C-5803-94C199124030}"/>
              </a:ext>
            </a:extLst>
          </p:cNvPr>
          <p:cNvSpPr txBox="1"/>
          <p:nvPr/>
        </p:nvSpPr>
        <p:spPr>
          <a:xfrm>
            <a:off x="641444" y="1155848"/>
            <a:ext cx="11000095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1.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Thanh quản là một bộ phận của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Hệ hô hấp	B. Hệ tiêu hóa	C. Hệ bài tiết                 D. Hệ sinh dục</a:t>
            </a:r>
          </a:p>
          <a:p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2.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Các cơ quan trong hệ hô hấp là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Phổi và thực quản.		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Đường dẫn khí và thực quản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Thực quản, đường dẫn khí và phổi.	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Phổi và đường dẫn khí.</a:t>
            </a:r>
          </a:p>
          <a:p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3.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Hệ vận động bao gồm các bộ phận là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Xương và cơ.		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Xương và mạch máu.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Tim, phổi và các cơ.		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Tất cả A, B, C đều sai.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E0EC218-85F2-56DD-FD48-2CA48C5E54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1270" y="167185"/>
            <a:ext cx="6889703" cy="652363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BD6F97C-ECEF-B75D-F8BC-CDFC43E4E07A}"/>
              </a:ext>
            </a:extLst>
          </p:cNvPr>
          <p:cNvSpPr txBox="1"/>
          <p:nvPr/>
        </p:nvSpPr>
        <p:spPr>
          <a:xfrm>
            <a:off x="141027" y="167185"/>
            <a:ext cx="4594746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Quan sát bạn học sinh đang chạy ở hình bên và thực hiện các yêu cầu sau:</a:t>
            </a:r>
          </a:p>
          <a:p>
            <a:pPr algn="just"/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Cho biết các cơ quan được đánh số từ 1 đến 5 thuộc hệ cơ quan nào.</a:t>
            </a:r>
          </a:p>
          <a:p>
            <a:pPr algn="just"/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Trình bày hoạt động của từng hệ cơ quan và sự phối hợp của chúng khi bạn học sinh đang chạy.</a:t>
            </a:r>
          </a:p>
        </p:txBody>
      </p:sp>
    </p:spTree>
    <p:extLst>
      <p:ext uri="{BB962C8B-B14F-4D97-AF65-F5344CB8AC3E}">
        <p14:creationId xmlns:p14="http://schemas.microsoft.com/office/powerpoint/2010/main" val="2291621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>
            <a:extLst>
              <a:ext uri="{FF2B5EF4-FFF2-40B4-BE49-F238E27FC236}">
                <a16:creationId xmlns:a16="http://schemas.microsoft.com/office/drawing/2014/main" xmlns="" id="{241EE2AE-4F63-95B7-B993-E29356A696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86213" y="1712913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2FC1494-B49C-BF57-244E-FDE04B73AF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951" y="398512"/>
            <a:ext cx="11144250" cy="622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313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2"/>
          <p:cNvSpPr txBox="1">
            <a:spLocks noChangeArrowheads="1"/>
          </p:cNvSpPr>
          <p:nvPr/>
        </p:nvSpPr>
        <p:spPr bwMode="auto">
          <a:xfrm>
            <a:off x="1424" y="525616"/>
            <a:ext cx="12189153" cy="413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722" tIns="60865" rIns="121722" bIns="60865">
            <a:spAutoFit/>
          </a:bodyPr>
          <a:lstStyle>
            <a:lvl1pPr marL="1162050" indent="-1162050" defTabSz="3095625">
              <a:spcBef>
                <a:spcPct val="20000"/>
              </a:spcBef>
              <a:buChar char="•"/>
              <a:defRPr sz="9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2514600" indent="-968375" defTabSz="3095625">
              <a:spcBef>
                <a:spcPct val="20000"/>
              </a:spcBef>
              <a:buChar char="–"/>
              <a:defRPr sz="85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3868738" indent="-773113" defTabSz="3095625">
              <a:spcBef>
                <a:spcPct val="20000"/>
              </a:spcBef>
              <a:buChar char="•"/>
              <a:defRPr sz="7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5418138" indent="-771525" defTabSz="3095625">
              <a:spcBef>
                <a:spcPct val="20000"/>
              </a:spcBef>
              <a:buChar char="–"/>
              <a:defRPr sz="6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6964363" indent="-773113" defTabSz="3095625">
              <a:spcBef>
                <a:spcPct val="20000"/>
              </a:spcBef>
              <a:buChar char="»"/>
              <a:defRPr sz="6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7421563" indent="-773113" defTabSz="30956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6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7878763" indent="-773113" defTabSz="30956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6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8335963" indent="-773113" defTabSz="30956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6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8793163" indent="-773113" defTabSz="30956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6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80000"/>
              </a:lnSpc>
              <a:spcBef>
                <a:spcPct val="5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None/>
            </a:pPr>
            <a:endParaRPr lang="vi-VN" altLang="en-US" sz="2362">
              <a:solidFill>
                <a:srgbClr val="0000FF"/>
              </a:solidFill>
              <a:latin typeface=".VnArial Narrow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37891" name="Text Box 3"/>
          <p:cNvSpPr txBox="1">
            <a:spLocks noChangeArrowheads="1"/>
          </p:cNvSpPr>
          <p:nvPr/>
        </p:nvSpPr>
        <p:spPr bwMode="auto">
          <a:xfrm>
            <a:off x="1118903" y="2430581"/>
            <a:ext cx="2640577" cy="413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722" tIns="60865" rIns="121722" bIns="60865">
            <a:spAutoFit/>
          </a:bodyPr>
          <a:lstStyle>
            <a:lvl1pPr marL="1162050" indent="-1162050" defTabSz="3095625">
              <a:spcBef>
                <a:spcPct val="20000"/>
              </a:spcBef>
              <a:buChar char="•"/>
              <a:defRPr sz="9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2514600" indent="-968375" defTabSz="3095625">
              <a:spcBef>
                <a:spcPct val="20000"/>
              </a:spcBef>
              <a:buChar char="–"/>
              <a:defRPr sz="85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3868738" indent="-773113" defTabSz="3095625">
              <a:spcBef>
                <a:spcPct val="20000"/>
              </a:spcBef>
              <a:buChar char="•"/>
              <a:defRPr sz="7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5418138" indent="-771525" defTabSz="3095625">
              <a:spcBef>
                <a:spcPct val="20000"/>
              </a:spcBef>
              <a:buChar char="–"/>
              <a:defRPr sz="6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6964363" indent="-773113" defTabSz="3095625">
              <a:spcBef>
                <a:spcPct val="20000"/>
              </a:spcBef>
              <a:buChar char="»"/>
              <a:defRPr sz="6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7421563" indent="-773113" defTabSz="30956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6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7878763" indent="-773113" defTabSz="30956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6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8335963" indent="-773113" defTabSz="30956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6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8793163" indent="-773113" defTabSz="30956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6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80000"/>
              </a:lnSpc>
              <a:spcBef>
                <a:spcPct val="5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None/>
            </a:pPr>
            <a:endParaRPr lang="vi-VN" altLang="en-US" sz="2362">
              <a:solidFill>
                <a:srgbClr val="0000FF"/>
              </a:solidFill>
              <a:latin typeface=".VnArial Narrow" panose="020B72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37892" name="Picture 4" descr="Buomba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440" y="5181781"/>
            <a:ext cx="5688021" cy="914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3" name="Text Box 5"/>
          <p:cNvSpPr txBox="1">
            <a:spLocks noChangeArrowheads="1"/>
          </p:cNvSpPr>
          <p:nvPr/>
        </p:nvSpPr>
        <p:spPr bwMode="auto">
          <a:xfrm rot="8020409">
            <a:off x="1523584" y="1194373"/>
            <a:ext cx="541240" cy="413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722" tIns="60865" rIns="121722" bIns="60865">
            <a:spAutoFit/>
          </a:bodyPr>
          <a:lstStyle>
            <a:lvl1pPr marL="1162050" indent="-1162050" defTabSz="3095625">
              <a:spcBef>
                <a:spcPct val="20000"/>
              </a:spcBef>
              <a:buChar char="•"/>
              <a:defRPr sz="9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2514600" indent="-968375" defTabSz="3095625">
              <a:spcBef>
                <a:spcPct val="20000"/>
              </a:spcBef>
              <a:buChar char="–"/>
              <a:defRPr sz="85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3868738" indent="-773113" defTabSz="3095625">
              <a:spcBef>
                <a:spcPct val="20000"/>
              </a:spcBef>
              <a:buChar char="•"/>
              <a:defRPr sz="7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5418138" indent="-771525" defTabSz="3095625">
              <a:spcBef>
                <a:spcPct val="20000"/>
              </a:spcBef>
              <a:buChar char="–"/>
              <a:defRPr sz="6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6964363" indent="-773113" defTabSz="3095625">
              <a:spcBef>
                <a:spcPct val="20000"/>
              </a:spcBef>
              <a:buChar char="»"/>
              <a:defRPr sz="6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7421563" indent="-773113" defTabSz="30956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6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7878763" indent="-773113" defTabSz="30956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6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8335963" indent="-773113" defTabSz="30956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6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8793163" indent="-773113" defTabSz="30956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6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80000"/>
              </a:lnSpc>
              <a:spcBef>
                <a:spcPct val="5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None/>
            </a:pPr>
            <a:endParaRPr lang="vi-VN" altLang="en-US" sz="2362">
              <a:solidFill>
                <a:srgbClr val="0000FF"/>
              </a:solidFill>
              <a:latin typeface=".VnArial Narrow" panose="020B72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37894" name="Picture 6" descr="Buomba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790" y="5408652"/>
            <a:ext cx="5688021" cy="687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65" name="AutoShape 13"/>
          <p:cNvSpPr>
            <a:spLocks noChangeArrowheads="1"/>
          </p:cNvSpPr>
          <p:nvPr/>
        </p:nvSpPr>
        <p:spPr bwMode="auto">
          <a:xfrm>
            <a:off x="185796" y="1419349"/>
            <a:ext cx="12004781" cy="3809931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3399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1722" tIns="60865" rIns="121722" bIns="60865" anchor="ctr"/>
          <a:lstStyle>
            <a:lvl1pPr defTabSz="3095625">
              <a:spcBef>
                <a:spcPct val="20000"/>
              </a:spcBef>
              <a:buChar char="•"/>
              <a:defRPr sz="9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2514600" indent="-968375" defTabSz="3095625">
              <a:spcBef>
                <a:spcPct val="20000"/>
              </a:spcBef>
              <a:buChar char="–"/>
              <a:defRPr sz="85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3868738" indent="-773113" defTabSz="3095625">
              <a:spcBef>
                <a:spcPct val="20000"/>
              </a:spcBef>
              <a:buChar char="•"/>
              <a:defRPr sz="7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5418138" indent="-771525" defTabSz="3095625">
              <a:spcBef>
                <a:spcPct val="20000"/>
              </a:spcBef>
              <a:buChar char="–"/>
              <a:defRPr sz="6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6964363" indent="-773113" defTabSz="3095625">
              <a:spcBef>
                <a:spcPct val="20000"/>
              </a:spcBef>
              <a:buChar char="»"/>
              <a:defRPr sz="6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7421563" indent="-773113" defTabSz="30956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6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7878763" indent="-773113" defTabSz="30956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6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8335963" indent="-773113" defTabSz="30956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6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8793163" indent="-773113" defTabSz="30956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6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764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các em học tốt</a:t>
            </a:r>
          </a:p>
        </p:txBody>
      </p:sp>
      <p:pic>
        <p:nvPicPr>
          <p:cNvPr id="62472" name="Picture 8" descr="Copy of 276_15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5005" y="4648040"/>
            <a:ext cx="2945572" cy="2209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3" name="Picture 9" descr="Copy of 276_15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424" y="4648040"/>
            <a:ext cx="3250566" cy="2209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74" name="WordArt 10"/>
          <p:cNvSpPr>
            <a:spLocks noChangeArrowheads="1" noChangeShapeType="1" noTextEdit="1"/>
          </p:cNvSpPr>
          <p:nvPr/>
        </p:nvSpPr>
        <p:spPr bwMode="auto">
          <a:xfrm>
            <a:off x="2868871" y="-176247"/>
            <a:ext cx="6602380" cy="2133711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8153"/>
              </a:avLst>
            </a:prstTxWarp>
          </a:bodyPr>
          <a:lstStyle/>
          <a:p>
            <a:pPr algn="ctr"/>
            <a:r>
              <a:rPr lang="en-US" sz="1417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học kết thúc</a:t>
            </a:r>
          </a:p>
        </p:txBody>
      </p:sp>
    </p:spTree>
    <p:extLst>
      <p:ext uri="{BB962C8B-B14F-4D97-AF65-F5344CB8AC3E}">
        <p14:creationId xmlns:p14="http://schemas.microsoft.com/office/powerpoint/2010/main" val="2710609061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62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500"/>
                                        <p:tgtEl>
                                          <p:spTgt spid="49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500"/>
                                        <p:tgtEl>
                                          <p:spTgt spid="62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6" dur="500"/>
                                        <p:tgtEl>
                                          <p:spTgt spid="62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65" grpId="0" animBg="1"/>
      <p:bldP spid="6247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FBD2648-DEAD-FCB2-65A2-52DC9D1419C1}"/>
              </a:ext>
            </a:extLst>
          </p:cNvPr>
          <p:cNvSpPr txBox="1"/>
          <p:nvPr/>
        </p:nvSpPr>
        <p:spPr>
          <a:xfrm>
            <a:off x="107578" y="714810"/>
            <a:ext cx="5191568" cy="4056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da,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máu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,…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772CF23-8F8C-DB06-F361-08C710317A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3004" y="452153"/>
            <a:ext cx="6304412" cy="6405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356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D7EC0C93-3B98-472A-185F-CCA7FDA8D262}"/>
              </a:ext>
            </a:extLst>
          </p:cNvPr>
          <p:cNvSpPr/>
          <p:nvPr/>
        </p:nvSpPr>
        <p:spPr>
          <a:xfrm>
            <a:off x="2705066" y="154741"/>
            <a:ext cx="7096835" cy="50496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30: KHÁI QUÁT VỀ CƠ THỂ NGƯỜI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C2FBB6B-530C-6826-BC1D-D1A982DFD4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160" y="1143000"/>
            <a:ext cx="11322027" cy="6375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297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0DBEFA9-51E2-5087-4C3E-F8E766118EFF}"/>
              </a:ext>
            </a:extLst>
          </p:cNvPr>
          <p:cNvSpPr txBox="1"/>
          <p:nvPr/>
        </p:nvSpPr>
        <p:spPr>
          <a:xfrm>
            <a:off x="981295" y="1480029"/>
            <a:ext cx="512367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b="1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Quan sát hình </a:t>
            </a:r>
            <a:r>
              <a:rPr lang="en-US" sz="2800" b="1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30.1 </a:t>
            </a:r>
            <a:r>
              <a:rPr lang="en-US" sz="2800" b="1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2800" b="1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2800" b="1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2800" b="1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 smtClean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28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 smtClean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cấu</a:t>
            </a:r>
            <a:r>
              <a:rPr lang="en-US" sz="2800" b="1" i="0" dirty="0" smtClean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sz="2800" b="1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khái</a:t>
            </a:r>
            <a:r>
              <a:rPr lang="en-US" sz="2800" b="1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quát</a:t>
            </a:r>
            <a:r>
              <a:rPr lang="en-US" sz="2800" b="1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cơ</a:t>
            </a:r>
            <a:r>
              <a:rPr lang="en-US" sz="2800" b="1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2800" b="1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2800" b="1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5615A07-8F4F-4248-0CAA-8D0D28B3EF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2883" y="1175834"/>
            <a:ext cx="5727730" cy="491050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BB316B1-D0D7-777A-471D-4F0D84EBB7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948" y="1429046"/>
            <a:ext cx="904892" cy="130588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D7EC0C93-3B98-472A-185F-CCA7FDA8D262}"/>
              </a:ext>
            </a:extLst>
          </p:cNvPr>
          <p:cNvSpPr/>
          <p:nvPr/>
        </p:nvSpPr>
        <p:spPr>
          <a:xfrm>
            <a:off x="2705066" y="154741"/>
            <a:ext cx="7096835" cy="50496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30: KHÁI QUÁT VỀ CƠ THỂ NGƯỜI</a:t>
            </a:r>
          </a:p>
        </p:txBody>
      </p:sp>
      <p:sp>
        <p:nvSpPr>
          <p:cNvPr id="6" name="Rectangle 5"/>
          <p:cNvSpPr/>
          <p:nvPr/>
        </p:nvSpPr>
        <p:spPr>
          <a:xfrm>
            <a:off x="143948" y="703728"/>
            <a:ext cx="5122236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30480" algn="just">
              <a:lnSpc>
                <a:spcPct val="107000"/>
              </a:lnSpc>
            </a:pPr>
            <a:r>
              <a:rPr lang="en-US" sz="3200" b="1" dirty="0" smtClean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3200" b="1" dirty="0" err="1" smtClean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3200" b="1" dirty="0" smtClean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quát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3200" dirty="0">
              <a:solidFill>
                <a:srgbClr val="00B0F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6883" y="3092891"/>
            <a:ext cx="6096000" cy="2623539"/>
          </a:xfrm>
          <a:prstGeom prst="rect">
            <a:avLst/>
          </a:prstGeom>
        </p:spPr>
        <p:txBody>
          <a:bodyPr>
            <a:spAutoFit/>
          </a:bodyPr>
          <a:lstStyle/>
          <a:p>
            <a:pPr marL="30480" marR="3048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3200" dirty="0" smtClean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00B0F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bọc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da,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mỡ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mỡ</a:t>
            </a:r>
            <a:r>
              <a:rPr lang="en-US" sz="3200" dirty="0" smtClean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 smtClean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dirty="0" smtClean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r>
              <a:rPr lang="en-US" sz="3200" dirty="0" smtClean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32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2594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15D8872-DC97-874A-D09C-25B47E863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9613" y="281697"/>
            <a:ext cx="7612773" cy="578111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+mn-lt"/>
              </a:rPr>
              <a:t>VIDEO GIỚI THIỆU VỀ CẤU TẠO CƠ THỂ NGƯỜI</a:t>
            </a:r>
          </a:p>
        </p:txBody>
      </p:sp>
      <p:pic>
        <p:nvPicPr>
          <p:cNvPr id="4" name="Bên trong cơ thể bạn có gì- - Cấu tạo cơ thể người.">
            <a:hlinkClick r:id="" action="ppaction://media"/>
            <a:extLst>
              <a:ext uri="{FF2B5EF4-FFF2-40B4-BE49-F238E27FC236}">
                <a16:creationId xmlns:a16="http://schemas.microsoft.com/office/drawing/2014/main" xmlns="" id="{134A52BC-53C5-236F-BDE9-E7E2CE5E300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4526" y="1241946"/>
            <a:ext cx="9908274" cy="4935017"/>
          </a:xfrm>
        </p:spPr>
      </p:pic>
    </p:spTree>
    <p:extLst>
      <p:ext uri="{BB962C8B-B14F-4D97-AF65-F5344CB8AC3E}">
        <p14:creationId xmlns:p14="http://schemas.microsoft.com/office/powerpoint/2010/main" val="1989222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87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D7EC0C93-3B98-472A-185F-CCA7FDA8D262}"/>
              </a:ext>
            </a:extLst>
          </p:cNvPr>
          <p:cNvSpPr/>
          <p:nvPr/>
        </p:nvSpPr>
        <p:spPr>
          <a:xfrm>
            <a:off x="2705066" y="154741"/>
            <a:ext cx="7096835" cy="50496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30: KHÁI QUÁT VỀ CƠ THỂ NGƯỜI</a:t>
            </a:r>
          </a:p>
        </p:txBody>
      </p:sp>
      <p:sp>
        <p:nvSpPr>
          <p:cNvPr id="5" name="Rectangle 4"/>
          <p:cNvSpPr/>
          <p:nvPr/>
        </p:nvSpPr>
        <p:spPr>
          <a:xfrm>
            <a:off x="15654" y="1271381"/>
            <a:ext cx="10731784" cy="5933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0480" marR="3048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 smtClean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3200" b="1" dirty="0" err="1" smtClean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3200" b="1" dirty="0" smtClean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3200" dirty="0">
              <a:solidFill>
                <a:srgbClr val="00B0F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43948" y="703728"/>
            <a:ext cx="5122236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30480" algn="just">
              <a:lnSpc>
                <a:spcPct val="107000"/>
              </a:lnSpc>
            </a:pPr>
            <a:r>
              <a:rPr lang="en-US" sz="3200" b="1" dirty="0" smtClean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3200" b="1" dirty="0" err="1" smtClean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3200" b="1" dirty="0" smtClean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quát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3200" dirty="0">
              <a:solidFill>
                <a:srgbClr val="00B0F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5854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xmlns="" id="{8EEE0DC1-94C3-D126-B51E-5F222D096B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6323194"/>
              </p:ext>
            </p:extLst>
          </p:nvPr>
        </p:nvGraphicFramePr>
        <p:xfrm>
          <a:off x="685800" y="500063"/>
          <a:ext cx="10901363" cy="6115050"/>
        </p:xfrm>
        <a:graphic>
          <a:graphicData uri="http://schemas.openxmlformats.org/drawingml/2006/table">
            <a:tbl>
              <a:tblPr bandRow="1"/>
              <a:tblGrid>
                <a:gridCol w="2049120">
                  <a:extLst>
                    <a:ext uri="{9D8B030D-6E8A-4147-A177-3AD203B41FA5}">
                      <a16:colId xmlns:a16="http://schemas.microsoft.com/office/drawing/2014/main" xmlns="" val="3359977497"/>
                    </a:ext>
                  </a:extLst>
                </a:gridCol>
                <a:gridCol w="3991311">
                  <a:extLst>
                    <a:ext uri="{9D8B030D-6E8A-4147-A177-3AD203B41FA5}">
                      <a16:colId xmlns:a16="http://schemas.microsoft.com/office/drawing/2014/main" xmlns="" val="1103727385"/>
                    </a:ext>
                  </a:extLst>
                </a:gridCol>
                <a:gridCol w="4860932">
                  <a:extLst>
                    <a:ext uri="{9D8B030D-6E8A-4147-A177-3AD203B41FA5}">
                      <a16:colId xmlns:a16="http://schemas.microsoft.com/office/drawing/2014/main" xmlns="" val="3892691185"/>
                    </a:ext>
                  </a:extLst>
                </a:gridCol>
              </a:tblGrid>
              <a:tr h="879635">
                <a:tc>
                  <a:txBody>
                    <a:bodyPr/>
                    <a:lstStyle/>
                    <a:p>
                      <a:pPr marL="28575" marR="28575"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0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Cơ quan/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28575" marR="28575"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0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Hệ cơ quan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" marR="28575"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0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Các cơ quan trong từng hệ cơ quan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" marR="28575"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0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Vai trò chính trong cơ thể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968254477"/>
                  </a:ext>
                </a:extLst>
              </a:tr>
              <a:tr h="741019">
                <a:tc>
                  <a:txBody>
                    <a:bodyPr/>
                    <a:lstStyle/>
                    <a:p>
                      <a:pPr marL="28575" marR="2857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0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Hệ vận động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" marR="2857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0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Cơ, xương, khớp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" marR="2857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0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Định hình cơ thể, bảo vệ nội quan, giúp cơ thể cử động và di chuyển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499456274"/>
                  </a:ext>
                </a:extLst>
              </a:tr>
              <a:tr h="1506179">
                <a:tc>
                  <a:txBody>
                    <a:bodyPr/>
                    <a:lstStyle/>
                    <a:p>
                      <a:pPr marL="28575" marR="2857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Hệ tuần hoàn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" marR="2857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0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Tim và mạch máu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" marR="2857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0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Vận chuyển chất dinh dưỡng, oxygen, hormone,… đến các tế bào và vận chuyển chất thải từ tế bào đến các cơ quan bài tiết để thải ra ngoài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146358762"/>
                  </a:ext>
                </a:extLst>
              </a:tr>
              <a:tr h="1123599">
                <a:tc>
                  <a:txBody>
                    <a:bodyPr/>
                    <a:lstStyle/>
                    <a:p>
                      <a:pPr marL="28575" marR="2857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Hệ hô hấp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" marR="2857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Đường dẫn khí (mũi, họng, thanh quản, khí quản, phế quản) và hai lá phổi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" marR="2857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0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Giúp cơ thể lấy khí oxygen từ môi trường và thải khí carbon dioxide ra khỏi cơ thể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956506515"/>
                  </a:ext>
                </a:extLst>
              </a:tr>
              <a:tr h="1123599">
                <a:tc>
                  <a:txBody>
                    <a:bodyPr/>
                    <a:lstStyle/>
                    <a:p>
                      <a:pPr marL="28575" marR="2857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Hệ tiêu hóa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" marR="2857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Ống tiêu hóa (miệng, thực quản, dạ dày, ruột non, ruột già, hậu môn) và các tuyến tiêu hóa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" marR="2857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0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Biến đổi thức ăn thành các chất dinh dưỡng mà cơ thể hấp thụ được và loại chất thải ra khởi cơ thể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3964576"/>
                  </a:ext>
                </a:extLst>
              </a:tr>
              <a:tr h="741019">
                <a:tc>
                  <a:txBody>
                    <a:bodyPr/>
                    <a:lstStyle/>
                    <a:p>
                      <a:pPr marL="28575" marR="2857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Hệ bài tiết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" marR="2857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Phổi, thận, da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" marR="2857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0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Lọc các chất thải có hại cho cơ thể từ máu và thải ra môi trường.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5172538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55004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xmlns="" id="{59C24BA5-FD9E-6B06-C146-B10E69C776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3801731"/>
              </p:ext>
            </p:extLst>
          </p:nvPr>
        </p:nvGraphicFramePr>
        <p:xfrm>
          <a:off x="642938" y="442913"/>
          <a:ext cx="10801350" cy="6261343"/>
        </p:xfrm>
        <a:graphic>
          <a:graphicData uri="http://schemas.openxmlformats.org/drawingml/2006/table">
            <a:tbl>
              <a:tblPr bandRow="1"/>
              <a:tblGrid>
                <a:gridCol w="2030321">
                  <a:extLst>
                    <a:ext uri="{9D8B030D-6E8A-4147-A177-3AD203B41FA5}">
                      <a16:colId xmlns:a16="http://schemas.microsoft.com/office/drawing/2014/main" xmlns="" val="1326889768"/>
                    </a:ext>
                  </a:extLst>
                </a:gridCol>
                <a:gridCol w="3954693">
                  <a:extLst>
                    <a:ext uri="{9D8B030D-6E8A-4147-A177-3AD203B41FA5}">
                      <a16:colId xmlns:a16="http://schemas.microsoft.com/office/drawing/2014/main" xmlns="" val="3646030426"/>
                    </a:ext>
                  </a:extLst>
                </a:gridCol>
                <a:gridCol w="4816336">
                  <a:extLst>
                    <a:ext uri="{9D8B030D-6E8A-4147-A177-3AD203B41FA5}">
                      <a16:colId xmlns:a16="http://schemas.microsoft.com/office/drawing/2014/main" xmlns="" val="2422714370"/>
                    </a:ext>
                  </a:extLst>
                </a:gridCol>
              </a:tblGrid>
              <a:tr h="1771988">
                <a:tc>
                  <a:txBody>
                    <a:bodyPr/>
                    <a:lstStyle/>
                    <a:p>
                      <a:pPr marL="28575" marR="2857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4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Hệ thần kinh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" marR="2857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Não, tủy sống, dây thần kinh, hạch thần kinh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" marR="2857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Thu nhận các kích thích từ môi trường, điều khiển, điều hòa hoạt động của các cơ quan, giúp cho cơ thể thích nghi với môi trường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748961438"/>
                  </a:ext>
                </a:extLst>
              </a:tr>
              <a:tr h="871793">
                <a:tc>
                  <a:txBody>
                    <a:bodyPr/>
                    <a:lstStyle/>
                    <a:p>
                      <a:pPr marL="28575" marR="2857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4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Các giác quan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" marR="2857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Thị giác, thính giác,…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" marR="2857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Giúp cơ thể nhận biết được các vật và thu nhận âm thanh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180044998"/>
                  </a:ext>
                </a:extLst>
              </a:tr>
              <a:tr h="1321890">
                <a:tc>
                  <a:txBody>
                    <a:bodyPr/>
                    <a:lstStyle/>
                    <a:p>
                      <a:pPr marL="28575" marR="2857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4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Hệ nội tiết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" marR="2857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Tuyến yên, tuyến giáp, tuyến tụy, tuyến trên thận, tuyến sinh dục,…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" marR="2857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Điều hòa hoạt động của các cơ quan trong cơ thể thông qua việc tiết một số loại hormone tác động đến cơ quan nhất định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793341128"/>
                  </a:ext>
                </a:extLst>
              </a:tr>
              <a:tr h="1935066">
                <a:tc>
                  <a:txBody>
                    <a:bodyPr/>
                    <a:lstStyle/>
                    <a:p>
                      <a:pPr marL="28575" marR="2857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4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Hệ sinh dục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" marR="2857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Ở nam: tinh hoàn, ống dẫn tinh, túi tinh, dương vật,…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28575" marR="2857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Ở nữ: buồng trứng, ống dẫn trứng, tử cung, âm đạo,…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" marR="2857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Giúp cơ thể sinh sản, duy trì nòi giống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9685243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20313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53CC7D1-BF77-E7B6-6551-01DCB0F27F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3069" y="471202"/>
            <a:ext cx="7151427" cy="60251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DDCD25C-A1DE-21AD-D064-6B4FCC8FA12D}"/>
              </a:ext>
            </a:extLst>
          </p:cNvPr>
          <p:cNvSpPr txBox="1"/>
          <p:nvPr/>
        </p:nvSpPr>
        <p:spPr>
          <a:xfrm>
            <a:off x="413983" y="471202"/>
            <a:ext cx="4349086" cy="2376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n-US" sz="2800" b="1" i="1" dirty="0">
                <a:solidFill>
                  <a:srgbClr val="3333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+ </a:t>
            </a:r>
            <a:r>
              <a:rPr lang="vi-VN" sz="2800" b="1" i="1" dirty="0">
                <a:solidFill>
                  <a:srgbClr val="3333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Dựa vào hình 27.1 nêu tên và chức năng của các cơ quan. Từ đó nêu khái quát chức năng của mỗi hệ cơ quan</a:t>
            </a:r>
            <a:r>
              <a:rPr lang="en-US" sz="2800" b="1" i="1" dirty="0">
                <a:solidFill>
                  <a:srgbClr val="3333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2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5796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393</TotalTime>
  <Words>996</Words>
  <Application>Microsoft Office PowerPoint</Application>
  <PresentationFormat>Widescreen</PresentationFormat>
  <Paragraphs>75</Paragraphs>
  <Slides>15</Slides>
  <Notes>0</Notes>
  <HiddenSlides>0</HiddenSlides>
  <MMClips>2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.VnArial Narrow</vt:lpstr>
      <vt:lpstr>Arial</vt:lpstr>
      <vt:lpstr>Calibri</vt:lpstr>
      <vt:lpstr>Calibri Light</vt:lpstr>
      <vt:lpstr>Tahoma</vt:lpstr>
      <vt:lpstr>Times New Roman</vt:lpstr>
      <vt:lpstr>Wingdings</vt:lpstr>
      <vt:lpstr>Office Theme</vt:lpstr>
      <vt:lpstr>1_Office Theme</vt:lpstr>
      <vt:lpstr>Clip</vt:lpstr>
      <vt:lpstr>PowerPoint Presentation</vt:lpstr>
      <vt:lpstr>PowerPoint Presentation</vt:lpstr>
      <vt:lpstr>PowerPoint Presentation</vt:lpstr>
      <vt:lpstr>PowerPoint Presentation</vt:lpstr>
      <vt:lpstr>VIDEO GIỚI THIỆU VỀ CẤU TẠO CƠ THỂ NGƯỜI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DELL</cp:lastModifiedBy>
  <cp:revision>53</cp:revision>
  <dcterms:created xsi:type="dcterms:W3CDTF">2023-06-02T07:21:34Z</dcterms:created>
  <dcterms:modified xsi:type="dcterms:W3CDTF">2024-11-28T07:57:08Z</dcterms:modified>
</cp:coreProperties>
</file>