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274" r:id="rId3"/>
    <p:sldId id="323" r:id="rId4"/>
    <p:sldId id="263" r:id="rId5"/>
    <p:sldId id="264" r:id="rId6"/>
    <p:sldId id="314" r:id="rId7"/>
    <p:sldId id="267" r:id="rId8"/>
    <p:sldId id="324" r:id="rId9"/>
    <p:sldId id="315" r:id="rId10"/>
    <p:sldId id="317" r:id="rId11"/>
    <p:sldId id="318" r:id="rId12"/>
    <p:sldId id="319" r:id="rId13"/>
    <p:sldId id="320" r:id="rId14"/>
    <p:sldId id="311" r:id="rId15"/>
    <p:sldId id="322" r:id="rId16"/>
    <p:sldId id="27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8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11312-5828-4301-80A1-ABE9DEBE54C9}" type="datetimeFigureOut">
              <a:rPr lang="en-US" smtClean="0"/>
              <a:t>02/11/2023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CAE61-B8CC-4FB4-B896-7FCDB7DE7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0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4F3F4-080E-43C9-9DF5-E27934BE713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11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D97C8-F871-4BC3-8AB4-C36BEED6C34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4F1E709-0345-4443-A675-7F1C95CA172F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89799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7A280F-07A3-4C7C-BC59-10E52E2A211B}" type="slidenum">
              <a:rPr lang="zh-CN" altLang="en-US">
                <a:cs typeface="Arial" panose="020B0604020202020204" pitchFamily="34" charset="0"/>
              </a:rPr>
              <a:t>10</a:t>
            </a:fld>
            <a:endParaRPr lang="en-US" altLang="zh-C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11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AB00-3314-400A-B03B-B294B12AC701}" type="datetimeFigureOut">
              <a:rPr lang="en-US" smtClean="0"/>
              <a:t>02/11/2023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41F3-62CB-486C-A7D9-07087C2B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7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AB00-3314-400A-B03B-B294B12AC701}" type="datetimeFigureOut">
              <a:rPr lang="en-US" smtClean="0"/>
              <a:t>02/11/2023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41F3-62CB-486C-A7D9-07087C2B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7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AB00-3314-400A-B03B-B294B12AC701}" type="datetimeFigureOut">
              <a:rPr lang="en-US" smtClean="0"/>
              <a:t>02/11/2023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41F3-62CB-486C-A7D9-07087C2B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75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1BD5747-38B4-4BF4-A9DC-47E63CFB08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97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059500"/>
      </p:ext>
    </p:extLst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AB00-3314-400A-B03B-B294B12AC701}" type="datetimeFigureOut">
              <a:rPr lang="en-US" smtClean="0"/>
              <a:t>02/11/2023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41F3-62CB-486C-A7D9-07087C2B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1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AB00-3314-400A-B03B-B294B12AC701}" type="datetimeFigureOut">
              <a:rPr lang="en-US" smtClean="0"/>
              <a:t>02/11/2023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41F3-62CB-486C-A7D9-07087C2B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1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AB00-3314-400A-B03B-B294B12AC701}" type="datetimeFigureOut">
              <a:rPr lang="en-US" smtClean="0"/>
              <a:t>02/11/2023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41F3-62CB-486C-A7D9-07087C2B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0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AB00-3314-400A-B03B-B294B12AC701}" type="datetimeFigureOut">
              <a:rPr lang="en-US" smtClean="0"/>
              <a:t>02/11/2023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41F3-62CB-486C-A7D9-07087C2B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0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AB00-3314-400A-B03B-B294B12AC701}" type="datetimeFigureOut">
              <a:rPr lang="en-US" smtClean="0"/>
              <a:t>02/11/2023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41F3-62CB-486C-A7D9-07087C2B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6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AB00-3314-400A-B03B-B294B12AC701}" type="datetimeFigureOut">
              <a:rPr lang="en-US" smtClean="0"/>
              <a:t>02/11/2023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41F3-62CB-486C-A7D9-07087C2B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2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AB00-3314-400A-B03B-B294B12AC701}" type="datetimeFigureOut">
              <a:rPr lang="en-US" smtClean="0"/>
              <a:t>02/11/2023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41F3-62CB-486C-A7D9-07087C2B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6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AB00-3314-400A-B03B-B294B12AC701}" type="datetimeFigureOut">
              <a:rPr lang="en-US" smtClean="0"/>
              <a:t>02/11/2023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41F3-62CB-486C-A7D9-07087C2B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6AB00-3314-400A-B03B-B294B12AC701}" type="datetimeFigureOut">
              <a:rPr lang="en-US" smtClean="0"/>
              <a:t>02/11/2023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D41F3-62CB-486C-A7D9-07087C2B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5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Picture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37" y="-210848"/>
            <a:ext cx="120950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1" name="Picture 3" descr="lotus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104" y="218295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4" descr="lotus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461" y="170152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5" descr="lotus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72" y="564357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Picture 6" descr="lotus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1042988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7" name="Picture 9" descr="lotus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068" y="93952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8" name="Picture 10" descr="lotus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59" y="-210848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4" name="WordArt 16"/>
          <p:cNvSpPr>
            <a:spLocks noChangeArrowheads="1" noChangeShapeType="1" noTextEdit="1"/>
          </p:cNvSpPr>
          <p:nvPr/>
        </p:nvSpPr>
        <p:spPr bwMode="auto">
          <a:xfrm>
            <a:off x="2750792" y="2316957"/>
            <a:ext cx="6509302" cy="19478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GIÁO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DỰ GIỜ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9464" y="0"/>
            <a:ext cx="7348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0" name="组合 13"/>
          <p:cNvGrpSpPr/>
          <p:nvPr/>
        </p:nvGrpSpPr>
        <p:grpSpPr bwMode="auto">
          <a:xfrm>
            <a:off x="2743200" y="203200"/>
            <a:ext cx="7138988" cy="1785938"/>
            <a:chOff x="3989878" y="372140"/>
            <a:chExt cx="5955984" cy="1786269"/>
          </a:xfrm>
        </p:grpSpPr>
        <p:pic>
          <p:nvPicPr>
            <p:cNvPr id="43018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矩形 17"/>
            <p:cNvSpPr/>
            <p:nvPr/>
          </p:nvSpPr>
          <p:spPr>
            <a:xfrm>
              <a:off x="3989878" y="372140"/>
              <a:ext cx="5955984" cy="679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3011" name="图片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963" y="-179388"/>
            <a:ext cx="1612901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图片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82189" y="-373063"/>
            <a:ext cx="1614487" cy="161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422959" y="202698"/>
            <a:ext cx="5675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+mj-lt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+mj-lt"/>
              </a:rPr>
              <a:t>hành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+mj-lt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+mj-lt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+mj-lt"/>
              </a:rPr>
              <a:t>bước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8" name="图片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19464" y="1152487"/>
            <a:ext cx="6212041" cy="4192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5" name="图片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06781">
            <a:off x="1589089" y="5291139"/>
            <a:ext cx="3214687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49238" y="2620916"/>
            <a:ext cx="237626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ĐỀ BÀI: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26176" y="1589088"/>
            <a:ext cx="3095625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70C0"/>
                </a:solidFill>
                <a:latin typeface="Calibri" panose="020F0502020204030204" pitchFamily="34" charset="0"/>
              </a:rPr>
              <a:t>Kể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pitchFamily="34" charset="0"/>
              </a:rPr>
              <a:t>lại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pitchFamily="34" charset="0"/>
              </a:rPr>
              <a:t>một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pitchFamily="34" charset="0"/>
              </a:rPr>
              <a:t>trải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pitchFamily="34" charset="0"/>
              </a:rPr>
              <a:t>nghiệm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pitchFamily="34" charset="0"/>
              </a:rPr>
              <a:t>đáng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pitchFamily="34" charset="0"/>
              </a:rPr>
              <a:t>nhớ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pitchFamily="34" charset="0"/>
              </a:rPr>
              <a:t>của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pitchFamily="34" charset="0"/>
              </a:rPr>
              <a:t>bản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pitchFamily="34" charset="0"/>
              </a:rPr>
              <a:t>thân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  <a:endParaRPr lang="vi-VN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4262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5625" y="138411"/>
            <a:ext cx="74207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VIẾT THEO CÁC BƯỚC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075" y="615001"/>
            <a:ext cx="6096000" cy="11169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tài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B</a:t>
            </a:r>
            <a:r>
              <a:rPr lang="vi-VN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ước 2: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ý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758" y="1199776"/>
            <a:ext cx="2470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TÌM Ý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777422"/>
              </p:ext>
            </p:extLst>
          </p:nvPr>
        </p:nvGraphicFramePr>
        <p:xfrm>
          <a:off x="607218" y="1731973"/>
          <a:ext cx="10977564" cy="5126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48139">
                  <a:extLst>
                    <a:ext uri="{9D8B030D-6E8A-4147-A177-3AD203B41FA5}">
                      <a16:colId xmlns:a16="http://schemas.microsoft.com/office/drawing/2014/main" xmlns="" val="1212466779"/>
                    </a:ext>
                  </a:extLst>
                </a:gridCol>
                <a:gridCol w="4629425">
                  <a:extLst>
                    <a:ext uri="{9D8B030D-6E8A-4147-A177-3AD203B41FA5}">
                      <a16:colId xmlns:a16="http://schemas.microsoft.com/office/drawing/2014/main" xmlns="" val="3822397853"/>
                    </a:ext>
                  </a:extLst>
                </a:gridCol>
              </a:tblGrid>
              <a:tr h="121797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ý: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9521551"/>
                  </a:ext>
                </a:extLst>
              </a:tr>
              <a:tr h="488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6560737"/>
                  </a:ext>
                </a:extLst>
              </a:tr>
              <a:tr h="977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0893302"/>
                  </a:ext>
                </a:extLst>
              </a:tr>
              <a:tr h="977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7959254"/>
                  </a:ext>
                </a:extLst>
              </a:tr>
              <a:tr h="488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3071994"/>
                  </a:ext>
                </a:extLst>
              </a:tr>
              <a:tr h="977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2240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3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5625" y="138411"/>
            <a:ext cx="74207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VIẾT THEO CÁC BƯỚC</a:t>
            </a:r>
          </a:p>
        </p:txBody>
      </p:sp>
      <p:sp>
        <p:nvSpPr>
          <p:cNvPr id="6" name="Rectangle 5"/>
          <p:cNvSpPr/>
          <p:nvPr/>
        </p:nvSpPr>
        <p:spPr>
          <a:xfrm>
            <a:off x="629036" y="853454"/>
            <a:ext cx="6096000" cy="11169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lựa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B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ước 2: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ý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5368" y="2346955"/>
            <a:ext cx="3700463" cy="23974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 dàn ý bằng cách dựa vào các ý đã tìm được, sắp xếp lại theo ba phần lớn của bài văn, gồm: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58985" y="1303270"/>
            <a:ext cx="5176839" cy="98583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58986" y="3118903"/>
            <a:ext cx="5313852" cy="98583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Thân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diễn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biến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nhất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5999" y="5253771"/>
            <a:ext cx="5176839" cy="98583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2" idx="3"/>
            <a:endCxn id="3" idx="1"/>
          </p:cNvCxnSpPr>
          <p:nvPr/>
        </p:nvCxnSpPr>
        <p:spPr>
          <a:xfrm flipV="1">
            <a:off x="4745831" y="1796189"/>
            <a:ext cx="1213154" cy="1749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" idx="3"/>
            <a:endCxn id="8" idx="1"/>
          </p:cNvCxnSpPr>
          <p:nvPr/>
        </p:nvCxnSpPr>
        <p:spPr>
          <a:xfrm>
            <a:off x="4745831" y="3545681"/>
            <a:ext cx="1213155" cy="66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  <a:endCxn id="9" idx="1"/>
          </p:cNvCxnSpPr>
          <p:nvPr/>
        </p:nvCxnSpPr>
        <p:spPr>
          <a:xfrm>
            <a:off x="4745831" y="3545681"/>
            <a:ext cx="1350168" cy="2201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90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5625" y="138411"/>
            <a:ext cx="74207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VIẾT THEO CÁC BƯỚC</a:t>
            </a:r>
          </a:p>
        </p:txBody>
      </p:sp>
      <p:sp>
        <p:nvSpPr>
          <p:cNvPr id="6" name="Rectangle 5"/>
          <p:cNvSpPr/>
          <p:nvPr/>
        </p:nvSpPr>
        <p:spPr>
          <a:xfrm>
            <a:off x="629036" y="853454"/>
            <a:ext cx="6096000" cy="11169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lựa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B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ước 2: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ý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9036" y="1970426"/>
            <a:ext cx="10472352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 vào dàn ý, viết thành bài văn kể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036" y="3087398"/>
            <a:ext cx="10743814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khoanh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4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52364365"/>
              </p:ext>
            </p:extLst>
          </p:nvPr>
        </p:nvGraphicFramePr>
        <p:xfrm>
          <a:off x="1451429" y="319315"/>
          <a:ext cx="10344520" cy="6446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8171"/>
                <a:gridCol w="5330317"/>
                <a:gridCol w="2046032"/>
              </a:tblGrid>
              <a:tr h="526360">
                <a:tc>
                  <a:txBody>
                    <a:bodyPr/>
                    <a:lstStyle/>
                    <a:p>
                      <a:pPr marR="19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endParaRPr lang="en-US" sz="2000" b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2000" b="1" kern="1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kiểm</a:t>
                      </a:r>
                      <a:r>
                        <a:rPr lang="en-US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</a:t>
                      </a:r>
                      <a:endParaRPr lang="en-US" sz="2000" b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2000" b="1" kern="1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endParaRPr lang="en-US" sz="2000" b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3374">
                <a:tc rowSpan="3">
                  <a:txBody>
                    <a:bodyPr/>
                    <a:lstStyle/>
                    <a:p>
                      <a:pPr marR="19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lang="en-US" sz="2000" b="1" kern="1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 ngôi thứ nhất để kể</a:t>
                      </a:r>
                      <a:endParaRPr lang="en-US" sz="2000" kern="1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33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9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Giới thiệu sơ lược về trải nghiệm</a:t>
                      </a:r>
                      <a:endParaRPr lang="en-US" sz="2000" kern="1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33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9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 dắt chuyển ý, gợi sự tò mò, hấp dẫn với người đọc</a:t>
                      </a:r>
                      <a:endParaRPr lang="en-US" sz="2000" kern="1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52720">
                <a:tc rowSpan="5">
                  <a:txBody>
                    <a:bodyPr/>
                    <a:lstStyle/>
                    <a:p>
                      <a:pPr marR="19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lang="en-US" sz="2000" b="1" kern="1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chi </a:t>
                      </a:r>
                      <a:r>
                        <a:rPr lang="en-US" sz="20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lang="en-US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xảy</a:t>
                      </a:r>
                      <a:r>
                        <a:rPr lang="en-US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2000" kern="1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33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9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 bày chi tiết những nhân vật liên quan</a:t>
                      </a:r>
                      <a:endParaRPr lang="en-US" sz="2000" kern="1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33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9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 bày các sự việc theo trình tự rõ ràng, hợp lí</a:t>
                      </a:r>
                      <a:endParaRPr lang="en-US" sz="2000" kern="1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6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9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 hợp kể và tả</a:t>
                      </a:r>
                      <a:endParaRPr lang="en-US" sz="2000" kern="1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6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9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 việc này nối tiếp sự việc kia một cách hợp lí</a:t>
                      </a:r>
                      <a:endParaRPr lang="en-US" sz="2000" kern="1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6360">
                <a:tc>
                  <a:txBody>
                    <a:bodyPr/>
                    <a:lstStyle/>
                    <a:p>
                      <a:pPr marR="19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lang="en-US" sz="2000" b="1" kern="1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 ý nghĩa của trải nghiệm đối với bản thân</a:t>
                      </a:r>
                      <a:endParaRPr lang="en-US" sz="2000" kern="1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57525" y="-71674"/>
            <a:ext cx="56188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Bảng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kiểm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bài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viết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kể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lại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một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trải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nghiệm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98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ad Arrow Callout 5"/>
          <p:cNvSpPr/>
          <p:nvPr/>
        </p:nvSpPr>
        <p:spPr>
          <a:xfrm>
            <a:off x="3083168" y="1652955"/>
            <a:ext cx="5662247" cy="3294184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Đặc</a:t>
            </a:r>
            <a:r>
              <a:rPr lang="en-US" sz="3200" dirty="0" smtClean="0"/>
              <a:t> </a:t>
            </a:r>
            <a:r>
              <a:rPr lang="en-US" sz="3200" dirty="0" err="1" smtClean="0"/>
              <a:t>điểm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văn</a:t>
            </a:r>
            <a:r>
              <a:rPr lang="en-US" sz="3200" dirty="0" smtClean="0"/>
              <a:t> </a:t>
            </a:r>
            <a:r>
              <a:rPr lang="en-US" sz="3200" dirty="0" err="1" smtClean="0"/>
              <a:t>kể</a:t>
            </a:r>
            <a:r>
              <a:rPr lang="en-US" sz="3200" dirty="0" smtClean="0"/>
              <a:t> </a:t>
            </a:r>
            <a:r>
              <a:rPr lang="en-US" sz="3200" dirty="0" err="1" smtClean="0"/>
              <a:t>lại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trải</a:t>
            </a:r>
            <a:r>
              <a:rPr lang="en-US" sz="3200" dirty="0" smtClean="0"/>
              <a:t> </a:t>
            </a:r>
            <a:r>
              <a:rPr lang="en-US" sz="3200" dirty="0" err="1" smtClean="0"/>
              <a:t>nghiệm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3927231" y="0"/>
            <a:ext cx="3821723" cy="1652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Dùng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ngôi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kể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thứ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nhất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để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kể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những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trải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nghiệm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bản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thân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745416" y="2133601"/>
            <a:ext cx="3446584" cy="26025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Nêu</a:t>
            </a:r>
            <a:r>
              <a:rPr lang="en-US" sz="2800" dirty="0" smtClean="0">
                <a:solidFill>
                  <a:srgbClr val="FFFF00"/>
                </a:solidFill>
              </a:rPr>
              <a:t> ý </a:t>
            </a:r>
            <a:r>
              <a:rPr lang="en-US" sz="2800" dirty="0" err="1" smtClean="0">
                <a:solidFill>
                  <a:srgbClr val="FFFF00"/>
                </a:solidFill>
              </a:rPr>
              <a:t>nghĩa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những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trải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nghiệm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bản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thân</a:t>
            </a:r>
            <a:r>
              <a:rPr lang="en-US" sz="2800" dirty="0" smtClean="0">
                <a:solidFill>
                  <a:srgbClr val="FFFF00"/>
                </a:solidFill>
              </a:rPr>
              <a:t> 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91353" y="4947139"/>
            <a:ext cx="4431323" cy="1793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Trình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bày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các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sự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việc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theo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trình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tự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hợp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lí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kết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hợp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kể</a:t>
            </a:r>
            <a:r>
              <a:rPr lang="en-US" sz="2800" dirty="0" smtClean="0">
                <a:solidFill>
                  <a:srgbClr val="FFFF00"/>
                </a:solidFill>
              </a:rPr>
              <a:t> ,</a:t>
            </a:r>
            <a:r>
              <a:rPr lang="en-US" sz="2800" dirty="0" err="1" smtClean="0">
                <a:solidFill>
                  <a:srgbClr val="FFFF00"/>
                </a:solidFill>
              </a:rPr>
              <a:t>tả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và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biểu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cảm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1" y="2133601"/>
            <a:ext cx="3083167" cy="2602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Kể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về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những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diễn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biến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sự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việc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mà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mình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đã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trải</a:t>
            </a:r>
            <a:r>
              <a:rPr lang="en-US" sz="2800" dirty="0" smtClean="0">
                <a:solidFill>
                  <a:srgbClr val="FFFF00"/>
                </a:solidFill>
              </a:rPr>
              <a:t> qua.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EJ14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2570">
            <a:off x="161934" y="4600928"/>
            <a:ext cx="2419350" cy="212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tus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680" y="322552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lotus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9" y="660841"/>
            <a:ext cx="1447791" cy="162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lotus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2" y="5299868"/>
            <a:ext cx="2687782" cy="146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22797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70264" y="1225551"/>
            <a:ext cx="560387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3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89450" y="1225551"/>
            <a:ext cx="560388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3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30650" y="1225551"/>
            <a:ext cx="558800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3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49839" y="1222376"/>
            <a:ext cx="560387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3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69025" y="1222376"/>
            <a:ext cx="560388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2800" b="1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9933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10225" y="1222376"/>
            <a:ext cx="558800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3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29414" y="1219201"/>
            <a:ext cx="560387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3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48600" y="1219201"/>
            <a:ext cx="560388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40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89800" y="1219201"/>
            <a:ext cx="558800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41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13050" y="1225551"/>
            <a:ext cx="560388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42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28988" y="3048001"/>
            <a:ext cx="558800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43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48175" y="3048001"/>
            <a:ext cx="560388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44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87789" y="3048001"/>
            <a:ext cx="560387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4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8563" y="3044826"/>
            <a:ext cx="558800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4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27750" y="3044826"/>
            <a:ext cx="560388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7364" y="3044826"/>
            <a:ext cx="560387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4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8138" y="3041651"/>
            <a:ext cx="558800" cy="601663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50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46939" y="3041651"/>
            <a:ext cx="560387" cy="601663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51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3048001"/>
            <a:ext cx="558800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52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59150" y="1831976"/>
            <a:ext cx="560388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53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78339" y="1831976"/>
            <a:ext cx="560387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54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19538" y="1831976"/>
            <a:ext cx="558800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55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38725" y="1828801"/>
            <a:ext cx="560388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56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57914" y="1828801"/>
            <a:ext cx="560387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57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99113" y="1828801"/>
            <a:ext cx="558800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61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03525" y="1831976"/>
            <a:ext cx="560388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62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44864" y="2441576"/>
            <a:ext cx="560387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63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64050" y="2441576"/>
            <a:ext cx="560388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64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05250" y="2441576"/>
            <a:ext cx="558800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65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24438" y="2438401"/>
            <a:ext cx="558800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66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43625" y="2438401"/>
            <a:ext cx="560388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67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83239" y="2438401"/>
            <a:ext cx="560387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68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04013" y="2435226"/>
            <a:ext cx="558800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69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23200" y="2435226"/>
            <a:ext cx="560388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70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62814" y="2435226"/>
            <a:ext cx="560387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71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87650" y="2441576"/>
            <a:ext cx="558800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73" name="AutoShape 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0325" y="3657601"/>
            <a:ext cx="558800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74" name="AutoShape 4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9514" y="3657601"/>
            <a:ext cx="560387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75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29125" y="3657601"/>
            <a:ext cx="560388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76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49900" y="3654426"/>
            <a:ext cx="558800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77" name="AutoShape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69089" y="3654426"/>
            <a:ext cx="560387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78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08700" y="3654426"/>
            <a:ext cx="560388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79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29475" y="3651251"/>
            <a:ext cx="558800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80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48663" y="3651251"/>
            <a:ext cx="558800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81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88275" y="3651251"/>
            <a:ext cx="560388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82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13113" y="3657601"/>
            <a:ext cx="558800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83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907464" y="3667126"/>
            <a:ext cx="560387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84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43200" y="3667126"/>
            <a:ext cx="560388" cy="600075"/>
          </a:xfrm>
          <a:prstGeom prst="actionButtonBlank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95" name="Oval 67"/>
          <p:cNvSpPr>
            <a:spLocks noChangeArrowheads="1"/>
          </p:cNvSpPr>
          <p:nvPr/>
        </p:nvSpPr>
        <p:spPr bwMode="auto">
          <a:xfrm>
            <a:off x="2101850" y="127635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solidFill>
                  <a:srgbClr val="FF0066"/>
                </a:solidFill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99398" name="Oval 70"/>
          <p:cNvSpPr>
            <a:spLocks noChangeArrowheads="1"/>
          </p:cNvSpPr>
          <p:nvPr/>
        </p:nvSpPr>
        <p:spPr bwMode="auto">
          <a:xfrm>
            <a:off x="2073275" y="1905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solidFill>
                  <a:srgbClr val="FF0066"/>
                </a:solidFill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99399" name="Oval 71"/>
          <p:cNvSpPr>
            <a:spLocks noChangeArrowheads="1"/>
          </p:cNvSpPr>
          <p:nvPr/>
        </p:nvSpPr>
        <p:spPr bwMode="auto">
          <a:xfrm>
            <a:off x="2057400" y="25273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solidFill>
                  <a:srgbClr val="FF0066"/>
                </a:solidFill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99400" name="Oval 72"/>
          <p:cNvSpPr>
            <a:spLocks noChangeArrowheads="1"/>
          </p:cNvSpPr>
          <p:nvPr/>
        </p:nvSpPr>
        <p:spPr bwMode="auto">
          <a:xfrm>
            <a:off x="2041525" y="3149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solidFill>
                  <a:srgbClr val="FF0066"/>
                </a:solidFill>
                <a:latin typeface="Verdana" panose="020B0604030504040204" pitchFamily="34" charset="0"/>
              </a:rPr>
              <a:t>4</a:t>
            </a:r>
          </a:p>
        </p:txBody>
      </p:sp>
      <p:sp>
        <p:nvSpPr>
          <p:cNvPr id="99401" name="Oval 73"/>
          <p:cNvSpPr>
            <a:spLocks noChangeArrowheads="1"/>
          </p:cNvSpPr>
          <p:nvPr/>
        </p:nvSpPr>
        <p:spPr bwMode="auto">
          <a:xfrm>
            <a:off x="2025650" y="37719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solidFill>
                  <a:srgbClr val="FF0066"/>
                </a:solidFill>
                <a:latin typeface="Verdana" panose="020B0604030504040204" pitchFamily="34" charset="0"/>
              </a:rPr>
              <a:t>5</a:t>
            </a:r>
          </a:p>
        </p:txBody>
      </p:sp>
      <p:sp>
        <p:nvSpPr>
          <p:cNvPr id="99402" name="Text Box 74"/>
          <p:cNvSpPr txBox="1">
            <a:spLocks noChangeArrowheads="1"/>
          </p:cNvSpPr>
          <p:nvPr/>
        </p:nvSpPr>
        <p:spPr bwMode="auto">
          <a:xfrm>
            <a:off x="3565525" y="4791076"/>
            <a:ext cx="477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latin typeface="Times New Roman" panose="02020603050405020304" pitchFamily="18" charset="0"/>
              </a:rPr>
              <a:t>Tác giả của bài “Cô Tô” là ai?</a:t>
            </a:r>
          </a:p>
        </p:txBody>
      </p:sp>
      <p:sp>
        <p:nvSpPr>
          <p:cNvPr id="99403" name="Oval 75"/>
          <p:cNvSpPr>
            <a:spLocks noChangeArrowheads="1"/>
          </p:cNvSpPr>
          <p:nvPr/>
        </p:nvSpPr>
        <p:spPr bwMode="auto">
          <a:xfrm>
            <a:off x="9963150" y="126365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000" b="1">
                <a:solidFill>
                  <a:srgbClr val="FF0066"/>
                </a:solidFill>
                <a:latin typeface="Verdana" panose="020B0604030504040204" pitchFamily="34" charset="0"/>
              </a:rPr>
              <a:t>TL</a:t>
            </a:r>
          </a:p>
        </p:txBody>
      </p:sp>
      <p:sp>
        <p:nvSpPr>
          <p:cNvPr id="99405" name="Oval 77"/>
          <p:cNvSpPr>
            <a:spLocks noChangeArrowheads="1"/>
          </p:cNvSpPr>
          <p:nvPr/>
        </p:nvSpPr>
        <p:spPr bwMode="auto">
          <a:xfrm>
            <a:off x="9982200" y="187325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000" b="1">
                <a:solidFill>
                  <a:srgbClr val="FF0066"/>
                </a:solidFill>
                <a:latin typeface="Verdana" panose="020B0604030504040204" pitchFamily="34" charset="0"/>
              </a:rPr>
              <a:t>TL</a:t>
            </a:r>
          </a:p>
        </p:txBody>
      </p:sp>
      <p:sp>
        <p:nvSpPr>
          <p:cNvPr id="99407" name="Oval 79"/>
          <p:cNvSpPr>
            <a:spLocks noChangeArrowheads="1"/>
          </p:cNvSpPr>
          <p:nvPr/>
        </p:nvSpPr>
        <p:spPr bwMode="auto">
          <a:xfrm>
            <a:off x="10010775" y="2479675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000" b="1">
                <a:solidFill>
                  <a:srgbClr val="FF0066"/>
                </a:solidFill>
                <a:latin typeface="Verdana" panose="020B0604030504040204" pitchFamily="34" charset="0"/>
              </a:rPr>
              <a:t>TL</a:t>
            </a:r>
          </a:p>
        </p:txBody>
      </p:sp>
      <p:sp>
        <p:nvSpPr>
          <p:cNvPr id="99408" name="Oval 80"/>
          <p:cNvSpPr>
            <a:spLocks noChangeArrowheads="1"/>
          </p:cNvSpPr>
          <p:nvPr/>
        </p:nvSpPr>
        <p:spPr bwMode="auto">
          <a:xfrm>
            <a:off x="10039350" y="3101975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000" b="1">
                <a:solidFill>
                  <a:srgbClr val="FF0066"/>
                </a:solidFill>
                <a:latin typeface="Verdana" panose="020B0604030504040204" pitchFamily="34" charset="0"/>
              </a:rPr>
              <a:t>TL</a:t>
            </a:r>
          </a:p>
        </p:txBody>
      </p:sp>
      <p:sp>
        <p:nvSpPr>
          <p:cNvPr id="99409" name="Oval 81"/>
          <p:cNvSpPr>
            <a:spLocks noChangeArrowheads="1"/>
          </p:cNvSpPr>
          <p:nvPr/>
        </p:nvSpPr>
        <p:spPr bwMode="auto">
          <a:xfrm>
            <a:off x="10058400" y="374015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000" b="1">
                <a:solidFill>
                  <a:srgbClr val="FF0066"/>
                </a:solidFill>
                <a:latin typeface="Verdana" panose="020B0604030504040204" pitchFamily="34" charset="0"/>
              </a:rPr>
              <a:t>TL</a:t>
            </a:r>
          </a:p>
        </p:txBody>
      </p:sp>
      <p:grpSp>
        <p:nvGrpSpPr>
          <p:cNvPr id="99421" name="Group 93"/>
          <p:cNvGrpSpPr>
            <a:grpSpLocks/>
          </p:cNvGrpSpPr>
          <p:nvPr/>
        </p:nvGrpSpPr>
        <p:grpSpPr bwMode="auto">
          <a:xfrm>
            <a:off x="2895600" y="1216025"/>
            <a:ext cx="5410200" cy="598488"/>
            <a:chOff x="864" y="766"/>
            <a:chExt cx="3408" cy="377"/>
          </a:xfrm>
        </p:grpSpPr>
        <p:sp>
          <p:nvSpPr>
            <p:cNvPr id="99410" name="Text Box 82"/>
            <p:cNvSpPr txBox="1">
              <a:spLocks noChangeArrowheads="1"/>
            </p:cNvSpPr>
            <p:nvPr/>
          </p:nvSpPr>
          <p:spPr bwMode="auto">
            <a:xfrm>
              <a:off x="864" y="768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99411" name="Text Box 83"/>
            <p:cNvSpPr txBox="1">
              <a:spLocks noChangeArrowheads="1"/>
            </p:cNvSpPr>
            <p:nvPr/>
          </p:nvSpPr>
          <p:spPr bwMode="auto">
            <a:xfrm>
              <a:off x="1202" y="768"/>
              <a:ext cx="3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99413" name="Text Box 85"/>
            <p:cNvSpPr txBox="1">
              <a:spLocks noChangeArrowheads="1"/>
            </p:cNvSpPr>
            <p:nvPr/>
          </p:nvSpPr>
          <p:spPr bwMode="auto">
            <a:xfrm>
              <a:off x="1564" y="770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99414" name="Text Box 86"/>
            <p:cNvSpPr txBox="1">
              <a:spLocks noChangeArrowheads="1"/>
            </p:cNvSpPr>
            <p:nvPr/>
          </p:nvSpPr>
          <p:spPr bwMode="auto">
            <a:xfrm>
              <a:off x="1920" y="768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99415" name="Text Box 87"/>
            <p:cNvSpPr txBox="1">
              <a:spLocks noChangeArrowheads="1"/>
            </p:cNvSpPr>
            <p:nvPr/>
          </p:nvSpPr>
          <p:spPr bwMode="auto">
            <a:xfrm>
              <a:off x="2253" y="778"/>
              <a:ext cx="2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Ễ</a:t>
              </a:r>
            </a:p>
          </p:txBody>
        </p:sp>
        <p:sp>
          <p:nvSpPr>
            <p:cNvPr id="99416" name="Text Box 88"/>
            <p:cNvSpPr txBox="1">
              <a:spLocks noChangeArrowheads="1"/>
            </p:cNvSpPr>
            <p:nvPr/>
          </p:nvSpPr>
          <p:spPr bwMode="auto">
            <a:xfrm>
              <a:off x="2640" y="768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99417" name="Text Box 89"/>
            <p:cNvSpPr txBox="1">
              <a:spLocks noChangeArrowheads="1"/>
            </p:cNvSpPr>
            <p:nvPr/>
          </p:nvSpPr>
          <p:spPr bwMode="auto">
            <a:xfrm>
              <a:off x="2976" y="76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99418" name="Text Box 90"/>
            <p:cNvSpPr txBox="1">
              <a:spLocks noChangeArrowheads="1"/>
            </p:cNvSpPr>
            <p:nvPr/>
          </p:nvSpPr>
          <p:spPr bwMode="auto">
            <a:xfrm>
              <a:off x="3312" y="76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99419" name="Text Box 91"/>
            <p:cNvSpPr txBox="1">
              <a:spLocks noChangeArrowheads="1"/>
            </p:cNvSpPr>
            <p:nvPr/>
          </p:nvSpPr>
          <p:spPr bwMode="auto">
            <a:xfrm>
              <a:off x="3648" y="76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Â</a:t>
              </a:r>
            </a:p>
          </p:txBody>
        </p:sp>
        <p:sp>
          <p:nvSpPr>
            <p:cNvPr id="99420" name="Text Box 92"/>
            <p:cNvSpPr txBox="1">
              <a:spLocks noChangeArrowheads="1"/>
            </p:cNvSpPr>
            <p:nvPr/>
          </p:nvSpPr>
          <p:spPr bwMode="auto">
            <a:xfrm>
              <a:off x="3984" y="76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99422" name="Text Box 94"/>
          <p:cNvSpPr txBox="1">
            <a:spLocks noChangeArrowheads="1"/>
          </p:cNvSpPr>
          <p:nvPr/>
        </p:nvSpPr>
        <p:spPr bwMode="auto">
          <a:xfrm>
            <a:off x="1981201" y="4800600"/>
            <a:ext cx="8285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latin typeface="Times New Roman" panose="02020603050405020304" pitchFamily="18" charset="0"/>
              </a:rPr>
              <a:t>Biện pháp nghệ thuật nào được sử dụng nhiều nhất trong bài?</a:t>
            </a:r>
          </a:p>
        </p:txBody>
      </p:sp>
      <p:grpSp>
        <p:nvGrpSpPr>
          <p:cNvPr id="99470" name="Group 142"/>
          <p:cNvGrpSpPr>
            <a:grpSpLocks/>
          </p:cNvGrpSpPr>
          <p:nvPr/>
        </p:nvGrpSpPr>
        <p:grpSpPr bwMode="auto">
          <a:xfrm>
            <a:off x="2819400" y="1787526"/>
            <a:ext cx="3810000" cy="595313"/>
            <a:chOff x="816" y="1126"/>
            <a:chExt cx="2400" cy="375"/>
          </a:xfrm>
        </p:grpSpPr>
        <p:sp>
          <p:nvSpPr>
            <p:cNvPr id="99424" name="Text Box 96"/>
            <p:cNvSpPr txBox="1">
              <a:spLocks noChangeArrowheads="1"/>
            </p:cNvSpPr>
            <p:nvPr/>
          </p:nvSpPr>
          <p:spPr bwMode="auto">
            <a:xfrm>
              <a:off x="816" y="1126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99425" name="Text Box 97"/>
            <p:cNvSpPr txBox="1">
              <a:spLocks noChangeArrowheads="1"/>
            </p:cNvSpPr>
            <p:nvPr/>
          </p:nvSpPr>
          <p:spPr bwMode="auto">
            <a:xfrm>
              <a:off x="1154" y="1126"/>
              <a:ext cx="3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99426" name="Text Box 98"/>
            <p:cNvSpPr txBox="1">
              <a:spLocks noChangeArrowheads="1"/>
            </p:cNvSpPr>
            <p:nvPr/>
          </p:nvSpPr>
          <p:spPr bwMode="auto">
            <a:xfrm>
              <a:off x="1516" y="1128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Â</a:t>
              </a:r>
            </a:p>
          </p:txBody>
        </p:sp>
        <p:sp>
          <p:nvSpPr>
            <p:cNvPr id="99427" name="Text Box 99"/>
            <p:cNvSpPr txBox="1">
              <a:spLocks noChangeArrowheads="1"/>
            </p:cNvSpPr>
            <p:nvPr/>
          </p:nvSpPr>
          <p:spPr bwMode="auto">
            <a:xfrm>
              <a:off x="1872" y="1126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99428" name="Text Box 100"/>
            <p:cNvSpPr txBox="1">
              <a:spLocks noChangeArrowheads="1"/>
            </p:cNvSpPr>
            <p:nvPr/>
          </p:nvSpPr>
          <p:spPr bwMode="auto">
            <a:xfrm>
              <a:off x="2205" y="1136"/>
              <a:ext cx="3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99429" name="Text Box 101"/>
            <p:cNvSpPr txBox="1">
              <a:spLocks noChangeArrowheads="1"/>
            </p:cNvSpPr>
            <p:nvPr/>
          </p:nvSpPr>
          <p:spPr bwMode="auto">
            <a:xfrm>
              <a:off x="2592" y="1126"/>
              <a:ext cx="3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Ó</a:t>
              </a:r>
            </a:p>
          </p:txBody>
        </p:sp>
        <p:sp>
          <p:nvSpPr>
            <p:cNvPr id="99430" name="Text Box 102"/>
            <p:cNvSpPr txBox="1">
              <a:spLocks noChangeArrowheads="1"/>
            </p:cNvSpPr>
            <p:nvPr/>
          </p:nvSpPr>
          <p:spPr bwMode="auto">
            <a:xfrm>
              <a:off x="2928" y="112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99445" name="Group 117"/>
          <p:cNvGrpSpPr>
            <a:grpSpLocks/>
          </p:cNvGrpSpPr>
          <p:nvPr/>
        </p:nvGrpSpPr>
        <p:grpSpPr bwMode="auto">
          <a:xfrm>
            <a:off x="2819400" y="2449514"/>
            <a:ext cx="5410200" cy="598487"/>
            <a:chOff x="864" y="766"/>
            <a:chExt cx="3408" cy="377"/>
          </a:xfrm>
        </p:grpSpPr>
        <p:sp>
          <p:nvSpPr>
            <p:cNvPr id="99446" name="Text Box 118"/>
            <p:cNvSpPr txBox="1">
              <a:spLocks noChangeArrowheads="1"/>
            </p:cNvSpPr>
            <p:nvPr/>
          </p:nvSpPr>
          <p:spPr bwMode="auto">
            <a:xfrm>
              <a:off x="864" y="768"/>
              <a:ext cx="3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99447" name="Text Box 119"/>
            <p:cNvSpPr txBox="1">
              <a:spLocks noChangeArrowheads="1"/>
            </p:cNvSpPr>
            <p:nvPr/>
          </p:nvSpPr>
          <p:spPr bwMode="auto">
            <a:xfrm>
              <a:off x="1202" y="768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Ặ</a:t>
              </a:r>
            </a:p>
          </p:txBody>
        </p:sp>
        <p:sp>
          <p:nvSpPr>
            <p:cNvPr id="99448" name="Text Box 120"/>
            <p:cNvSpPr txBox="1">
              <a:spLocks noChangeArrowheads="1"/>
            </p:cNvSpPr>
            <p:nvPr/>
          </p:nvSpPr>
          <p:spPr bwMode="auto">
            <a:xfrm>
              <a:off x="1564" y="770"/>
              <a:ext cx="2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99449" name="Text Box 121"/>
            <p:cNvSpPr txBox="1">
              <a:spLocks noChangeArrowheads="1"/>
            </p:cNvSpPr>
            <p:nvPr/>
          </p:nvSpPr>
          <p:spPr bwMode="auto">
            <a:xfrm>
              <a:off x="1920" y="768"/>
              <a:ext cx="2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99450" name="Text Box 122"/>
            <p:cNvSpPr txBox="1">
              <a:spLocks noChangeArrowheads="1"/>
            </p:cNvSpPr>
            <p:nvPr/>
          </p:nvSpPr>
          <p:spPr bwMode="auto">
            <a:xfrm>
              <a:off x="2253" y="778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99451" name="Text Box 123"/>
            <p:cNvSpPr txBox="1">
              <a:spLocks noChangeArrowheads="1"/>
            </p:cNvSpPr>
            <p:nvPr/>
          </p:nvSpPr>
          <p:spPr bwMode="auto">
            <a:xfrm>
              <a:off x="2640" y="768"/>
              <a:ext cx="3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Ờ</a:t>
              </a:r>
            </a:p>
          </p:txBody>
        </p:sp>
        <p:sp>
          <p:nvSpPr>
            <p:cNvPr id="99452" name="Text Box 124"/>
            <p:cNvSpPr txBox="1">
              <a:spLocks noChangeArrowheads="1"/>
            </p:cNvSpPr>
            <p:nvPr/>
          </p:nvSpPr>
          <p:spPr bwMode="auto">
            <a:xfrm>
              <a:off x="2976" y="76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99453" name="Text Box 125"/>
            <p:cNvSpPr txBox="1">
              <a:spLocks noChangeArrowheads="1"/>
            </p:cNvSpPr>
            <p:nvPr/>
          </p:nvSpPr>
          <p:spPr bwMode="auto">
            <a:xfrm>
              <a:off x="3312" y="76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99454" name="Text Box 126"/>
            <p:cNvSpPr txBox="1">
              <a:spLocks noChangeArrowheads="1"/>
            </p:cNvSpPr>
            <p:nvPr/>
          </p:nvSpPr>
          <p:spPr bwMode="auto">
            <a:xfrm>
              <a:off x="3648" y="76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Ọ</a:t>
              </a:r>
            </a:p>
          </p:txBody>
        </p:sp>
        <p:sp>
          <p:nvSpPr>
            <p:cNvPr id="99455" name="Text Box 127"/>
            <p:cNvSpPr txBox="1">
              <a:spLocks noChangeArrowheads="1"/>
            </p:cNvSpPr>
            <p:nvPr/>
          </p:nvSpPr>
          <p:spPr bwMode="auto">
            <a:xfrm>
              <a:off x="3984" y="76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99456" name="Group 128"/>
          <p:cNvGrpSpPr>
            <a:grpSpLocks/>
          </p:cNvGrpSpPr>
          <p:nvPr/>
        </p:nvGrpSpPr>
        <p:grpSpPr bwMode="auto">
          <a:xfrm>
            <a:off x="2813051" y="3048000"/>
            <a:ext cx="5445125" cy="598488"/>
            <a:chOff x="864" y="766"/>
            <a:chExt cx="3408" cy="377"/>
          </a:xfrm>
        </p:grpSpPr>
        <p:sp>
          <p:nvSpPr>
            <p:cNvPr id="99457" name="Text Box 129"/>
            <p:cNvSpPr txBox="1">
              <a:spLocks noChangeArrowheads="1"/>
            </p:cNvSpPr>
            <p:nvPr/>
          </p:nvSpPr>
          <p:spPr bwMode="auto">
            <a:xfrm>
              <a:off x="864" y="768"/>
              <a:ext cx="28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9458" name="Text Box 130"/>
            <p:cNvSpPr txBox="1">
              <a:spLocks noChangeArrowheads="1"/>
            </p:cNvSpPr>
            <p:nvPr/>
          </p:nvSpPr>
          <p:spPr bwMode="auto">
            <a:xfrm>
              <a:off x="1202" y="768"/>
              <a:ext cx="29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Á</a:t>
              </a:r>
            </a:p>
          </p:txBody>
        </p:sp>
        <p:sp>
          <p:nvSpPr>
            <p:cNvPr id="99459" name="Text Box 131"/>
            <p:cNvSpPr txBox="1">
              <a:spLocks noChangeArrowheads="1"/>
            </p:cNvSpPr>
            <p:nvPr/>
          </p:nvSpPr>
          <p:spPr bwMode="auto">
            <a:xfrm>
              <a:off x="1564" y="770"/>
              <a:ext cx="2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99460" name="Text Box 132"/>
            <p:cNvSpPr txBox="1">
              <a:spLocks noChangeArrowheads="1"/>
            </p:cNvSpPr>
            <p:nvPr/>
          </p:nvSpPr>
          <p:spPr bwMode="auto">
            <a:xfrm>
              <a:off x="1920" y="768"/>
              <a:ext cx="28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99461" name="Text Box 133"/>
            <p:cNvSpPr txBox="1">
              <a:spLocks noChangeArrowheads="1"/>
            </p:cNvSpPr>
            <p:nvPr/>
          </p:nvSpPr>
          <p:spPr bwMode="auto">
            <a:xfrm>
              <a:off x="2253" y="778"/>
              <a:ext cx="31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Ử</a:t>
              </a:r>
            </a:p>
          </p:txBody>
        </p:sp>
        <p:sp>
          <p:nvSpPr>
            <p:cNvPr id="99462" name="Text Box 134"/>
            <p:cNvSpPr txBox="1">
              <a:spLocks noChangeArrowheads="1"/>
            </p:cNvSpPr>
            <p:nvPr/>
          </p:nvSpPr>
          <p:spPr bwMode="auto">
            <a:xfrm>
              <a:off x="2640" y="768"/>
              <a:ext cx="28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99463" name="Text Box 135"/>
            <p:cNvSpPr txBox="1">
              <a:spLocks noChangeArrowheads="1"/>
            </p:cNvSpPr>
            <p:nvPr/>
          </p:nvSpPr>
          <p:spPr bwMode="auto">
            <a:xfrm>
              <a:off x="2976" y="76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99464" name="Text Box 136"/>
            <p:cNvSpPr txBox="1">
              <a:spLocks noChangeArrowheads="1"/>
            </p:cNvSpPr>
            <p:nvPr/>
          </p:nvSpPr>
          <p:spPr bwMode="auto">
            <a:xfrm>
              <a:off x="3312" y="76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99465" name="Text Box 137"/>
            <p:cNvSpPr txBox="1">
              <a:spLocks noChangeArrowheads="1"/>
            </p:cNvSpPr>
            <p:nvPr/>
          </p:nvSpPr>
          <p:spPr bwMode="auto">
            <a:xfrm>
              <a:off x="3648" y="76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99466" name="Text Box 138"/>
            <p:cNvSpPr txBox="1">
              <a:spLocks noChangeArrowheads="1"/>
            </p:cNvSpPr>
            <p:nvPr/>
          </p:nvSpPr>
          <p:spPr bwMode="auto">
            <a:xfrm>
              <a:off x="3984" y="76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9474" name="Group 146"/>
          <p:cNvGrpSpPr>
            <a:grpSpLocks/>
          </p:cNvGrpSpPr>
          <p:nvPr/>
        </p:nvGrpSpPr>
        <p:grpSpPr bwMode="auto">
          <a:xfrm>
            <a:off x="2819400" y="3657600"/>
            <a:ext cx="6629400" cy="598488"/>
            <a:chOff x="816" y="2304"/>
            <a:chExt cx="4176" cy="377"/>
          </a:xfrm>
        </p:grpSpPr>
        <p:grpSp>
          <p:nvGrpSpPr>
            <p:cNvPr id="99434" name="Group 106"/>
            <p:cNvGrpSpPr>
              <a:grpSpLocks/>
            </p:cNvGrpSpPr>
            <p:nvPr/>
          </p:nvGrpSpPr>
          <p:grpSpPr bwMode="auto">
            <a:xfrm>
              <a:off x="816" y="2304"/>
              <a:ext cx="3408" cy="377"/>
              <a:chOff x="864" y="766"/>
              <a:chExt cx="3408" cy="377"/>
            </a:xfrm>
          </p:grpSpPr>
          <p:sp>
            <p:nvSpPr>
              <p:cNvPr id="99435" name="Text Box 107"/>
              <p:cNvSpPr txBox="1">
                <a:spLocks noChangeArrowheads="1"/>
              </p:cNvSpPr>
              <p:nvPr/>
            </p:nvSpPr>
            <p:spPr bwMode="auto">
              <a:xfrm>
                <a:off x="864" y="768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99436" name="Text Box 108"/>
              <p:cNvSpPr txBox="1">
                <a:spLocks noChangeArrowheads="1"/>
              </p:cNvSpPr>
              <p:nvPr/>
            </p:nvSpPr>
            <p:spPr bwMode="auto">
              <a:xfrm>
                <a:off x="1202" y="768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Á</a:t>
                </a:r>
              </a:p>
            </p:txBody>
          </p:sp>
          <p:sp>
            <p:nvSpPr>
              <p:cNvPr id="99437" name="Text Box 109"/>
              <p:cNvSpPr txBox="1">
                <a:spLocks noChangeArrowheads="1"/>
              </p:cNvSpPr>
              <p:nvPr/>
            </p:nvSpPr>
            <p:spPr bwMode="auto">
              <a:xfrm>
                <a:off x="1564" y="770"/>
                <a:ext cx="21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I</a:t>
                </a:r>
              </a:p>
            </p:txBody>
          </p:sp>
          <p:sp>
            <p:nvSpPr>
              <p:cNvPr id="99438" name="Text Box 110"/>
              <p:cNvSpPr txBox="1">
                <a:spLocks noChangeArrowheads="1"/>
              </p:cNvSpPr>
              <p:nvPr/>
            </p:nvSpPr>
            <p:spPr bwMode="auto">
              <a:xfrm>
                <a:off x="1920" y="768"/>
                <a:ext cx="315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99439" name="Text Box 111"/>
              <p:cNvSpPr txBox="1">
                <a:spLocks noChangeArrowheads="1"/>
              </p:cNvSpPr>
              <p:nvPr/>
            </p:nvSpPr>
            <p:spPr bwMode="auto">
              <a:xfrm>
                <a:off x="2253" y="778"/>
                <a:ext cx="21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I</a:t>
                </a:r>
              </a:p>
            </p:txBody>
          </p:sp>
          <p:sp>
            <p:nvSpPr>
              <p:cNvPr id="99440" name="Text Box 112"/>
              <p:cNvSpPr txBox="1">
                <a:spLocks noChangeArrowheads="1"/>
              </p:cNvSpPr>
              <p:nvPr/>
            </p:nvSpPr>
            <p:spPr bwMode="auto">
              <a:xfrm>
                <a:off x="2640" y="768"/>
                <a:ext cx="28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Ế</a:t>
                </a:r>
              </a:p>
            </p:txBody>
          </p:sp>
          <p:sp>
            <p:nvSpPr>
              <p:cNvPr id="99441" name="Text Box 113"/>
              <p:cNvSpPr txBox="1">
                <a:spLocks noChangeArrowheads="1"/>
              </p:cNvSpPr>
              <p:nvPr/>
            </p:nvSpPr>
            <p:spPr bwMode="auto">
              <a:xfrm>
                <a:off x="2976" y="768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99442" name="Text Box 114"/>
              <p:cNvSpPr txBox="1">
                <a:spLocks noChangeArrowheads="1"/>
              </p:cNvSpPr>
              <p:nvPr/>
            </p:nvSpPr>
            <p:spPr bwMode="auto">
              <a:xfrm>
                <a:off x="3312" y="768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99443" name="Text Box 115"/>
              <p:cNvSpPr txBox="1">
                <a:spLocks noChangeArrowheads="1"/>
              </p:cNvSpPr>
              <p:nvPr/>
            </p:nvSpPr>
            <p:spPr bwMode="auto">
              <a:xfrm>
                <a:off x="3648" y="768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99444" name="Text Box 116"/>
              <p:cNvSpPr txBox="1">
                <a:spLocks noChangeArrowheads="1"/>
              </p:cNvSpPr>
              <p:nvPr/>
            </p:nvSpPr>
            <p:spPr bwMode="auto">
              <a:xfrm>
                <a:off x="3984" y="766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Ư</a:t>
                </a:r>
              </a:p>
            </p:txBody>
          </p:sp>
        </p:grpSp>
        <p:sp>
          <p:nvSpPr>
            <p:cNvPr id="99467" name="Text Box 139"/>
            <p:cNvSpPr txBox="1">
              <a:spLocks noChangeArrowheads="1"/>
            </p:cNvSpPr>
            <p:nvPr/>
          </p:nvSpPr>
          <p:spPr bwMode="auto">
            <a:xfrm>
              <a:off x="4704" y="23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9468" name="Text Box 140"/>
            <p:cNvSpPr txBox="1">
              <a:spLocks noChangeArrowheads="1"/>
            </p:cNvSpPr>
            <p:nvPr/>
          </p:nvSpPr>
          <p:spPr bwMode="auto">
            <a:xfrm>
              <a:off x="4368" y="23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Ớ</a:t>
              </a:r>
            </a:p>
          </p:txBody>
        </p:sp>
      </p:grpSp>
      <p:sp>
        <p:nvSpPr>
          <p:cNvPr id="99471" name="Text Box 143"/>
          <p:cNvSpPr txBox="1">
            <a:spLocks noChangeArrowheads="1"/>
          </p:cNvSpPr>
          <p:nvPr/>
        </p:nvSpPr>
        <p:spPr bwMode="auto">
          <a:xfrm>
            <a:off x="1828800" y="4953001"/>
            <a:ext cx="91757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>
                <a:latin typeface="Times New Roman" panose="02020603050405020304" pitchFamily="18" charset="0"/>
              </a:rPr>
              <a:t>Vẽ đẹp thiên nhiên nào của đảo Cô Tô được coi là lộng lẫy nhất trong bài ký?</a:t>
            </a:r>
          </a:p>
        </p:txBody>
      </p:sp>
      <p:sp>
        <p:nvSpPr>
          <p:cNvPr id="99472" name="Text Box 144"/>
          <p:cNvSpPr txBox="1">
            <a:spLocks noChangeArrowheads="1"/>
          </p:cNvSpPr>
          <p:nvPr/>
        </p:nvSpPr>
        <p:spPr bwMode="auto">
          <a:xfrm>
            <a:off x="1752600" y="4953000"/>
            <a:ext cx="917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>
                <a:latin typeface="Times New Roman" panose="02020603050405020304" pitchFamily="18" charset="0"/>
              </a:rPr>
              <a:t>Xác định vị trí của đảo Cô Tô trong vịnh Bắc Bộ?</a:t>
            </a:r>
          </a:p>
        </p:txBody>
      </p:sp>
      <p:sp>
        <p:nvSpPr>
          <p:cNvPr id="99473" name="Text Box 145"/>
          <p:cNvSpPr txBox="1">
            <a:spLocks noChangeArrowheads="1"/>
          </p:cNvSpPr>
          <p:nvPr/>
        </p:nvSpPr>
        <p:spPr bwMode="auto">
          <a:xfrm>
            <a:off x="1810905" y="4945489"/>
            <a:ext cx="91757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tả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cảnh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hoạt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lao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dân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giả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trí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quan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sát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n</a:t>
            </a:r>
            <a:r>
              <a:rPr lang="vi-VN" altLang="en-US" sz="2400" b="1" dirty="0" smtClean="0">
                <a:latin typeface="Times New Roman" panose="02020603050405020304" pitchFamily="18" charset="0"/>
              </a:rPr>
              <a:t>ào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?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99475" name="Text Box 147"/>
          <p:cNvSpPr txBox="1">
            <a:spLocks noChangeArrowheads="1"/>
          </p:cNvSpPr>
          <p:nvPr/>
        </p:nvSpPr>
        <p:spPr bwMode="auto">
          <a:xfrm>
            <a:off x="1447800" y="182564"/>
            <a:ext cx="9175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TRÒ CHƠI Ô CHỮ</a:t>
            </a:r>
          </a:p>
        </p:txBody>
      </p:sp>
      <p:grpSp>
        <p:nvGrpSpPr>
          <p:cNvPr id="99483" name="Group 155"/>
          <p:cNvGrpSpPr>
            <a:grpSpLocks/>
          </p:cNvGrpSpPr>
          <p:nvPr/>
        </p:nvGrpSpPr>
        <p:grpSpPr bwMode="auto">
          <a:xfrm>
            <a:off x="4254501" y="6099175"/>
            <a:ext cx="3660775" cy="615950"/>
            <a:chOff x="1440" y="3932"/>
            <a:chExt cx="2306" cy="388"/>
          </a:xfrm>
        </p:grpSpPr>
        <p:sp>
          <p:nvSpPr>
            <p:cNvPr id="99476" name="AutoShape 14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40" y="3936"/>
              <a:ext cx="384" cy="38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9477" name="AutoShape 14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826" y="3936"/>
              <a:ext cx="384" cy="38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99478" name="AutoShape 15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208" y="3934"/>
              <a:ext cx="384" cy="38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99479" name="AutoShape 15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594" y="3934"/>
              <a:ext cx="384" cy="38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99480" name="AutoShape 15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976" y="3932"/>
              <a:ext cx="384" cy="38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99481" name="AutoShape 15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62" y="3932"/>
              <a:ext cx="384" cy="38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>
                <a:latin typeface="Verdana" panose="020B0604030504040204" pitchFamily="34" charset="0"/>
              </a:endParaRPr>
            </a:p>
          </p:txBody>
        </p:sp>
      </p:grpSp>
      <p:sp>
        <p:nvSpPr>
          <p:cNvPr id="99486" name="AutoShape 1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6900" y="6105525"/>
            <a:ext cx="609600" cy="609600"/>
          </a:xfrm>
          <a:prstGeom prst="actionButtonHelp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grpSp>
        <p:nvGrpSpPr>
          <p:cNvPr id="99495" name="Group 167"/>
          <p:cNvGrpSpPr>
            <a:grpSpLocks/>
          </p:cNvGrpSpPr>
          <p:nvPr/>
        </p:nvGrpSpPr>
        <p:grpSpPr bwMode="auto">
          <a:xfrm>
            <a:off x="4330700" y="6084888"/>
            <a:ext cx="3505200" cy="620712"/>
            <a:chOff x="1488" y="3923"/>
            <a:chExt cx="2208" cy="391"/>
          </a:xfrm>
        </p:grpSpPr>
        <p:sp>
          <p:nvSpPr>
            <p:cNvPr id="99488" name="Text Box 160"/>
            <p:cNvSpPr txBox="1">
              <a:spLocks noChangeArrowheads="1"/>
            </p:cNvSpPr>
            <p:nvPr/>
          </p:nvSpPr>
          <p:spPr bwMode="auto">
            <a:xfrm>
              <a:off x="1890" y="3949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À</a:t>
              </a:r>
            </a:p>
          </p:txBody>
        </p:sp>
        <p:sp>
          <p:nvSpPr>
            <p:cNvPr id="99490" name="Text Box 162"/>
            <p:cNvSpPr txBox="1">
              <a:spLocks noChangeArrowheads="1"/>
            </p:cNvSpPr>
            <p:nvPr/>
          </p:nvSpPr>
          <p:spPr bwMode="auto">
            <a:xfrm>
              <a:off x="2235" y="3936"/>
              <a:ext cx="2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99491" name="Text Box 163"/>
            <p:cNvSpPr txBox="1">
              <a:spLocks noChangeArrowheads="1"/>
            </p:cNvSpPr>
            <p:nvPr/>
          </p:nvSpPr>
          <p:spPr bwMode="auto">
            <a:xfrm>
              <a:off x="2579" y="3936"/>
              <a:ext cx="3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99492" name="Text Box 164"/>
            <p:cNvSpPr txBox="1">
              <a:spLocks noChangeArrowheads="1"/>
            </p:cNvSpPr>
            <p:nvPr/>
          </p:nvSpPr>
          <p:spPr bwMode="auto">
            <a:xfrm>
              <a:off x="3395" y="3923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9493" name="Text Box 165"/>
            <p:cNvSpPr txBox="1">
              <a:spLocks noChangeArrowheads="1"/>
            </p:cNvSpPr>
            <p:nvPr/>
          </p:nvSpPr>
          <p:spPr bwMode="auto">
            <a:xfrm>
              <a:off x="3024" y="3936"/>
              <a:ext cx="3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99494" name="Text Box 166"/>
            <p:cNvSpPr txBox="1">
              <a:spLocks noChangeArrowheads="1"/>
            </p:cNvSpPr>
            <p:nvPr/>
          </p:nvSpPr>
          <p:spPr bwMode="auto">
            <a:xfrm>
              <a:off x="1488" y="3936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</p:grpSp>
      <p:pic>
        <p:nvPicPr>
          <p:cNvPr id="136" name="Picture 135" descr="EJ1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997238"/>
            <a:ext cx="12192000" cy="766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Rectangle 3"/>
          <p:cNvSpPr txBox="1">
            <a:spLocks noChangeArrowheads="1"/>
          </p:cNvSpPr>
          <p:nvPr/>
        </p:nvSpPr>
        <p:spPr>
          <a:xfrm>
            <a:off x="1981200" y="1143000"/>
            <a:ext cx="94488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09600" indent="-609600">
              <a:spcBef>
                <a:spcPct val="20000"/>
              </a:spcBef>
              <a:defRPr/>
            </a:pP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5250" y="1905000"/>
            <a:ext cx="68326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6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93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9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9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9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9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40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9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9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9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9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99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40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9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9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9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99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40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9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9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40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9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99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40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9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9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40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99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99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40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99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9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486"/>
                  </p:tgtEl>
                </p:cond>
              </p:nextCondLst>
            </p:seq>
          </p:childTnLst>
        </p:cTn>
      </p:par>
    </p:tnLst>
    <p:bldLst>
      <p:bldP spid="99395" grpId="0"/>
      <p:bldP spid="99402" grpId="0"/>
      <p:bldP spid="99402" grpId="1"/>
      <p:bldP spid="99422" grpId="0"/>
      <p:bldP spid="99422" grpId="1"/>
      <p:bldP spid="99471" grpId="0"/>
      <p:bldP spid="99471" grpId="1"/>
      <p:bldP spid="99472" grpId="0"/>
      <p:bldP spid="99472" grpId="1"/>
      <p:bldP spid="99473" grpId="0"/>
      <p:bldP spid="99473" grpId="1"/>
      <p:bldP spid="99475" grpId="0"/>
      <p:bldP spid="13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9063" b="9063"/>
          <a:stretch/>
        </p:blipFill>
        <p:spPr>
          <a:xfrm>
            <a:off x="0" y="0"/>
            <a:ext cx="12168294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623872" y="3872972"/>
            <a:ext cx="109205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Cuộc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sống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mỗi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là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chuỗi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trải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nghiệm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trải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nghiệm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tạo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ra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niềm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vui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hạnh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phúc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trải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nghiệm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mang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đến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kinh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nghiệm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trải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nghiệm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để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sự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nuối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tiếc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, day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dứt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Tất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cả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đều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là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học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quý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giá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khôn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lớn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trưởng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thành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chúng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ta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524000" y="1066836"/>
            <a:ext cx="9144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TIẾT 35,36  / VIẾT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vi-VN" sz="4000" b="1" dirty="0">
                <a:solidFill>
                  <a:srgbClr val="FF0000"/>
                </a:solidFill>
              </a:rPr>
              <a:t>VIẾT BÀI </a:t>
            </a:r>
            <a:r>
              <a:rPr lang="vi-VN" sz="4000" b="1" dirty="0" smtClean="0">
                <a:solidFill>
                  <a:srgbClr val="FF0000"/>
                </a:solidFill>
              </a:rPr>
              <a:t>VĂN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vi-VN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r>
              <a:rPr lang="vi-VN" sz="4000" b="1" dirty="0" smtClean="0">
                <a:solidFill>
                  <a:srgbClr val="FF0000"/>
                </a:solidFill>
              </a:rPr>
              <a:t>KỂ </a:t>
            </a:r>
            <a:r>
              <a:rPr lang="vi-VN" sz="4000" b="1" dirty="0">
                <a:solidFill>
                  <a:srgbClr val="FF0000"/>
                </a:solidFill>
              </a:rPr>
              <a:t>LẠI MỘT TRẢI NGHIỆM CỦA </a:t>
            </a:r>
            <a:r>
              <a:rPr lang="vi-VN" sz="4000" b="1" dirty="0" smtClean="0">
                <a:solidFill>
                  <a:srgbClr val="FF0000"/>
                </a:solidFill>
              </a:rPr>
              <a:t>EM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9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424023"/>
          <p:cNvPicPr>
            <a:picLocks noChangeAspect="1" noChangeArrowheads="1"/>
          </p:cNvPicPr>
          <p:nvPr/>
        </p:nvPicPr>
        <p:blipFill>
          <a:blip r:embed="rId3"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" y="9743"/>
            <a:ext cx="11845636" cy="6574414"/>
          </a:xfrm>
          <a:prstGeom prst="rect">
            <a:avLst/>
          </a:prstGeom>
          <a:solidFill>
            <a:srgbClr val="FF00FF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1538120" y="1911366"/>
            <a:ext cx="910883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342900" indent="-342900">
              <a:buFontTx/>
              <a:buChar char="-"/>
            </a:pP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2514600" y="6400801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9327" y="227020"/>
            <a:ext cx="723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vi-VN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ìm hiểu chung:</a:t>
            </a: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9326" y="622808"/>
            <a:ext cx="90901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trải</a:t>
            </a:r>
            <a:r>
              <a:rPr lang="en-US" alt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nghiệm</a:t>
            </a:r>
            <a:r>
              <a:rPr lang="vi-VN" alt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endParaRPr lang="en-US" altLang="en-US" b="1" i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5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6" grpId="0"/>
      <p:bldP spid="809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3016" y="1301261"/>
            <a:ext cx="111134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b="1" dirty="0" err="1" smtClean="0">
                <a:solidFill>
                  <a:srgbClr val="00B0F0"/>
                </a:solidFill>
              </a:rPr>
              <a:t>Sắp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xếp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các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sự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việc</a:t>
            </a:r>
            <a:r>
              <a:rPr lang="en-US" sz="4000" b="1" dirty="0" smtClean="0">
                <a:solidFill>
                  <a:srgbClr val="00B0F0"/>
                </a:solidFill>
              </a:rPr>
              <a:t>, chi </a:t>
            </a:r>
            <a:r>
              <a:rPr lang="en-US" sz="4000" b="1" dirty="0" err="1" smtClean="0">
                <a:solidFill>
                  <a:srgbClr val="00B0F0"/>
                </a:solidFill>
              </a:rPr>
              <a:t>tiết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theo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trình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tự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hợp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lý</a:t>
            </a:r>
            <a:r>
              <a:rPr lang="en-US" sz="4000" b="1" dirty="0" smtClean="0">
                <a:solidFill>
                  <a:srgbClr val="00B0F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4000" b="1" dirty="0" smtClean="0">
              <a:solidFill>
                <a:srgbClr val="00B0F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Sử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dụng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các</a:t>
            </a:r>
            <a:r>
              <a:rPr lang="en-US" sz="4000" b="1" dirty="0" smtClean="0">
                <a:solidFill>
                  <a:srgbClr val="00B0F0"/>
                </a:solidFill>
              </a:rPr>
              <a:t> chi </a:t>
            </a:r>
            <a:r>
              <a:rPr lang="en-US" sz="4000" b="1" dirty="0" err="1" smtClean="0">
                <a:solidFill>
                  <a:srgbClr val="00B0F0"/>
                </a:solidFill>
              </a:rPr>
              <a:t>tiết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miêu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tả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cụ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thể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về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thời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gian</a:t>
            </a:r>
            <a:r>
              <a:rPr lang="en-US" sz="4000" b="1" dirty="0" smtClean="0">
                <a:solidFill>
                  <a:srgbClr val="00B0F0"/>
                </a:solidFill>
              </a:rPr>
              <a:t>, </a:t>
            </a:r>
            <a:r>
              <a:rPr lang="en-US" sz="4000" b="1" dirty="0" err="1" smtClean="0">
                <a:solidFill>
                  <a:srgbClr val="00B0F0"/>
                </a:solidFill>
              </a:rPr>
              <a:t>không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gian</a:t>
            </a:r>
            <a:r>
              <a:rPr lang="en-US" sz="4000" b="1" dirty="0" smtClean="0">
                <a:solidFill>
                  <a:srgbClr val="00B0F0"/>
                </a:solidFill>
              </a:rPr>
              <a:t>, </a:t>
            </a:r>
            <a:r>
              <a:rPr lang="en-US" sz="4000" b="1" dirty="0" err="1" smtClean="0">
                <a:solidFill>
                  <a:srgbClr val="00B0F0"/>
                </a:solidFill>
              </a:rPr>
              <a:t>nhân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vật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và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diễn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biến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câu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chuyện</a:t>
            </a:r>
            <a:r>
              <a:rPr lang="en-US" sz="4000" dirty="0" smtClean="0">
                <a:solidFill>
                  <a:srgbClr val="00B0F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4000" dirty="0">
              <a:solidFill>
                <a:srgbClr val="00B0F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4000" b="1" dirty="0" err="1" smtClean="0">
                <a:solidFill>
                  <a:srgbClr val="00B0F0"/>
                </a:solidFill>
              </a:rPr>
              <a:t>Thể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hiện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được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cảm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xúc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của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người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viết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trước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sự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việc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được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kể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4"/>
          <p:cNvSpPr txBox="1">
            <a:spLocks noChangeArrowheads="1"/>
          </p:cNvSpPr>
          <p:nvPr/>
        </p:nvSpPr>
        <p:spPr bwMode="auto">
          <a:xfrm>
            <a:off x="4038600" y="685801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102403" name="Text Box 5"/>
          <p:cNvSpPr txBox="1">
            <a:spLocks noChangeArrowheads="1"/>
          </p:cNvSpPr>
          <p:nvPr/>
        </p:nvSpPr>
        <p:spPr bwMode="auto">
          <a:xfrm>
            <a:off x="1524000" y="304801"/>
            <a:ext cx="8915400" cy="519113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 dirty="0" smtClean="0">
                <a:solidFill>
                  <a:srgbClr val="FFFF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FF99"/>
                </a:solidFill>
                <a:latin typeface="Times New Roman" panose="02020603050405020304" pitchFamily="18" charset="0"/>
              </a:rPr>
              <a:t>CÂU </a:t>
            </a:r>
            <a:r>
              <a:rPr lang="en-US" altLang="en-US" sz="2800" b="1" dirty="0" smtClean="0">
                <a:solidFill>
                  <a:srgbClr val="FFFF99"/>
                </a:solidFill>
                <a:latin typeface="Times New Roman" panose="02020603050405020304" pitchFamily="18" charset="0"/>
              </a:rPr>
              <a:t>HỎI THẢO LUẬN</a:t>
            </a:r>
            <a:endParaRPr lang="en-US" altLang="en-US" sz="2800" b="1" dirty="0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4" name="Text Box 6"/>
          <p:cNvSpPr txBox="1">
            <a:spLocks noChangeArrowheads="1"/>
          </p:cNvSpPr>
          <p:nvPr/>
        </p:nvSpPr>
        <p:spPr bwMode="auto">
          <a:xfrm>
            <a:off x="4419600" y="3581401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102406" name="Text Box 8"/>
          <p:cNvSpPr txBox="1">
            <a:spLocks noChangeArrowheads="1"/>
          </p:cNvSpPr>
          <p:nvPr/>
        </p:nvSpPr>
        <p:spPr bwMode="auto">
          <a:xfrm>
            <a:off x="1828800" y="5791201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vi-VN" altLang="en-US">
              <a:latin typeface="Verdana" panose="020B0604030504040204" pitchFamily="34" charset="0"/>
            </a:endParaRPr>
          </a:p>
        </p:txBody>
      </p:sp>
      <p:pic>
        <p:nvPicPr>
          <p:cNvPr id="102407" name="Picture 9" descr="rosecorner"/>
          <p:cNvPicPr>
            <a:picLocks noChangeAspect="1" noChangeArrowheads="1"/>
          </p:cNvPicPr>
          <p:nvPr/>
        </p:nvPicPr>
        <p:blipFill>
          <a:blip r:embed="rId3">
            <a:lum bright="4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919579"/>
            <a:ext cx="26733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8" name="Text Box 10"/>
          <p:cNvSpPr txBox="1">
            <a:spLocks noChangeArrowheads="1"/>
          </p:cNvSpPr>
          <p:nvPr/>
        </p:nvSpPr>
        <p:spPr bwMode="auto">
          <a:xfrm>
            <a:off x="10156825" y="9144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102409" name="Text Box 12"/>
          <p:cNvSpPr txBox="1">
            <a:spLocks noChangeArrowheads="1"/>
          </p:cNvSpPr>
          <p:nvPr/>
        </p:nvSpPr>
        <p:spPr bwMode="auto">
          <a:xfrm>
            <a:off x="10156825" y="7620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8150" y="1919579"/>
            <a:ext cx="92369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7030A0"/>
                </a:solidFill>
              </a:rPr>
              <a:t>+</a:t>
            </a:r>
            <a:r>
              <a:rPr lang="en-US" sz="3200" b="1" i="1" dirty="0" err="1" smtClean="0">
                <a:solidFill>
                  <a:srgbClr val="7030A0"/>
                </a:solidFill>
              </a:rPr>
              <a:t>Câu</a:t>
            </a:r>
            <a:r>
              <a:rPr lang="en-US" sz="3200" b="1" i="1" dirty="0" smtClean="0">
                <a:solidFill>
                  <a:srgbClr val="7030A0"/>
                </a:solidFill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</a:rPr>
              <a:t>chuyện</a:t>
            </a:r>
            <a:r>
              <a:rPr lang="en-US" sz="3200" b="1" i="1" dirty="0" smtClean="0">
                <a:solidFill>
                  <a:srgbClr val="7030A0"/>
                </a:solidFill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</a:rPr>
              <a:t>được</a:t>
            </a:r>
            <a:r>
              <a:rPr lang="en-US" sz="3200" b="1" i="1" dirty="0" smtClean="0">
                <a:solidFill>
                  <a:srgbClr val="7030A0"/>
                </a:solidFill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</a:rPr>
              <a:t>kể</a:t>
            </a:r>
            <a:r>
              <a:rPr lang="en-US" sz="3200" b="1" i="1" dirty="0" smtClean="0">
                <a:solidFill>
                  <a:srgbClr val="7030A0"/>
                </a:solidFill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</a:rPr>
              <a:t>theo</a:t>
            </a:r>
            <a:r>
              <a:rPr lang="en-US" sz="3200" b="1" i="1" dirty="0" smtClean="0">
                <a:solidFill>
                  <a:srgbClr val="7030A0"/>
                </a:solidFill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</a:rPr>
              <a:t>ngôi</a:t>
            </a:r>
            <a:r>
              <a:rPr lang="en-US" sz="3200" b="1" i="1" dirty="0" smtClean="0">
                <a:solidFill>
                  <a:srgbClr val="7030A0"/>
                </a:solidFill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</a:rPr>
              <a:t>thứ</a:t>
            </a:r>
            <a:r>
              <a:rPr lang="en-US" sz="3200" b="1" i="1" dirty="0" smtClean="0">
                <a:solidFill>
                  <a:srgbClr val="7030A0"/>
                </a:solidFill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</a:rPr>
              <a:t>mấy</a:t>
            </a:r>
            <a:r>
              <a:rPr lang="en-US" sz="3200" b="1" i="1" dirty="0" smtClean="0">
                <a:solidFill>
                  <a:srgbClr val="7030A0"/>
                </a:solidFill>
              </a:rPr>
              <a:t>?  </a:t>
            </a:r>
            <a:r>
              <a:rPr lang="en-US" sz="3200" b="1" i="1" dirty="0" err="1">
                <a:solidFill>
                  <a:srgbClr val="7030A0"/>
                </a:solidFill>
              </a:rPr>
              <a:t>Vì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sao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em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</a:rPr>
              <a:t>biết</a:t>
            </a:r>
            <a:r>
              <a:rPr lang="en-US" sz="3200" b="1" i="1" dirty="0" smtClean="0">
                <a:solidFill>
                  <a:srgbClr val="7030A0"/>
                </a:solidFill>
              </a:rPr>
              <a:t>? </a:t>
            </a:r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i="1" dirty="0">
                <a:solidFill>
                  <a:srgbClr val="7030A0"/>
                </a:solidFill>
              </a:rPr>
              <a:t>+ </a:t>
            </a:r>
            <a:r>
              <a:rPr lang="en-US" sz="3200" b="1" i="1" dirty="0" err="1">
                <a:solidFill>
                  <a:srgbClr val="7030A0"/>
                </a:solidFill>
              </a:rPr>
              <a:t>Phần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nào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của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bài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viết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đã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giới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thiệu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câu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chuyện</a:t>
            </a:r>
            <a:r>
              <a:rPr lang="en-US" sz="3200" b="1" i="1" dirty="0">
                <a:solidFill>
                  <a:srgbClr val="7030A0"/>
                </a:solidFill>
              </a:rPr>
              <a:t>?</a:t>
            </a:r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i="1" dirty="0">
                <a:solidFill>
                  <a:srgbClr val="7030A0"/>
                </a:solidFill>
              </a:rPr>
              <a:t>+ </a:t>
            </a:r>
            <a:r>
              <a:rPr lang="en-US" sz="3200" b="1" i="1" dirty="0" err="1">
                <a:solidFill>
                  <a:srgbClr val="7030A0"/>
                </a:solidFill>
              </a:rPr>
              <a:t>Bài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viết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tập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trung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vào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</a:rPr>
              <a:t>những</a:t>
            </a:r>
            <a:r>
              <a:rPr lang="en-US" sz="3200" b="1" i="1" dirty="0" smtClean="0">
                <a:solidFill>
                  <a:srgbClr val="7030A0"/>
                </a:solidFill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</a:rPr>
              <a:t>sự</a:t>
            </a:r>
            <a:r>
              <a:rPr lang="en-US" sz="3200" b="1" i="1" dirty="0" smtClean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việc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nào</a:t>
            </a:r>
            <a:r>
              <a:rPr lang="en-US" sz="3200" b="1" i="1" dirty="0" smtClean="0">
                <a:solidFill>
                  <a:srgbClr val="7030A0"/>
                </a:solidFill>
              </a:rPr>
              <a:t>? </a:t>
            </a:r>
            <a:r>
              <a:rPr lang="en-US" sz="3200" b="1" i="1" dirty="0" err="1" smtClean="0">
                <a:solidFill>
                  <a:srgbClr val="7030A0"/>
                </a:solidFill>
              </a:rPr>
              <a:t>Nêu</a:t>
            </a:r>
            <a:r>
              <a:rPr lang="en-US" sz="3200" b="1" i="1" dirty="0" smtClean="0">
                <a:solidFill>
                  <a:srgbClr val="7030A0"/>
                </a:solidFill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</a:rPr>
              <a:t>các</a:t>
            </a:r>
            <a:r>
              <a:rPr lang="en-US" sz="3200" b="1" i="1" dirty="0" smtClean="0">
                <a:solidFill>
                  <a:srgbClr val="7030A0"/>
                </a:solidFill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</a:rPr>
              <a:t>sự</a:t>
            </a:r>
            <a:r>
              <a:rPr lang="en-US" sz="3200" b="1" i="1" dirty="0" smtClean="0">
                <a:solidFill>
                  <a:srgbClr val="7030A0"/>
                </a:solidFill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</a:rPr>
              <a:t>việc</a:t>
            </a:r>
            <a:r>
              <a:rPr lang="en-US" sz="3200" b="1" i="1" dirty="0" smtClean="0">
                <a:solidFill>
                  <a:srgbClr val="7030A0"/>
                </a:solidFill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</a:rPr>
              <a:t>ấy</a:t>
            </a:r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i="1" dirty="0">
                <a:solidFill>
                  <a:srgbClr val="7030A0"/>
                </a:solidFill>
              </a:rPr>
              <a:t>+ </a:t>
            </a:r>
            <a:r>
              <a:rPr lang="en-US" sz="3200" b="1" i="1" dirty="0" err="1">
                <a:solidFill>
                  <a:srgbClr val="7030A0"/>
                </a:solidFill>
              </a:rPr>
              <a:t>Những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từ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ngữ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nào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thể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hiện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cảm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xúc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của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người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viết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trước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sự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việc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được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kết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thúc</a:t>
            </a:r>
            <a:r>
              <a:rPr lang="en-US" sz="3200" b="1" i="1" dirty="0" smtClean="0">
                <a:solidFill>
                  <a:srgbClr val="7030A0"/>
                </a:solidFill>
              </a:rPr>
              <a:t>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67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6184" y="281825"/>
            <a:ext cx="1174652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số chi tiết có sử dụng yếu tố miêu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gian,không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6737268" y="2085975"/>
            <a:ext cx="649365" cy="2986088"/>
          </a:xfrm>
          <a:prstGeom prst="rightBrace">
            <a:avLst>
              <a:gd name="adj1" fmla="val 41336"/>
              <a:gd name="adj2" fmla="val 50957"/>
            </a:avLst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537365" y="2228852"/>
            <a:ext cx="3943350" cy="272891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00109" y="1400177"/>
            <a:ext cx="5743575" cy="1272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Chuyện</a:t>
            </a:r>
            <a:r>
              <a:rPr lang="en-US" sz="2800" dirty="0" smtClean="0"/>
              <a:t> </a:t>
            </a:r>
            <a:r>
              <a:rPr lang="en-US" sz="2800" dirty="0" err="1" smtClean="0"/>
              <a:t>xảy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cuối</a:t>
            </a:r>
            <a:r>
              <a:rPr lang="en-US" sz="2800" dirty="0" smtClean="0"/>
              <a:t> </a:t>
            </a:r>
            <a:r>
              <a:rPr lang="en-US" sz="2800" dirty="0" err="1" smtClean="0"/>
              <a:t>tháng</a:t>
            </a:r>
            <a:r>
              <a:rPr lang="en-US" sz="2800" dirty="0" smtClean="0"/>
              <a:t> 9, </a:t>
            </a:r>
            <a:r>
              <a:rPr lang="en-US" sz="2800" dirty="0" err="1" smtClean="0"/>
              <a:t>năm</a:t>
            </a:r>
            <a:r>
              <a:rPr lang="en-US" sz="2800" dirty="0" smtClean="0"/>
              <a:t> </a:t>
            </a:r>
            <a:r>
              <a:rPr lang="en-US" sz="2800" dirty="0" err="1" smtClean="0"/>
              <a:t>tôi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 6,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buổi</a:t>
            </a:r>
            <a:r>
              <a:rPr lang="en-US" sz="2800" dirty="0" smtClean="0"/>
              <a:t> sang </a:t>
            </a:r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900109" y="2827616"/>
            <a:ext cx="5837159" cy="16387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Tôi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sầm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sập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chạy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sân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Duy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ngơ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ngác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như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không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hiểu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chuyện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gì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cả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lớp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phăng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phắc</a:t>
            </a:r>
            <a:r>
              <a:rPr lang="en-US" sz="2800" dirty="0" smtClean="0">
                <a:solidFill>
                  <a:schemeClr val="bg1"/>
                </a:solidFill>
              </a:rPr>
              <a:t>; </a:t>
            </a:r>
            <a:r>
              <a:rPr lang="en-US" sz="2800" dirty="0" err="1" smtClean="0">
                <a:solidFill>
                  <a:schemeClr val="bg1"/>
                </a:solidFill>
              </a:rPr>
              <a:t>Hai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má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tôi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lúc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ấy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nóng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rực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lên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vì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xấu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hổ</a:t>
            </a:r>
            <a:r>
              <a:rPr lang="en-US" sz="2800" dirty="0" smtClean="0">
                <a:solidFill>
                  <a:schemeClr val="bg1"/>
                </a:solidFill>
              </a:rPr>
              <a:t>….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383" y="4621092"/>
            <a:ext cx="5838093" cy="15357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ngữ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 smtClean="0"/>
              <a:t>cảm</a:t>
            </a:r>
            <a:r>
              <a:rPr lang="en-US" sz="3200" dirty="0" smtClean="0"/>
              <a:t> </a:t>
            </a:r>
            <a:r>
              <a:rPr lang="en-US" sz="3200" dirty="0" err="1" smtClean="0"/>
              <a:t>xúc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viết</a:t>
            </a:r>
            <a:r>
              <a:rPr lang="en-US" sz="3200" dirty="0" smtClean="0"/>
              <a:t> : </a:t>
            </a:r>
            <a:r>
              <a:rPr lang="en-US" sz="3200" dirty="0" err="1" smtClean="0"/>
              <a:t>xấu</a:t>
            </a:r>
            <a:r>
              <a:rPr lang="en-US" sz="3200" dirty="0" smtClean="0"/>
              <a:t> </a:t>
            </a:r>
            <a:r>
              <a:rPr lang="en-US" sz="3200" dirty="0" err="1" smtClean="0"/>
              <a:t>hổ</a:t>
            </a:r>
            <a:r>
              <a:rPr lang="en-US" sz="3200" dirty="0" smtClean="0"/>
              <a:t>, </a:t>
            </a:r>
            <a:r>
              <a:rPr lang="en-US" sz="3200" dirty="0" err="1" smtClean="0"/>
              <a:t>ân</a:t>
            </a:r>
            <a:r>
              <a:rPr lang="en-US" sz="3200" dirty="0" smtClean="0"/>
              <a:t> </a:t>
            </a:r>
            <a:r>
              <a:rPr lang="en-US" sz="3200" dirty="0" err="1" smtClean="0"/>
              <a:t>hận</a:t>
            </a:r>
            <a:r>
              <a:rPr lang="en-US" sz="3200" dirty="0" smtClean="0"/>
              <a:t>, </a:t>
            </a:r>
            <a:r>
              <a:rPr lang="en-US" sz="3200" dirty="0" err="1" smtClean="0"/>
              <a:t>buồn</a:t>
            </a:r>
            <a:r>
              <a:rPr lang="en-US" sz="3200" dirty="0" smtClean="0"/>
              <a:t>, </a:t>
            </a:r>
            <a:r>
              <a:rPr lang="en-US" sz="3200" dirty="0" err="1" smtClean="0"/>
              <a:t>sợ</a:t>
            </a:r>
            <a:r>
              <a:rPr lang="en-US" sz="3200" dirty="0" smtClean="0"/>
              <a:t> </a:t>
            </a:r>
            <a:r>
              <a:rPr lang="en-US" sz="3200" dirty="0" err="1" smtClean="0"/>
              <a:t>hãi</a:t>
            </a:r>
            <a:r>
              <a:rPr lang="en-US" sz="3200" dirty="0" smtClean="0"/>
              <a:t> ……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044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5043273" y="496852"/>
            <a:ext cx="1940196" cy="4963331"/>
          </a:xfrm>
          <a:custGeom>
            <a:avLst/>
            <a:gdLst>
              <a:gd name="connsiteX0" fmla="*/ 779264 w 2244328"/>
              <a:gd name="connsiteY0" fmla="*/ 0 h 4963331"/>
              <a:gd name="connsiteX1" fmla="*/ 1465064 w 2244328"/>
              <a:gd name="connsiteY1" fmla="*/ 0 h 4963331"/>
              <a:gd name="connsiteX2" fmla="*/ 1465064 w 2244328"/>
              <a:gd name="connsiteY2" fmla="*/ 264438 h 4963331"/>
              <a:gd name="connsiteX3" fmla="*/ 1942205 w 2244328"/>
              <a:gd name="connsiteY3" fmla="*/ 264438 h 4963331"/>
              <a:gd name="connsiteX4" fmla="*/ 1942205 w 2244328"/>
              <a:gd name="connsiteY4" fmla="*/ 107805 h 4963331"/>
              <a:gd name="connsiteX5" fmla="*/ 2241352 w 2244328"/>
              <a:gd name="connsiteY5" fmla="*/ 421068 h 4963331"/>
              <a:gd name="connsiteX6" fmla="*/ 1942205 w 2244328"/>
              <a:gd name="connsiteY6" fmla="*/ 734331 h 4963331"/>
              <a:gd name="connsiteX7" fmla="*/ 1942205 w 2244328"/>
              <a:gd name="connsiteY7" fmla="*/ 577700 h 4963331"/>
              <a:gd name="connsiteX8" fmla="*/ 1465064 w 2244328"/>
              <a:gd name="connsiteY8" fmla="*/ 577700 h 4963331"/>
              <a:gd name="connsiteX9" fmla="*/ 1465064 w 2244328"/>
              <a:gd name="connsiteY9" fmla="*/ 1809179 h 4963331"/>
              <a:gd name="connsiteX10" fmla="*/ 1945181 w 2244328"/>
              <a:gd name="connsiteY10" fmla="*/ 1809179 h 4963331"/>
              <a:gd name="connsiteX11" fmla="*/ 1945181 w 2244328"/>
              <a:gd name="connsiteY11" fmla="*/ 1652547 h 4963331"/>
              <a:gd name="connsiteX12" fmla="*/ 2244328 w 2244328"/>
              <a:gd name="connsiteY12" fmla="*/ 1965810 h 4963331"/>
              <a:gd name="connsiteX13" fmla="*/ 1945181 w 2244328"/>
              <a:gd name="connsiteY13" fmla="*/ 2279073 h 4963331"/>
              <a:gd name="connsiteX14" fmla="*/ 1945181 w 2244328"/>
              <a:gd name="connsiteY14" fmla="*/ 2122442 h 4963331"/>
              <a:gd name="connsiteX15" fmla="*/ 1465064 w 2244328"/>
              <a:gd name="connsiteY15" fmla="*/ 2122442 h 4963331"/>
              <a:gd name="connsiteX16" fmla="*/ 1465064 w 2244328"/>
              <a:gd name="connsiteY16" fmla="*/ 3355948 h 4963331"/>
              <a:gd name="connsiteX17" fmla="*/ 1942205 w 2244328"/>
              <a:gd name="connsiteY17" fmla="*/ 3355948 h 4963331"/>
              <a:gd name="connsiteX18" fmla="*/ 1942205 w 2244328"/>
              <a:gd name="connsiteY18" fmla="*/ 3199316 h 4963331"/>
              <a:gd name="connsiteX19" fmla="*/ 2241352 w 2244328"/>
              <a:gd name="connsiteY19" fmla="*/ 3512579 h 4963331"/>
              <a:gd name="connsiteX20" fmla="*/ 1942205 w 2244328"/>
              <a:gd name="connsiteY20" fmla="*/ 3825842 h 4963331"/>
              <a:gd name="connsiteX21" fmla="*/ 1942205 w 2244328"/>
              <a:gd name="connsiteY21" fmla="*/ 3669211 h 4963331"/>
              <a:gd name="connsiteX22" fmla="*/ 1465064 w 2244328"/>
              <a:gd name="connsiteY22" fmla="*/ 3669211 h 4963331"/>
              <a:gd name="connsiteX23" fmla="*/ 1465064 w 2244328"/>
              <a:gd name="connsiteY23" fmla="*/ 4846666 h 4963331"/>
              <a:gd name="connsiteX24" fmla="*/ 779264 w 2244328"/>
              <a:gd name="connsiteY24" fmla="*/ 4846666 h 4963331"/>
              <a:gd name="connsiteX25" fmla="*/ 779264 w 2244328"/>
              <a:gd name="connsiteY25" fmla="*/ 4801570 h 4963331"/>
              <a:gd name="connsiteX26" fmla="*/ 431274 w 2244328"/>
              <a:gd name="connsiteY26" fmla="*/ 4801570 h 4963331"/>
              <a:gd name="connsiteX27" fmla="*/ 431274 w 2244328"/>
              <a:gd name="connsiteY27" fmla="*/ 4963331 h 4963331"/>
              <a:gd name="connsiteX28" fmla="*/ 107752 w 2244328"/>
              <a:gd name="connsiteY28" fmla="*/ 4639810 h 4963331"/>
              <a:gd name="connsiteX29" fmla="*/ 431274 w 2244328"/>
              <a:gd name="connsiteY29" fmla="*/ 4316288 h 4963331"/>
              <a:gd name="connsiteX30" fmla="*/ 431274 w 2244328"/>
              <a:gd name="connsiteY30" fmla="*/ 4478049 h 4963331"/>
              <a:gd name="connsiteX31" fmla="*/ 779264 w 2244328"/>
              <a:gd name="connsiteY31" fmla="*/ 4478049 h 4963331"/>
              <a:gd name="connsiteX32" fmla="*/ 779264 w 2244328"/>
              <a:gd name="connsiteY32" fmla="*/ 3046071 h 4963331"/>
              <a:gd name="connsiteX33" fmla="*/ 306490 w 2244328"/>
              <a:gd name="connsiteY33" fmla="*/ 3046071 h 4963331"/>
              <a:gd name="connsiteX34" fmla="*/ 306490 w 2244328"/>
              <a:gd name="connsiteY34" fmla="*/ 3199316 h 4963331"/>
              <a:gd name="connsiteX35" fmla="*/ 0 w 2244328"/>
              <a:gd name="connsiteY35" fmla="*/ 2892827 h 4963331"/>
              <a:gd name="connsiteX36" fmla="*/ 306490 w 2244328"/>
              <a:gd name="connsiteY36" fmla="*/ 2586337 h 4963331"/>
              <a:gd name="connsiteX37" fmla="*/ 306490 w 2244328"/>
              <a:gd name="connsiteY37" fmla="*/ 2739582 h 4963331"/>
              <a:gd name="connsiteX38" fmla="*/ 779264 w 2244328"/>
              <a:gd name="connsiteY38" fmla="*/ 2739582 h 4963331"/>
              <a:gd name="connsiteX39" fmla="*/ 779264 w 2244328"/>
              <a:gd name="connsiteY39" fmla="*/ 1315759 h 4963331"/>
              <a:gd name="connsiteX40" fmla="*/ 307212 w 2244328"/>
              <a:gd name="connsiteY40" fmla="*/ 1315759 h 4963331"/>
              <a:gd name="connsiteX41" fmla="*/ 307212 w 2244328"/>
              <a:gd name="connsiteY41" fmla="*/ 1469365 h 4963331"/>
              <a:gd name="connsiteX42" fmla="*/ 0 w 2244328"/>
              <a:gd name="connsiteY42" fmla="*/ 1162154 h 4963331"/>
              <a:gd name="connsiteX43" fmla="*/ 307212 w 2244328"/>
              <a:gd name="connsiteY43" fmla="*/ 854942 h 4963331"/>
              <a:gd name="connsiteX44" fmla="*/ 307212 w 2244328"/>
              <a:gd name="connsiteY44" fmla="*/ 1008548 h 4963331"/>
              <a:gd name="connsiteX45" fmla="*/ 779264 w 2244328"/>
              <a:gd name="connsiteY45" fmla="*/ 1008548 h 496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244328" h="4963331">
                <a:moveTo>
                  <a:pt x="779264" y="0"/>
                </a:moveTo>
                <a:lnTo>
                  <a:pt x="1465064" y="0"/>
                </a:lnTo>
                <a:lnTo>
                  <a:pt x="1465064" y="264438"/>
                </a:lnTo>
                <a:lnTo>
                  <a:pt x="1942205" y="264438"/>
                </a:lnTo>
                <a:lnTo>
                  <a:pt x="1942205" y="107805"/>
                </a:lnTo>
                <a:lnTo>
                  <a:pt x="2241352" y="421068"/>
                </a:lnTo>
                <a:lnTo>
                  <a:pt x="1942205" y="734331"/>
                </a:lnTo>
                <a:lnTo>
                  <a:pt x="1942205" y="577700"/>
                </a:lnTo>
                <a:lnTo>
                  <a:pt x="1465064" y="577700"/>
                </a:lnTo>
                <a:lnTo>
                  <a:pt x="1465064" y="1809179"/>
                </a:lnTo>
                <a:lnTo>
                  <a:pt x="1945181" y="1809179"/>
                </a:lnTo>
                <a:lnTo>
                  <a:pt x="1945181" y="1652547"/>
                </a:lnTo>
                <a:lnTo>
                  <a:pt x="2244328" y="1965810"/>
                </a:lnTo>
                <a:lnTo>
                  <a:pt x="1945181" y="2279073"/>
                </a:lnTo>
                <a:lnTo>
                  <a:pt x="1945181" y="2122442"/>
                </a:lnTo>
                <a:lnTo>
                  <a:pt x="1465064" y="2122442"/>
                </a:lnTo>
                <a:lnTo>
                  <a:pt x="1465064" y="3355948"/>
                </a:lnTo>
                <a:lnTo>
                  <a:pt x="1942205" y="3355948"/>
                </a:lnTo>
                <a:lnTo>
                  <a:pt x="1942205" y="3199316"/>
                </a:lnTo>
                <a:lnTo>
                  <a:pt x="2241352" y="3512579"/>
                </a:lnTo>
                <a:lnTo>
                  <a:pt x="1942205" y="3825842"/>
                </a:lnTo>
                <a:lnTo>
                  <a:pt x="1942205" y="3669211"/>
                </a:lnTo>
                <a:lnTo>
                  <a:pt x="1465064" y="3669211"/>
                </a:lnTo>
                <a:lnTo>
                  <a:pt x="1465064" y="4846666"/>
                </a:lnTo>
                <a:lnTo>
                  <a:pt x="779264" y="4846666"/>
                </a:lnTo>
                <a:lnTo>
                  <a:pt x="779264" y="4801570"/>
                </a:lnTo>
                <a:lnTo>
                  <a:pt x="431274" y="4801570"/>
                </a:lnTo>
                <a:lnTo>
                  <a:pt x="431274" y="4963331"/>
                </a:lnTo>
                <a:lnTo>
                  <a:pt x="107752" y="4639810"/>
                </a:lnTo>
                <a:lnTo>
                  <a:pt x="431274" y="4316288"/>
                </a:lnTo>
                <a:lnTo>
                  <a:pt x="431274" y="4478049"/>
                </a:lnTo>
                <a:lnTo>
                  <a:pt x="779264" y="4478049"/>
                </a:lnTo>
                <a:lnTo>
                  <a:pt x="779264" y="3046071"/>
                </a:lnTo>
                <a:lnTo>
                  <a:pt x="306490" y="3046071"/>
                </a:lnTo>
                <a:lnTo>
                  <a:pt x="306490" y="3199316"/>
                </a:lnTo>
                <a:lnTo>
                  <a:pt x="0" y="2892827"/>
                </a:lnTo>
                <a:lnTo>
                  <a:pt x="306490" y="2586337"/>
                </a:lnTo>
                <a:lnTo>
                  <a:pt x="306490" y="2739582"/>
                </a:lnTo>
                <a:lnTo>
                  <a:pt x="779264" y="2739582"/>
                </a:lnTo>
                <a:lnTo>
                  <a:pt x="779264" y="1315759"/>
                </a:lnTo>
                <a:lnTo>
                  <a:pt x="307212" y="1315759"/>
                </a:lnTo>
                <a:lnTo>
                  <a:pt x="307212" y="1469365"/>
                </a:lnTo>
                <a:lnTo>
                  <a:pt x="0" y="1162154"/>
                </a:lnTo>
                <a:lnTo>
                  <a:pt x="307212" y="854942"/>
                </a:lnTo>
                <a:lnTo>
                  <a:pt x="307212" y="1008548"/>
                </a:lnTo>
                <a:lnTo>
                  <a:pt x="779264" y="1008548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79266" y="304461"/>
            <a:ext cx="4813824" cy="10143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cãi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8925" y="135664"/>
            <a:ext cx="4642373" cy="23663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79266" y="1966706"/>
            <a:ext cx="4818584" cy="147540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Tuấn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4169" y="2704408"/>
            <a:ext cx="4679612" cy="19364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45444" y="3781929"/>
            <a:ext cx="4867275" cy="19364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xấu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nhở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4169" y="4843227"/>
            <a:ext cx="4838170" cy="147540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0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9&quot;/&gt;&lt;/object&gt;&lt;object type=&quot;3&quot; unique_id=&quot;10004&quot;&gt;&lt;property id=&quot;20148&quot; value=&quot;5&quot;/&gt;&lt;property id=&quot;20300&quot; value=&quot;Slide 2&quot;/&gt;&lt;property id=&quot;20307&quot; value=&quot;274&quot;/&gt;&lt;/object&gt;&lt;object type=&quot;3&quot; unique_id=&quot;10006&quot;&gt;&lt;property id=&quot;20148&quot; value=&quot;5&quot;/&gt;&lt;property id=&quot;20300&quot; value=&quot;Slide 4&quot;/&gt;&lt;property id=&quot;20307&quot; value=&quot;263&quot;/&gt;&lt;/object&gt;&lt;object type=&quot;3&quot; unique_id=&quot;10007&quot;&gt;&lt;property id=&quot;20148&quot; value=&quot;5&quot;/&gt;&lt;property id=&quot;20300&quot; value=&quot;Slide 5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7&quot;/&gt;&lt;/object&gt;&lt;object type=&quot;3&quot; unique_id=&quot;10019&quot;&gt;&lt;property id=&quot;20148&quot; value=&quot;5&quot;/&gt;&lt;property id=&quot;20300&quot; value=&quot;Slide 14&quot;/&gt;&lt;property id=&quot;20307&quot; value=&quot;311&quot;/&gt;&lt;/object&gt;&lt;object type=&quot;3&quot; unique_id=&quot;10021&quot;&gt;&lt;property id=&quot;20148&quot; value=&quot;5&quot;/&gt;&lt;property id=&quot;20300&quot; value=&quot;Slide 16&quot;/&gt;&lt;property id=&quot;20307&quot; value=&quot;273&quot;/&gt;&lt;/object&gt;&lt;object type=&quot;3&quot; unique_id=&quot;10148&quot;&gt;&lt;property id=&quot;20148&quot; value=&quot;5&quot;/&gt;&lt;property id=&quot;20300&quot; value=&quot;Slide 6&quot;/&gt;&lt;property id=&quot;20307&quot; value=&quot;314&quot;/&gt;&lt;/object&gt;&lt;object type=&quot;3&quot; unique_id=&quot;10303&quot;&gt;&lt;property id=&quot;20148&quot; value=&quot;5&quot;/&gt;&lt;property id=&quot;20300&quot; value=&quot;Slide 9&quot;/&gt;&lt;property id=&quot;20307&quot; value=&quot;315&quot;/&gt;&lt;/object&gt;&lt;object type=&quot;3&quot; unique_id=&quot;10509&quot;&gt;&lt;property id=&quot;20148&quot; value=&quot;5&quot;/&gt;&lt;property id=&quot;20300&quot; value=&quot;Slide 10&quot;/&gt;&lt;property id=&quot;20307&quot; value=&quot;317&quot;/&gt;&lt;/object&gt;&lt;object type=&quot;3&quot; unique_id=&quot;10510&quot;&gt;&lt;property id=&quot;20148&quot; value=&quot;5&quot;/&gt;&lt;property id=&quot;20300&quot; value=&quot;Slide 11&quot;/&gt;&lt;property id=&quot;20307&quot; value=&quot;318&quot;/&gt;&lt;/object&gt;&lt;object type=&quot;3&quot; unique_id=&quot;10511&quot;&gt;&lt;property id=&quot;20148&quot; value=&quot;5&quot;/&gt;&lt;property id=&quot;20300&quot; value=&quot;Slide 12&quot;/&gt;&lt;property id=&quot;20307&quot; value=&quot;319&quot;/&gt;&lt;/object&gt;&lt;object type=&quot;3&quot; unique_id=&quot;10559&quot;&gt;&lt;property id=&quot;20148&quot; value=&quot;5&quot;/&gt;&lt;property id=&quot;20300&quot; value=&quot;Slide 13&quot;/&gt;&lt;property id=&quot;20307&quot; value=&quot;320&quot;/&gt;&lt;/object&gt;&lt;object type=&quot;3&quot; unique_id=&quot;10632&quot;&gt;&lt;property id=&quot;20148&quot; value=&quot;5&quot;/&gt;&lt;property id=&quot;20300&quot; value=&quot;Slide 15&quot;/&gt;&lt;property id=&quot;20307&quot; value=&quot;322&quot;/&gt;&lt;/object&gt;&lt;object type=&quot;3&quot; unique_id=&quot;10758&quot;&gt;&lt;property id=&quot;20148&quot; value=&quot;5&quot;/&gt;&lt;property id=&quot;20300&quot; value=&quot;Slide 3&quot;/&gt;&lt;property id=&quot;20307&quot; value=&quot;323&quot;/&gt;&lt;/object&gt;&lt;object type=&quot;3&quot; unique_id=&quot;10873&quot;&gt;&lt;property id=&quot;20148&quot; value=&quot;5&quot;/&gt;&lt;property id=&quot;20300&quot; value=&quot;Slide 8&quot;/&gt;&lt;property id=&quot;20307&quot; value=&quot;324&quot;/&gt;&lt;/object&gt;&lt;/object&gt;&lt;object type=&quot;8&quot; unique_id=&quot;100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1180</Words>
  <Application>Microsoft Office PowerPoint</Application>
  <PresentationFormat>Widescreen</PresentationFormat>
  <Paragraphs>173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Microsoft YaHei UI</vt:lpstr>
      <vt:lpstr>MS Mincho</vt:lpstr>
      <vt:lpstr>SimSun</vt:lpstr>
      <vt:lpstr>Arial</vt:lpstr>
      <vt:lpstr>Calibri</vt:lpstr>
      <vt:lpstr>Calibri Light</vt:lpstr>
      <vt:lpstr>Times New Roman</vt:lpstr>
      <vt:lpstr>Verdana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AutoBVT</cp:lastModifiedBy>
  <cp:revision>62</cp:revision>
  <dcterms:created xsi:type="dcterms:W3CDTF">2020-05-02T08:44:26Z</dcterms:created>
  <dcterms:modified xsi:type="dcterms:W3CDTF">2023-11-02T08:00:24Z</dcterms:modified>
</cp:coreProperties>
</file>