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 id="2147483923" r:id="rId2"/>
  </p:sldMasterIdLst>
  <p:sldIdLst>
    <p:sldId id="258" r:id="rId3"/>
    <p:sldId id="259" r:id="rId4"/>
    <p:sldId id="260" r:id="rId5"/>
    <p:sldId id="261" r:id="rId6"/>
    <p:sldId id="262" r:id="rId7"/>
    <p:sldId id="272" r:id="rId8"/>
    <p:sldId id="263" r:id="rId9"/>
    <p:sldId id="264" r:id="rId10"/>
    <p:sldId id="265" r:id="rId11"/>
    <p:sldId id="266" r:id="rId12"/>
    <p:sldId id="267" r:id="rId13"/>
    <p:sldId id="268" r:id="rId14"/>
    <p:sldId id="273" r:id="rId15"/>
    <p:sldId id="275" r:id="rId16"/>
    <p:sldId id="276" r:id="rId17"/>
    <p:sldId id="277" r:id="rId18"/>
    <p:sldId id="278" r:id="rId19"/>
    <p:sldId id="279" r:id="rId20"/>
    <p:sldId id="280" r:id="rId21"/>
    <p:sldId id="281" r:id="rId22"/>
    <p:sldId id="282" r:id="rId23"/>
    <p:sldId id="283"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2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3E4238-3367-45B2-856E-368B888FF4EB}"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129192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4238-3367-45B2-856E-368B888FF4EB}"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17364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4238-3367-45B2-856E-368B888FF4EB}"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335290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5697863-7D42-4AF2-AE85-5A8F2BED360D}" type="slidenum">
              <a:rPr lang="en-US" altLang="en-US"/>
              <a:pPr/>
              <a:t>‹#›</a:t>
            </a:fld>
            <a:endParaRPr lang="en-US" altLang="en-US"/>
          </a:p>
        </p:txBody>
      </p:sp>
    </p:spTree>
    <p:extLst>
      <p:ext uri="{BB962C8B-B14F-4D97-AF65-F5344CB8AC3E}">
        <p14:creationId xmlns:p14="http://schemas.microsoft.com/office/powerpoint/2010/main" val="107048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C6CF3DF-D04E-48A6-B8AE-C60188B50D61}" type="slidenum">
              <a:rPr lang="en-US"/>
              <a:pPr>
                <a:defRPr/>
              </a:pPr>
              <a:t>‹#›</a:t>
            </a:fld>
            <a:endParaRPr lang="en-US"/>
          </a:p>
        </p:txBody>
      </p:sp>
    </p:spTree>
    <p:extLst>
      <p:ext uri="{BB962C8B-B14F-4D97-AF65-F5344CB8AC3E}">
        <p14:creationId xmlns:p14="http://schemas.microsoft.com/office/powerpoint/2010/main" val="1761421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45A382-2760-4F9F-AC99-7666EDE308B0}" type="slidenum">
              <a:rPr lang="en-US"/>
              <a:pPr>
                <a:defRPr/>
              </a:pPr>
              <a:t>‹#›</a:t>
            </a:fld>
            <a:endParaRPr lang="en-US"/>
          </a:p>
        </p:txBody>
      </p:sp>
    </p:spTree>
    <p:extLst>
      <p:ext uri="{BB962C8B-B14F-4D97-AF65-F5344CB8AC3E}">
        <p14:creationId xmlns:p14="http://schemas.microsoft.com/office/powerpoint/2010/main" val="747201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6E3E4238-3367-45B2-856E-368B888FF4EB}" type="datetimeFigureOut">
              <a:rPr lang="en-US" smtClean="0"/>
              <a:t>7/11/2024</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75D72EE3-3E46-494A-A0F2-4BEDA8D2DEF1}" type="slidenum">
              <a:rPr lang="en-US" smtClean="0"/>
              <a:t>‹#›</a:t>
            </a:fld>
            <a:endParaRPr lang="en-US"/>
          </a:p>
        </p:txBody>
      </p:sp>
    </p:spTree>
    <p:extLst>
      <p:ext uri="{BB962C8B-B14F-4D97-AF65-F5344CB8AC3E}">
        <p14:creationId xmlns:p14="http://schemas.microsoft.com/office/powerpoint/2010/main" val="24754082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E4238-3367-45B2-856E-368B888FF4EB}"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168011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6E3E4238-3367-45B2-856E-368B888FF4EB}" type="datetimeFigureOut">
              <a:rPr lang="en-US" smtClean="0"/>
              <a:t>7/11/2024</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85351712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E4238-3367-45B2-856E-368B888FF4EB}"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933427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E4238-3367-45B2-856E-368B888FF4EB}"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60187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4238-3367-45B2-856E-368B888FF4EB}"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2648840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3E4238-3367-45B2-856E-368B888FF4EB}"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6428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E4238-3367-45B2-856E-368B888FF4EB}"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2353326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6E3E4238-3367-45B2-856E-368B888FF4EB}" type="datetimeFigureOut">
              <a:rPr lang="en-US" smtClean="0"/>
              <a:t>7/11/2024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75D72EE3-3E46-494A-A0F2-4BEDA8D2DEF1}"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8016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E3E4238-3367-45B2-856E-368B888FF4EB}" type="datetimeFigureOut">
              <a:rPr lang="en-US" smtClean="0"/>
              <a:t>7/11/2024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75D72EE3-3E46-494A-A0F2-4BEDA8D2DEF1}" type="slidenum">
              <a:rPr lang="en-US" smtClean="0"/>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2913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4238-3367-45B2-856E-368B888FF4EB}"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4262864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4238-3367-45B2-856E-368B888FF4EB}"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135066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3E4238-3367-45B2-856E-368B888FF4EB}"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63520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E4238-3367-45B2-856E-368B888FF4EB}"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242299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E4238-3367-45B2-856E-368B888FF4EB}"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403443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3E4238-3367-45B2-856E-368B888FF4EB}"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294001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E4238-3367-45B2-856E-368B888FF4EB}"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32064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4238-3367-45B2-856E-368B888FF4EB}"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16188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4238-3367-45B2-856E-368B888FF4EB}"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2EE3-3E46-494A-A0F2-4BEDA8D2DEF1}" type="slidenum">
              <a:rPr lang="en-US" smtClean="0"/>
              <a:t>‹#›</a:t>
            </a:fld>
            <a:endParaRPr lang="en-US"/>
          </a:p>
        </p:txBody>
      </p:sp>
    </p:spTree>
    <p:extLst>
      <p:ext uri="{BB962C8B-B14F-4D97-AF65-F5344CB8AC3E}">
        <p14:creationId xmlns:p14="http://schemas.microsoft.com/office/powerpoint/2010/main" val="255382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E4238-3367-45B2-856E-368B888FF4EB}" type="datetimeFigureOut">
              <a:rPr lang="en-US" smtClean="0"/>
              <a:t>7/11/2024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72EE3-3E46-494A-A0F2-4BEDA8D2DEF1}" type="slidenum">
              <a:rPr lang="en-US" smtClean="0"/>
              <a:t>‹#›</a:t>
            </a:fld>
            <a:endParaRPr lang="en-US"/>
          </a:p>
        </p:txBody>
      </p:sp>
    </p:spTree>
    <p:extLst>
      <p:ext uri="{BB962C8B-B14F-4D97-AF65-F5344CB8AC3E}">
        <p14:creationId xmlns:p14="http://schemas.microsoft.com/office/powerpoint/2010/main" val="400451216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935" r:id="rId12"/>
    <p:sldLayoutId id="2147483936" r:id="rId13"/>
    <p:sldLayoutId id="214748393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6E3E4238-3367-45B2-856E-368B888FF4EB}" type="datetimeFigureOut">
              <a:rPr lang="en-US" smtClean="0"/>
              <a:t>7/11/2024</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5D72EE3-3E46-494A-A0F2-4BEDA8D2DEF1}" type="slidenum">
              <a:rPr lang="en-US" smtClean="0"/>
              <a:t>‹#›</a:t>
            </a:fld>
            <a:endParaRPr lang="en-US"/>
          </a:p>
        </p:txBody>
      </p:sp>
    </p:spTree>
    <p:extLst>
      <p:ext uri="{BB962C8B-B14F-4D97-AF65-F5344CB8AC3E}">
        <p14:creationId xmlns:p14="http://schemas.microsoft.com/office/powerpoint/2010/main" val="275445192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7.wdp"/><Relationship Id="rId3" Type="http://schemas.microsoft.com/office/2007/relationships/media" Target="../media/media3.mp3"/><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21.xml"/><Relationship Id="rId10" Type="http://schemas.microsoft.com/office/2007/relationships/hdphoto" Target="../media/hdphoto6.wdp"/><Relationship Id="rId4" Type="http://schemas.openxmlformats.org/officeDocument/2006/relationships/audio" Target="../media/media3.mp3"/><Relationship Id="rId9" Type="http://schemas.openxmlformats.org/officeDocument/2006/relationships/image" Target="../media/image17.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microsoft.com/office/2007/relationships/media" Target="../media/media3.mp3"/><Relationship Id="rId7" Type="http://schemas.openxmlformats.org/officeDocument/2006/relationships/image" Target="../media/image16.png"/><Relationship Id="rId12" Type="http://schemas.openxmlformats.org/officeDocument/2006/relationships/image" Target="../media/image20.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21.xml"/><Relationship Id="rId10" Type="http://schemas.microsoft.com/office/2007/relationships/hdphoto" Target="../media/hdphoto6.wdp"/><Relationship Id="rId4" Type="http://schemas.openxmlformats.org/officeDocument/2006/relationships/audio" Target="../media/media3.mp3"/><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8.wdp"/><Relationship Id="rId3" Type="http://schemas.microsoft.com/office/2007/relationships/media" Target="../media/media3.mp3"/><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21.xml"/><Relationship Id="rId15" Type="http://schemas.openxmlformats.org/officeDocument/2006/relationships/image" Target="../media/image22.jpg"/><Relationship Id="rId10" Type="http://schemas.microsoft.com/office/2007/relationships/hdphoto" Target="../media/hdphoto6.wdp"/><Relationship Id="rId4" Type="http://schemas.openxmlformats.org/officeDocument/2006/relationships/audio" Target="../media/media3.mp3"/><Relationship Id="rId9" Type="http://schemas.openxmlformats.org/officeDocument/2006/relationships/image" Target="../media/image17.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image" Target="../media/image9.png"/><Relationship Id="rId7" Type="http://schemas.microsoft.com/office/2007/relationships/hdphoto" Target="../media/hdphoto2.wdp"/><Relationship Id="rId12" Type="http://schemas.microsoft.com/office/2007/relationships/hdphoto" Target="../media/hdphoto3.wdp"/><Relationship Id="rId17" Type="http://schemas.openxmlformats.org/officeDocument/2006/relationships/slide" Target="slide8.xml"/><Relationship Id="rId2" Type="http://schemas.openxmlformats.org/officeDocument/2006/relationships/slide" Target="slide3.xml"/><Relationship Id="rId16" Type="http://schemas.microsoft.com/office/2007/relationships/hdphoto" Target="../media/hdphoto4.wdp"/><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slide" Target="slide1.xml"/><Relationship Id="rId15" Type="http://schemas.openxmlformats.org/officeDocument/2006/relationships/image" Target="../media/image14.png"/><Relationship Id="rId10" Type="http://schemas.openxmlformats.org/officeDocument/2006/relationships/slide" Target="slide4.xml"/><Relationship Id="rId4" Type="http://schemas.microsoft.com/office/2007/relationships/hdphoto" Target="../media/hdphoto1.wdp"/><Relationship Id="rId9" Type="http://schemas.openxmlformats.org/officeDocument/2006/relationships/image" Target="../media/image11.jpg"/><Relationship Id="rId1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3" Type="http://schemas.microsoft.com/office/2007/relationships/media" Target="../media/media3.mp3"/><Relationship Id="rId7" Type="http://schemas.openxmlformats.org/officeDocument/2006/relationships/slide" Target="slide2.xml"/><Relationship Id="rId12" Type="http://schemas.openxmlformats.org/officeDocument/2006/relationships/image" Target="../media/image1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8.png"/><Relationship Id="rId5" Type="http://schemas.openxmlformats.org/officeDocument/2006/relationships/slideLayout" Target="../slideLayouts/slideLayout21.xml"/><Relationship Id="rId10" Type="http://schemas.openxmlformats.org/officeDocument/2006/relationships/image" Target="../media/image16.png"/><Relationship Id="rId4" Type="http://schemas.openxmlformats.org/officeDocument/2006/relationships/audio" Target="../media/media3.mp3"/><Relationship Id="rId9" Type="http://schemas.microsoft.com/office/2007/relationships/hdphoto" Target="../media/hdphoto5.wdp"/><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34"/>
          <p:cNvSpPr>
            <a:spLocks noChangeArrowheads="1"/>
          </p:cNvSpPr>
          <p:nvPr/>
        </p:nvSpPr>
        <p:spPr bwMode="auto">
          <a:xfrm>
            <a:off x="1600200" y="3505201"/>
            <a:ext cx="6629400" cy="2168385"/>
          </a:xfrm>
          <a:prstGeom prst="rect">
            <a:avLst/>
          </a:prstGeom>
          <a:noFill/>
          <a:ln w="9525" algn="ctr">
            <a:noFill/>
            <a:miter lim="800000"/>
            <a:headEnd/>
            <a:tailEnd/>
          </a:ln>
        </p:spPr>
        <p:txBody>
          <a:bodyPr wrap="square" lIns="135733" tIns="67867" rIns="135733" bIns="67867">
            <a:spAutoFit/>
          </a:bodyPr>
          <a:lstStyle/>
          <a:p>
            <a:pPr algn="ctr" eaLnBrk="0" hangingPunct="0"/>
            <a:r>
              <a:rPr lang="vi-VN" sz="4400" b="1" dirty="0">
                <a:solidFill>
                  <a:srgbClr val="0000FF"/>
                </a:solidFill>
                <a:latin typeface="Times New Roman" pitchFamily="18" charset="0"/>
                <a:cs typeface="Times New Roman" pitchFamily="18" charset="0"/>
              </a:rPr>
              <a:t>BÀI </a:t>
            </a:r>
            <a:r>
              <a:rPr lang="vi-VN" sz="4400" b="1" dirty="0">
                <a:solidFill>
                  <a:srgbClr val="0000FF"/>
                </a:solidFill>
                <a:latin typeface="Times New Roman" pitchFamily="18" charset="0"/>
                <a:cs typeface="Times New Roman" pitchFamily="18" charset="0"/>
              </a:rPr>
              <a:t>1</a:t>
            </a:r>
            <a:r>
              <a:rPr lang="en-US" sz="4400" b="1" dirty="0">
                <a:solidFill>
                  <a:srgbClr val="0000FF"/>
                </a:solidFill>
                <a:latin typeface="Times New Roman" pitchFamily="18" charset="0"/>
                <a:cs typeface="Times New Roman" pitchFamily="18" charset="0"/>
              </a:rPr>
              <a:t>0</a:t>
            </a:r>
            <a:r>
              <a:rPr lang="vi-VN" sz="4400" b="1" dirty="0">
                <a:solidFill>
                  <a:srgbClr val="0000FF"/>
                </a:solidFill>
                <a:latin typeface="Times New Roman" pitchFamily="18" charset="0"/>
                <a:cs typeface="Times New Roman" pitchFamily="18" charset="0"/>
              </a:rPr>
              <a:t>:</a:t>
            </a:r>
            <a:endParaRPr lang="en-US" sz="4400" b="1" dirty="0">
              <a:solidFill>
                <a:srgbClr val="0000FF"/>
              </a:solidFill>
              <a:latin typeface="Times New Roman" pitchFamily="18" charset="0"/>
              <a:cs typeface="Times New Roman" pitchFamily="18" charset="0"/>
            </a:endParaRPr>
          </a:p>
          <a:p>
            <a:pPr algn="ctr" eaLnBrk="0" hangingPunct="0"/>
            <a:r>
              <a:rPr lang="en-US" sz="4400" dirty="0">
                <a:solidFill>
                  <a:schemeClr val="accent2"/>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KÍNH LÚP. BÀI TẬP THẤU KÍNH</a:t>
            </a:r>
            <a:endParaRPr lang="en-US" sz="4400" b="1" dirty="0">
              <a:solidFill>
                <a:srgbClr val="FF0000"/>
              </a:solidFill>
              <a:latin typeface="Times New Roman" pitchFamily="18" charset="0"/>
              <a:cs typeface="Times New Roman" pitchFamily="18" charset="0"/>
            </a:endParaRPr>
          </a:p>
        </p:txBody>
      </p:sp>
      <p:sp>
        <p:nvSpPr>
          <p:cNvPr id="4" name="Rectangle 3"/>
          <p:cNvSpPr/>
          <p:nvPr/>
        </p:nvSpPr>
        <p:spPr>
          <a:xfrm>
            <a:off x="1524000" y="2286002"/>
            <a:ext cx="6553200" cy="646331"/>
          </a:xfrm>
          <a:prstGeom prst="rect">
            <a:avLst/>
          </a:prstGeom>
        </p:spPr>
        <p:txBody>
          <a:bodyPr wrap="square">
            <a:spAutoFit/>
          </a:bodyPr>
          <a:lstStyle/>
          <a:p>
            <a:pPr algn="ctr" eaLnBrk="0" hangingPunct="0"/>
            <a:r>
              <a:rPr lang="vi-VN" sz="3600" b="1" dirty="0">
                <a:solidFill>
                  <a:srgbClr val="7030A0"/>
                </a:solidFill>
                <a:latin typeface="Times New Roman" pitchFamily="18" charset="0"/>
                <a:cs typeface="Times New Roman" pitchFamily="18" charset="0"/>
              </a:rPr>
              <a:t>CHƯƠNG </a:t>
            </a:r>
            <a:r>
              <a:rPr lang="en-US" sz="3600" b="1" dirty="0">
                <a:solidFill>
                  <a:srgbClr val="7030A0"/>
                </a:solidFill>
                <a:latin typeface="Times New Roman" pitchFamily="18" charset="0"/>
                <a:cs typeface="Times New Roman" pitchFamily="18" charset="0"/>
              </a:rPr>
              <a:t>2</a:t>
            </a:r>
            <a:r>
              <a:rPr lang="vi-VN" sz="3600" b="1" dirty="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ÁNH SÁNG</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718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1437" y="304800"/>
            <a:ext cx="7046117" cy="874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196974" y="450754"/>
            <a:ext cx="610837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457199" y="3104259"/>
            <a:ext cx="7563511"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a:t>
            </a:r>
            <a:r>
              <a:rPr lang="en-US" sz="3200" dirty="0" smtClean="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Mỗi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lúp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nhau</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457200" y="5408719"/>
            <a:ext cx="764975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sz="3200" dirty="0">
                <a:solidFill>
                  <a:prstClr val="black"/>
                </a:solidFill>
                <a:latin typeface="Times New Roman" pitchFamily="18" charset="0"/>
                <a:cs typeface="Times New Roman" pitchFamily="18" charset="0"/>
              </a:rPr>
              <a:t>D: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dirty="0" smtClean="0"/>
              <a:t>.</a:t>
            </a:r>
            <a:endParaRPr lang="en-US" dirty="0"/>
          </a:p>
        </p:txBody>
      </p:sp>
      <p:sp>
        <p:nvSpPr>
          <p:cNvPr id="7" name="TextBox 6"/>
          <p:cNvSpPr txBox="1"/>
          <p:nvPr/>
        </p:nvSpPr>
        <p:spPr>
          <a:xfrm>
            <a:off x="457200" y="4231692"/>
            <a:ext cx="764975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itchFamily="18" charset="0"/>
              </a:rPr>
              <a:t>C: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57199" y="1467567"/>
            <a:ext cx="7563512"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Kính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lúp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dụng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góc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vật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tạo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ảo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cùng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hơn</a:t>
            </a:r>
            <a:r>
              <a:rPr lang="en-US" sz="3200" dirty="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vật</a:t>
            </a:r>
            <a:r>
              <a:rPr lang="en-US"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4330" y="2345801"/>
            <a:ext cx="609600" cy="609600"/>
          </a:xfrm>
          <a:prstGeom prst="rect">
            <a:avLst/>
          </a:prstGeom>
        </p:spPr>
      </p:pic>
      <p:sp>
        <p:nvSpPr>
          <p:cNvPr id="16" name="Cloud 15"/>
          <p:cNvSpPr/>
          <p:nvPr/>
        </p:nvSpPr>
        <p:spPr>
          <a:xfrm>
            <a:off x="5735781" y="2323019"/>
            <a:ext cx="3505200"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92635" y="2883104"/>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4241061"/>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927" y="5167874"/>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59328" y="1519712"/>
            <a:ext cx="1233055" cy="1256068"/>
          </a:xfrm>
          <a:prstGeom prst="rect">
            <a:avLst/>
          </a:prstGeom>
        </p:spPr>
      </p:pic>
      <p:pic>
        <p:nvPicPr>
          <p:cNvPr id="21" name="q2">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7972462" y="5640822"/>
            <a:ext cx="1293121" cy="1217178"/>
          </a:xfrm>
          <a:prstGeom prst="rect">
            <a:avLst/>
          </a:prstGeom>
        </p:spPr>
      </p:pic>
      <p:grpSp>
        <p:nvGrpSpPr>
          <p:cNvPr id="22" name="times up"/>
          <p:cNvGrpSpPr/>
          <p:nvPr/>
        </p:nvGrpSpPr>
        <p:grpSpPr>
          <a:xfrm>
            <a:off x="7861406" y="1779273"/>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6520" y="54295"/>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253" y="358676"/>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8738" y="936046"/>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9023" y="981409"/>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366436" y="1288318"/>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8020711" y="1018979"/>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3" name="TextBox 32"/>
          <p:cNvSpPr txBox="1"/>
          <p:nvPr/>
        </p:nvSpPr>
        <p:spPr>
          <a:xfrm>
            <a:off x="8304609" y="735188"/>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23132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304800"/>
            <a:ext cx="5396346"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1173629" y="362814"/>
            <a:ext cx="5365717" cy="1077218"/>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lúp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cự</a:t>
            </a:r>
            <a:r>
              <a:rPr lang="en-US" sz="3200" dirty="0">
                <a:solidFill>
                  <a:prstClr val="black"/>
                </a:solidFill>
                <a:latin typeface="Times New Roman" pitchFamily="18" charset="0"/>
                <a:cs typeface="Times New Roman" pitchFamily="18" charset="0"/>
              </a:rPr>
              <a:t> 2 cm.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lúp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457200" y="4380502"/>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a:t>
            </a:r>
            <a:r>
              <a:rPr lang="en-US" sz="3200" dirty="0" smtClean="0">
                <a:solidFill>
                  <a:prstClr val="black"/>
                </a:solidFill>
                <a:latin typeface="Times New Roman" pitchFamily="18" charset="0"/>
                <a:cs typeface="Times New Roman" pitchFamily="18" charset="0"/>
              </a:rPr>
              <a:t>: </a:t>
            </a:r>
            <a:r>
              <a:rPr lang="en-US" sz="3200" dirty="0" smtClean="0">
                <a:solidFill>
                  <a:prstClr val="black"/>
                </a:solidFill>
                <a:latin typeface="Times New Roman" pitchFamily="18" charset="0"/>
                <a:cs typeface="Times New Roman" pitchFamily="18" charset="0"/>
              </a:rPr>
              <a:t>12,5. </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457200" y="5257800"/>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smtClean="0">
                <a:solidFill>
                  <a:prstClr val="black"/>
                </a:solidFill>
                <a:latin typeface="Times New Roman" pitchFamily="18" charset="0"/>
                <a:cs typeface="Times New Roman" pitchFamily="18" charset="0"/>
              </a:rPr>
              <a:t>1250.</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457200" y="2210821"/>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a:t>
            </a:r>
            <a:r>
              <a:rPr lang="en-US" sz="3200" dirty="0" smtClean="0">
                <a:solidFill>
                  <a:prstClr val="black"/>
                </a:solidFill>
                <a:latin typeface="Times New Roman" pitchFamily="18" charset="0"/>
                <a:cs typeface="Times New Roman" pitchFamily="18" charset="0"/>
              </a:rPr>
              <a:t>: </a:t>
            </a:r>
            <a:r>
              <a:rPr lang="en-US" sz="3200" dirty="0" smtClean="0">
                <a:solidFill>
                  <a:prstClr val="black"/>
                </a:solidFill>
                <a:latin typeface="Times New Roman" pitchFamily="18" charset="0"/>
                <a:cs typeface="Times New Roman" pitchFamily="18" charset="0"/>
              </a:rPr>
              <a:t>2.</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57200" y="3404175"/>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smtClean="0">
                <a:solidFill>
                  <a:prstClr val="black"/>
                </a:solidFill>
                <a:latin typeface="Times New Roman" pitchFamily="18" charset="0"/>
                <a:cs typeface="Times New Roman" pitchFamily="18" charset="0"/>
              </a:rPr>
              <a:t>50.</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4330" y="2345801"/>
            <a:ext cx="609600" cy="609600"/>
          </a:xfrm>
          <a:prstGeom prst="rect">
            <a:avLst/>
          </a:prstGeom>
        </p:spPr>
      </p:pic>
      <p:sp>
        <p:nvSpPr>
          <p:cNvPr id="16" name="Cloud 15"/>
          <p:cNvSpPr/>
          <p:nvPr/>
        </p:nvSpPr>
        <p:spPr>
          <a:xfrm>
            <a:off x="3034146" y="2183115"/>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191000" y="2743200"/>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5196" y="1755064"/>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927" y="4928175"/>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2513" y="3011132"/>
            <a:ext cx="1233055" cy="1256068"/>
          </a:xfrm>
          <a:prstGeom prst="rect">
            <a:avLst/>
          </a:prstGeom>
        </p:spPr>
      </p:pic>
      <p:pic>
        <p:nvPicPr>
          <p:cNvPr id="21" name="q3">
            <a:hlinkClick r:id="rId11" action="ppaction://hlinksldjump"/>
          </p:cNvPr>
          <p:cNvPicPr>
            <a:picLocks noChangeAspect="1"/>
          </p:cNvPicPr>
          <p:nvPr/>
        </p:nvPicPr>
        <p:blipFill rotWithShape="1">
          <a:blip r:embed="rId12"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7905420" y="5550187"/>
            <a:ext cx="1238580" cy="1265892"/>
          </a:xfrm>
          <a:prstGeom prst="rect">
            <a:avLst/>
          </a:prstGeom>
        </p:spPr>
      </p:pic>
      <p:grpSp>
        <p:nvGrpSpPr>
          <p:cNvPr id="22" name="times up"/>
          <p:cNvGrpSpPr/>
          <p:nvPr/>
        </p:nvGrpSpPr>
        <p:grpSpPr>
          <a:xfrm>
            <a:off x="7858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3597" y="314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73330" y="335792"/>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5815" y="913162"/>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6100" y="958525"/>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363513" y="1212172"/>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8017788" y="99609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3" name="TextBox 32"/>
          <p:cNvSpPr txBox="1"/>
          <p:nvPr/>
        </p:nvSpPr>
        <p:spPr>
          <a:xfrm>
            <a:off x="8301686" y="712304"/>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396077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8501" y="304800"/>
            <a:ext cx="5251036"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460900" y="255791"/>
            <a:ext cx="5482699"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α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2495366"/>
            <a:ext cx="359307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457200" y="5390966"/>
            <a:ext cx="399939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itchFamily="18" charset="0"/>
              </a:rPr>
              <a:t>D: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466078" y="4400366"/>
            <a:ext cx="399051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độ bội giác.</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57200" y="3537341"/>
            <a:ext cx="3733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itchFamily="18" charset="0"/>
              </a:rPr>
              <a:t>B: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244330" y="2345801"/>
            <a:ext cx="609600" cy="609600"/>
          </a:xfrm>
          <a:prstGeom prst="rect">
            <a:avLst/>
          </a:prstGeom>
        </p:spPr>
      </p:pic>
      <p:sp>
        <p:nvSpPr>
          <p:cNvPr id="16" name="Cloud 15"/>
          <p:cNvSpPr/>
          <p:nvPr/>
        </p:nvSpPr>
        <p:spPr>
          <a:xfrm>
            <a:off x="3034146" y="2316281"/>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191000" y="2876366"/>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4134528"/>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927" y="5061341"/>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2513" y="3144298"/>
            <a:ext cx="1233055" cy="1256068"/>
          </a:xfrm>
          <a:prstGeom prst="rect">
            <a:avLst/>
          </a:prstGeom>
        </p:spPr>
      </p:pic>
      <p:pic>
        <p:nvPicPr>
          <p:cNvPr id="21" name="q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7780968" y="5410200"/>
            <a:ext cx="1363031" cy="1350352"/>
          </a:xfrm>
          <a:prstGeom prst="rect">
            <a:avLst/>
          </a:prstGeom>
        </p:spPr>
      </p:pic>
      <p:grpSp>
        <p:nvGrpSpPr>
          <p:cNvPr id="22" name="times up"/>
          <p:cNvGrpSpPr/>
          <p:nvPr/>
        </p:nvGrpSpPr>
        <p:grpSpPr>
          <a:xfrm>
            <a:off x="7781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096467" y="41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96200" y="304800"/>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18685" y="882170"/>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538970" y="927533"/>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286383" y="1181180"/>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7940658" y="965103"/>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3" name="TextBox 32"/>
          <p:cNvSpPr txBox="1"/>
          <p:nvPr/>
        </p:nvSpPr>
        <p:spPr>
          <a:xfrm>
            <a:off x="8224556" y="681312"/>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pic>
        <p:nvPicPr>
          <p:cNvPr id="34" name="Picture 33"/>
          <p:cNvPicPr/>
          <p:nvPr/>
        </p:nvPicPr>
        <p:blipFill>
          <a:blip r:embed="rId15"/>
          <a:stretch>
            <a:fillRect/>
          </a:stretch>
        </p:blipFill>
        <p:spPr>
          <a:xfrm>
            <a:off x="5585924" y="386614"/>
            <a:ext cx="2194111" cy="1177824"/>
          </a:xfrm>
          <a:prstGeom prst="rect">
            <a:avLst/>
          </a:prstGeom>
        </p:spPr>
      </p:pic>
    </p:spTree>
    <p:extLst>
      <p:ext uri="{BB962C8B-B14F-4D97-AF65-F5344CB8AC3E}">
        <p14:creationId xmlns:p14="http://schemas.microsoft.com/office/powerpoint/2010/main" val="35984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3"/>
          <p:cNvSpPr>
            <a:spLocks noChangeShapeType="1"/>
          </p:cNvSpPr>
          <p:nvPr/>
        </p:nvSpPr>
        <p:spPr bwMode="auto">
          <a:xfrm>
            <a:off x="4800600" y="350810"/>
            <a:ext cx="0" cy="59436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Text Box 4"/>
          <p:cNvSpPr txBox="1">
            <a:spLocks noChangeArrowheads="1"/>
          </p:cNvSpPr>
          <p:nvPr/>
        </p:nvSpPr>
        <p:spPr bwMode="auto">
          <a:xfrm>
            <a:off x="0" y="35081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rPr>
              <a:t>I . KÍNH LÚP LÀ GÌ ?</a:t>
            </a:r>
          </a:p>
        </p:txBody>
      </p:sp>
      <p:sp>
        <p:nvSpPr>
          <p:cNvPr id="14341" name="Text Box 5"/>
          <p:cNvSpPr txBox="1">
            <a:spLocks noChangeArrowheads="1"/>
          </p:cNvSpPr>
          <p:nvPr/>
        </p:nvSpPr>
        <p:spPr bwMode="auto">
          <a:xfrm>
            <a:off x="0" y="655610"/>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 Kính lúp là thấu kính hội tụ có tiêu cự ngắn.</a:t>
            </a:r>
          </a:p>
        </p:txBody>
      </p:sp>
      <p:sp>
        <p:nvSpPr>
          <p:cNvPr id="14342" name="Text Box 6"/>
          <p:cNvSpPr txBox="1">
            <a:spLocks noChangeArrowheads="1"/>
          </p:cNvSpPr>
          <p:nvPr/>
        </p:nvSpPr>
        <p:spPr bwMode="auto">
          <a:xfrm>
            <a:off x="0" y="126521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 Dùng kính lúp để quan sát các vật nhỏ.</a:t>
            </a:r>
          </a:p>
        </p:txBody>
      </p:sp>
      <p:sp>
        <p:nvSpPr>
          <p:cNvPr id="14343" name="Text Box 7"/>
          <p:cNvSpPr txBox="1">
            <a:spLocks noChangeArrowheads="1"/>
          </p:cNvSpPr>
          <p:nvPr/>
        </p:nvSpPr>
        <p:spPr bwMode="auto">
          <a:xfrm>
            <a:off x="0" y="1951010"/>
            <a:ext cx="487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 Mỗi kính lúp có một số bội giác (kí hiệu là G ),được ghi  bằng các con số như 2x,3x,5x….</a:t>
            </a:r>
          </a:p>
        </p:txBody>
      </p:sp>
      <p:sp>
        <p:nvSpPr>
          <p:cNvPr id="14344" name="Text Box 8"/>
          <p:cNvSpPr txBox="1">
            <a:spLocks noChangeArrowheads="1"/>
          </p:cNvSpPr>
          <p:nvPr/>
        </p:nvSpPr>
        <p:spPr bwMode="auto">
          <a:xfrm>
            <a:off x="0" y="2941610"/>
            <a:ext cx="487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 Dùng kính lúp có số bội giác càng lớnđể quan sát một vật thì sẽ thấy ảnh càng lớn.</a:t>
            </a:r>
          </a:p>
        </p:txBody>
      </p:sp>
      <p:sp>
        <p:nvSpPr>
          <p:cNvPr id="14345" name="Text Box 9"/>
          <p:cNvSpPr txBox="1">
            <a:spLocks noChangeArrowheads="1"/>
          </p:cNvSpPr>
          <p:nvPr/>
        </p:nvSpPr>
        <p:spPr bwMode="auto">
          <a:xfrm>
            <a:off x="0" y="3932210"/>
            <a:ext cx="480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 Hệ thức giữa số bội giác G và tiêu cự fđo bằng xentimet) của một kính lúp là : </a:t>
            </a:r>
          </a:p>
        </p:txBody>
      </p:sp>
      <p:pic>
        <p:nvPicPr>
          <p:cNvPr id="14346" name="Picture 10" descr="kinhl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94010"/>
            <a:ext cx="35052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4348" name="Text Box 12"/>
          <p:cNvSpPr txBox="1">
            <a:spLocks noChangeArrowheads="1"/>
          </p:cNvSpPr>
          <p:nvPr/>
        </p:nvSpPr>
        <p:spPr bwMode="auto">
          <a:xfrm>
            <a:off x="4876800" y="427010"/>
            <a:ext cx="4267200" cy="1930400"/>
          </a:xfrm>
          <a:prstGeom prst="rect">
            <a:avLst/>
          </a:prstGeom>
          <a:solidFill>
            <a:schemeClr val="accent1"/>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000" b="1">
                <a:solidFill>
                  <a:srgbClr val="800080"/>
                </a:solidFill>
              </a:rPr>
              <a:t>Số bội giác của một kính lúp  cho biết ảnh mà mắt thu được khi dùng kính lớn gấp bao nhiêu  lần so với ảnh mà mắt thu được khi quan sát trực tiếp vật mà không dùng kính.</a:t>
            </a:r>
          </a:p>
        </p:txBody>
      </p:sp>
      <p:grpSp>
        <p:nvGrpSpPr>
          <p:cNvPr id="14353" name="Group 17"/>
          <p:cNvGrpSpPr>
            <a:grpSpLocks noChangeAspect="1"/>
          </p:cNvGrpSpPr>
          <p:nvPr/>
        </p:nvGrpSpPr>
        <p:grpSpPr bwMode="auto">
          <a:xfrm>
            <a:off x="990600" y="4465610"/>
            <a:ext cx="914400" cy="652463"/>
            <a:chOff x="576" y="3024"/>
            <a:chExt cx="576" cy="411"/>
          </a:xfrm>
        </p:grpSpPr>
        <p:sp>
          <p:nvSpPr>
            <p:cNvPr id="14352" name="AutoShape 16"/>
            <p:cNvSpPr>
              <a:spLocks noChangeAspect="1" noChangeArrowheads="1" noTextEdit="1"/>
            </p:cNvSpPr>
            <p:nvPr/>
          </p:nvSpPr>
          <p:spPr bwMode="auto">
            <a:xfrm>
              <a:off x="576" y="3024"/>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54" name="Line 18"/>
            <p:cNvSpPr>
              <a:spLocks noChangeShapeType="1"/>
            </p:cNvSpPr>
            <p:nvPr/>
          </p:nvSpPr>
          <p:spPr bwMode="auto">
            <a:xfrm>
              <a:off x="908" y="3224"/>
              <a:ext cx="209" cy="1"/>
            </a:xfrm>
            <a:prstGeom prst="line">
              <a:avLst/>
            </a:prstGeom>
            <a:noFill/>
            <a:ln w="11113">
              <a:solidFill>
                <a:srgbClr val="7F00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Rectangle 19"/>
            <p:cNvSpPr>
              <a:spLocks noChangeArrowheads="1"/>
            </p:cNvSpPr>
            <p:nvPr/>
          </p:nvSpPr>
          <p:spPr bwMode="auto">
            <a:xfrm>
              <a:off x="913" y="303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a:t>25</a:t>
              </a:r>
            </a:p>
          </p:txBody>
        </p:sp>
        <p:sp>
          <p:nvSpPr>
            <p:cNvPr id="14356" name="Rectangle 20"/>
            <p:cNvSpPr>
              <a:spLocks noChangeArrowheads="1"/>
            </p:cNvSpPr>
            <p:nvPr/>
          </p:nvSpPr>
          <p:spPr bwMode="auto">
            <a:xfrm>
              <a:off x="595" y="3128"/>
              <a:ext cx="2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a:t>G =</a:t>
              </a:r>
            </a:p>
          </p:txBody>
        </p:sp>
        <p:sp>
          <p:nvSpPr>
            <p:cNvPr id="14357" name="Rectangle 21"/>
            <p:cNvSpPr>
              <a:spLocks noChangeArrowheads="1"/>
            </p:cNvSpPr>
            <p:nvPr/>
          </p:nvSpPr>
          <p:spPr bwMode="auto">
            <a:xfrm>
              <a:off x="980" y="3243"/>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a:t>f</a:t>
              </a:r>
            </a:p>
          </p:txBody>
        </p:sp>
      </p:grpSp>
      <p:sp>
        <p:nvSpPr>
          <p:cNvPr id="14358" name="Text Box 22"/>
          <p:cNvSpPr txBox="1">
            <a:spLocks noChangeArrowheads="1"/>
          </p:cNvSpPr>
          <p:nvPr/>
        </p:nvSpPr>
        <p:spPr bwMode="auto">
          <a:xfrm>
            <a:off x="0" y="5075210"/>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rgbClr val="FF0000"/>
                </a:solidFill>
              </a:rPr>
              <a:t>II. CÁCH QUAN SÁT MỘT VẬT NHỎ QUA KÍNH LÚP</a:t>
            </a:r>
          </a:p>
        </p:txBody>
      </p:sp>
    </p:spTree>
    <p:extLst>
      <p:ext uri="{BB962C8B-B14F-4D97-AF65-F5344CB8AC3E}">
        <p14:creationId xmlns:p14="http://schemas.microsoft.com/office/powerpoint/2010/main" val="3941800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8"/>
                                        </p:tgtEl>
                                        <p:attrNameLst>
                                          <p:attrName>style.visibility</p:attrName>
                                        </p:attrNameLst>
                                      </p:cBhvr>
                                      <p:to>
                                        <p:strVal val="visible"/>
                                      </p:to>
                                    </p:set>
                                    <p:animEffect transition="in" filter="blinds(horizontal)">
                                      <p:cBhvr>
                                        <p:cTn id="7" dur="500"/>
                                        <p:tgtEl>
                                          <p:spTgt spid="14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3" name="Text Box 19"/>
          <p:cNvSpPr txBox="1">
            <a:spLocks noChangeArrowheads="1"/>
          </p:cNvSpPr>
          <p:nvPr/>
        </p:nvSpPr>
        <p:spPr bwMode="auto">
          <a:xfrm>
            <a:off x="301923" y="195263"/>
            <a:ext cx="844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0000"/>
                </a:solidFill>
              </a:rPr>
              <a:t>II. CÁCH QUAN SÁT MỘT VẬT NHỎ QUA KÍNH LÚP</a:t>
            </a:r>
          </a:p>
        </p:txBody>
      </p:sp>
      <p:sp>
        <p:nvSpPr>
          <p:cNvPr id="16404" name="Rectangle 71"/>
          <p:cNvSpPr>
            <a:spLocks noChangeArrowheads="1"/>
          </p:cNvSpPr>
          <p:nvPr/>
        </p:nvSpPr>
        <p:spPr bwMode="auto">
          <a:xfrm>
            <a:off x="2371425" y="702468"/>
            <a:ext cx="4184650" cy="735747"/>
          </a:xfrm>
          <a:prstGeom prst="roundRect">
            <a:avLst>
              <a:gd name="adj" fmla="val 50000"/>
            </a:avLst>
          </a:prstGeom>
          <a:solidFill>
            <a:srgbClr val="FF5050">
              <a:alpha val="4500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800" b="1" dirty="0" err="1">
                <a:solidFill>
                  <a:schemeClr val="hlink"/>
                </a:solidFill>
              </a:rPr>
              <a:t>Hoạt</a:t>
            </a:r>
            <a:r>
              <a:rPr lang="en-US" altLang="en-US" sz="2800" b="1" dirty="0">
                <a:solidFill>
                  <a:schemeClr val="hlink"/>
                </a:solidFill>
              </a:rPr>
              <a:t> </a:t>
            </a:r>
            <a:r>
              <a:rPr lang="en-US" altLang="en-US" sz="2800" b="1" dirty="0" err="1">
                <a:solidFill>
                  <a:schemeClr val="hlink"/>
                </a:solidFill>
              </a:rPr>
              <a:t>động</a:t>
            </a:r>
            <a:r>
              <a:rPr lang="en-US" altLang="en-US" sz="2800" b="1" dirty="0">
                <a:solidFill>
                  <a:schemeClr val="hlink"/>
                </a:solidFill>
              </a:rPr>
              <a:t> </a:t>
            </a:r>
            <a:r>
              <a:rPr lang="en-US" altLang="en-US" sz="2800" b="1" dirty="0" err="1">
                <a:solidFill>
                  <a:schemeClr val="hlink"/>
                </a:solidFill>
              </a:rPr>
              <a:t>nhóm</a:t>
            </a:r>
            <a:endParaRPr lang="en-US" altLang="en-US" sz="2800" b="1" dirty="0">
              <a:solidFill>
                <a:schemeClr val="hlink"/>
              </a:solidFill>
            </a:endParaRPr>
          </a:p>
        </p:txBody>
      </p:sp>
      <p:sp>
        <p:nvSpPr>
          <p:cNvPr id="16405" name="Rectangle 71"/>
          <p:cNvSpPr>
            <a:spLocks noChangeArrowheads="1"/>
          </p:cNvSpPr>
          <p:nvPr/>
        </p:nvSpPr>
        <p:spPr bwMode="auto">
          <a:xfrm>
            <a:off x="632603" y="2646582"/>
            <a:ext cx="82267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n-US" altLang="en-US" sz="2800" b="1" dirty="0">
                <a:solidFill>
                  <a:srgbClr val="FF0000"/>
                </a:solidFill>
              </a:rPr>
              <a:t>B1.</a:t>
            </a:r>
            <a:r>
              <a:rPr lang="en-US" altLang="en-US" sz="2800" b="1" dirty="0"/>
              <a:t> </a:t>
            </a:r>
            <a:r>
              <a:rPr lang="en-US" altLang="en-US" sz="2800" b="1" dirty="0" err="1"/>
              <a:t>Đặt</a:t>
            </a:r>
            <a:r>
              <a:rPr lang="en-US" altLang="en-US" sz="2800" b="1" dirty="0"/>
              <a:t> </a:t>
            </a:r>
            <a:r>
              <a:rPr lang="en-US" altLang="en-US" sz="2800" b="1" dirty="0" err="1"/>
              <a:t>cố</a:t>
            </a:r>
            <a:r>
              <a:rPr lang="en-US" altLang="en-US" sz="2800" b="1" dirty="0"/>
              <a:t> </a:t>
            </a:r>
            <a:r>
              <a:rPr lang="en-US" altLang="en-US" sz="2800" b="1" dirty="0" err="1"/>
              <a:t>định</a:t>
            </a:r>
            <a:r>
              <a:rPr lang="en-US" altLang="en-US" sz="2800" b="1" dirty="0"/>
              <a:t> </a:t>
            </a:r>
            <a:r>
              <a:rPr lang="en-US" altLang="en-US" sz="2800" b="1" dirty="0" err="1"/>
              <a:t>vị</a:t>
            </a:r>
            <a:r>
              <a:rPr lang="en-US" altLang="en-US" sz="2800" b="1" dirty="0"/>
              <a:t> </a:t>
            </a:r>
            <a:r>
              <a:rPr lang="en-US" altLang="en-US" sz="2800" b="1" dirty="0" err="1"/>
              <a:t>trí</a:t>
            </a:r>
            <a:r>
              <a:rPr lang="en-US" altLang="en-US" sz="2800" b="1" dirty="0"/>
              <a:t> </a:t>
            </a:r>
            <a:r>
              <a:rPr lang="en-US" altLang="en-US" sz="2800" b="1" dirty="0" err="1"/>
              <a:t>vật</a:t>
            </a:r>
            <a:r>
              <a:rPr lang="en-US" altLang="en-US" sz="2800" b="1" dirty="0"/>
              <a:t>.</a:t>
            </a:r>
          </a:p>
          <a:p>
            <a:pPr algn="just"/>
            <a:endParaRPr lang="en-US" altLang="en-US" sz="2800" b="1" dirty="0"/>
          </a:p>
          <a:p>
            <a:pPr algn="just"/>
            <a:r>
              <a:rPr lang="en-US" altLang="en-US" sz="2800" b="1" dirty="0">
                <a:solidFill>
                  <a:srgbClr val="FF0000"/>
                </a:solidFill>
              </a:rPr>
              <a:t>B2.</a:t>
            </a:r>
            <a:r>
              <a:rPr lang="en-US" altLang="en-US" sz="2800" b="1" dirty="0"/>
              <a:t> </a:t>
            </a:r>
            <a:r>
              <a:rPr lang="en-US" altLang="en-US" sz="2800" b="1" dirty="0" err="1"/>
              <a:t>Đặt</a:t>
            </a:r>
            <a:r>
              <a:rPr lang="en-US" altLang="en-US" sz="2800" b="1" dirty="0"/>
              <a:t> </a:t>
            </a:r>
            <a:r>
              <a:rPr lang="en-US" altLang="en-US" sz="2800" b="1" dirty="0" err="1"/>
              <a:t>kính</a:t>
            </a:r>
            <a:r>
              <a:rPr lang="en-US" altLang="en-US" sz="2800" b="1" dirty="0"/>
              <a:t> </a:t>
            </a:r>
            <a:r>
              <a:rPr lang="en-US" altLang="en-US" sz="2800" b="1" dirty="0" err="1"/>
              <a:t>lúp</a:t>
            </a:r>
            <a:r>
              <a:rPr lang="en-US" altLang="en-US" sz="2800" b="1" dirty="0"/>
              <a:t> </a:t>
            </a:r>
            <a:r>
              <a:rPr lang="en-US" altLang="en-US" sz="2800" b="1" dirty="0" err="1"/>
              <a:t>sao</a:t>
            </a:r>
            <a:r>
              <a:rPr lang="en-US" altLang="en-US" sz="2800" b="1" dirty="0"/>
              <a:t> </a:t>
            </a:r>
            <a:r>
              <a:rPr lang="en-US" altLang="en-US" sz="2800" b="1" dirty="0" err="1"/>
              <a:t>cho</a:t>
            </a:r>
            <a:r>
              <a:rPr lang="en-US" altLang="en-US" sz="2800" b="1" dirty="0"/>
              <a:t> </a:t>
            </a:r>
            <a:r>
              <a:rPr lang="en-US" altLang="en-US" sz="2800" b="1" dirty="0" err="1"/>
              <a:t>mắt</a:t>
            </a:r>
            <a:r>
              <a:rPr lang="en-US" altLang="en-US" sz="2800" b="1" dirty="0"/>
              <a:t> </a:t>
            </a:r>
            <a:r>
              <a:rPr lang="en-US" altLang="en-US" sz="2800" b="1" dirty="0" err="1"/>
              <a:t>chúng</a:t>
            </a:r>
            <a:r>
              <a:rPr lang="en-US" altLang="en-US" sz="2800" b="1" dirty="0"/>
              <a:t> ta </a:t>
            </a:r>
            <a:r>
              <a:rPr lang="en-US" altLang="en-US" sz="2800" b="1" dirty="0" err="1"/>
              <a:t>thu</a:t>
            </a:r>
            <a:r>
              <a:rPr lang="en-US" altLang="en-US" sz="2800" b="1" dirty="0"/>
              <a:t> </a:t>
            </a:r>
            <a:r>
              <a:rPr lang="en-US" altLang="en-US" sz="2800" b="1" dirty="0" err="1"/>
              <a:t>được</a:t>
            </a:r>
            <a:r>
              <a:rPr lang="en-US" altLang="en-US" sz="2800" b="1" dirty="0"/>
              <a:t> </a:t>
            </a:r>
            <a:r>
              <a:rPr lang="en-US" altLang="en-US" sz="2800" b="1" dirty="0" err="1"/>
              <a:t>ảnh</a:t>
            </a:r>
            <a:r>
              <a:rPr lang="en-US" altLang="en-US" sz="2800" b="1" dirty="0"/>
              <a:t> </a:t>
            </a:r>
            <a:r>
              <a:rPr lang="en-US" altLang="en-US" sz="2800" b="1" dirty="0" err="1"/>
              <a:t>của</a:t>
            </a:r>
            <a:r>
              <a:rPr lang="en-US" altLang="en-US" sz="2800" b="1" dirty="0"/>
              <a:t> </a:t>
            </a:r>
            <a:r>
              <a:rPr lang="en-US" altLang="en-US" sz="2800" b="1" dirty="0" err="1"/>
              <a:t>vật</a:t>
            </a:r>
            <a:r>
              <a:rPr lang="en-US" altLang="en-US" sz="2800" b="1" dirty="0"/>
              <a:t> </a:t>
            </a:r>
            <a:r>
              <a:rPr lang="en-US" altLang="en-US" sz="2800" b="1" dirty="0" err="1"/>
              <a:t>khi</a:t>
            </a:r>
            <a:r>
              <a:rPr lang="en-US" altLang="en-US" sz="2800" b="1" dirty="0"/>
              <a:t> </a:t>
            </a:r>
            <a:r>
              <a:rPr lang="en-US" altLang="en-US" sz="2800" b="1" dirty="0" err="1"/>
              <a:t>nhìn</a:t>
            </a:r>
            <a:r>
              <a:rPr lang="en-US" altLang="en-US" sz="2800" b="1" dirty="0"/>
              <a:t> qua </a:t>
            </a:r>
            <a:r>
              <a:rPr lang="en-US" altLang="en-US" sz="2800" b="1" dirty="0" err="1"/>
              <a:t>kính</a:t>
            </a:r>
            <a:r>
              <a:rPr lang="en-US" altLang="en-US" sz="2800" b="1" dirty="0"/>
              <a:t>.</a:t>
            </a:r>
          </a:p>
          <a:p>
            <a:pPr algn="just"/>
            <a:endParaRPr lang="en-US" altLang="en-US" sz="2800" b="1" dirty="0"/>
          </a:p>
          <a:p>
            <a:pPr algn="just"/>
            <a:r>
              <a:rPr lang="en-US" altLang="en-US" sz="2800" b="1" dirty="0">
                <a:solidFill>
                  <a:srgbClr val="FF0000"/>
                </a:solidFill>
              </a:rPr>
              <a:t>B3.</a:t>
            </a:r>
            <a:r>
              <a:rPr lang="en-US" altLang="en-US" sz="2800" b="1" dirty="0"/>
              <a:t> </a:t>
            </a:r>
            <a:r>
              <a:rPr lang="en-US" altLang="en-US" sz="2800" b="1" dirty="0" err="1"/>
              <a:t>Đo</a:t>
            </a:r>
            <a:r>
              <a:rPr lang="en-US" altLang="en-US" sz="2800" b="1" dirty="0"/>
              <a:t> </a:t>
            </a:r>
            <a:r>
              <a:rPr lang="en-US" altLang="en-US" sz="2800" b="1" dirty="0" err="1"/>
              <a:t>khoảng</a:t>
            </a:r>
            <a:r>
              <a:rPr lang="en-US" altLang="en-US" sz="2800" b="1" dirty="0"/>
              <a:t> </a:t>
            </a:r>
            <a:r>
              <a:rPr lang="en-US" altLang="en-US" sz="2800" b="1" dirty="0" err="1"/>
              <a:t>cách</a:t>
            </a:r>
            <a:r>
              <a:rPr lang="en-US" altLang="en-US" sz="2800" b="1" dirty="0"/>
              <a:t> </a:t>
            </a:r>
            <a:r>
              <a:rPr lang="en-US" altLang="en-US" sz="2800" b="1" dirty="0" err="1"/>
              <a:t>từ</a:t>
            </a:r>
            <a:r>
              <a:rPr lang="en-US" altLang="en-US" sz="2800" b="1" dirty="0"/>
              <a:t> </a:t>
            </a:r>
            <a:r>
              <a:rPr lang="en-US" altLang="en-US" sz="2800" b="1" dirty="0" err="1"/>
              <a:t>vật</a:t>
            </a:r>
            <a:r>
              <a:rPr lang="en-US" altLang="en-US" sz="2800" b="1" dirty="0"/>
              <a:t> </a:t>
            </a:r>
            <a:r>
              <a:rPr lang="en-US" altLang="en-US" sz="2800" b="1" dirty="0" err="1"/>
              <a:t>đến</a:t>
            </a:r>
            <a:r>
              <a:rPr lang="en-US" altLang="en-US" sz="2800" b="1" dirty="0"/>
              <a:t> </a:t>
            </a:r>
            <a:r>
              <a:rPr lang="en-US" altLang="en-US" sz="2800" b="1" dirty="0" err="1"/>
              <a:t>kính</a:t>
            </a:r>
            <a:r>
              <a:rPr lang="en-US" altLang="en-US" sz="2800" b="1" dirty="0"/>
              <a:t>, so </a:t>
            </a:r>
            <a:r>
              <a:rPr lang="en-US" altLang="en-US" sz="2800" b="1" dirty="0" err="1"/>
              <a:t>sánh</a:t>
            </a:r>
            <a:r>
              <a:rPr lang="en-US" altLang="en-US" sz="2800" b="1" dirty="0"/>
              <a:t> </a:t>
            </a:r>
            <a:r>
              <a:rPr lang="en-US" altLang="en-US" sz="2800" b="1" dirty="0" err="1"/>
              <a:t>khoảng</a:t>
            </a:r>
            <a:r>
              <a:rPr lang="en-US" altLang="en-US" sz="2800" b="1" dirty="0"/>
              <a:t> </a:t>
            </a:r>
            <a:r>
              <a:rPr lang="en-US" altLang="en-US" sz="2800" b="1" dirty="0" err="1"/>
              <a:t>cách</a:t>
            </a:r>
            <a:r>
              <a:rPr lang="en-US" altLang="en-US" sz="2800" b="1" dirty="0"/>
              <a:t> </a:t>
            </a:r>
            <a:r>
              <a:rPr lang="en-US" altLang="en-US" sz="2800" b="1" dirty="0" err="1"/>
              <a:t>đó</a:t>
            </a:r>
            <a:r>
              <a:rPr lang="en-US" altLang="en-US" sz="2800" b="1" dirty="0"/>
              <a:t> </a:t>
            </a:r>
            <a:r>
              <a:rPr lang="en-US" altLang="en-US" sz="2800" b="1" dirty="0" err="1"/>
              <a:t>với</a:t>
            </a:r>
            <a:r>
              <a:rPr lang="en-US" altLang="en-US" sz="2800" b="1" dirty="0"/>
              <a:t> </a:t>
            </a:r>
            <a:r>
              <a:rPr lang="en-US" altLang="en-US" sz="2800" b="1" dirty="0" err="1"/>
              <a:t>tiêu</a:t>
            </a:r>
            <a:r>
              <a:rPr lang="en-US" altLang="en-US" sz="2800" b="1" dirty="0"/>
              <a:t> </a:t>
            </a:r>
            <a:r>
              <a:rPr lang="en-US" altLang="en-US" sz="2800" b="1" dirty="0" err="1"/>
              <a:t>cự</a:t>
            </a:r>
            <a:r>
              <a:rPr lang="en-US" altLang="en-US" sz="2800" b="1" dirty="0"/>
              <a:t> </a:t>
            </a:r>
            <a:r>
              <a:rPr lang="en-US" altLang="en-US" sz="2800" b="1" dirty="0" err="1"/>
              <a:t>của</a:t>
            </a:r>
            <a:r>
              <a:rPr lang="en-US" altLang="en-US" sz="2800" b="1" dirty="0"/>
              <a:t> </a:t>
            </a:r>
            <a:r>
              <a:rPr lang="en-US" altLang="en-US" sz="2800" b="1" dirty="0" err="1"/>
              <a:t>kính</a:t>
            </a:r>
            <a:endParaRPr lang="en-US" altLang="en-US" sz="2800" b="1" dirty="0"/>
          </a:p>
          <a:p>
            <a:pPr algn="just"/>
            <a:endParaRPr lang="en-US" altLang="en-US" sz="2800" b="1" dirty="0"/>
          </a:p>
          <a:p>
            <a:pPr algn="just"/>
            <a:r>
              <a:rPr lang="en-US" altLang="en-US" sz="2800" b="1" dirty="0">
                <a:solidFill>
                  <a:srgbClr val="FF0000"/>
                </a:solidFill>
              </a:rPr>
              <a:t>B4.</a:t>
            </a:r>
            <a:r>
              <a:rPr lang="en-US" altLang="en-US" sz="2800" b="1" dirty="0"/>
              <a:t> </a:t>
            </a:r>
            <a:r>
              <a:rPr lang="en-US" altLang="en-US" sz="2800" b="1" dirty="0" err="1"/>
              <a:t>Vẽ</a:t>
            </a:r>
            <a:r>
              <a:rPr lang="en-US" altLang="en-US" sz="2800" b="1" dirty="0"/>
              <a:t> </a:t>
            </a:r>
            <a:r>
              <a:rPr lang="en-US" altLang="en-US" sz="2800" b="1" dirty="0" err="1"/>
              <a:t>ảnh</a:t>
            </a:r>
            <a:r>
              <a:rPr lang="en-US" altLang="en-US" sz="2800" b="1" dirty="0"/>
              <a:t> </a:t>
            </a:r>
            <a:r>
              <a:rPr lang="en-US" altLang="en-US" sz="2800" b="1" dirty="0" err="1"/>
              <a:t>của</a:t>
            </a:r>
            <a:r>
              <a:rPr lang="en-US" altLang="en-US" sz="2800" b="1" dirty="0"/>
              <a:t> </a:t>
            </a:r>
            <a:r>
              <a:rPr lang="en-US" altLang="en-US" sz="2800" b="1" dirty="0" err="1"/>
              <a:t>vật</a:t>
            </a:r>
            <a:r>
              <a:rPr lang="en-US" altLang="en-US" sz="2800" b="1" dirty="0"/>
              <a:t> qua </a:t>
            </a:r>
            <a:r>
              <a:rPr lang="en-US" altLang="en-US" sz="2800" b="1" dirty="0" err="1"/>
              <a:t>kính</a:t>
            </a:r>
            <a:r>
              <a:rPr lang="en-US" altLang="en-US" sz="2800" b="1" dirty="0"/>
              <a:t> </a:t>
            </a:r>
            <a:r>
              <a:rPr lang="en-US" altLang="en-US" sz="2800" b="1" dirty="0" err="1"/>
              <a:t>lúp</a:t>
            </a:r>
            <a:endParaRPr lang="en-US" altLang="en-US" sz="2800" dirty="0"/>
          </a:p>
        </p:txBody>
      </p:sp>
      <p:sp>
        <p:nvSpPr>
          <p:cNvPr id="16406" name="Rectangle 71"/>
          <p:cNvSpPr>
            <a:spLocks noChangeArrowheads="1"/>
          </p:cNvSpPr>
          <p:nvPr/>
        </p:nvSpPr>
        <p:spPr bwMode="auto">
          <a:xfrm>
            <a:off x="514709" y="1565345"/>
            <a:ext cx="8114582" cy="954107"/>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800" b="1" dirty="0">
                <a:solidFill>
                  <a:srgbClr val="0000FF"/>
                </a:solidFill>
              </a:rPr>
              <a:t> </a:t>
            </a:r>
            <a:r>
              <a:rPr lang="en-US" altLang="en-US" sz="2800" b="1" dirty="0" err="1">
                <a:solidFill>
                  <a:srgbClr val="0000FF"/>
                </a:solidFill>
              </a:rPr>
              <a:t>Các</a:t>
            </a:r>
            <a:r>
              <a:rPr lang="en-US" altLang="en-US" sz="2800" b="1" dirty="0">
                <a:solidFill>
                  <a:srgbClr val="0000FF"/>
                </a:solidFill>
              </a:rPr>
              <a:t> </a:t>
            </a:r>
            <a:r>
              <a:rPr lang="en-US" altLang="en-US" sz="2800" b="1" dirty="0" err="1">
                <a:solidFill>
                  <a:srgbClr val="0000FF"/>
                </a:solidFill>
              </a:rPr>
              <a:t>bước</a:t>
            </a:r>
            <a:r>
              <a:rPr lang="en-US" altLang="en-US" sz="2800" b="1" dirty="0">
                <a:solidFill>
                  <a:srgbClr val="0000FF"/>
                </a:solidFill>
              </a:rPr>
              <a:t> </a:t>
            </a:r>
            <a:r>
              <a:rPr lang="en-US" altLang="en-US" sz="2800" b="1" dirty="0" err="1">
                <a:solidFill>
                  <a:srgbClr val="0000FF"/>
                </a:solidFill>
              </a:rPr>
              <a:t>làm</a:t>
            </a:r>
            <a:r>
              <a:rPr lang="en-US" altLang="en-US" sz="2800" b="1" dirty="0">
                <a:solidFill>
                  <a:srgbClr val="0000FF"/>
                </a:solidFill>
              </a:rPr>
              <a:t> </a:t>
            </a:r>
            <a:r>
              <a:rPr lang="en-US" altLang="en-US" sz="2800" b="1" dirty="0" err="1">
                <a:solidFill>
                  <a:srgbClr val="0000FF"/>
                </a:solidFill>
              </a:rPr>
              <a:t>thí</a:t>
            </a:r>
            <a:r>
              <a:rPr lang="en-US" altLang="en-US" sz="2800" b="1" dirty="0">
                <a:solidFill>
                  <a:srgbClr val="0000FF"/>
                </a:solidFill>
              </a:rPr>
              <a:t> </a:t>
            </a:r>
            <a:r>
              <a:rPr lang="en-US" altLang="en-US" sz="2800" b="1" dirty="0" err="1" smtClean="0">
                <a:solidFill>
                  <a:srgbClr val="0000FF"/>
                </a:solidFill>
              </a:rPr>
              <a:t>nghiệm</a:t>
            </a:r>
            <a:r>
              <a:rPr lang="en-US" altLang="en-US" sz="2800" b="1" dirty="0" smtClean="0">
                <a:solidFill>
                  <a:srgbClr val="0000FF"/>
                </a:solidFill>
              </a:rPr>
              <a:t>: </a:t>
            </a:r>
            <a:r>
              <a:rPr lang="en-US" altLang="en-US" sz="2800" b="1" dirty="0" err="1">
                <a:solidFill>
                  <a:srgbClr val="0000FF"/>
                </a:solidFill>
              </a:rPr>
              <a:t>Quan</a:t>
            </a:r>
            <a:r>
              <a:rPr lang="en-US" altLang="en-US" sz="2800" b="1" dirty="0">
                <a:solidFill>
                  <a:srgbClr val="0000FF"/>
                </a:solidFill>
              </a:rPr>
              <a:t> </a:t>
            </a:r>
            <a:r>
              <a:rPr lang="en-US" altLang="en-US" sz="2800" b="1" dirty="0" err="1">
                <a:solidFill>
                  <a:srgbClr val="0000FF"/>
                </a:solidFill>
              </a:rPr>
              <a:t>sát</a:t>
            </a:r>
            <a:r>
              <a:rPr lang="en-US" altLang="en-US" sz="2800" b="1" dirty="0">
                <a:solidFill>
                  <a:srgbClr val="0000FF"/>
                </a:solidFill>
              </a:rPr>
              <a:t> </a:t>
            </a:r>
            <a:r>
              <a:rPr lang="en-US" altLang="en-US" sz="2800" b="1" dirty="0" err="1">
                <a:solidFill>
                  <a:srgbClr val="0000FF"/>
                </a:solidFill>
              </a:rPr>
              <a:t>một</a:t>
            </a:r>
            <a:r>
              <a:rPr lang="en-US" altLang="en-US" sz="2800" b="1" dirty="0">
                <a:solidFill>
                  <a:srgbClr val="0000FF"/>
                </a:solidFill>
              </a:rPr>
              <a:t> </a:t>
            </a:r>
            <a:r>
              <a:rPr lang="en-US" altLang="en-US" sz="2800" b="1" dirty="0" err="1">
                <a:solidFill>
                  <a:srgbClr val="0000FF"/>
                </a:solidFill>
              </a:rPr>
              <a:t>vật</a:t>
            </a:r>
            <a:r>
              <a:rPr lang="en-US" altLang="en-US" sz="2800" b="1" dirty="0">
                <a:solidFill>
                  <a:srgbClr val="0000FF"/>
                </a:solidFill>
              </a:rPr>
              <a:t> qua </a:t>
            </a:r>
            <a:r>
              <a:rPr lang="en-US" altLang="en-US" sz="2800" b="1" dirty="0" err="1">
                <a:solidFill>
                  <a:srgbClr val="0000FF"/>
                </a:solidFill>
              </a:rPr>
              <a:t>kính</a:t>
            </a:r>
            <a:r>
              <a:rPr lang="en-US" altLang="en-US" sz="2800" b="1" dirty="0">
                <a:solidFill>
                  <a:srgbClr val="0000FF"/>
                </a:solidFill>
              </a:rPr>
              <a:t> </a:t>
            </a:r>
            <a:r>
              <a:rPr lang="en-US" altLang="en-US" sz="2800" b="1" dirty="0" err="1">
                <a:solidFill>
                  <a:srgbClr val="0000FF"/>
                </a:solidFill>
              </a:rPr>
              <a:t>lúp</a:t>
            </a:r>
            <a:r>
              <a:rPr lang="en-US" altLang="en-US" sz="2800" b="1" dirty="0">
                <a:solidFill>
                  <a:srgbClr val="0000FF"/>
                </a:solidFill>
              </a:rPr>
              <a:t>.</a:t>
            </a:r>
          </a:p>
        </p:txBody>
      </p:sp>
    </p:spTree>
    <p:extLst>
      <p:ext uri="{BB962C8B-B14F-4D97-AF65-F5344CB8AC3E}">
        <p14:creationId xmlns:p14="http://schemas.microsoft.com/office/powerpoint/2010/main" val="70432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404"/>
                                        </p:tgtEl>
                                        <p:attrNameLst>
                                          <p:attrName>style.visibility</p:attrName>
                                        </p:attrNameLst>
                                      </p:cBhvr>
                                      <p:to>
                                        <p:strVal val="visible"/>
                                      </p:to>
                                    </p:set>
                                    <p:anim calcmode="lin" valueType="num">
                                      <p:cBhvr additive="base">
                                        <p:cTn id="7" dur="500" fill="hold"/>
                                        <p:tgtEl>
                                          <p:spTgt spid="16404"/>
                                        </p:tgtEl>
                                        <p:attrNameLst>
                                          <p:attrName>ppt_x</p:attrName>
                                        </p:attrNameLst>
                                      </p:cBhvr>
                                      <p:tavLst>
                                        <p:tav tm="0">
                                          <p:val>
                                            <p:strVal val="#ppt_x"/>
                                          </p:val>
                                        </p:tav>
                                        <p:tav tm="100000">
                                          <p:val>
                                            <p:strVal val="#ppt_x"/>
                                          </p:val>
                                        </p:tav>
                                      </p:tavLst>
                                    </p:anim>
                                    <p:anim calcmode="lin" valueType="num">
                                      <p:cBhvr additive="base">
                                        <p:cTn id="8" dur="500" fill="hold"/>
                                        <p:tgtEl>
                                          <p:spTgt spid="164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06"/>
                                        </p:tgtEl>
                                        <p:attrNameLst>
                                          <p:attrName>style.visibility</p:attrName>
                                        </p:attrNameLst>
                                      </p:cBhvr>
                                      <p:to>
                                        <p:strVal val="visible"/>
                                      </p:to>
                                    </p:set>
                                    <p:anim calcmode="lin" valueType="num">
                                      <p:cBhvr additive="base">
                                        <p:cTn id="13" dur="500" fill="hold"/>
                                        <p:tgtEl>
                                          <p:spTgt spid="16406"/>
                                        </p:tgtEl>
                                        <p:attrNameLst>
                                          <p:attrName>ppt_x</p:attrName>
                                        </p:attrNameLst>
                                      </p:cBhvr>
                                      <p:tavLst>
                                        <p:tav tm="0">
                                          <p:val>
                                            <p:strVal val="#ppt_x"/>
                                          </p:val>
                                        </p:tav>
                                        <p:tav tm="100000">
                                          <p:val>
                                            <p:strVal val="#ppt_x"/>
                                          </p:val>
                                        </p:tav>
                                      </p:tavLst>
                                    </p:anim>
                                    <p:anim calcmode="lin" valueType="num">
                                      <p:cBhvr additive="base">
                                        <p:cTn id="14" dur="500" fill="hold"/>
                                        <p:tgtEl>
                                          <p:spTgt spid="1640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6405">
                                            <p:txEl>
                                              <p:pRg st="0" end="0"/>
                                            </p:txEl>
                                          </p:spTgt>
                                        </p:tgtEl>
                                        <p:attrNameLst>
                                          <p:attrName>style.visibility</p:attrName>
                                        </p:attrNameLst>
                                      </p:cBhvr>
                                      <p:to>
                                        <p:strVal val="visible"/>
                                      </p:to>
                                    </p:set>
                                    <p:animEffect transition="in" filter="checkerboard(across)">
                                      <p:cBhvr>
                                        <p:cTn id="19" dur="500"/>
                                        <p:tgtEl>
                                          <p:spTgt spid="1640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6405">
                                            <p:txEl>
                                              <p:pRg st="2" end="2"/>
                                            </p:txEl>
                                          </p:spTgt>
                                        </p:tgtEl>
                                        <p:attrNameLst>
                                          <p:attrName>style.visibility</p:attrName>
                                        </p:attrNameLst>
                                      </p:cBhvr>
                                      <p:to>
                                        <p:strVal val="visible"/>
                                      </p:to>
                                    </p:set>
                                    <p:animEffect transition="in" filter="checkerboard(across)">
                                      <p:cBhvr>
                                        <p:cTn id="24" dur="500"/>
                                        <p:tgtEl>
                                          <p:spTgt spid="1640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6405">
                                            <p:txEl>
                                              <p:pRg st="4" end="4"/>
                                            </p:txEl>
                                          </p:spTgt>
                                        </p:tgtEl>
                                        <p:attrNameLst>
                                          <p:attrName>style.visibility</p:attrName>
                                        </p:attrNameLst>
                                      </p:cBhvr>
                                      <p:to>
                                        <p:strVal val="visible"/>
                                      </p:to>
                                    </p:set>
                                    <p:animEffect transition="in" filter="checkerboard(across)">
                                      <p:cBhvr>
                                        <p:cTn id="29" dur="500"/>
                                        <p:tgtEl>
                                          <p:spTgt spid="1640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6405">
                                            <p:txEl>
                                              <p:pRg st="6" end="6"/>
                                            </p:txEl>
                                          </p:spTgt>
                                        </p:tgtEl>
                                        <p:attrNameLst>
                                          <p:attrName>style.visibility</p:attrName>
                                        </p:attrNameLst>
                                      </p:cBhvr>
                                      <p:to>
                                        <p:strVal val="visible"/>
                                      </p:to>
                                    </p:set>
                                    <p:animEffect transition="in" filter="checkerboard(across)">
                                      <p:cBhvr>
                                        <p:cTn id="34" dur="500"/>
                                        <p:tgtEl>
                                          <p:spTgt spid="164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 grpId="0" animBg="1"/>
      <p:bldP spid="164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50541" y="1408176"/>
            <a:ext cx="801875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Khi quan sát một vật nhỏ qua kính lúp, ta nhìn thấy ảnh của vật. Ảnh này là ảnh ảo (không hứng được trên màn), cùng chiều và lớn hơn vật.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1766" y="3579920"/>
            <a:ext cx="8018754" cy="2554545"/>
          </a:xfrm>
          <a:prstGeom prst="rect">
            <a:avLst/>
          </a:prstGeom>
        </p:spPr>
        <p:txBody>
          <a:bodyPr wrap="square">
            <a:spAutoFit/>
          </a:bodyPr>
          <a:lstStyle/>
          <a:p>
            <a:pPr algn="just"/>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Để quan sát được ảnh của vật qua kính lúp một cách rõ nét, ta phải đặt vật trong khoảng tiêu cự của kính vì kính lúp là thấu kính hội tụ, đặt vật trong khoảng tiêu cự mới tạo ra ảnh ảo và lớn hơn vật.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1" name="Text Box 19"/>
          <p:cNvSpPr txBox="1">
            <a:spLocks noChangeArrowheads="1"/>
          </p:cNvSpPr>
          <p:nvPr/>
        </p:nvSpPr>
        <p:spPr bwMode="auto">
          <a:xfrm>
            <a:off x="237288" y="287521"/>
            <a:ext cx="844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0000"/>
                </a:solidFill>
              </a:rPr>
              <a:t>II. CÁCH QUAN SÁT MỘT VẬT NHỎ QUA KÍNH LÚP</a:t>
            </a:r>
          </a:p>
        </p:txBody>
      </p:sp>
      <p:sp>
        <p:nvSpPr>
          <p:cNvPr id="12" name="Text Box 19"/>
          <p:cNvSpPr txBox="1">
            <a:spLocks noChangeArrowheads="1"/>
          </p:cNvSpPr>
          <p:nvPr/>
        </p:nvSpPr>
        <p:spPr bwMode="auto">
          <a:xfrm>
            <a:off x="237288" y="915734"/>
            <a:ext cx="844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rgbClr val="7030A0"/>
                </a:solidFill>
              </a:rPr>
              <a:t>KẾT LUẬN:</a:t>
            </a:r>
            <a:endParaRPr lang="en-US" altLang="en-US" sz="2800" b="1" dirty="0">
              <a:solidFill>
                <a:srgbClr val="7030A0"/>
              </a:solidFill>
            </a:endParaRPr>
          </a:p>
        </p:txBody>
      </p:sp>
    </p:spTree>
    <p:extLst>
      <p:ext uri="{BB962C8B-B14F-4D97-AF65-F5344CB8AC3E}">
        <p14:creationId xmlns:p14="http://schemas.microsoft.com/office/powerpoint/2010/main" val="1686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61766" y="1539914"/>
            <a:ext cx="82301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Cần điều chỉnh sao cho ảnh của vật hiện ra trong khoảng nhìn rõ của mắt.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0542" y="2494021"/>
            <a:ext cx="4518273" cy="4401205"/>
          </a:xfrm>
          <a:prstGeom prst="rect">
            <a:avLst/>
          </a:prstGeom>
        </p:spPr>
        <p:txBody>
          <a:bodyPr wrap="square">
            <a:spAutoFit/>
          </a:bodyPr>
          <a:lstStyle/>
          <a:p>
            <a:r>
              <a:rPr lang="en-US" sz="2700" dirty="0" smtClean="0">
                <a:solidFill>
                  <a:schemeClr val="accent1">
                    <a:lumMod val="75000"/>
                  </a:schemeClr>
                </a:solidFill>
                <a:latin typeface="Times New Roman" panose="02020603050405020304" pitchFamily="18" charset="0"/>
                <a:cs typeface="Times New Roman" panose="02020603050405020304" pitchFamily="18" charset="0"/>
              </a:rPr>
              <a:t>+ </a:t>
            </a:r>
            <a:r>
              <a:rPr lang="vi-VN" sz="2700" dirty="0">
                <a:solidFill>
                  <a:schemeClr val="accent1">
                    <a:lumMod val="75000"/>
                  </a:schemeClr>
                </a:solidFill>
                <a:latin typeface="Times New Roman" panose="02020603050405020304" pitchFamily="18" charset="0"/>
                <a:cs typeface="Times New Roman" panose="02020603050405020304" pitchFamily="18" charset="0"/>
              </a:rPr>
              <a:t>Ngắm chừng ở cực cận: đặt kính lúp sao cho ảnh của vật xuất hiện ở điểm cực cận của mắt.</a:t>
            </a:r>
            <a:endParaRPr lang="en-US" sz="2700" dirty="0">
              <a:solidFill>
                <a:schemeClr val="accent1">
                  <a:lumMod val="75000"/>
                </a:schemeClr>
              </a:solidFill>
              <a:latin typeface="Times New Roman" panose="02020603050405020304" pitchFamily="18" charset="0"/>
              <a:cs typeface="Times New Roman" panose="02020603050405020304" pitchFamily="18" charset="0"/>
            </a:endParaRPr>
          </a:p>
          <a:p>
            <a:r>
              <a:rPr lang="en-US" sz="2700" dirty="0">
                <a:solidFill>
                  <a:schemeClr val="accent1">
                    <a:lumMod val="75000"/>
                  </a:schemeClr>
                </a:solidFill>
                <a:latin typeface="Times New Roman" panose="02020603050405020304" pitchFamily="18" charset="0"/>
                <a:cs typeface="Times New Roman" panose="02020603050405020304" pitchFamily="18" charset="0"/>
              </a:rPr>
              <a:t>+ </a:t>
            </a:r>
            <a:r>
              <a:rPr lang="vi-VN" sz="2700" dirty="0">
                <a:solidFill>
                  <a:schemeClr val="accent1">
                    <a:lumMod val="75000"/>
                  </a:schemeClr>
                </a:solidFill>
                <a:latin typeface="Times New Roman" panose="02020603050405020304" pitchFamily="18" charset="0"/>
                <a:cs typeface="Times New Roman" panose="02020603050405020304" pitchFamily="18" charset="0"/>
              </a:rPr>
              <a:t>Ngắm chừng ở vô cực: đặt vật ở vị trí d = f, ảnh của vật hiện ra ở vô cực.</a:t>
            </a:r>
            <a:endParaRPr lang="en-US" sz="2700" dirty="0">
              <a:solidFill>
                <a:schemeClr val="accent1">
                  <a:lumMod val="75000"/>
                </a:schemeClr>
              </a:solidFill>
              <a:latin typeface="Times New Roman" panose="02020603050405020304" pitchFamily="18" charset="0"/>
              <a:cs typeface="Times New Roman" panose="02020603050405020304" pitchFamily="18" charset="0"/>
            </a:endParaRPr>
          </a:p>
          <a:p>
            <a:r>
              <a:rPr lang="en-US" sz="2700" dirty="0">
                <a:solidFill>
                  <a:schemeClr val="accent1">
                    <a:lumMod val="75000"/>
                  </a:schemeClr>
                </a:solidFill>
                <a:latin typeface="Times New Roman" panose="02020603050405020304" pitchFamily="18" charset="0"/>
                <a:cs typeface="Times New Roman" panose="02020603050405020304" pitchFamily="18" charset="0"/>
              </a:rPr>
              <a:t>+ </a:t>
            </a:r>
            <a:r>
              <a:rPr lang="vi-VN" sz="2700" dirty="0">
                <a:solidFill>
                  <a:schemeClr val="accent1">
                    <a:lumMod val="75000"/>
                  </a:schemeClr>
                </a:solidFill>
                <a:latin typeface="Times New Roman" panose="02020603050405020304" pitchFamily="18" charset="0"/>
                <a:cs typeface="Times New Roman" panose="02020603050405020304" pitchFamily="18" charset="0"/>
              </a:rPr>
              <a:t>Ảnh của vật qua kính lúp trong trường hợp ngắm chừng ở cực cận</a:t>
            </a:r>
            <a:endParaRPr lang="en-US" sz="27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 Box 19"/>
          <p:cNvSpPr txBox="1">
            <a:spLocks noChangeArrowheads="1"/>
          </p:cNvSpPr>
          <p:nvPr/>
        </p:nvSpPr>
        <p:spPr bwMode="auto">
          <a:xfrm>
            <a:off x="237288" y="287521"/>
            <a:ext cx="844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0000"/>
                </a:solidFill>
              </a:rPr>
              <a:t>II. CÁCH QUAN SÁT MỘT VẬT NHỎ QUA KÍNH LÚP</a:t>
            </a:r>
          </a:p>
        </p:txBody>
      </p:sp>
      <p:sp>
        <p:nvSpPr>
          <p:cNvPr id="12" name="Text Box 19"/>
          <p:cNvSpPr txBox="1">
            <a:spLocks noChangeArrowheads="1"/>
          </p:cNvSpPr>
          <p:nvPr/>
        </p:nvSpPr>
        <p:spPr bwMode="auto">
          <a:xfrm>
            <a:off x="237288" y="915734"/>
            <a:ext cx="844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rgbClr val="7030A0"/>
                </a:solidFill>
              </a:rPr>
              <a:t>KẾT LUẬN:</a:t>
            </a:r>
            <a:endParaRPr lang="en-US" altLang="en-US" sz="2800" b="1" dirty="0">
              <a:solidFill>
                <a:srgbClr val="7030A0"/>
              </a:solidFill>
            </a:endParaRPr>
          </a:p>
        </p:txBody>
      </p:sp>
      <p:pic>
        <p:nvPicPr>
          <p:cNvPr id="7" name="Picture 6"/>
          <p:cNvPicPr/>
          <p:nvPr/>
        </p:nvPicPr>
        <p:blipFill>
          <a:blip r:embed="rId2"/>
          <a:stretch>
            <a:fillRect/>
          </a:stretch>
        </p:blipFill>
        <p:spPr>
          <a:xfrm>
            <a:off x="5080958" y="2594981"/>
            <a:ext cx="3725623" cy="2134682"/>
          </a:xfrm>
          <a:prstGeom prst="rect">
            <a:avLst/>
          </a:prstGeom>
        </p:spPr>
      </p:pic>
    </p:spTree>
    <p:extLst>
      <p:ext uri="{BB962C8B-B14F-4D97-AF65-F5344CB8AC3E}">
        <p14:creationId xmlns:p14="http://schemas.microsoft.com/office/powerpoint/2010/main" val="392972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37288" y="952189"/>
            <a:ext cx="823014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Trong một số trường hợp phải vẽ ảnh cửa vật rất lớn hoặc rất nhỏ, ta có thể vẽ được sơ đồ tạo ảnh theo một tỉ lệ xích xác định như sau:</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0542" y="2494021"/>
            <a:ext cx="8016890" cy="3108543"/>
          </a:xfrm>
          <a:prstGeom prst="rect">
            <a:avLst/>
          </a:prstGeom>
        </p:spPr>
        <p:txBody>
          <a:bodyPr wrap="square">
            <a:spAutoFit/>
          </a:bodyPr>
          <a:lstStyle/>
          <a:p>
            <a:r>
              <a:rPr lang="vi-VN" sz="2800" b="1" u="sng" dirty="0">
                <a:solidFill>
                  <a:srgbClr val="7030A0"/>
                </a:solidFill>
                <a:latin typeface="Times New Roman" panose="02020603050405020304" pitchFamily="18" charset="0"/>
                <a:cs typeface="Times New Roman" panose="02020603050405020304" pitchFamily="18" charset="0"/>
              </a:rPr>
              <a:t>Bước 1: </a:t>
            </a:r>
            <a:r>
              <a:rPr lang="vi-VN" sz="2800" dirty="0">
                <a:solidFill>
                  <a:schemeClr val="accent1">
                    <a:lumMod val="75000"/>
                  </a:schemeClr>
                </a:solidFill>
                <a:latin typeface="Times New Roman" panose="02020603050405020304" pitchFamily="18" charset="0"/>
                <a:cs typeface="Times New Roman" panose="02020603050405020304" pitchFamily="18" charset="0"/>
              </a:rPr>
              <a:t>Chọn tỉ lệ xích thích hợp.</a:t>
            </a:r>
            <a:br>
              <a:rPr lang="vi-VN" sz="2800" dirty="0">
                <a:solidFill>
                  <a:schemeClr val="accent1">
                    <a:lumMod val="75000"/>
                  </a:schemeClr>
                </a:solidFill>
                <a:latin typeface="Times New Roman" panose="02020603050405020304" pitchFamily="18" charset="0"/>
                <a:cs typeface="Times New Roman" panose="02020603050405020304" pitchFamily="18" charset="0"/>
              </a:rPr>
            </a:br>
            <a:r>
              <a:rPr lang="vi-VN" sz="2800" b="1" u="sng" dirty="0">
                <a:solidFill>
                  <a:srgbClr val="7030A0"/>
                </a:solidFill>
                <a:latin typeface="Times New Roman" panose="02020603050405020304" pitchFamily="18" charset="0"/>
                <a:cs typeface="Times New Roman" panose="02020603050405020304" pitchFamily="18" charset="0"/>
              </a:rPr>
              <a:t>Bước 2: </a:t>
            </a:r>
            <a:r>
              <a:rPr lang="vi-VN" sz="2800" dirty="0">
                <a:solidFill>
                  <a:schemeClr val="accent1">
                    <a:lumMod val="75000"/>
                  </a:schemeClr>
                </a:solidFill>
                <a:latin typeface="Times New Roman" panose="02020603050405020304" pitchFamily="18" charset="0"/>
                <a:cs typeface="Times New Roman" panose="02020603050405020304" pitchFamily="18" charset="0"/>
              </a:rPr>
              <a:t>Xác định giá trị tiêu cự f của thấu kính; các khoảng cách từ vật và ảnh tới thấu kính d, d'; các độ cao của vật và ảnh h, h’ theo cùng một tỉ lệ xích đã chọn.</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vi-VN" sz="2800" b="1" u="sng" dirty="0">
                <a:solidFill>
                  <a:srgbClr val="7030A0"/>
                </a:solidFill>
                <a:latin typeface="Times New Roman" panose="02020603050405020304" pitchFamily="18" charset="0"/>
                <a:cs typeface="Times New Roman" panose="02020603050405020304" pitchFamily="18" charset="0"/>
              </a:rPr>
              <a:t>Bước 3: </a:t>
            </a:r>
            <a:r>
              <a:rPr lang="vi-VN" sz="2800" dirty="0">
                <a:solidFill>
                  <a:schemeClr val="accent1">
                    <a:lumMod val="75000"/>
                  </a:schemeClr>
                </a:solidFill>
                <a:latin typeface="Times New Roman" panose="02020603050405020304" pitchFamily="18" charset="0"/>
                <a:cs typeface="Times New Roman" panose="02020603050405020304" pitchFamily="18" charset="0"/>
              </a:rPr>
              <a:t>Vẽ sơ đồ tạo ảnh của vật theo các giá trị đã xác định được.</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 Box 19"/>
          <p:cNvSpPr txBox="1">
            <a:spLocks noChangeArrowheads="1"/>
          </p:cNvSpPr>
          <p:nvPr/>
        </p:nvSpPr>
        <p:spPr bwMode="auto">
          <a:xfrm>
            <a:off x="237288" y="287521"/>
            <a:ext cx="844526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700" b="1" dirty="0" smtClean="0">
                <a:solidFill>
                  <a:srgbClr val="FF0000"/>
                </a:solidFill>
                <a:latin typeface="Times New Roman" panose="02020603050405020304" pitchFamily="18" charset="0"/>
                <a:cs typeface="Times New Roman" panose="02020603050405020304" pitchFamily="18" charset="0"/>
              </a:rPr>
              <a:t>III. </a:t>
            </a:r>
            <a:r>
              <a:rPr lang="vi-VN" sz="2700" b="1" dirty="0" smtClean="0">
                <a:solidFill>
                  <a:srgbClr val="FF0000"/>
                </a:solidFill>
                <a:latin typeface="Times New Roman" panose="02020603050405020304" pitchFamily="18" charset="0"/>
                <a:cs typeface="Times New Roman" panose="02020603050405020304" pitchFamily="18" charset="0"/>
              </a:rPr>
              <a:t>VẼ SƠ ĐỒ TẠO ẢNH QUA THẤU KÍNH HỘI TỤ</a:t>
            </a:r>
            <a:endParaRPr lang="en-US" altLang="en-US" sz="27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38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3" name="Line 31"/>
          <p:cNvSpPr>
            <a:spLocks noChangeShapeType="1"/>
          </p:cNvSpPr>
          <p:nvPr/>
        </p:nvSpPr>
        <p:spPr bwMode="auto">
          <a:xfrm>
            <a:off x="2077646" y="3244823"/>
            <a:ext cx="6415088"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4" name="Line 32"/>
          <p:cNvSpPr>
            <a:spLocks noChangeShapeType="1"/>
          </p:cNvSpPr>
          <p:nvPr/>
        </p:nvSpPr>
        <p:spPr bwMode="auto">
          <a:xfrm flipV="1">
            <a:off x="4427146" y="2700310"/>
            <a:ext cx="0" cy="533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5" name="Text Box 33"/>
          <p:cNvSpPr txBox="1">
            <a:spLocks noChangeArrowheads="1"/>
          </p:cNvSpPr>
          <p:nvPr/>
        </p:nvSpPr>
        <p:spPr bwMode="auto">
          <a:xfrm>
            <a:off x="3428609" y="3325785"/>
            <a:ext cx="60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FF0000"/>
                </a:solidFill>
              </a:rPr>
              <a:t>F</a:t>
            </a:r>
          </a:p>
        </p:txBody>
      </p:sp>
      <p:sp>
        <p:nvSpPr>
          <p:cNvPr id="18466" name="Freeform 34"/>
          <p:cNvSpPr>
            <a:spLocks/>
          </p:cNvSpPr>
          <p:nvPr/>
        </p:nvSpPr>
        <p:spPr bwMode="auto">
          <a:xfrm>
            <a:off x="4408096" y="2713010"/>
            <a:ext cx="3835400" cy="1449388"/>
          </a:xfrm>
          <a:custGeom>
            <a:avLst/>
            <a:gdLst>
              <a:gd name="T0" fmla="*/ 0 w 2482"/>
              <a:gd name="T1" fmla="*/ 0 h 877"/>
              <a:gd name="T2" fmla="*/ 2482 w 2482"/>
              <a:gd name="T3" fmla="*/ 877 h 877"/>
            </a:gdLst>
            <a:ahLst/>
            <a:cxnLst>
              <a:cxn ang="0">
                <a:pos x="T0" y="T1"/>
              </a:cxn>
              <a:cxn ang="0">
                <a:pos x="T2" y="T3"/>
              </a:cxn>
            </a:cxnLst>
            <a:rect l="0" t="0" r="r" b="b"/>
            <a:pathLst>
              <a:path w="2482" h="877">
                <a:moveTo>
                  <a:pt x="0" y="0"/>
                </a:moveTo>
                <a:lnTo>
                  <a:pt x="2482" y="877"/>
                </a:lnTo>
              </a:path>
            </a:pathLst>
          </a:custGeom>
          <a:noFill/>
          <a:ln w="19050" cmpd="sng">
            <a:solidFill>
              <a:srgbClr val="0099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7" name="Line 35"/>
          <p:cNvSpPr>
            <a:spLocks noChangeShapeType="1"/>
          </p:cNvSpPr>
          <p:nvPr/>
        </p:nvSpPr>
        <p:spPr bwMode="auto">
          <a:xfrm flipH="1" flipV="1">
            <a:off x="1587109" y="1743048"/>
            <a:ext cx="4224337" cy="981075"/>
          </a:xfrm>
          <a:prstGeom prst="line">
            <a:avLst/>
          </a:prstGeom>
          <a:noFill/>
          <a:ln w="19050">
            <a:solidFill>
              <a:srgbClr val="0099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8" name="Line 36"/>
          <p:cNvSpPr>
            <a:spLocks noChangeShapeType="1"/>
          </p:cNvSpPr>
          <p:nvPr/>
        </p:nvSpPr>
        <p:spPr bwMode="auto">
          <a:xfrm flipV="1">
            <a:off x="2226871" y="1881160"/>
            <a:ext cx="0" cy="1343025"/>
          </a:xfrm>
          <a:prstGeom prst="line">
            <a:avLst/>
          </a:prstGeom>
          <a:noFill/>
          <a:ln w="28575">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9" name="Text Box 37"/>
          <p:cNvSpPr txBox="1">
            <a:spLocks noChangeArrowheads="1"/>
          </p:cNvSpPr>
          <p:nvPr/>
        </p:nvSpPr>
        <p:spPr bwMode="auto">
          <a:xfrm>
            <a:off x="7498959" y="3282923"/>
            <a:ext cx="60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FF0000"/>
                </a:solidFill>
              </a:rPr>
              <a:t>F’</a:t>
            </a:r>
          </a:p>
        </p:txBody>
      </p:sp>
      <p:grpSp>
        <p:nvGrpSpPr>
          <p:cNvPr id="18470" name="Group 38"/>
          <p:cNvGrpSpPr>
            <a:grpSpLocks/>
          </p:cNvGrpSpPr>
          <p:nvPr/>
        </p:nvGrpSpPr>
        <p:grpSpPr bwMode="auto">
          <a:xfrm>
            <a:off x="5036746" y="2889223"/>
            <a:ext cx="155575" cy="165100"/>
            <a:chOff x="3548" y="2054"/>
            <a:chExt cx="98" cy="104"/>
          </a:xfrm>
        </p:grpSpPr>
        <p:sp>
          <p:nvSpPr>
            <p:cNvPr id="18471" name="Freeform 39"/>
            <p:cNvSpPr>
              <a:spLocks/>
            </p:cNvSpPr>
            <p:nvPr/>
          </p:nvSpPr>
          <p:spPr bwMode="auto">
            <a:xfrm rot="927390">
              <a:off x="3548" y="2054"/>
              <a:ext cx="62" cy="89"/>
            </a:xfrm>
            <a:custGeom>
              <a:avLst/>
              <a:gdLst>
                <a:gd name="T0" fmla="*/ 27 w 204"/>
                <a:gd name="T1" fmla="*/ 0 h 302"/>
                <a:gd name="T2" fmla="*/ 204 w 204"/>
                <a:gd name="T3" fmla="*/ 177 h 302"/>
                <a:gd name="T4" fmla="*/ 0 w 204"/>
                <a:gd name="T5" fmla="*/ 302 h 302"/>
              </a:gdLst>
              <a:ahLst/>
              <a:cxnLst>
                <a:cxn ang="0">
                  <a:pos x="T0" y="T1"/>
                </a:cxn>
                <a:cxn ang="0">
                  <a:pos x="T2" y="T3"/>
                </a:cxn>
                <a:cxn ang="0">
                  <a:pos x="T4" y="T5"/>
                </a:cxn>
              </a:cxnLst>
              <a:rect l="0" t="0" r="r" b="b"/>
              <a:pathLst>
                <a:path w="204" h="302">
                  <a:moveTo>
                    <a:pt x="27" y="0"/>
                  </a:moveTo>
                  <a:lnTo>
                    <a:pt x="204" y="177"/>
                  </a:lnTo>
                  <a:lnTo>
                    <a:pt x="0" y="302"/>
                  </a:lnTo>
                </a:path>
              </a:pathLst>
            </a:custGeom>
            <a:noFill/>
            <a:ln w="19050" cmpd="sng">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2" name="Freeform 40"/>
            <p:cNvSpPr>
              <a:spLocks/>
            </p:cNvSpPr>
            <p:nvPr/>
          </p:nvSpPr>
          <p:spPr bwMode="auto">
            <a:xfrm rot="927390">
              <a:off x="3584" y="2069"/>
              <a:ext cx="62" cy="89"/>
            </a:xfrm>
            <a:custGeom>
              <a:avLst/>
              <a:gdLst>
                <a:gd name="T0" fmla="*/ 27 w 204"/>
                <a:gd name="T1" fmla="*/ 0 h 302"/>
                <a:gd name="T2" fmla="*/ 204 w 204"/>
                <a:gd name="T3" fmla="*/ 177 h 302"/>
                <a:gd name="T4" fmla="*/ 0 w 204"/>
                <a:gd name="T5" fmla="*/ 302 h 302"/>
              </a:gdLst>
              <a:ahLst/>
              <a:cxnLst>
                <a:cxn ang="0">
                  <a:pos x="T0" y="T1"/>
                </a:cxn>
                <a:cxn ang="0">
                  <a:pos x="T2" y="T3"/>
                </a:cxn>
                <a:cxn ang="0">
                  <a:pos x="T4" y="T5"/>
                </a:cxn>
              </a:cxnLst>
              <a:rect l="0" t="0" r="r" b="b"/>
              <a:pathLst>
                <a:path w="204" h="302">
                  <a:moveTo>
                    <a:pt x="27" y="0"/>
                  </a:moveTo>
                  <a:lnTo>
                    <a:pt x="204" y="177"/>
                  </a:lnTo>
                  <a:lnTo>
                    <a:pt x="0" y="302"/>
                  </a:lnTo>
                </a:path>
              </a:pathLst>
            </a:custGeom>
            <a:noFill/>
            <a:ln w="19050" cmpd="sng">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73" name="Freeform 41"/>
          <p:cNvSpPr>
            <a:spLocks/>
          </p:cNvSpPr>
          <p:nvPr/>
        </p:nvSpPr>
        <p:spPr bwMode="auto">
          <a:xfrm rot="21431027">
            <a:off x="5131996" y="2646335"/>
            <a:ext cx="98425" cy="141288"/>
          </a:xfrm>
          <a:custGeom>
            <a:avLst/>
            <a:gdLst>
              <a:gd name="T0" fmla="*/ 27 w 204"/>
              <a:gd name="T1" fmla="*/ 0 h 302"/>
              <a:gd name="T2" fmla="*/ 204 w 204"/>
              <a:gd name="T3" fmla="*/ 177 h 302"/>
              <a:gd name="T4" fmla="*/ 0 w 204"/>
              <a:gd name="T5" fmla="*/ 302 h 302"/>
            </a:gdLst>
            <a:ahLst/>
            <a:cxnLst>
              <a:cxn ang="0">
                <a:pos x="T0" y="T1"/>
              </a:cxn>
              <a:cxn ang="0">
                <a:pos x="T2" y="T3"/>
              </a:cxn>
              <a:cxn ang="0">
                <a:pos x="T4" y="T5"/>
              </a:cxn>
            </a:cxnLst>
            <a:rect l="0" t="0" r="r" b="b"/>
            <a:pathLst>
              <a:path w="204" h="302">
                <a:moveTo>
                  <a:pt x="27" y="0"/>
                </a:moveTo>
                <a:lnTo>
                  <a:pt x="204" y="177"/>
                </a:lnTo>
                <a:lnTo>
                  <a:pt x="0" y="302"/>
                </a:lnTo>
              </a:path>
            </a:pathLst>
          </a:custGeom>
          <a:noFill/>
          <a:ln w="19050" cmpd="sng">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4" name="Freeform 42"/>
          <p:cNvSpPr>
            <a:spLocks/>
          </p:cNvSpPr>
          <p:nvPr/>
        </p:nvSpPr>
        <p:spPr bwMode="auto">
          <a:xfrm rot="408094">
            <a:off x="6332146" y="2803498"/>
            <a:ext cx="98425" cy="141287"/>
          </a:xfrm>
          <a:custGeom>
            <a:avLst/>
            <a:gdLst>
              <a:gd name="T0" fmla="*/ 27 w 204"/>
              <a:gd name="T1" fmla="*/ 0 h 302"/>
              <a:gd name="T2" fmla="*/ 204 w 204"/>
              <a:gd name="T3" fmla="*/ 177 h 302"/>
              <a:gd name="T4" fmla="*/ 0 w 204"/>
              <a:gd name="T5" fmla="*/ 302 h 302"/>
            </a:gdLst>
            <a:ahLst/>
            <a:cxnLst>
              <a:cxn ang="0">
                <a:pos x="T0" y="T1"/>
              </a:cxn>
              <a:cxn ang="0">
                <a:pos x="T2" y="T3"/>
              </a:cxn>
              <a:cxn ang="0">
                <a:pos x="T4" y="T5"/>
              </a:cxn>
            </a:cxnLst>
            <a:rect l="0" t="0" r="r" b="b"/>
            <a:pathLst>
              <a:path w="204" h="302">
                <a:moveTo>
                  <a:pt x="27" y="0"/>
                </a:moveTo>
                <a:lnTo>
                  <a:pt x="204" y="177"/>
                </a:lnTo>
                <a:lnTo>
                  <a:pt x="0" y="302"/>
                </a:lnTo>
              </a:path>
            </a:pathLst>
          </a:custGeom>
          <a:noFill/>
          <a:ln w="19050" cmpd="sng">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75" name="Group 43"/>
          <p:cNvGrpSpPr>
            <a:grpSpLocks/>
          </p:cNvGrpSpPr>
          <p:nvPr/>
        </p:nvGrpSpPr>
        <p:grpSpPr bwMode="auto">
          <a:xfrm>
            <a:off x="6517884" y="3446435"/>
            <a:ext cx="155575" cy="165100"/>
            <a:chOff x="4481" y="2405"/>
            <a:chExt cx="98" cy="104"/>
          </a:xfrm>
        </p:grpSpPr>
        <p:sp>
          <p:nvSpPr>
            <p:cNvPr id="18476" name="Freeform 44"/>
            <p:cNvSpPr>
              <a:spLocks/>
            </p:cNvSpPr>
            <p:nvPr/>
          </p:nvSpPr>
          <p:spPr bwMode="auto">
            <a:xfrm rot="927390">
              <a:off x="4481" y="2405"/>
              <a:ext cx="62" cy="89"/>
            </a:xfrm>
            <a:custGeom>
              <a:avLst/>
              <a:gdLst>
                <a:gd name="T0" fmla="*/ 27 w 204"/>
                <a:gd name="T1" fmla="*/ 0 h 302"/>
                <a:gd name="T2" fmla="*/ 204 w 204"/>
                <a:gd name="T3" fmla="*/ 177 h 302"/>
                <a:gd name="T4" fmla="*/ 0 w 204"/>
                <a:gd name="T5" fmla="*/ 302 h 302"/>
              </a:gdLst>
              <a:ahLst/>
              <a:cxnLst>
                <a:cxn ang="0">
                  <a:pos x="T0" y="T1"/>
                </a:cxn>
                <a:cxn ang="0">
                  <a:pos x="T2" y="T3"/>
                </a:cxn>
                <a:cxn ang="0">
                  <a:pos x="T4" y="T5"/>
                </a:cxn>
              </a:cxnLst>
              <a:rect l="0" t="0" r="r" b="b"/>
              <a:pathLst>
                <a:path w="204" h="302">
                  <a:moveTo>
                    <a:pt x="27" y="0"/>
                  </a:moveTo>
                  <a:lnTo>
                    <a:pt x="204" y="177"/>
                  </a:lnTo>
                  <a:lnTo>
                    <a:pt x="0" y="302"/>
                  </a:lnTo>
                </a:path>
              </a:pathLst>
            </a:custGeom>
            <a:noFill/>
            <a:ln w="19050" cmpd="sng">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7" name="Freeform 45"/>
            <p:cNvSpPr>
              <a:spLocks/>
            </p:cNvSpPr>
            <p:nvPr/>
          </p:nvSpPr>
          <p:spPr bwMode="auto">
            <a:xfrm rot="927390">
              <a:off x="4517" y="2420"/>
              <a:ext cx="62" cy="89"/>
            </a:xfrm>
            <a:custGeom>
              <a:avLst/>
              <a:gdLst>
                <a:gd name="T0" fmla="*/ 27 w 204"/>
                <a:gd name="T1" fmla="*/ 0 h 302"/>
                <a:gd name="T2" fmla="*/ 204 w 204"/>
                <a:gd name="T3" fmla="*/ 177 h 302"/>
                <a:gd name="T4" fmla="*/ 0 w 204"/>
                <a:gd name="T5" fmla="*/ 302 h 302"/>
              </a:gdLst>
              <a:ahLst/>
              <a:cxnLst>
                <a:cxn ang="0">
                  <a:pos x="T0" y="T1"/>
                </a:cxn>
                <a:cxn ang="0">
                  <a:pos x="T2" y="T3"/>
                </a:cxn>
                <a:cxn ang="0">
                  <a:pos x="T4" y="T5"/>
                </a:cxn>
              </a:cxnLst>
              <a:rect l="0" t="0" r="r" b="b"/>
              <a:pathLst>
                <a:path w="204" h="302">
                  <a:moveTo>
                    <a:pt x="27" y="0"/>
                  </a:moveTo>
                  <a:lnTo>
                    <a:pt x="204" y="177"/>
                  </a:lnTo>
                  <a:lnTo>
                    <a:pt x="0" y="302"/>
                  </a:lnTo>
                </a:path>
              </a:pathLst>
            </a:custGeom>
            <a:noFill/>
            <a:ln w="19050" cmpd="sng">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78" name="Text Box 46"/>
          <p:cNvSpPr txBox="1">
            <a:spLocks noChangeArrowheads="1"/>
          </p:cNvSpPr>
          <p:nvPr/>
        </p:nvSpPr>
        <p:spPr bwMode="auto">
          <a:xfrm>
            <a:off x="4117584" y="3213073"/>
            <a:ext cx="60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folHlink"/>
                </a:solidFill>
              </a:rPr>
              <a:t>A</a:t>
            </a:r>
          </a:p>
        </p:txBody>
      </p:sp>
      <p:sp>
        <p:nvSpPr>
          <p:cNvPr id="18479" name="Text Box 47"/>
          <p:cNvSpPr txBox="1">
            <a:spLocks noChangeArrowheads="1"/>
          </p:cNvSpPr>
          <p:nvPr/>
        </p:nvSpPr>
        <p:spPr bwMode="auto">
          <a:xfrm>
            <a:off x="4131871" y="2368523"/>
            <a:ext cx="604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folHlink"/>
                </a:solidFill>
              </a:rPr>
              <a:t>B</a:t>
            </a:r>
          </a:p>
        </p:txBody>
      </p:sp>
      <p:sp>
        <p:nvSpPr>
          <p:cNvPr id="18480" name="Text Box 48"/>
          <p:cNvSpPr txBox="1">
            <a:spLocks noChangeArrowheads="1"/>
          </p:cNvSpPr>
          <p:nvPr/>
        </p:nvSpPr>
        <p:spPr bwMode="auto">
          <a:xfrm>
            <a:off x="1936359" y="3282923"/>
            <a:ext cx="60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folHlink"/>
                </a:solidFill>
              </a:rPr>
              <a:t>A’</a:t>
            </a:r>
          </a:p>
        </p:txBody>
      </p:sp>
      <p:sp>
        <p:nvSpPr>
          <p:cNvPr id="18481" name="Text Box 49"/>
          <p:cNvSpPr txBox="1">
            <a:spLocks noChangeArrowheads="1"/>
          </p:cNvSpPr>
          <p:nvPr/>
        </p:nvSpPr>
        <p:spPr bwMode="auto">
          <a:xfrm>
            <a:off x="1950646" y="1522385"/>
            <a:ext cx="604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folHlink"/>
                </a:solidFill>
              </a:rPr>
              <a:t>B’</a:t>
            </a:r>
          </a:p>
        </p:txBody>
      </p:sp>
      <p:sp>
        <p:nvSpPr>
          <p:cNvPr id="18482" name="Line 50"/>
          <p:cNvSpPr>
            <a:spLocks noChangeShapeType="1"/>
          </p:cNvSpPr>
          <p:nvPr/>
        </p:nvSpPr>
        <p:spPr bwMode="auto">
          <a:xfrm flipH="1" flipV="1">
            <a:off x="1531546" y="1644623"/>
            <a:ext cx="2901950" cy="1079500"/>
          </a:xfrm>
          <a:prstGeom prst="line">
            <a:avLst/>
          </a:prstGeom>
          <a:noFill/>
          <a:ln w="19050">
            <a:solidFill>
              <a:srgbClr val="0099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3" name="Freeform 51"/>
          <p:cNvSpPr>
            <a:spLocks/>
          </p:cNvSpPr>
          <p:nvPr/>
        </p:nvSpPr>
        <p:spPr bwMode="auto">
          <a:xfrm>
            <a:off x="4408096" y="2713010"/>
            <a:ext cx="3924300" cy="674688"/>
          </a:xfrm>
          <a:custGeom>
            <a:avLst/>
            <a:gdLst>
              <a:gd name="T0" fmla="*/ 0 w 2664"/>
              <a:gd name="T1" fmla="*/ 0 h 425"/>
              <a:gd name="T2" fmla="*/ 930 w 2664"/>
              <a:gd name="T3" fmla="*/ 3 h 425"/>
              <a:gd name="T4" fmla="*/ 2664 w 2664"/>
              <a:gd name="T5" fmla="*/ 425 h 425"/>
            </a:gdLst>
            <a:ahLst/>
            <a:cxnLst>
              <a:cxn ang="0">
                <a:pos x="T0" y="T1"/>
              </a:cxn>
              <a:cxn ang="0">
                <a:pos x="T2" y="T3"/>
              </a:cxn>
              <a:cxn ang="0">
                <a:pos x="T4" y="T5"/>
              </a:cxn>
            </a:cxnLst>
            <a:rect l="0" t="0" r="r" b="b"/>
            <a:pathLst>
              <a:path w="2664" h="425">
                <a:moveTo>
                  <a:pt x="0" y="0"/>
                </a:moveTo>
                <a:lnTo>
                  <a:pt x="930" y="3"/>
                </a:lnTo>
                <a:lnTo>
                  <a:pt x="2664" y="425"/>
                </a:lnTo>
              </a:path>
            </a:pathLst>
          </a:custGeom>
          <a:noFill/>
          <a:ln w="19050" cmpd="sng">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4" name="Line 52"/>
          <p:cNvSpPr>
            <a:spLocks noChangeShapeType="1"/>
          </p:cNvSpPr>
          <p:nvPr/>
        </p:nvSpPr>
        <p:spPr bwMode="auto">
          <a:xfrm>
            <a:off x="5779696" y="2332010"/>
            <a:ext cx="0" cy="1717675"/>
          </a:xfrm>
          <a:prstGeom prst="line">
            <a:avLst/>
          </a:prstGeom>
          <a:noFill/>
          <a:ln w="38100">
            <a:solidFill>
              <a:srgbClr val="008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5" name="Oval 53"/>
          <p:cNvSpPr>
            <a:spLocks noChangeArrowheads="1"/>
          </p:cNvSpPr>
          <p:nvPr/>
        </p:nvSpPr>
        <p:spPr bwMode="auto">
          <a:xfrm>
            <a:off x="3708009" y="3170210"/>
            <a:ext cx="88900" cy="88900"/>
          </a:xfrm>
          <a:prstGeom prst="ellipse">
            <a:avLst/>
          </a:prstGeom>
          <a:solidFill>
            <a:srgbClr val="800080"/>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6" name="Oval 54"/>
          <p:cNvSpPr>
            <a:spLocks noChangeArrowheads="1"/>
          </p:cNvSpPr>
          <p:nvPr/>
        </p:nvSpPr>
        <p:spPr bwMode="auto">
          <a:xfrm>
            <a:off x="7760896" y="3170210"/>
            <a:ext cx="88900" cy="88900"/>
          </a:xfrm>
          <a:prstGeom prst="ellipse">
            <a:avLst/>
          </a:prstGeom>
          <a:solidFill>
            <a:srgbClr val="800080"/>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0" name="Text Box 58"/>
          <p:cNvSpPr txBox="1">
            <a:spLocks noChangeArrowheads="1"/>
          </p:cNvSpPr>
          <p:nvPr/>
        </p:nvSpPr>
        <p:spPr bwMode="auto">
          <a:xfrm>
            <a:off x="531421" y="4538635"/>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smtClean="0"/>
              <a:t>Khi</a:t>
            </a:r>
            <a:r>
              <a:rPr lang="en-US" altLang="en-US" sz="2400" b="1" dirty="0" smtClean="0"/>
              <a:t> </a:t>
            </a:r>
            <a:r>
              <a:rPr lang="en-US" altLang="en-US" sz="2400" b="1" dirty="0" err="1" smtClean="0"/>
              <a:t>quan</a:t>
            </a:r>
            <a:r>
              <a:rPr lang="en-US" altLang="en-US" sz="2400" b="1" dirty="0" smtClean="0"/>
              <a:t> </a:t>
            </a:r>
            <a:r>
              <a:rPr lang="en-US" altLang="en-US" sz="2400" b="1" dirty="0" err="1" smtClean="0"/>
              <a:t>sát</a:t>
            </a:r>
            <a:r>
              <a:rPr lang="en-US" altLang="en-US" sz="2400" b="1" dirty="0" smtClean="0"/>
              <a:t> </a:t>
            </a:r>
            <a:r>
              <a:rPr lang="en-US" altLang="en-US" sz="2400" b="1" dirty="0" err="1" smtClean="0"/>
              <a:t>một</a:t>
            </a:r>
            <a:r>
              <a:rPr lang="en-US" altLang="en-US" sz="2400" b="1" dirty="0" smtClean="0"/>
              <a:t> </a:t>
            </a:r>
            <a:r>
              <a:rPr lang="en-US" altLang="en-US" sz="2400" b="1" dirty="0" err="1" smtClean="0"/>
              <a:t>vật</a:t>
            </a:r>
            <a:r>
              <a:rPr lang="en-US" altLang="en-US" sz="2400" b="1" dirty="0" smtClean="0"/>
              <a:t> </a:t>
            </a:r>
            <a:r>
              <a:rPr lang="en-US" altLang="en-US" sz="2400" b="1" dirty="0" err="1" smtClean="0"/>
              <a:t>nhỏ</a:t>
            </a:r>
            <a:r>
              <a:rPr lang="en-US" altLang="en-US" sz="2400" b="1" dirty="0" smtClean="0"/>
              <a:t> qua </a:t>
            </a:r>
            <a:r>
              <a:rPr lang="en-US" altLang="en-US" sz="2400" b="1" dirty="0" err="1" smtClean="0"/>
              <a:t>kính</a:t>
            </a:r>
            <a:r>
              <a:rPr lang="en-US" altLang="en-US" sz="2400" b="1" dirty="0" smtClean="0"/>
              <a:t> </a:t>
            </a:r>
            <a:r>
              <a:rPr lang="en-US" altLang="en-US" sz="2400" b="1" dirty="0" err="1" smtClean="0"/>
              <a:t>lúp</a:t>
            </a:r>
            <a:r>
              <a:rPr lang="en-US" altLang="en-US" sz="2400" b="1" dirty="0" smtClean="0"/>
              <a:t>, ta </a:t>
            </a:r>
            <a:r>
              <a:rPr lang="en-US" altLang="en-US" sz="2400" b="1" dirty="0" err="1" smtClean="0"/>
              <a:t>phải</a:t>
            </a:r>
            <a:r>
              <a:rPr lang="en-US" altLang="en-US" sz="2400" b="1" dirty="0" smtClean="0"/>
              <a:t> </a:t>
            </a:r>
            <a:r>
              <a:rPr lang="en-US" altLang="en-US" sz="2400" b="1" dirty="0" err="1" smtClean="0"/>
              <a:t>đặt</a:t>
            </a:r>
            <a:r>
              <a:rPr lang="en-US" altLang="en-US" sz="2400" b="1" dirty="0" smtClean="0"/>
              <a:t> </a:t>
            </a:r>
            <a:r>
              <a:rPr lang="en-US" altLang="en-US" sz="2400" b="1" dirty="0" err="1" smtClean="0"/>
              <a:t>vật</a:t>
            </a:r>
            <a:r>
              <a:rPr lang="en-US" altLang="en-US" sz="2400" b="1" dirty="0" smtClean="0"/>
              <a:t> </a:t>
            </a:r>
            <a:r>
              <a:rPr lang="en-US" altLang="en-US" sz="2400" b="1" dirty="0" err="1" smtClean="0"/>
              <a:t>trong</a:t>
            </a:r>
            <a:r>
              <a:rPr lang="en-US" altLang="en-US" sz="2400" b="1" dirty="0" smtClean="0"/>
              <a:t> </a:t>
            </a:r>
            <a:r>
              <a:rPr lang="en-US" altLang="en-US" sz="2400" b="1" dirty="0" err="1" smtClean="0"/>
              <a:t>khoảng</a:t>
            </a:r>
            <a:r>
              <a:rPr lang="en-US" altLang="en-US" sz="2400" b="1" dirty="0" smtClean="0"/>
              <a:t> </a:t>
            </a:r>
            <a:r>
              <a:rPr lang="en-US" altLang="en-US" sz="2400" b="1" dirty="0" err="1" smtClean="0"/>
              <a:t>tiêu</a:t>
            </a:r>
            <a:r>
              <a:rPr lang="en-US" altLang="en-US" sz="2400" b="1" dirty="0" smtClean="0"/>
              <a:t> </a:t>
            </a:r>
            <a:r>
              <a:rPr lang="en-US" altLang="en-US" sz="2400" b="1" dirty="0" err="1" smtClean="0"/>
              <a:t>cự</a:t>
            </a:r>
            <a:r>
              <a:rPr lang="en-US" altLang="en-US" sz="2400" b="1" dirty="0" smtClean="0"/>
              <a:t> </a:t>
            </a:r>
            <a:r>
              <a:rPr lang="en-US" altLang="en-US" sz="2400" b="1" dirty="0" err="1" smtClean="0"/>
              <a:t>của</a:t>
            </a:r>
            <a:r>
              <a:rPr lang="en-US" altLang="en-US" sz="2400" b="1" dirty="0" smtClean="0"/>
              <a:t> </a:t>
            </a:r>
            <a:r>
              <a:rPr lang="en-US" altLang="en-US" sz="2400" b="1" dirty="0" err="1" smtClean="0"/>
              <a:t>kính</a:t>
            </a:r>
            <a:r>
              <a:rPr lang="en-US" altLang="en-US" sz="2400" b="1" dirty="0" smtClean="0"/>
              <a:t> </a:t>
            </a:r>
            <a:r>
              <a:rPr lang="en-US" altLang="en-US" sz="2400" b="1" dirty="0" err="1" smtClean="0"/>
              <a:t>sao</a:t>
            </a:r>
            <a:r>
              <a:rPr lang="en-US" altLang="en-US" sz="2400" b="1" dirty="0" smtClean="0"/>
              <a:t> </a:t>
            </a:r>
            <a:r>
              <a:rPr lang="en-US" altLang="en-US" sz="2400" b="1" dirty="0" err="1" smtClean="0"/>
              <a:t>cho</a:t>
            </a:r>
            <a:r>
              <a:rPr lang="en-US" altLang="en-US" sz="2400" b="1" dirty="0" smtClean="0"/>
              <a:t> </a:t>
            </a:r>
            <a:r>
              <a:rPr lang="en-US" altLang="en-US" sz="2400" b="1" dirty="0" err="1" smtClean="0"/>
              <a:t>thu</a:t>
            </a:r>
            <a:r>
              <a:rPr lang="en-US" altLang="en-US" sz="2400" b="1" dirty="0" smtClean="0"/>
              <a:t> </a:t>
            </a:r>
            <a:r>
              <a:rPr lang="en-US" altLang="en-US" sz="2400" b="1" dirty="0" err="1" smtClean="0"/>
              <a:t>được</a:t>
            </a:r>
            <a:r>
              <a:rPr lang="en-US" altLang="en-US" sz="2400" b="1" dirty="0" smtClean="0"/>
              <a:t> </a:t>
            </a:r>
            <a:r>
              <a:rPr lang="en-US" altLang="en-US" sz="2400" b="1" dirty="0" err="1" smtClean="0"/>
              <a:t>một</a:t>
            </a:r>
            <a:r>
              <a:rPr lang="en-US" altLang="en-US" sz="2400" b="1" dirty="0" smtClean="0"/>
              <a:t> </a:t>
            </a:r>
            <a:r>
              <a:rPr lang="en-US" altLang="en-US" sz="2400" b="1" dirty="0" err="1" smtClean="0"/>
              <a:t>ảnh</a:t>
            </a:r>
            <a:r>
              <a:rPr lang="en-US" altLang="en-US" sz="2400" b="1" dirty="0" smtClean="0"/>
              <a:t> </a:t>
            </a:r>
            <a:r>
              <a:rPr lang="en-US" altLang="en-US" sz="2400" b="1" dirty="0" err="1" smtClean="0"/>
              <a:t>ảo</a:t>
            </a:r>
            <a:r>
              <a:rPr lang="en-US" altLang="en-US" sz="2400" b="1" dirty="0" smtClean="0"/>
              <a:t> </a:t>
            </a:r>
            <a:r>
              <a:rPr lang="en-US" altLang="en-US" sz="2400" b="1" dirty="0" err="1" smtClean="0"/>
              <a:t>lớn</a:t>
            </a:r>
            <a:r>
              <a:rPr lang="en-US" altLang="en-US" sz="2400" b="1" dirty="0" smtClean="0"/>
              <a:t> </a:t>
            </a:r>
            <a:r>
              <a:rPr lang="en-US" altLang="en-US" sz="2400" b="1" dirty="0" err="1" smtClean="0"/>
              <a:t>hơn</a:t>
            </a:r>
            <a:r>
              <a:rPr lang="en-US" altLang="en-US" sz="2400" b="1" dirty="0" smtClean="0"/>
              <a:t> </a:t>
            </a:r>
            <a:r>
              <a:rPr lang="en-US" altLang="en-US" sz="2400" b="1" dirty="0" err="1" smtClean="0"/>
              <a:t>vật</a:t>
            </a:r>
            <a:r>
              <a:rPr lang="en-US" altLang="en-US" sz="2400" b="1" dirty="0" smtClean="0"/>
              <a:t>. </a:t>
            </a:r>
            <a:r>
              <a:rPr lang="en-US" altLang="en-US" sz="2400" b="1" dirty="0" err="1" smtClean="0"/>
              <a:t>Mắt</a:t>
            </a:r>
            <a:r>
              <a:rPr lang="en-US" altLang="en-US" sz="2400" b="1" dirty="0" smtClean="0"/>
              <a:t> </a:t>
            </a:r>
            <a:r>
              <a:rPr lang="en-US" altLang="en-US" sz="2400" b="1" dirty="0" err="1" smtClean="0"/>
              <a:t>nhìn</a:t>
            </a:r>
            <a:r>
              <a:rPr lang="en-US" altLang="en-US" sz="2400" b="1" dirty="0" smtClean="0"/>
              <a:t> </a:t>
            </a:r>
            <a:r>
              <a:rPr lang="en-US" altLang="en-US" sz="2400" b="1" dirty="0" err="1" smtClean="0"/>
              <a:t>thấy</a:t>
            </a:r>
            <a:r>
              <a:rPr lang="en-US" altLang="en-US" sz="2400" b="1" dirty="0" smtClean="0"/>
              <a:t> </a:t>
            </a:r>
            <a:r>
              <a:rPr lang="en-US" altLang="en-US" sz="2400" b="1" dirty="0" err="1" smtClean="0"/>
              <a:t>ảnh</a:t>
            </a:r>
            <a:r>
              <a:rPr lang="en-US" altLang="en-US" sz="2400" b="1" dirty="0" smtClean="0"/>
              <a:t> </a:t>
            </a:r>
            <a:r>
              <a:rPr lang="en-US" altLang="en-US" sz="2400" b="1" dirty="0" err="1" smtClean="0"/>
              <a:t>ảo</a:t>
            </a:r>
            <a:r>
              <a:rPr lang="en-US" altLang="en-US" sz="2400" b="1" dirty="0" smtClean="0"/>
              <a:t> </a:t>
            </a:r>
            <a:r>
              <a:rPr lang="en-US" altLang="en-US" sz="2400" b="1" dirty="0" err="1" smtClean="0"/>
              <a:t>đó</a:t>
            </a:r>
            <a:r>
              <a:rPr lang="en-US" altLang="en-US" sz="2400" b="1" dirty="0" smtClean="0"/>
              <a:t>.</a:t>
            </a:r>
          </a:p>
        </p:txBody>
      </p:sp>
      <p:sp>
        <p:nvSpPr>
          <p:cNvPr id="18491" name="Rectangle 59"/>
          <p:cNvSpPr>
            <a:spLocks noChangeArrowheads="1"/>
          </p:cNvSpPr>
          <p:nvPr/>
        </p:nvSpPr>
        <p:spPr bwMode="auto">
          <a:xfrm>
            <a:off x="293296" y="198410"/>
            <a:ext cx="4471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smtClean="0">
                <a:solidFill>
                  <a:schemeClr val="hlink"/>
                </a:solidFill>
              </a:rPr>
              <a:t>- </a:t>
            </a:r>
            <a:r>
              <a:rPr lang="en-US" altLang="en-US" sz="2800" b="1" dirty="0" err="1" smtClean="0">
                <a:solidFill>
                  <a:schemeClr val="hlink"/>
                </a:solidFill>
              </a:rPr>
              <a:t>Vẽ</a:t>
            </a:r>
            <a:r>
              <a:rPr lang="en-US" altLang="en-US" sz="2800" b="1" dirty="0" smtClean="0">
                <a:solidFill>
                  <a:schemeClr val="hlink"/>
                </a:solidFill>
              </a:rPr>
              <a:t> </a:t>
            </a:r>
            <a:r>
              <a:rPr lang="en-US" altLang="en-US" sz="2800" b="1" dirty="0" err="1">
                <a:solidFill>
                  <a:schemeClr val="hlink"/>
                </a:solidFill>
              </a:rPr>
              <a:t>ảnh</a:t>
            </a:r>
            <a:r>
              <a:rPr lang="en-US" altLang="en-US" sz="2800" b="1" dirty="0">
                <a:solidFill>
                  <a:schemeClr val="hlink"/>
                </a:solidFill>
              </a:rPr>
              <a:t> </a:t>
            </a:r>
            <a:r>
              <a:rPr lang="en-US" altLang="en-US" sz="2800" b="1" dirty="0" err="1">
                <a:solidFill>
                  <a:schemeClr val="hlink"/>
                </a:solidFill>
              </a:rPr>
              <a:t>của</a:t>
            </a:r>
            <a:r>
              <a:rPr lang="en-US" altLang="en-US" sz="2800" b="1" dirty="0">
                <a:solidFill>
                  <a:schemeClr val="hlink"/>
                </a:solidFill>
              </a:rPr>
              <a:t> </a:t>
            </a:r>
            <a:r>
              <a:rPr lang="en-US" altLang="en-US" sz="2800" b="1" dirty="0" err="1">
                <a:solidFill>
                  <a:schemeClr val="hlink"/>
                </a:solidFill>
              </a:rPr>
              <a:t>vật</a:t>
            </a:r>
            <a:r>
              <a:rPr lang="en-US" altLang="en-US" sz="2800" b="1" dirty="0">
                <a:solidFill>
                  <a:schemeClr val="hlink"/>
                </a:solidFill>
              </a:rPr>
              <a:t> qua </a:t>
            </a:r>
            <a:r>
              <a:rPr lang="en-US" altLang="en-US" sz="2800" b="1" dirty="0" err="1">
                <a:solidFill>
                  <a:schemeClr val="hlink"/>
                </a:solidFill>
              </a:rPr>
              <a:t>kính</a:t>
            </a:r>
            <a:r>
              <a:rPr lang="en-US" altLang="en-US" sz="2800" b="1" dirty="0">
                <a:solidFill>
                  <a:schemeClr val="hlink"/>
                </a:solidFill>
              </a:rPr>
              <a:t> </a:t>
            </a:r>
            <a:r>
              <a:rPr lang="en-US" altLang="en-US" sz="2800" b="1" dirty="0" err="1">
                <a:solidFill>
                  <a:schemeClr val="hlink"/>
                </a:solidFill>
              </a:rPr>
              <a:t>lúp</a:t>
            </a:r>
            <a:endParaRPr lang="en-US" altLang="en-US" sz="2800" b="1" dirty="0">
              <a:solidFill>
                <a:schemeClr val="hlink"/>
              </a:solidFill>
            </a:endParaRPr>
          </a:p>
        </p:txBody>
      </p:sp>
    </p:spTree>
    <p:extLst>
      <p:ext uri="{BB962C8B-B14F-4D97-AF65-F5344CB8AC3E}">
        <p14:creationId xmlns:p14="http://schemas.microsoft.com/office/powerpoint/2010/main" val="1892242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83"/>
                                        </p:tgtEl>
                                        <p:attrNameLst>
                                          <p:attrName>style.visibility</p:attrName>
                                        </p:attrNameLst>
                                      </p:cBhvr>
                                      <p:to>
                                        <p:strVal val="visible"/>
                                      </p:to>
                                    </p:set>
                                    <p:animEffect transition="in" filter="wipe(left)">
                                      <p:cBhvr>
                                        <p:cTn id="7" dur="2000"/>
                                        <p:tgtEl>
                                          <p:spTgt spid="18483"/>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18473"/>
                                        </p:tgtEl>
                                        <p:attrNameLst>
                                          <p:attrName>style.visibility</p:attrName>
                                        </p:attrNameLst>
                                      </p:cBhvr>
                                      <p:to>
                                        <p:strVal val="visible"/>
                                      </p:to>
                                    </p:set>
                                    <p:anim calcmode="lin" valueType="num">
                                      <p:cBhvr>
                                        <p:cTn id="11" dur="500" fill="hold"/>
                                        <p:tgtEl>
                                          <p:spTgt spid="18473"/>
                                        </p:tgtEl>
                                        <p:attrNameLst>
                                          <p:attrName>ppt_w</p:attrName>
                                        </p:attrNameLst>
                                      </p:cBhvr>
                                      <p:tavLst>
                                        <p:tav tm="0">
                                          <p:val>
                                            <p:fltVal val="0"/>
                                          </p:val>
                                        </p:tav>
                                        <p:tav tm="100000">
                                          <p:val>
                                            <p:strVal val="#ppt_w"/>
                                          </p:val>
                                        </p:tav>
                                      </p:tavLst>
                                    </p:anim>
                                    <p:anim calcmode="lin" valueType="num">
                                      <p:cBhvr>
                                        <p:cTn id="12" dur="500" fill="hold"/>
                                        <p:tgtEl>
                                          <p:spTgt spid="18473"/>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3" presetClass="entr" presetSubtype="16" fill="hold" nodeType="afterEffect">
                                  <p:stCondLst>
                                    <p:cond delay="0"/>
                                  </p:stCondLst>
                                  <p:childTnLst>
                                    <p:set>
                                      <p:cBhvr>
                                        <p:cTn id="15" dur="1" fill="hold">
                                          <p:stCondLst>
                                            <p:cond delay="0"/>
                                          </p:stCondLst>
                                        </p:cTn>
                                        <p:tgtEl>
                                          <p:spTgt spid="18474"/>
                                        </p:tgtEl>
                                        <p:attrNameLst>
                                          <p:attrName>style.visibility</p:attrName>
                                        </p:attrNameLst>
                                      </p:cBhvr>
                                      <p:to>
                                        <p:strVal val="visible"/>
                                      </p:to>
                                    </p:set>
                                    <p:anim calcmode="lin" valueType="num">
                                      <p:cBhvr>
                                        <p:cTn id="16" dur="500" fill="hold"/>
                                        <p:tgtEl>
                                          <p:spTgt spid="18474"/>
                                        </p:tgtEl>
                                        <p:attrNameLst>
                                          <p:attrName>ppt_w</p:attrName>
                                        </p:attrNameLst>
                                      </p:cBhvr>
                                      <p:tavLst>
                                        <p:tav tm="0">
                                          <p:val>
                                            <p:fltVal val="0"/>
                                          </p:val>
                                        </p:tav>
                                        <p:tav tm="100000">
                                          <p:val>
                                            <p:strVal val="#ppt_w"/>
                                          </p:val>
                                        </p:tav>
                                      </p:tavLst>
                                    </p:anim>
                                    <p:anim calcmode="lin" valueType="num">
                                      <p:cBhvr>
                                        <p:cTn id="17" dur="500" fill="hold"/>
                                        <p:tgtEl>
                                          <p:spTgt spid="18474"/>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66"/>
                                        </p:tgtEl>
                                        <p:attrNameLst>
                                          <p:attrName>style.visibility</p:attrName>
                                        </p:attrNameLst>
                                      </p:cBhvr>
                                      <p:to>
                                        <p:strVal val="visible"/>
                                      </p:to>
                                    </p:set>
                                    <p:animEffect transition="in" filter="wipe(left)">
                                      <p:cBhvr>
                                        <p:cTn id="22" dur="2000"/>
                                        <p:tgtEl>
                                          <p:spTgt spid="18466"/>
                                        </p:tgtEl>
                                      </p:cBhvr>
                                    </p:animEffect>
                                  </p:childTnLst>
                                </p:cTn>
                              </p:par>
                            </p:childTnLst>
                          </p:cTn>
                        </p:par>
                        <p:par>
                          <p:cTn id="23" fill="hold" nodeType="afterGroup">
                            <p:stCondLst>
                              <p:cond delay="2000"/>
                            </p:stCondLst>
                            <p:childTnLst>
                              <p:par>
                                <p:cTn id="24" presetID="23" presetClass="entr" presetSubtype="16" fill="hold" nodeType="afterEffect">
                                  <p:stCondLst>
                                    <p:cond delay="0"/>
                                  </p:stCondLst>
                                  <p:childTnLst>
                                    <p:set>
                                      <p:cBhvr>
                                        <p:cTn id="25" dur="1" fill="hold">
                                          <p:stCondLst>
                                            <p:cond delay="0"/>
                                          </p:stCondLst>
                                        </p:cTn>
                                        <p:tgtEl>
                                          <p:spTgt spid="18470"/>
                                        </p:tgtEl>
                                        <p:attrNameLst>
                                          <p:attrName>style.visibility</p:attrName>
                                        </p:attrNameLst>
                                      </p:cBhvr>
                                      <p:to>
                                        <p:strVal val="visible"/>
                                      </p:to>
                                    </p:set>
                                    <p:anim calcmode="lin" valueType="num">
                                      <p:cBhvr>
                                        <p:cTn id="26" dur="500" fill="hold"/>
                                        <p:tgtEl>
                                          <p:spTgt spid="18470"/>
                                        </p:tgtEl>
                                        <p:attrNameLst>
                                          <p:attrName>ppt_w</p:attrName>
                                        </p:attrNameLst>
                                      </p:cBhvr>
                                      <p:tavLst>
                                        <p:tav tm="0">
                                          <p:val>
                                            <p:fltVal val="0"/>
                                          </p:val>
                                        </p:tav>
                                        <p:tav tm="100000">
                                          <p:val>
                                            <p:strVal val="#ppt_w"/>
                                          </p:val>
                                        </p:tav>
                                      </p:tavLst>
                                    </p:anim>
                                    <p:anim calcmode="lin" valueType="num">
                                      <p:cBhvr>
                                        <p:cTn id="27" dur="500" fill="hold"/>
                                        <p:tgtEl>
                                          <p:spTgt spid="18470"/>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8475"/>
                                        </p:tgtEl>
                                        <p:attrNameLst>
                                          <p:attrName>style.visibility</p:attrName>
                                        </p:attrNameLst>
                                      </p:cBhvr>
                                      <p:to>
                                        <p:strVal val="visible"/>
                                      </p:to>
                                    </p:set>
                                    <p:anim calcmode="lin" valueType="num">
                                      <p:cBhvr>
                                        <p:cTn id="31" dur="500" fill="hold"/>
                                        <p:tgtEl>
                                          <p:spTgt spid="18475"/>
                                        </p:tgtEl>
                                        <p:attrNameLst>
                                          <p:attrName>ppt_w</p:attrName>
                                        </p:attrNameLst>
                                      </p:cBhvr>
                                      <p:tavLst>
                                        <p:tav tm="0">
                                          <p:val>
                                            <p:fltVal val="0"/>
                                          </p:val>
                                        </p:tav>
                                        <p:tav tm="100000">
                                          <p:val>
                                            <p:strVal val="#ppt_w"/>
                                          </p:val>
                                        </p:tav>
                                      </p:tavLst>
                                    </p:anim>
                                    <p:anim calcmode="lin" valueType="num">
                                      <p:cBhvr>
                                        <p:cTn id="32" dur="500" fill="hold"/>
                                        <p:tgtEl>
                                          <p:spTgt spid="18475"/>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8467"/>
                                        </p:tgtEl>
                                        <p:attrNameLst>
                                          <p:attrName>style.visibility</p:attrName>
                                        </p:attrNameLst>
                                      </p:cBhvr>
                                      <p:to>
                                        <p:strVal val="visible"/>
                                      </p:to>
                                    </p:set>
                                    <p:animEffect transition="in" filter="wipe(right)">
                                      <p:cBhvr>
                                        <p:cTn id="37" dur="2000"/>
                                        <p:tgtEl>
                                          <p:spTgt spid="18467"/>
                                        </p:tgtEl>
                                      </p:cBhvr>
                                    </p:animEffect>
                                  </p:childTnLst>
                                </p:cTn>
                              </p:par>
                              <p:par>
                                <p:cTn id="38" presetID="22" presetClass="entr" presetSubtype="2" fill="hold" nodeType="withEffect">
                                  <p:stCondLst>
                                    <p:cond delay="0"/>
                                  </p:stCondLst>
                                  <p:childTnLst>
                                    <p:set>
                                      <p:cBhvr>
                                        <p:cTn id="39" dur="1" fill="hold">
                                          <p:stCondLst>
                                            <p:cond delay="0"/>
                                          </p:stCondLst>
                                        </p:cTn>
                                        <p:tgtEl>
                                          <p:spTgt spid="18482"/>
                                        </p:tgtEl>
                                        <p:attrNameLst>
                                          <p:attrName>style.visibility</p:attrName>
                                        </p:attrNameLst>
                                      </p:cBhvr>
                                      <p:to>
                                        <p:strVal val="visible"/>
                                      </p:to>
                                    </p:set>
                                    <p:animEffect transition="in" filter="wipe(right)">
                                      <p:cBhvr>
                                        <p:cTn id="40" dur="2000"/>
                                        <p:tgtEl>
                                          <p:spTgt spid="184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18468"/>
                                        </p:tgtEl>
                                        <p:attrNameLst>
                                          <p:attrName>style.visibility</p:attrName>
                                        </p:attrNameLst>
                                      </p:cBhvr>
                                      <p:to>
                                        <p:strVal val="visible"/>
                                      </p:to>
                                    </p:set>
                                    <p:animEffect transition="in" filter="wipe(down)">
                                      <p:cBhvr>
                                        <p:cTn id="45" dur="500"/>
                                        <p:tgtEl>
                                          <p:spTgt spid="18468"/>
                                        </p:tgtEl>
                                      </p:cBhvr>
                                    </p:animEffect>
                                  </p:childTnLst>
                                </p:cTn>
                              </p:par>
                            </p:childTnLst>
                          </p:cTn>
                        </p:par>
                        <p:par>
                          <p:cTn id="46" fill="hold" nodeType="afterGroup">
                            <p:stCondLst>
                              <p:cond delay="500"/>
                            </p:stCondLst>
                            <p:childTnLst>
                              <p:par>
                                <p:cTn id="47" presetID="23" presetClass="entr" presetSubtype="16" fill="hold" grpId="0" nodeType="afterEffect">
                                  <p:stCondLst>
                                    <p:cond delay="0"/>
                                  </p:stCondLst>
                                  <p:childTnLst>
                                    <p:set>
                                      <p:cBhvr>
                                        <p:cTn id="48" dur="1" fill="hold">
                                          <p:stCondLst>
                                            <p:cond delay="0"/>
                                          </p:stCondLst>
                                        </p:cTn>
                                        <p:tgtEl>
                                          <p:spTgt spid="18480"/>
                                        </p:tgtEl>
                                        <p:attrNameLst>
                                          <p:attrName>style.visibility</p:attrName>
                                        </p:attrNameLst>
                                      </p:cBhvr>
                                      <p:to>
                                        <p:strVal val="visible"/>
                                      </p:to>
                                    </p:set>
                                    <p:anim calcmode="lin" valueType="num">
                                      <p:cBhvr>
                                        <p:cTn id="49" dur="500" fill="hold"/>
                                        <p:tgtEl>
                                          <p:spTgt spid="18480"/>
                                        </p:tgtEl>
                                        <p:attrNameLst>
                                          <p:attrName>ppt_w</p:attrName>
                                        </p:attrNameLst>
                                      </p:cBhvr>
                                      <p:tavLst>
                                        <p:tav tm="0">
                                          <p:val>
                                            <p:fltVal val="0"/>
                                          </p:val>
                                        </p:tav>
                                        <p:tav tm="100000">
                                          <p:val>
                                            <p:strVal val="#ppt_w"/>
                                          </p:val>
                                        </p:tav>
                                      </p:tavLst>
                                    </p:anim>
                                    <p:anim calcmode="lin" valueType="num">
                                      <p:cBhvr>
                                        <p:cTn id="50" dur="500" fill="hold"/>
                                        <p:tgtEl>
                                          <p:spTgt spid="18480"/>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8481"/>
                                        </p:tgtEl>
                                        <p:attrNameLst>
                                          <p:attrName>style.visibility</p:attrName>
                                        </p:attrNameLst>
                                      </p:cBhvr>
                                      <p:to>
                                        <p:strVal val="visible"/>
                                      </p:to>
                                    </p:set>
                                    <p:anim calcmode="lin" valueType="num">
                                      <p:cBhvr>
                                        <p:cTn id="53" dur="500" fill="hold"/>
                                        <p:tgtEl>
                                          <p:spTgt spid="18481"/>
                                        </p:tgtEl>
                                        <p:attrNameLst>
                                          <p:attrName>ppt_w</p:attrName>
                                        </p:attrNameLst>
                                      </p:cBhvr>
                                      <p:tavLst>
                                        <p:tav tm="0">
                                          <p:val>
                                            <p:fltVal val="0"/>
                                          </p:val>
                                        </p:tav>
                                        <p:tav tm="100000">
                                          <p:val>
                                            <p:strVal val="#ppt_w"/>
                                          </p:val>
                                        </p:tav>
                                      </p:tavLst>
                                    </p:anim>
                                    <p:anim calcmode="lin" valueType="num">
                                      <p:cBhvr>
                                        <p:cTn id="54" dur="500" fill="hold"/>
                                        <p:tgtEl>
                                          <p:spTgt spid="18481"/>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490"/>
                                        </p:tgtEl>
                                        <p:attrNameLst>
                                          <p:attrName>style.visibility</p:attrName>
                                        </p:attrNameLst>
                                      </p:cBhvr>
                                      <p:to>
                                        <p:strVal val="visible"/>
                                      </p:to>
                                    </p:set>
                                    <p:anim calcmode="lin" valueType="num">
                                      <p:cBhvr additive="base">
                                        <p:cTn id="59" dur="500" fill="hold"/>
                                        <p:tgtEl>
                                          <p:spTgt spid="18490"/>
                                        </p:tgtEl>
                                        <p:attrNameLst>
                                          <p:attrName>ppt_x</p:attrName>
                                        </p:attrNameLst>
                                      </p:cBhvr>
                                      <p:tavLst>
                                        <p:tav tm="0">
                                          <p:val>
                                            <p:strVal val="#ppt_x"/>
                                          </p:val>
                                        </p:tav>
                                        <p:tav tm="100000">
                                          <p:val>
                                            <p:strVal val="#ppt_x"/>
                                          </p:val>
                                        </p:tav>
                                      </p:tavLst>
                                    </p:anim>
                                    <p:anim calcmode="lin" valueType="num">
                                      <p:cBhvr additive="base">
                                        <p:cTn id="60" dur="500" fill="hold"/>
                                        <p:tgtEl>
                                          <p:spTgt spid="18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0" grpId="0"/>
      <p:bldP spid="184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1438"/>
            <a:ext cx="8151962" cy="1143000"/>
          </a:xfrm>
        </p:spPr>
        <p:txBody>
          <a:bodyPr>
            <a:noAutofit/>
          </a:bodyPr>
          <a:lstStyle/>
          <a:p>
            <a:pPr>
              <a:tabLst>
                <a:tab pos="1258888" algn="l"/>
              </a:tabLst>
            </a:pPr>
            <a:r>
              <a:rPr lang="vi-VN" sz="3200" dirty="0">
                <a:solidFill>
                  <a:srgbClr val="FF0000"/>
                </a:solidFill>
              </a:rPr>
              <a:t>BẠN SẼ ĐƯỢC BIẾT MỘT PHẦN KIẾN THỨC THẬT BỔ ÍCH.</a:t>
            </a:r>
            <a:endParaRPr lang="en-US" altLang="en-US" sz="3200" dirty="0" smtClean="0">
              <a:solidFill>
                <a:srgbClr val="FF0000"/>
              </a:solidFill>
              <a:latin typeface=".VnTimeH" pitchFamily="34" charset="0"/>
            </a:endParaRPr>
          </a:p>
        </p:txBody>
      </p:sp>
      <p:sp>
        <p:nvSpPr>
          <p:cNvPr id="7171" name="Rectangle 3"/>
          <p:cNvSpPr>
            <a:spLocks noGrp="1" noChangeArrowheads="1"/>
          </p:cNvSpPr>
          <p:nvPr>
            <p:ph type="body" sz="half" idx="1"/>
          </p:nvPr>
        </p:nvSpPr>
        <p:spPr>
          <a:xfrm>
            <a:off x="381000" y="1219200"/>
            <a:ext cx="5486400" cy="2514600"/>
          </a:xfrm>
        </p:spPr>
        <p:txBody>
          <a:bodyPr/>
          <a:lstStyle/>
          <a:p>
            <a:pPr eaLnBrk="1" hangingPunct="1">
              <a:lnSpc>
                <a:spcPct val="90000"/>
              </a:lnSpc>
              <a:buFontTx/>
              <a:buNone/>
            </a:pPr>
            <a:r>
              <a:rPr lang="en-US" altLang="en-US" sz="2800" dirty="0" smtClean="0"/>
              <a:t>Ga li </a:t>
            </a:r>
            <a:r>
              <a:rPr lang="en-US" altLang="en-US" sz="2800" dirty="0" err="1" smtClean="0"/>
              <a:t>lê</a:t>
            </a:r>
            <a:r>
              <a:rPr lang="en-US" altLang="en-US" sz="2800" dirty="0" smtClean="0"/>
              <a:t> </a:t>
            </a:r>
            <a:r>
              <a:rPr lang="en-US" altLang="en-US" sz="2800" dirty="0" err="1" smtClean="0"/>
              <a:t>là</a:t>
            </a:r>
            <a:r>
              <a:rPr lang="en-US" altLang="en-US" sz="2800" dirty="0" smtClean="0"/>
              <a:t> </a:t>
            </a:r>
            <a:r>
              <a:rPr lang="en-US" altLang="en-US" sz="2800" dirty="0" err="1" smtClean="0"/>
              <a:t>người</a:t>
            </a:r>
            <a:r>
              <a:rPr lang="en-US" altLang="en-US" sz="2800" dirty="0" smtClean="0"/>
              <a:t> </a:t>
            </a:r>
            <a:r>
              <a:rPr lang="en-US" altLang="en-US" sz="2800" dirty="0" err="1" smtClean="0"/>
              <a:t>đầu</a:t>
            </a:r>
            <a:r>
              <a:rPr lang="en-US" altLang="en-US" sz="2800" dirty="0" smtClean="0"/>
              <a:t> </a:t>
            </a:r>
            <a:r>
              <a:rPr lang="en-US" altLang="en-US" sz="2800" dirty="0" err="1" smtClean="0"/>
              <a:t>tiên</a:t>
            </a:r>
            <a:r>
              <a:rPr lang="en-US" altLang="en-US" sz="2800" dirty="0" smtClean="0"/>
              <a:t> </a:t>
            </a:r>
            <a:r>
              <a:rPr lang="en-US" altLang="en-US" sz="2800" dirty="0" err="1" smtClean="0"/>
              <a:t>chế</a:t>
            </a:r>
            <a:r>
              <a:rPr lang="en-US" altLang="en-US" sz="2800" dirty="0" smtClean="0"/>
              <a:t> </a:t>
            </a:r>
            <a:r>
              <a:rPr lang="en-US" altLang="en-US" sz="2800" dirty="0" err="1" smtClean="0"/>
              <a:t>tạo</a:t>
            </a:r>
            <a:r>
              <a:rPr lang="en-US" altLang="en-US" sz="2800" dirty="0" smtClean="0"/>
              <a:t> </a:t>
            </a:r>
            <a:r>
              <a:rPr lang="en-US" altLang="en-US" sz="2800" dirty="0" err="1" smtClean="0"/>
              <a:t>ra</a:t>
            </a:r>
            <a:r>
              <a:rPr lang="en-US" altLang="en-US" sz="2800" dirty="0" smtClean="0"/>
              <a:t> </a:t>
            </a:r>
            <a:r>
              <a:rPr lang="en-US" altLang="en-US" sz="2800" dirty="0" err="1" smtClean="0"/>
              <a:t>kính</a:t>
            </a:r>
            <a:r>
              <a:rPr lang="en-US" altLang="en-US" sz="2800" dirty="0" smtClean="0"/>
              <a:t> </a:t>
            </a:r>
            <a:r>
              <a:rPr lang="en-US" altLang="en-US" sz="2800" dirty="0" err="1" smtClean="0"/>
              <a:t>thiên</a:t>
            </a:r>
            <a:r>
              <a:rPr lang="en-US" altLang="en-US" sz="2800" dirty="0" smtClean="0"/>
              <a:t> </a:t>
            </a:r>
            <a:r>
              <a:rPr lang="en-US" altLang="en-US" sz="2800" dirty="0" err="1" smtClean="0"/>
              <a:t>văn</a:t>
            </a:r>
            <a:r>
              <a:rPr lang="en-US" altLang="en-US" sz="2800" dirty="0" smtClean="0"/>
              <a:t> </a:t>
            </a:r>
            <a:r>
              <a:rPr lang="en-US" altLang="en-US" sz="2800" dirty="0" err="1" smtClean="0"/>
              <a:t>vào</a:t>
            </a:r>
            <a:r>
              <a:rPr lang="en-US" altLang="en-US" sz="2800" dirty="0" smtClean="0"/>
              <a:t> </a:t>
            </a:r>
            <a:r>
              <a:rPr lang="en-US" altLang="en-US" sz="2800" dirty="0" err="1" smtClean="0"/>
              <a:t>năm</a:t>
            </a:r>
            <a:r>
              <a:rPr lang="en-US" altLang="en-US" sz="2800" dirty="0" smtClean="0"/>
              <a:t> 1610 </a:t>
            </a:r>
            <a:r>
              <a:rPr lang="en-US" altLang="en-US" sz="2800" dirty="0" err="1" smtClean="0"/>
              <a:t>bằng</a:t>
            </a:r>
            <a:r>
              <a:rPr lang="en-US" altLang="en-US" sz="2800" dirty="0" smtClean="0"/>
              <a:t> </a:t>
            </a:r>
            <a:r>
              <a:rPr lang="en-US" altLang="en-US" sz="2800" dirty="0" err="1" smtClean="0"/>
              <a:t>cách</a:t>
            </a:r>
            <a:r>
              <a:rPr lang="en-US" altLang="en-US" sz="2800" dirty="0" smtClean="0"/>
              <a:t> </a:t>
            </a:r>
            <a:r>
              <a:rPr lang="en-US" altLang="en-US" sz="2800" dirty="0" err="1" smtClean="0"/>
              <a:t>ghép</a:t>
            </a:r>
            <a:r>
              <a:rPr lang="en-US" altLang="en-US" sz="2800" dirty="0" smtClean="0"/>
              <a:t> </a:t>
            </a:r>
            <a:r>
              <a:rPr lang="en-US" altLang="en-US" sz="2800" dirty="0" err="1" smtClean="0"/>
              <a:t>các</a:t>
            </a:r>
            <a:r>
              <a:rPr lang="en-US" altLang="en-US" sz="2800" dirty="0" smtClean="0"/>
              <a:t> </a:t>
            </a:r>
            <a:r>
              <a:rPr lang="en-US" altLang="en-US" sz="2800" dirty="0" err="1" smtClean="0"/>
              <a:t>thấu</a:t>
            </a:r>
            <a:r>
              <a:rPr lang="en-US" altLang="en-US" sz="2800" dirty="0" smtClean="0"/>
              <a:t> </a:t>
            </a:r>
            <a:r>
              <a:rPr lang="en-US" altLang="en-US" sz="2800" dirty="0" err="1" smtClean="0"/>
              <a:t>kính</a:t>
            </a:r>
            <a:r>
              <a:rPr lang="en-US" altLang="en-US" sz="2800" dirty="0" smtClean="0"/>
              <a:t> </a:t>
            </a:r>
            <a:r>
              <a:rPr lang="en-US" altLang="en-US" sz="2800" dirty="0" err="1" smtClean="0"/>
              <a:t>hội</a:t>
            </a:r>
            <a:r>
              <a:rPr lang="en-US" altLang="en-US" sz="2800" dirty="0" smtClean="0"/>
              <a:t> </a:t>
            </a:r>
            <a:r>
              <a:rPr lang="en-US" altLang="en-US" sz="2800" dirty="0" err="1" smtClean="0"/>
              <a:t>tụ</a:t>
            </a:r>
            <a:r>
              <a:rPr lang="en-US" altLang="en-US" sz="2800" dirty="0" smtClean="0"/>
              <a:t> </a:t>
            </a:r>
            <a:r>
              <a:rPr lang="en-US" altLang="en-US" sz="2800" dirty="0" err="1" smtClean="0"/>
              <a:t>và</a:t>
            </a:r>
            <a:r>
              <a:rPr lang="en-US" altLang="en-US" sz="2800" dirty="0" smtClean="0"/>
              <a:t> </a:t>
            </a:r>
            <a:r>
              <a:rPr lang="en-US" altLang="en-US" sz="2800" dirty="0" err="1" smtClean="0"/>
              <a:t>phân</a:t>
            </a:r>
            <a:r>
              <a:rPr lang="en-US" altLang="en-US" sz="2800" dirty="0" smtClean="0"/>
              <a:t> </a:t>
            </a:r>
            <a:r>
              <a:rPr lang="en-US" altLang="en-US" sz="2800" dirty="0" err="1" smtClean="0"/>
              <a:t>kỳ</a:t>
            </a:r>
            <a:r>
              <a:rPr lang="en-US" altLang="en-US" sz="2800" dirty="0" smtClean="0"/>
              <a:t> </a:t>
            </a:r>
            <a:r>
              <a:rPr lang="en-US" altLang="en-US" sz="2800" dirty="0" err="1" smtClean="0"/>
              <a:t>với</a:t>
            </a:r>
            <a:r>
              <a:rPr lang="en-US" altLang="en-US" sz="2800" dirty="0" smtClean="0"/>
              <a:t> </a:t>
            </a:r>
            <a:r>
              <a:rPr lang="en-US" altLang="en-US" sz="2800" dirty="0" err="1" smtClean="0"/>
              <a:t>nhau</a:t>
            </a:r>
            <a:r>
              <a:rPr lang="en-US" altLang="en-US" sz="2800" dirty="0" smtClean="0"/>
              <a:t>. </a:t>
            </a:r>
            <a:r>
              <a:rPr lang="en-US" altLang="en-US" sz="2800" dirty="0" err="1" smtClean="0"/>
              <a:t>K</a:t>
            </a:r>
            <a:r>
              <a:rPr lang="en-US" altLang="en-US" sz="2400" dirty="0" err="1" smtClean="0"/>
              <a:t>í</a:t>
            </a:r>
            <a:r>
              <a:rPr lang="en-US" altLang="en-US" sz="2800" dirty="0" err="1" smtClean="0"/>
              <a:t>nh</a:t>
            </a:r>
            <a:r>
              <a:rPr lang="en-US" altLang="en-US" sz="2800" dirty="0" smtClean="0"/>
              <a:t> </a:t>
            </a:r>
            <a:r>
              <a:rPr lang="en-US" altLang="en-US" sz="2800" dirty="0" err="1" smtClean="0"/>
              <a:t>này</a:t>
            </a:r>
            <a:r>
              <a:rPr lang="en-US" altLang="en-US" sz="2800" dirty="0" smtClean="0"/>
              <a:t> </a:t>
            </a:r>
            <a:r>
              <a:rPr lang="en-US" altLang="en-US" sz="2800" dirty="0" err="1" smtClean="0"/>
              <a:t>có</a:t>
            </a:r>
            <a:r>
              <a:rPr lang="en-US" altLang="en-US" sz="2800" dirty="0" smtClean="0"/>
              <a:t> </a:t>
            </a:r>
            <a:r>
              <a:rPr lang="en-US" altLang="en-US" sz="2800" dirty="0" err="1" smtClean="0"/>
              <a:t>độ</a:t>
            </a:r>
            <a:r>
              <a:rPr lang="en-US" altLang="en-US" sz="2800" dirty="0" smtClean="0"/>
              <a:t> </a:t>
            </a:r>
            <a:r>
              <a:rPr lang="en-US" altLang="en-US" sz="2800" dirty="0" err="1" smtClean="0"/>
              <a:t>phóng</a:t>
            </a:r>
            <a:r>
              <a:rPr lang="en-US" altLang="en-US" sz="2800" dirty="0" smtClean="0"/>
              <a:t> </a:t>
            </a:r>
            <a:r>
              <a:rPr lang="en-US" altLang="en-US" sz="2800" dirty="0" err="1" smtClean="0"/>
              <a:t>đại</a:t>
            </a:r>
            <a:r>
              <a:rPr lang="en-US" altLang="en-US" sz="2800" dirty="0" smtClean="0"/>
              <a:t> 14X</a:t>
            </a:r>
          </a:p>
        </p:txBody>
      </p:sp>
      <p:pic>
        <p:nvPicPr>
          <p:cNvPr id="7172" name="Picture 4" descr="Galile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72200" y="1371600"/>
            <a:ext cx="2514600" cy="296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5"/>
          <p:cNvSpPr>
            <a:spLocks noChangeArrowheads="1"/>
          </p:cNvSpPr>
          <p:nvPr/>
        </p:nvSpPr>
        <p:spPr bwMode="auto">
          <a:xfrm>
            <a:off x="5105400" y="4953000"/>
            <a:ext cx="399573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a:solidFill>
                  <a:srgbClr val="0000FF"/>
                </a:solidFill>
              </a:rPr>
              <a:t>    Ngoài ra người ta còn phối hợp kính lúp và các loại thấu kính khác để cho ta nhiều quang cụ mới</a:t>
            </a:r>
          </a:p>
        </p:txBody>
      </p:sp>
      <p:sp>
        <p:nvSpPr>
          <p:cNvPr id="7174" name="Rectangle 6"/>
          <p:cNvSpPr>
            <a:spLocks noChangeArrowheads="1"/>
          </p:cNvSpPr>
          <p:nvPr/>
        </p:nvSpPr>
        <p:spPr bwMode="auto">
          <a:xfrm>
            <a:off x="5715000" y="4362450"/>
            <a:ext cx="274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3600"/>
              <a:t>Ga li lê </a:t>
            </a:r>
          </a:p>
        </p:txBody>
      </p:sp>
      <p:pic>
        <p:nvPicPr>
          <p:cNvPr id="7175" name="Picture 7" descr="Kinh lup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3505200"/>
            <a:ext cx="5070475" cy="300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AutoShape 9">
            <a:hlinkClick r:id="rId4" action="ppaction://hlinksldjump" highlightClick="1"/>
          </p:cNvPr>
          <p:cNvSpPr>
            <a:spLocks noChangeArrowheads="1"/>
          </p:cNvSpPr>
          <p:nvPr/>
        </p:nvSpPr>
        <p:spPr bwMode="auto">
          <a:xfrm>
            <a:off x="3352800" y="6477000"/>
            <a:ext cx="6096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756132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làm Slide chào hỏi 5 - Kinh nghiệm dạy họ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00075" y="1143000"/>
            <a:ext cx="1371600" cy="3552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b="1">
                <a:latin typeface="+mj-lt"/>
              </a:rPr>
              <a:t>NỘI</a:t>
            </a:r>
          </a:p>
          <a:p>
            <a:pPr algn="ctr"/>
            <a:r>
              <a:rPr lang="vi-VN" sz="2800" b="1">
                <a:latin typeface="+mj-lt"/>
              </a:rPr>
              <a:t>DUNG</a:t>
            </a:r>
          </a:p>
          <a:p>
            <a:pPr algn="ctr"/>
            <a:r>
              <a:rPr lang="vi-VN" sz="2800" b="1">
                <a:latin typeface="+mj-lt"/>
              </a:rPr>
              <a:t>BÀI </a:t>
            </a:r>
          </a:p>
          <a:p>
            <a:pPr algn="ctr"/>
            <a:r>
              <a:rPr lang="vi-VN" sz="2800" b="1">
                <a:latin typeface="+mj-lt"/>
              </a:rPr>
              <a:t>HỌC</a:t>
            </a:r>
            <a:r>
              <a:rPr lang="vi-VN" b="1">
                <a:latin typeface="+mj-lt"/>
              </a:rPr>
              <a:t> </a:t>
            </a:r>
            <a:endParaRPr lang="en-US" b="1">
              <a:latin typeface="+mj-lt"/>
            </a:endParaRPr>
          </a:p>
        </p:txBody>
      </p:sp>
      <p:sp>
        <p:nvSpPr>
          <p:cNvPr id="4" name="Right Arrow 3"/>
          <p:cNvSpPr/>
          <p:nvPr/>
        </p:nvSpPr>
        <p:spPr>
          <a:xfrm>
            <a:off x="1981200" y="1219200"/>
            <a:ext cx="990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mj-lt"/>
            </a:endParaRPr>
          </a:p>
        </p:txBody>
      </p:sp>
      <p:sp>
        <p:nvSpPr>
          <p:cNvPr id="5" name="Right Arrow 4"/>
          <p:cNvSpPr/>
          <p:nvPr/>
        </p:nvSpPr>
        <p:spPr>
          <a:xfrm>
            <a:off x="1962150" y="2514600"/>
            <a:ext cx="9906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mj-lt"/>
            </a:endParaRPr>
          </a:p>
        </p:txBody>
      </p:sp>
      <p:sp>
        <p:nvSpPr>
          <p:cNvPr id="6" name="Rectangle 5"/>
          <p:cNvSpPr/>
          <p:nvPr/>
        </p:nvSpPr>
        <p:spPr>
          <a:xfrm>
            <a:off x="2971800" y="1019175"/>
            <a:ext cx="41910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000" dirty="0">
                <a:latin typeface="Times New Roman (Headings)"/>
              </a:rPr>
              <a:t>I. </a:t>
            </a:r>
            <a:r>
              <a:rPr lang="en-US" sz="3000" dirty="0">
                <a:latin typeface="Times New Roman (Headings)"/>
              </a:rPr>
              <a:t>CẤU TẠO KÍNH LÚP</a:t>
            </a:r>
            <a:endParaRPr lang="en-US" sz="3000" dirty="0">
              <a:latin typeface="Times New Roman (Headings)"/>
            </a:endParaRPr>
          </a:p>
        </p:txBody>
      </p:sp>
      <p:sp>
        <p:nvSpPr>
          <p:cNvPr id="7" name="Rectangle 6"/>
          <p:cNvSpPr/>
          <p:nvPr/>
        </p:nvSpPr>
        <p:spPr>
          <a:xfrm>
            <a:off x="2971800" y="2171700"/>
            <a:ext cx="4724400" cy="12573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r>
              <a:rPr lang="vi-VN" sz="2900" b="1" dirty="0">
                <a:solidFill>
                  <a:schemeClr val="tx1"/>
                </a:solidFill>
                <a:latin typeface="Times New Roman (Headings)"/>
              </a:rPr>
              <a:t>II. </a:t>
            </a:r>
            <a:r>
              <a:rPr lang="en-US" sz="2900" b="1" dirty="0">
                <a:solidFill>
                  <a:schemeClr val="tx1"/>
                </a:solidFill>
                <a:latin typeface="Times New Roman (Headings)"/>
              </a:rPr>
              <a:t>CÁCH  QUAN SÁT MỘT VẬT NHỎ QUA KÍNH LÚP</a:t>
            </a:r>
            <a:endParaRPr lang="en-US" sz="2900" b="1" dirty="0">
              <a:solidFill>
                <a:schemeClr val="tx1"/>
              </a:solidFill>
              <a:latin typeface="Times New Roman (Headings)"/>
            </a:endParaRPr>
          </a:p>
        </p:txBody>
      </p:sp>
      <p:sp>
        <p:nvSpPr>
          <p:cNvPr id="8" name="Right Arrow 7"/>
          <p:cNvSpPr/>
          <p:nvPr/>
        </p:nvSpPr>
        <p:spPr>
          <a:xfrm>
            <a:off x="1981200" y="3981450"/>
            <a:ext cx="990600" cy="457200"/>
          </a:xfrm>
          <a:prstGeom prst="rightArrow">
            <a:avLst/>
          </a:prstGeom>
          <a:solidFill>
            <a:schemeClr val="accent1">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0000"/>
              </a:solidFill>
              <a:latin typeface="+mj-lt"/>
            </a:endParaRPr>
          </a:p>
        </p:txBody>
      </p:sp>
      <p:sp>
        <p:nvSpPr>
          <p:cNvPr id="9" name="Rectangle 8"/>
          <p:cNvSpPr/>
          <p:nvPr/>
        </p:nvSpPr>
        <p:spPr>
          <a:xfrm>
            <a:off x="2990850" y="3638550"/>
            <a:ext cx="4724400" cy="1257300"/>
          </a:xfrm>
          <a:prstGeom prst="rect">
            <a:avLst/>
          </a:prstGeom>
          <a:solidFill>
            <a:schemeClr val="accent1">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just"/>
            <a:r>
              <a:rPr lang="vi-VN" sz="2900" b="1" dirty="0">
                <a:solidFill>
                  <a:srgbClr val="FF0000"/>
                </a:solidFill>
                <a:latin typeface="Times New Roman (Headings)"/>
              </a:rPr>
              <a:t>III. </a:t>
            </a:r>
            <a:r>
              <a:rPr lang="en-US" sz="2900" b="1" dirty="0">
                <a:solidFill>
                  <a:srgbClr val="FF0000"/>
                </a:solidFill>
                <a:latin typeface="Times New Roman (Headings)"/>
              </a:rPr>
              <a:t>VẼ SƠ ĐỒ TẠO ẢNH QUA THẤU KÍNH HỘI TỤ</a:t>
            </a:r>
            <a:endParaRPr lang="en-US" sz="2900" b="1" dirty="0">
              <a:solidFill>
                <a:srgbClr val="FF0000"/>
              </a:solidFill>
              <a:latin typeface="Times New Roman (Headings)"/>
            </a:endParaRPr>
          </a:p>
        </p:txBody>
      </p:sp>
    </p:spTree>
    <p:extLst>
      <p:ext uri="{BB962C8B-B14F-4D97-AF65-F5344CB8AC3E}">
        <p14:creationId xmlns:p14="http://schemas.microsoft.com/office/powerpoint/2010/main" val="134138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Bottom)">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Kiem tra vat bang kinh l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44196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2590800" y="0"/>
            <a:ext cx="4084638" cy="584775"/>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b="1" dirty="0" smtClean="0">
                <a:solidFill>
                  <a:srgbClr val="FF3399"/>
                </a:solidFill>
              </a:rPr>
              <a:t>VD </a:t>
            </a:r>
            <a:r>
              <a:rPr lang="en-US" b="1" dirty="0" err="1">
                <a:solidFill>
                  <a:srgbClr val="FF3399"/>
                </a:solidFill>
              </a:rPr>
              <a:t>dùng</a:t>
            </a:r>
            <a:r>
              <a:rPr lang="en-US" b="1" dirty="0">
                <a:solidFill>
                  <a:srgbClr val="FF3399"/>
                </a:solidFill>
              </a:rPr>
              <a:t> </a:t>
            </a:r>
            <a:r>
              <a:rPr lang="en-US" b="1" dirty="0" err="1">
                <a:solidFill>
                  <a:srgbClr val="FF3399"/>
                </a:solidFill>
              </a:rPr>
              <a:t>kính</a:t>
            </a:r>
            <a:r>
              <a:rPr lang="en-US" b="1" dirty="0">
                <a:solidFill>
                  <a:srgbClr val="FF3399"/>
                </a:solidFill>
              </a:rPr>
              <a:t> </a:t>
            </a:r>
            <a:r>
              <a:rPr lang="en-US" b="1" dirty="0" err="1">
                <a:solidFill>
                  <a:srgbClr val="FF3399"/>
                </a:solidFill>
              </a:rPr>
              <a:t>lúp</a:t>
            </a:r>
            <a:r>
              <a:rPr lang="en-US" b="1" dirty="0">
                <a:solidFill>
                  <a:srgbClr val="FF3399"/>
                </a:solidFill>
              </a:rPr>
              <a:t> </a:t>
            </a:r>
            <a:endParaRPr lang="en-US" b="1" baseline="-25000" dirty="0">
              <a:solidFill>
                <a:srgbClr val="FF3399"/>
              </a:solidFill>
            </a:endParaRPr>
          </a:p>
        </p:txBody>
      </p:sp>
      <p:pic>
        <p:nvPicPr>
          <p:cNvPr id="33798" name="Picture 6" descr="quai-de-l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3962400"/>
            <a:ext cx="424973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sign270209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862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Tho kim ho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575" y="609600"/>
            <a:ext cx="42132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37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ox(in)">
                                      <p:cBhvr>
                                        <p:cTn id="7" dur="5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box(in)">
                                      <p:cBhvr>
                                        <p:cTn id="12"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Kinh lup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5181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441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81400"/>
            <a:ext cx="441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Sua_chua_DTDD_(53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604838"/>
            <a:ext cx="4572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9"/>
          <p:cNvSpPr txBox="1">
            <a:spLocks noChangeArrowheads="1"/>
          </p:cNvSpPr>
          <p:nvPr/>
        </p:nvSpPr>
        <p:spPr bwMode="auto">
          <a:xfrm>
            <a:off x="2590800" y="0"/>
            <a:ext cx="4084638" cy="531813"/>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66"/>
                </a:solidFill>
                <a:latin typeface=".VnTime" pitchFamily="34" charset="0"/>
              </a:rPr>
              <a:t>VḌ dïng kÝnh lóp </a:t>
            </a:r>
            <a:endParaRPr lang="en-US" altLang="en-US" sz="2800" b="1" baseline="-25000">
              <a:solidFill>
                <a:srgbClr val="FF0066"/>
              </a:solidFill>
              <a:latin typeface=".VnTime" pitchFamily="34" charset="0"/>
              <a:sym typeface="Symbol" panose="05050102010706020507" pitchFamily="18" charset="2"/>
            </a:endParaRPr>
          </a:p>
        </p:txBody>
      </p:sp>
    </p:spTree>
    <p:extLst>
      <p:ext uri="{BB962C8B-B14F-4D97-AF65-F5344CB8AC3E}">
        <p14:creationId xmlns:p14="http://schemas.microsoft.com/office/powerpoint/2010/main" val="525311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box(in)">
                                      <p:cBhvr>
                                        <p:cTn id="7" dur="500"/>
                                        <p:tgtEl>
                                          <p:spTgt spid="32775"/>
                                        </p:tgtEl>
                                      </p:cBhvr>
                                    </p:animEffect>
                                  </p:childTnLst>
                                </p:cTn>
                              </p:par>
                              <p:par>
                                <p:cTn id="8" presetID="4" presetClass="entr" presetSubtype="16" fill="hold" nodeType="withEffect">
                                  <p:stCondLst>
                                    <p:cond delay="0"/>
                                  </p:stCondLst>
                                  <p:childTnLst>
                                    <p:set>
                                      <p:cBhvr>
                                        <p:cTn id="9" dur="1" fill="hold">
                                          <p:stCondLst>
                                            <p:cond delay="0"/>
                                          </p:stCondLst>
                                        </p:cTn>
                                        <p:tgtEl>
                                          <p:spTgt spid="32774"/>
                                        </p:tgtEl>
                                        <p:attrNameLst>
                                          <p:attrName>style.visibility</p:attrName>
                                        </p:attrNameLst>
                                      </p:cBhvr>
                                      <p:to>
                                        <p:strVal val="visible"/>
                                      </p:to>
                                    </p:set>
                                    <p:animEffect transition="in" filter="box(in)">
                                      <p:cBhvr>
                                        <p:cTn id="10"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sz="half" idx="1"/>
          </p:nvPr>
        </p:nvSpPr>
        <p:spPr>
          <a:xfrm>
            <a:off x="990600" y="4038600"/>
            <a:ext cx="4038600" cy="4525963"/>
          </a:xfrm>
        </p:spPr>
        <p:txBody>
          <a:bodyPr/>
          <a:lstStyle/>
          <a:p>
            <a:pPr>
              <a:buFontTx/>
              <a:buNone/>
            </a:pPr>
            <a:endParaRPr lang="en-US" altLang="en-US" sz="2800" smtClean="0">
              <a:latin typeface=".VnTime" pitchFamily="34" charset="0"/>
            </a:endParaRPr>
          </a:p>
          <a:p>
            <a:pPr>
              <a:buFontTx/>
              <a:buNone/>
            </a:pPr>
            <a:endParaRPr lang="en-US" altLang="en-US" sz="2800" smtClean="0">
              <a:latin typeface=".VnTime" pitchFamily="34" charset="0"/>
            </a:endParaRPr>
          </a:p>
        </p:txBody>
      </p:sp>
      <p:pic>
        <p:nvPicPr>
          <p:cNvPr id="11306" name="Picture 42" descr="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372600" cy="6781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2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1306"/>
                                        </p:tgtEl>
                                        <p:attrNameLst>
                                          <p:attrName>style.visibility</p:attrName>
                                        </p:attrNameLst>
                                      </p:cBhvr>
                                      <p:to>
                                        <p:strVal val="visible"/>
                                      </p:to>
                                    </p:set>
                                    <p:animEffect transition="in" filter="checkerboard(across)">
                                      <p:cBhvr>
                                        <p:cTn id="7" dur="500"/>
                                        <p:tgtEl>
                                          <p:spTgt spid="11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5"/>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47625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5" descr="Việt Nam trang bị siêu ống nhòm JIM 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1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78238"/>
            <a:ext cx="388620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3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2816" y="160338"/>
            <a:ext cx="2672526" cy="646331"/>
          </a:xfrm>
          <a:prstGeom prst="rect">
            <a:avLst/>
          </a:prstGeom>
        </p:spPr>
        <p:txBody>
          <a:bodyPr wrap="none">
            <a:spAutoFit/>
          </a:bodyPr>
          <a:lstStyle/>
          <a:p>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nghiệm</a:t>
            </a:r>
            <a:r>
              <a:rPr lang="en-US" sz="3600" dirty="0">
                <a:solidFill>
                  <a:srgbClr val="FF0000"/>
                </a:solidFill>
                <a:latin typeface="Times New Roman" pitchFamily="18" charset="0"/>
                <a:cs typeface="Times New Roman" pitchFamily="18" charset="0"/>
              </a:rPr>
              <a:t> 1</a:t>
            </a:r>
          </a:p>
        </p:txBody>
      </p:sp>
      <p:sp>
        <p:nvSpPr>
          <p:cNvPr id="6" name="Rectangle 5"/>
          <p:cNvSpPr/>
          <p:nvPr/>
        </p:nvSpPr>
        <p:spPr>
          <a:xfrm>
            <a:off x="940279" y="806669"/>
            <a:ext cx="7435970" cy="1077218"/>
          </a:xfrm>
          <a:prstGeom prst="rect">
            <a:avLst/>
          </a:prstGeom>
        </p:spPr>
        <p:txBody>
          <a:bodyPr wrap="square">
            <a:spAutoFit/>
          </a:bodyPr>
          <a:lstStyle/>
          <a:p>
            <a:r>
              <a:rPr lang="vi-VN" sz="3200" dirty="0">
                <a:latin typeface="Times New Roman" pitchFamily="18" charset="0"/>
                <a:cs typeface="Times New Roman" pitchFamily="18" charset="0"/>
              </a:rPr>
              <a:t>Chuẩn bị: </a:t>
            </a:r>
            <a:r>
              <a:rPr lang="vi-VN" sz="3200" dirty="0">
                <a:latin typeface="Times New Roman" pitchFamily="18" charset="0"/>
                <a:cs typeface="Times New Roman" pitchFamily="18" charset="0"/>
              </a:rPr>
              <a:t>1 kính lúp, 1 mẩu giấy nhỏ in dòng chữ cỡ 5</a:t>
            </a:r>
            <a:endParaRPr lang="en-US" sz="3200" dirty="0">
              <a:latin typeface="Times New Roman" pitchFamily="18" charset="0"/>
              <a:cs typeface="Times New Roman" pitchFamily="18" charset="0"/>
            </a:endParaRPr>
          </a:p>
        </p:txBody>
      </p:sp>
      <p:sp>
        <p:nvSpPr>
          <p:cNvPr id="16386" name="AutoShape 2" descr="Cân diện tử shinko, độ chính xác cực cao, bảo hành 1 năm"/>
          <p:cNvSpPr>
            <a:spLocks noChangeAspect="1" noChangeArrowheads="1"/>
          </p:cNvSpPr>
          <p:nvPr/>
        </p:nvSpPr>
        <p:spPr bwMode="auto">
          <a:xfrm>
            <a:off x="-825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30" descr="Ky niem(22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92" y="2219326"/>
            <a:ext cx="359789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srcRect l="3000" t="19999" r="5876" b="15626"/>
          <a:stretch/>
        </p:blipFill>
        <p:spPr>
          <a:xfrm>
            <a:off x="4895029" y="2219326"/>
            <a:ext cx="3802195" cy="2881312"/>
          </a:xfrm>
          <a:prstGeom prst="rect">
            <a:avLst/>
          </a:prstGeom>
        </p:spPr>
      </p:pic>
    </p:spTree>
    <p:extLst>
      <p:ext uri="{BB962C8B-B14F-4D97-AF65-F5344CB8AC3E}">
        <p14:creationId xmlns:p14="http://schemas.microsoft.com/office/powerpoint/2010/main" val="232735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375" y="364716"/>
            <a:ext cx="2102435"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Tiến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hành</a:t>
            </a:r>
            <a:r>
              <a:rPr lang="en-US" sz="3200" b="1" dirty="0">
                <a:solidFill>
                  <a:srgbClr val="FF0000"/>
                </a:solidFill>
                <a:latin typeface="Times New Roman" pitchFamily="18" charset="0"/>
                <a:cs typeface="Times New Roman" pitchFamily="18" charset="0"/>
              </a:rPr>
              <a:t>:</a:t>
            </a:r>
          </a:p>
        </p:txBody>
      </p:sp>
      <p:sp>
        <p:nvSpPr>
          <p:cNvPr id="5" name="Rectangle 4"/>
          <p:cNvSpPr/>
          <p:nvPr/>
        </p:nvSpPr>
        <p:spPr>
          <a:xfrm>
            <a:off x="484172" y="949258"/>
            <a:ext cx="8452806" cy="1224951"/>
          </a:xfrm>
          <a:prstGeom prst="rect">
            <a:avLst/>
          </a:prstGeom>
        </p:spPr>
        <p:txBody>
          <a:bodyPr wrap="square">
            <a:spAutoFit/>
          </a:bodyPr>
          <a:lstStyle/>
          <a:p>
            <a:pPr algn="just">
              <a:lnSpc>
                <a:spcPct val="115000"/>
              </a:lnSpc>
            </a:pPr>
            <a:r>
              <a:rPr lang="vi-VN" sz="3200" dirty="0">
                <a:latin typeface="Times New Roman" pitchFamily="18" charset="0"/>
                <a:cs typeface="Times New Roman" pitchFamily="18" charset="0"/>
              </a:rPr>
              <a:t>Bước 1: </a:t>
            </a:r>
            <a:r>
              <a:rPr lang="vi-VN" sz="3200" dirty="0">
                <a:latin typeface="Times New Roman" panose="02020603050405020304" pitchFamily="18" charset="0"/>
                <a:ea typeface="Arial" panose="020B0604020202020204" pitchFamily="34" charset="0"/>
                <a:cs typeface="Times New Roman" panose="02020603050405020304" pitchFamily="18" charset="0"/>
              </a:rPr>
              <a:t>Sử dụng kính lúp để đọc dòng chữ in trên mẩu giấy</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444222" y="2178385"/>
            <a:ext cx="8532706" cy="1791260"/>
          </a:xfrm>
          <a:prstGeom prst="rect">
            <a:avLst/>
          </a:prstGeom>
        </p:spPr>
        <p:txBody>
          <a:bodyPr wrap="square">
            <a:spAutoFit/>
          </a:bodyPr>
          <a:lstStyle/>
          <a:p>
            <a:pPr algn="just">
              <a:lnSpc>
                <a:spcPct val="115000"/>
              </a:lnSpc>
              <a:spcAft>
                <a:spcPts val="0"/>
              </a:spcAft>
            </a:pPr>
            <a:r>
              <a:rPr lang="vi-VN" sz="3200" dirty="0">
                <a:latin typeface="Times New Roman" pitchFamily="18" charset="0"/>
                <a:cs typeface="Times New Roman" pitchFamily="18" charset="0"/>
              </a:rPr>
              <a:t>Bước 2: </a:t>
            </a:r>
            <a:r>
              <a:rPr lang="en-US" sz="3200" dirty="0">
                <a:latin typeface="Times New Roman" pitchFamily="18" charset="0"/>
                <a:cs typeface="Times New Roman" pitchFamily="18" charset="0"/>
              </a:rPr>
              <a:t>N</a:t>
            </a:r>
            <a:r>
              <a:rPr lang="vi-VN" sz="3200" dirty="0" smtClean="0">
                <a:effectLst/>
                <a:latin typeface="Times New Roman" panose="02020603050405020304" pitchFamily="18" charset="0"/>
                <a:ea typeface="Arial" panose="020B0604020202020204" pitchFamily="34" charset="0"/>
                <a:cs typeface="Times New Roman" panose="02020603050405020304" pitchFamily="18" charset="0"/>
              </a:rPr>
              <a:t>hận xét về kích thước của hình ảnh dòng chữ quan sát được qua kính và chỉ ra một số thao tác giúp quan sát được hình ảnh rõ nét.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623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5"/>
          <p:cNvSpPr txBox="1">
            <a:spLocks noChangeArrowheads="1"/>
          </p:cNvSpPr>
          <p:nvPr/>
        </p:nvSpPr>
        <p:spPr bwMode="auto">
          <a:xfrm>
            <a:off x="555970" y="610499"/>
            <a:ext cx="8055370" cy="190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solidFill>
                  <a:srgbClr val="7030A0"/>
                </a:solidFill>
                <a:latin typeface="Times New Roman" panose="02020603050405020304" pitchFamily="18" charset="0"/>
                <a:cs typeface="Times New Roman" panose="02020603050405020304" pitchFamily="18" charset="0"/>
              </a:rPr>
              <a:t>- </a:t>
            </a:r>
            <a:r>
              <a:rPr lang="vi-VN" sz="2800" dirty="0" smtClean="0">
                <a:solidFill>
                  <a:srgbClr val="7030A0"/>
                </a:solidFill>
                <a:latin typeface="Times New Roman" panose="02020603050405020304" pitchFamily="18" charset="0"/>
                <a:cs typeface="Times New Roman" panose="02020603050405020304" pitchFamily="18" charset="0"/>
              </a:rPr>
              <a:t>Từ in trên mẩu giấy: thấu kính hội tụ. </a:t>
            </a:r>
            <a:endParaRPr lang="en-US" sz="2800" dirty="0" smtClean="0">
              <a:solidFill>
                <a:srgbClr val="7030A0"/>
              </a:solidFill>
              <a:latin typeface="Times New Roman" panose="02020603050405020304" pitchFamily="18" charset="0"/>
              <a:cs typeface="Times New Roman" panose="02020603050405020304" pitchFamily="18" charset="0"/>
            </a:endParaRPr>
          </a:p>
          <a:p>
            <a:pPr>
              <a:buNone/>
            </a:pPr>
            <a:r>
              <a:rPr lang="en-US" sz="2800" dirty="0" smtClean="0">
                <a:solidFill>
                  <a:srgbClr val="7030A0"/>
                </a:solidFill>
                <a:latin typeface="Times New Roman" panose="02020603050405020304" pitchFamily="18" charset="0"/>
                <a:cs typeface="Times New Roman" panose="02020603050405020304" pitchFamily="18" charset="0"/>
              </a:rPr>
              <a:t>- </a:t>
            </a:r>
            <a:r>
              <a:rPr lang="vi-VN" sz="2800" dirty="0" smtClean="0">
                <a:solidFill>
                  <a:srgbClr val="7030A0"/>
                </a:solidFill>
                <a:latin typeface="Times New Roman" panose="02020603050405020304" pitchFamily="18" charset="0"/>
                <a:cs typeface="Times New Roman" panose="02020603050405020304" pitchFamily="18" charset="0"/>
              </a:rPr>
              <a:t>Nhận xét: kích thước của dòng chữ quan sát được qua kính lúp lớn hơn kích thước khi quan sát bằng mắt thường.</a:t>
            </a:r>
            <a:endParaRPr lang="en-US" altLang="en-US" sz="2800" b="1" dirty="0">
              <a:solidFill>
                <a:srgbClr val="7030A0"/>
              </a:solidFill>
              <a:latin typeface="Times New Roman" panose="02020603050405020304" pitchFamily="18" charset="0"/>
              <a:cs typeface="Times New Roman" panose="02020603050405020304" pitchFamily="18" charset="0"/>
            </a:endParaRPr>
          </a:p>
        </p:txBody>
      </p:sp>
      <p:sp>
        <p:nvSpPr>
          <p:cNvPr id="46126" name="Text Box 46"/>
          <p:cNvSpPr txBox="1">
            <a:spLocks noChangeArrowheads="1"/>
          </p:cNvSpPr>
          <p:nvPr/>
        </p:nvSpPr>
        <p:spPr bwMode="auto">
          <a:xfrm>
            <a:off x="555970" y="2513200"/>
            <a:ext cx="7886694" cy="289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Cách</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quan</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sát</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mẫu</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vật</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bằng</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kính</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lúp</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cầm</a:t>
            </a:r>
            <a:r>
              <a:rPr lang="en-US" altLang="en-US" sz="2800" b="1" dirty="0" smtClean="0">
                <a:solidFill>
                  <a:srgbClr val="7030A0"/>
                </a:solidFill>
                <a:latin typeface="Times New Roman" panose="02020603050405020304" pitchFamily="18" charset="0"/>
              </a:rPr>
              <a:t> </a:t>
            </a:r>
            <a:r>
              <a:rPr lang="en-US" altLang="en-US" sz="2800" b="1" dirty="0" err="1" smtClean="0">
                <a:solidFill>
                  <a:srgbClr val="7030A0"/>
                </a:solidFill>
                <a:latin typeface="Times New Roman" panose="02020603050405020304" pitchFamily="18" charset="0"/>
              </a:rPr>
              <a:t>tay</a:t>
            </a:r>
            <a:r>
              <a:rPr lang="en-US" altLang="en-US" sz="2800" b="1" dirty="0" smtClean="0">
                <a:solidFill>
                  <a:srgbClr val="7030A0"/>
                </a:solidFill>
                <a:latin typeface="Times New Roman" panose="02020603050405020304" pitchFamily="18" charset="0"/>
              </a:rPr>
              <a:t>:</a:t>
            </a:r>
          </a:p>
          <a:p>
            <a:pPr algn="just">
              <a:spcBef>
                <a:spcPct val="50000"/>
              </a:spcBef>
              <a:buFontTx/>
              <a:buNone/>
            </a:pPr>
            <a:r>
              <a:rPr lang="en-US" altLang="en-US" sz="2800" i="1" u="sng" dirty="0" err="1" smtClean="0">
                <a:solidFill>
                  <a:srgbClr val="FF0000"/>
                </a:solidFill>
                <a:latin typeface="Times New Roman" panose="02020603050405020304" pitchFamily="18" charset="0"/>
              </a:rPr>
              <a:t>Bước</a:t>
            </a:r>
            <a:r>
              <a:rPr lang="en-US" altLang="en-US" sz="2800" i="1" u="sng" dirty="0" smtClean="0">
                <a:solidFill>
                  <a:srgbClr val="FF0000"/>
                </a:solidFill>
                <a:latin typeface="Times New Roman" panose="02020603050405020304" pitchFamily="18" charset="0"/>
              </a:rPr>
              <a:t> </a:t>
            </a:r>
            <a:r>
              <a:rPr lang="en-US" altLang="en-US" sz="2800" i="1" u="sng" dirty="0">
                <a:solidFill>
                  <a:srgbClr val="FF0000"/>
                </a:solidFill>
                <a:latin typeface="Times New Roman" panose="02020603050405020304" pitchFamily="18" charset="0"/>
              </a:rPr>
              <a:t>1:</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Một</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tay</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cầm</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kính</a:t>
            </a:r>
            <a:r>
              <a:rPr lang="en-US" altLang="en-US" sz="2800" i="1" dirty="0">
                <a:solidFill>
                  <a:srgbClr val="000099"/>
                </a:solidFill>
                <a:latin typeface="Times New Roman" panose="02020603050405020304" pitchFamily="18" charset="0"/>
              </a:rPr>
              <a:t>.</a:t>
            </a:r>
          </a:p>
          <a:p>
            <a:pPr algn="just">
              <a:spcBef>
                <a:spcPct val="50000"/>
              </a:spcBef>
              <a:buFontTx/>
              <a:buNone/>
            </a:pPr>
            <a:r>
              <a:rPr lang="en-US" altLang="en-US" sz="2800" i="1" u="sng" dirty="0" err="1">
                <a:solidFill>
                  <a:srgbClr val="FF0000"/>
                </a:solidFill>
                <a:latin typeface="Times New Roman" panose="02020603050405020304" pitchFamily="18" charset="0"/>
              </a:rPr>
              <a:t>Bước</a:t>
            </a:r>
            <a:r>
              <a:rPr lang="en-US" altLang="en-US" sz="2800" i="1" u="sng" dirty="0">
                <a:solidFill>
                  <a:srgbClr val="FF0000"/>
                </a:solidFill>
                <a:latin typeface="Times New Roman" panose="02020603050405020304" pitchFamily="18" charset="0"/>
              </a:rPr>
              <a:t> 2:</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Đặt</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mặt</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kính</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sát</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mẫu</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vật</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mắt</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nhìn</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thẳng</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vào</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kính</a:t>
            </a:r>
            <a:r>
              <a:rPr lang="en-US" altLang="en-US" sz="2800" i="1" dirty="0">
                <a:solidFill>
                  <a:srgbClr val="000099"/>
                </a:solidFill>
                <a:latin typeface="Times New Roman" panose="02020603050405020304" pitchFamily="18" charset="0"/>
              </a:rPr>
              <a:t>.</a:t>
            </a:r>
            <a:endParaRPr lang="en-US" altLang="en-US" sz="2800" dirty="0">
              <a:solidFill>
                <a:srgbClr val="000099"/>
              </a:solidFill>
              <a:latin typeface="Times New Roman" panose="02020603050405020304" pitchFamily="18" charset="0"/>
            </a:endParaRPr>
          </a:p>
          <a:p>
            <a:pPr algn="just">
              <a:spcBef>
                <a:spcPct val="50000"/>
              </a:spcBef>
              <a:buFontTx/>
              <a:buNone/>
            </a:pPr>
            <a:r>
              <a:rPr lang="en-US" altLang="en-US" sz="2800" i="1" u="sng" dirty="0" err="1">
                <a:solidFill>
                  <a:srgbClr val="FF0000"/>
                </a:solidFill>
                <a:latin typeface="Times New Roman" panose="02020603050405020304" pitchFamily="18" charset="0"/>
              </a:rPr>
              <a:t>Bước</a:t>
            </a:r>
            <a:r>
              <a:rPr lang="en-US" altLang="en-US" sz="2800" i="1" u="sng" dirty="0">
                <a:solidFill>
                  <a:srgbClr val="FF0000"/>
                </a:solidFill>
                <a:latin typeface="Times New Roman" panose="02020603050405020304" pitchFamily="18" charset="0"/>
              </a:rPr>
              <a:t> 3:</a:t>
            </a:r>
            <a:r>
              <a:rPr lang="en-US" altLang="en-US" sz="2800" i="1" dirty="0">
                <a:solidFill>
                  <a:srgbClr val="000099"/>
                </a:solidFill>
                <a:latin typeface="Times New Roman" panose="02020603050405020304" pitchFamily="18" charset="0"/>
              </a:rPr>
              <a:t> Di </a:t>
            </a:r>
            <a:r>
              <a:rPr lang="en-US" altLang="en-US" sz="2800" i="1" dirty="0" err="1">
                <a:solidFill>
                  <a:srgbClr val="000099"/>
                </a:solidFill>
                <a:latin typeface="Times New Roman" panose="02020603050405020304" pitchFamily="18" charset="0"/>
              </a:rPr>
              <a:t>chuyển</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kính</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đến</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khi</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nhìn</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rõ</a:t>
            </a:r>
            <a:r>
              <a:rPr lang="en-US" altLang="en-US" sz="2800" i="1" dirty="0">
                <a:solidFill>
                  <a:srgbClr val="000099"/>
                </a:solidFill>
                <a:latin typeface="Times New Roman" panose="02020603050405020304" pitchFamily="18" charset="0"/>
              </a:rPr>
              <a:t> </a:t>
            </a:r>
            <a:r>
              <a:rPr lang="en-US" altLang="en-US" sz="2800" i="1" dirty="0" err="1">
                <a:solidFill>
                  <a:srgbClr val="000099"/>
                </a:solidFill>
                <a:latin typeface="Times New Roman" panose="02020603050405020304" pitchFamily="18" charset="0"/>
              </a:rPr>
              <a:t>vật</a:t>
            </a:r>
            <a:r>
              <a:rPr lang="en-US" altLang="en-US" sz="2800" i="1" dirty="0" smtClean="0">
                <a:solidFill>
                  <a:srgbClr val="000099"/>
                </a:solidFill>
                <a:latin typeface="Times New Roman" panose="02020603050405020304" pitchFamily="18" charset="0"/>
              </a:rPr>
              <a:t>.</a:t>
            </a:r>
          </a:p>
        </p:txBody>
      </p:sp>
    </p:spTree>
    <p:extLst>
      <p:ext uri="{BB962C8B-B14F-4D97-AF65-F5344CB8AC3E}">
        <p14:creationId xmlns:p14="http://schemas.microsoft.com/office/powerpoint/2010/main" val="1337427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randombar(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126"/>
                                        </p:tgtEl>
                                        <p:attrNameLst>
                                          <p:attrName>style.visibility</p:attrName>
                                        </p:attrNameLst>
                                      </p:cBhvr>
                                      <p:to>
                                        <p:strVal val="visible"/>
                                      </p:to>
                                    </p:set>
                                    <p:animEffect transition="in" filter="blinds(horizontal)">
                                      <p:cBhvr>
                                        <p:cTn id="12" dur="500"/>
                                        <p:tgtEl>
                                          <p:spTgt spid="46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46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204187"/>
            <a:ext cx="9144000" cy="6858000"/>
          </a:xfrm>
          <a:prstGeom prst="rect">
            <a:avLst/>
          </a:prstGeom>
          <a:noFill/>
        </p:spPr>
      </p:pic>
      <p:sp>
        <p:nvSpPr>
          <p:cNvPr id="11265" name="Rectangle 1"/>
          <p:cNvSpPr>
            <a:spLocks noChangeArrowheads="1"/>
          </p:cNvSpPr>
          <p:nvPr/>
        </p:nvSpPr>
        <p:spPr bwMode="auto">
          <a:xfrm>
            <a:off x="1471474" y="1083323"/>
            <a:ext cx="437812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a:t>
            </a:r>
            <a:r>
              <a:rPr kumimoji="0" lang="en-US" sz="32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Cấu</a:t>
            </a:r>
            <a:r>
              <a:rPr kumimoji="0" lang="en-US"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tạo</a:t>
            </a:r>
            <a:r>
              <a:rPr kumimoji="0" lang="en-US"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của</a:t>
            </a:r>
            <a:r>
              <a:rPr kumimoji="0" lang="en-US"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kính</a:t>
            </a:r>
            <a:r>
              <a:rPr kumimoji="0" lang="en-US"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lúp</a:t>
            </a:r>
            <a:endParaRPr kumimoji="0" lang="en-US" sz="32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11266" name="Rectangle 2"/>
          <p:cNvSpPr>
            <a:spLocks noChangeArrowheads="1"/>
          </p:cNvSpPr>
          <p:nvPr/>
        </p:nvSpPr>
        <p:spPr bwMode="auto">
          <a:xfrm>
            <a:off x="1471474" y="1690588"/>
            <a:ext cx="8001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sinh</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đọc </a:t>
            </a:r>
            <a:r>
              <a:rPr lang="vi-VN" sz="3000" dirty="0">
                <a:latin typeface="Times New Roman" panose="02020603050405020304" pitchFamily="18" charset="0"/>
                <a:cs typeface="Times New Roman" panose="02020603050405020304" pitchFamily="18" charset="0"/>
              </a:rPr>
              <a:t>mục I-SGK/tr.50. </a:t>
            </a:r>
            <a:endParaRPr lang="en-US" sz="3000" dirty="0">
              <a:latin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1471474" y="2351131"/>
            <a:ext cx="657169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000" dirty="0" smtClean="0">
                <a:latin typeface="Times New Roman" panose="02020603050405020304" pitchFamily="18" charset="0"/>
                <a:cs typeface="Times New Roman" panose="02020603050405020304" pitchFamily="18" charset="0"/>
              </a:rPr>
              <a:t>- L</a:t>
            </a:r>
            <a:r>
              <a:rPr lang="vi-VN" sz="3000" dirty="0" smtClean="0">
                <a:latin typeface="Times New Roman" panose="02020603050405020304" pitchFamily="18" charset="0"/>
                <a:cs typeface="Times New Roman" panose="02020603050405020304" pitchFamily="18" charset="0"/>
              </a:rPr>
              <a:t>uật </a:t>
            </a:r>
            <a:r>
              <a:rPr lang="vi-VN" sz="3000" dirty="0">
                <a:latin typeface="Times New Roman" panose="02020603050405020304" pitchFamily="18" charset="0"/>
                <a:cs typeface="Times New Roman" panose="02020603050405020304" pitchFamily="18" charset="0"/>
              </a:rPr>
              <a:t>chơi trò chơi </a:t>
            </a:r>
            <a:r>
              <a:rPr lang="en-US" sz="3000" dirty="0" err="1">
                <a:latin typeface="Times New Roman" panose="02020603050405020304" pitchFamily="18" charset="0"/>
                <a:cs typeface="Times New Roman" panose="02020603050405020304" pitchFamily="18" charset="0"/>
              </a:rPr>
              <a:t>Hộp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ẩn</a:t>
            </a:r>
            <a:r>
              <a:rPr lang="vi-VN" sz="300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HS </a:t>
            </a:r>
            <a:r>
              <a:rPr lang="vi-VN" sz="3000" dirty="0">
                <a:latin typeface="Times New Roman" panose="02020603050405020304" pitchFamily="18" charset="0"/>
                <a:cs typeface="Times New Roman" panose="02020603050405020304" pitchFamily="18" charset="0"/>
              </a:rPr>
              <a:t>chọn 1 </a:t>
            </a:r>
            <a:r>
              <a:rPr lang="en-US" sz="3000" dirty="0" err="1">
                <a:latin typeface="Times New Roman" panose="02020603050405020304" pitchFamily="18" charset="0"/>
                <a:cs typeface="Times New Roman" panose="02020603050405020304" pitchFamily="18" charset="0"/>
              </a:rPr>
              <a:t>hộp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quà</a:t>
            </a:r>
            <a:r>
              <a:rPr lang="vi-VN" sz="3000" dirty="0">
                <a:latin typeface="Times New Roman" panose="02020603050405020304" pitchFamily="18" charset="0"/>
                <a:cs typeface="Times New Roman" panose="02020603050405020304" pitchFamily="18" charset="0"/>
              </a:rPr>
              <a:t> và trả lời câu hỏi tương ứng.</a:t>
            </a:r>
            <a:endParaRPr lang="en-US"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Nếu </a:t>
            </a:r>
            <a:r>
              <a:rPr lang="vi-VN" sz="3000" dirty="0">
                <a:latin typeface="Times New Roman" panose="02020603050405020304" pitchFamily="18" charset="0"/>
                <a:cs typeface="Times New Roman" panose="02020603050405020304" pitchFamily="18" charset="0"/>
              </a:rPr>
              <a:t>trả lời đúng, HS được mở hộp quà trong ngôi sao đã chọn và nhận phần quà bên trong mỗi hộp</a:t>
            </a:r>
            <a:r>
              <a:rPr lang="vi-VN"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93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additive="base">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additive="base">
                                        <p:cTn id="30"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22860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000" b="1" smtClean="0">
                <a:latin typeface="Times New Roman" pitchFamily="18" charset="0"/>
                <a:cs typeface="Times New Roman" pitchFamily="18" charset="0"/>
              </a:rPr>
              <a:t>HỘP QUÀ BÍ ẨN</a:t>
            </a:r>
            <a:endParaRPr lang="en-US" sz="5000" b="1">
              <a:latin typeface="Times New Roman" pitchFamily="18" charset="0"/>
              <a:cs typeface="Times New Roman" pitchFamily="18" charset="0"/>
            </a:endParaRPr>
          </a:p>
        </p:txBody>
      </p:sp>
      <p:sp>
        <p:nvSpPr>
          <p:cNvPr id="4" name="Oval 3"/>
          <p:cNvSpPr/>
          <p:nvPr/>
        </p:nvSpPr>
        <p:spPr>
          <a:xfrm>
            <a:off x="1676400" y="2209800"/>
            <a:ext cx="6477000" cy="3657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476500" y="2895600"/>
            <a:ext cx="4876800" cy="2554545"/>
          </a:xfrm>
          <a:prstGeom prst="rect">
            <a:avLst/>
          </a:prstGeom>
          <a:noFill/>
        </p:spPr>
        <p:txBody>
          <a:bodyPr wrap="square" rtlCol="0">
            <a:spAutoFit/>
          </a:bodyPr>
          <a:lstStyle/>
          <a:p>
            <a:r>
              <a:rPr lang="en-US" sz="3200" smtClean="0">
                <a:latin typeface="Times New Roman" pitchFamily="18" charset="0"/>
                <a:cs typeface="Times New Roman" pitchFamily="18" charset="0"/>
              </a:rPr>
              <a:t>Trong mỗi hộp quà ẩn chứng một số điểm bí ấn. Các em hãy trả lời đúng các câu hỏi để nhận về phần quà cho mình nhé.</a:t>
            </a:r>
            <a:endParaRPr lang="en-US" sz="3200">
              <a:latin typeface="Times New Roman" pitchFamily="18" charset="0"/>
              <a:cs typeface="Times New Roman" pitchFamily="18" charset="0"/>
            </a:endParaRP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1059" y="141787"/>
            <a:ext cx="304800" cy="304800"/>
          </a:xfrm>
          <a:prstGeom prst="rect">
            <a:avLst/>
          </a:prstGeom>
        </p:spPr>
      </p:pic>
    </p:spTree>
    <p:extLst>
      <p:ext uri="{BB962C8B-B14F-4D97-AF65-F5344CB8AC3E}">
        <p14:creationId xmlns:p14="http://schemas.microsoft.com/office/powerpoint/2010/main" val="2544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83"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46090" y="1121209"/>
            <a:ext cx="1984549" cy="1828800"/>
          </a:xfrm>
          <a:prstGeom prst="rect">
            <a:avLst/>
          </a:prstGeom>
        </p:spPr>
      </p:pic>
      <p:pic>
        <p:nvPicPr>
          <p:cNvPr id="5" name="q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3358375" y="1103669"/>
            <a:ext cx="2001780" cy="1884218"/>
          </a:xfrm>
          <a:prstGeom prst="rect">
            <a:avLst/>
          </a:prstGeom>
        </p:spPr>
      </p:pic>
      <p:pic>
        <p:nvPicPr>
          <p:cNvPr id="6" name="q3">
            <a:hlinkClick r:id="rId8" action="ppaction://hlinksldjump"/>
          </p:cNvPr>
          <p:cNvPicPr>
            <a:picLocks noChangeAspect="1"/>
          </p:cNvPicPr>
          <p:nvPr/>
        </p:nvPicPr>
        <p:blipFill rotWithShape="1">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6087020" y="1119258"/>
            <a:ext cx="1905000" cy="1947008"/>
          </a:xfrm>
          <a:prstGeom prst="rect">
            <a:avLst/>
          </a:prstGeom>
        </p:spPr>
      </p:pic>
      <p:pic>
        <p:nvPicPr>
          <p:cNvPr id="7" name="q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1013573" y="3644180"/>
            <a:ext cx="1849582" cy="1832377"/>
          </a:xfrm>
          <a:prstGeom prst="rect">
            <a:avLst/>
          </a:prstGeom>
        </p:spPr>
      </p:pic>
      <p:pic>
        <p:nvPicPr>
          <p:cNvPr id="8"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8418" y="3531668"/>
            <a:ext cx="2057400" cy="2057400"/>
          </a:xfrm>
          <a:prstGeom prst="rect">
            <a:avLst/>
          </a:prstGeom>
        </p:spPr>
      </p:pic>
      <p:pic>
        <p:nvPicPr>
          <p:cNvPr id="9" name="q6">
            <a:hlinkClick r:id="rId2"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6087020" y="3507263"/>
            <a:ext cx="1852778" cy="2059745"/>
          </a:xfrm>
          <a:prstGeom prst="rect">
            <a:avLst/>
          </a:prstGeom>
        </p:spPr>
      </p:pic>
      <p:sp>
        <p:nvSpPr>
          <p:cNvPr id="10" name="Oval 9"/>
          <p:cNvSpPr/>
          <p:nvPr/>
        </p:nvSpPr>
        <p:spPr>
          <a:xfrm>
            <a:off x="1013573" y="1540308"/>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6187197" y="4056189"/>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3752132" y="413523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168542" y="4065068"/>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6187197" y="150891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p:cNvSpPr/>
          <p:nvPr/>
        </p:nvSpPr>
        <p:spPr>
          <a:xfrm>
            <a:off x="3358373" y="1517792"/>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1255634" y="1847571"/>
            <a:ext cx="1452549" cy="461665"/>
          </a:xfrm>
          <a:prstGeom prst="rect">
            <a:avLst/>
          </a:prstGeom>
          <a:noFill/>
        </p:spPr>
        <p:txBody>
          <a:bodyPr wrap="square" rtlCol="0">
            <a:spAutoFit/>
          </a:bodyPr>
          <a:lstStyle/>
          <a:p>
            <a:r>
              <a:rPr lang="en-US" sz="2400" dirty="0" smtClean="0"/>
              <a:t>50 </a:t>
            </a:r>
            <a:r>
              <a:rPr lang="en-US" sz="2400" dirty="0" err="1" smtClean="0"/>
              <a:t>điểm</a:t>
            </a:r>
            <a:endParaRPr lang="en-US" sz="2400" dirty="0"/>
          </a:p>
        </p:txBody>
      </p:sp>
      <p:sp>
        <p:nvSpPr>
          <p:cNvPr id="17" name="TextBox 16"/>
          <p:cNvSpPr txBox="1"/>
          <p:nvPr/>
        </p:nvSpPr>
        <p:spPr>
          <a:xfrm>
            <a:off x="6337513" y="4464339"/>
            <a:ext cx="1421689" cy="461665"/>
          </a:xfrm>
          <a:prstGeom prst="rect">
            <a:avLst/>
          </a:prstGeom>
          <a:noFill/>
        </p:spPr>
        <p:txBody>
          <a:bodyPr wrap="square" rtlCol="0">
            <a:spAutoFit/>
          </a:bodyPr>
          <a:lstStyle/>
          <a:p>
            <a:r>
              <a:rPr lang="en-US" sz="2400" smtClean="0"/>
              <a:t>70 điểm</a:t>
            </a:r>
            <a:endParaRPr lang="en-US" sz="2400"/>
          </a:p>
        </p:txBody>
      </p:sp>
      <p:sp>
        <p:nvSpPr>
          <p:cNvPr id="18" name="TextBox 17"/>
          <p:cNvSpPr txBox="1"/>
          <p:nvPr/>
        </p:nvSpPr>
        <p:spPr>
          <a:xfrm>
            <a:off x="3902658" y="4473217"/>
            <a:ext cx="1457496" cy="461665"/>
          </a:xfrm>
          <a:prstGeom prst="rect">
            <a:avLst/>
          </a:prstGeom>
          <a:noFill/>
        </p:spPr>
        <p:txBody>
          <a:bodyPr wrap="square" rtlCol="0">
            <a:spAutoFit/>
          </a:bodyPr>
          <a:lstStyle/>
          <a:p>
            <a:r>
              <a:rPr lang="en-US" sz="2400" dirty="0"/>
              <a:t>9</a:t>
            </a:r>
            <a:r>
              <a:rPr lang="en-US" sz="2400" dirty="0" smtClean="0"/>
              <a:t>0 </a:t>
            </a:r>
            <a:r>
              <a:rPr lang="en-US" sz="2400" dirty="0" err="1" smtClean="0"/>
              <a:t>điểm</a:t>
            </a:r>
            <a:endParaRPr lang="en-US" sz="2400" dirty="0"/>
          </a:p>
        </p:txBody>
      </p:sp>
      <p:sp>
        <p:nvSpPr>
          <p:cNvPr id="19" name="TextBox 18"/>
          <p:cNvSpPr txBox="1"/>
          <p:nvPr/>
        </p:nvSpPr>
        <p:spPr>
          <a:xfrm>
            <a:off x="1375971" y="4471544"/>
            <a:ext cx="1388919" cy="461665"/>
          </a:xfrm>
          <a:prstGeom prst="rect">
            <a:avLst/>
          </a:prstGeom>
          <a:noFill/>
        </p:spPr>
        <p:txBody>
          <a:bodyPr wrap="square" rtlCol="0">
            <a:spAutoFit/>
          </a:bodyPr>
          <a:lstStyle/>
          <a:p>
            <a:r>
              <a:rPr lang="en-US" sz="2400"/>
              <a:t>4</a:t>
            </a:r>
            <a:r>
              <a:rPr lang="en-US" sz="2400" smtClean="0"/>
              <a:t>0 điểm</a:t>
            </a:r>
            <a:endParaRPr lang="en-US" sz="2400"/>
          </a:p>
        </p:txBody>
      </p:sp>
      <p:sp>
        <p:nvSpPr>
          <p:cNvPr id="20" name="TextBox 19"/>
          <p:cNvSpPr txBox="1"/>
          <p:nvPr/>
        </p:nvSpPr>
        <p:spPr>
          <a:xfrm>
            <a:off x="6487829" y="1932711"/>
            <a:ext cx="1421690" cy="461665"/>
          </a:xfrm>
          <a:prstGeom prst="rect">
            <a:avLst/>
          </a:prstGeom>
          <a:noFill/>
        </p:spPr>
        <p:txBody>
          <a:bodyPr wrap="square" rtlCol="0">
            <a:spAutoFit/>
          </a:bodyPr>
          <a:lstStyle/>
          <a:p>
            <a:r>
              <a:rPr lang="en-US" sz="2400"/>
              <a:t>9</a:t>
            </a:r>
            <a:r>
              <a:rPr lang="en-US" sz="2400" smtClean="0"/>
              <a:t>0 điểm</a:t>
            </a:r>
            <a:endParaRPr lang="en-US" sz="2400"/>
          </a:p>
        </p:txBody>
      </p:sp>
      <p:sp>
        <p:nvSpPr>
          <p:cNvPr id="21" name="TextBox 20"/>
          <p:cNvSpPr txBox="1"/>
          <p:nvPr/>
        </p:nvSpPr>
        <p:spPr>
          <a:xfrm>
            <a:off x="3691576" y="1758882"/>
            <a:ext cx="1544582" cy="461665"/>
          </a:xfrm>
          <a:prstGeom prst="rect">
            <a:avLst/>
          </a:prstGeom>
          <a:noFill/>
        </p:spPr>
        <p:txBody>
          <a:bodyPr wrap="square" rtlCol="0">
            <a:spAutoFit/>
          </a:bodyPr>
          <a:lstStyle/>
          <a:p>
            <a:r>
              <a:rPr lang="en-US" sz="2400" dirty="0"/>
              <a:t>6</a:t>
            </a:r>
            <a:r>
              <a:rPr lang="en-US" sz="2400" dirty="0" smtClean="0"/>
              <a:t>0 </a:t>
            </a:r>
            <a:r>
              <a:rPr lang="en-US" sz="2400" dirty="0" err="1" smtClean="0"/>
              <a:t>điểm</a:t>
            </a:r>
            <a:endParaRPr lang="en-US" sz="2400" dirty="0"/>
          </a:p>
        </p:txBody>
      </p:sp>
      <p:sp>
        <p:nvSpPr>
          <p:cNvPr id="22" name="Rounded Rectangle 21">
            <a:hlinkClick r:id="rId17" action="ppaction://hlinksldjump"/>
          </p:cNvPr>
          <p:cNvSpPr/>
          <p:nvPr/>
        </p:nvSpPr>
        <p:spPr>
          <a:xfrm>
            <a:off x="7658100" y="7620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solidFill>
                  <a:srgbClr val="FF0000"/>
                </a:solidFill>
                <a:latin typeface="Times New Roman" pitchFamily="18" charset="0"/>
                <a:cs typeface="Times New Roman" pitchFamily="18" charset="0"/>
              </a:rPr>
              <a:t>BÀI MỚI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5390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304800"/>
            <a:ext cx="51816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p:cNvSpPr txBox="1"/>
          <p:nvPr/>
        </p:nvSpPr>
        <p:spPr>
          <a:xfrm>
            <a:off x="1295400" y="407977"/>
            <a:ext cx="5410200"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endParaRPr lang="en-US" sz="3200" dirty="0">
              <a:latin typeface="Times New Roman" pitchFamily="18" charset="0"/>
              <a:cs typeface="Times New Roman" pitchFamily="18" charset="0"/>
            </a:endParaRPr>
          </a:p>
        </p:txBody>
      </p:sp>
      <p:sp>
        <p:nvSpPr>
          <p:cNvPr id="4" name="TextBox 3"/>
          <p:cNvSpPr txBox="1"/>
          <p:nvPr/>
        </p:nvSpPr>
        <p:spPr>
          <a:xfrm>
            <a:off x="457199" y="2362200"/>
            <a:ext cx="654728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A: </a:t>
            </a:r>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thấu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a:t>
            </a:r>
            <a:r>
              <a:rPr lang="en-US" sz="3200" dirty="0">
                <a:latin typeface="Times New Roman" pitchFamily="18" charset="0"/>
                <a:cs typeface="Times New Roman" pitchFamily="18" charset="0"/>
              </a:rPr>
              <a:t> 2 cm. </a:t>
            </a:r>
            <a:endParaRPr lang="en-US" sz="3200" dirty="0">
              <a:latin typeface="Times New Roman" pitchFamily="18" charset="0"/>
              <a:cs typeface="Times New Roman" pitchFamily="18" charset="0"/>
            </a:endParaRPr>
          </a:p>
        </p:txBody>
      </p:sp>
      <p:sp>
        <p:nvSpPr>
          <p:cNvPr id="6" name="TextBox 5"/>
          <p:cNvSpPr txBox="1"/>
          <p:nvPr/>
        </p:nvSpPr>
        <p:spPr>
          <a:xfrm>
            <a:off x="457200" y="5257800"/>
            <a:ext cx="721290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D</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thấu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a:t>
            </a:r>
            <a:r>
              <a:rPr lang="en-US" sz="3200" dirty="0">
                <a:latin typeface="Times New Roman" pitchFamily="18" charset="0"/>
                <a:cs typeface="Times New Roman" pitchFamily="18" charset="0"/>
              </a:rPr>
              <a:t> 25 </a:t>
            </a:r>
            <a:r>
              <a:rPr lang="en-US" sz="3200" dirty="0" smtClean="0">
                <a:latin typeface="Times New Roman" pitchFamily="18" charset="0"/>
                <a:cs typeface="Times New Roman" pitchFamily="18" charset="0"/>
              </a:rPr>
              <a:t>cm</a:t>
            </a:r>
            <a:endParaRPr lang="en-US" sz="3200" dirty="0">
              <a:latin typeface="Times New Roman" pitchFamily="18" charset="0"/>
              <a:cs typeface="Times New Roman" pitchFamily="18" charset="0"/>
            </a:endParaRPr>
          </a:p>
        </p:txBody>
      </p:sp>
      <p:sp>
        <p:nvSpPr>
          <p:cNvPr id="7" name="TextBox 6"/>
          <p:cNvSpPr txBox="1"/>
          <p:nvPr/>
        </p:nvSpPr>
        <p:spPr>
          <a:xfrm>
            <a:off x="457199" y="4267200"/>
            <a:ext cx="721290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C</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thấu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a:t>
            </a:r>
            <a:r>
              <a:rPr lang="en-US" sz="3200" dirty="0">
                <a:latin typeface="Times New Roman" pitchFamily="18" charset="0"/>
                <a:cs typeface="Times New Roman" pitchFamily="18" charset="0"/>
              </a:rPr>
              <a:t> 5 </a:t>
            </a:r>
            <a:r>
              <a:rPr lang="en-US" sz="3200" dirty="0" smtClean="0">
                <a:latin typeface="Times New Roman" pitchFamily="18" charset="0"/>
                <a:cs typeface="Times New Roman" pitchFamily="18" charset="0"/>
              </a:rPr>
              <a:t>mm. </a:t>
            </a:r>
            <a:endParaRPr lang="en-US" sz="3200" dirty="0">
              <a:latin typeface="Times New Roman" pitchFamily="18" charset="0"/>
              <a:cs typeface="Times New Roman" pitchFamily="18" charset="0"/>
            </a:endParaRPr>
          </a:p>
        </p:txBody>
      </p:sp>
      <p:sp>
        <p:nvSpPr>
          <p:cNvPr id="8" name="TextBox 7"/>
          <p:cNvSpPr txBox="1"/>
          <p:nvPr/>
        </p:nvSpPr>
        <p:spPr>
          <a:xfrm>
            <a:off x="466077" y="3404175"/>
            <a:ext cx="655616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B: 1 </a:t>
            </a:r>
            <a:r>
              <a:rPr lang="en-US" sz="3200" dirty="0" err="1">
                <a:latin typeface="Times New Roman" pitchFamily="18" charset="0"/>
                <a:cs typeface="Times New Roman" pitchFamily="18" charset="0"/>
              </a:rPr>
              <a:t>thấu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a:t>
            </a:r>
            <a:r>
              <a:rPr lang="en-US" sz="3200" dirty="0">
                <a:latin typeface="Times New Roman" pitchFamily="18" charset="0"/>
                <a:cs typeface="Times New Roman" pitchFamily="18" charset="0"/>
              </a:rPr>
              <a:t> 1 </a:t>
            </a:r>
            <a:r>
              <a:rPr lang="en-US" sz="3200" dirty="0" smtClean="0">
                <a:latin typeface="Times New Roman" pitchFamily="18" charset="0"/>
                <a:cs typeface="Times New Roman" pitchFamily="18" charset="0"/>
              </a:rPr>
              <a:t>m.</a:t>
            </a:r>
            <a:endParaRPr lang="en-US" sz="3200" dirty="0">
              <a:latin typeface="Times New Roman" pitchFamily="18" charset="0"/>
              <a:cs typeface="Times New Roman" pitchFamily="18" charset="0"/>
            </a:endParaRPr>
          </a:p>
        </p:txBody>
      </p:sp>
      <p:pic>
        <p:nvPicPr>
          <p:cNvPr id="9" name="q1">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8077200"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240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40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334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44330" y="2345801"/>
            <a:ext cx="609600" cy="609600"/>
          </a:xfrm>
          <a:prstGeom prst="rect">
            <a:avLst/>
          </a:prstGeom>
        </p:spPr>
      </p:pic>
      <p:sp>
        <p:nvSpPr>
          <p:cNvPr id="16" name="Cloud 15"/>
          <p:cNvSpPr/>
          <p:nvPr/>
        </p:nvSpPr>
        <p:spPr>
          <a:xfrm>
            <a:off x="4760654" y="1962780"/>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5917508" y="2522865"/>
            <a:ext cx="17526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CHÚC MỪNG</a:t>
            </a:r>
            <a:endParaRPr lang="en-US" sz="3200" dirty="0">
              <a:latin typeface="Times New Roman" pitchFamily="18" charset="0"/>
              <a:cs typeface="Times New Roman" pitchFamily="18" charset="0"/>
            </a:endParaRPr>
          </a:p>
        </p:txBody>
      </p:sp>
      <p:pic>
        <p:nvPicPr>
          <p:cNvPr id="18" name="Picture 17"/>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5" y="4001362"/>
            <a:ext cx="1233055" cy="1256068"/>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927" y="4928175"/>
            <a:ext cx="1233055" cy="1256068"/>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4636" y="2979067"/>
            <a:ext cx="1233055" cy="1256068"/>
          </a:xfrm>
          <a:prstGeom prst="rect">
            <a:avLst/>
          </a:prstGeom>
        </p:spPr>
      </p:pic>
      <p:grpSp>
        <p:nvGrpSpPr>
          <p:cNvPr id="21" name="times up"/>
          <p:cNvGrpSpPr/>
          <p:nvPr/>
        </p:nvGrpSpPr>
        <p:grpSpPr>
          <a:xfrm>
            <a:off x="7950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4" name="Rectangle 23"/>
          <p:cNvSpPr/>
          <p:nvPr/>
        </p:nvSpPr>
        <p:spPr>
          <a:xfrm>
            <a:off x="8265854" y="24353"/>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5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8288072" y="906104"/>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9" name="TextBox 28"/>
          <p:cNvSpPr txBox="1"/>
          <p:nvPr/>
        </p:nvSpPr>
        <p:spPr>
          <a:xfrm>
            <a:off x="8708357" y="951467"/>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0" name="TextBox 29"/>
          <p:cNvSpPr txBox="1"/>
          <p:nvPr/>
        </p:nvSpPr>
        <p:spPr>
          <a:xfrm>
            <a:off x="8455770" y="1205114"/>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110045" y="989037"/>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8393943" y="705246"/>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86076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58"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58"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58"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1214</Words>
  <PresentationFormat>On-screen Show (4:3)</PresentationFormat>
  <Paragraphs>132</Paragraphs>
  <Slides>23</Slides>
  <Notes>0</Notes>
  <HiddenSlides>0</HiddenSlides>
  <MMClips>17</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.VnTime</vt:lpstr>
      <vt:lpstr>.VnTimeH</vt:lpstr>
      <vt:lpstr>Arial</vt:lpstr>
      <vt:lpstr>Calibri</vt:lpstr>
      <vt:lpstr>Calibri Light</vt:lpstr>
      <vt:lpstr>Century Gothic</vt:lpstr>
      <vt:lpstr>Garamond</vt:lpstr>
      <vt:lpstr>Symbol</vt:lpstr>
      <vt:lpstr>Times New Roman</vt:lpstr>
      <vt:lpstr>Times New Roman (Headings)</vt:lpstr>
      <vt:lpstr>Office Theme</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BẠN SẼ ĐƯỢC BIẾT MỘT PHẦN KIẾN THỨC THẬT BỔ ÍCH.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2024-07-10T21:02:47Z</dcterms:created>
  <dcterms:modified xsi:type="dcterms:W3CDTF">2024-07-10T22:36:19Z</dcterms:modified>
</cp:coreProperties>
</file>