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0" r:id="rId2"/>
    <p:sldId id="289" r:id="rId3"/>
    <p:sldId id="299" r:id="rId4"/>
    <p:sldId id="293" r:id="rId5"/>
    <p:sldId id="300" r:id="rId6"/>
    <p:sldId id="303" r:id="rId7"/>
    <p:sldId id="304" r:id="rId8"/>
    <p:sldId id="297" r:id="rId9"/>
    <p:sldId id="305" r:id="rId10"/>
    <p:sldId id="260" r:id="rId11"/>
    <p:sldId id="308" r:id="rId12"/>
    <p:sldId id="306" r:id="rId13"/>
    <p:sldId id="301" r:id="rId14"/>
    <p:sldId id="307" r:id="rId15"/>
    <p:sldId id="310" r:id="rId16"/>
    <p:sldId id="311" r:id="rId17"/>
    <p:sldId id="312" r:id="rId18"/>
    <p:sldId id="313" r:id="rId19"/>
    <p:sldId id="264"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01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autoAdjust="0"/>
    <p:restoredTop sz="94660"/>
  </p:normalViewPr>
  <p:slideViewPr>
    <p:cSldViewPr snapToGrid="0">
      <p:cViewPr varScale="1">
        <p:scale>
          <a:sx n="113" d="100"/>
          <a:sy n="113" d="100"/>
        </p:scale>
        <p:origin x="6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0512C-4D87-46B6-B370-81C0F1E071C1}" type="datetimeFigureOut">
              <a:rPr lang="en-GB" smtClean="0"/>
              <a:t>17/08/2023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7EF96-AC51-4371-A55F-567E9C9767E1}" type="slidenum">
              <a:rPr lang="en-GB" smtClean="0"/>
              <a:t>‹#›</a:t>
            </a:fld>
            <a:endParaRPr lang="en-GB"/>
          </a:p>
        </p:txBody>
      </p:sp>
    </p:spTree>
    <p:extLst>
      <p:ext uri="{BB962C8B-B14F-4D97-AF65-F5344CB8AC3E}">
        <p14:creationId xmlns:p14="http://schemas.microsoft.com/office/powerpoint/2010/main" val="233824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785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5102-45AB-BABD-515D-02E596D22D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0C1EDB-C40A-8EA3-2958-13CC3CAB6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3FF805-3C6E-B628-4490-B42F6F96662D}"/>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5" name="Footer Placeholder 4">
            <a:extLst>
              <a:ext uri="{FF2B5EF4-FFF2-40B4-BE49-F238E27FC236}">
                <a16:creationId xmlns:a16="http://schemas.microsoft.com/office/drawing/2014/main" id="{3635C041-1CEC-3C84-6EED-B4C46011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8CD0E-E955-6073-63AA-D43C393D8CE0}"/>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121428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4A55-1F7C-3201-3ED3-C104A92CE3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A8773D-61E1-BC7A-F22B-70D53DAA0B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AB53C-41C5-BE15-FED7-B2F542F28AF1}"/>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5" name="Footer Placeholder 4">
            <a:extLst>
              <a:ext uri="{FF2B5EF4-FFF2-40B4-BE49-F238E27FC236}">
                <a16:creationId xmlns:a16="http://schemas.microsoft.com/office/drawing/2014/main" id="{282F8E08-9E2C-8B9F-C0E6-659E3B5590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CB5CE5-1FCE-EBEF-9511-F064D408F441}"/>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13631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E85942-1B93-3451-E5CE-55252C5528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9E5267-6AF0-7971-E7BC-06FD40EC75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6C8D9C-ADEB-063B-B145-79077876009C}"/>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5" name="Footer Placeholder 4">
            <a:extLst>
              <a:ext uri="{FF2B5EF4-FFF2-40B4-BE49-F238E27FC236}">
                <a16:creationId xmlns:a16="http://schemas.microsoft.com/office/drawing/2014/main" id="{82096B6F-06C6-1DE8-FE9A-8FAEF426D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6CFDB-1AC1-7F70-2AE9-C10CF5BE27AA}"/>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413569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2505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4199601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045236271"/>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686454687"/>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020200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661250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245467" y="167601"/>
            <a:ext cx="11701140" cy="652284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body" idx="1"/>
          </p:nvPr>
        </p:nvSpPr>
        <p:spPr>
          <a:xfrm>
            <a:off x="2416067" y="1103300"/>
            <a:ext cx="7360000" cy="4720000"/>
          </a:xfrm>
          <a:prstGeom prst="rect">
            <a:avLst/>
          </a:prstGeom>
        </p:spPr>
        <p:txBody>
          <a:bodyPr spcFirstLastPara="1" wrap="square" lIns="91425" tIns="91425" rIns="91425" bIns="91425" anchor="ctr" anchorCtr="0">
            <a:noAutofit/>
          </a:bodyPr>
          <a:lstStyle>
            <a:lvl1pPr marL="609585" lvl="0" indent="-558786" algn="ctr" rtl="0">
              <a:spcBef>
                <a:spcPts val="800"/>
              </a:spcBef>
              <a:spcAft>
                <a:spcPts val="0"/>
              </a:spcAft>
              <a:buSzPts val="3000"/>
              <a:buChar char="‐"/>
              <a:defRPr sz="4000" i="1"/>
            </a:lvl1pPr>
            <a:lvl2pPr marL="1219170" lvl="1" indent="-558786" algn="ctr" rtl="0">
              <a:spcBef>
                <a:spcPts val="0"/>
              </a:spcBef>
              <a:spcAft>
                <a:spcPts val="0"/>
              </a:spcAft>
              <a:buSzPts val="3000"/>
              <a:buChar char="‐"/>
              <a:defRPr sz="4000" i="1"/>
            </a:lvl2pPr>
            <a:lvl3pPr marL="1828754" lvl="2" indent="-558786" algn="ctr" rtl="0">
              <a:spcBef>
                <a:spcPts val="0"/>
              </a:spcBef>
              <a:spcAft>
                <a:spcPts val="0"/>
              </a:spcAft>
              <a:buSzPts val="3000"/>
              <a:buChar char="‐"/>
              <a:defRPr sz="4000" i="1"/>
            </a:lvl3pPr>
            <a:lvl4pPr marL="2438339" lvl="3" indent="-558786" algn="ctr" rtl="0">
              <a:spcBef>
                <a:spcPts val="0"/>
              </a:spcBef>
              <a:spcAft>
                <a:spcPts val="0"/>
              </a:spcAft>
              <a:buSzPts val="3000"/>
              <a:buChar char="‐"/>
              <a:defRPr sz="4000" i="1"/>
            </a:lvl4pPr>
            <a:lvl5pPr marL="3047924" lvl="4" indent="-558786" algn="ctr" rtl="0">
              <a:spcBef>
                <a:spcPts val="0"/>
              </a:spcBef>
              <a:spcAft>
                <a:spcPts val="0"/>
              </a:spcAft>
              <a:buSzPts val="3000"/>
              <a:buChar char="‐"/>
              <a:defRPr sz="4000" i="1"/>
            </a:lvl5pPr>
            <a:lvl6pPr marL="3657509" lvl="5" indent="-558786" algn="ctr" rtl="0">
              <a:spcBef>
                <a:spcPts val="0"/>
              </a:spcBef>
              <a:spcAft>
                <a:spcPts val="0"/>
              </a:spcAft>
              <a:buSzPts val="3000"/>
              <a:buChar char="‐"/>
              <a:defRPr sz="4000" i="1"/>
            </a:lvl6pPr>
            <a:lvl7pPr marL="4267093" lvl="6" indent="-558786" algn="ctr" rtl="0">
              <a:spcBef>
                <a:spcPts val="0"/>
              </a:spcBef>
              <a:spcAft>
                <a:spcPts val="0"/>
              </a:spcAft>
              <a:buSzPts val="3000"/>
              <a:buChar char="‐"/>
              <a:defRPr sz="4000" i="1"/>
            </a:lvl7pPr>
            <a:lvl8pPr marL="4876678" lvl="7" indent="-558786" algn="ctr" rtl="0">
              <a:spcBef>
                <a:spcPts val="0"/>
              </a:spcBef>
              <a:spcAft>
                <a:spcPts val="0"/>
              </a:spcAft>
              <a:buSzPts val="3000"/>
              <a:buChar char="‐"/>
              <a:defRPr sz="4000" i="1"/>
            </a:lvl8pPr>
            <a:lvl9pPr marL="5486263" lvl="8" indent="-558786" algn="ctr">
              <a:spcBef>
                <a:spcPts val="0"/>
              </a:spcBef>
              <a:spcAft>
                <a:spcPts val="0"/>
              </a:spcAft>
              <a:buSzPts val="3000"/>
              <a:buChar char="‐"/>
              <a:defRPr sz="4000" i="1"/>
            </a:lvl9pPr>
          </a:lstStyle>
          <a:p>
            <a:endParaRPr/>
          </a:p>
        </p:txBody>
      </p:sp>
      <p:sp>
        <p:nvSpPr>
          <p:cNvPr id="21" name="Google Shape;21;p4"/>
          <p:cNvSpPr txBox="1"/>
          <p:nvPr/>
        </p:nvSpPr>
        <p:spPr>
          <a:xfrm>
            <a:off x="4791200" y="533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chemeClr val="accent6"/>
                </a:solidFill>
                <a:latin typeface="Muli"/>
                <a:ea typeface="Muli"/>
                <a:cs typeface="Muli"/>
                <a:sym typeface="Muli"/>
              </a:rPr>
              <a:t>“</a:t>
            </a:r>
            <a:endParaRPr sz="12800">
              <a:solidFill>
                <a:schemeClr val="accent6"/>
              </a:solidFill>
              <a:latin typeface="Muli"/>
              <a:ea typeface="Muli"/>
              <a:cs typeface="Muli"/>
              <a:sym typeface="Muli"/>
            </a:endParaRPr>
          </a:p>
        </p:txBody>
      </p:sp>
      <p:sp>
        <p:nvSpPr>
          <p:cNvPr id="22" name="Google Shape;22;p4"/>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
        <p:nvSpPr>
          <p:cNvPr id="23" name="Google Shape;23;p4"/>
          <p:cNvSpPr/>
          <p:nvPr/>
        </p:nvSpPr>
        <p:spPr>
          <a:xfrm>
            <a:off x="5349365" y="5700800"/>
            <a:ext cx="1493273" cy="122867"/>
          </a:xfrm>
          <a:custGeom>
            <a:avLst/>
            <a:gdLst/>
            <a:ahLst/>
            <a:cxnLst/>
            <a:rect l="l" t="t" r="r" b="b"/>
            <a:pathLst>
              <a:path w="13369" h="1100" extrusionOk="0">
                <a:moveTo>
                  <a:pt x="12903" y="466"/>
                </a:moveTo>
                <a:lnTo>
                  <a:pt x="12456" y="522"/>
                </a:lnTo>
                <a:lnTo>
                  <a:pt x="11935" y="559"/>
                </a:lnTo>
                <a:lnTo>
                  <a:pt x="11414" y="578"/>
                </a:lnTo>
                <a:lnTo>
                  <a:pt x="10315" y="578"/>
                </a:lnTo>
                <a:lnTo>
                  <a:pt x="10129" y="559"/>
                </a:lnTo>
                <a:lnTo>
                  <a:pt x="9850" y="578"/>
                </a:lnTo>
                <a:lnTo>
                  <a:pt x="9719" y="578"/>
                </a:lnTo>
                <a:lnTo>
                  <a:pt x="9608" y="615"/>
                </a:lnTo>
                <a:lnTo>
                  <a:pt x="9570" y="634"/>
                </a:lnTo>
                <a:lnTo>
                  <a:pt x="9552" y="652"/>
                </a:lnTo>
                <a:lnTo>
                  <a:pt x="9552" y="690"/>
                </a:lnTo>
                <a:lnTo>
                  <a:pt x="9552" y="708"/>
                </a:lnTo>
                <a:lnTo>
                  <a:pt x="9589" y="746"/>
                </a:lnTo>
                <a:lnTo>
                  <a:pt x="9645" y="746"/>
                </a:lnTo>
                <a:lnTo>
                  <a:pt x="9794" y="764"/>
                </a:lnTo>
                <a:lnTo>
                  <a:pt x="10036" y="783"/>
                </a:lnTo>
                <a:lnTo>
                  <a:pt x="10557" y="801"/>
                </a:lnTo>
                <a:lnTo>
                  <a:pt x="11060" y="801"/>
                </a:lnTo>
                <a:lnTo>
                  <a:pt x="11581" y="783"/>
                </a:lnTo>
                <a:lnTo>
                  <a:pt x="12587" y="727"/>
                </a:lnTo>
                <a:lnTo>
                  <a:pt x="12810" y="727"/>
                </a:lnTo>
                <a:lnTo>
                  <a:pt x="13052" y="708"/>
                </a:lnTo>
                <a:lnTo>
                  <a:pt x="13127" y="671"/>
                </a:lnTo>
                <a:lnTo>
                  <a:pt x="13257" y="615"/>
                </a:lnTo>
                <a:lnTo>
                  <a:pt x="13313" y="597"/>
                </a:lnTo>
                <a:lnTo>
                  <a:pt x="13350" y="559"/>
                </a:lnTo>
                <a:lnTo>
                  <a:pt x="13369" y="522"/>
                </a:lnTo>
                <a:lnTo>
                  <a:pt x="13331" y="504"/>
                </a:lnTo>
                <a:lnTo>
                  <a:pt x="13220" y="485"/>
                </a:lnTo>
                <a:lnTo>
                  <a:pt x="13108" y="466"/>
                </a:lnTo>
                <a:close/>
                <a:moveTo>
                  <a:pt x="8398" y="317"/>
                </a:moveTo>
                <a:lnTo>
                  <a:pt x="8360" y="336"/>
                </a:lnTo>
                <a:lnTo>
                  <a:pt x="8304" y="355"/>
                </a:lnTo>
                <a:lnTo>
                  <a:pt x="8267" y="373"/>
                </a:lnTo>
                <a:lnTo>
                  <a:pt x="8249" y="410"/>
                </a:lnTo>
                <a:lnTo>
                  <a:pt x="8193" y="522"/>
                </a:lnTo>
                <a:lnTo>
                  <a:pt x="8193" y="634"/>
                </a:lnTo>
                <a:lnTo>
                  <a:pt x="8211" y="746"/>
                </a:lnTo>
                <a:lnTo>
                  <a:pt x="8249" y="801"/>
                </a:lnTo>
                <a:lnTo>
                  <a:pt x="8286" y="839"/>
                </a:lnTo>
                <a:lnTo>
                  <a:pt x="8323" y="857"/>
                </a:lnTo>
                <a:lnTo>
                  <a:pt x="8398" y="876"/>
                </a:lnTo>
                <a:lnTo>
                  <a:pt x="8491" y="876"/>
                </a:lnTo>
                <a:lnTo>
                  <a:pt x="8584" y="820"/>
                </a:lnTo>
                <a:lnTo>
                  <a:pt x="8658" y="746"/>
                </a:lnTo>
                <a:lnTo>
                  <a:pt x="8695" y="634"/>
                </a:lnTo>
                <a:lnTo>
                  <a:pt x="8714" y="541"/>
                </a:lnTo>
                <a:lnTo>
                  <a:pt x="8677" y="466"/>
                </a:lnTo>
                <a:lnTo>
                  <a:pt x="8658" y="429"/>
                </a:lnTo>
                <a:lnTo>
                  <a:pt x="8621" y="392"/>
                </a:lnTo>
                <a:lnTo>
                  <a:pt x="8584" y="373"/>
                </a:lnTo>
                <a:lnTo>
                  <a:pt x="8528" y="373"/>
                </a:lnTo>
                <a:lnTo>
                  <a:pt x="8453" y="336"/>
                </a:lnTo>
                <a:lnTo>
                  <a:pt x="8398" y="317"/>
                </a:lnTo>
                <a:close/>
                <a:moveTo>
                  <a:pt x="3203" y="578"/>
                </a:moveTo>
                <a:lnTo>
                  <a:pt x="2645" y="597"/>
                </a:lnTo>
                <a:lnTo>
                  <a:pt x="2086" y="634"/>
                </a:lnTo>
                <a:lnTo>
                  <a:pt x="1527" y="671"/>
                </a:lnTo>
                <a:lnTo>
                  <a:pt x="1230" y="671"/>
                </a:lnTo>
                <a:lnTo>
                  <a:pt x="950" y="652"/>
                </a:lnTo>
                <a:lnTo>
                  <a:pt x="392" y="634"/>
                </a:lnTo>
                <a:lnTo>
                  <a:pt x="150" y="634"/>
                </a:lnTo>
                <a:lnTo>
                  <a:pt x="94" y="652"/>
                </a:lnTo>
                <a:lnTo>
                  <a:pt x="38" y="652"/>
                </a:lnTo>
                <a:lnTo>
                  <a:pt x="19" y="690"/>
                </a:lnTo>
                <a:lnTo>
                  <a:pt x="1" y="727"/>
                </a:lnTo>
                <a:lnTo>
                  <a:pt x="19" y="764"/>
                </a:lnTo>
                <a:lnTo>
                  <a:pt x="75" y="783"/>
                </a:lnTo>
                <a:lnTo>
                  <a:pt x="187" y="839"/>
                </a:lnTo>
                <a:lnTo>
                  <a:pt x="392" y="895"/>
                </a:lnTo>
                <a:lnTo>
                  <a:pt x="615" y="932"/>
                </a:lnTo>
                <a:lnTo>
                  <a:pt x="839" y="950"/>
                </a:lnTo>
                <a:lnTo>
                  <a:pt x="1081" y="950"/>
                </a:lnTo>
                <a:lnTo>
                  <a:pt x="1304" y="932"/>
                </a:lnTo>
                <a:lnTo>
                  <a:pt x="1769" y="895"/>
                </a:lnTo>
                <a:lnTo>
                  <a:pt x="2235" y="839"/>
                </a:lnTo>
                <a:lnTo>
                  <a:pt x="2756" y="801"/>
                </a:lnTo>
                <a:lnTo>
                  <a:pt x="3278" y="783"/>
                </a:lnTo>
                <a:lnTo>
                  <a:pt x="3557" y="801"/>
                </a:lnTo>
                <a:lnTo>
                  <a:pt x="3762" y="801"/>
                </a:lnTo>
                <a:lnTo>
                  <a:pt x="3799" y="783"/>
                </a:lnTo>
                <a:lnTo>
                  <a:pt x="3836" y="727"/>
                </a:lnTo>
                <a:lnTo>
                  <a:pt x="3836" y="671"/>
                </a:lnTo>
                <a:lnTo>
                  <a:pt x="3817" y="634"/>
                </a:lnTo>
                <a:lnTo>
                  <a:pt x="3762" y="597"/>
                </a:lnTo>
                <a:lnTo>
                  <a:pt x="3482" y="597"/>
                </a:lnTo>
                <a:lnTo>
                  <a:pt x="3203" y="578"/>
                </a:lnTo>
                <a:close/>
                <a:moveTo>
                  <a:pt x="4637" y="355"/>
                </a:moveTo>
                <a:lnTo>
                  <a:pt x="4581" y="373"/>
                </a:lnTo>
                <a:lnTo>
                  <a:pt x="4544" y="392"/>
                </a:lnTo>
                <a:lnTo>
                  <a:pt x="4488" y="429"/>
                </a:lnTo>
                <a:lnTo>
                  <a:pt x="4432" y="541"/>
                </a:lnTo>
                <a:lnTo>
                  <a:pt x="4413" y="652"/>
                </a:lnTo>
                <a:lnTo>
                  <a:pt x="4432" y="764"/>
                </a:lnTo>
                <a:lnTo>
                  <a:pt x="4450" y="820"/>
                </a:lnTo>
                <a:lnTo>
                  <a:pt x="4469" y="876"/>
                </a:lnTo>
                <a:lnTo>
                  <a:pt x="4506" y="913"/>
                </a:lnTo>
                <a:lnTo>
                  <a:pt x="4562" y="932"/>
                </a:lnTo>
                <a:lnTo>
                  <a:pt x="4618" y="950"/>
                </a:lnTo>
                <a:lnTo>
                  <a:pt x="4693" y="950"/>
                </a:lnTo>
                <a:lnTo>
                  <a:pt x="4748" y="932"/>
                </a:lnTo>
                <a:lnTo>
                  <a:pt x="4804" y="895"/>
                </a:lnTo>
                <a:lnTo>
                  <a:pt x="4879" y="820"/>
                </a:lnTo>
                <a:lnTo>
                  <a:pt x="4935" y="708"/>
                </a:lnTo>
                <a:lnTo>
                  <a:pt x="4972" y="597"/>
                </a:lnTo>
                <a:lnTo>
                  <a:pt x="4972" y="485"/>
                </a:lnTo>
                <a:lnTo>
                  <a:pt x="4953" y="448"/>
                </a:lnTo>
                <a:lnTo>
                  <a:pt x="4916" y="392"/>
                </a:lnTo>
                <a:lnTo>
                  <a:pt x="4879" y="373"/>
                </a:lnTo>
                <a:lnTo>
                  <a:pt x="4841" y="355"/>
                </a:lnTo>
                <a:close/>
                <a:moveTo>
                  <a:pt x="6647" y="1"/>
                </a:moveTo>
                <a:lnTo>
                  <a:pt x="6536" y="19"/>
                </a:lnTo>
                <a:lnTo>
                  <a:pt x="6424" y="75"/>
                </a:lnTo>
                <a:lnTo>
                  <a:pt x="6238" y="187"/>
                </a:lnTo>
                <a:lnTo>
                  <a:pt x="6089" y="317"/>
                </a:lnTo>
                <a:lnTo>
                  <a:pt x="6033" y="392"/>
                </a:lnTo>
                <a:lnTo>
                  <a:pt x="5977" y="485"/>
                </a:lnTo>
                <a:lnTo>
                  <a:pt x="5959" y="578"/>
                </a:lnTo>
                <a:lnTo>
                  <a:pt x="5940" y="690"/>
                </a:lnTo>
                <a:lnTo>
                  <a:pt x="5959" y="820"/>
                </a:lnTo>
                <a:lnTo>
                  <a:pt x="5996" y="913"/>
                </a:lnTo>
                <a:lnTo>
                  <a:pt x="6052" y="988"/>
                </a:lnTo>
                <a:lnTo>
                  <a:pt x="6145" y="1043"/>
                </a:lnTo>
                <a:lnTo>
                  <a:pt x="6238" y="1081"/>
                </a:lnTo>
                <a:lnTo>
                  <a:pt x="6350" y="1099"/>
                </a:lnTo>
                <a:lnTo>
                  <a:pt x="6573" y="1099"/>
                </a:lnTo>
                <a:lnTo>
                  <a:pt x="6722" y="1081"/>
                </a:lnTo>
                <a:lnTo>
                  <a:pt x="6834" y="1043"/>
                </a:lnTo>
                <a:lnTo>
                  <a:pt x="6945" y="988"/>
                </a:lnTo>
                <a:lnTo>
                  <a:pt x="7057" y="913"/>
                </a:lnTo>
                <a:lnTo>
                  <a:pt x="7131" y="801"/>
                </a:lnTo>
                <a:lnTo>
                  <a:pt x="7187" y="690"/>
                </a:lnTo>
                <a:lnTo>
                  <a:pt x="7206" y="559"/>
                </a:lnTo>
                <a:lnTo>
                  <a:pt x="7187" y="429"/>
                </a:lnTo>
                <a:lnTo>
                  <a:pt x="7131" y="299"/>
                </a:lnTo>
                <a:lnTo>
                  <a:pt x="7076" y="206"/>
                </a:lnTo>
                <a:lnTo>
                  <a:pt x="6983" y="113"/>
                </a:lnTo>
                <a:lnTo>
                  <a:pt x="6889" y="57"/>
                </a:lnTo>
                <a:lnTo>
                  <a:pt x="6778" y="19"/>
                </a:lnTo>
                <a:lnTo>
                  <a:pt x="6647"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094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a:off x="139201" y="209501"/>
            <a:ext cx="11913495" cy="6438943"/>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38" name="Google Shape;38;p7"/>
          <p:cNvSpPr txBox="1">
            <a:spLocks noGrp="1"/>
          </p:cNvSpPr>
          <p:nvPr>
            <p:ph type="body" idx="1"/>
          </p:nvPr>
        </p:nvSpPr>
        <p:spPr>
          <a:xfrm>
            <a:off x="1101367"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39" name="Google Shape;39;p7"/>
          <p:cNvSpPr txBox="1">
            <a:spLocks noGrp="1"/>
          </p:cNvSpPr>
          <p:nvPr>
            <p:ph type="body" idx="2"/>
          </p:nvPr>
        </p:nvSpPr>
        <p:spPr>
          <a:xfrm>
            <a:off x="4457125"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0" name="Google Shape;40;p7"/>
          <p:cNvSpPr txBox="1">
            <a:spLocks noGrp="1"/>
          </p:cNvSpPr>
          <p:nvPr>
            <p:ph type="body" idx="3"/>
          </p:nvPr>
        </p:nvSpPr>
        <p:spPr>
          <a:xfrm>
            <a:off x="7812883"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1" name="Google Shape;41;p7"/>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4484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0D9F-35F3-5B57-8F79-025F06D8E3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1B81EA-6F5C-5F8B-2C7E-9C357915B2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EC5793-3546-93A2-FAF0-E31C2E509D0A}"/>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5" name="Footer Placeholder 4">
            <a:extLst>
              <a:ext uri="{FF2B5EF4-FFF2-40B4-BE49-F238E27FC236}">
                <a16:creationId xmlns:a16="http://schemas.microsoft.com/office/drawing/2014/main" id="{76D5E7BD-6562-2888-1276-73CDF53DE3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8543C3-1A2C-7842-35FA-900908BE79B8}"/>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08779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1357-805E-4461-CA02-8F9DDF098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B33140-02DA-F0E4-4DC8-4ED6FA61E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8634A-12C4-9491-D0A5-6C136F2DBC07}"/>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5" name="Footer Placeholder 4">
            <a:extLst>
              <a:ext uri="{FF2B5EF4-FFF2-40B4-BE49-F238E27FC236}">
                <a16:creationId xmlns:a16="http://schemas.microsoft.com/office/drawing/2014/main" id="{C7CB6EC5-690E-1C2D-A342-1965DA66AB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92E04-D480-FABF-9B3A-4C83A6CC1811}"/>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63389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9BD7-43F7-0B70-71C5-727538DBA9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6A71AB-1CD8-B24E-B4D6-4521C0B3D2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9F436E-202D-D7CA-BE79-50D8DC4F78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8E08AD-F627-B3FE-0EFF-B4D78451EB69}"/>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6" name="Footer Placeholder 5">
            <a:extLst>
              <a:ext uri="{FF2B5EF4-FFF2-40B4-BE49-F238E27FC236}">
                <a16:creationId xmlns:a16="http://schemas.microsoft.com/office/drawing/2014/main" id="{5F6C3338-F039-9B99-3E63-25DFE14D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C413E-9B45-7E28-D195-6A198EE008A3}"/>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5620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31B0-6A5C-7F41-7627-3DBC266F97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33CBDE-A617-DD04-A98D-ED580135B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770365-59E7-EA6D-4808-572CF937F4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14E3B3-F918-BDB4-9D07-588ADA4EA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74488-28A7-CEEE-E580-8DAA00B1A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94DD41-BA2E-41E3-07AE-E26BC6899853}"/>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8" name="Footer Placeholder 7">
            <a:extLst>
              <a:ext uri="{FF2B5EF4-FFF2-40B4-BE49-F238E27FC236}">
                <a16:creationId xmlns:a16="http://schemas.microsoft.com/office/drawing/2014/main" id="{51876CF9-71AB-3D61-1628-1DFF6A2F19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1A79F8-68EC-E4AA-FC18-495C84072ADA}"/>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72748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5334-D614-1F03-41E2-A8BBCA0C59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1D08A1-48F8-9A08-92C4-D02FB78B5EE6}"/>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4" name="Footer Placeholder 3">
            <a:extLst>
              <a:ext uri="{FF2B5EF4-FFF2-40B4-BE49-F238E27FC236}">
                <a16:creationId xmlns:a16="http://schemas.microsoft.com/office/drawing/2014/main" id="{92E25A98-E041-EB6C-ACFF-841C87EFFF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0F2B33-99AA-3786-07C7-C03970F1275C}"/>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274657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05802-BEE0-930A-E4B1-BEDF54220F6C}"/>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3" name="Footer Placeholder 2">
            <a:extLst>
              <a:ext uri="{FF2B5EF4-FFF2-40B4-BE49-F238E27FC236}">
                <a16:creationId xmlns:a16="http://schemas.microsoft.com/office/drawing/2014/main" id="{D6A08B64-77EE-2B87-5531-C9A316F373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82A7CA-8F85-4094-A76E-38904C48DA1D}"/>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42970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78FC-4A3A-7968-241B-F0F0487BF7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EF3C96-1E81-ECA8-A332-3FAE5B49E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FE5530-1317-9315-FBB5-025B2E029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21BA-D8E8-F0CB-CA24-7CB248301646}"/>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6" name="Footer Placeholder 5">
            <a:extLst>
              <a:ext uri="{FF2B5EF4-FFF2-40B4-BE49-F238E27FC236}">
                <a16:creationId xmlns:a16="http://schemas.microsoft.com/office/drawing/2014/main" id="{E5692961-8655-500E-7488-B5C9002D3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137528-4AEC-26F9-C0AF-95870AEBED99}"/>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71152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57C7-9636-877C-55B5-179D9A411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3FF318-5DA1-F06C-1DB1-01C8512BBB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592E6D-00ED-22CC-EE0E-2C934B290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9B4E8-9DD9-F4E4-B8A4-F7D68F5B0B91}"/>
              </a:ext>
            </a:extLst>
          </p:cNvPr>
          <p:cNvSpPr>
            <a:spLocks noGrp="1"/>
          </p:cNvSpPr>
          <p:nvPr>
            <p:ph type="dt" sz="half" idx="10"/>
          </p:nvPr>
        </p:nvSpPr>
        <p:spPr/>
        <p:txBody>
          <a:bodyPr/>
          <a:lstStyle/>
          <a:p>
            <a:fld id="{57A767F0-3155-4EF2-BD7E-18A6CC8AC3D2}" type="datetimeFigureOut">
              <a:rPr lang="en-GB" smtClean="0"/>
              <a:t>17/08/2023</a:t>
            </a:fld>
            <a:endParaRPr lang="en-GB"/>
          </a:p>
        </p:txBody>
      </p:sp>
      <p:sp>
        <p:nvSpPr>
          <p:cNvPr id="6" name="Footer Placeholder 5">
            <a:extLst>
              <a:ext uri="{FF2B5EF4-FFF2-40B4-BE49-F238E27FC236}">
                <a16:creationId xmlns:a16="http://schemas.microsoft.com/office/drawing/2014/main" id="{848A5E28-510C-0F9E-8CA5-2419B5F3D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B842B8-9607-0B95-D583-888C2B3FC97E}"/>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247455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C502D9-E19E-8791-0947-A78BAA944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50EDFC-4BAE-3092-DF85-C6EB8D116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A90639-7D4C-BE3D-6C2D-BD1DC0880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767F0-3155-4EF2-BD7E-18A6CC8AC3D2}" type="datetimeFigureOut">
              <a:rPr lang="en-GB" smtClean="0"/>
              <a:t>17/08/2023</a:t>
            </a:fld>
            <a:endParaRPr lang="en-GB"/>
          </a:p>
        </p:txBody>
      </p:sp>
      <p:sp>
        <p:nvSpPr>
          <p:cNvPr id="5" name="Footer Placeholder 4">
            <a:extLst>
              <a:ext uri="{FF2B5EF4-FFF2-40B4-BE49-F238E27FC236}">
                <a16:creationId xmlns:a16="http://schemas.microsoft.com/office/drawing/2014/main" id="{617BECD6-141F-92B2-6D38-CFDBC0EA0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E0BA18-E33D-1B48-9526-274178063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833FC-5528-4C11-9BB6-8E26776EBBDC}" type="slidenum">
              <a:rPr lang="en-GB" smtClean="0"/>
              <a:t>‹#›</a:t>
            </a:fld>
            <a:endParaRPr lang="en-GB"/>
          </a:p>
        </p:txBody>
      </p:sp>
    </p:spTree>
    <p:extLst>
      <p:ext uri="{BB962C8B-B14F-4D97-AF65-F5344CB8AC3E}">
        <p14:creationId xmlns:p14="http://schemas.microsoft.com/office/powerpoint/2010/main" val="3119430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7.wdp"/><Relationship Id="rId3" Type="http://schemas.openxmlformats.org/officeDocument/2006/relationships/image" Target="../media/image10.svg"/><Relationship Id="rId7" Type="http://schemas.microsoft.com/office/2007/relationships/hdphoto" Target="../media/hdphoto5.wdp"/><Relationship Id="rId12"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27.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321107" y="13789"/>
            <a:ext cx="3901256" cy="6844211"/>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47702" y="4422150"/>
            <a:ext cx="3444298" cy="2422061"/>
          </a:xfrm>
          <a:prstGeom prst="rect">
            <a:avLst/>
          </a:prstGeom>
        </p:spPr>
      </p:pic>
      <p:pic>
        <p:nvPicPr>
          <p:cNvPr id="4" name="Picture 3">
            <a:extLst>
              <a:ext uri="{FF2B5EF4-FFF2-40B4-BE49-F238E27FC236}">
                <a16:creationId xmlns:a16="http://schemas.microsoft.com/office/drawing/2014/main" id="{6A070461-70A8-A1D9-AA3C-C85D831D396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1176" r="595"/>
          <a:stretch/>
        </p:blipFill>
        <p:spPr>
          <a:xfrm>
            <a:off x="0" y="0"/>
            <a:ext cx="4134118" cy="2935356"/>
          </a:xfrm>
          <a:prstGeom prst="rect">
            <a:avLst/>
          </a:prstGeom>
        </p:spPr>
      </p:pic>
      <p:pic>
        <p:nvPicPr>
          <p:cNvPr id="1026" name="Picture 2">
            <a:extLst>
              <a:ext uri="{FF2B5EF4-FFF2-40B4-BE49-F238E27FC236}">
                <a16:creationId xmlns:a16="http://schemas.microsoft.com/office/drawing/2014/main" id="{EAE9F156-647B-7768-1225-28A1E45618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1107" y="910"/>
            <a:ext cx="3901256" cy="2935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m Châm Điện, Nam Châm Hút Sắt, Nam Châm Nâng">
            <a:extLst>
              <a:ext uri="{FF2B5EF4-FFF2-40B4-BE49-F238E27FC236}">
                <a16:creationId xmlns:a16="http://schemas.microsoft.com/office/drawing/2014/main" id="{F7C1F626-855E-D2AD-5F01-7271181773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9733" y="0"/>
            <a:ext cx="4005396" cy="29353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105CEE9-F4F9-364A-2088-3D5060DEC8F4}"/>
              </a:ext>
            </a:extLst>
          </p:cNvPr>
          <p:cNvSpPr/>
          <p:nvPr/>
        </p:nvSpPr>
        <p:spPr>
          <a:xfrm>
            <a:off x="140009" y="3435894"/>
            <a:ext cx="8139448" cy="242206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chemeClr val="tx1">
                    <a:lumMod val="75000"/>
                    <a:lumOff val="25000"/>
                  </a:schemeClr>
                </a:solidFill>
                <a:latin typeface="Arial" panose="020B0604020202020204" pitchFamily="34" charset="0"/>
                <a:cs typeface="Arial" panose="020B0604020202020204" pitchFamily="34" charset="0"/>
              </a:rPr>
              <a:t>Hình trên là nam châm của cần cẩu dọn rác kim loại. Nhờ nam châm này cần cẩu có thể lấy rác kim loại là hợp kim của sắt ở đống rác và di chuyển đến các thùng xe chở rác rồi thả xuống. Nhiều khi rác là những tấm kim loại lớn, nặng hàng trăm kilogam. Nam châm ở cần cẩu có phải là loại nam châm vĩnh cửu mà ta đã học không? Tại sao? </a:t>
            </a:r>
            <a:endParaRPr lang="en-GB" sz="200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404949" y="6557554"/>
            <a:ext cx="953588" cy="286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t>
            </a:r>
          </a:p>
        </p:txBody>
      </p:sp>
    </p:spTree>
    <p:extLst>
      <p:ext uri="{BB962C8B-B14F-4D97-AF65-F5344CB8AC3E}">
        <p14:creationId xmlns:p14="http://schemas.microsoft.com/office/powerpoint/2010/main" val="3001952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6"/>
          <p:cNvSpPr txBox="1">
            <a:spLocks noGrp="1"/>
          </p:cNvSpPr>
          <p:nvPr>
            <p:ph type="sldNum" idx="12"/>
          </p:nvPr>
        </p:nvSpPr>
        <p:spPr>
          <a:xfrm>
            <a:off x="0" y="6028333"/>
            <a:ext cx="12192000" cy="5248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10</a:t>
            </a:fld>
            <a:endParaRPr/>
          </a:p>
        </p:txBody>
      </p:sp>
      <p:pic>
        <p:nvPicPr>
          <p:cNvPr id="2" name="Tự làm nam châm điện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2728" y="420328"/>
            <a:ext cx="11049000" cy="61044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119"/>
        <p:cNvGrpSpPr/>
        <p:nvPr/>
      </p:nvGrpSpPr>
      <p:grpSpPr>
        <a:xfrm>
          <a:off x="0" y="0"/>
          <a:ext cx="0" cy="0"/>
          <a:chOff x="0" y="0"/>
          <a:chExt cx="0" cy="0"/>
        </a:xfrm>
      </p:grpSpPr>
      <p:sp>
        <p:nvSpPr>
          <p:cNvPr id="7" name="Google Shape;227;p27">
            <a:extLst>
              <a:ext uri="{FF2B5EF4-FFF2-40B4-BE49-F238E27FC236}">
                <a16:creationId xmlns:a16="http://schemas.microsoft.com/office/drawing/2014/main" id="{13BDDBE3-6070-0095-CD5A-B16C72307F09}"/>
              </a:ext>
            </a:extLst>
          </p:cNvPr>
          <p:cNvSpPr txBox="1">
            <a:spLocks noGrp="1"/>
          </p:cNvSpPr>
          <p:nvPr>
            <p:ph type="title"/>
          </p:nvPr>
        </p:nvSpPr>
        <p:spPr>
          <a:xfrm>
            <a:off x="2574877" y="432276"/>
            <a:ext cx="7042245" cy="708665"/>
          </a:xfrm>
          <a:prstGeom prst="rect">
            <a:avLst/>
          </a:prstGeom>
        </p:spPr>
        <p:txBody>
          <a:bodyPr spcFirstLastPara="1" vert="horz" wrap="square" lIns="121900" tIns="121900" rIns="121900" bIns="121900" rtlCol="0" anchor="t" anchorCtr="0">
            <a:noAutofit/>
          </a:bodyPr>
          <a:lstStyle/>
          <a:p>
            <a:pPr algn="ctr">
              <a:spcBef>
                <a:spcPts val="0"/>
              </a:spcBef>
            </a:pPr>
            <a:r>
              <a:rPr lang="vi-VN" sz="4000">
                <a:solidFill>
                  <a:srgbClr val="C00000"/>
                </a:solidFill>
                <a:effectLst>
                  <a:outerShdw blurRad="38100" dist="38100" dir="2700000" algn="tl">
                    <a:srgbClr val="000000">
                      <a:alpha val="43137"/>
                    </a:srgbClr>
                  </a:outerShdw>
                </a:effectLst>
                <a:latin typeface="+mn-lt"/>
              </a:rPr>
              <a:t>TIẾN HÀNH THÍ NGHIỆM</a:t>
            </a:r>
            <a:endParaRPr sz="4000">
              <a:solidFill>
                <a:srgbClr val="C00000"/>
              </a:solidFill>
              <a:effectLst>
                <a:outerShdw blurRad="38100" dist="38100" dir="2700000" algn="tl">
                  <a:srgbClr val="000000">
                    <a:alpha val="43137"/>
                  </a:srgbClr>
                </a:outerShdw>
              </a:effectLst>
              <a:latin typeface="+mn-lt"/>
            </a:endParaRPr>
          </a:p>
        </p:txBody>
      </p:sp>
      <p:sp>
        <p:nvSpPr>
          <p:cNvPr id="9" name="Google Shape;228;p27">
            <a:extLst>
              <a:ext uri="{FF2B5EF4-FFF2-40B4-BE49-F238E27FC236}">
                <a16:creationId xmlns:a16="http://schemas.microsoft.com/office/drawing/2014/main" id="{9627FA97-0862-8FA9-5F0B-E7E469F167E8}"/>
              </a:ext>
            </a:extLst>
          </p:cNvPr>
          <p:cNvSpPr/>
          <p:nvPr/>
        </p:nvSpPr>
        <p:spPr>
          <a:xfrm>
            <a:off x="1487606" y="213721"/>
            <a:ext cx="1294459" cy="1167909"/>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tx1">
              <a:lumMod val="65000"/>
              <a:lumOff val="35000"/>
            </a:schemeClr>
          </a:solidFill>
          <a:ln>
            <a:noFill/>
          </a:ln>
        </p:spPr>
        <p:txBody>
          <a:bodyPr spcFirstLastPara="1" wrap="square" lIns="121900" tIns="121900" rIns="121900" bIns="121900" anchor="ctr" anchorCtr="0">
            <a:noAutofit/>
          </a:bodyPr>
          <a:lstStyle/>
          <a:p>
            <a:endParaRPr sz="2400"/>
          </a:p>
        </p:txBody>
      </p:sp>
      <p:sp>
        <p:nvSpPr>
          <p:cNvPr id="10" name="Google Shape;229;p27">
            <a:extLst>
              <a:ext uri="{FF2B5EF4-FFF2-40B4-BE49-F238E27FC236}">
                <a16:creationId xmlns:a16="http://schemas.microsoft.com/office/drawing/2014/main" id="{8F2754DB-F986-F123-16AA-AE05EC20F6D0}"/>
              </a:ext>
            </a:extLst>
          </p:cNvPr>
          <p:cNvSpPr/>
          <p:nvPr/>
        </p:nvSpPr>
        <p:spPr>
          <a:xfrm>
            <a:off x="1782059" y="458663"/>
            <a:ext cx="656583" cy="531105"/>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chemeClr val="tx1">
              <a:lumMod val="65000"/>
              <a:lumOff val="35000"/>
            </a:schemeClr>
          </a:solidFill>
          <a:ln>
            <a:noFill/>
          </a:ln>
        </p:spPr>
        <p:txBody>
          <a:bodyPr spcFirstLastPara="1" wrap="square" lIns="121900" tIns="121900" rIns="121900" bIns="121900" anchor="ctr" anchorCtr="0">
            <a:noAutofit/>
          </a:bodyPr>
          <a:lstStyle/>
          <a:p>
            <a:endParaRPr sz="2400"/>
          </a:p>
        </p:txBody>
      </p:sp>
      <p:grpSp>
        <p:nvGrpSpPr>
          <p:cNvPr id="11" name="Google Shape;236;p27">
            <a:extLst>
              <a:ext uri="{FF2B5EF4-FFF2-40B4-BE49-F238E27FC236}">
                <a16:creationId xmlns:a16="http://schemas.microsoft.com/office/drawing/2014/main" id="{00D10B0E-6561-D7D3-112F-A65A7AE7844F}"/>
              </a:ext>
            </a:extLst>
          </p:cNvPr>
          <p:cNvGrpSpPr/>
          <p:nvPr/>
        </p:nvGrpSpPr>
        <p:grpSpPr>
          <a:xfrm>
            <a:off x="6661453" y="1076043"/>
            <a:ext cx="2924090" cy="310621"/>
            <a:chOff x="2266178" y="2764475"/>
            <a:chExt cx="1792245" cy="232966"/>
          </a:xfrm>
          <a:solidFill>
            <a:schemeClr val="tx1">
              <a:lumMod val="65000"/>
              <a:lumOff val="35000"/>
            </a:schemeClr>
          </a:solidFill>
        </p:grpSpPr>
        <p:sp>
          <p:nvSpPr>
            <p:cNvPr id="12" name="Google Shape;237;p27">
              <a:extLst>
                <a:ext uri="{FF2B5EF4-FFF2-40B4-BE49-F238E27FC236}">
                  <a16:creationId xmlns:a16="http://schemas.microsoft.com/office/drawing/2014/main" id="{8A41B9AB-29DD-8732-BA19-6BF028715482}"/>
                </a:ext>
              </a:extLst>
            </p:cNvPr>
            <p:cNvSpPr/>
            <p:nvPr/>
          </p:nvSpPr>
          <p:spPr>
            <a:xfrm>
              <a:off x="2266178" y="2855800"/>
              <a:ext cx="1683567"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121900" tIns="121900" rIns="121900" bIns="121900" anchor="ctr" anchorCtr="0">
              <a:noAutofit/>
            </a:bodyPr>
            <a:lstStyle/>
            <a:p>
              <a:endParaRPr sz="2400"/>
            </a:p>
          </p:txBody>
        </p:sp>
        <p:sp>
          <p:nvSpPr>
            <p:cNvPr id="13" name="Google Shape;238;p27">
              <a:extLst>
                <a:ext uri="{FF2B5EF4-FFF2-40B4-BE49-F238E27FC236}">
                  <a16:creationId xmlns:a16="http://schemas.microsoft.com/office/drawing/2014/main" id="{C0C364CA-B5C7-B833-EC9D-4A85C945E0B8}"/>
                </a:ext>
              </a:extLst>
            </p:cNvPr>
            <p:cNvSpPr/>
            <p:nvPr/>
          </p:nvSpPr>
          <p:spPr>
            <a:xfrm>
              <a:off x="3870041" y="2764475"/>
              <a:ext cx="188382" cy="232966"/>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noFill/>
            </a:ln>
          </p:spPr>
          <p:txBody>
            <a:bodyPr spcFirstLastPara="1" wrap="square" lIns="121900" tIns="121900" rIns="121900" bIns="121900" anchor="ctr" anchorCtr="0">
              <a:noAutofit/>
            </a:bodyPr>
            <a:lstStyle/>
            <a:p>
              <a:endParaRPr sz="2400"/>
            </a:p>
          </p:txBody>
        </p:sp>
      </p:grpSp>
      <p:sp>
        <p:nvSpPr>
          <p:cNvPr id="14" name="TextBox 13">
            <a:extLst>
              <a:ext uri="{FF2B5EF4-FFF2-40B4-BE49-F238E27FC236}">
                <a16:creationId xmlns:a16="http://schemas.microsoft.com/office/drawing/2014/main" id="{46E78033-4ECE-2A98-4368-7DA1C6840DA6}"/>
              </a:ext>
            </a:extLst>
          </p:cNvPr>
          <p:cNvSpPr txBox="1"/>
          <p:nvPr/>
        </p:nvSpPr>
        <p:spPr>
          <a:xfrm>
            <a:off x="766995" y="1576232"/>
            <a:ext cx="2015071" cy="861774"/>
          </a:xfrm>
          <a:prstGeom prst="rect">
            <a:avLst/>
          </a:prstGeom>
          <a:solidFill>
            <a:srgbClr val="00B050"/>
          </a:solidFill>
        </p:spPr>
        <p:txBody>
          <a:bodyPr wrap="square">
            <a:spAutoFit/>
          </a:bodyPr>
          <a:lstStyle/>
          <a:p>
            <a:pPr algn="just"/>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1.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Đóng công tắc điện</a:t>
            </a:r>
            <a:endParaRPr lang="en-GB" sz="250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13944318-CC59-099E-4F99-55F6D4CF95D0}"/>
              </a:ext>
            </a:extLst>
          </p:cNvPr>
          <p:cNvSpPr txBox="1"/>
          <p:nvPr/>
        </p:nvSpPr>
        <p:spPr>
          <a:xfrm>
            <a:off x="2956896" y="2565380"/>
            <a:ext cx="2446986" cy="861774"/>
          </a:xfrm>
          <a:prstGeom prst="rect">
            <a:avLst/>
          </a:prstGeom>
          <a:solidFill>
            <a:schemeClr val="accent1"/>
          </a:solidFill>
        </p:spPr>
        <p:txBody>
          <a:bodyPr wrap="square">
            <a:spAutoFit/>
          </a:bodyPr>
          <a:lstStyle/>
          <a:p>
            <a:pPr algn="just"/>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2.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Ngắt công tắc điện</a:t>
            </a:r>
            <a:endParaRPr lang="en-GB" sz="250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7CFB9E72-57A6-A5B0-7014-1A4F3D4A968A}"/>
              </a:ext>
            </a:extLst>
          </p:cNvPr>
          <p:cNvSpPr txBox="1"/>
          <p:nvPr/>
        </p:nvSpPr>
        <p:spPr>
          <a:xfrm>
            <a:off x="5172062" y="3665682"/>
            <a:ext cx="3771642" cy="1246495"/>
          </a:xfrm>
          <a:prstGeom prst="rect">
            <a:avLst/>
          </a:prstGeom>
          <a:solidFill>
            <a:schemeClr val="accent2"/>
          </a:solidFill>
        </p:spPr>
        <p:txBody>
          <a:bodyPr wrap="square">
            <a:spAutoFit/>
          </a:bodyPr>
          <a:lstStyle/>
          <a:p>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3.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Thay đổi nguồn điện bằng cách tăng số pin, đóng công tắc điện</a:t>
            </a:r>
            <a:endParaRPr lang="en-GB" sz="250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5747F40D-62DD-056E-8F61-F9B0A8B15597}"/>
              </a:ext>
            </a:extLst>
          </p:cNvPr>
          <p:cNvSpPr txBox="1"/>
          <p:nvPr/>
        </p:nvSpPr>
        <p:spPr>
          <a:xfrm>
            <a:off x="8707416" y="5150705"/>
            <a:ext cx="2781837" cy="861774"/>
          </a:xfrm>
          <a:prstGeom prst="rect">
            <a:avLst/>
          </a:prstGeom>
          <a:solidFill>
            <a:srgbClr val="540179"/>
          </a:solidFill>
        </p:spPr>
        <p:txBody>
          <a:bodyPr wrap="square">
            <a:spAutoFit/>
          </a:bodyPr>
          <a:lstStyle/>
          <a:p>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4.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Thay đổi cực của nguồn điện</a:t>
            </a:r>
            <a:endParaRPr lang="en-GB" sz="2500">
              <a:solidFill>
                <a:schemeClr val="bg1"/>
              </a:solidFill>
              <a:effectLst>
                <a:outerShdw blurRad="38100" dist="38100" dir="2700000" algn="tl">
                  <a:srgbClr val="000000">
                    <a:alpha val="43137"/>
                  </a:srgbClr>
                </a:outerShdw>
              </a:effectLst>
            </a:endParaRPr>
          </a:p>
        </p:txBody>
      </p:sp>
      <p:grpSp>
        <p:nvGrpSpPr>
          <p:cNvPr id="18" name="Google Shape;327;p37">
            <a:extLst>
              <a:ext uri="{FF2B5EF4-FFF2-40B4-BE49-F238E27FC236}">
                <a16:creationId xmlns:a16="http://schemas.microsoft.com/office/drawing/2014/main" id="{1F0D3BF1-707C-A179-4F56-5BAA291E736D}"/>
              </a:ext>
            </a:extLst>
          </p:cNvPr>
          <p:cNvGrpSpPr/>
          <p:nvPr/>
        </p:nvGrpSpPr>
        <p:grpSpPr>
          <a:xfrm rot="4964887">
            <a:off x="1431172" y="2340382"/>
            <a:ext cx="1068773" cy="1334133"/>
            <a:chOff x="1113100" y="2199475"/>
            <a:chExt cx="801900" cy="709925"/>
          </a:xfrm>
          <a:solidFill>
            <a:schemeClr val="tx1">
              <a:lumMod val="65000"/>
              <a:lumOff val="35000"/>
            </a:schemeClr>
          </a:solidFill>
        </p:grpSpPr>
        <p:sp>
          <p:nvSpPr>
            <p:cNvPr id="19" name="Google Shape;328;p37">
              <a:extLst>
                <a:ext uri="{FF2B5EF4-FFF2-40B4-BE49-F238E27FC236}">
                  <a16:creationId xmlns:a16="http://schemas.microsoft.com/office/drawing/2014/main" id="{27F3D2DB-6A03-051D-838D-8266A42648E6}"/>
                </a:ext>
              </a:extLst>
            </p:cNvPr>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9;p37">
              <a:extLst>
                <a:ext uri="{FF2B5EF4-FFF2-40B4-BE49-F238E27FC236}">
                  <a16:creationId xmlns:a16="http://schemas.microsoft.com/office/drawing/2014/main" id="{B2EA0309-514E-2E91-8E04-FEA5EDC6FAE9}"/>
                </a:ext>
              </a:extLst>
            </p:cNvPr>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27;p37">
            <a:extLst>
              <a:ext uri="{FF2B5EF4-FFF2-40B4-BE49-F238E27FC236}">
                <a16:creationId xmlns:a16="http://schemas.microsoft.com/office/drawing/2014/main" id="{BBBADE3B-C1D8-DEDF-3F45-FAB296974C87}"/>
              </a:ext>
            </a:extLst>
          </p:cNvPr>
          <p:cNvGrpSpPr/>
          <p:nvPr/>
        </p:nvGrpSpPr>
        <p:grpSpPr>
          <a:xfrm rot="4655334">
            <a:off x="3733866" y="3449675"/>
            <a:ext cx="1146101" cy="1116554"/>
            <a:chOff x="1113100" y="2199475"/>
            <a:chExt cx="801900" cy="709925"/>
          </a:xfrm>
          <a:solidFill>
            <a:schemeClr val="tx1">
              <a:lumMod val="65000"/>
              <a:lumOff val="35000"/>
            </a:schemeClr>
          </a:solidFill>
        </p:grpSpPr>
        <p:sp>
          <p:nvSpPr>
            <p:cNvPr id="22" name="Google Shape;328;p37">
              <a:extLst>
                <a:ext uri="{FF2B5EF4-FFF2-40B4-BE49-F238E27FC236}">
                  <a16:creationId xmlns:a16="http://schemas.microsoft.com/office/drawing/2014/main" id="{A7F56727-BE1C-570B-63E2-13AF6A854669}"/>
                </a:ext>
              </a:extLst>
            </p:cNvPr>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9;p37">
              <a:extLst>
                <a:ext uri="{FF2B5EF4-FFF2-40B4-BE49-F238E27FC236}">
                  <a16:creationId xmlns:a16="http://schemas.microsoft.com/office/drawing/2014/main" id="{D4905DF6-0684-5576-B1C6-A90F3831047D}"/>
                </a:ext>
              </a:extLst>
            </p:cNvPr>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30;p37">
            <a:extLst>
              <a:ext uri="{FF2B5EF4-FFF2-40B4-BE49-F238E27FC236}">
                <a16:creationId xmlns:a16="http://schemas.microsoft.com/office/drawing/2014/main" id="{C54F8362-35BF-6E01-1ADE-88B488F584E8}"/>
              </a:ext>
            </a:extLst>
          </p:cNvPr>
          <p:cNvGrpSpPr/>
          <p:nvPr/>
        </p:nvGrpSpPr>
        <p:grpSpPr>
          <a:xfrm rot="3022590">
            <a:off x="9005770" y="4213737"/>
            <a:ext cx="1362236" cy="534309"/>
            <a:chOff x="271125" y="812725"/>
            <a:chExt cx="766525" cy="221725"/>
          </a:xfrm>
          <a:solidFill>
            <a:schemeClr val="tx1">
              <a:lumMod val="65000"/>
              <a:lumOff val="35000"/>
            </a:schemeClr>
          </a:solidFill>
        </p:grpSpPr>
        <p:sp>
          <p:nvSpPr>
            <p:cNvPr id="25" name="Google Shape;331;p37">
              <a:extLst>
                <a:ext uri="{FF2B5EF4-FFF2-40B4-BE49-F238E27FC236}">
                  <a16:creationId xmlns:a16="http://schemas.microsoft.com/office/drawing/2014/main" id="{D5D1CEE9-77ED-77B2-C7C1-2CC23D90990D}"/>
                </a:ext>
              </a:extLst>
            </p:cNvPr>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2;p37">
              <a:extLst>
                <a:ext uri="{FF2B5EF4-FFF2-40B4-BE49-F238E27FC236}">
                  <a16:creationId xmlns:a16="http://schemas.microsoft.com/office/drawing/2014/main" id="{593ED34C-EF40-779B-FF7D-11C041283516}"/>
                </a:ext>
              </a:extLst>
            </p:cNvPr>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35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38">
            <a:extLst>
              <a:ext uri="{FF2B5EF4-FFF2-40B4-BE49-F238E27FC236}">
                <a16:creationId xmlns:a16="http://schemas.microsoft.com/office/drawing/2014/main" id="{72E2DF9D-7F43-11EA-0CFD-CFE1765AC735}"/>
              </a:ext>
            </a:extLst>
          </p:cNvPr>
          <p:cNvSpPr/>
          <p:nvPr/>
        </p:nvSpPr>
        <p:spPr>
          <a:xfrm>
            <a:off x="3193961" y="375253"/>
            <a:ext cx="7331775" cy="4159876"/>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tx1">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E686737-807F-5BF1-D3EC-2E8C9409E7B9}"/>
              </a:ext>
            </a:extLst>
          </p:cNvPr>
          <p:cNvSpPr txBox="1"/>
          <p:nvPr/>
        </p:nvSpPr>
        <p:spPr>
          <a:xfrm>
            <a:off x="3512712" y="1510180"/>
            <a:ext cx="6098146" cy="1477328"/>
          </a:xfrm>
          <a:prstGeom prst="rect">
            <a:avLst/>
          </a:prstGeom>
          <a:noFill/>
        </p:spPr>
        <p:txBody>
          <a:bodyPr wrap="square">
            <a:spAutoFit/>
          </a:bodyPr>
          <a:lstStyle/>
          <a:p>
            <a:pPr marL="457200" indent="108585" algn="just"/>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Từ</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kết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quả</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thí</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nghiệm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rút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ra</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được</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kết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luận</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gì</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về</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từ</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trường</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của</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nam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châm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điện</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endParaRPr lang="en-GB"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C810E1A8-326E-7AF6-6087-0A14057F90D0}"/>
              </a:ext>
            </a:extLst>
          </p:cNvPr>
          <p:cNvSpPr txBox="1"/>
          <p:nvPr/>
        </p:nvSpPr>
        <p:spPr>
          <a:xfrm>
            <a:off x="3322749" y="4814660"/>
            <a:ext cx="6478073" cy="1631216"/>
          </a:xfrm>
          <a:prstGeom prst="rect">
            <a:avLst/>
          </a:prstGeom>
          <a:solidFill>
            <a:schemeClr val="accent1">
              <a:lumMod val="20000"/>
              <a:lumOff val="80000"/>
            </a:schemeClr>
          </a:solidFill>
        </p:spPr>
        <p:txBody>
          <a:bodyPr wrap="square">
            <a:spAutoFit/>
          </a:bodyPr>
          <a:lstStyle/>
          <a:p>
            <a:pPr marL="111760" algn="just">
              <a:spcBef>
                <a:spcPts val="600"/>
              </a:spcBef>
              <a:spcAft>
                <a:spcPts val="600"/>
              </a:spcAft>
              <a:tabLst>
                <a:tab pos="291465" algn="l"/>
              </a:tabLst>
            </a:pP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tồn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dòng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Dòng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trừơng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cũng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GB" sz="2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Graphic 9" descr="Illustration of a globe character ">
            <a:extLst>
              <a:ext uri="{FF2B5EF4-FFF2-40B4-BE49-F238E27FC236}">
                <a16:creationId xmlns:a16="http://schemas.microsoft.com/office/drawing/2014/main" id="{8E7794BF-A1B9-4EB6-130A-247FC9B070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8277" y="5109159"/>
            <a:ext cx="2213723" cy="1748841"/>
          </a:xfrm>
          <a:prstGeom prst="rect">
            <a:avLst/>
          </a:prstGeom>
        </p:spPr>
      </p:pic>
    </p:spTree>
    <p:extLst>
      <p:ext uri="{BB962C8B-B14F-4D97-AF65-F5344CB8AC3E}">
        <p14:creationId xmlns:p14="http://schemas.microsoft.com/office/powerpoint/2010/main" val="11670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Illustration of a blue bag of school supplies character ">
            <a:extLst>
              <a:ext uri="{FF2B5EF4-FFF2-40B4-BE49-F238E27FC236}">
                <a16:creationId xmlns:a16="http://schemas.microsoft.com/office/drawing/2014/main" id="{E501FA51-DFE6-BACB-068E-35C5E97AB9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9762" y="108192"/>
            <a:ext cx="2483858" cy="1709233"/>
          </a:xfrm>
          <a:prstGeom prst="rect">
            <a:avLst/>
          </a:prstGeom>
        </p:spPr>
      </p:pic>
      <p:sp>
        <p:nvSpPr>
          <p:cNvPr id="2" name="TextBox 1">
            <a:extLst>
              <a:ext uri="{FF2B5EF4-FFF2-40B4-BE49-F238E27FC236}">
                <a16:creationId xmlns:a16="http://schemas.microsoft.com/office/drawing/2014/main" id="{BFD0F451-B374-D76B-2D94-E9D55AD0ED99}"/>
              </a:ext>
            </a:extLst>
          </p:cNvPr>
          <p:cNvSpPr txBox="1"/>
          <p:nvPr/>
        </p:nvSpPr>
        <p:spPr>
          <a:xfrm flipH="1">
            <a:off x="2836892" y="1191820"/>
            <a:ext cx="6518215" cy="553998"/>
          </a:xfrm>
          <a:prstGeom prst="rect">
            <a:avLst/>
          </a:prstGeom>
          <a:solidFill>
            <a:schemeClr val="tx2">
              <a:lumMod val="20000"/>
              <a:lumOff val="80000"/>
            </a:schemeClr>
          </a:solidFill>
        </p:spPr>
        <p:txBody>
          <a:bodyPr wrap="square" rtlCol="0">
            <a:spAutoFit/>
          </a:bodyPr>
          <a:lstStyle/>
          <a:p>
            <a:pPr algn="ctr"/>
            <a:r>
              <a:rPr lang="vi-VN" sz="3000">
                <a:solidFill>
                  <a:schemeClr val="accent1">
                    <a:lumMod val="50000"/>
                  </a:schemeClr>
                </a:solidFill>
                <a:effectLst>
                  <a:outerShdw blurRad="38100" dist="38100" dir="2700000" algn="tl">
                    <a:srgbClr val="000000">
                      <a:alpha val="43137"/>
                    </a:srgbClr>
                  </a:outerShdw>
                </a:effectLst>
              </a:rPr>
              <a:t>ỨNG DỤNG CỦA NAM CHÂM ĐIỆN</a:t>
            </a:r>
            <a:endParaRPr lang="en-GB" sz="3000">
              <a:solidFill>
                <a:schemeClr val="accent1">
                  <a:lumMod val="50000"/>
                </a:schemeClr>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F89D35C-810F-BCDC-5E67-30DE6FD62B4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4252" t="5167" r="3858" b="14740"/>
          <a:stretch/>
        </p:blipFill>
        <p:spPr bwMode="auto">
          <a:xfrm>
            <a:off x="1095144" y="1889032"/>
            <a:ext cx="3123796" cy="229213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7BCFC9E-1C2D-22DD-33C6-8035342FBFA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3950" b="27185"/>
          <a:stretch/>
        </p:blipFill>
        <p:spPr>
          <a:xfrm>
            <a:off x="4380721" y="1889032"/>
            <a:ext cx="3108385" cy="2292136"/>
          </a:xfrm>
          <a:prstGeom prst="rect">
            <a:avLst/>
          </a:prstGeom>
        </p:spPr>
      </p:pic>
      <p:pic>
        <p:nvPicPr>
          <p:cNvPr id="3" name="Picture 2"/>
          <p:cNvPicPr>
            <a:picLocks noChangeAspect="1"/>
          </p:cNvPicPr>
          <p:nvPr/>
        </p:nvPicPr>
        <p:blipFill rotWithShape="1">
          <a:blip r:embed="rId8"/>
          <a:srcRect l="3603" t="3033" b="3044"/>
          <a:stretch/>
        </p:blipFill>
        <p:spPr>
          <a:xfrm>
            <a:off x="1068893" y="4322354"/>
            <a:ext cx="3176298" cy="2456300"/>
          </a:xfrm>
          <a:prstGeom prst="rect">
            <a:avLst/>
          </a:prstGeom>
        </p:spPr>
      </p:pic>
      <p:pic>
        <p:nvPicPr>
          <p:cNvPr id="6" name="Picture 5"/>
          <p:cNvPicPr>
            <a:picLocks noChangeAspect="1"/>
          </p:cNvPicPr>
          <p:nvPr/>
        </p:nvPicPr>
        <p:blipFill>
          <a:blip r:embed="rId9"/>
          <a:stretch>
            <a:fillRect/>
          </a:stretch>
        </p:blipFill>
        <p:spPr>
          <a:xfrm>
            <a:off x="4380720" y="4322354"/>
            <a:ext cx="3108385" cy="2456300"/>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778950" y="1889032"/>
            <a:ext cx="2792856" cy="2359064"/>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7778949" y="4601497"/>
            <a:ext cx="2792857" cy="2045415"/>
          </a:xfrm>
          <a:prstGeom prst="rect">
            <a:avLst/>
          </a:prstGeom>
        </p:spPr>
      </p:pic>
    </p:spTree>
    <p:extLst>
      <p:ext uri="{BB962C8B-B14F-4D97-AF65-F5344CB8AC3E}">
        <p14:creationId xmlns:p14="http://schemas.microsoft.com/office/powerpoint/2010/main" val="5249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0F451-B374-D76B-2D94-E9D55AD0ED99}"/>
              </a:ext>
            </a:extLst>
          </p:cNvPr>
          <p:cNvSpPr txBox="1"/>
          <p:nvPr/>
        </p:nvSpPr>
        <p:spPr>
          <a:xfrm flipH="1">
            <a:off x="4614741" y="1378039"/>
            <a:ext cx="2962517" cy="553998"/>
          </a:xfrm>
          <a:prstGeom prst="rect">
            <a:avLst/>
          </a:prstGeom>
          <a:solidFill>
            <a:schemeClr val="accent6">
              <a:lumMod val="20000"/>
              <a:lumOff val="80000"/>
            </a:schemeClr>
          </a:solidFill>
        </p:spPr>
        <p:txBody>
          <a:bodyPr wrap="square" rtlCol="0">
            <a:spAutoFit/>
          </a:bodyPr>
          <a:lstStyle/>
          <a:p>
            <a:pPr algn="ctr"/>
            <a:r>
              <a:rPr lang="vi-VN" sz="3000">
                <a:solidFill>
                  <a:srgbClr val="C00000"/>
                </a:solidFill>
                <a:effectLst>
                  <a:outerShdw blurRad="38100" dist="38100" dir="2700000" algn="tl">
                    <a:srgbClr val="000000">
                      <a:alpha val="43137"/>
                    </a:srgbClr>
                  </a:outerShdw>
                </a:effectLst>
              </a:rPr>
              <a:t>GHI NHỚ</a:t>
            </a:r>
            <a:endParaRPr lang="en-GB" sz="3000">
              <a:solidFill>
                <a:srgbClr val="C00000"/>
              </a:solidFill>
              <a:effectLst>
                <a:outerShdw blurRad="38100" dist="38100" dir="2700000" algn="tl">
                  <a:srgbClr val="000000">
                    <a:alpha val="43137"/>
                  </a:srgbClr>
                </a:outerShdw>
              </a:effectLst>
            </a:endParaRPr>
          </a:p>
        </p:txBody>
      </p:sp>
      <p:pic>
        <p:nvPicPr>
          <p:cNvPr id="8" name="Graphic 7" descr="Illustration of a purple book character ">
            <a:extLst>
              <a:ext uri="{FF2B5EF4-FFF2-40B4-BE49-F238E27FC236}">
                <a16:creationId xmlns:a16="http://schemas.microsoft.com/office/drawing/2014/main" id="{4807BA65-55C5-178B-CA95-1092CEB735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575943" y="5660160"/>
            <a:ext cx="1001315" cy="1161326"/>
          </a:xfrm>
          <a:prstGeom prst="rect">
            <a:avLst/>
          </a:prstGeom>
        </p:spPr>
      </p:pic>
      <p:pic>
        <p:nvPicPr>
          <p:cNvPr id="9" name="Graphic 8" descr="Illustration of a globe character ">
            <a:extLst>
              <a:ext uri="{FF2B5EF4-FFF2-40B4-BE49-F238E27FC236}">
                <a16:creationId xmlns:a16="http://schemas.microsoft.com/office/drawing/2014/main" id="{09566736-3719-AC3B-682C-ACE34EBB5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5193" y="5835123"/>
            <a:ext cx="1248561" cy="986363"/>
          </a:xfrm>
          <a:prstGeom prst="rect">
            <a:avLst/>
          </a:prstGeom>
        </p:spPr>
      </p:pic>
      <p:sp>
        <p:nvSpPr>
          <p:cNvPr id="11" name="TextBox 10">
            <a:extLst>
              <a:ext uri="{FF2B5EF4-FFF2-40B4-BE49-F238E27FC236}">
                <a16:creationId xmlns:a16="http://schemas.microsoft.com/office/drawing/2014/main" id="{0FA189CA-BAFE-F072-97B4-9A35F11ADDA4}"/>
              </a:ext>
            </a:extLst>
          </p:cNvPr>
          <p:cNvSpPr txBox="1"/>
          <p:nvPr/>
        </p:nvSpPr>
        <p:spPr>
          <a:xfrm>
            <a:off x="1017431" y="2624766"/>
            <a:ext cx="9890975" cy="3046603"/>
          </a:xfrm>
          <a:prstGeom prst="rect">
            <a:avLst/>
          </a:prstGeom>
          <a:noFill/>
        </p:spPr>
        <p:txBody>
          <a:bodyPr wrap="square">
            <a:spAutoFit/>
          </a:bodyPr>
          <a:lstStyle/>
          <a:p>
            <a:pPr marL="285750" indent="-285750" algn="just">
              <a:lnSpc>
                <a:spcPct val="107000"/>
              </a:lnSpc>
              <a:spcAft>
                <a:spcPts val="800"/>
              </a:spcAft>
              <a:buFont typeface="Courier New" panose="02070309020205020404" pitchFamily="49" charset="0"/>
              <a:buChar char="o"/>
            </a:pPr>
            <a:r>
              <a:rPr lang="en-US" sz="2500">
                <a:effectLst/>
                <a:latin typeface="Arial" panose="020B0604020202020204" pitchFamily="34" charset="0"/>
                <a:ea typeface="Arial" panose="020B0604020202020204" pitchFamily="34" charset="0"/>
                <a:cs typeface="Arial" panose="020B0604020202020204" pitchFamily="34" charset="0"/>
              </a:rPr>
              <a:t> Cấu tạo của nam châm điện bao gồm ống dây dẫn, 1 lõi sắt non lồng trong lòng ống dây, hai đầu ống dây nối với hai cực của nguồn điện. Lõi sắt non trong ống dây có tác dụng tăng từ trường của nam châm điện.</a:t>
            </a:r>
            <a:endParaRPr lang="vi-VN" sz="2500">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07000"/>
              </a:lnSpc>
              <a:spcAft>
                <a:spcPts val="800"/>
              </a:spcAft>
              <a:buFont typeface="Courier New" panose="02070309020205020404" pitchFamily="49" charset="0"/>
              <a:buChar char="o"/>
            </a:pPr>
            <a:r>
              <a:rPr lang="en-US" sz="2500">
                <a:effectLst/>
                <a:latin typeface="Arial" panose="020B0604020202020204" pitchFamily="34" charset="0"/>
                <a:ea typeface="Arial" panose="020B0604020202020204" pitchFamily="34" charset="0"/>
                <a:cs typeface="Arial" panose="020B0604020202020204" pitchFamily="34" charset="0"/>
              </a:rPr>
              <a:t> </a:t>
            </a: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Từ trường của nam châm điện chỉ tồn tại trong thời gian dòng điện chạy trong ống dây. Dòng điện thay đổi thì từ </a:t>
            </a: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trườ</a:t>
            </a: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ng của nam châm cũng thay đổi.</a:t>
            </a:r>
            <a:endParaRPr lang="en-GB" sz="2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Graphic 11" descr="Illustration of a pencil character ">
            <a:extLst>
              <a:ext uri="{FF2B5EF4-FFF2-40B4-BE49-F238E27FC236}">
                <a16:creationId xmlns:a16="http://schemas.microsoft.com/office/drawing/2014/main" id="{999B902C-3895-45FA-5D33-B15500C57A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077964">
            <a:off x="2171310" y="5703067"/>
            <a:ext cx="651876" cy="1112026"/>
          </a:xfrm>
          <a:prstGeom prst="rect">
            <a:avLst/>
          </a:prstGeom>
        </p:spPr>
      </p:pic>
      <p:pic>
        <p:nvPicPr>
          <p:cNvPr id="13" name="Graphic 12" descr="Illustration of a blue bag of school supplies character ">
            <a:extLst>
              <a:ext uri="{FF2B5EF4-FFF2-40B4-BE49-F238E27FC236}">
                <a16:creationId xmlns:a16="http://schemas.microsoft.com/office/drawing/2014/main" id="{304049C7-B47D-3B6B-BCD8-D0FC9E02F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99863" y="5886450"/>
            <a:ext cx="1400919" cy="964023"/>
          </a:xfrm>
          <a:prstGeom prst="rect">
            <a:avLst/>
          </a:prstGeom>
        </p:spPr>
      </p:pic>
    </p:spTree>
    <p:extLst>
      <p:ext uri="{BB962C8B-B14F-4D97-AF65-F5344CB8AC3E}">
        <p14:creationId xmlns:p14="http://schemas.microsoft.com/office/powerpoint/2010/main" val="34441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70" y="1460895"/>
            <a:ext cx="7772402" cy="685800"/>
          </a:xfrm>
          <a:solidFill>
            <a:srgbClr val="7030A0"/>
          </a:solidFill>
        </p:spPr>
        <p:txBody>
          <a:bodyPr/>
          <a:lstStyle/>
          <a:p>
            <a:pPr algn="ctr"/>
            <a:r>
              <a:rPr lang="en-US" dirty="0">
                <a:solidFill>
                  <a:schemeClr val="bg1"/>
                </a:solidFill>
              </a:rPr>
              <a:t>LUYỆN TẬP</a:t>
            </a:r>
          </a:p>
        </p:txBody>
      </p:sp>
      <p:graphicFrame>
        <p:nvGraphicFramePr>
          <p:cNvPr id="4" name="Table 3"/>
          <p:cNvGraphicFramePr>
            <a:graphicFrameLocks noGrp="1"/>
          </p:cNvGraphicFramePr>
          <p:nvPr>
            <p:extLst>
              <p:ext uri="{D42A27DB-BD31-4B8C-83A1-F6EECF244321}">
                <p14:modId xmlns:p14="http://schemas.microsoft.com/office/powerpoint/2010/main" val="2698589491"/>
              </p:ext>
            </p:extLst>
          </p:nvPr>
        </p:nvGraphicFramePr>
        <p:xfrm>
          <a:off x="1585450" y="3248458"/>
          <a:ext cx="8937524" cy="3460905"/>
        </p:xfrm>
        <a:graphic>
          <a:graphicData uri="http://schemas.openxmlformats.org/drawingml/2006/table">
            <a:tbl>
              <a:tblPr firstRow="1" firstCol="1" bandRow="1">
                <a:tableStyleId>{5C22544A-7EE6-4342-B048-85BDC9FD1C3A}</a:tableStyleId>
              </a:tblPr>
              <a:tblGrid>
                <a:gridCol w="656305">
                  <a:extLst>
                    <a:ext uri="{9D8B030D-6E8A-4147-A177-3AD203B41FA5}">
                      <a16:colId xmlns:a16="http://schemas.microsoft.com/office/drawing/2014/main" val="2822504921"/>
                    </a:ext>
                  </a:extLst>
                </a:gridCol>
                <a:gridCol w="6349458">
                  <a:extLst>
                    <a:ext uri="{9D8B030D-6E8A-4147-A177-3AD203B41FA5}">
                      <a16:colId xmlns:a16="http://schemas.microsoft.com/office/drawing/2014/main" val="2270287551"/>
                    </a:ext>
                  </a:extLst>
                </a:gridCol>
                <a:gridCol w="1012758">
                  <a:extLst>
                    <a:ext uri="{9D8B030D-6E8A-4147-A177-3AD203B41FA5}">
                      <a16:colId xmlns:a16="http://schemas.microsoft.com/office/drawing/2014/main" val="3607118315"/>
                    </a:ext>
                  </a:extLst>
                </a:gridCol>
                <a:gridCol w="919003">
                  <a:extLst>
                    <a:ext uri="{9D8B030D-6E8A-4147-A177-3AD203B41FA5}">
                      <a16:colId xmlns:a16="http://schemas.microsoft.com/office/drawing/2014/main" val="2151221547"/>
                    </a:ext>
                  </a:extLst>
                </a:gridCol>
              </a:tblGrid>
              <a:tr h="455526">
                <a:tc rowSpan="2">
                  <a:txBody>
                    <a:bodyPr/>
                    <a:lstStyle/>
                    <a:p>
                      <a:pPr marL="0" marR="0" algn="ctr">
                        <a:lnSpc>
                          <a:spcPct val="107000"/>
                        </a:lnSpc>
                        <a:spcBef>
                          <a:spcPts val="600"/>
                        </a:spcBef>
                        <a:spcAft>
                          <a:spcPts val="600"/>
                        </a:spcAft>
                      </a:pPr>
                      <a:r>
                        <a:rPr lang="en-US" sz="2000" dirty="0">
                          <a:effectLst/>
                          <a:latin typeface="Arial" panose="020B0604020202020204" pitchFamily="34" charset="0"/>
                          <a:cs typeface="Arial" panose="020B0604020202020204" pitchFamily="34" charset="0"/>
                        </a:rPr>
                        <a:t>STT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algn="ctr">
                        <a:lnSpc>
                          <a:spcPct val="107000"/>
                        </a:lnSpc>
                        <a:spcBef>
                          <a:spcPts val="600"/>
                        </a:spcBef>
                        <a:spcAft>
                          <a:spcPts val="600"/>
                        </a:spcAft>
                      </a:pPr>
                      <a:r>
                        <a:rPr lang="en-US" sz="2000" dirty="0" err="1">
                          <a:effectLst/>
                          <a:latin typeface="Arial" panose="020B0604020202020204" pitchFamily="34" charset="0"/>
                          <a:cs typeface="Arial" panose="020B0604020202020204" pitchFamily="34" charset="0"/>
                        </a:rPr>
                        <a:t>Nói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về</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nam</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châm</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điện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Đánh giá</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187446357"/>
                  </a:ext>
                </a:extLst>
              </a:tr>
              <a:tr h="396068">
                <a:tc vMerge="1">
                  <a:txBody>
                    <a:bodyPr/>
                    <a:lstStyle/>
                    <a:p>
                      <a:endParaRPr lang="en-US"/>
                    </a:p>
                  </a:txBody>
                  <a:tcPr/>
                </a:tc>
                <a:tc vMerge="1">
                  <a:txBody>
                    <a:bodyPr/>
                    <a:lstStyle/>
                    <a:p>
                      <a:endParaRPr lang="en-US"/>
                    </a:p>
                  </a:txBody>
                  <a:tcPr/>
                </a:tc>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Đúng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Sai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45517909"/>
                  </a:ext>
                </a:extLst>
              </a:tr>
              <a:tr h="455526">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Nam châm điện chỉ gồm một ống dây dẫn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97092946"/>
                  </a:ext>
                </a:extLst>
              </a:tr>
              <a:tr h="715949">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tương tự từ trường của nam châm thẳng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65894511"/>
                  </a:ext>
                </a:extLst>
              </a:tr>
              <a:tr h="715949">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tồn tại ngay cả sau khi ngắt dòng điện chạy vào ống dây dẫn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06950653"/>
                  </a:ext>
                </a:extLst>
              </a:tr>
              <a:tr h="721887">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phụ thuộc vào dòng điện chạy vào ống dây và lõi sắt trong lòng ống dây</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4964176"/>
                  </a:ext>
                </a:extLst>
              </a:tr>
            </a:tbl>
          </a:graphicData>
        </a:graphic>
      </p:graphicFrame>
      <p:sp>
        <p:nvSpPr>
          <p:cNvPr id="5" name="Rectangle 1"/>
          <p:cNvSpPr>
            <a:spLocks noChangeArrowheads="1"/>
          </p:cNvSpPr>
          <p:nvPr/>
        </p:nvSpPr>
        <p:spPr bwMode="auto">
          <a:xfrm>
            <a:off x="1004528" y="2337304"/>
            <a:ext cx="95184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Câu</a:t>
            </a:r>
            <a:r>
              <a:rPr kumimoji="0" lang="en-US" altLang="en-US" sz="2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Điền</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dấu</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(x)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Đúng</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hoặc</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sai</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câu</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dưới</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đây</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nói</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về</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nam</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châm</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điện</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Box 5"/>
          <p:cNvSpPr txBox="1"/>
          <p:nvPr/>
        </p:nvSpPr>
        <p:spPr>
          <a:xfrm>
            <a:off x="9853398" y="4250235"/>
            <a:ext cx="471948" cy="369332"/>
          </a:xfrm>
          <a:prstGeom prst="rect">
            <a:avLst/>
          </a:prstGeom>
          <a:noFill/>
        </p:spPr>
        <p:txBody>
          <a:bodyPr wrap="square" rtlCol="0">
            <a:spAutoFit/>
          </a:bodyPr>
          <a:lstStyle/>
          <a:p>
            <a:r>
              <a:rPr lang="en-US" dirty="0"/>
              <a:t>X</a:t>
            </a:r>
          </a:p>
        </p:txBody>
      </p:sp>
      <p:sp>
        <p:nvSpPr>
          <p:cNvPr id="7" name="TextBox 6"/>
          <p:cNvSpPr txBox="1"/>
          <p:nvPr/>
        </p:nvSpPr>
        <p:spPr>
          <a:xfrm>
            <a:off x="8935065" y="4829912"/>
            <a:ext cx="471948" cy="369332"/>
          </a:xfrm>
          <a:prstGeom prst="rect">
            <a:avLst/>
          </a:prstGeom>
          <a:noFill/>
        </p:spPr>
        <p:txBody>
          <a:bodyPr wrap="square" rtlCol="0">
            <a:spAutoFit/>
          </a:bodyPr>
          <a:lstStyle/>
          <a:p>
            <a:r>
              <a:rPr lang="en-US" dirty="0"/>
              <a:t>X</a:t>
            </a:r>
          </a:p>
        </p:txBody>
      </p:sp>
      <p:sp>
        <p:nvSpPr>
          <p:cNvPr id="8" name="TextBox 7"/>
          <p:cNvSpPr txBox="1"/>
          <p:nvPr/>
        </p:nvSpPr>
        <p:spPr>
          <a:xfrm>
            <a:off x="8927691" y="6272981"/>
            <a:ext cx="471948" cy="369332"/>
          </a:xfrm>
          <a:prstGeom prst="rect">
            <a:avLst/>
          </a:prstGeom>
          <a:noFill/>
        </p:spPr>
        <p:txBody>
          <a:bodyPr wrap="square" rtlCol="0">
            <a:spAutoFit/>
          </a:bodyPr>
          <a:lstStyle/>
          <a:p>
            <a:r>
              <a:rPr lang="en-US" dirty="0"/>
              <a:t>X</a:t>
            </a:r>
          </a:p>
        </p:txBody>
      </p:sp>
      <p:sp>
        <p:nvSpPr>
          <p:cNvPr id="9" name="TextBox 8"/>
          <p:cNvSpPr txBox="1"/>
          <p:nvPr/>
        </p:nvSpPr>
        <p:spPr>
          <a:xfrm>
            <a:off x="9853398" y="5536664"/>
            <a:ext cx="471948"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11830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1271" y="2792203"/>
            <a:ext cx="9269361" cy="503984"/>
          </a:xfrm>
          <a:prstGeom prst="rect">
            <a:avLst/>
          </a:prstGeom>
        </p:spPr>
        <p:txBody>
          <a:bodyPr wrap="square">
            <a:spAutoFit/>
          </a:bodyPr>
          <a:lstStyle/>
          <a:p>
            <a:pPr indent="450215" algn="just">
              <a:lnSpc>
                <a:spcPct val="107000"/>
              </a:lnSpc>
              <a:spcBef>
                <a:spcPts val="600"/>
              </a:spcBef>
              <a:spcAft>
                <a:spcPts val="600"/>
              </a:spcAft>
            </a:pPr>
            <a:r>
              <a:rPr lang="en-US" sz="2500" b="1" dirty="0" err="1">
                <a:latin typeface="Arial" panose="020B0604020202020204" pitchFamily="34" charset="0"/>
                <a:ea typeface="Calibri" panose="020F0502020204030204" pitchFamily="34" charset="0"/>
                <a:cs typeface="Arial" panose="020B0604020202020204" pitchFamily="34" charset="0"/>
              </a:rPr>
              <a:t>Câu</a:t>
            </a:r>
            <a:r>
              <a:rPr lang="en-US" sz="2500" b="1" dirty="0">
                <a:latin typeface="Arial" panose="020B0604020202020204" pitchFamily="34" charset="0"/>
                <a:ea typeface="Calibri" panose="020F0502020204030204" pitchFamily="34" charset="0"/>
                <a:cs typeface="Arial" panose="020B0604020202020204" pitchFamily="34" charset="0"/>
              </a:rPr>
              <a:t> 2:</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Làm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thế</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nào</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thay</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đổi</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cực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từ</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của</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nam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châm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a:t>
            </a:r>
            <a:endParaRPr lang="en-US" sz="25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2316970" y="1460895"/>
            <a:ext cx="7772402" cy="685800"/>
          </a:xfrm>
          <a:solidFill>
            <a:srgbClr val="7030A0"/>
          </a:solidFill>
        </p:spPr>
        <p:txBody>
          <a:bodyPr/>
          <a:lstStyle/>
          <a:p>
            <a:pPr algn="ctr"/>
            <a:r>
              <a:rPr lang="en-US" dirty="0">
                <a:solidFill>
                  <a:schemeClr val="bg1"/>
                </a:solidFill>
              </a:rPr>
              <a:t>LUYỆN TẬP</a:t>
            </a:r>
          </a:p>
        </p:txBody>
      </p:sp>
      <p:sp>
        <p:nvSpPr>
          <p:cNvPr id="6" name="Rectangle 5"/>
          <p:cNvSpPr/>
          <p:nvPr/>
        </p:nvSpPr>
        <p:spPr>
          <a:xfrm>
            <a:off x="1607574" y="4595422"/>
            <a:ext cx="8882097" cy="861774"/>
          </a:xfrm>
          <a:prstGeom prst="rect">
            <a:avLst/>
          </a:prstGeom>
        </p:spPr>
        <p:txBody>
          <a:bodyPr wrap="square">
            <a:spAutoFit/>
          </a:bodyPr>
          <a:lstStyle/>
          <a:p>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Để</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thay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đổi</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từ</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của</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nam</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châm</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ta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thay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đổi</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chiều</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dòng</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chạy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vào</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dây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dẫn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a:t>
            </a:r>
            <a:endParaRPr lang="en-US" sz="25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5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16970" y="1460895"/>
            <a:ext cx="7772402" cy="685800"/>
          </a:xfrm>
          <a:solidFill>
            <a:srgbClr val="7030A0"/>
          </a:solidFill>
        </p:spPr>
        <p:txBody>
          <a:bodyPr/>
          <a:lstStyle/>
          <a:p>
            <a:pPr algn="ctr"/>
            <a:r>
              <a:rPr lang="en-US" dirty="0">
                <a:solidFill>
                  <a:schemeClr val="bg1"/>
                </a:solidFill>
              </a:rPr>
              <a:t>LUYỆN TẬP</a:t>
            </a:r>
          </a:p>
        </p:txBody>
      </p:sp>
      <p:sp>
        <p:nvSpPr>
          <p:cNvPr id="6" name="Rectangle 5"/>
          <p:cNvSpPr/>
          <p:nvPr/>
        </p:nvSpPr>
        <p:spPr>
          <a:xfrm>
            <a:off x="1061885" y="2636646"/>
            <a:ext cx="9719186" cy="915635"/>
          </a:xfrm>
          <a:prstGeom prst="rect">
            <a:avLst/>
          </a:prstGeom>
        </p:spPr>
        <p:txBody>
          <a:bodyPr wrap="square">
            <a:spAutoFit/>
          </a:bodyPr>
          <a:lstStyle/>
          <a:p>
            <a:pPr indent="450215" algn="just">
              <a:lnSpc>
                <a:spcPct val="107000"/>
              </a:lnSpc>
              <a:spcBef>
                <a:spcPts val="600"/>
              </a:spcBef>
              <a:spcAft>
                <a:spcPts val="600"/>
              </a:spcAft>
            </a:pPr>
            <a:r>
              <a:rPr lang="en-US" sz="2500" b="1" dirty="0" err="1">
                <a:latin typeface="Arial" panose="020B0604020202020204" pitchFamily="34" charset="0"/>
                <a:ea typeface="Calibri" panose="020F0502020204030204" pitchFamily="34" charset="0"/>
                <a:cs typeface="Arial" panose="020B0604020202020204" pitchFamily="34" charset="0"/>
              </a:rPr>
              <a:t>Câu</a:t>
            </a:r>
            <a:r>
              <a:rPr lang="en-US" sz="2500" b="1" dirty="0">
                <a:latin typeface="Arial" panose="020B0604020202020204" pitchFamily="34" charset="0"/>
                <a:ea typeface="Calibri" panose="020F0502020204030204" pitchFamily="34" charset="0"/>
                <a:cs typeface="Arial" panose="020B0604020202020204" pitchFamily="34" charset="0"/>
              </a:rPr>
              <a:t> 3:</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Xác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định</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cực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của</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nam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châm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khí</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có</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dòng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chạy</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trong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ống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dây</a:t>
            </a:r>
            <a:r>
              <a:rPr lang="en-US" sz="2500" dirty="0">
                <a:latin typeface="Arial" panose="020B0604020202020204" pitchFamily="34" charset="0"/>
                <a:ea typeface="Calibri" panose="020F0502020204030204" pitchFamily="34" charset="0"/>
                <a:cs typeface="Arial" panose="020B0604020202020204" pitchFamily="34" charset="0"/>
              </a:rPr>
              <a:t>?</a:t>
            </a:r>
            <a:endParaRPr lang="en-US" sz="2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p:nvPr/>
        </p:nvPicPr>
        <p:blipFill rotWithShape="1">
          <a:blip r:embed="rId2"/>
          <a:srcRect t="9093" b="1"/>
          <a:stretch/>
        </p:blipFill>
        <p:spPr bwMode="auto">
          <a:xfrm>
            <a:off x="4050962" y="3494763"/>
            <a:ext cx="3964786" cy="128371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2612922" y="5344388"/>
            <a:ext cx="6096000" cy="1015663"/>
          </a:xfrm>
          <a:prstGeom prst="rect">
            <a:avLst/>
          </a:prstGeom>
        </p:spPr>
        <p:txBody>
          <a:bodyPr>
            <a:spAutoFit/>
          </a:bodyPr>
          <a:lstStyle/>
          <a:p>
            <a:pPr marL="342900" marR="0" lvl="0" indent="-342900" algn="just">
              <a:spcBef>
                <a:spcPts val="600"/>
              </a:spcBef>
              <a:spcAft>
                <a:spcPts val="600"/>
              </a:spcAft>
              <a:buFont typeface="Symbol" panose="05050102010706020507" pitchFamily="18" charset="2"/>
              <a:buChar char="-"/>
            </a:pP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Đầu</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Bắc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5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600"/>
              </a:spcBef>
              <a:spcAft>
                <a:spcPts val="600"/>
              </a:spcAft>
              <a:buFont typeface="Symbol" panose="05050102010706020507" pitchFamily="18" charset="2"/>
              <a:buChar char="-"/>
            </a:pP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Đầu</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B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Nam.</a:t>
            </a:r>
            <a:endParaRPr lang="en-US" sz="2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785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18" y="1460692"/>
            <a:ext cx="7772402" cy="685800"/>
          </a:xfrm>
          <a:solidFill>
            <a:schemeClr val="bg1"/>
          </a:solidFill>
          <a:ln>
            <a:solidFill>
              <a:schemeClr val="bg1"/>
            </a:solidFill>
          </a:ln>
        </p:spPr>
        <p:txBody>
          <a:bodyPr/>
          <a:lstStyle/>
          <a:p>
            <a:pPr algn="ctr"/>
            <a:r>
              <a:rPr lang="en-US" b="1" dirty="0">
                <a:solidFill>
                  <a:srgbClr val="FF0000"/>
                </a:solidFill>
              </a:rPr>
              <a:t>VẬN DỤNG</a:t>
            </a:r>
          </a:p>
        </p:txBody>
      </p:sp>
      <p:sp>
        <p:nvSpPr>
          <p:cNvPr id="4" name="Rectangle 3"/>
          <p:cNvSpPr/>
          <p:nvPr/>
        </p:nvSpPr>
        <p:spPr>
          <a:xfrm>
            <a:off x="1249958" y="2618440"/>
            <a:ext cx="9671223" cy="3939540"/>
          </a:xfrm>
          <a:prstGeom prst="rect">
            <a:avLst/>
          </a:prstGeom>
        </p:spPr>
        <p:txBody>
          <a:bodyPr wrap="square">
            <a:spAutoFit/>
          </a:bodyPr>
          <a:lstStyle/>
          <a:p>
            <a:pPr marL="457200" indent="-457200">
              <a:buFont typeface="Wingdings" panose="05000000000000000000" pitchFamily="2" charset="2"/>
              <a:buChar char="v"/>
            </a:pPr>
            <a:r>
              <a:rPr lang="en-US" sz="2500" dirty="0" err="1">
                <a:latin typeface="Arial" panose="020B0604020202020204" pitchFamily="34" charset="0"/>
                <a:cs typeface="Arial" panose="020B0604020202020204" pitchFamily="34" charset="0"/>
              </a:rPr>
              <a:t>Nhiệm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vụ</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về</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2-3 HS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cẩu</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khả</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hút</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đinh</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cụ</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1. Chai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nhựa</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bìa</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carton,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nắp</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chai, que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xiên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Viên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pin 9V.</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tắc</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4.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Đinh</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vít</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5.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Cuộn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nhóm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nộp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sản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phẩm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sau</a:t>
            </a:r>
            <a:r>
              <a:rPr lang="en-US" sz="2500" dirty="0">
                <a:latin typeface="Arial" panose="020B0604020202020204" pitchFamily="34" charset="0"/>
                <a:cs typeface="Arial" panose="020B0604020202020204" pitchFamily="34" charset="0"/>
              </a:rPr>
              <a:t> 2 </a:t>
            </a:r>
            <a:r>
              <a:rPr lang="en-US" sz="2500" dirty="0" err="1">
                <a:latin typeface="Arial" panose="020B0604020202020204" pitchFamily="34" charset="0"/>
                <a:cs typeface="Arial" panose="020B0604020202020204" pitchFamily="34" charset="0"/>
              </a:rPr>
              <a:t>tuần</a:t>
            </a:r>
            <a:r>
              <a:rPr lang="en-US" sz="2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3242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727359" y="110275"/>
            <a:ext cx="4737282" cy="614363"/>
          </a:xfrm>
          <a:prstGeom prst="rect">
            <a:avLst/>
          </a:prstGeom>
          <a:solidFill>
            <a:schemeClr val="accent6"/>
          </a:solidFill>
        </p:spPr>
        <p:txBody>
          <a:bodyPr spcFirstLastPara="1" vert="horz" wrap="square" lIns="121900" tIns="121900" rIns="121900" bIns="121900" rtlCol="0" anchor="b" anchorCtr="0">
            <a:noAutofit/>
          </a:bodyPr>
          <a:lstStyle/>
          <a:p>
            <a:pPr algn="ctr"/>
            <a:r>
              <a:rPr lang="vi-VN" sz="3000">
                <a:solidFill>
                  <a:schemeClr val="bg1"/>
                </a:solidFill>
                <a:effectLst>
                  <a:outerShdw blurRad="38100" dist="38100" dir="2700000" algn="tl">
                    <a:srgbClr val="000000">
                      <a:alpha val="43137"/>
                    </a:srgbClr>
                  </a:outerShdw>
                </a:effectLst>
                <a:latin typeface="+mn-lt"/>
              </a:rPr>
              <a:t>TỔNG KẾT, MỞ RỘNG</a:t>
            </a:r>
            <a:endParaRPr sz="3000">
              <a:solidFill>
                <a:schemeClr val="bg1"/>
              </a:solidFill>
              <a:effectLst>
                <a:outerShdw blurRad="38100" dist="38100" dir="2700000" algn="tl">
                  <a:srgbClr val="000000">
                    <a:alpha val="43137"/>
                  </a:srgbClr>
                </a:outerShdw>
              </a:effectLst>
              <a:latin typeface="+mn-lt"/>
            </a:endParaRPr>
          </a:p>
        </p:txBody>
      </p:sp>
      <p:sp>
        <p:nvSpPr>
          <p:cNvPr id="124" name="Google Shape;124;p20"/>
          <p:cNvSpPr txBox="1">
            <a:spLocks noGrp="1"/>
          </p:cNvSpPr>
          <p:nvPr>
            <p:ph type="sldNum" idx="12"/>
          </p:nvPr>
        </p:nvSpPr>
        <p:spPr>
          <a:xfrm>
            <a:off x="0" y="6028333"/>
            <a:ext cx="12192000" cy="5248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19</a:t>
            </a:fld>
            <a:endParaRPr/>
          </a:p>
        </p:txBody>
      </p:sp>
      <p:pic>
        <p:nvPicPr>
          <p:cNvPr id="8" name="KHTN 7- NAM CHÂM ĐIỆN BÀI HỌC THÚ VỊ_HOW TO MAKE AN ELECTROMAGNET and APPLICATION">
            <a:hlinkClick r:id="" action="ppaction://media"/>
            <a:extLst>
              <a:ext uri="{FF2B5EF4-FFF2-40B4-BE49-F238E27FC236}">
                <a16:creationId xmlns:a16="http://schemas.microsoft.com/office/drawing/2014/main" id="{8E00E32A-5EAB-C2A2-55F1-C7F422D2A691}"/>
              </a:ext>
            </a:extLst>
          </p:cNvPr>
          <p:cNvPicPr>
            <a:picLocks noChangeAspect="1"/>
          </p:cNvPicPr>
          <p:nvPr>
            <a:videoFile r:link="rId1"/>
            <p:extLst>
              <p:ext uri="{DAA4B4D4-6D71-4841-9C94-3DE7FCFB9230}">
                <p14:media xmlns:p14="http://schemas.microsoft.com/office/powerpoint/2010/main" r:embed="rId2">
                  <p14:trim end="27030"/>
                </p14:media>
              </p:ext>
            </p:extLst>
          </p:nvPr>
        </p:nvPicPr>
        <p:blipFill>
          <a:blip r:embed="rId5"/>
          <a:stretch>
            <a:fillRect/>
          </a:stretch>
        </p:blipFill>
        <p:spPr>
          <a:xfrm>
            <a:off x="557589" y="824249"/>
            <a:ext cx="10726669" cy="6033752"/>
          </a:xfrm>
          <a:prstGeom prst="rect">
            <a:avLst/>
          </a:prstGeom>
        </p:spPr>
      </p:pic>
      <p:sp>
        <p:nvSpPr>
          <p:cNvPr id="3" name="TextBox 2">
            <a:extLst>
              <a:ext uri="{FF2B5EF4-FFF2-40B4-BE49-F238E27FC236}">
                <a16:creationId xmlns:a16="http://schemas.microsoft.com/office/drawing/2014/main" id="{D9D3FA30-496C-3D67-9154-99964DED2278}"/>
              </a:ext>
            </a:extLst>
          </p:cNvPr>
          <p:cNvSpPr txBox="1"/>
          <p:nvPr/>
        </p:nvSpPr>
        <p:spPr>
          <a:xfrm>
            <a:off x="1016000" y="4984801"/>
            <a:ext cx="6096000" cy="1477328"/>
          </a:xfrm>
          <a:prstGeom prst="rect">
            <a:avLst/>
          </a:prstGeom>
          <a:noFill/>
        </p:spPr>
        <p:txBody>
          <a:bodyPr wrap="square">
            <a:spAutoFit/>
          </a:bodyPr>
          <a:lstStyle/>
          <a:p>
            <a:r>
              <a:rPr lang="en-US">
                <a:solidFill>
                  <a:schemeClr val="bg1"/>
                </a:solidFill>
              </a:rPr>
              <a:t>Tài liệu được chia sẻ bởi Website VnTeach.Com</a:t>
            </a:r>
          </a:p>
          <a:p>
            <a:r>
              <a:rPr lang="en-US">
                <a:solidFill>
                  <a:schemeClr val="bg1"/>
                </a:solidFill>
              </a:rPr>
              <a:t>https://www.vnteach.com</a:t>
            </a:r>
          </a:p>
          <a:p>
            <a:r>
              <a:rPr lang="en-US">
                <a:solidFill>
                  <a:schemeClr val="bg1"/>
                </a:solidFill>
              </a:rPr>
              <a:t>Một sản phẩm của cộng đồng facebook Thư Viện VnTeach.Com</a:t>
            </a:r>
          </a:p>
          <a:p>
            <a:r>
              <a:rPr lang="en-US">
                <a:solidFill>
                  <a:schemeClr val="bg1"/>
                </a:solidFill>
              </a:rPr>
              <a:t>https://www.facebook.com/groups/vnteach/</a:t>
            </a:r>
          </a:p>
          <a:p>
            <a:r>
              <a:rPr lang="en-US">
                <a:solidFill>
                  <a:schemeClr val="bg1"/>
                </a:solidFill>
              </a:rPr>
              <a:t>https://www.facebook.com/groups/thuvienvnteach/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9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vi-VN">
                <a:latin typeface="+mj-lt"/>
              </a:rPr>
              <a:t>KHOA HỌC TỰ NHIÊN 7</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661115" y="1492985"/>
            <a:ext cx="10869769" cy="2285871"/>
          </a:xfrm>
          <a:solidFill>
            <a:schemeClr val="accent5"/>
          </a:solidFill>
          <a:ln>
            <a:solidFill>
              <a:schemeClr val="accent5"/>
            </a:solidFill>
          </a:ln>
        </p:spPr>
        <p:txBody>
          <a:bodyPr>
            <a:noAutofit/>
          </a:bodyPr>
          <a:lstStyle/>
          <a:p>
            <a:pPr marL="0" indent="0">
              <a:lnSpc>
                <a:spcPct val="120000"/>
              </a:lnSpc>
              <a:buNone/>
            </a:pPr>
            <a:r>
              <a:rPr lang="vi-VN" sz="6000" b="1">
                <a:effectLst>
                  <a:outerShdw blurRad="38100" dist="38100" dir="2700000" algn="tl">
                    <a:srgbClr val="000000">
                      <a:alpha val="43137"/>
                    </a:srgbClr>
                  </a:outerShdw>
                </a:effectLst>
                <a:latin typeface="+mn-lt"/>
              </a:rPr>
              <a:t>BÀI 20- CHẾ TẠO NAM CHÂM ĐIỆN ĐƠN GIẢN</a:t>
            </a:r>
            <a:endParaRPr lang="en-US" sz="6000" b="1" dirty="0">
              <a:effectLst>
                <a:outerShdw blurRad="38100" dist="38100" dir="2700000" algn="tl">
                  <a:srgbClr val="000000">
                    <a:alpha val="43137"/>
                  </a:srgbClr>
                </a:outerShdw>
              </a:effectLst>
              <a:latin typeface="+mn-lt"/>
            </a:endParaRPr>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vi-VN">
                <a:latin typeface="+mj-lt"/>
              </a:rPr>
              <a:t>KHOA HỌC TỰ NHIÊN 7</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661115" y="1492985"/>
            <a:ext cx="10869769" cy="2285871"/>
          </a:xfrm>
          <a:solidFill>
            <a:schemeClr val="accent5"/>
          </a:solidFill>
          <a:ln>
            <a:solidFill>
              <a:schemeClr val="accent5"/>
            </a:solidFill>
          </a:ln>
        </p:spPr>
        <p:txBody>
          <a:bodyPr anchor="ctr">
            <a:noAutofit/>
          </a:bodyPr>
          <a:lstStyle/>
          <a:p>
            <a:pPr marL="0" indent="0">
              <a:lnSpc>
                <a:spcPct val="120000"/>
              </a:lnSpc>
              <a:buNone/>
            </a:pPr>
            <a:r>
              <a:rPr lang="vi-VN" sz="6000" b="1">
                <a:effectLst>
                  <a:outerShdw blurRad="38100" dist="38100" dir="2700000" algn="tl">
                    <a:srgbClr val="000000">
                      <a:alpha val="43137"/>
                    </a:srgbClr>
                  </a:outerShdw>
                </a:effectLst>
                <a:latin typeface="+mn-lt"/>
              </a:rPr>
              <a:t>CHÚC CÁC EM HỌC TỐT</a:t>
            </a:r>
            <a:endParaRPr lang="en-US" sz="6000" b="1" dirty="0">
              <a:effectLst>
                <a:outerShdw blurRad="38100" dist="38100" dir="2700000" algn="tl">
                  <a:srgbClr val="000000">
                    <a:alpha val="43137"/>
                  </a:srgbClr>
                </a:outerShdw>
              </a:effectLst>
              <a:latin typeface="+mn-lt"/>
            </a:endParaRPr>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spTree>
    <p:extLst>
      <p:ext uri="{BB962C8B-B14F-4D97-AF65-F5344CB8AC3E}">
        <p14:creationId xmlns:p14="http://schemas.microsoft.com/office/powerpoint/2010/main" val="371556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lstStyle/>
          <a:p>
            <a:r>
              <a:rPr lang="vi-VN" b="1">
                <a:effectLst>
                  <a:outerShdw blurRad="38100" dist="38100" dir="2700000" algn="tl">
                    <a:srgbClr val="000000">
                      <a:alpha val="43137"/>
                    </a:srgbClr>
                  </a:outerShdw>
                </a:effectLst>
                <a:latin typeface="+mn-lt"/>
              </a:rPr>
              <a:t>NỘI DUNG BÀI HỌC</a:t>
            </a:r>
            <a:endParaRPr lang="en-US" b="1" dirty="0">
              <a:effectLst>
                <a:outerShdw blurRad="38100" dist="38100" dir="2700000" algn="tl">
                  <a:srgbClr val="000000">
                    <a:alpha val="43137"/>
                  </a:srgbClr>
                </a:outerShdw>
              </a:effectLst>
              <a:latin typeface="+mn-lt"/>
            </a:endParaRPr>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158541" y="2438570"/>
            <a:ext cx="7856113" cy="2958738"/>
          </a:xfrm>
        </p:spPr>
        <p:txBody>
          <a:bodyPr>
            <a:noAutofit/>
          </a:bodyPr>
          <a:lstStyle/>
          <a:p>
            <a:pPr marL="285750" indent="-285750">
              <a:lnSpc>
                <a:spcPct val="300000"/>
              </a:lnSpc>
              <a:buFont typeface="Arial" panose="020B0604020202020204" pitchFamily="34" charset="0"/>
              <a:buChar char="•"/>
            </a:pPr>
            <a:r>
              <a:rPr lang="vi-VN" sz="3000"/>
              <a:t>I. NAM CHÂM ĐIỆN</a:t>
            </a:r>
          </a:p>
          <a:p>
            <a:pPr marL="285750" indent="-285750">
              <a:lnSpc>
                <a:spcPct val="300000"/>
              </a:lnSpc>
              <a:buFont typeface="Arial" panose="020B0604020202020204" pitchFamily="34" charset="0"/>
              <a:buChar char="•"/>
            </a:pPr>
            <a:r>
              <a:rPr lang="vi-VN" sz="3000"/>
              <a:t>II. CHẾ TẠO NAM CHÂM ĐIỆN ĐƠN GIẢN</a:t>
            </a:r>
            <a:endParaRPr lang="en-US" sz="3000" dirty="0"/>
          </a:p>
          <a:p>
            <a:pPr>
              <a:lnSpc>
                <a:spcPct val="300000"/>
              </a:lnSpc>
            </a:pPr>
            <a:endParaRPr lang="en-US" sz="3000"/>
          </a:p>
        </p:txBody>
      </p:sp>
    </p:spTree>
    <p:extLst>
      <p:ext uri="{BB962C8B-B14F-4D97-AF65-F5344CB8AC3E}">
        <p14:creationId xmlns:p14="http://schemas.microsoft.com/office/powerpoint/2010/main" val="36693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476518" y="231821"/>
            <a:ext cx="4971245" cy="685800"/>
          </a:xfrm>
          <a:solidFill>
            <a:schemeClr val="accent5"/>
          </a:solidFill>
        </p:spPr>
        <p:txBody>
          <a:bodyPr/>
          <a:lstStyle/>
          <a:p>
            <a:pPr algn="ctr"/>
            <a:r>
              <a:rPr lang="vi-VN">
                <a:solidFill>
                  <a:schemeClr val="bg1"/>
                </a:solidFill>
                <a:effectLst>
                  <a:outerShdw blurRad="38100" dist="38100" dir="2700000" algn="tl">
                    <a:srgbClr val="000000">
                      <a:alpha val="43137"/>
                    </a:srgbClr>
                  </a:outerShdw>
                </a:effectLst>
                <a:latin typeface="+mn-lt"/>
              </a:rPr>
              <a:t>I. NAM CHÂM ĐIỆN</a:t>
            </a:r>
            <a:endParaRPr lang="en-US" dirty="0">
              <a:solidFill>
                <a:schemeClr val="bg1"/>
              </a:solidFill>
              <a:effectLst>
                <a:outerShdw blurRad="38100" dist="38100" dir="2700000" algn="tl">
                  <a:srgbClr val="000000">
                    <a:alpha val="43137"/>
                  </a:srgbClr>
                </a:outerShdw>
              </a:effectLst>
              <a:latin typeface="+mn-lt"/>
            </a:endParaRPr>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9101697" y="4324929"/>
            <a:ext cx="3535566" cy="34919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46960" y="4768418"/>
            <a:ext cx="2645040" cy="2089582"/>
          </a:xfrm>
          <a:prstGeom prst="rect">
            <a:avLst/>
          </a:prstGeom>
        </p:spPr>
      </p:pic>
      <p:sp>
        <p:nvSpPr>
          <p:cNvPr id="10" name="TextBox 9">
            <a:extLst>
              <a:ext uri="{FF2B5EF4-FFF2-40B4-BE49-F238E27FC236}">
                <a16:creationId xmlns:a16="http://schemas.microsoft.com/office/drawing/2014/main" id="{89470D9C-634A-7A3E-4014-6861FD62A0FD}"/>
              </a:ext>
            </a:extLst>
          </p:cNvPr>
          <p:cNvSpPr txBox="1"/>
          <p:nvPr/>
        </p:nvSpPr>
        <p:spPr>
          <a:xfrm>
            <a:off x="137376" y="1413064"/>
            <a:ext cx="6907367" cy="2015936"/>
          </a:xfrm>
          <a:prstGeom prst="rect">
            <a:avLst/>
          </a:prstGeom>
          <a:noFill/>
        </p:spPr>
        <p:txBody>
          <a:bodyPr wrap="square">
            <a:spAutoFit/>
          </a:bodyPr>
          <a:lstStyle/>
          <a:p>
            <a:pPr marL="457200" indent="108585" algn="just"/>
            <a:r>
              <a:rPr lang="vi-VN" sz="2500">
                <a:ea typeface="Arial" panose="020B0604020202020204" pitchFamily="34" charset="0"/>
              </a:rPr>
              <a:t>Q</a:t>
            </a:r>
            <a:r>
              <a:rPr lang="en-US" sz="2500">
                <a:effectLst/>
                <a:ea typeface="Arial" panose="020B0604020202020204" pitchFamily="34" charset="0"/>
              </a:rPr>
              <a:t>uan sát Hình 20.1. Cấu tạo của nam châm điện, </a:t>
            </a:r>
            <a:r>
              <a:rPr lang="vi-VN" sz="2500">
                <a:effectLst/>
                <a:ea typeface="Arial" panose="020B0604020202020204" pitchFamily="34" charset="0"/>
              </a:rPr>
              <a:t>đọc </a:t>
            </a:r>
            <a:r>
              <a:rPr lang="en-US" sz="2500">
                <a:effectLst/>
                <a:ea typeface="Arial" panose="020B0604020202020204" pitchFamily="34" charset="0"/>
              </a:rPr>
              <a:t>thông tin mục I SGK tr.96 và trả lời câu hỏi:</a:t>
            </a:r>
            <a:endParaRPr lang="en-GB" sz="2500">
              <a:effectLst/>
              <a:ea typeface="Times New Roman" panose="02020603050405020304" pitchFamily="18" charset="0"/>
            </a:endParaRPr>
          </a:p>
          <a:p>
            <a:pPr marL="342900" lvl="0" indent="-342900" algn="just">
              <a:buFont typeface="Symbol" panose="05050102010706020507" pitchFamily="18" charset="2"/>
              <a:buChar char=""/>
            </a:pPr>
            <a:r>
              <a:rPr lang="en-US" sz="2500">
                <a:effectLst/>
                <a:ea typeface="Arial" panose="020B0604020202020204" pitchFamily="34" charset="0"/>
              </a:rPr>
              <a:t>Nam châm điện là gì?</a:t>
            </a:r>
            <a:endParaRPr lang="en-GB" sz="2500">
              <a:effectLst/>
              <a:ea typeface="Times New Roman" panose="02020603050405020304" pitchFamily="18" charset="0"/>
            </a:endParaRPr>
          </a:p>
          <a:p>
            <a:pPr marL="342900" lvl="0" indent="-342900" algn="just">
              <a:buFont typeface="Symbol" panose="05050102010706020507" pitchFamily="18" charset="2"/>
              <a:buChar char=""/>
            </a:pPr>
            <a:r>
              <a:rPr lang="en-US" sz="2500">
                <a:effectLst/>
                <a:ea typeface="Arial" panose="020B0604020202020204" pitchFamily="34" charset="0"/>
              </a:rPr>
              <a:t>Mô tả cấu tạo của nam châm điện.</a:t>
            </a:r>
            <a:endParaRPr lang="en-GB" sz="2500">
              <a:effectLst/>
              <a:ea typeface="Times New Roman" panose="02020603050405020304" pitchFamily="18" charset="0"/>
            </a:endParaRPr>
          </a:p>
        </p:txBody>
      </p:sp>
      <p:pic>
        <p:nvPicPr>
          <p:cNvPr id="11" name="Picture 10">
            <a:extLst>
              <a:ext uri="{FF2B5EF4-FFF2-40B4-BE49-F238E27FC236}">
                <a16:creationId xmlns:a16="http://schemas.microsoft.com/office/drawing/2014/main" id="{CA9139EE-7B98-63F1-BAA3-744B4B05A7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299410" y="787121"/>
            <a:ext cx="4031140" cy="3364836"/>
          </a:xfrm>
          <a:prstGeom prst="rect">
            <a:avLst/>
          </a:prstGeom>
        </p:spPr>
      </p:pic>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179535-5B3A-C1DE-2A5B-19EC9FF9D0D9}"/>
              </a:ext>
            </a:extLst>
          </p:cNvPr>
          <p:cNvSpPr>
            <a:spLocks noGrp="1"/>
          </p:cNvSpPr>
          <p:nvPr>
            <p:ph type="body" sz="quarter" idx="11"/>
          </p:nvPr>
        </p:nvSpPr>
        <p:spPr>
          <a:xfrm>
            <a:off x="2331720" y="2951305"/>
            <a:ext cx="7772400" cy="1760204"/>
          </a:xfrm>
        </p:spPr>
        <p:txBody>
          <a:bodyPr>
            <a:normAutofit/>
          </a:bodyPr>
          <a:lstStyle/>
          <a:p>
            <a:pPr marL="0" indent="0" algn="just">
              <a:lnSpc>
                <a:spcPct val="100000"/>
              </a:lnSpc>
              <a:buNone/>
            </a:pPr>
            <a:r>
              <a:rPr lang="en-US" sz="25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rPr>
              <a:t>Các thí nghiệm cho thấy dòng điện chạy qua dây dẫn thẳng hay trong cuộn dây đều sinh ra từ trường, người ta ứng dụng tính chất này để tạo ra nam châm, gọi là nam châm điện.</a:t>
            </a:r>
            <a:endParaRPr lang="en-GB" sz="250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7281A5C4-A3F5-1DC8-C33E-A5DE59BF8214}"/>
              </a:ext>
            </a:extLst>
          </p:cNvPr>
          <p:cNvSpPr>
            <a:spLocks noGrp="1"/>
          </p:cNvSpPr>
          <p:nvPr>
            <p:ph type="title"/>
          </p:nvPr>
        </p:nvSpPr>
        <p:spPr>
          <a:xfrm>
            <a:off x="3610377" y="1378041"/>
            <a:ext cx="4971245" cy="685800"/>
          </a:xfrm>
          <a:solidFill>
            <a:schemeClr val="accent5"/>
          </a:solidFill>
        </p:spPr>
        <p:txBody>
          <a:bodyPr/>
          <a:lstStyle/>
          <a:p>
            <a:pPr algn="ctr"/>
            <a:r>
              <a:rPr lang="vi-VN">
                <a:solidFill>
                  <a:schemeClr val="bg1"/>
                </a:solidFill>
                <a:latin typeface="+mn-lt"/>
              </a:rPr>
              <a:t>I. NAM CHÂM ĐIỆN</a:t>
            </a:r>
            <a:endParaRPr lang="en-US" dirty="0">
              <a:solidFill>
                <a:schemeClr val="bg1"/>
              </a:solidFill>
              <a:latin typeface="+mn-lt"/>
            </a:endParaRPr>
          </a:p>
        </p:txBody>
      </p:sp>
      <p:pic>
        <p:nvPicPr>
          <p:cNvPr id="9" name="Graphic 8" descr="Illustration of a pencil character ">
            <a:extLst>
              <a:ext uri="{FF2B5EF4-FFF2-40B4-BE49-F238E27FC236}">
                <a16:creationId xmlns:a16="http://schemas.microsoft.com/office/drawing/2014/main" id="{4648DA91-707A-3DFB-086F-576C64EACF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92209">
            <a:off x="9028789" y="4423305"/>
            <a:ext cx="1376699" cy="2348490"/>
          </a:xfrm>
          <a:prstGeom prst="rect">
            <a:avLst/>
          </a:prstGeom>
        </p:spPr>
      </p:pic>
    </p:spTree>
    <p:extLst>
      <p:ext uri="{BB962C8B-B14F-4D97-AF65-F5344CB8AC3E}">
        <p14:creationId xmlns:p14="http://schemas.microsoft.com/office/powerpoint/2010/main" val="1120563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3706540" y="403850"/>
            <a:ext cx="6857999" cy="653547"/>
          </a:xfrm>
        </p:spPr>
        <p:txBody>
          <a:bodyPr>
            <a:normAutofit fontScale="90000"/>
          </a:bodyPr>
          <a:lstStyle/>
          <a:p>
            <a:r>
              <a:rPr lang="en-US"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Cấu tạo của nam châm điện</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4023360"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F954ED39-D9E5-75A5-B3A8-ABF6471FA2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808" y="2095982"/>
            <a:ext cx="3193964" cy="2666036"/>
          </a:xfrm>
          <a:prstGeom prst="rect">
            <a:avLst/>
          </a:prstGeom>
        </p:spPr>
      </p:pic>
      <p:sp>
        <p:nvSpPr>
          <p:cNvPr id="9" name="Rectangle: Rounded Corners 8">
            <a:extLst>
              <a:ext uri="{FF2B5EF4-FFF2-40B4-BE49-F238E27FC236}">
                <a16:creationId xmlns:a16="http://schemas.microsoft.com/office/drawing/2014/main" id="{B2F99258-5B3A-EDE3-ABF7-05C575333812}"/>
              </a:ext>
            </a:extLst>
          </p:cNvPr>
          <p:cNvSpPr/>
          <p:nvPr/>
        </p:nvSpPr>
        <p:spPr>
          <a:xfrm>
            <a:off x="4253168" y="1480251"/>
            <a:ext cx="2691686" cy="11590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A: ống dây dẫn</a:t>
            </a:r>
            <a:endParaRPr lang="en-GB" sz="25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B19C9C7-788C-D068-3BC5-2BBFA07C953D}"/>
              </a:ext>
            </a:extLst>
          </p:cNvPr>
          <p:cNvSpPr/>
          <p:nvPr/>
        </p:nvSpPr>
        <p:spPr>
          <a:xfrm>
            <a:off x="4253168" y="2831510"/>
            <a:ext cx="5032500" cy="115909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B: một thỏi sắt non được lồng vào trong lòng ống dây</a:t>
            </a:r>
            <a:endParaRPr lang="en-GB" sz="25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B5E35DE-7567-8AC8-1FC2-8DB188FF894C}"/>
              </a:ext>
            </a:extLst>
          </p:cNvPr>
          <p:cNvSpPr/>
          <p:nvPr/>
        </p:nvSpPr>
        <p:spPr>
          <a:xfrm>
            <a:off x="4253168" y="4182359"/>
            <a:ext cx="7599181" cy="115909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Hai đầu cuộn dây được nối với cực nguồn điện E thông qua khóa K</a:t>
            </a:r>
            <a:endParaRPr lang="en-GB"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3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38">
            <a:extLst>
              <a:ext uri="{FF2B5EF4-FFF2-40B4-BE49-F238E27FC236}">
                <a16:creationId xmlns:a16="http://schemas.microsoft.com/office/drawing/2014/main" id="{72E2DF9D-7F43-11EA-0CFD-CFE1765AC735}"/>
              </a:ext>
            </a:extLst>
          </p:cNvPr>
          <p:cNvSpPr/>
          <p:nvPr/>
        </p:nvSpPr>
        <p:spPr>
          <a:xfrm>
            <a:off x="3386669" y="881871"/>
            <a:ext cx="5418661" cy="3538704"/>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tx1">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FFE31DAE-ADA5-E87B-AFB7-9748833C8843}"/>
              </a:ext>
            </a:extLst>
          </p:cNvPr>
          <p:cNvSpPr txBox="1"/>
          <p:nvPr/>
        </p:nvSpPr>
        <p:spPr>
          <a:xfrm>
            <a:off x="4165366" y="1688722"/>
            <a:ext cx="3861265" cy="1477328"/>
          </a:xfrm>
          <a:prstGeom prst="rect">
            <a:avLst/>
          </a:prstGeom>
          <a:noFill/>
        </p:spPr>
        <p:txBody>
          <a:bodyPr wrap="square">
            <a:spAutoFit/>
          </a:bodyPr>
          <a:lstStyle/>
          <a:p>
            <a:pPr algn="just"/>
            <a:r>
              <a:rPr lang="en-US" sz="300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Làm thế nào để biết ống dây đã trở thành nam châm </a:t>
            </a:r>
            <a:r>
              <a:rPr lang="vi-VN" sz="300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điện?</a:t>
            </a:r>
            <a:endParaRPr lang="en-GB" sz="30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Graphic 5" descr="Illustration of a purple book character ">
            <a:extLst>
              <a:ext uri="{FF2B5EF4-FFF2-40B4-BE49-F238E27FC236}">
                <a16:creationId xmlns:a16="http://schemas.microsoft.com/office/drawing/2014/main" id="{798C03D4-7992-0081-260D-F93823CCEB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5135782"/>
            <a:ext cx="1449122" cy="1680693"/>
          </a:xfrm>
          <a:prstGeom prst="rect">
            <a:avLst/>
          </a:prstGeom>
        </p:spPr>
      </p:pic>
      <p:sp>
        <p:nvSpPr>
          <p:cNvPr id="7" name="TextBox 6">
            <a:extLst>
              <a:ext uri="{FF2B5EF4-FFF2-40B4-BE49-F238E27FC236}">
                <a16:creationId xmlns:a16="http://schemas.microsoft.com/office/drawing/2014/main" id="{3C9F86D5-B450-C139-C53C-EA47039A82C7}"/>
              </a:ext>
            </a:extLst>
          </p:cNvPr>
          <p:cNvSpPr txBox="1"/>
          <p:nvPr/>
        </p:nvSpPr>
        <p:spPr>
          <a:xfrm>
            <a:off x="3386668" y="4729633"/>
            <a:ext cx="7354311" cy="1246495"/>
          </a:xfrm>
          <a:prstGeom prst="rect">
            <a:avLst/>
          </a:prstGeom>
          <a:solidFill>
            <a:schemeClr val="accent1">
              <a:lumMod val="20000"/>
              <a:lumOff val="80000"/>
            </a:schemeClr>
          </a:solidFill>
        </p:spPr>
        <p:txBody>
          <a:bodyPr wrap="square">
            <a:spAutoFit/>
          </a:bodyP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Để biết ống dây đã trở thành nam châm hay chưa, ta cho dòng điện chạy vào ống dây bằng cách đóng khóa K.</a:t>
            </a:r>
            <a:endParaRPr lang="en-GB"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83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928203" y="3878151"/>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4470603"/>
            <a:ext cx="1572593" cy="2244095"/>
          </a:xfrm>
          <a:prstGeom prst="rect">
            <a:avLst/>
          </a:prstGeom>
        </p:spPr>
      </p:pic>
      <p:sp>
        <p:nvSpPr>
          <p:cNvPr id="5" name="Title 4">
            <a:extLst>
              <a:ext uri="{FF2B5EF4-FFF2-40B4-BE49-F238E27FC236}">
                <a16:creationId xmlns:a16="http://schemas.microsoft.com/office/drawing/2014/main" id="{FBD7535D-441A-1307-A758-2CD74BB54F87}"/>
              </a:ext>
            </a:extLst>
          </p:cNvPr>
          <p:cNvSpPr>
            <a:spLocks noGrp="1"/>
          </p:cNvSpPr>
          <p:nvPr>
            <p:ph type="title"/>
          </p:nvPr>
        </p:nvSpPr>
        <p:spPr>
          <a:xfrm>
            <a:off x="164849" y="143302"/>
            <a:ext cx="10176886" cy="653547"/>
          </a:xfrm>
          <a:solidFill>
            <a:schemeClr val="accent6"/>
          </a:solidFill>
        </p:spPr>
        <p:txBody>
          <a:bodyPr>
            <a:noAutofit/>
          </a:bodyPr>
          <a:lstStyle/>
          <a:p>
            <a:pPr algn="ctr"/>
            <a:r>
              <a:rPr lang="en-GB">
                <a:effectLst>
                  <a:outerShdw blurRad="38100" dist="38100" dir="2700000" algn="tl">
                    <a:srgbClr val="000000">
                      <a:alpha val="43137"/>
                    </a:srgbClr>
                  </a:outerShdw>
                </a:effectLst>
                <a:latin typeface="Arial" panose="020B0604020202020204" pitchFamily="34" charset="0"/>
                <a:cs typeface="Arial" panose="020B0604020202020204" pitchFamily="34" charset="0"/>
              </a:rPr>
              <a:t>II. </a:t>
            </a:r>
            <a:r>
              <a:rPr lang="vi-VN">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CHẾ TẠO NAM CHÂM ĐIỆN ĐƠN GIẢN</a:t>
            </a:r>
            <a:endParaRPr lang="en-GB">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C379EE1-BDEB-E1D9-1750-8EC4DF5D87BA}"/>
              </a:ext>
            </a:extLst>
          </p:cNvPr>
          <p:cNvSpPr txBox="1"/>
          <p:nvPr/>
        </p:nvSpPr>
        <p:spPr>
          <a:xfrm>
            <a:off x="280115" y="1204635"/>
            <a:ext cx="6561786" cy="1631216"/>
          </a:xfrm>
          <a:prstGeom prst="rect">
            <a:avLst/>
          </a:prstGeom>
          <a:noFill/>
        </p:spPr>
        <p:txBody>
          <a:bodyPr wrap="square">
            <a:spAutoFit/>
          </a:bodyPr>
          <a:lstStyle/>
          <a:p>
            <a:pPr marL="285750" indent="-285750">
              <a:buFont typeface="Courier New" panose="02070309020205020404" pitchFamily="49" charset="0"/>
              <a:buChar char="o"/>
            </a:pPr>
            <a:r>
              <a:rPr lang="vi-VN" sz="2500">
                <a:effectLst/>
                <a:ea typeface="Arial" panose="020B0604020202020204" pitchFamily="34" charset="0"/>
                <a:cs typeface="Times New Roman" panose="02020603050405020304" pitchFamily="18" charset="0"/>
              </a:rPr>
              <a:t>Q</a:t>
            </a:r>
            <a:r>
              <a:rPr lang="en-US" sz="2500">
                <a:effectLst/>
                <a:ea typeface="Arial" panose="020B0604020202020204" pitchFamily="34" charset="0"/>
                <a:cs typeface="Times New Roman" panose="02020603050405020304" pitchFamily="18" charset="0"/>
              </a:rPr>
              <a:t>uan sát Hình 20.2 – Sơ đồ cấu tạo của nam châm điện đơn giản</a:t>
            </a:r>
            <a:endParaRPr lang="vi-VN" sz="2500">
              <a:effectLst/>
              <a:ea typeface="Arial" panose="020B0604020202020204" pitchFamily="34" charset="0"/>
              <a:cs typeface="Times New Roman" panose="02020603050405020304" pitchFamily="18" charset="0"/>
            </a:endParaRPr>
          </a:p>
          <a:p>
            <a:pPr marL="285750" indent="-285750">
              <a:buFont typeface="Courier New" panose="02070309020205020404" pitchFamily="49" charset="0"/>
              <a:buChar char="o"/>
            </a:pPr>
            <a:r>
              <a:rPr lang="vi-VN" sz="2500"/>
              <a:t>Tiến hành chế tạo nam châm điện đơn giản</a:t>
            </a:r>
            <a:endParaRPr lang="en-GB" sz="2500"/>
          </a:p>
        </p:txBody>
      </p:sp>
      <p:pic>
        <p:nvPicPr>
          <p:cNvPr id="12" name="Picture 11">
            <a:extLst>
              <a:ext uri="{FF2B5EF4-FFF2-40B4-BE49-F238E27FC236}">
                <a16:creationId xmlns:a16="http://schemas.microsoft.com/office/drawing/2014/main" id="{45E92064-CAE9-C302-0BEC-995D19B06B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87714" y="1714500"/>
            <a:ext cx="3794179" cy="3429000"/>
          </a:xfrm>
          <a:prstGeom prst="rect">
            <a:avLst/>
          </a:prstGeom>
        </p:spPr>
      </p:pic>
    </p:spTree>
    <p:extLst>
      <p:ext uri="{BB962C8B-B14F-4D97-AF65-F5344CB8AC3E}">
        <p14:creationId xmlns:p14="http://schemas.microsoft.com/office/powerpoint/2010/main" val="260051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a:xfrm>
            <a:off x="4280400" y="1409176"/>
            <a:ext cx="3631200" cy="685800"/>
          </a:xfrm>
          <a:solidFill>
            <a:schemeClr val="accent6">
              <a:lumMod val="20000"/>
              <a:lumOff val="80000"/>
            </a:schemeClr>
          </a:solidFill>
        </p:spPr>
        <p:txBody>
          <a:bodyPr/>
          <a:lstStyle/>
          <a:p>
            <a:pPr algn="ctr"/>
            <a:r>
              <a:rPr lang="vi-VN" b="1">
                <a:effectLst>
                  <a:outerShdw blurRad="38100" dist="38100" dir="2700000" algn="tl">
                    <a:srgbClr val="000000">
                      <a:alpha val="43137"/>
                    </a:srgbClr>
                  </a:outerShdw>
                </a:effectLst>
                <a:latin typeface="+mn-lt"/>
              </a:rPr>
              <a:t>CÁCH LÀM</a:t>
            </a:r>
            <a:endParaRPr lang="en-US" b="1" dirty="0">
              <a:effectLst>
                <a:outerShdw blurRad="38100" dist="38100" dir="2700000" algn="tl">
                  <a:srgbClr val="000000">
                    <a:alpha val="43137"/>
                  </a:srgbClr>
                </a:outerShdw>
              </a:effectLst>
              <a:latin typeface="+mn-lt"/>
            </a:endParaRPr>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2209799" y="3429000"/>
            <a:ext cx="7772402" cy="1666784"/>
          </a:xfrm>
        </p:spPr>
        <p:txBody>
          <a:bodyPr>
            <a:normAutofit/>
          </a:bodyPr>
          <a:lstStyle/>
          <a:p>
            <a:pPr marL="457200" indent="0" algn="just">
              <a:buNone/>
            </a:pPr>
            <a:r>
              <a:rPr lang="en-US" sz="250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rPr>
              <a:t>Dùng đoạn dây đồng đường kính 0,2 mm quấn xung quanh một ống nhựa, luồn vào trong một chiếc đinh sắt dài, nối hai đầu dây với nguồn điện (pin) qua một công tắc điện như Hình 20.2</a:t>
            </a:r>
            <a:endParaRPr lang="en-GB" sz="250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50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2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894</Words>
  <Application>Microsoft Office PowerPoint</Application>
  <PresentationFormat>Widescreen</PresentationFormat>
  <Paragraphs>89</Paragraphs>
  <Slides>20</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Courier New</vt:lpstr>
      <vt:lpstr>Muli</vt:lpstr>
      <vt:lpstr>Symbol</vt:lpstr>
      <vt:lpstr>Times New Roman</vt:lpstr>
      <vt:lpstr>Wingdings</vt:lpstr>
      <vt:lpstr>Office Theme</vt:lpstr>
      <vt:lpstr>PowerPoint Presentation</vt:lpstr>
      <vt:lpstr>KHOA HỌC TỰ NHIÊN 7 </vt:lpstr>
      <vt:lpstr>NỘI DUNG BÀI HỌC</vt:lpstr>
      <vt:lpstr>I. NAM CHÂM ĐIỆN</vt:lpstr>
      <vt:lpstr>I. NAM CHÂM ĐIỆN</vt:lpstr>
      <vt:lpstr>Cấu tạo của nam châm điện</vt:lpstr>
      <vt:lpstr>PowerPoint Presentation</vt:lpstr>
      <vt:lpstr>II. CHẾ TẠO NAM CHÂM ĐIỆN ĐƠN GIẢN</vt:lpstr>
      <vt:lpstr>CÁCH LÀM</vt:lpstr>
      <vt:lpstr>PowerPoint Presentation</vt:lpstr>
      <vt:lpstr>TIẾN HÀNH THÍ NGHIỆM</vt:lpstr>
      <vt:lpstr>PowerPoint Presentation</vt:lpstr>
      <vt:lpstr>PowerPoint Presentation</vt:lpstr>
      <vt:lpstr>PowerPoint Presentation</vt:lpstr>
      <vt:lpstr>LUYỆN TẬP</vt:lpstr>
      <vt:lpstr>LUYỆN TẬP</vt:lpstr>
      <vt:lpstr>LUYỆN TẬP</vt:lpstr>
      <vt:lpstr>VẬN DỤNG</vt:lpstr>
      <vt:lpstr>TỔNG KẾT, MỞ RỘNG</vt:lpstr>
      <vt:lpstr>KHOA HỌC TỰ NHIÊN 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2022-07-10T09:22:05Z</dcterms:created>
  <dcterms:modified xsi:type="dcterms:W3CDTF">2023-08-17T13:31:32Z</dcterms:modified>
</cp:coreProperties>
</file>