
<file path=[Content_Types].xml><?xml version="1.0" encoding="utf-8"?>
<Types xmlns="http://schemas.openxmlformats.org/package/2006/content-types">
  <Default Extension="png" ContentType="image/png"/>
  <Default Extension="jpeg" ContentType="image/jpeg"/>
  <Default Extension="glb" ContentType="model/gltf.binary"/>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97" r:id="rId2"/>
    <p:sldId id="513" r:id="rId3"/>
    <p:sldId id="599" r:id="rId4"/>
    <p:sldId id="597" r:id="rId5"/>
    <p:sldId id="598" r:id="rId6"/>
    <p:sldId id="596" r:id="rId7"/>
    <p:sldId id="549" r:id="rId8"/>
    <p:sldId id="546" r:id="rId9"/>
    <p:sldId id="512" r:id="rId10"/>
    <p:sldId id="551" r:id="rId11"/>
    <p:sldId id="514" r:id="rId12"/>
    <p:sldId id="515" r:id="rId13"/>
    <p:sldId id="516" r:id="rId14"/>
    <p:sldId id="517" r:id="rId15"/>
    <p:sldId id="519" r:id="rId16"/>
    <p:sldId id="518" r:id="rId17"/>
    <p:sldId id="552" r:id="rId18"/>
    <p:sldId id="553" r:id="rId19"/>
    <p:sldId id="531" r:id="rId20"/>
    <p:sldId id="592" r:id="rId21"/>
    <p:sldId id="591" r:id="rId22"/>
    <p:sldId id="554" r:id="rId23"/>
    <p:sldId id="555" r:id="rId24"/>
    <p:sldId id="556" r:id="rId25"/>
    <p:sldId id="525" r:id="rId26"/>
    <p:sldId id="526" r:id="rId27"/>
    <p:sldId id="527" r:id="rId28"/>
    <p:sldId id="529" r:id="rId29"/>
    <p:sldId id="535" r:id="rId30"/>
    <p:sldId id="276" r:id="rId31"/>
    <p:sldId id="543" r:id="rId32"/>
    <p:sldId id="528" r:id="rId33"/>
    <p:sldId id="534" r:id="rId34"/>
    <p:sldId id="559" r:id="rId35"/>
    <p:sldId id="547" r:id="rId36"/>
    <p:sldId id="594" r:id="rId37"/>
    <p:sldId id="568" r:id="rId38"/>
    <p:sldId id="569" r:id="rId39"/>
    <p:sldId id="570" r:id="rId40"/>
    <p:sldId id="571" r:id="rId41"/>
    <p:sldId id="572" r:id="rId42"/>
    <p:sldId id="573" r:id="rId43"/>
    <p:sldId id="574" r:id="rId44"/>
    <p:sldId id="575" r:id="rId45"/>
    <p:sldId id="576" r:id="rId46"/>
    <p:sldId id="577" r:id="rId47"/>
    <p:sldId id="579" r:id="rId48"/>
    <p:sldId id="580" r:id="rId49"/>
    <p:sldId id="582" r:id="rId50"/>
    <p:sldId id="583" r:id="rId51"/>
    <p:sldId id="561" r:id="rId52"/>
    <p:sldId id="562" r:id="rId53"/>
    <p:sldId id="560" r:id="rId54"/>
    <p:sldId id="563" r:id="rId55"/>
    <p:sldId id="581" r:id="rId56"/>
    <p:sldId id="593" r:id="rId57"/>
    <p:sldId id="566" r:id="rId58"/>
    <p:sldId id="589" r:id="rId59"/>
    <p:sldId id="586" r:id="rId60"/>
    <p:sldId id="587" r:id="rId61"/>
    <p:sldId id="588" r:id="rId62"/>
    <p:sldId id="565"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BF9000"/>
    <a:srgbClr val="EFC406"/>
    <a:srgbClr val="43CEB1"/>
    <a:srgbClr val="F8C789"/>
    <a:srgbClr val="F5C07A"/>
    <a:srgbClr val="DA4679"/>
    <a:srgbClr val="FBE4EB"/>
    <a:srgbClr val="F6C078"/>
    <a:srgbClr val="5882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291" autoAdjust="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10C28D-51DA-4B57-A44A-8328E909B5A5}" type="datetimeFigureOut">
              <a:rPr lang="en-US" smtClean="0"/>
              <a:t>7/22/2022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D0F0EC-A740-4928-B9E9-1FAF339D4F6C}" type="slidenum">
              <a:rPr lang="en-US" smtClean="0"/>
              <a:t>‹#›</a:t>
            </a:fld>
            <a:endParaRPr lang="en-US"/>
          </a:p>
        </p:txBody>
      </p:sp>
    </p:spTree>
    <p:extLst>
      <p:ext uri="{BB962C8B-B14F-4D97-AF65-F5344CB8AC3E}">
        <p14:creationId xmlns:p14="http://schemas.microsoft.com/office/powerpoint/2010/main" val="1657950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kern="0" dirty="0">
                <a:solidFill>
                  <a:srgbClr val="FF0000"/>
                </a:solidFill>
                <a:latin typeface="Calibri (Body)"/>
                <a:ea typeface="Hiragino Kaku Gothic StdN W8" panose="020B0800000000000000" pitchFamily="34" charset="-128"/>
                <a:cs typeface="Arial"/>
                <a:sym typeface="Arial"/>
              </a:rPr>
              <a:t>Sóng âm </a:t>
            </a:r>
            <a:r>
              <a:rPr lang="vi-VN" sz="1200" kern="0" dirty="0">
                <a:latin typeface="Calibri (Body)"/>
                <a:ea typeface="Hiragino Kaku Gothic StdN W8" panose="020B0800000000000000" pitchFamily="34" charset="-128"/>
                <a:cs typeface="Arial"/>
                <a:sym typeface="Arial"/>
              </a:rPr>
              <a:t>là sự truyền </a:t>
            </a:r>
            <a:r>
              <a:rPr lang="en-US" sz="1200" kern="0" dirty="0">
                <a:latin typeface="Calibri (Body)"/>
                <a:ea typeface="Hiragino Kaku Gothic StdN W8" panose="020B0800000000000000" pitchFamily="34" charset="-128"/>
                <a:cs typeface="Arial"/>
                <a:sym typeface="Arial"/>
              </a:rPr>
              <a:t>DAO ĐỘNG ÂM</a:t>
            </a:r>
            <a:r>
              <a:rPr lang="vi-VN" sz="1200" kern="0" dirty="0">
                <a:latin typeface="Calibri (Body)"/>
                <a:ea typeface="Hiragino Kaku Gothic StdN W8" panose="020B0800000000000000" pitchFamily="34" charset="-128"/>
                <a:cs typeface="Arial"/>
                <a:sym typeface="Arial"/>
              </a:rPr>
              <a:t> trong các môi trường </a:t>
            </a:r>
            <a:r>
              <a:rPr lang="en-US" sz="1200" kern="0" dirty="0">
                <a:latin typeface="Calibri (Body)"/>
                <a:ea typeface="Hiragino Kaku Gothic StdN W8" panose="020B0800000000000000" pitchFamily="34" charset="-128"/>
                <a:cs typeface="Arial"/>
                <a:sym typeface="Arial"/>
              </a:rPr>
              <a:t>RẮN, LỎNG, KHÍ</a:t>
            </a:r>
          </a:p>
          <a:p>
            <a:pPr>
              <a:lnSpc>
                <a:spcPct val="200000"/>
              </a:lnSpc>
            </a:pPr>
            <a:r>
              <a:rPr lang="vi-VN" sz="1200" b="1" kern="0" dirty="0">
                <a:solidFill>
                  <a:srgbClr val="FF0000"/>
                </a:solidFill>
                <a:latin typeface="Calibri (Body)"/>
                <a:ea typeface="Hiragino Kaku Gothic StdN W8" panose="020B0800000000000000" pitchFamily="34" charset="-128"/>
                <a:cs typeface="Arial"/>
                <a:sym typeface="Arial"/>
              </a:rPr>
              <a:t>Sóng âm </a:t>
            </a:r>
            <a:r>
              <a:rPr lang="vi-VN" sz="1200" kern="0" dirty="0">
                <a:latin typeface="Calibri (Body)"/>
                <a:ea typeface="Hiragino Kaku Gothic StdN W8" panose="020B0800000000000000" pitchFamily="34" charset="-128"/>
                <a:cs typeface="Arial"/>
                <a:sym typeface="Arial"/>
              </a:rPr>
              <a:t>có </a:t>
            </a:r>
            <a:r>
              <a:rPr lang="en-US" sz="1200" kern="0" dirty="0">
                <a:latin typeface="Calibri (Body)"/>
                <a:ea typeface="Hiragino Kaku Gothic StdN W8" panose="020B0800000000000000" pitchFamily="34" charset="-128"/>
                <a:cs typeface="Arial"/>
                <a:sym typeface="Arial"/>
              </a:rPr>
              <a:t>BIÊN ĐỘ CÀNG LỚN </a:t>
            </a:r>
            <a:r>
              <a:rPr lang="vi-VN" sz="1200" kern="0" dirty="0">
                <a:latin typeface="Calibri (Body)"/>
                <a:ea typeface="Hiragino Kaku Gothic StdN W8" panose="020B0800000000000000" pitchFamily="34" charset="-128"/>
                <a:cs typeface="Arial"/>
                <a:sym typeface="Arial"/>
              </a:rPr>
              <a:t>thì nghe thấy </a:t>
            </a:r>
            <a:r>
              <a:rPr lang="vi-VN" sz="1200" b="1" kern="0" dirty="0">
                <a:solidFill>
                  <a:srgbClr val="0070C0"/>
                </a:solidFill>
                <a:latin typeface="Calibri (Body)"/>
                <a:ea typeface="Hiragino Kaku Gothic StdN W8" panose="020B0800000000000000" pitchFamily="34" charset="-128"/>
                <a:cs typeface="Arial"/>
                <a:sym typeface="Arial"/>
              </a:rPr>
              <a:t>âm càng to </a:t>
            </a:r>
            <a:r>
              <a:rPr lang="vi-VN" sz="1200" kern="0" dirty="0">
                <a:latin typeface="Calibri (Body)"/>
                <a:ea typeface="Hiragino Kaku Gothic StdN W8" panose="020B0800000000000000" pitchFamily="34" charset="-128"/>
                <a:cs typeface="Arial"/>
                <a:sym typeface="Arial"/>
              </a:rPr>
              <a:t>(và ngược lại).</a:t>
            </a:r>
          </a:p>
          <a:p>
            <a:pPr>
              <a:lnSpc>
                <a:spcPct val="200000"/>
              </a:lnSpc>
            </a:pPr>
            <a:r>
              <a:rPr lang="vi-VN" sz="1200" b="1" kern="0" dirty="0">
                <a:solidFill>
                  <a:srgbClr val="FF0000"/>
                </a:solidFill>
                <a:latin typeface="Calibri (Body)"/>
                <a:ea typeface="Hiragino Kaku Gothic StdN W8" panose="020B0800000000000000" pitchFamily="34" charset="-128"/>
                <a:cs typeface="Arial"/>
                <a:sym typeface="Arial"/>
              </a:rPr>
              <a:t>Sóng âm </a:t>
            </a:r>
            <a:r>
              <a:rPr lang="vi-VN" sz="1200" kern="0" dirty="0">
                <a:latin typeface="Calibri (Body)"/>
                <a:ea typeface="Hiragino Kaku Gothic StdN W8" panose="020B0800000000000000" pitchFamily="34" charset="-128"/>
                <a:cs typeface="Arial"/>
                <a:sym typeface="Arial"/>
              </a:rPr>
              <a:t>có </a:t>
            </a:r>
            <a:r>
              <a:rPr lang="en-US" sz="1200" kern="0" dirty="0">
                <a:latin typeface="Calibri (Body)"/>
                <a:ea typeface="Hiragino Kaku Gothic StdN W8" panose="020B0800000000000000" pitchFamily="34" charset="-128"/>
                <a:cs typeface="Arial"/>
                <a:sym typeface="Arial"/>
              </a:rPr>
              <a:t>TẦN SỐ CÀNG LỚN </a:t>
            </a:r>
            <a:r>
              <a:rPr lang="vi-VN" sz="1200" kern="0" dirty="0">
                <a:latin typeface="Calibri (Body)"/>
                <a:ea typeface="Hiragino Kaku Gothic StdN W8" panose="020B0800000000000000" pitchFamily="34" charset="-128"/>
                <a:cs typeface="Arial"/>
                <a:sym typeface="Arial"/>
              </a:rPr>
              <a:t>thì nghe thấy </a:t>
            </a:r>
            <a:r>
              <a:rPr lang="vi-VN" sz="1200" b="1" kern="0" dirty="0">
                <a:solidFill>
                  <a:srgbClr val="0070C0"/>
                </a:solidFill>
                <a:latin typeface="Calibri (Body)"/>
                <a:ea typeface="Hiragino Kaku Gothic StdN W8" panose="020B0800000000000000" pitchFamily="34" charset="-128"/>
                <a:cs typeface="Arial"/>
                <a:sym typeface="Arial"/>
              </a:rPr>
              <a:t>âm càng cao </a:t>
            </a:r>
            <a:r>
              <a:rPr lang="vi-VN" sz="1200" kern="0" dirty="0">
                <a:latin typeface="Calibri (Body)"/>
                <a:ea typeface="Hiragino Kaku Gothic StdN W8" panose="020B0800000000000000" pitchFamily="34" charset="-128"/>
                <a:cs typeface="Arial"/>
                <a:sym typeface="Arial"/>
              </a:rPr>
              <a:t>(và ngược lại).</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8523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11</a:t>
            </a:fld>
            <a:endParaRPr lang="en-US"/>
          </a:p>
        </p:txBody>
      </p:sp>
    </p:spTree>
    <p:extLst>
      <p:ext uri="{BB962C8B-B14F-4D97-AF65-F5344CB8AC3E}">
        <p14:creationId xmlns:p14="http://schemas.microsoft.com/office/powerpoint/2010/main" val="2952266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12</a:t>
            </a:fld>
            <a:endParaRPr lang="en-US"/>
          </a:p>
        </p:txBody>
      </p:sp>
    </p:spTree>
    <p:extLst>
      <p:ext uri="{BB962C8B-B14F-4D97-AF65-F5344CB8AC3E}">
        <p14:creationId xmlns:p14="http://schemas.microsoft.com/office/powerpoint/2010/main" val="4067655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13</a:t>
            </a:fld>
            <a:endParaRPr lang="en-US"/>
          </a:p>
        </p:txBody>
      </p:sp>
    </p:spTree>
    <p:extLst>
      <p:ext uri="{BB962C8B-B14F-4D97-AF65-F5344CB8AC3E}">
        <p14:creationId xmlns:p14="http://schemas.microsoft.com/office/powerpoint/2010/main" val="1120627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14</a:t>
            </a:fld>
            <a:endParaRPr lang="en-US"/>
          </a:p>
        </p:txBody>
      </p:sp>
    </p:spTree>
    <p:extLst>
      <p:ext uri="{BB962C8B-B14F-4D97-AF65-F5344CB8AC3E}">
        <p14:creationId xmlns:p14="http://schemas.microsoft.com/office/powerpoint/2010/main" val="2212911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15</a:t>
            </a:fld>
            <a:endParaRPr lang="en-US"/>
          </a:p>
        </p:txBody>
      </p:sp>
    </p:spTree>
    <p:extLst>
      <p:ext uri="{BB962C8B-B14F-4D97-AF65-F5344CB8AC3E}">
        <p14:creationId xmlns:p14="http://schemas.microsoft.com/office/powerpoint/2010/main" val="759622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16</a:t>
            </a:fld>
            <a:endParaRPr lang="en-US"/>
          </a:p>
        </p:txBody>
      </p:sp>
    </p:spTree>
    <p:extLst>
      <p:ext uri="{BB962C8B-B14F-4D97-AF65-F5344CB8AC3E}">
        <p14:creationId xmlns:p14="http://schemas.microsoft.com/office/powerpoint/2010/main" val="3678934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17</a:t>
            </a:fld>
            <a:endParaRPr lang="en-US"/>
          </a:p>
        </p:txBody>
      </p:sp>
    </p:spTree>
    <p:extLst>
      <p:ext uri="{BB962C8B-B14F-4D97-AF65-F5344CB8AC3E}">
        <p14:creationId xmlns:p14="http://schemas.microsoft.com/office/powerpoint/2010/main" val="1713634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18</a:t>
            </a:fld>
            <a:endParaRPr lang="en-US"/>
          </a:p>
        </p:txBody>
      </p:sp>
    </p:spTree>
    <p:extLst>
      <p:ext uri="{BB962C8B-B14F-4D97-AF65-F5344CB8AC3E}">
        <p14:creationId xmlns:p14="http://schemas.microsoft.com/office/powerpoint/2010/main" val="4094244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19</a:t>
            </a:fld>
            <a:endParaRPr lang="en-US"/>
          </a:p>
        </p:txBody>
      </p:sp>
    </p:spTree>
    <p:extLst>
      <p:ext uri="{BB962C8B-B14F-4D97-AF65-F5344CB8AC3E}">
        <p14:creationId xmlns:p14="http://schemas.microsoft.com/office/powerpoint/2010/main" val="3923774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20</a:t>
            </a:fld>
            <a:endParaRPr lang="en-US"/>
          </a:p>
        </p:txBody>
      </p:sp>
    </p:spTree>
    <p:extLst>
      <p:ext uri="{BB962C8B-B14F-4D97-AF65-F5344CB8AC3E}">
        <p14:creationId xmlns:p14="http://schemas.microsoft.com/office/powerpoint/2010/main" val="604096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NHẬN XÉT: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bóng</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khi</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được</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ném</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vào</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tường</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sẽ</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1"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nảy</a:t>
            </a:r>
            <a:r>
              <a:rPr kumimoji="0" lang="en-US" sz="12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1200" b="0" i="1"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trở</a:t>
            </a:r>
            <a:r>
              <a:rPr kumimoji="0" lang="en-US" sz="12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1200" b="0" i="1"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lại</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ra</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ngoài</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3176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21</a:t>
            </a:fld>
            <a:endParaRPr lang="en-US"/>
          </a:p>
        </p:txBody>
      </p:sp>
    </p:spTree>
    <p:extLst>
      <p:ext uri="{BB962C8B-B14F-4D97-AF65-F5344CB8AC3E}">
        <p14:creationId xmlns:p14="http://schemas.microsoft.com/office/powerpoint/2010/main" val="3298497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22</a:t>
            </a:fld>
            <a:endParaRPr lang="en-US"/>
          </a:p>
        </p:txBody>
      </p:sp>
    </p:spTree>
    <p:extLst>
      <p:ext uri="{BB962C8B-B14F-4D97-AF65-F5344CB8AC3E}">
        <p14:creationId xmlns:p14="http://schemas.microsoft.com/office/powerpoint/2010/main" val="26627179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23</a:t>
            </a:fld>
            <a:endParaRPr lang="en-US"/>
          </a:p>
        </p:txBody>
      </p:sp>
    </p:spTree>
    <p:extLst>
      <p:ext uri="{BB962C8B-B14F-4D97-AF65-F5344CB8AC3E}">
        <p14:creationId xmlns:p14="http://schemas.microsoft.com/office/powerpoint/2010/main" val="6578845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24</a:t>
            </a:fld>
            <a:endParaRPr lang="en-US"/>
          </a:p>
        </p:txBody>
      </p:sp>
    </p:spTree>
    <p:extLst>
      <p:ext uri="{BB962C8B-B14F-4D97-AF65-F5344CB8AC3E}">
        <p14:creationId xmlns:p14="http://schemas.microsoft.com/office/powerpoint/2010/main" val="2093215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25</a:t>
            </a:fld>
            <a:endParaRPr lang="en-US"/>
          </a:p>
        </p:txBody>
      </p:sp>
    </p:spTree>
    <p:extLst>
      <p:ext uri="{BB962C8B-B14F-4D97-AF65-F5344CB8AC3E}">
        <p14:creationId xmlns:p14="http://schemas.microsoft.com/office/powerpoint/2010/main" val="28655611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26</a:t>
            </a:fld>
            <a:endParaRPr lang="en-US"/>
          </a:p>
        </p:txBody>
      </p:sp>
    </p:spTree>
    <p:extLst>
      <p:ext uri="{BB962C8B-B14F-4D97-AF65-F5344CB8AC3E}">
        <p14:creationId xmlns:p14="http://schemas.microsoft.com/office/powerpoint/2010/main" val="1115703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27</a:t>
            </a:fld>
            <a:endParaRPr lang="en-US"/>
          </a:p>
        </p:txBody>
      </p:sp>
    </p:spTree>
    <p:extLst>
      <p:ext uri="{BB962C8B-B14F-4D97-AF65-F5344CB8AC3E}">
        <p14:creationId xmlns:p14="http://schemas.microsoft.com/office/powerpoint/2010/main" val="16228477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28</a:t>
            </a:fld>
            <a:endParaRPr lang="en-US"/>
          </a:p>
        </p:txBody>
      </p:sp>
    </p:spTree>
    <p:extLst>
      <p:ext uri="{BB962C8B-B14F-4D97-AF65-F5344CB8AC3E}">
        <p14:creationId xmlns:p14="http://schemas.microsoft.com/office/powerpoint/2010/main" val="29435190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29</a:t>
            </a:fld>
            <a:endParaRPr lang="en-US"/>
          </a:p>
        </p:txBody>
      </p:sp>
    </p:spTree>
    <p:extLst>
      <p:ext uri="{BB962C8B-B14F-4D97-AF65-F5344CB8AC3E}">
        <p14:creationId xmlns:p14="http://schemas.microsoft.com/office/powerpoint/2010/main" val="26296812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32</a:t>
            </a:fld>
            <a:endParaRPr lang="en-US"/>
          </a:p>
        </p:txBody>
      </p:sp>
    </p:spTree>
    <p:extLst>
      <p:ext uri="{BB962C8B-B14F-4D97-AF65-F5344CB8AC3E}">
        <p14:creationId xmlns:p14="http://schemas.microsoft.com/office/powerpoint/2010/main" val="2557632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Đây</a:t>
            </a:r>
            <a:r>
              <a:rPr lang="en-US" dirty="0"/>
              <a:t> </a:t>
            </a:r>
            <a:r>
              <a:rPr lang="en-US" dirty="0" err="1"/>
              <a:t>là</a:t>
            </a:r>
            <a:r>
              <a:rPr lang="en-US" dirty="0"/>
              <a:t> link video </a:t>
            </a:r>
            <a:r>
              <a:rPr lang="en-US" dirty="0" err="1"/>
              <a:t>youtube</a:t>
            </a:r>
            <a:r>
              <a:rPr lang="en-US" dirty="0"/>
              <a:t>, </a:t>
            </a:r>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click </a:t>
            </a:r>
            <a:r>
              <a:rPr lang="en-US" dirty="0" err="1"/>
              <a:t>chọn</a:t>
            </a:r>
            <a:r>
              <a:rPr lang="en-US" dirty="0"/>
              <a:t> </a:t>
            </a:r>
            <a:r>
              <a:rPr lang="en-US" dirty="0" err="1"/>
              <a:t>ngôn</a:t>
            </a:r>
            <a:r>
              <a:rPr lang="en-US" dirty="0"/>
              <a:t> </a:t>
            </a:r>
            <a:r>
              <a:rPr lang="en-US" dirty="0" err="1"/>
              <a:t>ngữ</a:t>
            </a:r>
            <a:r>
              <a:rPr lang="en-US" dirty="0"/>
              <a:t> </a:t>
            </a:r>
            <a:r>
              <a:rPr lang="en-US" dirty="0" err="1"/>
              <a:t>phụ</a:t>
            </a:r>
            <a:r>
              <a:rPr lang="en-US" dirty="0"/>
              <a:t> </a:t>
            </a:r>
            <a:r>
              <a:rPr lang="en-US" dirty="0" err="1"/>
              <a:t>đề</a:t>
            </a:r>
            <a:r>
              <a:rPr lang="en-US" dirty="0"/>
              <a:t> </a:t>
            </a:r>
            <a:r>
              <a:rPr lang="en-US" dirty="0" err="1"/>
              <a:t>bằng</a:t>
            </a:r>
            <a:r>
              <a:rPr lang="en-US" dirty="0"/>
              <a:t> </a:t>
            </a:r>
            <a:r>
              <a:rPr lang="en-US" dirty="0" err="1"/>
              <a:t>tiếng</a:t>
            </a:r>
            <a:r>
              <a:rPr lang="en-US" dirty="0"/>
              <a:t> </a:t>
            </a:r>
            <a:r>
              <a:rPr lang="en-US" dirty="0" err="1"/>
              <a:t>việt</a:t>
            </a:r>
            <a:r>
              <a:rPr lang="en-US" dirty="0"/>
              <a:t> </a:t>
            </a:r>
            <a:r>
              <a:rPr lang="en-US" dirty="0" err="1"/>
              <a:t>cho</a:t>
            </a:r>
            <a:r>
              <a:rPr lang="en-US" dirty="0"/>
              <a:t> </a:t>
            </a:r>
            <a:r>
              <a:rPr lang="en-US" dirty="0" err="1"/>
              <a:t>học</a:t>
            </a:r>
            <a:r>
              <a:rPr lang="en-US" dirty="0"/>
              <a:t> </a:t>
            </a:r>
            <a:r>
              <a:rPr lang="en-US" dirty="0" err="1"/>
              <a:t>sinh</a:t>
            </a:r>
            <a:r>
              <a:rPr lang="en-US" dirty="0"/>
              <a:t> </a:t>
            </a:r>
            <a:r>
              <a:rPr lang="en-US" dirty="0" err="1"/>
              <a:t>dễ</a:t>
            </a:r>
            <a:r>
              <a:rPr lang="en-US" dirty="0"/>
              <a:t> </a:t>
            </a:r>
            <a:r>
              <a:rPr lang="en-US" dirty="0" err="1"/>
              <a:t>hiểu</a:t>
            </a:r>
            <a:r>
              <a:rPr lang="en-US" dirty="0"/>
              <a:t> </a:t>
            </a:r>
            <a:r>
              <a:rPr lang="en-US" dirty="0" err="1"/>
              <a:t>nội</a:t>
            </a:r>
            <a:r>
              <a:rPr lang="en-US" dirty="0"/>
              <a:t> dung </a:t>
            </a:r>
            <a:r>
              <a:rPr lang="en-US" dirty="0" err="1"/>
              <a:t>đoạn</a:t>
            </a:r>
            <a:r>
              <a:rPr lang="en-US" dirty="0"/>
              <a:t> video.</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60234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33</a:t>
            </a:fld>
            <a:endParaRPr lang="en-US"/>
          </a:p>
        </p:txBody>
      </p:sp>
    </p:spTree>
    <p:extLst>
      <p:ext uri="{BB962C8B-B14F-4D97-AF65-F5344CB8AC3E}">
        <p14:creationId xmlns:p14="http://schemas.microsoft.com/office/powerpoint/2010/main" val="1426392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34</a:t>
            </a:fld>
            <a:endParaRPr lang="en-US"/>
          </a:p>
        </p:txBody>
      </p:sp>
    </p:spTree>
    <p:extLst>
      <p:ext uri="{BB962C8B-B14F-4D97-AF65-F5344CB8AC3E}">
        <p14:creationId xmlns:p14="http://schemas.microsoft.com/office/powerpoint/2010/main" val="38337372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vi-VN" b="0" i="0" dirty="0">
              <a:solidFill>
                <a:srgbClr val="000000"/>
              </a:solidFill>
              <a:effectLst/>
              <a:latin typeface="Open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5360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vi-VN" b="0" i="0" dirty="0">
              <a:solidFill>
                <a:srgbClr val="000000"/>
              </a:solidFill>
              <a:effectLst/>
              <a:latin typeface="Open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73324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vi-VN" b="0" i="0" dirty="0">
              <a:solidFill>
                <a:srgbClr val="000000"/>
              </a:solidFill>
              <a:effectLst/>
              <a:latin typeface="Open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91021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vi-VN" b="0" i="0" dirty="0">
              <a:solidFill>
                <a:srgbClr val="000000"/>
              </a:solidFill>
              <a:effectLst/>
              <a:latin typeface="Open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5409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vi-VN" b="0" i="0" dirty="0">
              <a:solidFill>
                <a:srgbClr val="000000"/>
              </a:solidFill>
              <a:effectLst/>
              <a:latin typeface="Open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1619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vi-VN" b="0" i="0" dirty="0">
              <a:solidFill>
                <a:srgbClr val="000000"/>
              </a:solidFill>
              <a:effectLst/>
              <a:latin typeface="Open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798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vi-VN" b="0" i="0" dirty="0">
              <a:solidFill>
                <a:srgbClr val="000000"/>
              </a:solidFill>
              <a:effectLst/>
              <a:latin typeface="Open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51768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vi-VN" b="0" i="0" dirty="0">
              <a:solidFill>
                <a:srgbClr val="000000"/>
              </a:solidFill>
              <a:effectLst/>
              <a:latin typeface="Open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400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31925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vi-VN" b="0" i="0" dirty="0">
              <a:solidFill>
                <a:srgbClr val="000000"/>
              </a:solidFill>
              <a:effectLst/>
              <a:latin typeface="Open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40083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vi-VN" b="0" i="0" dirty="0">
              <a:solidFill>
                <a:srgbClr val="000000"/>
              </a:solidFill>
              <a:effectLst/>
              <a:latin typeface="Open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4666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37617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76159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1975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95524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6865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64693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5541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4067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6</a:t>
            </a:fld>
            <a:endParaRPr lang="en-US"/>
          </a:p>
        </p:txBody>
      </p:sp>
    </p:spTree>
    <p:extLst>
      <p:ext uri="{BB962C8B-B14F-4D97-AF65-F5344CB8AC3E}">
        <p14:creationId xmlns:p14="http://schemas.microsoft.com/office/powerpoint/2010/main" val="12803276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49701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8442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8477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2539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9895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6290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Nunito Sans"/>
              </a:rPr>
              <a:t>chuyển lớp học hoặc chợ đi nơi khác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1611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Nunito Sans"/>
              </a:rPr>
              <a:t>chuyển lớp học hoặc chợ đi nơi khác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4188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Nunito Sans"/>
              </a:rPr>
              <a:t>chuyển lớp học hoặc chợ đi nơi khác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07761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840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7</a:t>
            </a:fld>
            <a:endParaRPr lang="en-US"/>
          </a:p>
        </p:txBody>
      </p:sp>
    </p:spTree>
    <p:extLst>
      <p:ext uri="{BB962C8B-B14F-4D97-AF65-F5344CB8AC3E}">
        <p14:creationId xmlns:p14="http://schemas.microsoft.com/office/powerpoint/2010/main" val="1806068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8</a:t>
            </a:fld>
            <a:endParaRPr lang="en-US"/>
          </a:p>
        </p:txBody>
      </p:sp>
    </p:spTree>
    <p:extLst>
      <p:ext uri="{BB962C8B-B14F-4D97-AF65-F5344CB8AC3E}">
        <p14:creationId xmlns:p14="http://schemas.microsoft.com/office/powerpoint/2010/main" val="1265751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9</a:t>
            </a:fld>
            <a:endParaRPr lang="en-US"/>
          </a:p>
        </p:txBody>
      </p:sp>
    </p:spTree>
    <p:extLst>
      <p:ext uri="{BB962C8B-B14F-4D97-AF65-F5344CB8AC3E}">
        <p14:creationId xmlns:p14="http://schemas.microsoft.com/office/powerpoint/2010/main" val="4089379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10</a:t>
            </a:fld>
            <a:endParaRPr lang="en-US"/>
          </a:p>
        </p:txBody>
      </p:sp>
    </p:spTree>
    <p:extLst>
      <p:ext uri="{BB962C8B-B14F-4D97-AF65-F5344CB8AC3E}">
        <p14:creationId xmlns:p14="http://schemas.microsoft.com/office/powerpoint/2010/main" val="578023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4AE73-372D-438E-9718-59B0BF89C4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845EF5-0476-42D2-92E7-019E180480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6B31EB-4F5F-4E44-A55B-D26A1EFD7E98}"/>
              </a:ext>
            </a:extLst>
          </p:cNvPr>
          <p:cNvSpPr>
            <a:spLocks noGrp="1"/>
          </p:cNvSpPr>
          <p:nvPr>
            <p:ph type="dt" sz="half" idx="10"/>
          </p:nvPr>
        </p:nvSpPr>
        <p:spPr/>
        <p:txBody>
          <a:bodyPr/>
          <a:lstStyle/>
          <a:p>
            <a:fld id="{61AAA44D-5AE2-4D7A-8345-8ACA0D4A1014}" type="datetimeFigureOut">
              <a:rPr lang="en-US" smtClean="0"/>
              <a:t>7/22/2022</a:t>
            </a:fld>
            <a:endParaRPr lang="en-US"/>
          </a:p>
        </p:txBody>
      </p:sp>
      <p:sp>
        <p:nvSpPr>
          <p:cNvPr id="5" name="Footer Placeholder 4">
            <a:extLst>
              <a:ext uri="{FF2B5EF4-FFF2-40B4-BE49-F238E27FC236}">
                <a16:creationId xmlns:a16="http://schemas.microsoft.com/office/drawing/2014/main" id="{5EF45015-C473-4F77-8811-AB723717FE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897307-47B1-4BD6-B45C-4BCFD0BC2A36}"/>
              </a:ext>
            </a:extLst>
          </p:cNvPr>
          <p:cNvSpPr>
            <a:spLocks noGrp="1"/>
          </p:cNvSpPr>
          <p:nvPr>
            <p:ph type="sldNum" sz="quarter" idx="12"/>
          </p:nvPr>
        </p:nvSpPr>
        <p:spPr/>
        <p:txBody>
          <a:bodyPr/>
          <a:lstStyle/>
          <a:p>
            <a:fld id="{0F37C1E7-56D8-4D87-8196-DF33984C8CB4}" type="slidenum">
              <a:rPr lang="en-US" smtClean="0"/>
              <a:t>‹#›</a:t>
            </a:fld>
            <a:endParaRPr lang="en-US"/>
          </a:p>
        </p:txBody>
      </p:sp>
    </p:spTree>
    <p:extLst>
      <p:ext uri="{BB962C8B-B14F-4D97-AF65-F5344CB8AC3E}">
        <p14:creationId xmlns:p14="http://schemas.microsoft.com/office/powerpoint/2010/main" val="1214079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3B456-BE6A-41BE-96C5-FA601FCAEE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6BEB2A-4A85-4F03-9AF1-FA41794FDA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EC579-7EAC-4F02-955E-0A15BED3CC14}"/>
              </a:ext>
            </a:extLst>
          </p:cNvPr>
          <p:cNvSpPr>
            <a:spLocks noGrp="1"/>
          </p:cNvSpPr>
          <p:nvPr>
            <p:ph type="dt" sz="half" idx="10"/>
          </p:nvPr>
        </p:nvSpPr>
        <p:spPr/>
        <p:txBody>
          <a:bodyPr/>
          <a:lstStyle/>
          <a:p>
            <a:fld id="{61AAA44D-5AE2-4D7A-8345-8ACA0D4A1014}" type="datetimeFigureOut">
              <a:rPr lang="en-US" smtClean="0"/>
              <a:t>7/22/2022</a:t>
            </a:fld>
            <a:endParaRPr lang="en-US"/>
          </a:p>
        </p:txBody>
      </p:sp>
      <p:sp>
        <p:nvSpPr>
          <p:cNvPr id="5" name="Footer Placeholder 4">
            <a:extLst>
              <a:ext uri="{FF2B5EF4-FFF2-40B4-BE49-F238E27FC236}">
                <a16:creationId xmlns:a16="http://schemas.microsoft.com/office/drawing/2014/main" id="{635E1BDC-077A-4A1C-8ABF-894FB0D0B8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641E9-DB43-40B6-84E7-ED7F92A6AEAE}"/>
              </a:ext>
            </a:extLst>
          </p:cNvPr>
          <p:cNvSpPr>
            <a:spLocks noGrp="1"/>
          </p:cNvSpPr>
          <p:nvPr>
            <p:ph type="sldNum" sz="quarter" idx="12"/>
          </p:nvPr>
        </p:nvSpPr>
        <p:spPr/>
        <p:txBody>
          <a:bodyPr/>
          <a:lstStyle/>
          <a:p>
            <a:fld id="{0F37C1E7-56D8-4D87-8196-DF33984C8CB4}" type="slidenum">
              <a:rPr lang="en-US" smtClean="0"/>
              <a:t>‹#›</a:t>
            </a:fld>
            <a:endParaRPr lang="en-US"/>
          </a:p>
        </p:txBody>
      </p:sp>
    </p:spTree>
    <p:extLst>
      <p:ext uri="{BB962C8B-B14F-4D97-AF65-F5344CB8AC3E}">
        <p14:creationId xmlns:p14="http://schemas.microsoft.com/office/powerpoint/2010/main" val="749248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9D34CA-B025-4CAF-9AD7-70052D48DE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834F2C-5B18-459C-9CF5-86D36C614C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F4C76B-C3F5-4282-85E8-6289F677B625}"/>
              </a:ext>
            </a:extLst>
          </p:cNvPr>
          <p:cNvSpPr>
            <a:spLocks noGrp="1"/>
          </p:cNvSpPr>
          <p:nvPr>
            <p:ph type="dt" sz="half" idx="10"/>
          </p:nvPr>
        </p:nvSpPr>
        <p:spPr/>
        <p:txBody>
          <a:bodyPr/>
          <a:lstStyle/>
          <a:p>
            <a:fld id="{61AAA44D-5AE2-4D7A-8345-8ACA0D4A1014}" type="datetimeFigureOut">
              <a:rPr lang="en-US" smtClean="0"/>
              <a:t>7/22/2022</a:t>
            </a:fld>
            <a:endParaRPr lang="en-US"/>
          </a:p>
        </p:txBody>
      </p:sp>
      <p:sp>
        <p:nvSpPr>
          <p:cNvPr id="5" name="Footer Placeholder 4">
            <a:extLst>
              <a:ext uri="{FF2B5EF4-FFF2-40B4-BE49-F238E27FC236}">
                <a16:creationId xmlns:a16="http://schemas.microsoft.com/office/drawing/2014/main" id="{AF6BBDDC-812B-4B62-8D79-FF6B64E9F3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6999DF-FD11-4424-80BD-FBD18CB3017B}"/>
              </a:ext>
            </a:extLst>
          </p:cNvPr>
          <p:cNvSpPr>
            <a:spLocks noGrp="1"/>
          </p:cNvSpPr>
          <p:nvPr>
            <p:ph type="sldNum" sz="quarter" idx="12"/>
          </p:nvPr>
        </p:nvSpPr>
        <p:spPr/>
        <p:txBody>
          <a:bodyPr/>
          <a:lstStyle/>
          <a:p>
            <a:fld id="{0F37C1E7-56D8-4D87-8196-DF33984C8CB4}" type="slidenum">
              <a:rPr lang="en-US" smtClean="0"/>
              <a:t>‹#›</a:t>
            </a:fld>
            <a:endParaRPr lang="en-US"/>
          </a:p>
        </p:txBody>
      </p:sp>
    </p:spTree>
    <p:extLst>
      <p:ext uri="{BB962C8B-B14F-4D97-AF65-F5344CB8AC3E}">
        <p14:creationId xmlns:p14="http://schemas.microsoft.com/office/powerpoint/2010/main" val="249342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D3A19-2962-487A-B792-C9393E075F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2360D1-7850-46E3-84FF-B069B76F4E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59FE5-D87D-472E-BC3D-471CC2A13B8E}"/>
              </a:ext>
            </a:extLst>
          </p:cNvPr>
          <p:cNvSpPr>
            <a:spLocks noGrp="1"/>
          </p:cNvSpPr>
          <p:nvPr>
            <p:ph type="dt" sz="half" idx="10"/>
          </p:nvPr>
        </p:nvSpPr>
        <p:spPr/>
        <p:txBody>
          <a:bodyPr/>
          <a:lstStyle/>
          <a:p>
            <a:fld id="{61AAA44D-5AE2-4D7A-8345-8ACA0D4A1014}" type="datetimeFigureOut">
              <a:rPr lang="en-US" smtClean="0"/>
              <a:t>7/22/2022</a:t>
            </a:fld>
            <a:endParaRPr lang="en-US"/>
          </a:p>
        </p:txBody>
      </p:sp>
      <p:sp>
        <p:nvSpPr>
          <p:cNvPr id="5" name="Footer Placeholder 4">
            <a:extLst>
              <a:ext uri="{FF2B5EF4-FFF2-40B4-BE49-F238E27FC236}">
                <a16:creationId xmlns:a16="http://schemas.microsoft.com/office/drawing/2014/main" id="{1D857175-A35C-4DF7-AA09-C6867007AB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906400-3D4A-45EA-B434-2526A8D45C99}"/>
              </a:ext>
            </a:extLst>
          </p:cNvPr>
          <p:cNvSpPr>
            <a:spLocks noGrp="1"/>
          </p:cNvSpPr>
          <p:nvPr>
            <p:ph type="sldNum" sz="quarter" idx="12"/>
          </p:nvPr>
        </p:nvSpPr>
        <p:spPr/>
        <p:txBody>
          <a:bodyPr/>
          <a:lstStyle/>
          <a:p>
            <a:fld id="{0F37C1E7-56D8-4D87-8196-DF33984C8CB4}" type="slidenum">
              <a:rPr lang="en-US" smtClean="0"/>
              <a:t>‹#›</a:t>
            </a:fld>
            <a:endParaRPr lang="en-US"/>
          </a:p>
        </p:txBody>
      </p:sp>
    </p:spTree>
    <p:extLst>
      <p:ext uri="{BB962C8B-B14F-4D97-AF65-F5344CB8AC3E}">
        <p14:creationId xmlns:p14="http://schemas.microsoft.com/office/powerpoint/2010/main" val="1756142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605BC-B402-4461-B7A5-D22E1A67B7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652C02-4629-4953-933B-DD0E0C67BB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AE36E8-CF10-4D57-BA05-DCE8362EA9AA}"/>
              </a:ext>
            </a:extLst>
          </p:cNvPr>
          <p:cNvSpPr>
            <a:spLocks noGrp="1"/>
          </p:cNvSpPr>
          <p:nvPr>
            <p:ph type="dt" sz="half" idx="10"/>
          </p:nvPr>
        </p:nvSpPr>
        <p:spPr/>
        <p:txBody>
          <a:bodyPr/>
          <a:lstStyle/>
          <a:p>
            <a:fld id="{61AAA44D-5AE2-4D7A-8345-8ACA0D4A1014}" type="datetimeFigureOut">
              <a:rPr lang="en-US" smtClean="0"/>
              <a:t>7/22/2022</a:t>
            </a:fld>
            <a:endParaRPr lang="en-US"/>
          </a:p>
        </p:txBody>
      </p:sp>
      <p:sp>
        <p:nvSpPr>
          <p:cNvPr id="5" name="Footer Placeholder 4">
            <a:extLst>
              <a:ext uri="{FF2B5EF4-FFF2-40B4-BE49-F238E27FC236}">
                <a16:creationId xmlns:a16="http://schemas.microsoft.com/office/drawing/2014/main" id="{DEAF75A9-252E-4FBA-AB49-D09F495A2F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519647-1A2A-490A-B7EE-8344E1796119}"/>
              </a:ext>
            </a:extLst>
          </p:cNvPr>
          <p:cNvSpPr>
            <a:spLocks noGrp="1"/>
          </p:cNvSpPr>
          <p:nvPr>
            <p:ph type="sldNum" sz="quarter" idx="12"/>
          </p:nvPr>
        </p:nvSpPr>
        <p:spPr/>
        <p:txBody>
          <a:bodyPr/>
          <a:lstStyle/>
          <a:p>
            <a:fld id="{0F37C1E7-56D8-4D87-8196-DF33984C8CB4}" type="slidenum">
              <a:rPr lang="en-US" smtClean="0"/>
              <a:t>‹#›</a:t>
            </a:fld>
            <a:endParaRPr lang="en-US"/>
          </a:p>
        </p:txBody>
      </p:sp>
    </p:spTree>
    <p:extLst>
      <p:ext uri="{BB962C8B-B14F-4D97-AF65-F5344CB8AC3E}">
        <p14:creationId xmlns:p14="http://schemas.microsoft.com/office/powerpoint/2010/main" val="1804027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C288F-CCB1-4F45-A389-BA3E3DCFAB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DA95F1-4F48-4EF1-A6C6-52BF6C86A8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B158C5-A0DF-4176-874D-AF24B46B3F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570A17-8B51-4A10-A1F0-DC89B06B2159}"/>
              </a:ext>
            </a:extLst>
          </p:cNvPr>
          <p:cNvSpPr>
            <a:spLocks noGrp="1"/>
          </p:cNvSpPr>
          <p:nvPr>
            <p:ph type="dt" sz="half" idx="10"/>
          </p:nvPr>
        </p:nvSpPr>
        <p:spPr/>
        <p:txBody>
          <a:bodyPr/>
          <a:lstStyle/>
          <a:p>
            <a:fld id="{61AAA44D-5AE2-4D7A-8345-8ACA0D4A1014}" type="datetimeFigureOut">
              <a:rPr lang="en-US" smtClean="0"/>
              <a:t>7/22/2022</a:t>
            </a:fld>
            <a:endParaRPr lang="en-US"/>
          </a:p>
        </p:txBody>
      </p:sp>
      <p:sp>
        <p:nvSpPr>
          <p:cNvPr id="6" name="Footer Placeholder 5">
            <a:extLst>
              <a:ext uri="{FF2B5EF4-FFF2-40B4-BE49-F238E27FC236}">
                <a16:creationId xmlns:a16="http://schemas.microsoft.com/office/drawing/2014/main" id="{030FFF07-3A21-419D-B0FD-FF87569D90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77096A-BE38-48A2-8E41-5EE1CB0A209D}"/>
              </a:ext>
            </a:extLst>
          </p:cNvPr>
          <p:cNvSpPr>
            <a:spLocks noGrp="1"/>
          </p:cNvSpPr>
          <p:nvPr>
            <p:ph type="sldNum" sz="quarter" idx="12"/>
          </p:nvPr>
        </p:nvSpPr>
        <p:spPr/>
        <p:txBody>
          <a:bodyPr/>
          <a:lstStyle/>
          <a:p>
            <a:fld id="{0F37C1E7-56D8-4D87-8196-DF33984C8CB4}" type="slidenum">
              <a:rPr lang="en-US" smtClean="0"/>
              <a:t>‹#›</a:t>
            </a:fld>
            <a:endParaRPr lang="en-US"/>
          </a:p>
        </p:txBody>
      </p:sp>
    </p:spTree>
    <p:extLst>
      <p:ext uri="{BB962C8B-B14F-4D97-AF65-F5344CB8AC3E}">
        <p14:creationId xmlns:p14="http://schemas.microsoft.com/office/powerpoint/2010/main" val="2242139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DC98A-7DB3-43FA-9031-C4BCBEAB04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FDAFF9-D515-4CB5-83E3-8088D258FE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6762A1-4577-4193-BB7C-81CA0AC251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489A3C-D1FA-47B4-9A1B-3FFB4F521A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740B4D-12CC-41FC-8E3C-1E1215020A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B32231-8171-4471-B269-5E5E5A145E39}"/>
              </a:ext>
            </a:extLst>
          </p:cNvPr>
          <p:cNvSpPr>
            <a:spLocks noGrp="1"/>
          </p:cNvSpPr>
          <p:nvPr>
            <p:ph type="dt" sz="half" idx="10"/>
          </p:nvPr>
        </p:nvSpPr>
        <p:spPr/>
        <p:txBody>
          <a:bodyPr/>
          <a:lstStyle/>
          <a:p>
            <a:fld id="{61AAA44D-5AE2-4D7A-8345-8ACA0D4A1014}" type="datetimeFigureOut">
              <a:rPr lang="en-US" smtClean="0"/>
              <a:t>7/22/2022</a:t>
            </a:fld>
            <a:endParaRPr lang="en-US"/>
          </a:p>
        </p:txBody>
      </p:sp>
      <p:sp>
        <p:nvSpPr>
          <p:cNvPr id="8" name="Footer Placeholder 7">
            <a:extLst>
              <a:ext uri="{FF2B5EF4-FFF2-40B4-BE49-F238E27FC236}">
                <a16:creationId xmlns:a16="http://schemas.microsoft.com/office/drawing/2014/main" id="{0A8B4A45-FEB0-4C70-80A1-BFE0DC2484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142C03-E61E-4059-A717-6E0062C1A78B}"/>
              </a:ext>
            </a:extLst>
          </p:cNvPr>
          <p:cNvSpPr>
            <a:spLocks noGrp="1"/>
          </p:cNvSpPr>
          <p:nvPr>
            <p:ph type="sldNum" sz="quarter" idx="12"/>
          </p:nvPr>
        </p:nvSpPr>
        <p:spPr/>
        <p:txBody>
          <a:bodyPr/>
          <a:lstStyle/>
          <a:p>
            <a:fld id="{0F37C1E7-56D8-4D87-8196-DF33984C8CB4}" type="slidenum">
              <a:rPr lang="en-US" smtClean="0"/>
              <a:t>‹#›</a:t>
            </a:fld>
            <a:endParaRPr lang="en-US"/>
          </a:p>
        </p:txBody>
      </p:sp>
    </p:spTree>
    <p:extLst>
      <p:ext uri="{BB962C8B-B14F-4D97-AF65-F5344CB8AC3E}">
        <p14:creationId xmlns:p14="http://schemas.microsoft.com/office/powerpoint/2010/main" val="1911051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29F91-5B0C-4DA7-A8D4-AD5B601B22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2E23A0-B99B-48C0-81B6-B07758459CB6}"/>
              </a:ext>
            </a:extLst>
          </p:cNvPr>
          <p:cNvSpPr>
            <a:spLocks noGrp="1"/>
          </p:cNvSpPr>
          <p:nvPr>
            <p:ph type="dt" sz="half" idx="10"/>
          </p:nvPr>
        </p:nvSpPr>
        <p:spPr/>
        <p:txBody>
          <a:bodyPr/>
          <a:lstStyle/>
          <a:p>
            <a:fld id="{61AAA44D-5AE2-4D7A-8345-8ACA0D4A1014}" type="datetimeFigureOut">
              <a:rPr lang="en-US" smtClean="0"/>
              <a:t>7/22/2022</a:t>
            </a:fld>
            <a:endParaRPr lang="en-US"/>
          </a:p>
        </p:txBody>
      </p:sp>
      <p:sp>
        <p:nvSpPr>
          <p:cNvPr id="4" name="Footer Placeholder 3">
            <a:extLst>
              <a:ext uri="{FF2B5EF4-FFF2-40B4-BE49-F238E27FC236}">
                <a16:creationId xmlns:a16="http://schemas.microsoft.com/office/drawing/2014/main" id="{0DCA814E-7302-48EF-9EB6-91EF3BC918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C0B30C-D1C6-4D9E-893F-5E26A104AF9A}"/>
              </a:ext>
            </a:extLst>
          </p:cNvPr>
          <p:cNvSpPr>
            <a:spLocks noGrp="1"/>
          </p:cNvSpPr>
          <p:nvPr>
            <p:ph type="sldNum" sz="quarter" idx="12"/>
          </p:nvPr>
        </p:nvSpPr>
        <p:spPr/>
        <p:txBody>
          <a:bodyPr/>
          <a:lstStyle/>
          <a:p>
            <a:fld id="{0F37C1E7-56D8-4D87-8196-DF33984C8CB4}" type="slidenum">
              <a:rPr lang="en-US" smtClean="0"/>
              <a:t>‹#›</a:t>
            </a:fld>
            <a:endParaRPr lang="en-US"/>
          </a:p>
        </p:txBody>
      </p:sp>
    </p:spTree>
    <p:extLst>
      <p:ext uri="{BB962C8B-B14F-4D97-AF65-F5344CB8AC3E}">
        <p14:creationId xmlns:p14="http://schemas.microsoft.com/office/powerpoint/2010/main" val="32261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EA073B-520C-42ED-9880-E151AD1486BF}"/>
              </a:ext>
            </a:extLst>
          </p:cNvPr>
          <p:cNvSpPr>
            <a:spLocks noGrp="1"/>
          </p:cNvSpPr>
          <p:nvPr>
            <p:ph type="dt" sz="half" idx="10"/>
          </p:nvPr>
        </p:nvSpPr>
        <p:spPr/>
        <p:txBody>
          <a:bodyPr/>
          <a:lstStyle/>
          <a:p>
            <a:fld id="{61AAA44D-5AE2-4D7A-8345-8ACA0D4A1014}" type="datetimeFigureOut">
              <a:rPr lang="en-US" smtClean="0"/>
              <a:t>7/22/2022</a:t>
            </a:fld>
            <a:endParaRPr lang="en-US"/>
          </a:p>
        </p:txBody>
      </p:sp>
      <p:sp>
        <p:nvSpPr>
          <p:cNvPr id="3" name="Footer Placeholder 2">
            <a:extLst>
              <a:ext uri="{FF2B5EF4-FFF2-40B4-BE49-F238E27FC236}">
                <a16:creationId xmlns:a16="http://schemas.microsoft.com/office/drawing/2014/main" id="{EE1A2762-6AE4-4135-9312-A4EE4DAADC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1FE97E-AE85-4827-B5C5-C1AF05ABDAD1}"/>
              </a:ext>
            </a:extLst>
          </p:cNvPr>
          <p:cNvSpPr>
            <a:spLocks noGrp="1"/>
          </p:cNvSpPr>
          <p:nvPr>
            <p:ph type="sldNum" sz="quarter" idx="12"/>
          </p:nvPr>
        </p:nvSpPr>
        <p:spPr/>
        <p:txBody>
          <a:bodyPr/>
          <a:lstStyle/>
          <a:p>
            <a:fld id="{0F37C1E7-56D8-4D87-8196-DF33984C8CB4}" type="slidenum">
              <a:rPr lang="en-US" smtClean="0"/>
              <a:t>‹#›</a:t>
            </a:fld>
            <a:endParaRPr lang="en-US"/>
          </a:p>
        </p:txBody>
      </p:sp>
    </p:spTree>
    <p:extLst>
      <p:ext uri="{BB962C8B-B14F-4D97-AF65-F5344CB8AC3E}">
        <p14:creationId xmlns:p14="http://schemas.microsoft.com/office/powerpoint/2010/main" val="1930674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B0DD0-4362-4765-B660-D51248E43E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BC7DD3-70B2-45E2-BA92-60955071CE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502A78-019D-4EC8-8877-72824F4C09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CAB4DE-EE15-43E3-BFD5-6AD349F61E21}"/>
              </a:ext>
            </a:extLst>
          </p:cNvPr>
          <p:cNvSpPr>
            <a:spLocks noGrp="1"/>
          </p:cNvSpPr>
          <p:nvPr>
            <p:ph type="dt" sz="half" idx="10"/>
          </p:nvPr>
        </p:nvSpPr>
        <p:spPr/>
        <p:txBody>
          <a:bodyPr/>
          <a:lstStyle/>
          <a:p>
            <a:fld id="{61AAA44D-5AE2-4D7A-8345-8ACA0D4A1014}" type="datetimeFigureOut">
              <a:rPr lang="en-US" smtClean="0"/>
              <a:t>7/22/2022</a:t>
            </a:fld>
            <a:endParaRPr lang="en-US"/>
          </a:p>
        </p:txBody>
      </p:sp>
      <p:sp>
        <p:nvSpPr>
          <p:cNvPr id="6" name="Footer Placeholder 5">
            <a:extLst>
              <a:ext uri="{FF2B5EF4-FFF2-40B4-BE49-F238E27FC236}">
                <a16:creationId xmlns:a16="http://schemas.microsoft.com/office/drawing/2014/main" id="{93515715-380E-4666-87B7-ADE6C0542A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8A0898-D993-45BF-9A2F-762324854AE6}"/>
              </a:ext>
            </a:extLst>
          </p:cNvPr>
          <p:cNvSpPr>
            <a:spLocks noGrp="1"/>
          </p:cNvSpPr>
          <p:nvPr>
            <p:ph type="sldNum" sz="quarter" idx="12"/>
          </p:nvPr>
        </p:nvSpPr>
        <p:spPr/>
        <p:txBody>
          <a:bodyPr/>
          <a:lstStyle/>
          <a:p>
            <a:fld id="{0F37C1E7-56D8-4D87-8196-DF33984C8CB4}" type="slidenum">
              <a:rPr lang="en-US" smtClean="0"/>
              <a:t>‹#›</a:t>
            </a:fld>
            <a:endParaRPr lang="en-US"/>
          </a:p>
        </p:txBody>
      </p:sp>
    </p:spTree>
    <p:extLst>
      <p:ext uri="{BB962C8B-B14F-4D97-AF65-F5344CB8AC3E}">
        <p14:creationId xmlns:p14="http://schemas.microsoft.com/office/powerpoint/2010/main" val="1600993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694E4-B73C-4386-BBDE-85A79F8B1B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403E06-4442-4CA8-85DE-18BE462B6B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956DE0-A790-4CB1-BC8B-46DDDE1450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CC0593-ECCC-4F0C-9D37-27223760F2CF}"/>
              </a:ext>
            </a:extLst>
          </p:cNvPr>
          <p:cNvSpPr>
            <a:spLocks noGrp="1"/>
          </p:cNvSpPr>
          <p:nvPr>
            <p:ph type="dt" sz="half" idx="10"/>
          </p:nvPr>
        </p:nvSpPr>
        <p:spPr/>
        <p:txBody>
          <a:bodyPr/>
          <a:lstStyle/>
          <a:p>
            <a:fld id="{61AAA44D-5AE2-4D7A-8345-8ACA0D4A1014}" type="datetimeFigureOut">
              <a:rPr lang="en-US" smtClean="0"/>
              <a:t>7/22/2022</a:t>
            </a:fld>
            <a:endParaRPr lang="en-US"/>
          </a:p>
        </p:txBody>
      </p:sp>
      <p:sp>
        <p:nvSpPr>
          <p:cNvPr id="6" name="Footer Placeholder 5">
            <a:extLst>
              <a:ext uri="{FF2B5EF4-FFF2-40B4-BE49-F238E27FC236}">
                <a16:creationId xmlns:a16="http://schemas.microsoft.com/office/drawing/2014/main" id="{56514925-966B-47F6-83F5-27347DB4E6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C1892E-68A7-448B-9D02-14679A202385}"/>
              </a:ext>
            </a:extLst>
          </p:cNvPr>
          <p:cNvSpPr>
            <a:spLocks noGrp="1"/>
          </p:cNvSpPr>
          <p:nvPr>
            <p:ph type="sldNum" sz="quarter" idx="12"/>
          </p:nvPr>
        </p:nvSpPr>
        <p:spPr/>
        <p:txBody>
          <a:bodyPr/>
          <a:lstStyle/>
          <a:p>
            <a:fld id="{0F37C1E7-56D8-4D87-8196-DF33984C8CB4}" type="slidenum">
              <a:rPr lang="en-US" smtClean="0"/>
              <a:t>‹#›</a:t>
            </a:fld>
            <a:endParaRPr lang="en-US"/>
          </a:p>
        </p:txBody>
      </p:sp>
    </p:spTree>
    <p:extLst>
      <p:ext uri="{BB962C8B-B14F-4D97-AF65-F5344CB8AC3E}">
        <p14:creationId xmlns:p14="http://schemas.microsoft.com/office/powerpoint/2010/main" val="3552182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B283EC-ECF3-4919-908F-9BC54E1B01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64D961-0F5C-43D3-A65E-8BF8C6F632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5CF39A-119C-474D-B12C-818201FC59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AAA44D-5AE2-4D7A-8345-8ACA0D4A1014}" type="datetimeFigureOut">
              <a:rPr lang="en-US" smtClean="0"/>
              <a:t>7/22/2022</a:t>
            </a:fld>
            <a:endParaRPr lang="en-US"/>
          </a:p>
        </p:txBody>
      </p:sp>
      <p:sp>
        <p:nvSpPr>
          <p:cNvPr id="5" name="Footer Placeholder 4">
            <a:extLst>
              <a:ext uri="{FF2B5EF4-FFF2-40B4-BE49-F238E27FC236}">
                <a16:creationId xmlns:a16="http://schemas.microsoft.com/office/drawing/2014/main" id="{C6DEEF05-43B7-4853-8BFF-C77D31BB88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DCDE2D-7C87-47A2-BE60-E4D8310F7C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37C1E7-56D8-4D87-8196-DF33984C8CB4}" type="slidenum">
              <a:rPr lang="en-US" smtClean="0"/>
              <a:t>‹#›</a:t>
            </a:fld>
            <a:endParaRPr lang="en-US"/>
          </a:p>
        </p:txBody>
      </p:sp>
    </p:spTree>
    <p:extLst>
      <p:ext uri="{BB962C8B-B14F-4D97-AF65-F5344CB8AC3E}">
        <p14:creationId xmlns:p14="http://schemas.microsoft.com/office/powerpoint/2010/main" val="33464893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7.gif"/></Relationships>
</file>

<file path=ppt/slides/_rels/slide2.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7.gif"/></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7.gif"/><Relationship Id="rId5" Type="http://schemas.openxmlformats.org/officeDocument/2006/relationships/image" Target="../media/image31.jpeg"/><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http://sohoa.vnexpress.net/Files/Subject/3B/9A/FE/FC/a2.jpg" TargetMode="External"/><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video" Target="https://www.youtube.com/embed/xQJ1JCpmS2I?feature=oembed" TargetMode="Externa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6.png"/><Relationship Id="rId4" Type="http://schemas.microsoft.com/office/2017/06/relationships/model3d" Target="../media/model3d2.glb"/></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21DFBFD-53EB-4AF6-842F-1C1E1B889950}"/>
              </a:ext>
            </a:extLst>
          </p:cNvPr>
          <p:cNvSpPr>
            <a:spLocks noGrp="1"/>
          </p:cNvSpPr>
          <p:nvPr>
            <p:ph type="subTitle" idx="1"/>
          </p:nvPr>
        </p:nvSpPr>
        <p:spPr>
          <a:xfrm>
            <a:off x="319314" y="722746"/>
            <a:ext cx="11451772" cy="2438400"/>
          </a:xfrm>
        </p:spPr>
        <p:txBody>
          <a:bodyPr>
            <a:noAutofit/>
          </a:bodyPr>
          <a:lstStyle/>
          <a:p>
            <a:pPr>
              <a:lnSpc>
                <a:spcPct val="125000"/>
              </a:lnSpc>
            </a:pPr>
            <a:r>
              <a:rPr lang="en-US" sz="7500" b="1" dirty="0">
                <a:solidFill>
                  <a:srgbClr val="002060"/>
                </a:solidFill>
                <a:cs typeface="Times New Roman" panose="02020603050405020304" pitchFamily="18" charset="0"/>
              </a:rPr>
              <a:t>BÀI 14</a:t>
            </a:r>
          </a:p>
          <a:p>
            <a:pPr>
              <a:lnSpc>
                <a:spcPct val="125000"/>
              </a:lnSpc>
            </a:pPr>
            <a:r>
              <a:rPr lang="en-US" sz="7500" b="1" dirty="0">
                <a:solidFill>
                  <a:srgbClr val="002060"/>
                </a:solidFill>
                <a:cs typeface="Times New Roman" panose="02020603050405020304" pitchFamily="18" charset="0"/>
              </a:rPr>
              <a:t>PHẢN XẠ ÂM </a:t>
            </a:r>
          </a:p>
          <a:p>
            <a:pPr>
              <a:lnSpc>
                <a:spcPct val="125000"/>
              </a:lnSpc>
            </a:pPr>
            <a:r>
              <a:rPr lang="en-US" sz="7500" b="1" dirty="0">
                <a:solidFill>
                  <a:srgbClr val="002060"/>
                </a:solidFill>
                <a:cs typeface="Times New Roman" panose="02020603050405020304" pitchFamily="18" charset="0"/>
              </a:rPr>
              <a:t>CHỐNG Ô NHIỄM TIẾNG ỒN</a:t>
            </a:r>
            <a:endParaRPr lang="en-US" sz="7500" b="1" dirty="0">
              <a:solidFill>
                <a:srgbClr val="002060"/>
              </a:solidFill>
            </a:endParaRPr>
          </a:p>
        </p:txBody>
      </p:sp>
    </p:spTree>
    <p:extLst>
      <p:ext uri="{BB962C8B-B14F-4D97-AF65-F5344CB8AC3E}">
        <p14:creationId xmlns:p14="http://schemas.microsoft.com/office/powerpoint/2010/main" val="98695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at Is An Echo | Reflection Of Sound Waves | DK Find Out">
            <a:extLst>
              <a:ext uri="{FF2B5EF4-FFF2-40B4-BE49-F238E27FC236}">
                <a16:creationId xmlns:a16="http://schemas.microsoft.com/office/drawing/2014/main" id="{6C3BCF4C-1500-C08A-6CE1-09A2A23F8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6060" y="1632712"/>
            <a:ext cx="7414933" cy="4973992"/>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C4BD1285-04BE-4328-933C-A52214B7F222}"/>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grpSp>
        <p:nvGrpSpPr>
          <p:cNvPr id="4" name="Group 3">
            <a:extLst>
              <a:ext uri="{FF2B5EF4-FFF2-40B4-BE49-F238E27FC236}">
                <a16:creationId xmlns:a16="http://schemas.microsoft.com/office/drawing/2014/main" id="{3EACE814-8E28-6B9D-8364-2762C35B4574}"/>
              </a:ext>
            </a:extLst>
          </p:cNvPr>
          <p:cNvGrpSpPr/>
          <p:nvPr/>
        </p:nvGrpSpPr>
        <p:grpSpPr>
          <a:xfrm>
            <a:off x="4491696" y="1091737"/>
            <a:ext cx="4237827" cy="809374"/>
            <a:chOff x="4491696" y="1091737"/>
            <a:chExt cx="4237827" cy="809374"/>
          </a:xfrm>
        </p:grpSpPr>
        <p:sp>
          <p:nvSpPr>
            <p:cNvPr id="2" name="Rectangle 1">
              <a:extLst>
                <a:ext uri="{FF2B5EF4-FFF2-40B4-BE49-F238E27FC236}">
                  <a16:creationId xmlns:a16="http://schemas.microsoft.com/office/drawing/2014/main" id="{AE6C249D-301C-4AC7-B070-867ECA812BCC}"/>
                </a:ext>
              </a:extLst>
            </p:cNvPr>
            <p:cNvSpPr/>
            <p:nvPr/>
          </p:nvSpPr>
          <p:spPr>
            <a:xfrm>
              <a:off x="4491696" y="1091737"/>
              <a:ext cx="4237827" cy="523220"/>
            </a:xfrm>
            <a:prstGeom prst="rect">
              <a:avLst/>
            </a:prstGeom>
            <a:noFill/>
          </p:spPr>
          <p:txBody>
            <a:bodyPr wrap="none" lIns="91440" tIns="45720" rIns="91440" bIns="45720">
              <a:spAutoFit/>
            </a:bodyPr>
            <a:lstStyle/>
            <a:p>
              <a:pPr algn="ctr"/>
              <a:r>
                <a:rPr lang="en-US" sz="2800" b="1" dirty="0" err="1">
                  <a:ln w="0"/>
                  <a:solidFill>
                    <a:schemeClr val="accent1"/>
                  </a:solidFill>
                  <a:effectLst/>
                </a:rPr>
                <a:t>Hướng</a:t>
              </a:r>
              <a:r>
                <a:rPr lang="en-US" sz="2800" b="1" dirty="0">
                  <a:ln w="0"/>
                  <a:solidFill>
                    <a:schemeClr val="accent1"/>
                  </a:solidFill>
                  <a:effectLst/>
                </a:rPr>
                <a:t> </a:t>
              </a:r>
              <a:r>
                <a:rPr lang="en-US" sz="2800" b="1" dirty="0" err="1">
                  <a:ln w="0"/>
                  <a:solidFill>
                    <a:schemeClr val="accent1"/>
                  </a:solidFill>
                  <a:effectLst/>
                </a:rPr>
                <a:t>truyền</a:t>
              </a:r>
              <a:r>
                <a:rPr lang="en-US" sz="2800" b="1" dirty="0">
                  <a:ln w="0"/>
                  <a:solidFill>
                    <a:schemeClr val="accent1"/>
                  </a:solidFill>
                  <a:effectLst/>
                </a:rPr>
                <a:t> </a:t>
              </a:r>
              <a:r>
                <a:rPr lang="en-US" sz="2800" b="1" dirty="0" err="1">
                  <a:ln w="0"/>
                  <a:solidFill>
                    <a:schemeClr val="accent1"/>
                  </a:solidFill>
                  <a:effectLst/>
                </a:rPr>
                <a:t>âm</a:t>
              </a:r>
              <a:r>
                <a:rPr lang="en-US" sz="2800" b="1" dirty="0">
                  <a:ln w="0"/>
                  <a:solidFill>
                    <a:schemeClr val="accent1"/>
                  </a:solidFill>
                  <a:effectLst/>
                </a:rPr>
                <a:t> </a:t>
              </a:r>
              <a:r>
                <a:rPr lang="en-US" sz="2800" b="1" dirty="0" err="1">
                  <a:ln w="0"/>
                  <a:solidFill>
                    <a:schemeClr val="accent1"/>
                  </a:solidFill>
                  <a:effectLst/>
                </a:rPr>
                <a:t>trực</a:t>
              </a:r>
              <a:r>
                <a:rPr lang="en-US" sz="2800" b="1" dirty="0">
                  <a:ln w="0"/>
                  <a:solidFill>
                    <a:schemeClr val="accent1"/>
                  </a:solidFill>
                  <a:effectLst/>
                </a:rPr>
                <a:t> </a:t>
              </a:r>
              <a:r>
                <a:rPr lang="en-US" sz="2800" b="1" dirty="0" err="1">
                  <a:ln w="0"/>
                  <a:solidFill>
                    <a:schemeClr val="accent1"/>
                  </a:solidFill>
                  <a:effectLst/>
                </a:rPr>
                <a:t>tiếp</a:t>
              </a:r>
              <a:endParaRPr lang="en-US" sz="2800" b="1" dirty="0">
                <a:ln w="0"/>
                <a:solidFill>
                  <a:schemeClr val="accent1"/>
                </a:solidFill>
                <a:effectLst/>
              </a:endParaRPr>
            </a:p>
          </p:txBody>
        </p:sp>
        <p:sp>
          <p:nvSpPr>
            <p:cNvPr id="3" name="Arrow: Right 2">
              <a:extLst>
                <a:ext uri="{FF2B5EF4-FFF2-40B4-BE49-F238E27FC236}">
                  <a16:creationId xmlns:a16="http://schemas.microsoft.com/office/drawing/2014/main" id="{AF2C5424-C2D7-1AB4-5D82-5F859C799BA5}"/>
                </a:ext>
              </a:extLst>
            </p:cNvPr>
            <p:cNvSpPr/>
            <p:nvPr/>
          </p:nvSpPr>
          <p:spPr>
            <a:xfrm>
              <a:off x="5549117" y="1542473"/>
              <a:ext cx="1209964" cy="358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50452463-8918-3734-6F00-919FA6A7126C}"/>
              </a:ext>
            </a:extLst>
          </p:cNvPr>
          <p:cNvGrpSpPr/>
          <p:nvPr/>
        </p:nvGrpSpPr>
        <p:grpSpPr>
          <a:xfrm>
            <a:off x="3855585" y="4581051"/>
            <a:ext cx="4380623" cy="838376"/>
            <a:chOff x="3855585" y="4581051"/>
            <a:chExt cx="4380623" cy="838376"/>
          </a:xfrm>
        </p:grpSpPr>
        <p:sp>
          <p:nvSpPr>
            <p:cNvPr id="10" name="Rectangle 9">
              <a:extLst>
                <a:ext uri="{FF2B5EF4-FFF2-40B4-BE49-F238E27FC236}">
                  <a16:creationId xmlns:a16="http://schemas.microsoft.com/office/drawing/2014/main" id="{DA0D6273-DCF7-4BDB-9407-8F01923DEEEE}"/>
                </a:ext>
              </a:extLst>
            </p:cNvPr>
            <p:cNvSpPr/>
            <p:nvPr/>
          </p:nvSpPr>
          <p:spPr>
            <a:xfrm>
              <a:off x="3855585" y="4865429"/>
              <a:ext cx="4380623" cy="553998"/>
            </a:xfrm>
            <a:prstGeom prst="rect">
              <a:avLst/>
            </a:prstGeom>
            <a:noFill/>
          </p:spPr>
          <p:txBody>
            <a:bodyPr wrap="none" lIns="91440" tIns="45720" rIns="91440" bIns="45720">
              <a:spAutoFit/>
            </a:bodyPr>
            <a:lstStyle/>
            <a:p>
              <a:pPr algn="ctr"/>
              <a:r>
                <a:rPr lang="en-US" sz="3000" b="1" dirty="0" err="1">
                  <a:ln w="12700" cmpd="sng">
                    <a:noFill/>
                    <a:prstDash val="solid"/>
                  </a:ln>
                  <a:solidFill>
                    <a:srgbClr val="00B050"/>
                  </a:solidFill>
                </a:rPr>
                <a:t>Hướng</a:t>
              </a:r>
              <a:r>
                <a:rPr lang="en-US" sz="3000" b="1" dirty="0">
                  <a:ln w="12700" cmpd="sng">
                    <a:noFill/>
                    <a:prstDash val="solid"/>
                  </a:ln>
                  <a:solidFill>
                    <a:srgbClr val="00B050"/>
                  </a:solidFill>
                </a:rPr>
                <a:t> </a:t>
              </a:r>
              <a:r>
                <a:rPr lang="en-US" sz="3000" b="1" dirty="0" err="1">
                  <a:ln w="12700" cmpd="sng">
                    <a:noFill/>
                    <a:prstDash val="solid"/>
                  </a:ln>
                  <a:solidFill>
                    <a:srgbClr val="00B050"/>
                  </a:solidFill>
                </a:rPr>
                <a:t>truyền</a:t>
              </a:r>
              <a:r>
                <a:rPr lang="en-US" sz="3000" b="1" dirty="0">
                  <a:ln w="12700" cmpd="sng">
                    <a:noFill/>
                    <a:prstDash val="solid"/>
                  </a:ln>
                  <a:solidFill>
                    <a:srgbClr val="00B050"/>
                  </a:solidFill>
                </a:rPr>
                <a:t> </a:t>
              </a:r>
              <a:r>
                <a:rPr lang="en-US" sz="3000" b="1" dirty="0" err="1">
                  <a:ln w="12700" cmpd="sng">
                    <a:noFill/>
                    <a:prstDash val="solid"/>
                  </a:ln>
                  <a:solidFill>
                    <a:srgbClr val="00B050"/>
                  </a:solidFill>
                </a:rPr>
                <a:t>âm</a:t>
              </a:r>
              <a:r>
                <a:rPr lang="en-US" sz="3000" b="1" dirty="0">
                  <a:ln w="12700" cmpd="sng">
                    <a:noFill/>
                    <a:prstDash val="solid"/>
                  </a:ln>
                  <a:solidFill>
                    <a:srgbClr val="00B050"/>
                  </a:solidFill>
                </a:rPr>
                <a:t> </a:t>
              </a:r>
              <a:r>
                <a:rPr lang="en-US" sz="3000" b="1" dirty="0" err="1">
                  <a:ln w="12700" cmpd="sng">
                    <a:noFill/>
                    <a:prstDash val="solid"/>
                  </a:ln>
                  <a:solidFill>
                    <a:srgbClr val="00B050"/>
                  </a:solidFill>
                </a:rPr>
                <a:t>phản</a:t>
              </a:r>
              <a:r>
                <a:rPr lang="en-US" sz="3000" b="1" dirty="0">
                  <a:ln w="12700" cmpd="sng">
                    <a:noFill/>
                    <a:prstDash val="solid"/>
                  </a:ln>
                  <a:solidFill>
                    <a:srgbClr val="00B050"/>
                  </a:solidFill>
                </a:rPr>
                <a:t> </a:t>
              </a:r>
              <a:r>
                <a:rPr lang="en-US" sz="3000" b="1" dirty="0" err="1">
                  <a:ln w="12700" cmpd="sng">
                    <a:noFill/>
                    <a:prstDash val="solid"/>
                  </a:ln>
                  <a:solidFill>
                    <a:srgbClr val="00B050"/>
                  </a:solidFill>
                </a:rPr>
                <a:t>xạ</a:t>
              </a:r>
              <a:endParaRPr lang="en-US" sz="3000" b="1" dirty="0">
                <a:ln w="12700" cmpd="sng">
                  <a:noFill/>
                  <a:prstDash val="solid"/>
                </a:ln>
                <a:solidFill>
                  <a:srgbClr val="00B050"/>
                </a:solidFill>
              </a:endParaRPr>
            </a:p>
          </p:txBody>
        </p:sp>
        <p:sp>
          <p:nvSpPr>
            <p:cNvPr id="16" name="Arrow: Right 15">
              <a:extLst>
                <a:ext uri="{FF2B5EF4-FFF2-40B4-BE49-F238E27FC236}">
                  <a16:creationId xmlns:a16="http://schemas.microsoft.com/office/drawing/2014/main" id="{C04B8D76-D119-6FF2-0928-C816BE461CE4}"/>
                </a:ext>
              </a:extLst>
            </p:cNvPr>
            <p:cNvSpPr/>
            <p:nvPr/>
          </p:nvSpPr>
          <p:spPr>
            <a:xfrm flipH="1">
              <a:off x="5491018" y="4581051"/>
              <a:ext cx="1209964" cy="358638"/>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014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sp>
        <p:nvSpPr>
          <p:cNvPr id="8" name="TextBox 7">
            <a:extLst>
              <a:ext uri="{FF2B5EF4-FFF2-40B4-BE49-F238E27FC236}">
                <a16:creationId xmlns:a16="http://schemas.microsoft.com/office/drawing/2014/main" id="{5E9A8379-153B-4F2D-8FC0-8C5C16B02A67}"/>
              </a:ext>
            </a:extLst>
          </p:cNvPr>
          <p:cNvSpPr txBox="1"/>
          <p:nvPr/>
        </p:nvSpPr>
        <p:spPr>
          <a:xfrm>
            <a:off x="443655" y="2678923"/>
            <a:ext cx="7962926" cy="1500154"/>
          </a:xfrm>
          <a:prstGeom prst="rect">
            <a:avLst/>
          </a:prstGeom>
          <a:noFill/>
        </p:spPr>
        <p:txBody>
          <a:bodyPr wrap="square" rtlCol="0">
            <a:spAutoFit/>
          </a:bodyPr>
          <a:lstStyle/>
          <a:p>
            <a:pPr algn="just">
              <a:lnSpc>
                <a:spcPct val="125000"/>
              </a:lnSpc>
            </a:pPr>
            <a:r>
              <a:rPr lang="en-US" sz="3800" b="1" dirty="0" err="1">
                <a:solidFill>
                  <a:srgbClr val="FF0000"/>
                </a:solidFill>
                <a:latin typeface="Calibri" panose="020F0502020204030204" pitchFamily="34" charset="0"/>
                <a:cs typeface="Calibri" panose="020F0502020204030204" pitchFamily="34" charset="0"/>
              </a:rPr>
              <a:t>Tiếng</a:t>
            </a:r>
            <a:r>
              <a:rPr lang="en-US" sz="3800" b="1" dirty="0">
                <a:solidFill>
                  <a:srgbClr val="FF0000"/>
                </a:solidFill>
                <a:latin typeface="Calibri" panose="020F0502020204030204" pitchFamily="34" charset="0"/>
                <a:cs typeface="Calibri" panose="020F0502020204030204" pitchFamily="34" charset="0"/>
              </a:rPr>
              <a:t> vang </a:t>
            </a:r>
            <a:r>
              <a:rPr lang="vi-VN" sz="3800" dirty="0">
                <a:latin typeface="Calibri" panose="020F0502020204030204" pitchFamily="34" charset="0"/>
                <a:cs typeface="Calibri" panose="020F0502020204030204" pitchFamily="34" charset="0"/>
              </a:rPr>
              <a:t>là </a:t>
            </a:r>
            <a:r>
              <a:rPr lang="vi-VN" sz="3800" dirty="0">
                <a:solidFill>
                  <a:srgbClr val="0070C0"/>
                </a:solidFill>
                <a:latin typeface="Calibri" panose="020F0502020204030204" pitchFamily="34" charset="0"/>
                <a:cs typeface="Calibri" panose="020F0502020204030204" pitchFamily="34" charset="0"/>
              </a:rPr>
              <a:t>âm phản xạ </a:t>
            </a:r>
            <a:r>
              <a:rPr lang="vi-VN" sz="3800" dirty="0">
                <a:latin typeface="Calibri" panose="020F0502020204030204" pitchFamily="34" charset="0"/>
                <a:cs typeface="Calibri" panose="020F0502020204030204" pitchFamily="34" charset="0"/>
              </a:rPr>
              <a:t>nghe được cách âm trực tiếp </a:t>
            </a:r>
            <a:r>
              <a:rPr lang="vi-VN" sz="3800" b="1" dirty="0">
                <a:solidFill>
                  <a:srgbClr val="FF0000"/>
                </a:solidFill>
                <a:latin typeface="Calibri" panose="020F0502020204030204" pitchFamily="34" charset="0"/>
                <a:cs typeface="Calibri" panose="020F0502020204030204" pitchFamily="34" charset="0"/>
              </a:rPr>
              <a:t>ít nhất là 1/15 giây</a:t>
            </a:r>
            <a:endParaRPr lang="en-US" sz="3800" dirty="0">
              <a:solidFill>
                <a:srgbClr val="FF0000"/>
              </a:solidFill>
              <a:latin typeface="Calibri" panose="020F0502020204030204" pitchFamily="34" charset="0"/>
              <a:cs typeface="Calibri" panose="020F0502020204030204" pitchFamily="34" charset="0"/>
            </a:endParaRPr>
          </a:p>
        </p:txBody>
      </p:sp>
      <p:pic>
        <p:nvPicPr>
          <p:cNvPr id="9" name="Picture 2" descr="Image result for sound echo gif">
            <a:extLst>
              <a:ext uri="{FF2B5EF4-FFF2-40B4-BE49-F238E27FC236}">
                <a16:creationId xmlns:a16="http://schemas.microsoft.com/office/drawing/2014/main" id="{B5D5A369-1A55-42E1-B877-8AAA857DAF0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070259" y="119305"/>
            <a:ext cx="2678086" cy="6598185"/>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674;p57">
            <a:extLst>
              <a:ext uri="{FF2B5EF4-FFF2-40B4-BE49-F238E27FC236}">
                <a16:creationId xmlns:a16="http://schemas.microsoft.com/office/drawing/2014/main" id="{F35E26D7-CA8A-44DC-D76C-1C0326256155}"/>
              </a:ext>
            </a:extLst>
          </p:cNvPr>
          <p:cNvSpPr/>
          <p:nvPr/>
        </p:nvSpPr>
        <p:spPr>
          <a:xfrm>
            <a:off x="8194680" y="3537128"/>
            <a:ext cx="543739" cy="549137"/>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chemeClr val="accent1"/>
          </a:solidFill>
          <a:ln>
            <a:noFill/>
          </a:ln>
        </p:spPr>
        <p:txBody>
          <a:bodyPr spcFirstLastPara="1" wrap="square" lIns="91425" tIns="91425" rIns="91425" bIns="91425" anchor="ctr" anchorCtr="0">
            <a:noAutofit/>
          </a:bodyPr>
          <a:ls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582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sp>
        <p:nvSpPr>
          <p:cNvPr id="8" name="TextBox 7">
            <a:extLst>
              <a:ext uri="{FF2B5EF4-FFF2-40B4-BE49-F238E27FC236}">
                <a16:creationId xmlns:a16="http://schemas.microsoft.com/office/drawing/2014/main" id="{5E9A8379-153B-4F2D-8FC0-8C5C16B02A67}"/>
              </a:ext>
            </a:extLst>
          </p:cNvPr>
          <p:cNvSpPr txBox="1"/>
          <p:nvPr/>
        </p:nvSpPr>
        <p:spPr>
          <a:xfrm>
            <a:off x="402618" y="1563446"/>
            <a:ext cx="11278105" cy="4618700"/>
          </a:xfrm>
          <a:prstGeom prst="rect">
            <a:avLst/>
          </a:prstGeom>
          <a:noFill/>
        </p:spPr>
        <p:txBody>
          <a:bodyPr wrap="square" rtlCol="0">
            <a:spAutoFit/>
          </a:bodyPr>
          <a:lstStyle/>
          <a:p>
            <a:pPr algn="ctr">
              <a:lnSpc>
                <a:spcPct val="125000"/>
              </a:lnSpc>
            </a:pPr>
            <a:r>
              <a:rPr lang="en-US" sz="38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S</a:t>
            </a:r>
            <a:r>
              <a:rPr lang="vi-VN" sz="38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ự giống và khác nhau giữa âm phản xạ và tiếng vang?</a:t>
            </a:r>
            <a:endParaRPr lang="en-US" sz="38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endParaRPr>
          </a:p>
          <a:p>
            <a:pPr algn="just">
              <a:lnSpc>
                <a:spcPct val="125000"/>
              </a:lnSpc>
            </a:pPr>
            <a:endParaRPr lang="en-US" sz="3900" dirty="0">
              <a:solidFill>
                <a:srgbClr val="002060"/>
              </a:solidFill>
              <a:latin typeface="Calibri" panose="020F0502020204030204" pitchFamily="34" charset="0"/>
              <a:cs typeface="Calibri" panose="020F0502020204030204" pitchFamily="34" charset="0"/>
            </a:endParaRPr>
          </a:p>
          <a:p>
            <a:pPr algn="just">
              <a:lnSpc>
                <a:spcPct val="135000"/>
              </a:lnSpc>
            </a:pPr>
            <a:r>
              <a:rPr lang="en-US" sz="3800" b="1" dirty="0">
                <a:solidFill>
                  <a:srgbClr val="FF0000"/>
                </a:solidFill>
                <a:latin typeface="Calibri" panose="020F0502020204030204" pitchFamily="34" charset="0"/>
                <a:cs typeface="Calibri" panose="020F0502020204030204" pitchFamily="34" charset="0"/>
              </a:rPr>
              <a:t>- </a:t>
            </a:r>
            <a:r>
              <a:rPr lang="vi-VN" sz="3800" b="1" dirty="0">
                <a:solidFill>
                  <a:srgbClr val="FF0000"/>
                </a:solidFill>
                <a:latin typeface="Calibri" panose="020F0502020204030204" pitchFamily="34" charset="0"/>
                <a:cs typeface="Calibri" panose="020F0502020204030204" pitchFamily="34" charset="0"/>
              </a:rPr>
              <a:t>Giống nhau: </a:t>
            </a:r>
            <a:r>
              <a:rPr lang="vi-VN" sz="3800" dirty="0">
                <a:latin typeface="Calibri" panose="020F0502020204030204" pitchFamily="34" charset="0"/>
                <a:cs typeface="Calibri" panose="020F0502020204030204" pitchFamily="34" charset="0"/>
              </a:rPr>
              <a:t>Đều là </a:t>
            </a:r>
            <a:r>
              <a:rPr lang="vi-VN" sz="3800" dirty="0">
                <a:solidFill>
                  <a:srgbClr val="0070C0"/>
                </a:solidFill>
                <a:latin typeface="Calibri" panose="020F0502020204030204" pitchFamily="34" charset="0"/>
                <a:cs typeface="Calibri" panose="020F0502020204030204" pitchFamily="34" charset="0"/>
              </a:rPr>
              <a:t>âm phản xạ</a:t>
            </a:r>
          </a:p>
          <a:p>
            <a:pPr algn="just">
              <a:lnSpc>
                <a:spcPct val="135000"/>
              </a:lnSpc>
            </a:pPr>
            <a:r>
              <a:rPr lang="en-US" sz="3800" b="1" dirty="0">
                <a:solidFill>
                  <a:srgbClr val="FF0000"/>
                </a:solidFill>
                <a:latin typeface="Calibri" panose="020F0502020204030204" pitchFamily="34" charset="0"/>
                <a:cs typeface="Calibri" panose="020F0502020204030204" pitchFamily="34" charset="0"/>
              </a:rPr>
              <a:t>- </a:t>
            </a:r>
            <a:r>
              <a:rPr lang="vi-VN" sz="3800" b="1" dirty="0">
                <a:solidFill>
                  <a:srgbClr val="FF0000"/>
                </a:solidFill>
                <a:latin typeface="Calibri" panose="020F0502020204030204" pitchFamily="34" charset="0"/>
                <a:cs typeface="Calibri" panose="020F0502020204030204" pitchFamily="34" charset="0"/>
              </a:rPr>
              <a:t>Khác nhau: </a:t>
            </a:r>
            <a:r>
              <a:rPr lang="vi-VN" sz="3800" dirty="0">
                <a:latin typeface="Calibri" panose="020F0502020204030204" pitchFamily="34" charset="0"/>
                <a:cs typeface="Calibri" panose="020F0502020204030204" pitchFamily="34" charset="0"/>
              </a:rPr>
              <a:t>Tiếng vang là </a:t>
            </a:r>
            <a:r>
              <a:rPr lang="vi-VN" sz="3800" dirty="0">
                <a:solidFill>
                  <a:srgbClr val="0070C0"/>
                </a:solidFill>
                <a:latin typeface="Calibri" panose="020F0502020204030204" pitchFamily="34" charset="0"/>
                <a:cs typeface="Calibri" panose="020F0502020204030204" pitchFamily="34" charset="0"/>
              </a:rPr>
              <a:t>âm phản xạ </a:t>
            </a:r>
            <a:r>
              <a:rPr lang="vi-VN" sz="3800" dirty="0">
                <a:latin typeface="Calibri" panose="020F0502020204030204" pitchFamily="34" charset="0"/>
                <a:cs typeface="Calibri" panose="020F0502020204030204" pitchFamily="34" charset="0"/>
              </a:rPr>
              <a:t>nghe được </a:t>
            </a:r>
            <a:r>
              <a:rPr lang="vi-VN" sz="3800" dirty="0">
                <a:solidFill>
                  <a:srgbClr val="0070C0"/>
                </a:solidFill>
                <a:latin typeface="Calibri" panose="020F0502020204030204" pitchFamily="34" charset="0"/>
                <a:cs typeface="Calibri" panose="020F0502020204030204" pitchFamily="34" charset="0"/>
              </a:rPr>
              <a:t>cách âm trực tiếp</a:t>
            </a:r>
            <a:r>
              <a:rPr lang="vi-VN" sz="3800" dirty="0">
                <a:latin typeface="Calibri" panose="020F0502020204030204" pitchFamily="34" charset="0"/>
                <a:cs typeface="Calibri" panose="020F0502020204030204" pitchFamily="34" charset="0"/>
              </a:rPr>
              <a:t> </a:t>
            </a:r>
            <a:r>
              <a:rPr lang="vi-VN" sz="3800" dirty="0">
                <a:solidFill>
                  <a:srgbClr val="00B050"/>
                </a:solidFill>
                <a:latin typeface="Calibri" panose="020F0502020204030204" pitchFamily="34" charset="0"/>
                <a:cs typeface="Calibri" panose="020F0502020204030204" pitchFamily="34" charset="0"/>
              </a:rPr>
              <a:t>ít nhất là 1/15 giây</a:t>
            </a:r>
          </a:p>
          <a:p>
            <a:pPr algn="just">
              <a:lnSpc>
                <a:spcPct val="125000"/>
              </a:lnSpc>
            </a:pPr>
            <a:endParaRPr lang="vi-VN" sz="3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061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sp>
        <p:nvSpPr>
          <p:cNvPr id="8" name="TextBox 7">
            <a:extLst>
              <a:ext uri="{FF2B5EF4-FFF2-40B4-BE49-F238E27FC236}">
                <a16:creationId xmlns:a16="http://schemas.microsoft.com/office/drawing/2014/main" id="{5E9A8379-153B-4F2D-8FC0-8C5C16B02A67}"/>
              </a:ext>
            </a:extLst>
          </p:cNvPr>
          <p:cNvSpPr txBox="1"/>
          <p:nvPr/>
        </p:nvSpPr>
        <p:spPr>
          <a:xfrm>
            <a:off x="402618" y="1563446"/>
            <a:ext cx="11278105" cy="3449919"/>
          </a:xfrm>
          <a:prstGeom prst="rect">
            <a:avLst/>
          </a:prstGeom>
          <a:noFill/>
        </p:spPr>
        <p:txBody>
          <a:bodyPr wrap="square" rtlCol="0">
            <a:spAutoFit/>
          </a:bodyPr>
          <a:lstStyle/>
          <a:p>
            <a:pPr algn="just">
              <a:lnSpc>
                <a:spcPct val="125000"/>
              </a:lnSpc>
              <a:spcAft>
                <a:spcPts val="2400"/>
              </a:spcAft>
            </a:pPr>
            <a:r>
              <a:rPr lang="en-US" sz="3900" b="1" dirty="0">
                <a:solidFill>
                  <a:srgbClr val="FF0000"/>
                </a:solidFill>
                <a:latin typeface="Calibri" panose="020F0502020204030204" pitchFamily="34" charset="0"/>
                <a:cs typeface="Calibri" panose="020F0502020204030204" pitchFamily="34" charset="0"/>
              </a:rPr>
              <a:t>CÂU HỎI: </a:t>
            </a:r>
            <a:r>
              <a:rPr lang="en-US" sz="3900" dirty="0" err="1">
                <a:latin typeface="Calibri" panose="020F0502020204030204" pitchFamily="34" charset="0"/>
                <a:cs typeface="Calibri" panose="020F0502020204030204" pitchFamily="34" charset="0"/>
              </a:rPr>
              <a:t>Tìm</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thêm</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ví</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dụ</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về</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phản</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xạ</a:t>
            </a:r>
            <a:r>
              <a:rPr lang="vi-VN" sz="3900" dirty="0">
                <a:latin typeface="Calibri" panose="020F0502020204030204" pitchFamily="34" charset="0"/>
                <a:cs typeface="Calibri" panose="020F0502020204030204" pitchFamily="34" charset="0"/>
              </a:rPr>
              <a:t>?</a:t>
            </a:r>
            <a:endParaRPr lang="en-US" sz="3900" dirty="0">
              <a:latin typeface="Calibri" panose="020F0502020204030204" pitchFamily="34" charset="0"/>
              <a:cs typeface="Calibri" panose="020F0502020204030204" pitchFamily="34" charset="0"/>
            </a:endParaRPr>
          </a:p>
          <a:p>
            <a:pPr algn="just">
              <a:lnSpc>
                <a:spcPct val="135000"/>
              </a:lnSpc>
            </a:pPr>
            <a:r>
              <a:rPr lang="en-US" sz="3800" dirty="0">
                <a:latin typeface="Calibri" panose="020F0502020204030204" pitchFamily="34" charset="0"/>
                <a:cs typeface="Calibri" panose="020F0502020204030204" pitchFamily="34" charset="0"/>
              </a:rPr>
              <a:t>- </a:t>
            </a:r>
            <a:r>
              <a:rPr lang="vi-VN" sz="3800" dirty="0">
                <a:latin typeface="Calibri" panose="020F0502020204030204" pitchFamily="34" charset="0"/>
                <a:cs typeface="Calibri" panose="020F0502020204030204" pitchFamily="34" charset="0"/>
              </a:rPr>
              <a:t>Khi đứng trong một hội trường lớn có tường bao quanh và nói to thì sau đó ta sẽ nghe được tiếng nói của chính mình vọng lại</a:t>
            </a:r>
            <a:r>
              <a:rPr lang="en-US" sz="3800" dirty="0">
                <a:latin typeface="Calibri" panose="020F0502020204030204" pitchFamily="34" charset="0"/>
                <a:cs typeface="Calibri" panose="020F0502020204030204" pitchFamily="34" charset="0"/>
              </a:rPr>
              <a:t>.</a:t>
            </a:r>
            <a:endParaRPr lang="vi-VN" sz="3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70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sp>
        <p:nvSpPr>
          <p:cNvPr id="8" name="TextBox 7">
            <a:extLst>
              <a:ext uri="{FF2B5EF4-FFF2-40B4-BE49-F238E27FC236}">
                <a16:creationId xmlns:a16="http://schemas.microsoft.com/office/drawing/2014/main" id="{5E9A8379-153B-4F2D-8FC0-8C5C16B02A67}"/>
              </a:ext>
            </a:extLst>
          </p:cNvPr>
          <p:cNvSpPr txBox="1"/>
          <p:nvPr/>
        </p:nvSpPr>
        <p:spPr>
          <a:xfrm>
            <a:off x="402618" y="1563446"/>
            <a:ext cx="11278105" cy="4770280"/>
          </a:xfrm>
          <a:prstGeom prst="rect">
            <a:avLst/>
          </a:prstGeom>
          <a:noFill/>
        </p:spPr>
        <p:txBody>
          <a:bodyPr wrap="square" rtlCol="0">
            <a:spAutoFit/>
          </a:bodyPr>
          <a:lstStyle/>
          <a:p>
            <a:pPr algn="just">
              <a:lnSpc>
                <a:spcPct val="125000"/>
              </a:lnSpc>
              <a:spcAft>
                <a:spcPts val="2400"/>
              </a:spcAft>
            </a:pPr>
            <a:r>
              <a:rPr lang="en-US" sz="3900" b="1" dirty="0">
                <a:solidFill>
                  <a:srgbClr val="FF0000"/>
                </a:solidFill>
                <a:latin typeface="Calibri" panose="020F0502020204030204" pitchFamily="34" charset="0"/>
                <a:cs typeface="Calibri" panose="020F0502020204030204" pitchFamily="34" charset="0"/>
              </a:rPr>
              <a:t>CÂU HỎI: </a:t>
            </a:r>
            <a:r>
              <a:rPr lang="vi-VN" sz="3900" dirty="0">
                <a:latin typeface="Calibri" panose="020F0502020204030204" pitchFamily="34" charset="0"/>
                <a:cs typeface="Calibri" panose="020F0502020204030204" pitchFamily="34" charset="0"/>
              </a:rPr>
              <a:t>Tại sao trong phòng kín ta thường nghe thấy âm to hơn so với khi ta nghe chính âm đó ở ngoài trời?</a:t>
            </a:r>
            <a:endParaRPr lang="en-US" sz="3900" dirty="0">
              <a:latin typeface="Calibri" panose="020F0502020204030204" pitchFamily="34" charset="0"/>
              <a:cs typeface="Calibri" panose="020F0502020204030204" pitchFamily="34" charset="0"/>
            </a:endParaRPr>
          </a:p>
          <a:p>
            <a:pPr algn="just">
              <a:lnSpc>
                <a:spcPct val="125000"/>
              </a:lnSpc>
              <a:spcAft>
                <a:spcPts val="2400"/>
              </a:spcAft>
            </a:pPr>
            <a:r>
              <a:rPr lang="en-US" sz="3800" dirty="0">
                <a:latin typeface="Calibri" panose="020F0502020204030204" pitchFamily="34" charset="0"/>
                <a:cs typeface="Calibri" panose="020F0502020204030204" pitchFamily="34" charset="0"/>
              </a:rPr>
              <a:t>- </a:t>
            </a:r>
            <a:r>
              <a:rPr lang="vi-VN" sz="3800" dirty="0">
                <a:latin typeface="Calibri" panose="020F0502020204030204" pitchFamily="34" charset="0"/>
                <a:cs typeface="Calibri" panose="020F0502020204030204" pitchFamily="34" charset="0"/>
              </a:rPr>
              <a:t>Trong phòng nhỏ (hẹp) và kín, </a:t>
            </a:r>
            <a:r>
              <a:rPr lang="vi-VN" sz="3800" dirty="0">
                <a:solidFill>
                  <a:srgbClr val="0070C0"/>
                </a:solidFill>
                <a:latin typeface="Calibri" panose="020F0502020204030204" pitchFamily="34" charset="0"/>
                <a:cs typeface="Calibri" panose="020F0502020204030204" pitchFamily="34" charset="0"/>
              </a:rPr>
              <a:t>âm phát ra </a:t>
            </a:r>
            <a:r>
              <a:rPr lang="vi-VN" sz="3800" dirty="0">
                <a:latin typeface="Calibri" panose="020F0502020204030204" pitchFamily="34" charset="0"/>
                <a:cs typeface="Calibri" panose="020F0502020204030204" pitchFamily="34" charset="0"/>
              </a:rPr>
              <a:t>và </a:t>
            </a:r>
            <a:r>
              <a:rPr lang="vi-VN" sz="3800" dirty="0">
                <a:solidFill>
                  <a:srgbClr val="0070C0"/>
                </a:solidFill>
                <a:latin typeface="Calibri" panose="020F0502020204030204" pitchFamily="34" charset="0"/>
                <a:cs typeface="Calibri" panose="020F0502020204030204" pitchFamily="34" charset="0"/>
              </a:rPr>
              <a:t>âm phản xạ</a:t>
            </a:r>
            <a:r>
              <a:rPr lang="vi-VN" sz="3800" dirty="0">
                <a:latin typeface="Calibri" panose="020F0502020204030204" pitchFamily="34" charset="0"/>
                <a:cs typeface="Calibri" panose="020F0502020204030204" pitchFamily="34" charset="0"/>
              </a:rPr>
              <a:t> </a:t>
            </a:r>
            <a:r>
              <a:rPr lang="vi-VN" sz="3800" dirty="0">
                <a:solidFill>
                  <a:srgbClr val="00B050"/>
                </a:solidFill>
                <a:latin typeface="Calibri" panose="020F0502020204030204" pitchFamily="34" charset="0"/>
                <a:cs typeface="Calibri" panose="020F0502020204030204" pitchFamily="34" charset="0"/>
              </a:rPr>
              <a:t>truyền tới tai cùng lúc </a:t>
            </a:r>
            <a:r>
              <a:rPr lang="vi-VN" sz="3800" dirty="0">
                <a:latin typeface="Calibri" panose="020F0502020204030204" pitchFamily="34" charset="0"/>
                <a:cs typeface="Calibri" panose="020F0502020204030204" pitchFamily="34" charset="0"/>
              </a:rPr>
              <a:t>(trong thời gian ngắn hơn 1/15 giây)</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Vì</a:t>
            </a:r>
            <a:r>
              <a:rPr lang="en-US" sz="3800" dirty="0">
                <a:latin typeface="Calibri" panose="020F0502020204030204" pitchFamily="34" charset="0"/>
                <a:cs typeface="Calibri" panose="020F0502020204030204" pitchFamily="34" charset="0"/>
              </a:rPr>
              <a:t> </a:t>
            </a:r>
            <a:r>
              <a:rPr lang="vi-VN" sz="3800" dirty="0">
                <a:solidFill>
                  <a:srgbClr val="00B050"/>
                </a:solidFill>
                <a:latin typeface="Calibri" panose="020F0502020204030204" pitchFamily="34" charset="0"/>
                <a:cs typeface="Calibri" panose="020F0502020204030204" pitchFamily="34" charset="0"/>
              </a:rPr>
              <a:t>nghe được đồng thời </a:t>
            </a:r>
            <a:r>
              <a:rPr lang="vi-VN" sz="3800" dirty="0">
                <a:solidFill>
                  <a:srgbClr val="0070C0"/>
                </a:solidFill>
                <a:latin typeface="Calibri" panose="020F0502020204030204" pitchFamily="34" charset="0"/>
                <a:cs typeface="Calibri" panose="020F0502020204030204" pitchFamily="34" charset="0"/>
              </a:rPr>
              <a:t>âm phát ra</a:t>
            </a:r>
            <a:r>
              <a:rPr lang="en-US" sz="3800" dirty="0">
                <a:solidFill>
                  <a:srgbClr val="0070C0"/>
                </a:solidFill>
                <a:latin typeface="Calibri" panose="020F0502020204030204" pitchFamily="34" charset="0"/>
                <a:cs typeface="Calibri" panose="020F0502020204030204" pitchFamily="34" charset="0"/>
              </a:rPr>
              <a:t> </a:t>
            </a:r>
            <a:r>
              <a:rPr lang="en-US" sz="3800" dirty="0" err="1">
                <a:solidFill>
                  <a:srgbClr val="0070C0"/>
                </a:solidFill>
                <a:latin typeface="Calibri" panose="020F0502020204030204" pitchFamily="34" charset="0"/>
                <a:cs typeface="Calibri" panose="020F0502020204030204" pitchFamily="34" charset="0"/>
              </a:rPr>
              <a:t>trực</a:t>
            </a:r>
            <a:r>
              <a:rPr lang="en-US" sz="3800" dirty="0">
                <a:solidFill>
                  <a:srgbClr val="0070C0"/>
                </a:solidFill>
                <a:latin typeface="Calibri" panose="020F0502020204030204" pitchFamily="34" charset="0"/>
                <a:cs typeface="Calibri" panose="020F0502020204030204" pitchFamily="34" charset="0"/>
              </a:rPr>
              <a:t> </a:t>
            </a:r>
            <a:r>
              <a:rPr lang="en-US" sz="3800" dirty="0" err="1">
                <a:solidFill>
                  <a:srgbClr val="0070C0"/>
                </a:solidFill>
                <a:latin typeface="Calibri" panose="020F0502020204030204" pitchFamily="34" charset="0"/>
                <a:cs typeface="Calibri" panose="020F0502020204030204" pitchFamily="34" charset="0"/>
              </a:rPr>
              <a:t>tiếp</a:t>
            </a:r>
            <a:r>
              <a:rPr lang="vi-VN" sz="3800" dirty="0">
                <a:solidFill>
                  <a:srgbClr val="0070C0"/>
                </a:solidFill>
                <a:latin typeface="Calibri" panose="020F0502020204030204" pitchFamily="34" charset="0"/>
                <a:cs typeface="Calibri" panose="020F0502020204030204" pitchFamily="34" charset="0"/>
              </a:rPr>
              <a:t> </a:t>
            </a:r>
            <a:r>
              <a:rPr lang="vi-VN" sz="3800" dirty="0">
                <a:latin typeface="Calibri" panose="020F0502020204030204" pitchFamily="34" charset="0"/>
                <a:cs typeface="Calibri" panose="020F0502020204030204" pitchFamily="34" charset="0"/>
              </a:rPr>
              <a:t>và </a:t>
            </a:r>
            <a:r>
              <a:rPr lang="vi-VN" sz="3800" dirty="0">
                <a:solidFill>
                  <a:srgbClr val="0070C0"/>
                </a:solidFill>
                <a:latin typeface="Calibri" panose="020F0502020204030204" pitchFamily="34" charset="0"/>
                <a:cs typeface="Calibri" panose="020F0502020204030204" pitchFamily="34" charset="0"/>
              </a:rPr>
              <a:t>âm phản xạ </a:t>
            </a:r>
            <a:r>
              <a:rPr lang="vi-VN" sz="3800" dirty="0">
                <a:latin typeface="Calibri" panose="020F0502020204030204" pitchFamily="34" charset="0"/>
                <a:cs typeface="Calibri" panose="020F0502020204030204" pitchFamily="34" charset="0"/>
              </a:rPr>
              <a:t>nên </a:t>
            </a:r>
            <a:r>
              <a:rPr lang="en-US" sz="3800" dirty="0" err="1">
                <a:solidFill>
                  <a:srgbClr val="FF0000"/>
                </a:solidFill>
                <a:latin typeface="Calibri" panose="020F0502020204030204" pitchFamily="34" charset="0"/>
                <a:cs typeface="Calibri" panose="020F0502020204030204" pitchFamily="34" charset="0"/>
              </a:rPr>
              <a:t>âm</a:t>
            </a:r>
            <a:r>
              <a:rPr lang="en-US" sz="3800" dirty="0">
                <a:solidFill>
                  <a:srgbClr val="FF0000"/>
                </a:solidFill>
                <a:latin typeface="Calibri" panose="020F0502020204030204" pitchFamily="34" charset="0"/>
                <a:cs typeface="Calibri" panose="020F0502020204030204" pitchFamily="34" charset="0"/>
              </a:rPr>
              <a:t> </a:t>
            </a:r>
            <a:r>
              <a:rPr lang="en-US" sz="3800" dirty="0" err="1">
                <a:solidFill>
                  <a:srgbClr val="FF0000"/>
                </a:solidFill>
                <a:latin typeface="Calibri" panose="020F0502020204030204" pitchFamily="34" charset="0"/>
                <a:cs typeface="Calibri" panose="020F0502020204030204" pitchFamily="34" charset="0"/>
              </a:rPr>
              <a:t>nghe</a:t>
            </a:r>
            <a:r>
              <a:rPr lang="en-US" sz="3800" dirty="0">
                <a:solidFill>
                  <a:srgbClr val="FF0000"/>
                </a:solidFill>
                <a:latin typeface="Calibri" panose="020F0502020204030204" pitchFamily="34" charset="0"/>
                <a:cs typeface="Calibri" panose="020F0502020204030204" pitchFamily="34" charset="0"/>
              </a:rPr>
              <a:t> </a:t>
            </a:r>
            <a:r>
              <a:rPr lang="vi-VN" sz="3800" dirty="0">
                <a:solidFill>
                  <a:srgbClr val="FF0000"/>
                </a:solidFill>
                <a:latin typeface="Calibri" panose="020F0502020204030204" pitchFamily="34" charset="0"/>
                <a:cs typeface="Calibri" panose="020F0502020204030204" pitchFamily="34" charset="0"/>
              </a:rPr>
              <a:t>to</a:t>
            </a:r>
            <a:r>
              <a:rPr lang="en-US" sz="3800" dirty="0">
                <a:solidFill>
                  <a:srgbClr val="FF0000"/>
                </a:solidFill>
                <a:latin typeface="Calibri" panose="020F0502020204030204" pitchFamily="34" charset="0"/>
                <a:cs typeface="Calibri" panose="020F0502020204030204" pitchFamily="34" charset="0"/>
              </a:rPr>
              <a:t> </a:t>
            </a:r>
            <a:r>
              <a:rPr lang="en-US" sz="3800" dirty="0" err="1">
                <a:solidFill>
                  <a:srgbClr val="FF0000"/>
                </a:solidFill>
                <a:latin typeface="Calibri" panose="020F0502020204030204" pitchFamily="34" charset="0"/>
                <a:cs typeface="Calibri" panose="020F0502020204030204" pitchFamily="34" charset="0"/>
              </a:rPr>
              <a:t>và</a:t>
            </a:r>
            <a:r>
              <a:rPr lang="en-US" sz="3800" dirty="0">
                <a:solidFill>
                  <a:srgbClr val="FF0000"/>
                </a:solidFill>
                <a:latin typeface="Calibri" panose="020F0502020204030204" pitchFamily="34" charset="0"/>
                <a:cs typeface="Calibri" panose="020F0502020204030204" pitchFamily="34" charset="0"/>
              </a:rPr>
              <a:t> </a:t>
            </a:r>
            <a:r>
              <a:rPr lang="en-US" sz="3800" dirty="0" err="1">
                <a:solidFill>
                  <a:srgbClr val="FF0000"/>
                </a:solidFill>
                <a:latin typeface="Calibri" panose="020F0502020204030204" pitchFamily="34" charset="0"/>
                <a:cs typeface="Calibri" panose="020F0502020204030204" pitchFamily="34" charset="0"/>
              </a:rPr>
              <a:t>rõ</a:t>
            </a:r>
            <a:r>
              <a:rPr lang="vi-VN" sz="3800" dirty="0">
                <a:solidFill>
                  <a:srgbClr val="FF0000"/>
                </a:solidFill>
                <a:latin typeface="Calibri" panose="020F0502020204030204" pitchFamily="34" charset="0"/>
                <a:cs typeface="Calibri" panose="020F0502020204030204" pitchFamily="34" charset="0"/>
              </a:rPr>
              <a:t> hơn</a:t>
            </a:r>
            <a:r>
              <a:rPr lang="vi-VN" sz="38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18691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sp>
        <p:nvSpPr>
          <p:cNvPr id="8" name="TextBox 7">
            <a:extLst>
              <a:ext uri="{FF2B5EF4-FFF2-40B4-BE49-F238E27FC236}">
                <a16:creationId xmlns:a16="http://schemas.microsoft.com/office/drawing/2014/main" id="{5E9A8379-153B-4F2D-8FC0-8C5C16B02A67}"/>
              </a:ext>
            </a:extLst>
          </p:cNvPr>
          <p:cNvSpPr txBox="1"/>
          <p:nvPr/>
        </p:nvSpPr>
        <p:spPr>
          <a:xfrm>
            <a:off x="402618" y="1393473"/>
            <a:ext cx="11278105" cy="3787832"/>
          </a:xfrm>
          <a:prstGeom prst="rect">
            <a:avLst/>
          </a:prstGeom>
          <a:noFill/>
        </p:spPr>
        <p:txBody>
          <a:bodyPr wrap="square" rtlCol="0">
            <a:spAutoFit/>
          </a:bodyPr>
          <a:lstStyle/>
          <a:p>
            <a:pPr algn="just">
              <a:lnSpc>
                <a:spcPct val="125000"/>
              </a:lnSpc>
            </a:pPr>
            <a:r>
              <a:rPr lang="en-US" sz="3900" b="1" dirty="0">
                <a:solidFill>
                  <a:srgbClr val="FF0000"/>
                </a:solidFill>
                <a:latin typeface="Calibri" panose="020F0502020204030204" pitchFamily="34" charset="0"/>
                <a:cs typeface="Calibri" panose="020F0502020204030204" pitchFamily="34" charset="0"/>
              </a:rPr>
              <a:t>CÂU HỎI: </a:t>
            </a:r>
            <a:r>
              <a:rPr lang="vi-VN" sz="3900" dirty="0">
                <a:latin typeface="Calibri" panose="020F0502020204030204" pitchFamily="34" charset="0"/>
                <a:cs typeface="Calibri" panose="020F0502020204030204" pitchFamily="34" charset="0"/>
              </a:rPr>
              <a:t>Khi </a:t>
            </a:r>
            <a:r>
              <a:rPr lang="vi-VN" sz="3900" dirty="0">
                <a:solidFill>
                  <a:srgbClr val="0070C0"/>
                </a:solidFill>
                <a:latin typeface="Calibri" panose="020F0502020204030204" pitchFamily="34" charset="0"/>
                <a:cs typeface="Calibri" panose="020F0502020204030204" pitchFamily="34" charset="0"/>
              </a:rPr>
              <a:t>nói to trong phòng rất lớn </a:t>
            </a:r>
            <a:r>
              <a:rPr lang="vi-VN" sz="3900" dirty="0">
                <a:latin typeface="Calibri" panose="020F0502020204030204" pitchFamily="34" charset="0"/>
                <a:cs typeface="Calibri" panose="020F0502020204030204" pitchFamily="34" charset="0"/>
              </a:rPr>
              <a:t>thì </a:t>
            </a:r>
            <a:r>
              <a:rPr lang="vi-VN" sz="3900" dirty="0">
                <a:solidFill>
                  <a:srgbClr val="00B050"/>
                </a:solidFill>
                <a:latin typeface="Calibri" panose="020F0502020204030204" pitchFamily="34" charset="0"/>
                <a:cs typeface="Calibri" panose="020F0502020204030204" pitchFamily="34" charset="0"/>
              </a:rPr>
              <a:t>nghe được tiếng vang</a:t>
            </a:r>
            <a:r>
              <a:rPr lang="vi-VN" sz="3900" dirty="0">
                <a:latin typeface="Calibri" panose="020F0502020204030204" pitchFamily="34" charset="0"/>
                <a:cs typeface="Calibri" panose="020F0502020204030204" pitchFamily="34" charset="0"/>
              </a:rPr>
              <a:t>. Nhưng </a:t>
            </a:r>
            <a:r>
              <a:rPr lang="vi-VN" sz="3900" dirty="0">
                <a:solidFill>
                  <a:srgbClr val="0070C0"/>
                </a:solidFill>
                <a:latin typeface="Calibri" panose="020F0502020204030204" pitchFamily="34" charset="0"/>
                <a:cs typeface="Calibri" panose="020F0502020204030204" pitchFamily="34" charset="0"/>
              </a:rPr>
              <a:t>nói to như vậy trong phòng nhỏ </a:t>
            </a:r>
            <a:r>
              <a:rPr lang="vi-VN" sz="3900" dirty="0">
                <a:latin typeface="Calibri" panose="020F0502020204030204" pitchFamily="34" charset="0"/>
                <a:cs typeface="Calibri" panose="020F0502020204030204" pitchFamily="34" charset="0"/>
              </a:rPr>
              <a:t>thì lại </a:t>
            </a:r>
            <a:r>
              <a:rPr lang="vi-VN" sz="3900" dirty="0">
                <a:solidFill>
                  <a:srgbClr val="00B050"/>
                </a:solidFill>
                <a:latin typeface="Calibri" panose="020F0502020204030204" pitchFamily="34" charset="0"/>
                <a:cs typeface="Calibri" panose="020F0502020204030204" pitchFamily="34" charset="0"/>
              </a:rPr>
              <a:t>không nghe được tiếng vang</a:t>
            </a:r>
            <a:r>
              <a:rPr lang="vi-VN" sz="3900" dirty="0">
                <a:latin typeface="Calibri" panose="020F0502020204030204" pitchFamily="34" charset="0"/>
                <a:cs typeface="Calibri" panose="020F0502020204030204" pitchFamily="34" charset="0"/>
              </a:rPr>
              <a:t>.</a:t>
            </a:r>
            <a:r>
              <a:rPr lang="en-US" sz="3900" dirty="0">
                <a:latin typeface="Calibri" panose="020F0502020204030204" pitchFamily="34" charset="0"/>
                <a:cs typeface="Calibri" panose="020F0502020204030204" pitchFamily="34" charset="0"/>
              </a:rPr>
              <a:t> </a:t>
            </a:r>
          </a:p>
          <a:p>
            <a:pPr algn="just">
              <a:lnSpc>
                <a:spcPct val="125000"/>
              </a:lnSpc>
            </a:pPr>
            <a:r>
              <a:rPr lang="en-US" sz="3900" dirty="0" err="1">
                <a:latin typeface="Calibri" panose="020F0502020204030204" pitchFamily="34" charset="0"/>
                <a:cs typeface="Calibri" panose="020F0502020204030204" pitchFamily="34" charset="0"/>
              </a:rPr>
              <a:t>Trong</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trường</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hợp</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nào</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có</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âm</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phản</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xạ</a:t>
            </a:r>
            <a:r>
              <a:rPr lang="en-US" sz="3900" dirty="0">
                <a:latin typeface="Calibri" panose="020F0502020204030204" pitchFamily="34" charset="0"/>
                <a:cs typeface="Calibri" panose="020F0502020204030204" pitchFamily="34" charset="0"/>
              </a:rPr>
              <a:t>. </a:t>
            </a:r>
          </a:p>
          <a:p>
            <a:pPr algn="just">
              <a:lnSpc>
                <a:spcPct val="125000"/>
              </a:lnSpc>
            </a:pPr>
            <a:r>
              <a:rPr lang="en-US" sz="3900" dirty="0" err="1">
                <a:latin typeface="Calibri" panose="020F0502020204030204" pitchFamily="34" charset="0"/>
                <a:cs typeface="Calibri" panose="020F0502020204030204" pitchFamily="34" charset="0"/>
              </a:rPr>
              <a:t>Em</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hãy</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giải</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thích</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vì</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sao</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lại</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có</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sự</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khác</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nhau</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như</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vậy</a:t>
            </a:r>
            <a:r>
              <a:rPr lang="en-US" sz="3900" dirty="0">
                <a:latin typeface="Calibri" panose="020F0502020204030204" pitchFamily="34" charset="0"/>
                <a:cs typeface="Calibri" panose="020F0502020204030204" pitchFamily="34" charset="0"/>
              </a:rPr>
              <a:t>?</a:t>
            </a:r>
            <a:endParaRPr lang="vi-VN" sz="3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519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sp>
        <p:nvSpPr>
          <p:cNvPr id="8" name="TextBox 7">
            <a:extLst>
              <a:ext uri="{FF2B5EF4-FFF2-40B4-BE49-F238E27FC236}">
                <a16:creationId xmlns:a16="http://schemas.microsoft.com/office/drawing/2014/main" id="{5E9A8379-153B-4F2D-8FC0-8C5C16B02A67}"/>
              </a:ext>
            </a:extLst>
          </p:cNvPr>
          <p:cNvSpPr txBox="1"/>
          <p:nvPr/>
        </p:nvSpPr>
        <p:spPr>
          <a:xfrm>
            <a:off x="262274" y="1452020"/>
            <a:ext cx="11654423" cy="4925579"/>
          </a:xfrm>
          <a:prstGeom prst="rect">
            <a:avLst/>
          </a:prstGeom>
          <a:noFill/>
        </p:spPr>
        <p:txBody>
          <a:bodyPr wrap="square" rtlCol="0">
            <a:spAutoFit/>
          </a:bodyPr>
          <a:lstStyle/>
          <a:p>
            <a:pPr algn="just">
              <a:lnSpc>
                <a:spcPct val="125000"/>
              </a:lnSpc>
              <a:spcAft>
                <a:spcPts val="2400"/>
              </a:spcAft>
            </a:pPr>
            <a:r>
              <a:rPr lang="en-US" sz="3700" b="1" dirty="0">
                <a:solidFill>
                  <a:srgbClr val="FF0000"/>
                </a:solidFill>
                <a:latin typeface="Calibri" panose="020F0502020204030204" pitchFamily="34" charset="0"/>
                <a:cs typeface="Calibri" panose="020F0502020204030204" pitchFamily="34" charset="0"/>
              </a:rPr>
              <a:t>TRẢ LỜI: </a:t>
            </a:r>
          </a:p>
          <a:p>
            <a:pPr algn="just">
              <a:lnSpc>
                <a:spcPct val="125000"/>
              </a:lnSpc>
              <a:spcAft>
                <a:spcPts val="2400"/>
              </a:spcAft>
            </a:pPr>
            <a:r>
              <a:rPr lang="en-US" sz="3700" dirty="0">
                <a:latin typeface="Calibri" panose="020F0502020204030204" pitchFamily="34" charset="0"/>
                <a:cs typeface="Calibri" panose="020F0502020204030204" pitchFamily="34" charset="0"/>
              </a:rPr>
              <a:t>- </a:t>
            </a:r>
            <a:r>
              <a:rPr lang="vi-VN" sz="3700" dirty="0">
                <a:latin typeface="Calibri" panose="020F0502020204030204" pitchFamily="34" charset="0"/>
                <a:cs typeface="Calibri" panose="020F0502020204030204" pitchFamily="34" charset="0"/>
              </a:rPr>
              <a:t>Trong </a:t>
            </a:r>
            <a:r>
              <a:rPr lang="vi-VN" sz="3700" dirty="0">
                <a:solidFill>
                  <a:srgbClr val="0070C0"/>
                </a:solidFill>
                <a:latin typeface="Calibri" panose="020F0502020204030204" pitchFamily="34" charset="0"/>
                <a:cs typeface="Calibri" panose="020F0502020204030204" pitchFamily="34" charset="0"/>
              </a:rPr>
              <a:t>cả hai phòng đều có âm phản xạ</a:t>
            </a:r>
            <a:r>
              <a:rPr lang="vi-VN" sz="3700" dirty="0">
                <a:latin typeface="Calibri" panose="020F0502020204030204" pitchFamily="34" charset="0"/>
                <a:cs typeface="Calibri" panose="020F0502020204030204" pitchFamily="34" charset="0"/>
              </a:rPr>
              <a:t>. </a:t>
            </a:r>
            <a:endParaRPr lang="en-US" sz="3700" dirty="0">
              <a:latin typeface="Calibri" panose="020F0502020204030204" pitchFamily="34" charset="0"/>
              <a:cs typeface="Calibri" panose="020F0502020204030204" pitchFamily="34" charset="0"/>
            </a:endParaRPr>
          </a:p>
          <a:p>
            <a:pPr algn="just">
              <a:lnSpc>
                <a:spcPct val="125000"/>
              </a:lnSpc>
              <a:spcAft>
                <a:spcPts val="2400"/>
              </a:spcAft>
            </a:pPr>
            <a:r>
              <a:rPr lang="en-US" sz="3700" dirty="0">
                <a:latin typeface="Calibri" panose="020F0502020204030204" pitchFamily="34" charset="0"/>
                <a:cs typeface="Calibri" panose="020F0502020204030204" pitchFamily="34" charset="0"/>
              </a:rPr>
              <a:t>- </a:t>
            </a:r>
            <a:r>
              <a:rPr lang="vi-VN" sz="3700" dirty="0">
                <a:latin typeface="Calibri" panose="020F0502020204030204" pitchFamily="34" charset="0"/>
                <a:cs typeface="Calibri" panose="020F0502020204030204" pitchFamily="34" charset="0"/>
              </a:rPr>
              <a:t>Khi nói </a:t>
            </a:r>
            <a:r>
              <a:rPr lang="vi-VN" sz="3700" dirty="0">
                <a:solidFill>
                  <a:srgbClr val="00B050"/>
                </a:solidFill>
                <a:latin typeface="Calibri" panose="020F0502020204030204" pitchFamily="34" charset="0"/>
                <a:cs typeface="Calibri" panose="020F0502020204030204" pitchFamily="34" charset="0"/>
              </a:rPr>
              <a:t>trong phòng nhỏ</a:t>
            </a:r>
            <a:r>
              <a:rPr lang="vi-VN" sz="3700" dirty="0">
                <a:latin typeface="Calibri" panose="020F0502020204030204" pitchFamily="34" charset="0"/>
                <a:cs typeface="Calibri" panose="020F0502020204030204" pitchFamily="34" charset="0"/>
              </a:rPr>
              <a:t>, mặc dù vẫn có âm phản xạ từ tường phòng đến tai nhưng</a:t>
            </a:r>
            <a:r>
              <a:rPr lang="en-US" sz="3700" dirty="0">
                <a:latin typeface="Calibri" panose="020F0502020204030204" pitchFamily="34" charset="0"/>
                <a:cs typeface="Calibri" panose="020F0502020204030204" pitchFamily="34" charset="0"/>
              </a:rPr>
              <a:t> ta</a:t>
            </a:r>
            <a:r>
              <a:rPr lang="vi-VN" sz="3700" dirty="0">
                <a:latin typeface="Calibri" panose="020F0502020204030204" pitchFamily="34" charset="0"/>
                <a:cs typeface="Calibri" panose="020F0502020204030204" pitchFamily="34" charset="0"/>
              </a:rPr>
              <a:t> không nghe được tiếng vang vì </a:t>
            </a:r>
            <a:r>
              <a:rPr lang="vi-VN" sz="3700" dirty="0">
                <a:solidFill>
                  <a:srgbClr val="0070C0"/>
                </a:solidFill>
                <a:latin typeface="Calibri" panose="020F0502020204030204" pitchFamily="34" charset="0"/>
                <a:cs typeface="Calibri" panose="020F0502020204030204" pitchFamily="34" charset="0"/>
              </a:rPr>
              <a:t>âm phản xạ </a:t>
            </a:r>
            <a:r>
              <a:rPr lang="vi-VN" sz="3700" dirty="0">
                <a:latin typeface="Calibri" panose="020F0502020204030204" pitchFamily="34" charset="0"/>
                <a:cs typeface="Calibri" panose="020F0502020204030204" pitchFamily="34" charset="0"/>
              </a:rPr>
              <a:t>từ tường phòng và </a:t>
            </a:r>
            <a:r>
              <a:rPr lang="vi-VN" sz="3700" dirty="0">
                <a:solidFill>
                  <a:srgbClr val="0070C0"/>
                </a:solidFill>
                <a:latin typeface="Calibri" panose="020F0502020204030204" pitchFamily="34" charset="0"/>
                <a:cs typeface="Calibri" panose="020F0502020204030204" pitchFamily="34" charset="0"/>
              </a:rPr>
              <a:t>âm nói ra </a:t>
            </a:r>
            <a:r>
              <a:rPr lang="vi-VN" sz="3700" dirty="0">
                <a:solidFill>
                  <a:srgbClr val="00B050"/>
                </a:solidFill>
                <a:latin typeface="Calibri" panose="020F0502020204030204" pitchFamily="34" charset="0"/>
                <a:cs typeface="Calibri" panose="020F0502020204030204" pitchFamily="34" charset="0"/>
              </a:rPr>
              <a:t>đến tai gần như cùng một lúc</a:t>
            </a:r>
            <a:r>
              <a:rPr lang="en-US" sz="3700" dirty="0">
                <a:latin typeface="Calibri" panose="020F0502020204030204" pitchFamily="34" charset="0"/>
                <a:cs typeface="Calibri" panose="020F0502020204030204" pitchFamily="34" charset="0"/>
              </a:rPr>
              <a:t>.(</a:t>
            </a:r>
            <a:r>
              <a:rPr lang="en-US" sz="3700" dirty="0" err="1">
                <a:latin typeface="Calibri" panose="020F0502020204030204" pitchFamily="34" charset="0"/>
                <a:cs typeface="Calibri" panose="020F0502020204030204" pitchFamily="34" charset="0"/>
              </a:rPr>
              <a:t>ngắn</a:t>
            </a:r>
            <a:r>
              <a:rPr lang="en-US" sz="3700" dirty="0">
                <a:latin typeface="Calibri" panose="020F0502020204030204" pitchFamily="34" charset="0"/>
                <a:cs typeface="Calibri" panose="020F0502020204030204" pitchFamily="34" charset="0"/>
              </a:rPr>
              <a:t> </a:t>
            </a:r>
            <a:r>
              <a:rPr lang="en-US" sz="3700" dirty="0" err="1">
                <a:latin typeface="Calibri" panose="020F0502020204030204" pitchFamily="34" charset="0"/>
                <a:cs typeface="Calibri" panose="020F0502020204030204" pitchFamily="34" charset="0"/>
              </a:rPr>
              <a:t>hơn</a:t>
            </a:r>
            <a:r>
              <a:rPr lang="en-US" sz="3700" dirty="0">
                <a:latin typeface="Calibri" panose="020F0502020204030204" pitchFamily="34" charset="0"/>
                <a:cs typeface="Calibri" panose="020F0502020204030204" pitchFamily="34" charset="0"/>
              </a:rPr>
              <a:t> 1/15 </a:t>
            </a:r>
            <a:r>
              <a:rPr lang="en-US" sz="3700" dirty="0" err="1">
                <a:latin typeface="Calibri" panose="020F0502020204030204" pitchFamily="34" charset="0"/>
                <a:cs typeface="Calibri" panose="020F0502020204030204" pitchFamily="34" charset="0"/>
              </a:rPr>
              <a:t>giây</a:t>
            </a:r>
            <a:r>
              <a:rPr lang="en-US" sz="3700" dirty="0">
                <a:latin typeface="Calibri" panose="020F0502020204030204" pitchFamily="34" charset="0"/>
                <a:cs typeface="Calibri" panose="020F0502020204030204" pitchFamily="34" charset="0"/>
              </a:rPr>
              <a:t>)</a:t>
            </a:r>
            <a:endParaRPr lang="vi-VN" sz="37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237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sp>
        <p:nvSpPr>
          <p:cNvPr id="8" name="TextBox 7">
            <a:extLst>
              <a:ext uri="{FF2B5EF4-FFF2-40B4-BE49-F238E27FC236}">
                <a16:creationId xmlns:a16="http://schemas.microsoft.com/office/drawing/2014/main" id="{5E9A8379-153B-4F2D-8FC0-8C5C16B02A67}"/>
              </a:ext>
            </a:extLst>
          </p:cNvPr>
          <p:cNvSpPr txBox="1"/>
          <p:nvPr/>
        </p:nvSpPr>
        <p:spPr>
          <a:xfrm>
            <a:off x="286327" y="1220079"/>
            <a:ext cx="11619345" cy="2062296"/>
          </a:xfrm>
          <a:prstGeom prst="rect">
            <a:avLst/>
          </a:prstGeom>
          <a:noFill/>
        </p:spPr>
        <p:txBody>
          <a:bodyPr wrap="square" rtlCol="0">
            <a:spAutoFit/>
          </a:bodyPr>
          <a:lstStyle/>
          <a:p>
            <a:pPr algn="just">
              <a:lnSpc>
                <a:spcPct val="125000"/>
              </a:lnSpc>
            </a:pPr>
            <a:r>
              <a:rPr lang="en-US" sz="3450" b="1" dirty="0">
                <a:solidFill>
                  <a:srgbClr val="FF0000"/>
                </a:solidFill>
                <a:latin typeface="Calibri" panose="020F0502020204030204" pitchFamily="34" charset="0"/>
                <a:cs typeface="Calibri" panose="020F0502020204030204" pitchFamily="34" charset="0"/>
              </a:rPr>
              <a:t>CÂU HỎI: </a:t>
            </a:r>
            <a:r>
              <a:rPr lang="vi-VN" sz="3450" dirty="0">
                <a:latin typeface="Calibri" panose="020F0502020204030204" pitchFamily="34" charset="0"/>
                <a:cs typeface="Calibri" panose="020F0502020204030204" pitchFamily="34" charset="0"/>
              </a:rPr>
              <a:t>Người ta thường ứng dụng sự phản xạ của sóng âm có tần số rất lớn (hơn 20000 Hz) để xác định độ sâu của biển. </a:t>
            </a:r>
            <a:r>
              <a:rPr lang="en-US" sz="3450" dirty="0" err="1">
                <a:latin typeface="Calibri" panose="020F0502020204030204" pitchFamily="34" charset="0"/>
                <a:cs typeface="Calibri" panose="020F0502020204030204" pitchFamily="34" charset="0"/>
              </a:rPr>
              <a:t>Em</a:t>
            </a:r>
            <a:r>
              <a:rPr lang="en-US" sz="3450" dirty="0">
                <a:latin typeface="Calibri" panose="020F0502020204030204" pitchFamily="34" charset="0"/>
                <a:cs typeface="Calibri" panose="020F0502020204030204" pitchFamily="34" charset="0"/>
              </a:rPr>
              <a:t> h</a:t>
            </a:r>
            <a:r>
              <a:rPr lang="vi-VN" sz="3450" dirty="0">
                <a:latin typeface="Calibri" panose="020F0502020204030204" pitchFamily="34" charset="0"/>
                <a:cs typeface="Calibri" panose="020F0502020204030204" pitchFamily="34" charset="0"/>
              </a:rPr>
              <a:t>ãy sử dụng </a:t>
            </a:r>
            <a:r>
              <a:rPr lang="en-US" sz="3450" dirty="0" err="1">
                <a:latin typeface="Calibri" panose="020F0502020204030204" pitchFamily="34" charset="0"/>
                <a:cs typeface="Calibri" panose="020F0502020204030204" pitchFamily="34" charset="0"/>
              </a:rPr>
              <a:t>hình</a:t>
            </a:r>
            <a:r>
              <a:rPr lang="en-US" sz="3450" dirty="0">
                <a:latin typeface="Calibri" panose="020F0502020204030204" pitchFamily="34" charset="0"/>
                <a:cs typeface="Calibri" panose="020F0502020204030204" pitchFamily="34" charset="0"/>
              </a:rPr>
              <a:t> </a:t>
            </a:r>
            <a:r>
              <a:rPr lang="en-US" sz="3450" dirty="0" err="1">
                <a:latin typeface="Calibri" panose="020F0502020204030204" pitchFamily="34" charset="0"/>
                <a:cs typeface="Calibri" panose="020F0502020204030204" pitchFamily="34" charset="0"/>
              </a:rPr>
              <a:t>mô</a:t>
            </a:r>
            <a:r>
              <a:rPr lang="en-US" sz="3450" dirty="0">
                <a:latin typeface="Calibri" panose="020F0502020204030204" pitchFamily="34" charset="0"/>
                <a:cs typeface="Calibri" panose="020F0502020204030204" pitchFamily="34" charset="0"/>
              </a:rPr>
              <a:t> </a:t>
            </a:r>
            <a:r>
              <a:rPr lang="en-US" sz="3450" dirty="0" err="1">
                <a:latin typeface="Calibri" panose="020F0502020204030204" pitchFamily="34" charset="0"/>
                <a:cs typeface="Calibri" panose="020F0502020204030204" pitchFamily="34" charset="0"/>
              </a:rPr>
              <a:t>tả</a:t>
            </a:r>
            <a:r>
              <a:rPr lang="en-US" sz="3450" dirty="0">
                <a:latin typeface="Calibri" panose="020F0502020204030204" pitchFamily="34" charset="0"/>
                <a:cs typeface="Calibri" panose="020F0502020204030204" pitchFamily="34" charset="0"/>
              </a:rPr>
              <a:t> </a:t>
            </a:r>
            <a:r>
              <a:rPr lang="en-US" sz="3450" dirty="0" err="1">
                <a:latin typeface="Calibri" panose="020F0502020204030204" pitchFamily="34" charset="0"/>
                <a:cs typeface="Calibri" panose="020F0502020204030204" pitchFamily="34" charset="0"/>
              </a:rPr>
              <a:t>bên</a:t>
            </a:r>
            <a:r>
              <a:rPr lang="en-US" sz="3450" dirty="0">
                <a:latin typeface="Calibri" panose="020F0502020204030204" pitchFamily="34" charset="0"/>
                <a:cs typeface="Calibri" panose="020F0502020204030204" pitchFamily="34" charset="0"/>
              </a:rPr>
              <a:t> </a:t>
            </a:r>
            <a:r>
              <a:rPr lang="en-US" sz="3450" dirty="0" err="1">
                <a:latin typeface="Calibri" panose="020F0502020204030204" pitchFamily="34" charset="0"/>
                <a:cs typeface="Calibri" panose="020F0502020204030204" pitchFamily="34" charset="0"/>
              </a:rPr>
              <a:t>dưới</a:t>
            </a:r>
            <a:r>
              <a:rPr lang="en-US" sz="3450" dirty="0">
                <a:latin typeface="Calibri" panose="020F0502020204030204" pitchFamily="34" charset="0"/>
                <a:cs typeface="Calibri" panose="020F0502020204030204" pitchFamily="34" charset="0"/>
              </a:rPr>
              <a:t> </a:t>
            </a:r>
            <a:r>
              <a:rPr lang="vi-VN" sz="3450" dirty="0">
                <a:latin typeface="Calibri" panose="020F0502020204030204" pitchFamily="34" charset="0"/>
                <a:cs typeface="Calibri" panose="020F0502020204030204" pitchFamily="34" charset="0"/>
              </a:rPr>
              <a:t>để giải thích ứng dụng này</a:t>
            </a:r>
            <a:r>
              <a:rPr lang="en-US" sz="3450" dirty="0">
                <a:latin typeface="Calibri" panose="020F0502020204030204" pitchFamily="34" charset="0"/>
                <a:cs typeface="Calibri" panose="020F0502020204030204" pitchFamily="34" charset="0"/>
              </a:rPr>
              <a:t>?</a:t>
            </a:r>
            <a:endParaRPr lang="vi-VN" sz="3450" dirty="0">
              <a:latin typeface="Calibri" panose="020F0502020204030204" pitchFamily="34" charset="0"/>
              <a:cs typeface="Calibri" panose="020F0502020204030204" pitchFamily="34" charset="0"/>
            </a:endParaRPr>
          </a:p>
        </p:txBody>
      </p:sp>
      <p:pic>
        <p:nvPicPr>
          <p:cNvPr id="8194" name="Picture 2" descr="Sound beneath the waves — bedrockocean.com">
            <a:extLst>
              <a:ext uri="{FF2B5EF4-FFF2-40B4-BE49-F238E27FC236}">
                <a16:creationId xmlns:a16="http://schemas.microsoft.com/office/drawing/2014/main" id="{990EF3C4-20B7-2495-0E0A-4C54954F47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5042" y="3429000"/>
            <a:ext cx="5738681" cy="314479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ow Does SONAR Work | Sound Navigation | DK Find Out">
            <a:extLst>
              <a:ext uri="{FF2B5EF4-FFF2-40B4-BE49-F238E27FC236}">
                <a16:creationId xmlns:a16="http://schemas.microsoft.com/office/drawing/2014/main" id="{F681E7F4-8C6E-81A2-7174-94D1387072E1}"/>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t="4433" b="4914"/>
          <a:stretch/>
        </p:blipFill>
        <p:spPr bwMode="auto">
          <a:xfrm>
            <a:off x="521809" y="3428998"/>
            <a:ext cx="5108019" cy="3144797"/>
          </a:xfrm>
          <a:prstGeom prst="rect">
            <a:avLst/>
          </a:prstGeom>
          <a:noFill/>
          <a:extLst>
            <a:ext uri="{909E8E84-426E-40DD-AFC4-6F175D3DCCD1}">
              <a14:hiddenFill xmlns:a14="http://schemas.microsoft.com/office/drawing/2010/main">
                <a:solidFill>
                  <a:srgbClr val="FFFFFF"/>
                </a:solidFill>
              </a14:hiddenFill>
            </a:ext>
          </a:extLst>
        </p:spPr>
      </p:pic>
      <p:sp>
        <p:nvSpPr>
          <p:cNvPr id="11" name="Line 15">
            <a:extLst>
              <a:ext uri="{FF2B5EF4-FFF2-40B4-BE49-F238E27FC236}">
                <a16:creationId xmlns:a16="http://schemas.microsoft.com/office/drawing/2014/main" id="{E5263C30-ADC8-8E61-126D-F890B7579A71}"/>
              </a:ext>
            </a:extLst>
          </p:cNvPr>
          <p:cNvSpPr>
            <a:spLocks noChangeShapeType="1"/>
          </p:cNvSpPr>
          <p:nvPr/>
        </p:nvSpPr>
        <p:spPr bwMode="auto">
          <a:xfrm flipH="1">
            <a:off x="2620651" y="4866779"/>
            <a:ext cx="2667" cy="1448014"/>
          </a:xfrm>
          <a:prstGeom prst="line">
            <a:avLst/>
          </a:prstGeom>
          <a:noFill/>
          <a:ln w="127000" cmpd="sng">
            <a:solidFill>
              <a:srgbClr val="0000FF"/>
            </a:solidFill>
            <a:prstDash val="sysDot"/>
            <a:round/>
            <a:headEnd w="lg" len="lg"/>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Line 16">
            <a:extLst>
              <a:ext uri="{FF2B5EF4-FFF2-40B4-BE49-F238E27FC236}">
                <a16:creationId xmlns:a16="http://schemas.microsoft.com/office/drawing/2014/main" id="{C5CDD1A8-74DE-9CE7-5B66-F266EC98F22B}"/>
              </a:ext>
            </a:extLst>
          </p:cNvPr>
          <p:cNvSpPr>
            <a:spLocks noChangeShapeType="1"/>
          </p:cNvSpPr>
          <p:nvPr/>
        </p:nvSpPr>
        <p:spPr bwMode="auto">
          <a:xfrm flipV="1">
            <a:off x="3370703" y="4866779"/>
            <a:ext cx="356975" cy="1448014"/>
          </a:xfrm>
          <a:prstGeom prst="line">
            <a:avLst/>
          </a:prstGeom>
          <a:noFill/>
          <a:ln w="12700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C00000"/>
              </a:solidFill>
            </a:endParaRPr>
          </a:p>
        </p:txBody>
      </p:sp>
      <p:sp>
        <p:nvSpPr>
          <p:cNvPr id="17" name="Rectangle 16">
            <a:extLst>
              <a:ext uri="{FF2B5EF4-FFF2-40B4-BE49-F238E27FC236}">
                <a16:creationId xmlns:a16="http://schemas.microsoft.com/office/drawing/2014/main" id="{DDBF0174-05ED-7C19-18F0-7124EB0F686E}"/>
              </a:ext>
            </a:extLst>
          </p:cNvPr>
          <p:cNvSpPr/>
          <p:nvPr/>
        </p:nvSpPr>
        <p:spPr>
          <a:xfrm rot="16200000">
            <a:off x="1272102" y="5399393"/>
            <a:ext cx="1923539" cy="477054"/>
          </a:xfrm>
          <a:prstGeom prst="rect">
            <a:avLst/>
          </a:prstGeom>
          <a:noFill/>
        </p:spPr>
        <p:txBody>
          <a:bodyPr wrap="none" lIns="91440" tIns="45720" rIns="91440" bIns="45720">
            <a:spAutoFit/>
          </a:bodyPr>
          <a:lstStyle/>
          <a:p>
            <a:pPr algn="ctr"/>
            <a:r>
              <a:rPr lang="en-US" sz="2500" b="1" dirty="0" err="1">
                <a:ln w="0"/>
                <a:solidFill>
                  <a:srgbClr val="0000FF"/>
                </a:solidFill>
              </a:rPr>
              <a:t>Â</a:t>
            </a:r>
            <a:r>
              <a:rPr lang="en-US" sz="2500" b="1" dirty="0" err="1">
                <a:ln w="0"/>
                <a:solidFill>
                  <a:srgbClr val="0000FF"/>
                </a:solidFill>
                <a:effectLst/>
              </a:rPr>
              <a:t>m</a:t>
            </a:r>
            <a:r>
              <a:rPr lang="en-US" sz="2500" b="1" dirty="0">
                <a:ln w="0"/>
                <a:solidFill>
                  <a:srgbClr val="0000FF"/>
                </a:solidFill>
                <a:effectLst/>
              </a:rPr>
              <a:t> </a:t>
            </a:r>
            <a:r>
              <a:rPr lang="en-US" sz="2500" b="1" dirty="0" err="1">
                <a:ln w="0"/>
                <a:solidFill>
                  <a:srgbClr val="0000FF"/>
                </a:solidFill>
                <a:effectLst/>
              </a:rPr>
              <a:t>truyền</a:t>
            </a:r>
            <a:r>
              <a:rPr lang="en-US" sz="2500" b="1" dirty="0">
                <a:ln w="0"/>
                <a:solidFill>
                  <a:srgbClr val="0000FF"/>
                </a:solidFill>
                <a:effectLst/>
              </a:rPr>
              <a:t> </a:t>
            </a:r>
            <a:r>
              <a:rPr lang="en-US" sz="2500" b="1" dirty="0" err="1">
                <a:ln w="0"/>
                <a:solidFill>
                  <a:srgbClr val="0000FF"/>
                </a:solidFill>
                <a:effectLst/>
              </a:rPr>
              <a:t>đi</a:t>
            </a:r>
            <a:endParaRPr lang="en-US" sz="2500" b="1" dirty="0">
              <a:ln w="0"/>
              <a:solidFill>
                <a:srgbClr val="0000FF"/>
              </a:solidFill>
              <a:effectLst/>
            </a:endParaRPr>
          </a:p>
        </p:txBody>
      </p:sp>
      <p:sp>
        <p:nvSpPr>
          <p:cNvPr id="18" name="Rectangle 17">
            <a:extLst>
              <a:ext uri="{FF2B5EF4-FFF2-40B4-BE49-F238E27FC236}">
                <a16:creationId xmlns:a16="http://schemas.microsoft.com/office/drawing/2014/main" id="{1DE19C82-82F6-B4EB-BDD6-EB4D7A4E57B5}"/>
              </a:ext>
            </a:extLst>
          </p:cNvPr>
          <p:cNvSpPr/>
          <p:nvPr/>
        </p:nvSpPr>
        <p:spPr>
          <a:xfrm rot="16856487">
            <a:off x="3117295" y="5520157"/>
            <a:ext cx="1758623" cy="477054"/>
          </a:xfrm>
          <a:prstGeom prst="rect">
            <a:avLst/>
          </a:prstGeom>
          <a:noFill/>
        </p:spPr>
        <p:txBody>
          <a:bodyPr wrap="none" lIns="91440" tIns="45720" rIns="91440" bIns="45720">
            <a:spAutoFit/>
          </a:bodyPr>
          <a:lstStyle/>
          <a:p>
            <a:pPr algn="ctr"/>
            <a:r>
              <a:rPr lang="en-US" sz="2500" b="1" dirty="0" err="1">
                <a:ln w="0"/>
                <a:solidFill>
                  <a:srgbClr val="C00000"/>
                </a:solidFill>
              </a:rPr>
              <a:t>Âm</a:t>
            </a:r>
            <a:r>
              <a:rPr lang="en-US" sz="2500" b="1" dirty="0">
                <a:ln w="0"/>
                <a:solidFill>
                  <a:srgbClr val="C00000"/>
                </a:solidFill>
              </a:rPr>
              <a:t> </a:t>
            </a:r>
            <a:r>
              <a:rPr lang="en-US" sz="2500" b="1" dirty="0" err="1">
                <a:ln w="0"/>
                <a:solidFill>
                  <a:srgbClr val="C00000"/>
                </a:solidFill>
              </a:rPr>
              <a:t>phản</a:t>
            </a:r>
            <a:r>
              <a:rPr lang="en-US" sz="2500" b="1" dirty="0">
                <a:ln w="0"/>
                <a:solidFill>
                  <a:srgbClr val="C00000"/>
                </a:solidFill>
              </a:rPr>
              <a:t> </a:t>
            </a:r>
            <a:r>
              <a:rPr lang="en-US" sz="2500" b="1" dirty="0" err="1">
                <a:ln w="0"/>
                <a:solidFill>
                  <a:srgbClr val="C00000"/>
                </a:solidFill>
              </a:rPr>
              <a:t>xạ</a:t>
            </a:r>
            <a:endParaRPr lang="en-US" sz="2500" b="1" dirty="0">
              <a:ln w="0"/>
              <a:solidFill>
                <a:srgbClr val="C00000"/>
              </a:solidFill>
              <a:effectLst/>
            </a:endParaRPr>
          </a:p>
        </p:txBody>
      </p:sp>
    </p:spTree>
    <p:extLst>
      <p:ext uri="{BB962C8B-B14F-4D97-AF65-F5344CB8AC3E}">
        <p14:creationId xmlns:p14="http://schemas.microsoft.com/office/powerpoint/2010/main" val="175515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196"/>
                                        </p:tgtEl>
                                        <p:attrNameLst>
                                          <p:attrName>style.visibility</p:attrName>
                                        </p:attrNameLst>
                                      </p:cBhvr>
                                      <p:to>
                                        <p:strVal val="visible"/>
                                      </p:to>
                                    </p:set>
                                    <p:animEffect transition="in" filter="barn(inVertical)">
                                      <p:cBhvr>
                                        <p:cTn id="13" dur="500"/>
                                        <p:tgtEl>
                                          <p:spTgt spid="8196"/>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repeatCount="indefinite"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repeatCount="indefinite"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8194"/>
                                        </p:tgtEl>
                                        <p:attrNameLst>
                                          <p:attrName>style.visibility</p:attrName>
                                        </p:attrNameLst>
                                      </p:cBhvr>
                                      <p:to>
                                        <p:strVal val="visible"/>
                                      </p:to>
                                    </p:set>
                                    <p:animEffect transition="in" filter="barn(inVertical)">
                                      <p:cBhvr>
                                        <p:cTn id="38"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sp>
        <p:nvSpPr>
          <p:cNvPr id="8" name="TextBox 7">
            <a:extLst>
              <a:ext uri="{FF2B5EF4-FFF2-40B4-BE49-F238E27FC236}">
                <a16:creationId xmlns:a16="http://schemas.microsoft.com/office/drawing/2014/main" id="{5E9A8379-153B-4F2D-8FC0-8C5C16B02A67}"/>
              </a:ext>
            </a:extLst>
          </p:cNvPr>
          <p:cNvSpPr txBox="1"/>
          <p:nvPr/>
        </p:nvSpPr>
        <p:spPr>
          <a:xfrm>
            <a:off x="286327" y="1282935"/>
            <a:ext cx="6161607" cy="5300554"/>
          </a:xfrm>
          <a:prstGeom prst="rect">
            <a:avLst/>
          </a:prstGeom>
          <a:noFill/>
        </p:spPr>
        <p:txBody>
          <a:bodyPr wrap="square" rtlCol="0">
            <a:spAutoFit/>
          </a:bodyPr>
          <a:lstStyle/>
          <a:p>
            <a:pPr algn="just">
              <a:lnSpc>
                <a:spcPct val="120000"/>
              </a:lnSpc>
            </a:pPr>
            <a:r>
              <a:rPr lang="vi-VN" sz="3450" dirty="0">
                <a:latin typeface="Calibri" panose="020F0502020204030204" pitchFamily="34" charset="0"/>
                <a:cs typeface="Calibri" panose="020F0502020204030204" pitchFamily="34" charset="0"/>
              </a:rPr>
              <a:t>Sóng siêu âm được phát ra từ thiết bị phát đặt trên tàu, khi gặp đáy biển sẽ phản xạ lại và được thu vào máy. </a:t>
            </a:r>
            <a:endParaRPr lang="en-US" sz="3450" dirty="0">
              <a:latin typeface="Calibri" panose="020F0502020204030204" pitchFamily="34" charset="0"/>
              <a:cs typeface="Calibri" panose="020F0502020204030204" pitchFamily="34" charset="0"/>
            </a:endParaRPr>
          </a:p>
          <a:p>
            <a:pPr algn="just">
              <a:lnSpc>
                <a:spcPct val="120000"/>
              </a:lnSpc>
              <a:spcBef>
                <a:spcPts val="1200"/>
              </a:spcBef>
            </a:pPr>
            <a:r>
              <a:rPr lang="en-US" sz="3450" dirty="0" err="1">
                <a:latin typeface="Calibri" panose="020F0502020204030204" pitchFamily="34" charset="0"/>
                <a:cs typeface="Calibri" panose="020F0502020204030204" pitchFamily="34" charset="0"/>
              </a:rPr>
              <a:t>Người</a:t>
            </a:r>
            <a:r>
              <a:rPr lang="en-US" sz="3450" dirty="0">
                <a:latin typeface="Calibri" panose="020F0502020204030204" pitchFamily="34" charset="0"/>
                <a:cs typeface="Calibri" panose="020F0502020204030204" pitchFamily="34" charset="0"/>
              </a:rPr>
              <a:t> t</a:t>
            </a:r>
            <a:r>
              <a:rPr lang="vi-VN" sz="3450" dirty="0">
                <a:latin typeface="Calibri" panose="020F0502020204030204" pitchFamily="34" charset="0"/>
                <a:cs typeface="Calibri" panose="020F0502020204030204" pitchFamily="34" charset="0"/>
              </a:rPr>
              <a:t>a sẽ đo </a:t>
            </a:r>
            <a:r>
              <a:rPr lang="vi-VN" sz="3450" b="1" dirty="0">
                <a:solidFill>
                  <a:srgbClr val="0070C0"/>
                </a:solidFill>
                <a:latin typeface="Calibri" panose="020F0502020204030204" pitchFamily="34" charset="0"/>
                <a:cs typeface="Calibri" panose="020F0502020204030204" pitchFamily="34" charset="0"/>
              </a:rPr>
              <a:t>thời gian âm truyền trong nước</a:t>
            </a:r>
            <a:r>
              <a:rPr lang="vi-VN" sz="3450" dirty="0">
                <a:latin typeface="Calibri" panose="020F0502020204030204" pitchFamily="34" charset="0"/>
                <a:cs typeface="Calibri" panose="020F0502020204030204" pitchFamily="34" charset="0"/>
              </a:rPr>
              <a:t>, biết vận tốc truyền âm trong nước ta có thể xác định được độ sâu của biển.</a:t>
            </a:r>
          </a:p>
        </p:txBody>
      </p:sp>
      <p:pic>
        <p:nvPicPr>
          <p:cNvPr id="8196" name="Picture 4" descr="How Does SONAR Work | Sound Navigation | DK Find Out">
            <a:extLst>
              <a:ext uri="{FF2B5EF4-FFF2-40B4-BE49-F238E27FC236}">
                <a16:creationId xmlns:a16="http://schemas.microsoft.com/office/drawing/2014/main" id="{F681E7F4-8C6E-81A2-7174-94D1387072E1}"/>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t="4433" b="4914"/>
          <a:stretch/>
        </p:blipFill>
        <p:spPr bwMode="auto">
          <a:xfrm>
            <a:off x="6797654" y="1996123"/>
            <a:ext cx="5108019" cy="3144797"/>
          </a:xfrm>
          <a:prstGeom prst="rect">
            <a:avLst/>
          </a:prstGeom>
          <a:noFill/>
          <a:extLst>
            <a:ext uri="{909E8E84-426E-40DD-AFC4-6F175D3DCCD1}">
              <a14:hiddenFill xmlns:a14="http://schemas.microsoft.com/office/drawing/2010/main">
                <a:solidFill>
                  <a:srgbClr val="FFFFFF"/>
                </a:solidFill>
              </a14:hiddenFill>
            </a:ext>
          </a:extLst>
        </p:spPr>
      </p:pic>
      <p:sp>
        <p:nvSpPr>
          <p:cNvPr id="11" name="Line 15">
            <a:extLst>
              <a:ext uri="{FF2B5EF4-FFF2-40B4-BE49-F238E27FC236}">
                <a16:creationId xmlns:a16="http://schemas.microsoft.com/office/drawing/2014/main" id="{E5263C30-ADC8-8E61-126D-F890B7579A71}"/>
              </a:ext>
            </a:extLst>
          </p:cNvPr>
          <p:cNvSpPr>
            <a:spLocks noChangeShapeType="1"/>
          </p:cNvSpPr>
          <p:nvPr/>
        </p:nvSpPr>
        <p:spPr bwMode="auto">
          <a:xfrm flipH="1">
            <a:off x="8896496" y="3433904"/>
            <a:ext cx="2667" cy="1448014"/>
          </a:xfrm>
          <a:prstGeom prst="line">
            <a:avLst/>
          </a:prstGeom>
          <a:noFill/>
          <a:ln w="127000" cmpd="sng">
            <a:solidFill>
              <a:srgbClr val="0000FF"/>
            </a:solidFill>
            <a:prstDash val="sysDot"/>
            <a:round/>
            <a:headEnd w="lg" len="lg"/>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Line 16">
            <a:extLst>
              <a:ext uri="{FF2B5EF4-FFF2-40B4-BE49-F238E27FC236}">
                <a16:creationId xmlns:a16="http://schemas.microsoft.com/office/drawing/2014/main" id="{C5CDD1A8-74DE-9CE7-5B66-F266EC98F22B}"/>
              </a:ext>
            </a:extLst>
          </p:cNvPr>
          <p:cNvSpPr>
            <a:spLocks noChangeShapeType="1"/>
          </p:cNvSpPr>
          <p:nvPr/>
        </p:nvSpPr>
        <p:spPr bwMode="auto">
          <a:xfrm flipV="1">
            <a:off x="9646548" y="3433904"/>
            <a:ext cx="356975" cy="1448014"/>
          </a:xfrm>
          <a:prstGeom prst="line">
            <a:avLst/>
          </a:prstGeom>
          <a:noFill/>
          <a:ln w="12700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C00000"/>
              </a:solidFill>
            </a:endParaRPr>
          </a:p>
        </p:txBody>
      </p:sp>
      <p:sp>
        <p:nvSpPr>
          <p:cNvPr id="17" name="Rectangle 16">
            <a:extLst>
              <a:ext uri="{FF2B5EF4-FFF2-40B4-BE49-F238E27FC236}">
                <a16:creationId xmlns:a16="http://schemas.microsoft.com/office/drawing/2014/main" id="{DDBF0174-05ED-7C19-18F0-7124EB0F686E}"/>
              </a:ext>
            </a:extLst>
          </p:cNvPr>
          <p:cNvSpPr/>
          <p:nvPr/>
        </p:nvSpPr>
        <p:spPr>
          <a:xfrm rot="16200000">
            <a:off x="7547947" y="3966518"/>
            <a:ext cx="1923539" cy="477054"/>
          </a:xfrm>
          <a:prstGeom prst="rect">
            <a:avLst/>
          </a:prstGeom>
          <a:noFill/>
        </p:spPr>
        <p:txBody>
          <a:bodyPr wrap="none" lIns="91440" tIns="45720" rIns="91440" bIns="45720">
            <a:spAutoFit/>
          </a:bodyPr>
          <a:lstStyle/>
          <a:p>
            <a:pPr algn="ctr"/>
            <a:r>
              <a:rPr lang="en-US" sz="2500" b="1" dirty="0" err="1">
                <a:ln w="0"/>
                <a:solidFill>
                  <a:srgbClr val="0000FF"/>
                </a:solidFill>
              </a:rPr>
              <a:t>Â</a:t>
            </a:r>
            <a:r>
              <a:rPr lang="en-US" sz="2500" b="1" dirty="0" err="1">
                <a:ln w="0"/>
                <a:solidFill>
                  <a:srgbClr val="0000FF"/>
                </a:solidFill>
                <a:effectLst/>
              </a:rPr>
              <a:t>m</a:t>
            </a:r>
            <a:r>
              <a:rPr lang="en-US" sz="2500" b="1" dirty="0">
                <a:ln w="0"/>
                <a:solidFill>
                  <a:srgbClr val="0000FF"/>
                </a:solidFill>
                <a:effectLst/>
              </a:rPr>
              <a:t> </a:t>
            </a:r>
            <a:r>
              <a:rPr lang="en-US" sz="2500" b="1" dirty="0" err="1">
                <a:ln w="0"/>
                <a:solidFill>
                  <a:srgbClr val="0000FF"/>
                </a:solidFill>
                <a:effectLst/>
              </a:rPr>
              <a:t>truyền</a:t>
            </a:r>
            <a:r>
              <a:rPr lang="en-US" sz="2500" b="1" dirty="0">
                <a:ln w="0"/>
                <a:solidFill>
                  <a:srgbClr val="0000FF"/>
                </a:solidFill>
                <a:effectLst/>
              </a:rPr>
              <a:t> </a:t>
            </a:r>
            <a:r>
              <a:rPr lang="en-US" sz="2500" b="1" dirty="0" err="1">
                <a:ln w="0"/>
                <a:solidFill>
                  <a:srgbClr val="0000FF"/>
                </a:solidFill>
                <a:effectLst/>
              </a:rPr>
              <a:t>đi</a:t>
            </a:r>
            <a:endParaRPr lang="en-US" sz="2500" b="1" dirty="0">
              <a:ln w="0"/>
              <a:solidFill>
                <a:srgbClr val="0000FF"/>
              </a:solidFill>
              <a:effectLst/>
            </a:endParaRPr>
          </a:p>
        </p:txBody>
      </p:sp>
      <p:sp>
        <p:nvSpPr>
          <p:cNvPr id="18" name="Rectangle 17">
            <a:extLst>
              <a:ext uri="{FF2B5EF4-FFF2-40B4-BE49-F238E27FC236}">
                <a16:creationId xmlns:a16="http://schemas.microsoft.com/office/drawing/2014/main" id="{1DE19C82-82F6-B4EB-BDD6-EB4D7A4E57B5}"/>
              </a:ext>
            </a:extLst>
          </p:cNvPr>
          <p:cNvSpPr/>
          <p:nvPr/>
        </p:nvSpPr>
        <p:spPr>
          <a:xfrm rot="16856487">
            <a:off x="9393140" y="4087282"/>
            <a:ext cx="1758623" cy="477054"/>
          </a:xfrm>
          <a:prstGeom prst="rect">
            <a:avLst/>
          </a:prstGeom>
          <a:noFill/>
        </p:spPr>
        <p:txBody>
          <a:bodyPr wrap="none" lIns="91440" tIns="45720" rIns="91440" bIns="45720">
            <a:spAutoFit/>
          </a:bodyPr>
          <a:lstStyle/>
          <a:p>
            <a:pPr algn="ctr"/>
            <a:r>
              <a:rPr lang="en-US" sz="2500" b="1" dirty="0" err="1">
                <a:ln w="0"/>
                <a:solidFill>
                  <a:srgbClr val="C00000"/>
                </a:solidFill>
              </a:rPr>
              <a:t>Âm</a:t>
            </a:r>
            <a:r>
              <a:rPr lang="en-US" sz="2500" b="1" dirty="0">
                <a:ln w="0"/>
                <a:solidFill>
                  <a:srgbClr val="C00000"/>
                </a:solidFill>
              </a:rPr>
              <a:t> </a:t>
            </a:r>
            <a:r>
              <a:rPr lang="en-US" sz="2500" b="1" dirty="0" err="1">
                <a:ln w="0"/>
                <a:solidFill>
                  <a:srgbClr val="C00000"/>
                </a:solidFill>
              </a:rPr>
              <a:t>phản</a:t>
            </a:r>
            <a:r>
              <a:rPr lang="en-US" sz="2500" b="1" dirty="0">
                <a:ln w="0"/>
                <a:solidFill>
                  <a:srgbClr val="C00000"/>
                </a:solidFill>
              </a:rPr>
              <a:t> </a:t>
            </a:r>
            <a:r>
              <a:rPr lang="en-US" sz="2500" b="1" dirty="0" err="1">
                <a:ln w="0"/>
                <a:solidFill>
                  <a:srgbClr val="C00000"/>
                </a:solidFill>
              </a:rPr>
              <a:t>xạ</a:t>
            </a:r>
            <a:endParaRPr lang="en-US" sz="2500" b="1" dirty="0">
              <a:ln w="0"/>
              <a:solidFill>
                <a:srgbClr val="C00000"/>
              </a:solidFill>
              <a:effectLst/>
            </a:endParaRPr>
          </a:p>
        </p:txBody>
      </p:sp>
    </p:spTree>
    <p:extLst>
      <p:ext uri="{BB962C8B-B14F-4D97-AF65-F5344CB8AC3E}">
        <p14:creationId xmlns:p14="http://schemas.microsoft.com/office/powerpoint/2010/main" val="9391754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arn(inVertical)">
                                      <p:cBhvr>
                                        <p:cTn id="7" dur="500"/>
                                        <p:tgtEl>
                                          <p:spTgt spid="8196"/>
                                        </p:tgtEl>
                                      </p:cBhvr>
                                    </p:animEffect>
                                  </p:childTnLst>
                                </p:cTn>
                              </p:par>
                            </p:childTnLst>
                          </p:cTn>
                        </p:par>
                        <p:par>
                          <p:cTn id="8" fill="hold">
                            <p:stCondLst>
                              <p:cond delay="500"/>
                            </p:stCondLst>
                            <p:childTnLst>
                              <p:par>
                                <p:cTn id="9" presetID="22" presetClass="entr" presetSubtype="4" repeatCount="indefinite"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p:stCondLst>
                              <p:cond delay="1000"/>
                            </p:stCondLst>
                            <p:childTnLst>
                              <p:par>
                                <p:cTn id="13" presetID="18" presetClass="entr" presetSubtype="12" repeatCount="indefinite"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strips(downLeft)">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 calcmode="lin" valueType="num">
                                      <p:cBhvr additive="base">
                                        <p:cTn id="26"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 calcmode="lin" valueType="num">
                                      <p:cBhvr additive="base">
                                        <p:cTn id="32"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6B20A04-A7F8-4FE8-A2E0-DF27DCF76CB2}"/>
              </a:ext>
            </a:extLst>
          </p:cNvPr>
          <p:cNvSpPr txBox="1"/>
          <p:nvPr/>
        </p:nvSpPr>
        <p:spPr>
          <a:xfrm>
            <a:off x="262273" y="4780761"/>
            <a:ext cx="11669171" cy="2506520"/>
          </a:xfrm>
          <a:prstGeom prst="rect">
            <a:avLst/>
          </a:prstGeom>
          <a:noFill/>
        </p:spPr>
        <p:txBody>
          <a:bodyPr wrap="square" rtlCol="0">
            <a:spAutoFit/>
          </a:bodyPr>
          <a:lstStyle/>
          <a:p>
            <a:pPr algn="just">
              <a:lnSpc>
                <a:spcPct val="120000"/>
              </a:lnSpc>
            </a:pPr>
            <a:r>
              <a:rPr lang="en-US" sz="3300" b="1" dirty="0">
                <a:solidFill>
                  <a:srgbClr val="FF0000"/>
                </a:solidFill>
                <a:latin typeface="Calibri (Body)"/>
              </a:rPr>
              <a:t>CÂU HỎI: </a:t>
            </a:r>
            <a:r>
              <a:rPr lang="en-US" sz="3300" dirty="0"/>
              <a:t>Khi </a:t>
            </a:r>
            <a:r>
              <a:rPr lang="en-US" sz="3300" dirty="0" err="1"/>
              <a:t>trong</a:t>
            </a:r>
            <a:r>
              <a:rPr lang="en-US" sz="3300" dirty="0"/>
              <a:t> </a:t>
            </a:r>
            <a:r>
              <a:rPr lang="en-US" sz="3300" dirty="0" err="1"/>
              <a:t>lớp</a:t>
            </a:r>
            <a:r>
              <a:rPr lang="en-US" sz="3300" dirty="0"/>
              <a:t> </a:t>
            </a:r>
            <a:r>
              <a:rPr lang="en-US" sz="3300" dirty="0" err="1">
                <a:solidFill>
                  <a:srgbClr val="00B050"/>
                </a:solidFill>
              </a:rPr>
              <a:t>có</a:t>
            </a:r>
            <a:r>
              <a:rPr lang="en-US" sz="3300" dirty="0">
                <a:solidFill>
                  <a:srgbClr val="00B050"/>
                </a:solidFill>
              </a:rPr>
              <a:t> </a:t>
            </a:r>
            <a:r>
              <a:rPr lang="en-US" sz="3300" dirty="0" err="1">
                <a:solidFill>
                  <a:srgbClr val="00B050"/>
                </a:solidFill>
              </a:rPr>
              <a:t>ít</a:t>
            </a:r>
            <a:r>
              <a:rPr lang="en-US" sz="3300" dirty="0">
                <a:solidFill>
                  <a:srgbClr val="00B050"/>
                </a:solidFill>
              </a:rPr>
              <a:t> </a:t>
            </a:r>
            <a:r>
              <a:rPr lang="en-US" sz="3300" dirty="0" err="1">
                <a:solidFill>
                  <a:srgbClr val="00B050"/>
                </a:solidFill>
              </a:rPr>
              <a:t>học</a:t>
            </a:r>
            <a:r>
              <a:rPr lang="en-US" sz="3300" dirty="0">
                <a:solidFill>
                  <a:srgbClr val="00B050"/>
                </a:solidFill>
              </a:rPr>
              <a:t> </a:t>
            </a:r>
            <a:r>
              <a:rPr lang="en-US" sz="3300" dirty="0" err="1">
                <a:solidFill>
                  <a:srgbClr val="00B050"/>
                </a:solidFill>
              </a:rPr>
              <a:t>sinh</a:t>
            </a:r>
            <a:r>
              <a:rPr lang="en-US" sz="3300" dirty="0"/>
              <a:t>, ta </a:t>
            </a:r>
            <a:r>
              <a:rPr lang="en-US" sz="3300" dirty="0" err="1">
                <a:solidFill>
                  <a:srgbClr val="0070C0"/>
                </a:solidFill>
              </a:rPr>
              <a:t>nghe</a:t>
            </a:r>
            <a:r>
              <a:rPr lang="en-US" sz="3300" dirty="0">
                <a:solidFill>
                  <a:srgbClr val="0070C0"/>
                </a:solidFill>
              </a:rPr>
              <a:t> </a:t>
            </a:r>
            <a:r>
              <a:rPr lang="en-US" sz="3300" dirty="0" err="1">
                <a:solidFill>
                  <a:srgbClr val="0070C0"/>
                </a:solidFill>
              </a:rPr>
              <a:t>được</a:t>
            </a:r>
            <a:r>
              <a:rPr lang="en-US" sz="3300" dirty="0">
                <a:solidFill>
                  <a:srgbClr val="0070C0"/>
                </a:solidFill>
              </a:rPr>
              <a:t> </a:t>
            </a:r>
            <a:r>
              <a:rPr lang="en-US" sz="3300" dirty="0" err="1">
                <a:solidFill>
                  <a:srgbClr val="0070C0"/>
                </a:solidFill>
              </a:rPr>
              <a:t>tiếng</a:t>
            </a:r>
            <a:r>
              <a:rPr lang="en-US" sz="3300" dirty="0">
                <a:solidFill>
                  <a:srgbClr val="0070C0"/>
                </a:solidFill>
              </a:rPr>
              <a:t> </a:t>
            </a:r>
            <a:r>
              <a:rPr lang="en-US" sz="3300" dirty="0" err="1">
                <a:solidFill>
                  <a:srgbClr val="0070C0"/>
                </a:solidFill>
              </a:rPr>
              <a:t>thầy</a:t>
            </a:r>
            <a:r>
              <a:rPr lang="en-US" sz="3300" dirty="0">
                <a:solidFill>
                  <a:srgbClr val="0070C0"/>
                </a:solidFill>
              </a:rPr>
              <a:t> </a:t>
            </a:r>
            <a:r>
              <a:rPr lang="en-US" sz="3300" dirty="0" err="1">
                <a:solidFill>
                  <a:srgbClr val="0070C0"/>
                </a:solidFill>
              </a:rPr>
              <a:t>cô</a:t>
            </a:r>
            <a:r>
              <a:rPr lang="en-US" sz="3300" dirty="0">
                <a:solidFill>
                  <a:srgbClr val="0070C0"/>
                </a:solidFill>
              </a:rPr>
              <a:t> </a:t>
            </a:r>
            <a:r>
              <a:rPr lang="en-US" sz="3300" dirty="0" err="1">
                <a:solidFill>
                  <a:srgbClr val="0070C0"/>
                </a:solidFill>
              </a:rPr>
              <a:t>giảng</a:t>
            </a:r>
            <a:r>
              <a:rPr lang="en-US" sz="3300" dirty="0">
                <a:solidFill>
                  <a:srgbClr val="0070C0"/>
                </a:solidFill>
              </a:rPr>
              <a:t> </a:t>
            </a:r>
            <a:r>
              <a:rPr lang="en-US" sz="3300" dirty="0" err="1">
                <a:solidFill>
                  <a:srgbClr val="0070C0"/>
                </a:solidFill>
              </a:rPr>
              <a:t>bài</a:t>
            </a:r>
            <a:r>
              <a:rPr lang="en-US" sz="3300" dirty="0">
                <a:solidFill>
                  <a:srgbClr val="0070C0"/>
                </a:solidFill>
              </a:rPr>
              <a:t> </a:t>
            </a:r>
            <a:r>
              <a:rPr lang="en-US" sz="3300" dirty="0" err="1">
                <a:solidFill>
                  <a:srgbClr val="0070C0"/>
                </a:solidFill>
              </a:rPr>
              <a:t>khá</a:t>
            </a:r>
            <a:r>
              <a:rPr lang="en-US" sz="3300" dirty="0">
                <a:solidFill>
                  <a:srgbClr val="0070C0"/>
                </a:solidFill>
              </a:rPr>
              <a:t> to</a:t>
            </a:r>
            <a:r>
              <a:rPr lang="en-US" sz="3300" dirty="0"/>
              <a:t>. </a:t>
            </a:r>
            <a:r>
              <a:rPr lang="en-US" sz="3300" dirty="0" err="1"/>
              <a:t>Nhưng</a:t>
            </a:r>
            <a:r>
              <a:rPr lang="en-US" sz="3300" dirty="0"/>
              <a:t> </a:t>
            </a:r>
            <a:r>
              <a:rPr lang="en-US" sz="3300" dirty="0" err="1"/>
              <a:t>khi</a:t>
            </a:r>
            <a:r>
              <a:rPr lang="en-US" sz="3300" dirty="0"/>
              <a:t> </a:t>
            </a:r>
            <a:r>
              <a:rPr lang="en-US" sz="3300" dirty="0" err="1">
                <a:solidFill>
                  <a:srgbClr val="00B050"/>
                </a:solidFill>
              </a:rPr>
              <a:t>lớp</a:t>
            </a:r>
            <a:r>
              <a:rPr lang="en-US" sz="3300" dirty="0">
                <a:solidFill>
                  <a:srgbClr val="00B050"/>
                </a:solidFill>
              </a:rPr>
              <a:t> </a:t>
            </a:r>
            <a:r>
              <a:rPr lang="en-US" sz="3300" dirty="0" err="1">
                <a:solidFill>
                  <a:srgbClr val="00B050"/>
                </a:solidFill>
              </a:rPr>
              <a:t>đông</a:t>
            </a:r>
            <a:r>
              <a:rPr lang="en-US" sz="3300" dirty="0">
                <a:solidFill>
                  <a:srgbClr val="00B050"/>
                </a:solidFill>
              </a:rPr>
              <a:t> </a:t>
            </a:r>
            <a:r>
              <a:rPr lang="en-US" sz="3300" dirty="0" err="1">
                <a:solidFill>
                  <a:srgbClr val="00B050"/>
                </a:solidFill>
              </a:rPr>
              <a:t>học</a:t>
            </a:r>
            <a:r>
              <a:rPr lang="en-US" sz="3300" dirty="0">
                <a:solidFill>
                  <a:srgbClr val="00B050"/>
                </a:solidFill>
              </a:rPr>
              <a:t> </a:t>
            </a:r>
            <a:r>
              <a:rPr lang="en-US" sz="3300" dirty="0" err="1">
                <a:solidFill>
                  <a:srgbClr val="00B050"/>
                </a:solidFill>
              </a:rPr>
              <a:t>sinh</a:t>
            </a:r>
            <a:r>
              <a:rPr lang="en-US" sz="3300" dirty="0"/>
              <a:t>, </a:t>
            </a:r>
            <a:r>
              <a:rPr lang="en-US" sz="3300" dirty="0" err="1"/>
              <a:t>dù</a:t>
            </a:r>
            <a:r>
              <a:rPr lang="en-US" sz="3300" dirty="0"/>
              <a:t> </a:t>
            </a:r>
            <a:r>
              <a:rPr lang="en-US" sz="3300" dirty="0" err="1"/>
              <a:t>thầy</a:t>
            </a:r>
            <a:r>
              <a:rPr lang="en-US" sz="3300" dirty="0"/>
              <a:t> </a:t>
            </a:r>
            <a:r>
              <a:rPr lang="en-US" sz="3300" dirty="0" err="1"/>
              <a:t>cô</a:t>
            </a:r>
            <a:r>
              <a:rPr lang="en-US" sz="3300" dirty="0"/>
              <a:t> </a:t>
            </a:r>
            <a:r>
              <a:rPr lang="en-US" sz="3300" dirty="0" err="1"/>
              <a:t>vẫn</a:t>
            </a:r>
            <a:r>
              <a:rPr lang="en-US" sz="3300" dirty="0"/>
              <a:t> </a:t>
            </a:r>
            <a:r>
              <a:rPr lang="en-US" sz="3300" dirty="0" err="1"/>
              <a:t>nói</a:t>
            </a:r>
            <a:r>
              <a:rPr lang="en-US" sz="3300" dirty="0"/>
              <a:t> to, ta </a:t>
            </a:r>
            <a:r>
              <a:rPr lang="en-US" sz="3300" dirty="0" err="1"/>
              <a:t>vẫn</a:t>
            </a:r>
            <a:r>
              <a:rPr lang="en-US" sz="3300" dirty="0"/>
              <a:t> </a:t>
            </a:r>
            <a:r>
              <a:rPr lang="en-US" sz="3300" dirty="0" err="1">
                <a:solidFill>
                  <a:srgbClr val="0070C0"/>
                </a:solidFill>
              </a:rPr>
              <a:t>nghe</a:t>
            </a:r>
            <a:r>
              <a:rPr lang="en-US" sz="3300" dirty="0">
                <a:solidFill>
                  <a:srgbClr val="0070C0"/>
                </a:solidFill>
              </a:rPr>
              <a:t> </a:t>
            </a:r>
            <a:r>
              <a:rPr lang="en-US" sz="3300" dirty="0" err="1">
                <a:solidFill>
                  <a:srgbClr val="0070C0"/>
                </a:solidFill>
              </a:rPr>
              <a:t>được</a:t>
            </a:r>
            <a:r>
              <a:rPr lang="en-US" sz="3300" dirty="0">
                <a:solidFill>
                  <a:srgbClr val="0070C0"/>
                </a:solidFill>
              </a:rPr>
              <a:t> </a:t>
            </a:r>
            <a:r>
              <a:rPr lang="en-US" sz="3300" dirty="0" err="1">
                <a:solidFill>
                  <a:srgbClr val="0070C0"/>
                </a:solidFill>
              </a:rPr>
              <a:t>tiếng</a:t>
            </a:r>
            <a:r>
              <a:rPr lang="en-US" sz="3300" dirty="0">
                <a:solidFill>
                  <a:srgbClr val="0070C0"/>
                </a:solidFill>
              </a:rPr>
              <a:t> </a:t>
            </a:r>
            <a:r>
              <a:rPr lang="en-US" sz="3300" dirty="0" err="1">
                <a:solidFill>
                  <a:srgbClr val="0070C0"/>
                </a:solidFill>
              </a:rPr>
              <a:t>thầy</a:t>
            </a:r>
            <a:r>
              <a:rPr lang="en-US" sz="3300" dirty="0">
                <a:solidFill>
                  <a:srgbClr val="0070C0"/>
                </a:solidFill>
              </a:rPr>
              <a:t> </a:t>
            </a:r>
            <a:r>
              <a:rPr lang="en-US" sz="3300" dirty="0" err="1">
                <a:solidFill>
                  <a:srgbClr val="0070C0"/>
                </a:solidFill>
              </a:rPr>
              <a:t>cô</a:t>
            </a:r>
            <a:r>
              <a:rPr lang="en-US" sz="3300" dirty="0">
                <a:solidFill>
                  <a:srgbClr val="0070C0"/>
                </a:solidFill>
              </a:rPr>
              <a:t> </a:t>
            </a:r>
            <a:r>
              <a:rPr lang="en-US" sz="3300" dirty="0" err="1">
                <a:solidFill>
                  <a:srgbClr val="0070C0"/>
                </a:solidFill>
              </a:rPr>
              <a:t>nhỏ</a:t>
            </a:r>
            <a:r>
              <a:rPr lang="en-US" sz="3300" dirty="0">
                <a:solidFill>
                  <a:srgbClr val="0070C0"/>
                </a:solidFill>
              </a:rPr>
              <a:t> </a:t>
            </a:r>
            <a:r>
              <a:rPr lang="en-US" sz="3300" dirty="0" err="1">
                <a:solidFill>
                  <a:srgbClr val="0070C0"/>
                </a:solidFill>
              </a:rPr>
              <a:t>hẳn</a:t>
            </a:r>
            <a:r>
              <a:rPr lang="en-US" sz="3300" dirty="0">
                <a:solidFill>
                  <a:srgbClr val="0070C0"/>
                </a:solidFill>
              </a:rPr>
              <a:t> </a:t>
            </a:r>
            <a:r>
              <a:rPr lang="en-US" sz="3300" dirty="0" err="1">
                <a:solidFill>
                  <a:srgbClr val="0070C0"/>
                </a:solidFill>
              </a:rPr>
              <a:t>đi</a:t>
            </a:r>
            <a:r>
              <a:rPr lang="en-US" sz="3300" dirty="0"/>
              <a:t>. </a:t>
            </a:r>
            <a:r>
              <a:rPr lang="en-US" sz="3300" b="1" dirty="0" err="1">
                <a:solidFill>
                  <a:srgbClr val="FF0000"/>
                </a:solidFill>
              </a:rPr>
              <a:t>Vì</a:t>
            </a:r>
            <a:r>
              <a:rPr lang="en-US" sz="3300" b="1" dirty="0">
                <a:solidFill>
                  <a:srgbClr val="FF0000"/>
                </a:solidFill>
              </a:rPr>
              <a:t> </a:t>
            </a:r>
            <a:r>
              <a:rPr lang="en-US" sz="3300" b="1" dirty="0" err="1">
                <a:solidFill>
                  <a:srgbClr val="FF0000"/>
                </a:solidFill>
              </a:rPr>
              <a:t>sao</a:t>
            </a:r>
            <a:r>
              <a:rPr lang="en-US" sz="3300" b="1" dirty="0">
                <a:solidFill>
                  <a:srgbClr val="FF0000"/>
                </a:solidFill>
              </a:rPr>
              <a:t> </a:t>
            </a:r>
            <a:r>
              <a:rPr lang="en-US" sz="3300" b="1" dirty="0" err="1">
                <a:solidFill>
                  <a:srgbClr val="FF0000"/>
                </a:solidFill>
              </a:rPr>
              <a:t>lại</a:t>
            </a:r>
            <a:r>
              <a:rPr lang="en-US" sz="3300" b="1" dirty="0">
                <a:solidFill>
                  <a:srgbClr val="FF0000"/>
                </a:solidFill>
              </a:rPr>
              <a:t> </a:t>
            </a:r>
            <a:r>
              <a:rPr lang="en-US" sz="3300" b="1" dirty="0" err="1">
                <a:solidFill>
                  <a:srgbClr val="FF0000"/>
                </a:solidFill>
              </a:rPr>
              <a:t>như</a:t>
            </a:r>
            <a:r>
              <a:rPr lang="en-US" sz="3300" b="1" dirty="0">
                <a:solidFill>
                  <a:srgbClr val="FF0000"/>
                </a:solidFill>
              </a:rPr>
              <a:t> </a:t>
            </a:r>
            <a:r>
              <a:rPr lang="en-US" sz="3300" b="1" dirty="0" err="1">
                <a:solidFill>
                  <a:srgbClr val="FF0000"/>
                </a:solidFill>
              </a:rPr>
              <a:t>thế</a:t>
            </a:r>
            <a:r>
              <a:rPr lang="en-US" sz="3300" b="1" dirty="0">
                <a:solidFill>
                  <a:srgbClr val="FF0000"/>
                </a:solidFill>
              </a:rPr>
              <a:t>?</a:t>
            </a:r>
          </a:p>
          <a:p>
            <a:pPr algn="just">
              <a:lnSpc>
                <a:spcPct val="120000"/>
              </a:lnSpc>
            </a:pPr>
            <a:endParaRPr lang="en-US" sz="3400" i="1" dirty="0">
              <a:latin typeface="Calibri (Body)"/>
            </a:endParaRPr>
          </a:p>
        </p:txBody>
      </p:sp>
      <p:pic>
        <p:nvPicPr>
          <p:cNvPr id="11" name="Picture 4" descr="Everyday Teacher Discounts - Holyoke Mall">
            <a:extLst>
              <a:ext uri="{FF2B5EF4-FFF2-40B4-BE49-F238E27FC236}">
                <a16:creationId xmlns:a16="http://schemas.microsoft.com/office/drawing/2014/main" id="{D40219DF-6A9C-4AB9-A8F1-4C08537579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907"/>
          <a:stretch/>
        </p:blipFill>
        <p:spPr bwMode="auto">
          <a:xfrm>
            <a:off x="1483583" y="1211462"/>
            <a:ext cx="9224834" cy="34708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D5166F2-5BDD-12A2-7D3E-B66599E8B0B1}"/>
              </a:ext>
            </a:extLst>
          </p:cNvPr>
          <p:cNvSpPr txBox="1"/>
          <p:nvPr/>
        </p:nvSpPr>
        <p:spPr>
          <a:xfrm>
            <a:off x="260555" y="4886728"/>
            <a:ext cx="11669172" cy="1754326"/>
          </a:xfrm>
          <a:prstGeom prst="rect">
            <a:avLst/>
          </a:prstGeom>
          <a:solidFill>
            <a:srgbClr val="81C241"/>
          </a:solidFill>
          <a:ln w="25400" cap="flat" cmpd="sng" algn="ctr">
            <a:solidFill>
              <a:srgbClr val="FFFFFF"/>
            </a:solidFill>
            <a:prstDash val="solid"/>
          </a:ln>
          <a:effectLst>
            <a:softEdge rad="31750"/>
          </a:effectLst>
        </p:spPr>
        <p:txBody>
          <a:bodyPr wrap="square" rtlCol="0">
            <a:spAutoFit/>
          </a:bodyPr>
          <a:lstStyle/>
          <a:p>
            <a:pPr lvl="0" algn="ctr">
              <a:buClr>
                <a:srgbClr val="000000"/>
              </a:buClr>
            </a:pPr>
            <a:r>
              <a:rPr lang="vi-VN" sz="3600" dirty="0">
                <a:latin typeface="Calibri" panose="020F0502020204030204" pitchFamily="34" charset="0"/>
                <a:cs typeface="Calibri" panose="020F0502020204030204" pitchFamily="34" charset="0"/>
              </a:rPr>
              <a:t>Khi lớp ít học sinh, </a:t>
            </a:r>
            <a:r>
              <a:rPr lang="vi-VN" sz="3600" dirty="0">
                <a:solidFill>
                  <a:srgbClr val="0000FF"/>
                </a:solidFill>
                <a:latin typeface="Calibri" panose="020F0502020204030204" pitchFamily="34" charset="0"/>
                <a:cs typeface="Calibri" panose="020F0502020204030204" pitchFamily="34" charset="0"/>
              </a:rPr>
              <a:t>tường, trần, sàn </a:t>
            </a:r>
            <a:r>
              <a:rPr lang="vi-VN" sz="3600" dirty="0">
                <a:latin typeface="Calibri" panose="020F0502020204030204" pitchFamily="34" charset="0"/>
                <a:cs typeface="Calibri" panose="020F0502020204030204" pitchFamily="34" charset="0"/>
              </a:rPr>
              <a:t>và phần lớn các vật dụng trong lớp </a:t>
            </a:r>
            <a:r>
              <a:rPr lang="vi-VN" sz="3600" dirty="0">
                <a:solidFill>
                  <a:srgbClr val="0000FF"/>
                </a:solidFill>
                <a:latin typeface="Calibri" panose="020F0502020204030204" pitchFamily="34" charset="0"/>
                <a:cs typeface="Calibri" panose="020F0502020204030204" pitchFamily="34" charset="0"/>
              </a:rPr>
              <a:t>đều phản xạ âm tốt </a:t>
            </a:r>
            <a:r>
              <a:rPr lang="vi-VN" sz="3600" dirty="0">
                <a:latin typeface="Calibri" panose="020F0502020204030204" pitchFamily="34" charset="0"/>
                <a:cs typeface="Calibri" panose="020F0502020204030204" pitchFamily="34" charset="0"/>
              </a:rPr>
              <a:t>nên tai nghe to vì </a:t>
            </a:r>
            <a:r>
              <a:rPr lang="vi-VN" sz="3600" b="1" dirty="0">
                <a:solidFill>
                  <a:srgbClr val="C00000"/>
                </a:solidFill>
                <a:latin typeface="Calibri" panose="020F0502020204030204" pitchFamily="34" charset="0"/>
                <a:cs typeface="Calibri" panose="020F0502020204030204" pitchFamily="34" charset="0"/>
              </a:rPr>
              <a:t>nghe được cả âm phát ra và âm phản xạ.</a:t>
            </a:r>
            <a:endParaRPr kumimoji="0" lang="en-VN" sz="3500" b="1" i="0" u="none" strike="noStrike" kern="0" cap="none" spc="0" normalizeH="0" baseline="0" noProof="0" dirty="0">
              <a:ln>
                <a:noFill/>
              </a:ln>
              <a:solidFill>
                <a:srgbClr val="C00000"/>
              </a:solidFill>
              <a:effectLst/>
              <a:uLnTx/>
              <a:uFillTx/>
              <a:latin typeface="Calibri" panose="020F0502020204030204" pitchFamily="34" charset="0"/>
              <a:ea typeface="Hiragino Kaku Gothic StdN W8" panose="020B0800000000000000" pitchFamily="34" charset="-128"/>
              <a:cs typeface="Calibri" panose="020F0502020204030204" pitchFamily="34" charset="0"/>
              <a:sym typeface="Arial"/>
            </a:endParaRPr>
          </a:p>
        </p:txBody>
      </p:sp>
      <p:sp>
        <p:nvSpPr>
          <p:cNvPr id="9" name="TextBox 8">
            <a:extLst>
              <a:ext uri="{FF2B5EF4-FFF2-40B4-BE49-F238E27FC236}">
                <a16:creationId xmlns:a16="http://schemas.microsoft.com/office/drawing/2014/main" id="{18B93312-40D0-22F6-9D60-339676AE8EE8}"/>
              </a:ext>
            </a:extLst>
          </p:cNvPr>
          <p:cNvSpPr txBox="1"/>
          <p:nvPr/>
        </p:nvSpPr>
        <p:spPr>
          <a:xfrm>
            <a:off x="258838" y="4845164"/>
            <a:ext cx="11669172" cy="1879874"/>
          </a:xfrm>
          <a:prstGeom prst="rect">
            <a:avLst/>
          </a:prstGeom>
          <a:solidFill>
            <a:srgbClr val="81C241"/>
          </a:solidFill>
          <a:ln w="25400" cap="flat" cmpd="sng" algn="ctr">
            <a:solidFill>
              <a:srgbClr val="FFFFFF"/>
            </a:solidFill>
            <a:prstDash val="solid"/>
          </a:ln>
          <a:effectLst>
            <a:softEdge rad="31750"/>
          </a:effectLst>
        </p:spPr>
        <p:txBody>
          <a:bodyPr wrap="square" rtlCol="0">
            <a:spAutoFit/>
          </a:bodyPr>
          <a:lstStyle/>
          <a:p>
            <a:pPr algn="just">
              <a:lnSpc>
                <a:spcPct val="120000"/>
              </a:lnSpc>
            </a:pPr>
            <a:r>
              <a:rPr lang="vi-VN" sz="3300" dirty="0">
                <a:latin typeface="Calibri" panose="020F0502020204030204" pitchFamily="34" charset="0"/>
                <a:cs typeface="Calibri" panose="020F0502020204030204" pitchFamily="34" charset="0"/>
              </a:rPr>
              <a:t>Khi lớp đông học sinh, các </a:t>
            </a:r>
            <a:r>
              <a:rPr lang="vi-VN" sz="3300" dirty="0">
                <a:solidFill>
                  <a:srgbClr val="0000FF"/>
                </a:solidFill>
                <a:latin typeface="Calibri" panose="020F0502020204030204" pitchFamily="34" charset="0"/>
                <a:cs typeface="Calibri" panose="020F0502020204030204" pitchFamily="34" charset="0"/>
              </a:rPr>
              <a:t>học sinh là vật phản xạ âm kém </a:t>
            </a:r>
            <a:r>
              <a:rPr lang="vi-VN" sz="3300" dirty="0">
                <a:latin typeface="Calibri" panose="020F0502020204030204" pitchFamily="34" charset="0"/>
                <a:cs typeface="Calibri" panose="020F0502020204030204" pitchFamily="34" charset="0"/>
              </a:rPr>
              <a:t>nên </a:t>
            </a:r>
            <a:r>
              <a:rPr lang="vi-VN" sz="3300" b="1" dirty="0">
                <a:solidFill>
                  <a:srgbClr val="C00000"/>
                </a:solidFill>
                <a:latin typeface="Calibri" panose="020F0502020204030204" pitchFamily="34" charset="0"/>
                <a:cs typeface="Calibri" panose="020F0502020204030204" pitchFamily="34" charset="0"/>
              </a:rPr>
              <a:t>âm phản xạ giảm hẳn đi</a:t>
            </a:r>
            <a:r>
              <a:rPr lang="vi-VN" sz="3300" dirty="0">
                <a:latin typeface="Calibri" panose="020F0502020204030204" pitchFamily="34" charset="0"/>
                <a:cs typeface="Calibri" panose="020F0502020204030204" pitchFamily="34" charset="0"/>
              </a:rPr>
              <a:t>. Người ta nhận thấy, 3 học sinh có tác dụng hấp thụ âm tương đương với cửa sổ diện tích 1m</a:t>
            </a:r>
            <a:r>
              <a:rPr lang="en-US" sz="3300" baseline="30000" dirty="0">
                <a:latin typeface="Calibri" panose="020F0502020204030204" pitchFamily="34" charset="0"/>
                <a:cs typeface="Calibri" panose="020F0502020204030204" pitchFamily="34" charset="0"/>
              </a:rPr>
              <a:t>2</a:t>
            </a:r>
            <a:r>
              <a:rPr lang="vi-VN" sz="3300" dirty="0">
                <a:latin typeface="Calibri" panose="020F0502020204030204" pitchFamily="34" charset="0"/>
                <a:cs typeface="Calibri" panose="020F0502020204030204" pitchFamily="34" charset="0"/>
              </a:rPr>
              <a:t> đang mở rộng</a:t>
            </a:r>
            <a:r>
              <a:rPr lang="en-US" sz="3300" dirty="0">
                <a:latin typeface="Calibri" panose="020F0502020204030204" pitchFamily="34" charset="0"/>
                <a:cs typeface="Calibri" panose="020F0502020204030204" pitchFamily="34" charset="0"/>
              </a:rPr>
              <a:t>.</a:t>
            </a:r>
            <a:endParaRPr lang="en-US" sz="3300" i="1" dirty="0">
              <a:latin typeface="Calibri" panose="020F0502020204030204" pitchFamily="34" charset="0"/>
              <a:cs typeface="Calibri" panose="020F0502020204030204" pitchFamily="34" charset="0"/>
            </a:endParaRPr>
          </a:p>
        </p:txBody>
      </p:sp>
      <p:pic>
        <p:nvPicPr>
          <p:cNvPr id="16" name="Picture 15" descr="Question Mark Thinking Sticker by Universal Kids for iOS &amp; Android | GIPHY">
            <a:extLst>
              <a:ext uri="{FF2B5EF4-FFF2-40B4-BE49-F238E27FC236}">
                <a16:creationId xmlns:a16="http://schemas.microsoft.com/office/drawing/2014/main" id="{37898E2F-004F-772F-6E67-2730C5850BC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2784" y="3451622"/>
            <a:ext cx="1435106" cy="1435106"/>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7C204854-EE24-1B6D-47C5-0B14DA9D36F2}"/>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8" name="Group 17">
            <a:extLst>
              <a:ext uri="{FF2B5EF4-FFF2-40B4-BE49-F238E27FC236}">
                <a16:creationId xmlns:a16="http://schemas.microsoft.com/office/drawing/2014/main" id="{1E22C6F0-2665-A32D-C2EE-62DD51FB21EF}"/>
              </a:ext>
            </a:extLst>
          </p:cNvPr>
          <p:cNvGrpSpPr/>
          <p:nvPr/>
        </p:nvGrpSpPr>
        <p:grpSpPr>
          <a:xfrm>
            <a:off x="262274" y="176284"/>
            <a:ext cx="900604" cy="1035177"/>
            <a:chOff x="6380493" y="-1"/>
            <a:chExt cx="1747506" cy="2008628"/>
          </a:xfrm>
        </p:grpSpPr>
        <p:sp>
          <p:nvSpPr>
            <p:cNvPr id="19" name="Hexagon 18">
              <a:extLst>
                <a:ext uri="{FF2B5EF4-FFF2-40B4-BE49-F238E27FC236}">
                  <a16:creationId xmlns:a16="http://schemas.microsoft.com/office/drawing/2014/main" id="{1CD0D341-CBE9-EC9B-3E36-21C3F7FE95FF}"/>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20" name="Hexagon 4">
              <a:extLst>
                <a:ext uri="{FF2B5EF4-FFF2-40B4-BE49-F238E27FC236}">
                  <a16:creationId xmlns:a16="http://schemas.microsoft.com/office/drawing/2014/main" id="{EE8D51A3-7D50-03E9-B522-45D40229FA17}"/>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spTree>
    <p:extLst>
      <p:ext uri="{BB962C8B-B14F-4D97-AF65-F5344CB8AC3E}">
        <p14:creationId xmlns:p14="http://schemas.microsoft.com/office/powerpoint/2010/main" val="92945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96B1BBA-FFCD-49FC-BC91-C177487E2D4D}"/>
              </a:ext>
            </a:extLst>
          </p:cNvPr>
          <p:cNvSpPr txBox="1"/>
          <p:nvPr/>
        </p:nvSpPr>
        <p:spPr>
          <a:xfrm>
            <a:off x="350982" y="1755955"/>
            <a:ext cx="11573163" cy="4579715"/>
          </a:xfrm>
          <a:prstGeom prst="rect">
            <a:avLst/>
          </a:prstGeom>
          <a:noFill/>
        </p:spPr>
        <p:txBody>
          <a:bodyPr wrap="square">
            <a:spAutoFit/>
          </a:bodyPr>
          <a:lstStyle/>
          <a:p>
            <a:pPr>
              <a:lnSpc>
                <a:spcPct val="150000"/>
              </a:lnSpc>
            </a:pPr>
            <a:r>
              <a:rPr lang="vi-VN" sz="3000" kern="0" dirty="0">
                <a:latin typeface="Calibri (Body)"/>
                <a:ea typeface="Hiragino Kaku Gothic StdN W8" panose="020B0800000000000000" pitchFamily="34" charset="-128"/>
                <a:cs typeface="Arial"/>
                <a:sym typeface="Arial"/>
              </a:rPr>
              <a:t>1.1- Sóng âm là gì? Sóng âm truyền được trong những môi trường nào?</a:t>
            </a:r>
          </a:p>
          <a:p>
            <a:pPr>
              <a:lnSpc>
                <a:spcPct val="150000"/>
              </a:lnSpc>
            </a:pPr>
            <a:r>
              <a:rPr lang="vi-VN" sz="3000" b="1" kern="0" dirty="0">
                <a:solidFill>
                  <a:srgbClr val="FF0000"/>
                </a:solidFill>
                <a:latin typeface="Calibri (Body)"/>
                <a:ea typeface="Hiragino Kaku Gothic StdN W8" panose="020B0800000000000000" pitchFamily="34" charset="-128"/>
                <a:cs typeface="Arial"/>
                <a:sym typeface="Arial"/>
              </a:rPr>
              <a:t>Sóng âm </a:t>
            </a:r>
            <a:r>
              <a:rPr lang="vi-VN" sz="3000" kern="0" dirty="0">
                <a:latin typeface="Calibri (Body)"/>
                <a:ea typeface="Hiragino Kaku Gothic StdN W8" panose="020B0800000000000000" pitchFamily="34" charset="-128"/>
                <a:cs typeface="Arial"/>
                <a:sym typeface="Arial"/>
              </a:rPr>
              <a:t>là sự truyền …………………………………. trong các môi trường …………………………… </a:t>
            </a:r>
          </a:p>
          <a:p>
            <a:pPr>
              <a:lnSpc>
                <a:spcPct val="200000"/>
              </a:lnSpc>
            </a:pPr>
            <a:r>
              <a:rPr lang="vi-VN" sz="3000" kern="0" dirty="0">
                <a:latin typeface="Calibri (Body)"/>
                <a:ea typeface="Hiragino Kaku Gothic StdN W8" panose="020B0800000000000000" pitchFamily="34" charset="-128"/>
                <a:cs typeface="Arial"/>
                <a:sym typeface="Arial"/>
              </a:rPr>
              <a:t>1.2- Độ to và độ cao của âm?</a:t>
            </a:r>
          </a:p>
          <a:p>
            <a:pPr>
              <a:lnSpc>
                <a:spcPct val="150000"/>
              </a:lnSpc>
            </a:pPr>
            <a:r>
              <a:rPr lang="vi-VN" sz="3000" b="1" kern="0" dirty="0">
                <a:solidFill>
                  <a:srgbClr val="FF0000"/>
                </a:solidFill>
                <a:latin typeface="Calibri (Body)"/>
                <a:ea typeface="Hiragino Kaku Gothic StdN W8" panose="020B0800000000000000" pitchFamily="34" charset="-128"/>
                <a:cs typeface="Arial"/>
                <a:sym typeface="Arial"/>
              </a:rPr>
              <a:t>Sóng âm </a:t>
            </a:r>
            <a:r>
              <a:rPr lang="vi-VN" sz="3000" kern="0" dirty="0">
                <a:latin typeface="Calibri (Body)"/>
                <a:ea typeface="Hiragino Kaku Gothic StdN W8" panose="020B0800000000000000" pitchFamily="34" charset="-128"/>
                <a:cs typeface="Arial"/>
                <a:sym typeface="Arial"/>
              </a:rPr>
              <a:t>có ………………………………thì nghe thấy </a:t>
            </a:r>
            <a:r>
              <a:rPr lang="vi-VN" sz="3000" b="1" kern="0" dirty="0">
                <a:solidFill>
                  <a:srgbClr val="0070C0"/>
                </a:solidFill>
                <a:latin typeface="Calibri (Body)"/>
                <a:ea typeface="Hiragino Kaku Gothic StdN W8" panose="020B0800000000000000" pitchFamily="34" charset="-128"/>
                <a:cs typeface="Arial"/>
                <a:sym typeface="Arial"/>
              </a:rPr>
              <a:t>âm càng to </a:t>
            </a:r>
            <a:r>
              <a:rPr lang="vi-VN" sz="3000" kern="0" dirty="0">
                <a:latin typeface="Calibri (Body)"/>
                <a:ea typeface="Hiragino Kaku Gothic StdN W8" panose="020B0800000000000000" pitchFamily="34" charset="-128"/>
                <a:cs typeface="Arial"/>
                <a:sym typeface="Arial"/>
              </a:rPr>
              <a:t>(và ngược lại).</a:t>
            </a:r>
          </a:p>
          <a:p>
            <a:pPr>
              <a:lnSpc>
                <a:spcPct val="200000"/>
              </a:lnSpc>
            </a:pPr>
            <a:r>
              <a:rPr lang="vi-VN" sz="3000" b="1" kern="0" dirty="0">
                <a:solidFill>
                  <a:srgbClr val="FF0000"/>
                </a:solidFill>
                <a:latin typeface="Calibri (Body)"/>
                <a:ea typeface="Hiragino Kaku Gothic StdN W8" panose="020B0800000000000000" pitchFamily="34" charset="-128"/>
                <a:cs typeface="Arial"/>
                <a:sym typeface="Arial"/>
              </a:rPr>
              <a:t>Sóng âm </a:t>
            </a:r>
            <a:r>
              <a:rPr lang="vi-VN" sz="3000" kern="0" dirty="0">
                <a:latin typeface="Calibri (Body)"/>
                <a:ea typeface="Hiragino Kaku Gothic StdN W8" panose="020B0800000000000000" pitchFamily="34" charset="-128"/>
                <a:cs typeface="Arial"/>
                <a:sym typeface="Arial"/>
              </a:rPr>
              <a:t>có ……………………………thì nghe thấy </a:t>
            </a:r>
            <a:r>
              <a:rPr lang="vi-VN" sz="3000" b="1" kern="0" dirty="0">
                <a:solidFill>
                  <a:srgbClr val="0070C0"/>
                </a:solidFill>
                <a:latin typeface="Calibri (Body)"/>
                <a:ea typeface="Hiragino Kaku Gothic StdN W8" panose="020B0800000000000000" pitchFamily="34" charset="-128"/>
                <a:cs typeface="Arial"/>
                <a:sym typeface="Arial"/>
              </a:rPr>
              <a:t>âm càng cao </a:t>
            </a:r>
            <a:r>
              <a:rPr lang="vi-VN" sz="3000" kern="0" dirty="0">
                <a:latin typeface="Calibri (Body)"/>
                <a:ea typeface="Hiragino Kaku Gothic StdN W8" panose="020B0800000000000000" pitchFamily="34" charset="-128"/>
                <a:cs typeface="Arial"/>
                <a:sym typeface="Arial"/>
              </a:rPr>
              <a:t>(và ngược lại).</a:t>
            </a:r>
          </a:p>
        </p:txBody>
      </p:sp>
      <mc:AlternateContent xmlns:mc="http://schemas.openxmlformats.org/markup-compatibility/2006">
        <mc:Choice xmlns:am3d="http://schemas.microsoft.com/office/drawing/2017/model3d" xmlns="" Requires="am3d">
          <p:graphicFrame>
            <p:nvGraphicFramePr>
              <p:cNvPr id="2" name="3D Model 1" descr="Books On Shelf">
                <a:extLst>
                  <a:ext uri="{FF2B5EF4-FFF2-40B4-BE49-F238E27FC236}">
                    <a16:creationId xmlns:a16="http://schemas.microsoft.com/office/drawing/2014/main" id="{A1F0B536-5C5F-9322-4D62-8FB705E0A664}"/>
                  </a:ext>
                </a:extLst>
              </p:cNvPr>
              <p:cNvGraphicFramePr>
                <a:graphicFrameLocks noChangeAspect="1"/>
              </p:cNvGraphicFramePr>
              <p:nvPr>
                <p:extLst>
                  <p:ext uri="{D42A27DB-BD31-4B8C-83A1-F6EECF244321}">
                    <p14:modId xmlns:p14="http://schemas.microsoft.com/office/powerpoint/2010/main" val="326201174"/>
                  </p:ext>
                </p:extLst>
              </p:nvPr>
            </p:nvGraphicFramePr>
            <p:xfrm>
              <a:off x="775272" y="165139"/>
              <a:ext cx="2377274" cy="1213444"/>
            </p:xfrm>
            <a:graphic>
              <a:graphicData uri="http://schemas.microsoft.com/office/drawing/2017/model3d">
                <am3d:model3d r:embed="rId3">
                  <am3d:spPr>
                    <a:xfrm>
                      <a:off x="0" y="0"/>
                      <a:ext cx="2377274" cy="1213444"/>
                    </a:xfrm>
                    <a:prstGeom prst="rect">
                      <a:avLst/>
                    </a:prstGeom>
                  </am3d:spPr>
                  <am3d:camera>
                    <am3d:pos x="0" y="0" z="54658304"/>
                    <am3d:up dx="0" dy="36000000" dz="0"/>
                    <am3d:lookAt x="0" y="0" z="0"/>
                    <am3d:perspective fov="2700000"/>
                  </am3d:camera>
                  <am3d:trans>
                    <am3d:meterPerModelUnit n="40614" d="1000000"/>
                    <am3d:preTrans dx="0" dy="-9187968" dz="-5362381"/>
                    <am3d:scale>
                      <am3d:sx n="1000000" d="1000000"/>
                      <am3d:sy n="1000000" d="1000000"/>
                      <am3d:sz n="1000000" d="1000000"/>
                    </am3d:scale>
                    <am3d:rot/>
                    <am3d:postTrans dx="0" dy="0" dz="0"/>
                  </am3d:trans>
                  <am3d:raster rName="Office3DRenderer" rVer="16.0.8326">
                    <am3d:blip r:embed="rId4"/>
                  </am3d:raster>
                  <am3d:objViewport viewportSz="26950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Books On Shelf">
                <a:extLst>
                  <a:ext uri="{FF2B5EF4-FFF2-40B4-BE49-F238E27FC236}">
                    <a16:creationId xmlns:a16="http://schemas.microsoft.com/office/drawing/2014/main" id="{A1F0B536-5C5F-9322-4D62-8FB705E0A664}"/>
                  </a:ext>
                </a:extLst>
              </p:cNvPr>
              <p:cNvPicPr>
                <a:picLocks noGrp="1" noRot="1" noChangeAspect="1" noMove="1" noResize="1" noEditPoints="1" noAdjustHandles="1" noChangeArrowheads="1" noChangeShapeType="1" noCrop="1"/>
              </p:cNvPicPr>
              <p:nvPr/>
            </p:nvPicPr>
            <p:blipFill>
              <a:blip r:embed="rId5"/>
              <a:stretch>
                <a:fillRect/>
              </a:stretch>
            </p:blipFill>
            <p:spPr>
              <a:xfrm>
                <a:off x="775272" y="165139"/>
                <a:ext cx="2377274" cy="1213444"/>
              </a:xfrm>
              <a:prstGeom prst="rect">
                <a:avLst/>
              </a:prstGeom>
            </p:spPr>
          </p:pic>
        </mc:Fallback>
      </mc:AlternateContent>
      <p:sp>
        <p:nvSpPr>
          <p:cNvPr id="29" name="TextBox 28">
            <a:extLst>
              <a:ext uri="{FF2B5EF4-FFF2-40B4-BE49-F238E27FC236}">
                <a16:creationId xmlns:a16="http://schemas.microsoft.com/office/drawing/2014/main" id="{191E8275-380A-0AA9-9C19-F9BA96751E76}"/>
              </a:ext>
            </a:extLst>
          </p:cNvPr>
          <p:cNvSpPr txBox="1"/>
          <p:nvPr/>
        </p:nvSpPr>
        <p:spPr>
          <a:xfrm>
            <a:off x="3675474" y="151914"/>
            <a:ext cx="8165543" cy="21698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000" b="1" kern="0" dirty="0">
                <a:solidFill>
                  <a:srgbClr val="00B050"/>
                </a:solidFill>
                <a:latin typeface="Calibri (Body)"/>
                <a:ea typeface="Hiragino Kaku Gothic StdN W8" panose="020B0800000000000000" pitchFamily="34" charset="-128"/>
                <a:cs typeface="Arial"/>
              </a:rPr>
              <a:t>ÔN TẬP VỀ SÓNG ÂM</a:t>
            </a:r>
          </a:p>
          <a:p>
            <a:r>
              <a:rPr lang="en-US" sz="3500" kern="0" dirty="0">
                <a:latin typeface="Calibri (Body)"/>
                <a:ea typeface="Hiragino Kaku Gothic StdN W8" panose="020B0800000000000000" pitchFamily="34" charset="-128"/>
                <a:cs typeface="Arial"/>
                <a:sym typeface="Arial"/>
              </a:rPr>
              <a:t>(HS </a:t>
            </a:r>
            <a:r>
              <a:rPr lang="en-US" sz="3500" kern="0" dirty="0" err="1">
                <a:latin typeface="Calibri (Body)"/>
                <a:ea typeface="Hiragino Kaku Gothic StdN W8" panose="020B0800000000000000" pitchFamily="34" charset="-128"/>
                <a:cs typeface="Arial"/>
                <a:sym typeface="Arial"/>
              </a:rPr>
              <a:t>hoàn</a:t>
            </a:r>
            <a:r>
              <a:rPr lang="en-US" sz="3500" kern="0" dirty="0">
                <a:latin typeface="Calibri (Body)"/>
                <a:ea typeface="Hiragino Kaku Gothic StdN W8" panose="020B0800000000000000" pitchFamily="34" charset="-128"/>
                <a:cs typeface="Arial"/>
                <a:sym typeface="Arial"/>
              </a:rPr>
              <a:t> </a:t>
            </a:r>
            <a:r>
              <a:rPr lang="en-US" sz="3500" kern="0" dirty="0" err="1">
                <a:latin typeface="Calibri (Body)"/>
                <a:ea typeface="Hiragino Kaku Gothic StdN W8" panose="020B0800000000000000" pitchFamily="34" charset="-128"/>
                <a:cs typeface="Arial"/>
                <a:sym typeface="Arial"/>
              </a:rPr>
              <a:t>thành</a:t>
            </a:r>
            <a:r>
              <a:rPr lang="en-US" sz="3500" kern="0" dirty="0">
                <a:latin typeface="Calibri (Body)"/>
                <a:ea typeface="Hiragino Kaku Gothic StdN W8" panose="020B0800000000000000" pitchFamily="34" charset="-128"/>
                <a:cs typeface="Arial"/>
                <a:sym typeface="Arial"/>
              </a:rPr>
              <a:t> </a:t>
            </a:r>
            <a:r>
              <a:rPr lang="en-US" sz="3500" kern="0" dirty="0" err="1">
                <a:latin typeface="Calibri (Body)"/>
                <a:ea typeface="Hiragino Kaku Gothic StdN W8" panose="020B0800000000000000" pitchFamily="34" charset="-128"/>
                <a:cs typeface="Arial"/>
                <a:sym typeface="Arial"/>
              </a:rPr>
              <a:t>phần</a:t>
            </a:r>
            <a:r>
              <a:rPr lang="en-US" sz="3500" kern="0" dirty="0">
                <a:latin typeface="Calibri (Body)"/>
                <a:ea typeface="Hiragino Kaku Gothic StdN W8" panose="020B0800000000000000" pitchFamily="34" charset="-128"/>
                <a:cs typeface="Arial"/>
                <a:sym typeface="Arial"/>
              </a:rPr>
              <a:t> 1 </a:t>
            </a:r>
            <a:r>
              <a:rPr lang="en-US" sz="3500" kern="0" dirty="0" err="1">
                <a:latin typeface="Calibri (Body)"/>
                <a:ea typeface="Hiragino Kaku Gothic StdN W8" panose="020B0800000000000000" pitchFamily="34" charset="-128"/>
                <a:cs typeface="Arial"/>
                <a:sym typeface="Arial"/>
              </a:rPr>
              <a:t>phiếu</a:t>
            </a:r>
            <a:r>
              <a:rPr lang="en-US" sz="3500" kern="0" dirty="0">
                <a:latin typeface="Calibri (Body)"/>
                <a:ea typeface="Hiragino Kaku Gothic StdN W8" panose="020B0800000000000000" pitchFamily="34" charset="-128"/>
                <a:cs typeface="Arial"/>
                <a:sym typeface="Arial"/>
              </a:rPr>
              <a:t> </a:t>
            </a:r>
            <a:r>
              <a:rPr lang="en-US" sz="3500" kern="0" dirty="0" err="1">
                <a:latin typeface="Calibri (Body)"/>
                <a:ea typeface="Hiragino Kaku Gothic StdN W8" panose="020B0800000000000000" pitchFamily="34" charset="-128"/>
                <a:cs typeface="Arial"/>
                <a:sym typeface="Arial"/>
              </a:rPr>
              <a:t>bài</a:t>
            </a:r>
            <a:r>
              <a:rPr lang="en-US" sz="3500" kern="0" dirty="0">
                <a:latin typeface="Calibri (Body)"/>
                <a:ea typeface="Hiragino Kaku Gothic StdN W8" panose="020B0800000000000000" pitchFamily="34" charset="-128"/>
                <a:cs typeface="Arial"/>
                <a:sym typeface="Arial"/>
              </a:rPr>
              <a:t> </a:t>
            </a:r>
            <a:r>
              <a:rPr lang="en-US" sz="3500" kern="0" dirty="0" err="1">
                <a:latin typeface="Calibri (Body)"/>
                <a:ea typeface="Hiragino Kaku Gothic StdN W8" panose="020B0800000000000000" pitchFamily="34" charset="-128"/>
                <a:cs typeface="Arial"/>
                <a:sym typeface="Arial"/>
              </a:rPr>
              <a:t>tập</a:t>
            </a:r>
            <a:r>
              <a:rPr lang="en-US" sz="3500" kern="0" dirty="0">
                <a:latin typeface="Calibri (Body)"/>
                <a:ea typeface="Hiragino Kaku Gothic StdN W8" panose="020B0800000000000000" pitchFamily="34" charset="-128"/>
                <a:cs typeface="Arial"/>
                <a:sym typeface="Arial"/>
              </a:rPr>
              <a:t> </a:t>
            </a:r>
            <a:r>
              <a:rPr lang="en-US" sz="3500" kern="0" dirty="0" err="1">
                <a:latin typeface="Calibri (Body)"/>
                <a:ea typeface="Hiragino Kaku Gothic StdN W8" panose="020B0800000000000000" pitchFamily="34" charset="-128"/>
                <a:cs typeface="Arial"/>
                <a:sym typeface="Arial"/>
              </a:rPr>
              <a:t>số</a:t>
            </a:r>
            <a:r>
              <a:rPr lang="en-US" sz="3500" kern="0" dirty="0">
                <a:latin typeface="Calibri (Body)"/>
                <a:ea typeface="Hiragino Kaku Gothic StdN W8" panose="020B0800000000000000" pitchFamily="34" charset="-128"/>
                <a:cs typeface="Arial"/>
                <a:sym typeface="Arial"/>
              </a:rPr>
              <a:t> 1)</a:t>
            </a:r>
            <a:endParaRPr lang="en-US" sz="3500" kern="0" dirty="0">
              <a:latin typeface="Calibri body"/>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5000" b="1" kern="0" dirty="0">
              <a:solidFill>
                <a:srgbClr val="00B050"/>
              </a:solidFill>
              <a:latin typeface="Calibri (Body)"/>
              <a:ea typeface="Hiragino Kaku Gothic StdN W8" panose="020B0800000000000000" pitchFamily="34" charset="-128"/>
              <a:cs typeface="Arial"/>
            </a:endParaRPr>
          </a:p>
        </p:txBody>
      </p:sp>
    </p:spTree>
    <p:extLst>
      <p:ext uri="{BB962C8B-B14F-4D97-AF65-F5344CB8AC3E}">
        <p14:creationId xmlns:p14="http://schemas.microsoft.com/office/powerpoint/2010/main" val="104932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38" presetClass="emph" presetSubtype="128" accel="20000" decel="20000" fill="hold" nodeType="afterEffect">
                                  <p:stCondLst>
                                    <p:cond delay="0"/>
                                  </p:stCondLst>
                                  <p:childTnLst>
                                    <p:anim calcmode="lin" valueType="num">
                                      <p:cBhvr additive="sum">
                                        <p:cTn id="10" dur="3000" fill="hold"/>
                                        <p:tgtEl>
                                          <p:spTgt spid="2"/>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 calcmode="lin" valueType="num">
                                      <p:cBhvr additive="base">
                                        <p:cTn id="2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 calcmode="lin" valueType="num">
                                      <p:cBhvr additive="base">
                                        <p:cTn id="2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xEl>
                                              <p:pRg st="2" end="2"/>
                                            </p:txEl>
                                          </p:spTgt>
                                        </p:tgtEl>
                                        <p:attrNameLst>
                                          <p:attrName>style.visibility</p:attrName>
                                        </p:attrNameLst>
                                      </p:cBhvr>
                                      <p:to>
                                        <p:strVal val="visible"/>
                                      </p:to>
                                    </p:set>
                                    <p:anim calcmode="lin" valueType="num">
                                      <p:cBhvr additive="base">
                                        <p:cTn id="33"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xEl>
                                              <p:pRg st="3" end="3"/>
                                            </p:txEl>
                                          </p:spTgt>
                                        </p:tgtEl>
                                        <p:attrNameLst>
                                          <p:attrName>style.visibility</p:attrName>
                                        </p:attrNameLst>
                                      </p:cBhvr>
                                      <p:to>
                                        <p:strVal val="visible"/>
                                      </p:to>
                                    </p:set>
                                    <p:anim calcmode="lin" valueType="num">
                                      <p:cBhvr additive="base">
                                        <p:cTn id="39"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1">
                                            <p:txEl>
                                              <p:pRg st="4" end="4"/>
                                            </p:txEl>
                                          </p:spTgt>
                                        </p:tgtEl>
                                        <p:attrNameLst>
                                          <p:attrName>style.visibility</p:attrName>
                                        </p:attrNameLst>
                                      </p:cBhvr>
                                      <p:to>
                                        <p:strVal val="visible"/>
                                      </p:to>
                                    </p:set>
                                    <p:anim calcmode="lin" valueType="num">
                                      <p:cBhvr additive="base">
                                        <p:cTn id="45"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6B20A04-A7F8-4FE8-A2E0-DF27DCF76CB2}"/>
              </a:ext>
            </a:extLst>
          </p:cNvPr>
          <p:cNvSpPr txBox="1"/>
          <p:nvPr/>
        </p:nvSpPr>
        <p:spPr>
          <a:xfrm>
            <a:off x="262273" y="5052813"/>
            <a:ext cx="11669171" cy="1270476"/>
          </a:xfrm>
          <a:prstGeom prst="rect">
            <a:avLst/>
          </a:prstGeom>
          <a:noFill/>
        </p:spPr>
        <p:txBody>
          <a:bodyPr wrap="square" rtlCol="0">
            <a:spAutoFit/>
          </a:bodyPr>
          <a:lstStyle/>
          <a:p>
            <a:pPr algn="just">
              <a:lnSpc>
                <a:spcPct val="120000"/>
              </a:lnSpc>
            </a:pPr>
            <a:r>
              <a:rPr lang="en-US" sz="3300" b="1" dirty="0">
                <a:solidFill>
                  <a:srgbClr val="FF0000"/>
                </a:solidFill>
                <a:latin typeface="Calibri (Body)"/>
              </a:rPr>
              <a:t>CÂU HỎI</a:t>
            </a:r>
            <a:r>
              <a:rPr lang="en-US" sz="3300" b="1" dirty="0">
                <a:solidFill>
                  <a:srgbClr val="FF0000"/>
                </a:solidFill>
              </a:rPr>
              <a:t>: </a:t>
            </a:r>
            <a:r>
              <a:rPr lang="vi-VN" sz="3300" dirty="0">
                <a:latin typeface="Calibri" panose="020F0502020204030204" pitchFamily="34" charset="0"/>
                <a:cs typeface="Calibri" panose="020F0502020204030204" pitchFamily="34" charset="0"/>
              </a:rPr>
              <a:t>Khi nghe thấy tiếng sấm, sau đó ta thường nghe thấy tiếng ì ầm, đó là </a:t>
            </a:r>
            <a:r>
              <a:rPr lang="vi-VN" sz="3300" dirty="0">
                <a:solidFill>
                  <a:srgbClr val="FF0000"/>
                </a:solidFill>
                <a:latin typeface="Calibri" panose="020F0502020204030204" pitchFamily="34" charset="0"/>
                <a:cs typeface="Calibri" panose="020F0502020204030204" pitchFamily="34" charset="0"/>
              </a:rPr>
              <a:t>tiếng sấm rền</a:t>
            </a:r>
            <a:r>
              <a:rPr lang="vi-VN" sz="3300" dirty="0">
                <a:latin typeface="Calibri" panose="020F0502020204030204" pitchFamily="34" charset="0"/>
                <a:cs typeface="Calibri" panose="020F0502020204030204" pitchFamily="34" charset="0"/>
              </a:rPr>
              <a:t>, thế sấm rền là gì?</a:t>
            </a:r>
          </a:p>
        </p:txBody>
      </p:sp>
      <p:pic>
        <p:nvPicPr>
          <p:cNvPr id="8" name="Picture 2" descr="Lightning Slow Motion - Shape your computer beautifully">
            <a:extLst>
              <a:ext uri="{FF2B5EF4-FFF2-40B4-BE49-F238E27FC236}">
                <a16:creationId xmlns:a16="http://schemas.microsoft.com/office/drawing/2014/main" id="{E00BC8E3-E831-E572-8E4B-38301EB3834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74685" y="1363286"/>
            <a:ext cx="7242629" cy="353129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94D5009-EC84-2253-3EC5-3FEF0244F0A6}"/>
              </a:ext>
            </a:extLst>
          </p:cNvPr>
          <p:cNvSpPr txBox="1"/>
          <p:nvPr/>
        </p:nvSpPr>
        <p:spPr>
          <a:xfrm>
            <a:off x="260555" y="5052813"/>
            <a:ext cx="11669172" cy="1708160"/>
          </a:xfrm>
          <a:prstGeom prst="rect">
            <a:avLst/>
          </a:prstGeom>
          <a:solidFill>
            <a:srgbClr val="81C241"/>
          </a:solidFill>
          <a:ln w="25400" cap="flat" cmpd="sng" algn="ctr">
            <a:solidFill>
              <a:srgbClr val="FFFFFF"/>
            </a:solidFill>
            <a:prstDash val="solid"/>
          </a:ln>
          <a:effectLst>
            <a:softEdge rad="31750"/>
          </a:effectLst>
        </p:spPr>
        <p:txBody>
          <a:bodyPr wrap="square" rtlCol="0">
            <a:spAutoFit/>
          </a:bodyPr>
          <a:lstStyle/>
          <a:p>
            <a:pPr lvl="0" algn="ctr">
              <a:buClr>
                <a:srgbClr val="000000"/>
              </a:buClr>
            </a:pPr>
            <a:r>
              <a:rPr lang="vi-VN" sz="3500" kern="0" dirty="0">
                <a:latin typeface="Calibri" panose="020F0502020204030204" pitchFamily="34" charset="0"/>
                <a:ea typeface="Hiragino Kaku Gothic StdN W8" panose="020B0800000000000000" pitchFamily="34" charset="-128"/>
                <a:cs typeface="Calibri" panose="020F0502020204030204" pitchFamily="34" charset="0"/>
                <a:sym typeface="Arial"/>
              </a:rPr>
              <a:t>Sỡ dĩ tiếng sấm rền được tạo ra là do </a:t>
            </a:r>
            <a:r>
              <a:rPr lang="vi-VN" sz="3500" kern="0" dirty="0">
                <a:solidFill>
                  <a:srgbClr val="0000FF"/>
                </a:solidFill>
                <a:latin typeface="Calibri" panose="020F0502020204030204" pitchFamily="34" charset="0"/>
                <a:ea typeface="Hiragino Kaku Gothic StdN W8" panose="020B0800000000000000" pitchFamily="34" charset="-128"/>
                <a:cs typeface="Calibri" panose="020F0502020204030204" pitchFamily="34" charset="0"/>
                <a:sym typeface="Arial"/>
              </a:rPr>
              <a:t>sự phản </a:t>
            </a:r>
            <a:r>
              <a:rPr lang="en-US" sz="3500" kern="0" dirty="0" err="1">
                <a:solidFill>
                  <a:srgbClr val="0000FF"/>
                </a:solidFill>
                <a:latin typeface="Calibri" panose="020F0502020204030204" pitchFamily="34" charset="0"/>
                <a:ea typeface="Hiragino Kaku Gothic StdN W8" panose="020B0800000000000000" pitchFamily="34" charset="-128"/>
                <a:cs typeface="Calibri" panose="020F0502020204030204" pitchFamily="34" charset="0"/>
                <a:sym typeface="Arial"/>
              </a:rPr>
              <a:t>xạ</a:t>
            </a:r>
            <a:r>
              <a:rPr lang="vi-VN" sz="3500" kern="0" dirty="0">
                <a:solidFill>
                  <a:srgbClr val="0000FF"/>
                </a:solidFill>
                <a:latin typeface="Calibri" panose="020F0502020204030204" pitchFamily="34" charset="0"/>
                <a:ea typeface="Hiragino Kaku Gothic StdN W8" panose="020B0800000000000000" pitchFamily="34" charset="-128"/>
                <a:cs typeface="Calibri" panose="020F0502020204030204" pitchFamily="34" charset="0"/>
                <a:sym typeface="Arial"/>
              </a:rPr>
              <a:t> âm thanh do tiếng sấm va vào những vật khác </a:t>
            </a:r>
            <a:r>
              <a:rPr lang="vi-VN" sz="3500" kern="0" dirty="0">
                <a:latin typeface="Calibri" panose="020F0502020204030204" pitchFamily="34" charset="0"/>
                <a:ea typeface="Hiragino Kaku Gothic StdN W8" panose="020B0800000000000000" pitchFamily="34" charset="-128"/>
                <a:cs typeface="Calibri" panose="020F0502020204030204" pitchFamily="34" charset="0"/>
                <a:sym typeface="Arial"/>
              </a:rPr>
              <a:t>(</a:t>
            </a:r>
            <a:r>
              <a:rPr lang="en-US" sz="3500" kern="0" dirty="0">
                <a:latin typeface="Calibri" panose="020F0502020204030204" pitchFamily="34" charset="0"/>
                <a:ea typeface="Hiragino Kaku Gothic StdN W8" panose="020B0800000000000000" pitchFamily="34" charset="-128"/>
                <a:cs typeface="Calibri" panose="020F0502020204030204" pitchFamily="34" charset="0"/>
                <a:sym typeface="Arial"/>
              </a:rPr>
              <a:t> </a:t>
            </a:r>
            <a:r>
              <a:rPr lang="en-US" sz="3500" kern="0" dirty="0" err="1">
                <a:latin typeface="Calibri" panose="020F0502020204030204" pitchFamily="34" charset="0"/>
                <a:ea typeface="Hiragino Kaku Gothic StdN W8" panose="020B0800000000000000" pitchFamily="34" charset="-128"/>
                <a:cs typeface="Calibri" panose="020F0502020204030204" pitchFamily="34" charset="0"/>
                <a:sym typeface="Arial"/>
              </a:rPr>
              <a:t>như</a:t>
            </a:r>
            <a:r>
              <a:rPr lang="vi-VN" sz="3500" kern="0" dirty="0">
                <a:latin typeface="Calibri" panose="020F0502020204030204" pitchFamily="34" charset="0"/>
                <a:ea typeface="Hiragino Kaku Gothic StdN W8" panose="020B0800000000000000" pitchFamily="34" charset="-128"/>
                <a:cs typeface="Calibri" panose="020F0502020204030204" pitchFamily="34" charset="0"/>
                <a:sym typeface="Arial"/>
              </a:rPr>
              <a:t> nhà cửa, cây</a:t>
            </a:r>
            <a:r>
              <a:rPr lang="en-US" sz="3500" kern="0" dirty="0">
                <a:latin typeface="Calibri" panose="020F0502020204030204" pitchFamily="34" charset="0"/>
                <a:ea typeface="Hiragino Kaku Gothic StdN W8" panose="020B0800000000000000" pitchFamily="34" charset="-128"/>
                <a:cs typeface="Calibri" panose="020F0502020204030204" pitchFamily="34" charset="0"/>
                <a:sym typeface="Arial"/>
              </a:rPr>
              <a:t> </a:t>
            </a:r>
            <a:r>
              <a:rPr lang="en-US" sz="3500" kern="0" dirty="0" err="1">
                <a:latin typeface="Calibri" panose="020F0502020204030204" pitchFamily="34" charset="0"/>
                <a:ea typeface="Hiragino Kaku Gothic StdN W8" panose="020B0800000000000000" pitchFamily="34" charset="-128"/>
                <a:cs typeface="Calibri" panose="020F0502020204030204" pitchFamily="34" charset="0"/>
                <a:sym typeface="Arial"/>
              </a:rPr>
              <a:t>cối</a:t>
            </a:r>
            <a:r>
              <a:rPr lang="en-US" sz="3500" kern="0" dirty="0">
                <a:latin typeface="Calibri" panose="020F0502020204030204" pitchFamily="34" charset="0"/>
                <a:ea typeface="Hiragino Kaku Gothic StdN W8" panose="020B0800000000000000" pitchFamily="34" charset="-128"/>
                <a:cs typeface="Calibri" panose="020F0502020204030204" pitchFamily="34" charset="0"/>
                <a:sym typeface="Arial"/>
              </a:rPr>
              <a:t>,</a:t>
            </a:r>
            <a:r>
              <a:rPr lang="vi-VN" sz="3500" kern="0" dirty="0">
                <a:latin typeface="Calibri" panose="020F0502020204030204" pitchFamily="34" charset="0"/>
                <a:ea typeface="Hiragino Kaku Gothic StdN W8" panose="020B0800000000000000" pitchFamily="34" charset="-128"/>
                <a:cs typeface="Calibri" panose="020F0502020204030204" pitchFamily="34" charset="0"/>
                <a:sym typeface="Arial"/>
              </a:rPr>
              <a:t>...) và </a:t>
            </a:r>
            <a:r>
              <a:rPr lang="vi-VN" sz="3500" kern="0" dirty="0">
                <a:solidFill>
                  <a:srgbClr val="0000FF"/>
                </a:solidFill>
                <a:latin typeface="Calibri" panose="020F0502020204030204" pitchFamily="34" charset="0"/>
                <a:ea typeface="Hiragino Kaku Gothic StdN W8" panose="020B0800000000000000" pitchFamily="34" charset="-128"/>
                <a:cs typeface="Calibri" panose="020F0502020204030204" pitchFamily="34" charset="0"/>
                <a:sym typeface="Arial"/>
              </a:rPr>
              <a:t>dội lại vào tai ta </a:t>
            </a:r>
            <a:r>
              <a:rPr lang="vi-VN" sz="3500" kern="0" dirty="0">
                <a:latin typeface="Calibri" panose="020F0502020204030204" pitchFamily="34" charset="0"/>
                <a:ea typeface="Hiragino Kaku Gothic StdN W8" panose="020B0800000000000000" pitchFamily="34" charset="-128"/>
                <a:cs typeface="Calibri" panose="020F0502020204030204" pitchFamily="34" charset="0"/>
                <a:sym typeface="Arial"/>
              </a:rPr>
              <a:t>nên </a:t>
            </a:r>
            <a:r>
              <a:rPr lang="vi-VN" sz="3500" b="1" kern="0" dirty="0">
                <a:solidFill>
                  <a:srgbClr val="C00000"/>
                </a:solidFill>
                <a:latin typeface="Calibri" panose="020F0502020204030204" pitchFamily="34" charset="0"/>
                <a:ea typeface="Hiragino Kaku Gothic StdN W8" panose="020B0800000000000000" pitchFamily="34" charset="-128"/>
                <a:cs typeface="Calibri" panose="020F0502020204030204" pitchFamily="34" charset="0"/>
                <a:sym typeface="Arial"/>
              </a:rPr>
              <a:t>tạo ra tiếng sấm rền.</a:t>
            </a:r>
            <a:endParaRPr kumimoji="0" lang="en-VN" sz="3500" b="1" i="0" u="none" strike="noStrike" kern="0" cap="none" spc="0" normalizeH="0" baseline="0" noProof="0" dirty="0">
              <a:ln>
                <a:noFill/>
              </a:ln>
              <a:solidFill>
                <a:srgbClr val="C00000"/>
              </a:solidFill>
              <a:effectLst/>
              <a:uLnTx/>
              <a:uFillTx/>
              <a:latin typeface="Calibri" panose="020F0502020204030204" pitchFamily="34" charset="0"/>
              <a:ea typeface="Hiragino Kaku Gothic StdN W8" panose="020B0800000000000000" pitchFamily="34" charset="-128"/>
              <a:cs typeface="Calibri" panose="020F0502020204030204" pitchFamily="34" charset="0"/>
              <a:sym typeface="Arial"/>
            </a:endParaRPr>
          </a:p>
        </p:txBody>
      </p:sp>
      <p:pic>
        <p:nvPicPr>
          <p:cNvPr id="9" name="Picture 8" descr="Question Mark Thinking Sticker by Universal Kids for iOS &amp; Android | GIPHY">
            <a:extLst>
              <a:ext uri="{FF2B5EF4-FFF2-40B4-BE49-F238E27FC236}">
                <a16:creationId xmlns:a16="http://schemas.microsoft.com/office/drawing/2014/main" id="{33956C65-FF43-EC35-093E-33EA275B8B7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20165" y="3562358"/>
            <a:ext cx="1435106" cy="1435106"/>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6FE72F67-63C4-060D-616F-AF6F96EF5A85}"/>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6" name="Group 15">
            <a:extLst>
              <a:ext uri="{FF2B5EF4-FFF2-40B4-BE49-F238E27FC236}">
                <a16:creationId xmlns:a16="http://schemas.microsoft.com/office/drawing/2014/main" id="{05918782-68A9-C8F0-DA22-11E21D8AE039}"/>
              </a:ext>
            </a:extLst>
          </p:cNvPr>
          <p:cNvGrpSpPr/>
          <p:nvPr/>
        </p:nvGrpSpPr>
        <p:grpSpPr>
          <a:xfrm>
            <a:off x="262274" y="176284"/>
            <a:ext cx="900604" cy="1035177"/>
            <a:chOff x="6380493" y="-1"/>
            <a:chExt cx="1747506" cy="2008628"/>
          </a:xfrm>
        </p:grpSpPr>
        <p:sp>
          <p:nvSpPr>
            <p:cNvPr id="18" name="Hexagon 17">
              <a:extLst>
                <a:ext uri="{FF2B5EF4-FFF2-40B4-BE49-F238E27FC236}">
                  <a16:creationId xmlns:a16="http://schemas.microsoft.com/office/drawing/2014/main" id="{E8394402-7CEA-47C1-C614-C8727BDE965F}"/>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9" name="Hexagon 4">
              <a:extLst>
                <a:ext uri="{FF2B5EF4-FFF2-40B4-BE49-F238E27FC236}">
                  <a16:creationId xmlns:a16="http://schemas.microsoft.com/office/drawing/2014/main" id="{4E0A1976-ABE7-254E-8F83-961CC0A4EFBD}"/>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spTree>
    <p:extLst>
      <p:ext uri="{BB962C8B-B14F-4D97-AF65-F5344CB8AC3E}">
        <p14:creationId xmlns:p14="http://schemas.microsoft.com/office/powerpoint/2010/main" val="144377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sp>
        <p:nvSpPr>
          <p:cNvPr id="19" name="TextBox 18">
            <a:extLst>
              <a:ext uri="{FF2B5EF4-FFF2-40B4-BE49-F238E27FC236}">
                <a16:creationId xmlns:a16="http://schemas.microsoft.com/office/drawing/2014/main" id="{C0AA1DDA-8950-BAAC-D5BD-BD764C470F15}"/>
              </a:ext>
            </a:extLst>
          </p:cNvPr>
          <p:cNvSpPr txBox="1"/>
          <p:nvPr/>
        </p:nvSpPr>
        <p:spPr>
          <a:xfrm>
            <a:off x="358508" y="2633600"/>
            <a:ext cx="6168901" cy="2634567"/>
          </a:xfrm>
          <a:prstGeom prst="rect">
            <a:avLst/>
          </a:prstGeom>
          <a:noFill/>
        </p:spPr>
        <p:txBody>
          <a:bodyPr wrap="square" rtlCol="0">
            <a:spAutoFit/>
          </a:bodyPr>
          <a:lstStyle/>
          <a:p>
            <a:pPr algn="just">
              <a:lnSpc>
                <a:spcPct val="120000"/>
              </a:lnSpc>
              <a:spcAft>
                <a:spcPts val="1200"/>
              </a:spcAft>
            </a:pPr>
            <a:r>
              <a:rPr lang="en-US" sz="3500" dirty="0" err="1">
                <a:latin typeface="Calibri" panose="020F0502020204030204" pitchFamily="34" charset="0"/>
                <a:cs typeface="Calibri" panose="020F0502020204030204" pitchFamily="34" charset="0"/>
              </a:rPr>
              <a:t>Nhiều</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loài</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sinh</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vật</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có</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thể</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phát</a:t>
            </a:r>
            <a:r>
              <a:rPr lang="en-US" sz="3500" dirty="0">
                <a:latin typeface="Calibri" panose="020F0502020204030204" pitchFamily="34" charset="0"/>
                <a:cs typeface="Calibri" panose="020F0502020204030204" pitchFamily="34" charset="0"/>
              </a:rPr>
              <a:t> ra </a:t>
            </a:r>
            <a:r>
              <a:rPr lang="en-US" sz="3500" dirty="0" err="1">
                <a:latin typeface="Calibri" panose="020F0502020204030204" pitchFamily="34" charset="0"/>
                <a:cs typeface="Calibri" panose="020F0502020204030204" pitchFamily="34" charset="0"/>
              </a:rPr>
              <a:t>được</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sóng</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siêu</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âm</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và</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sử</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dụng</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sóng</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phản</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xạ</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trong</a:t>
            </a:r>
            <a:r>
              <a:rPr lang="en-US" sz="3500" dirty="0">
                <a:latin typeface="Calibri" panose="020F0502020204030204" pitchFamily="34" charset="0"/>
                <a:cs typeface="Calibri" panose="020F0502020204030204" pitchFamily="34" charset="0"/>
              </a:rPr>
              <a:t> </a:t>
            </a:r>
            <a:r>
              <a:rPr lang="en-US" sz="3500" b="1" dirty="0" err="1">
                <a:solidFill>
                  <a:srgbClr val="0070C0"/>
                </a:solidFill>
                <a:latin typeface="Calibri" panose="020F0502020204030204" pitchFamily="34" charset="0"/>
                <a:cs typeface="Calibri" panose="020F0502020204030204" pitchFamily="34" charset="0"/>
              </a:rPr>
              <a:t>giao</a:t>
            </a:r>
            <a:r>
              <a:rPr lang="en-US" sz="3500" b="1" dirty="0">
                <a:solidFill>
                  <a:srgbClr val="0070C0"/>
                </a:solidFill>
                <a:latin typeface="Calibri" panose="020F0502020204030204" pitchFamily="34" charset="0"/>
                <a:cs typeface="Calibri" panose="020F0502020204030204" pitchFamily="34" charset="0"/>
              </a:rPr>
              <a:t> </a:t>
            </a:r>
            <a:r>
              <a:rPr lang="en-US" sz="3500" b="1" dirty="0" err="1">
                <a:solidFill>
                  <a:srgbClr val="0070C0"/>
                </a:solidFill>
                <a:latin typeface="Calibri" panose="020F0502020204030204" pitchFamily="34" charset="0"/>
                <a:cs typeface="Calibri" panose="020F0502020204030204" pitchFamily="34" charset="0"/>
              </a:rPr>
              <a:t>tiếp</a:t>
            </a:r>
            <a:r>
              <a:rPr lang="en-US" sz="3500" b="1" dirty="0">
                <a:solidFill>
                  <a:srgbClr val="0070C0"/>
                </a:solidFill>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và</a:t>
            </a:r>
            <a:r>
              <a:rPr lang="en-US" sz="3500" dirty="0">
                <a:latin typeface="Calibri" panose="020F0502020204030204" pitchFamily="34" charset="0"/>
                <a:cs typeface="Calibri" panose="020F0502020204030204" pitchFamily="34" charset="0"/>
              </a:rPr>
              <a:t> </a:t>
            </a:r>
            <a:r>
              <a:rPr lang="en-US" sz="3500" b="1" dirty="0" err="1">
                <a:solidFill>
                  <a:srgbClr val="0070C0"/>
                </a:solidFill>
                <a:latin typeface="Calibri" panose="020F0502020204030204" pitchFamily="34" charset="0"/>
                <a:cs typeface="Calibri" panose="020F0502020204030204" pitchFamily="34" charset="0"/>
              </a:rPr>
              <a:t>săn</a:t>
            </a:r>
            <a:r>
              <a:rPr lang="en-US" sz="3500" b="1" dirty="0">
                <a:solidFill>
                  <a:srgbClr val="0070C0"/>
                </a:solidFill>
                <a:latin typeface="Calibri" panose="020F0502020204030204" pitchFamily="34" charset="0"/>
                <a:cs typeface="Calibri" panose="020F0502020204030204" pitchFamily="34" charset="0"/>
              </a:rPr>
              <a:t> </a:t>
            </a:r>
            <a:r>
              <a:rPr lang="en-US" sz="3500" b="1" dirty="0" err="1">
                <a:solidFill>
                  <a:srgbClr val="0070C0"/>
                </a:solidFill>
                <a:latin typeface="Calibri" panose="020F0502020204030204" pitchFamily="34" charset="0"/>
                <a:cs typeface="Calibri" panose="020F0502020204030204" pitchFamily="34" charset="0"/>
              </a:rPr>
              <a:t>mồi</a:t>
            </a:r>
            <a:r>
              <a:rPr lang="en-US" sz="3500" b="1" dirty="0">
                <a:solidFill>
                  <a:srgbClr val="0070C0"/>
                </a:solidFill>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như</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cá</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heo</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dơi</a:t>
            </a:r>
            <a:r>
              <a:rPr lang="en-US" sz="3500" dirty="0">
                <a:latin typeface="Calibri" panose="020F0502020204030204" pitchFamily="34" charset="0"/>
                <a:cs typeface="Calibri" panose="020F0502020204030204" pitchFamily="34" charset="0"/>
              </a:rPr>
              <a:t>…</a:t>
            </a:r>
            <a:endParaRPr lang="en-US" sz="3500" i="1" dirty="0">
              <a:latin typeface="Calibri" panose="020F0502020204030204" pitchFamily="34" charset="0"/>
              <a:cs typeface="Calibri" panose="020F0502020204030204" pitchFamily="34" charset="0"/>
            </a:endParaRPr>
          </a:p>
        </p:txBody>
      </p:sp>
      <p:pic>
        <p:nvPicPr>
          <p:cNvPr id="20" name="Picture 2" descr="Image result for Äá»nh vá» siÃªu Ã¢m trÃªn biá»n">
            <a:extLst>
              <a:ext uri="{FF2B5EF4-FFF2-40B4-BE49-F238E27FC236}">
                <a16:creationId xmlns:a16="http://schemas.microsoft.com/office/drawing/2014/main" id="{F7D6E2C7-1244-16A4-1A1A-25EBEC4A45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6315" y="1459005"/>
            <a:ext cx="5238750" cy="521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388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162877"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VẬT PHẢN XẠ ÂM TỐT - VẬT PHẢN XẠ ÂM KÉM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2</a:t>
              </a:r>
            </a:p>
          </p:txBody>
        </p:sp>
      </p:grpSp>
      <p:sp>
        <p:nvSpPr>
          <p:cNvPr id="84" name="TextBox 83">
            <a:extLst>
              <a:ext uri="{FF2B5EF4-FFF2-40B4-BE49-F238E27FC236}">
                <a16:creationId xmlns:a16="http://schemas.microsoft.com/office/drawing/2014/main" id="{C0702855-FD29-43C1-A6CB-C8598FF62393}"/>
              </a:ext>
            </a:extLst>
          </p:cNvPr>
          <p:cNvSpPr txBox="1"/>
          <p:nvPr/>
        </p:nvSpPr>
        <p:spPr>
          <a:xfrm>
            <a:off x="184840" y="1266810"/>
            <a:ext cx="7379742" cy="5428602"/>
          </a:xfrm>
          <a:prstGeom prst="rect">
            <a:avLst/>
          </a:prstGeom>
          <a:noFill/>
        </p:spPr>
        <p:txBody>
          <a:bodyPr wrap="square" rtlCol="0">
            <a:spAutoFit/>
          </a:bodyPr>
          <a:lstStyle/>
          <a:p>
            <a:pPr algn="just">
              <a:lnSpc>
                <a:spcPct val="125000"/>
              </a:lnSpc>
            </a:pPr>
            <a:r>
              <a:rPr lang="en-US" sz="3500" b="1" dirty="0" err="1">
                <a:solidFill>
                  <a:srgbClr val="FF0000"/>
                </a:solidFill>
                <a:latin typeface="Calibri" panose="020F0502020204030204" pitchFamily="34" charset="0"/>
                <a:cs typeface="Calibri" panose="020F0502020204030204" pitchFamily="34" charset="0"/>
              </a:rPr>
              <a:t>Dụng</a:t>
            </a:r>
            <a:r>
              <a:rPr lang="en-US" sz="3500" b="1" dirty="0">
                <a:solidFill>
                  <a:srgbClr val="FF0000"/>
                </a:solidFill>
                <a:latin typeface="Calibri" panose="020F0502020204030204" pitchFamily="34" charset="0"/>
                <a:cs typeface="Calibri" panose="020F0502020204030204" pitchFamily="34" charset="0"/>
              </a:rPr>
              <a:t> </a:t>
            </a:r>
            <a:r>
              <a:rPr lang="en-US" sz="3500" b="1" dirty="0" err="1">
                <a:solidFill>
                  <a:srgbClr val="FF0000"/>
                </a:solidFill>
                <a:latin typeface="Calibri" panose="020F0502020204030204" pitchFamily="34" charset="0"/>
                <a:cs typeface="Calibri" panose="020F0502020204030204" pitchFamily="34" charset="0"/>
              </a:rPr>
              <a:t>cụ</a:t>
            </a:r>
            <a:r>
              <a:rPr lang="en-US" sz="3500" b="1" dirty="0">
                <a:solidFill>
                  <a:srgbClr val="FF0000"/>
                </a:solidFill>
                <a:latin typeface="Calibri" panose="020F0502020204030204" pitchFamily="34" charset="0"/>
                <a:cs typeface="Calibri" panose="020F0502020204030204" pitchFamily="34" charset="0"/>
              </a:rPr>
              <a:t> </a:t>
            </a:r>
            <a:r>
              <a:rPr lang="en-US" sz="3500" b="1" dirty="0" err="1">
                <a:solidFill>
                  <a:srgbClr val="FF0000"/>
                </a:solidFill>
                <a:latin typeface="Calibri" panose="020F0502020204030204" pitchFamily="34" charset="0"/>
                <a:cs typeface="Calibri" panose="020F0502020204030204" pitchFamily="34" charset="0"/>
              </a:rPr>
              <a:t>thí</a:t>
            </a:r>
            <a:r>
              <a:rPr lang="en-US" sz="3500" b="1" dirty="0">
                <a:solidFill>
                  <a:srgbClr val="FF0000"/>
                </a:solidFill>
                <a:latin typeface="Calibri" panose="020F0502020204030204" pitchFamily="34" charset="0"/>
                <a:cs typeface="Calibri" panose="020F0502020204030204" pitchFamily="34" charset="0"/>
              </a:rPr>
              <a:t> </a:t>
            </a:r>
            <a:r>
              <a:rPr lang="en-US" sz="3500" b="1" dirty="0" err="1">
                <a:solidFill>
                  <a:srgbClr val="FF0000"/>
                </a:solidFill>
                <a:latin typeface="Calibri" panose="020F0502020204030204" pitchFamily="34" charset="0"/>
                <a:cs typeface="Calibri" panose="020F0502020204030204" pitchFamily="34" charset="0"/>
              </a:rPr>
              <a:t>nghiệm</a:t>
            </a:r>
            <a:r>
              <a:rPr lang="en-US" sz="3500" b="1" dirty="0">
                <a:solidFill>
                  <a:srgbClr val="FF0000"/>
                </a:solidFill>
                <a:latin typeface="Calibri" panose="020F0502020204030204" pitchFamily="34" charset="0"/>
                <a:cs typeface="Calibri" panose="020F0502020204030204" pitchFamily="34" charset="0"/>
              </a:rPr>
              <a:t>:</a:t>
            </a:r>
          </a:p>
          <a:p>
            <a:pPr marL="457200" indent="-457200" algn="just">
              <a:lnSpc>
                <a:spcPct val="125000"/>
              </a:lnSpc>
              <a:buFont typeface="Arial" panose="020B0604020202020204" pitchFamily="34" charset="0"/>
              <a:buChar char="•"/>
            </a:pPr>
            <a:r>
              <a:rPr lang="en-US" sz="3500" dirty="0" err="1">
                <a:latin typeface="Calibri" panose="020F0502020204030204" pitchFamily="34" charset="0"/>
                <a:cs typeface="Calibri" panose="020F0502020204030204" pitchFamily="34" charset="0"/>
              </a:rPr>
              <a:t>Hộp</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làm</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bằng</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vật</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liệu</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cách</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âm</a:t>
            </a:r>
            <a:r>
              <a:rPr lang="en-US" sz="3500" dirty="0">
                <a:latin typeface="Calibri" panose="020F0502020204030204" pitchFamily="34" charset="0"/>
                <a:cs typeface="Calibri" panose="020F0502020204030204" pitchFamily="34" charset="0"/>
              </a:rPr>
              <a:t> (1)</a:t>
            </a:r>
          </a:p>
          <a:p>
            <a:pPr marL="457200" indent="-457200" algn="just">
              <a:lnSpc>
                <a:spcPct val="125000"/>
              </a:lnSpc>
              <a:buFont typeface="Arial" panose="020B0604020202020204" pitchFamily="34" charset="0"/>
              <a:buChar char="•"/>
            </a:pPr>
            <a:r>
              <a:rPr lang="en-US" sz="3500" dirty="0">
                <a:latin typeface="Calibri" panose="020F0502020204030204" pitchFamily="34" charset="0"/>
                <a:cs typeface="Calibri" panose="020F0502020204030204" pitchFamily="34" charset="0"/>
              </a:rPr>
              <a:t>1 </a:t>
            </a:r>
            <a:r>
              <a:rPr lang="en-US" sz="3500" dirty="0" err="1">
                <a:latin typeface="Calibri" panose="020F0502020204030204" pitchFamily="34" charset="0"/>
                <a:cs typeface="Calibri" panose="020F0502020204030204" pitchFamily="34" charset="0"/>
              </a:rPr>
              <a:t>tấm</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gỗ</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nhẵn</a:t>
            </a:r>
            <a:r>
              <a:rPr lang="en-US" sz="3500" dirty="0">
                <a:latin typeface="Calibri" panose="020F0502020204030204" pitchFamily="34" charset="0"/>
                <a:cs typeface="Calibri" panose="020F0502020204030204" pitchFamily="34" charset="0"/>
              </a:rPr>
              <a:t>, 1 </a:t>
            </a:r>
            <a:r>
              <a:rPr lang="en-US" sz="3500" dirty="0" err="1">
                <a:latin typeface="Calibri" panose="020F0502020204030204" pitchFamily="34" charset="0"/>
                <a:cs typeface="Calibri" panose="020F0502020204030204" pitchFamily="34" charset="0"/>
              </a:rPr>
              <a:t>tấm</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gỗ</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sần</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sùi</a:t>
            </a:r>
            <a:r>
              <a:rPr lang="en-US" sz="3500" dirty="0">
                <a:latin typeface="Calibri" panose="020F0502020204030204" pitchFamily="34" charset="0"/>
                <a:cs typeface="Calibri" panose="020F0502020204030204" pitchFamily="34" charset="0"/>
              </a:rPr>
              <a:t>, 1 </a:t>
            </a:r>
            <a:r>
              <a:rPr lang="en-US" sz="3500" dirty="0" err="1">
                <a:latin typeface="Calibri" panose="020F0502020204030204" pitchFamily="34" charset="0"/>
                <a:cs typeface="Calibri" panose="020F0502020204030204" pitchFamily="34" charset="0"/>
              </a:rPr>
              <a:t>tấm</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xốp</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mềm</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hình</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chữ</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nhật</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cùng</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kích</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cỡ</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dùng</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làm</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tấm</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phản</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xạ</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âm</a:t>
            </a:r>
            <a:r>
              <a:rPr lang="en-US" sz="3500" dirty="0">
                <a:latin typeface="Calibri" panose="020F0502020204030204" pitchFamily="34" charset="0"/>
                <a:cs typeface="Calibri" panose="020F0502020204030204" pitchFamily="34" charset="0"/>
              </a:rPr>
              <a:t> (2)</a:t>
            </a:r>
          </a:p>
          <a:p>
            <a:pPr marL="457200" indent="-457200" algn="just">
              <a:lnSpc>
                <a:spcPct val="125000"/>
              </a:lnSpc>
              <a:buFont typeface="Arial" panose="020B0604020202020204" pitchFamily="34" charset="0"/>
              <a:buChar char="•"/>
            </a:pPr>
            <a:r>
              <a:rPr lang="en-US" sz="3500" dirty="0">
                <a:latin typeface="Calibri" panose="020F0502020204030204" pitchFamily="34" charset="0"/>
                <a:cs typeface="Calibri" panose="020F0502020204030204" pitchFamily="34" charset="0"/>
              </a:rPr>
              <a:t>1 </a:t>
            </a:r>
            <a:r>
              <a:rPr lang="en-US" sz="3500" dirty="0" err="1">
                <a:latin typeface="Calibri" panose="020F0502020204030204" pitchFamily="34" charset="0"/>
                <a:cs typeface="Calibri" panose="020F0502020204030204" pitchFamily="34" charset="0"/>
              </a:rPr>
              <a:t>chiếc</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đồng</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hồ</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để</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bàn</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nhỏ</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làm</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nguồn</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âm</a:t>
            </a:r>
            <a:r>
              <a:rPr lang="en-US" sz="3500" dirty="0">
                <a:latin typeface="Calibri" panose="020F0502020204030204" pitchFamily="34" charset="0"/>
                <a:cs typeface="Calibri" panose="020F0502020204030204" pitchFamily="34" charset="0"/>
              </a:rPr>
              <a:t> (3)</a:t>
            </a:r>
          </a:p>
          <a:p>
            <a:pPr marL="457200" indent="-457200" algn="just">
              <a:lnSpc>
                <a:spcPct val="125000"/>
              </a:lnSpc>
              <a:buFont typeface="Arial" panose="020B0604020202020204" pitchFamily="34" charset="0"/>
              <a:buChar char="•"/>
            </a:pPr>
            <a:r>
              <a:rPr lang="en-US" sz="3500" dirty="0" err="1">
                <a:latin typeface="Calibri" panose="020F0502020204030204" pitchFamily="34" charset="0"/>
                <a:cs typeface="Calibri" panose="020F0502020204030204" pitchFamily="34" charset="0"/>
              </a:rPr>
              <a:t>Giá</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đỡ</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tấm</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phản</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xạ</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âm</a:t>
            </a:r>
            <a:r>
              <a:rPr lang="en-US" sz="3500" dirty="0">
                <a:latin typeface="Calibri" panose="020F0502020204030204" pitchFamily="34" charset="0"/>
                <a:cs typeface="Calibri" panose="020F0502020204030204" pitchFamily="34" charset="0"/>
              </a:rPr>
              <a:t> (4).</a:t>
            </a:r>
          </a:p>
        </p:txBody>
      </p:sp>
      <p:pic>
        <p:nvPicPr>
          <p:cNvPr id="2" name="Picture 1">
            <a:extLst>
              <a:ext uri="{FF2B5EF4-FFF2-40B4-BE49-F238E27FC236}">
                <a16:creationId xmlns:a16="http://schemas.microsoft.com/office/drawing/2014/main" id="{3D94CBA2-5451-379F-99D9-24B467E59DF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b="845"/>
          <a:stretch/>
        </p:blipFill>
        <p:spPr>
          <a:xfrm>
            <a:off x="7861611" y="1814742"/>
            <a:ext cx="4029075" cy="4495574"/>
          </a:xfrm>
          <a:prstGeom prst="rect">
            <a:avLst/>
          </a:prstGeom>
        </p:spPr>
      </p:pic>
    </p:spTree>
    <p:extLst>
      <p:ext uri="{BB962C8B-B14F-4D97-AF65-F5344CB8AC3E}">
        <p14:creationId xmlns:p14="http://schemas.microsoft.com/office/powerpoint/2010/main" val="238691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4">
                                            <p:txEl>
                                              <p:pRg st="0" end="0"/>
                                            </p:txEl>
                                          </p:spTgt>
                                        </p:tgtEl>
                                        <p:attrNameLst>
                                          <p:attrName>style.visibility</p:attrName>
                                        </p:attrNameLst>
                                      </p:cBhvr>
                                      <p:to>
                                        <p:strVal val="visible"/>
                                      </p:to>
                                    </p:set>
                                    <p:anim calcmode="lin" valueType="num">
                                      <p:cBhvr additive="base">
                                        <p:cTn id="12" dur="500" fill="hold"/>
                                        <p:tgtEl>
                                          <p:spTgt spid="8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4">
                                            <p:txEl>
                                              <p:pRg st="1" end="1"/>
                                            </p:txEl>
                                          </p:spTgt>
                                        </p:tgtEl>
                                        <p:attrNameLst>
                                          <p:attrName>style.visibility</p:attrName>
                                        </p:attrNameLst>
                                      </p:cBhvr>
                                      <p:to>
                                        <p:strVal val="visible"/>
                                      </p:to>
                                    </p:set>
                                    <p:anim calcmode="lin" valueType="num">
                                      <p:cBhvr additive="base">
                                        <p:cTn id="18" dur="500" fill="hold"/>
                                        <p:tgtEl>
                                          <p:spTgt spid="84">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4">
                                            <p:txEl>
                                              <p:pRg st="2" end="2"/>
                                            </p:txEl>
                                          </p:spTgt>
                                        </p:tgtEl>
                                        <p:attrNameLst>
                                          <p:attrName>style.visibility</p:attrName>
                                        </p:attrNameLst>
                                      </p:cBhvr>
                                      <p:to>
                                        <p:strVal val="visible"/>
                                      </p:to>
                                    </p:set>
                                    <p:anim calcmode="lin" valueType="num">
                                      <p:cBhvr additive="base">
                                        <p:cTn id="24" dur="500" fill="hold"/>
                                        <p:tgtEl>
                                          <p:spTgt spid="84">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4">
                                            <p:txEl>
                                              <p:pRg st="3" end="3"/>
                                            </p:txEl>
                                          </p:spTgt>
                                        </p:tgtEl>
                                        <p:attrNameLst>
                                          <p:attrName>style.visibility</p:attrName>
                                        </p:attrNameLst>
                                      </p:cBhvr>
                                      <p:to>
                                        <p:strVal val="visible"/>
                                      </p:to>
                                    </p:set>
                                    <p:anim calcmode="lin" valueType="num">
                                      <p:cBhvr additive="base">
                                        <p:cTn id="30" dur="500" fill="hold"/>
                                        <p:tgtEl>
                                          <p:spTgt spid="84">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8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84">
                                            <p:txEl>
                                              <p:pRg st="4" end="4"/>
                                            </p:txEl>
                                          </p:spTgt>
                                        </p:tgtEl>
                                        <p:attrNameLst>
                                          <p:attrName>style.visibility</p:attrName>
                                        </p:attrNameLst>
                                      </p:cBhvr>
                                      <p:to>
                                        <p:strVal val="visible"/>
                                      </p:to>
                                    </p:set>
                                    <p:anim calcmode="lin" valueType="num">
                                      <p:cBhvr additive="base">
                                        <p:cTn id="36" dur="500" fill="hold"/>
                                        <p:tgtEl>
                                          <p:spTgt spid="84">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8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162877"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VẬT PHẢN XẠ ÂM TỐT - VẬT PHẢN XẠ ÂM KÉM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2</a:t>
              </a:r>
            </a:p>
          </p:txBody>
        </p:sp>
      </p:grpSp>
      <p:sp>
        <p:nvSpPr>
          <p:cNvPr id="84" name="TextBox 83">
            <a:extLst>
              <a:ext uri="{FF2B5EF4-FFF2-40B4-BE49-F238E27FC236}">
                <a16:creationId xmlns:a16="http://schemas.microsoft.com/office/drawing/2014/main" id="{C0702855-FD29-43C1-A6CB-C8598FF62393}"/>
              </a:ext>
            </a:extLst>
          </p:cNvPr>
          <p:cNvSpPr txBox="1"/>
          <p:nvPr/>
        </p:nvSpPr>
        <p:spPr>
          <a:xfrm>
            <a:off x="184840" y="1266810"/>
            <a:ext cx="7379742" cy="4082080"/>
          </a:xfrm>
          <a:prstGeom prst="rect">
            <a:avLst/>
          </a:prstGeom>
          <a:noFill/>
        </p:spPr>
        <p:txBody>
          <a:bodyPr wrap="square" rtlCol="0">
            <a:spAutoFit/>
          </a:bodyPr>
          <a:lstStyle/>
          <a:p>
            <a:pPr algn="just">
              <a:lnSpc>
                <a:spcPct val="125000"/>
              </a:lnSpc>
            </a:pPr>
            <a:r>
              <a:rPr lang="en-US" sz="3500" b="1" dirty="0" err="1">
                <a:solidFill>
                  <a:srgbClr val="FF0000"/>
                </a:solidFill>
                <a:latin typeface="Calibri" panose="020F0502020204030204" pitchFamily="34" charset="0"/>
                <a:cs typeface="Calibri" panose="020F0502020204030204" pitchFamily="34" charset="0"/>
              </a:rPr>
              <a:t>Tiến</a:t>
            </a:r>
            <a:r>
              <a:rPr lang="en-US" sz="3500" b="1" dirty="0">
                <a:solidFill>
                  <a:srgbClr val="FF0000"/>
                </a:solidFill>
                <a:latin typeface="Calibri" panose="020F0502020204030204" pitchFamily="34" charset="0"/>
                <a:cs typeface="Calibri" panose="020F0502020204030204" pitchFamily="34" charset="0"/>
              </a:rPr>
              <a:t> </a:t>
            </a:r>
            <a:r>
              <a:rPr lang="en-US" sz="3500" b="1" dirty="0" err="1">
                <a:solidFill>
                  <a:srgbClr val="FF0000"/>
                </a:solidFill>
                <a:latin typeface="Calibri" panose="020F0502020204030204" pitchFamily="34" charset="0"/>
                <a:cs typeface="Calibri" panose="020F0502020204030204" pitchFamily="34" charset="0"/>
              </a:rPr>
              <a:t>hành</a:t>
            </a:r>
            <a:r>
              <a:rPr lang="en-US" sz="3500" b="1" dirty="0">
                <a:solidFill>
                  <a:srgbClr val="FF0000"/>
                </a:solidFill>
                <a:latin typeface="Calibri" panose="020F0502020204030204" pitchFamily="34" charset="0"/>
                <a:cs typeface="Calibri" panose="020F0502020204030204" pitchFamily="34" charset="0"/>
              </a:rPr>
              <a:t> </a:t>
            </a:r>
            <a:r>
              <a:rPr lang="en-US" sz="3500" b="1" dirty="0" err="1">
                <a:solidFill>
                  <a:srgbClr val="FF0000"/>
                </a:solidFill>
                <a:latin typeface="Calibri" panose="020F0502020204030204" pitchFamily="34" charset="0"/>
                <a:cs typeface="Calibri" panose="020F0502020204030204" pitchFamily="34" charset="0"/>
              </a:rPr>
              <a:t>thí</a:t>
            </a:r>
            <a:r>
              <a:rPr lang="en-US" sz="3500" b="1" dirty="0">
                <a:solidFill>
                  <a:srgbClr val="FF0000"/>
                </a:solidFill>
                <a:latin typeface="Calibri" panose="020F0502020204030204" pitchFamily="34" charset="0"/>
                <a:cs typeface="Calibri" panose="020F0502020204030204" pitchFamily="34" charset="0"/>
              </a:rPr>
              <a:t> </a:t>
            </a:r>
            <a:r>
              <a:rPr lang="en-US" sz="3500" b="1" dirty="0" err="1">
                <a:solidFill>
                  <a:srgbClr val="FF0000"/>
                </a:solidFill>
                <a:latin typeface="Calibri" panose="020F0502020204030204" pitchFamily="34" charset="0"/>
                <a:cs typeface="Calibri" panose="020F0502020204030204" pitchFamily="34" charset="0"/>
              </a:rPr>
              <a:t>nghiệm</a:t>
            </a:r>
            <a:r>
              <a:rPr lang="en-US" sz="3500" b="1" dirty="0">
                <a:solidFill>
                  <a:srgbClr val="FF0000"/>
                </a:solidFill>
                <a:latin typeface="Calibri" panose="020F0502020204030204" pitchFamily="34" charset="0"/>
                <a:cs typeface="Calibri" panose="020F0502020204030204" pitchFamily="34" charset="0"/>
              </a:rPr>
              <a:t>:</a:t>
            </a:r>
          </a:p>
          <a:p>
            <a:pPr marL="457200" indent="-457200" algn="just">
              <a:lnSpc>
                <a:spcPct val="125000"/>
              </a:lnSpc>
              <a:buFont typeface="Arial" panose="020B0604020202020204" pitchFamily="34" charset="0"/>
              <a:buChar char="•"/>
            </a:pPr>
            <a:r>
              <a:rPr lang="vi-VN" sz="3500" b="1" dirty="0">
                <a:solidFill>
                  <a:srgbClr val="0070C0"/>
                </a:solidFill>
                <a:latin typeface="Calibri" panose="020F0502020204030204" pitchFamily="34" charset="0"/>
                <a:cs typeface="Calibri" panose="020F0502020204030204" pitchFamily="34" charset="0"/>
              </a:rPr>
              <a:t>Bước 1: </a:t>
            </a:r>
            <a:r>
              <a:rPr lang="vi-VN" sz="3500" dirty="0">
                <a:latin typeface="Calibri" panose="020F0502020204030204" pitchFamily="34" charset="0"/>
                <a:cs typeface="Calibri" panose="020F0502020204030204" pitchFamily="34" charset="0"/>
              </a:rPr>
              <a:t>Gắn tấm phản xạ âm bằng gỗ nhẵn lên giá thí nghiệm, đặt tai tại vị trí như Hình 14.3, lắng nghe âm truyền từ nguồn tới tấm gỗ nhẵn và phản xạ đến tai.</a:t>
            </a:r>
            <a:endParaRPr lang="en-US" sz="35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3D94CBA2-5451-379F-99D9-24B467E59DF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b="845"/>
          <a:stretch/>
        </p:blipFill>
        <p:spPr>
          <a:xfrm>
            <a:off x="7861611" y="1814742"/>
            <a:ext cx="4029075" cy="4495574"/>
          </a:xfrm>
          <a:prstGeom prst="rect">
            <a:avLst/>
          </a:prstGeom>
        </p:spPr>
      </p:pic>
    </p:spTree>
    <p:extLst>
      <p:ext uri="{BB962C8B-B14F-4D97-AF65-F5344CB8AC3E}">
        <p14:creationId xmlns:p14="http://schemas.microsoft.com/office/powerpoint/2010/main" val="203617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
                                            <p:txEl>
                                              <p:pRg st="0" end="0"/>
                                            </p:txEl>
                                          </p:spTgt>
                                        </p:tgtEl>
                                        <p:attrNameLst>
                                          <p:attrName>style.visibility</p:attrName>
                                        </p:attrNameLst>
                                      </p:cBhvr>
                                      <p:to>
                                        <p:strVal val="visible"/>
                                      </p:to>
                                    </p:set>
                                    <p:anim calcmode="lin" valueType="num">
                                      <p:cBhvr additive="base">
                                        <p:cTn id="7" dur="500" fill="hold"/>
                                        <p:tgtEl>
                                          <p:spTgt spid="8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4">
                                            <p:txEl>
                                              <p:pRg st="1" end="1"/>
                                            </p:txEl>
                                          </p:spTgt>
                                        </p:tgtEl>
                                        <p:attrNameLst>
                                          <p:attrName>style.visibility</p:attrName>
                                        </p:attrNameLst>
                                      </p:cBhvr>
                                      <p:to>
                                        <p:strVal val="visible"/>
                                      </p:to>
                                    </p:set>
                                    <p:anim calcmode="lin" valueType="num">
                                      <p:cBhvr additive="base">
                                        <p:cTn id="13" dur="500" fill="hold"/>
                                        <p:tgtEl>
                                          <p:spTgt spid="8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162877"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VẬT PHẢN XẠ ÂM TỐT - VẬT PHẢN XẠ ÂM KÉM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2</a:t>
              </a:r>
            </a:p>
          </p:txBody>
        </p:sp>
      </p:grpSp>
      <p:sp>
        <p:nvSpPr>
          <p:cNvPr id="84" name="TextBox 83">
            <a:extLst>
              <a:ext uri="{FF2B5EF4-FFF2-40B4-BE49-F238E27FC236}">
                <a16:creationId xmlns:a16="http://schemas.microsoft.com/office/drawing/2014/main" id="{C0702855-FD29-43C1-A6CB-C8598FF62393}"/>
              </a:ext>
            </a:extLst>
          </p:cNvPr>
          <p:cNvSpPr txBox="1"/>
          <p:nvPr/>
        </p:nvSpPr>
        <p:spPr>
          <a:xfrm>
            <a:off x="184840" y="1266810"/>
            <a:ext cx="7379742" cy="4755341"/>
          </a:xfrm>
          <a:prstGeom prst="rect">
            <a:avLst/>
          </a:prstGeom>
          <a:noFill/>
        </p:spPr>
        <p:txBody>
          <a:bodyPr wrap="square" rtlCol="0">
            <a:spAutoFit/>
          </a:bodyPr>
          <a:lstStyle/>
          <a:p>
            <a:pPr algn="just">
              <a:lnSpc>
                <a:spcPct val="125000"/>
              </a:lnSpc>
            </a:pPr>
            <a:r>
              <a:rPr lang="en-US" sz="3500" b="1" dirty="0" err="1">
                <a:solidFill>
                  <a:srgbClr val="FF0000"/>
                </a:solidFill>
                <a:latin typeface="Calibri" panose="020F0502020204030204" pitchFamily="34" charset="0"/>
                <a:cs typeface="Calibri" panose="020F0502020204030204" pitchFamily="34" charset="0"/>
              </a:rPr>
              <a:t>Tiến</a:t>
            </a:r>
            <a:r>
              <a:rPr lang="en-US" sz="3500" b="1" dirty="0">
                <a:solidFill>
                  <a:srgbClr val="FF0000"/>
                </a:solidFill>
                <a:latin typeface="Calibri" panose="020F0502020204030204" pitchFamily="34" charset="0"/>
                <a:cs typeface="Calibri" panose="020F0502020204030204" pitchFamily="34" charset="0"/>
              </a:rPr>
              <a:t> </a:t>
            </a:r>
            <a:r>
              <a:rPr lang="en-US" sz="3500" b="1" dirty="0" err="1">
                <a:solidFill>
                  <a:srgbClr val="FF0000"/>
                </a:solidFill>
                <a:latin typeface="Calibri" panose="020F0502020204030204" pitchFamily="34" charset="0"/>
                <a:cs typeface="Calibri" panose="020F0502020204030204" pitchFamily="34" charset="0"/>
              </a:rPr>
              <a:t>hành</a:t>
            </a:r>
            <a:r>
              <a:rPr lang="en-US" sz="3500" b="1" dirty="0">
                <a:solidFill>
                  <a:srgbClr val="FF0000"/>
                </a:solidFill>
                <a:latin typeface="Calibri" panose="020F0502020204030204" pitchFamily="34" charset="0"/>
                <a:cs typeface="Calibri" panose="020F0502020204030204" pitchFamily="34" charset="0"/>
              </a:rPr>
              <a:t> </a:t>
            </a:r>
            <a:r>
              <a:rPr lang="en-US" sz="3500" b="1" dirty="0" err="1">
                <a:solidFill>
                  <a:srgbClr val="FF0000"/>
                </a:solidFill>
                <a:latin typeface="Calibri" panose="020F0502020204030204" pitchFamily="34" charset="0"/>
                <a:cs typeface="Calibri" panose="020F0502020204030204" pitchFamily="34" charset="0"/>
              </a:rPr>
              <a:t>thí</a:t>
            </a:r>
            <a:r>
              <a:rPr lang="en-US" sz="3500" b="1" dirty="0">
                <a:solidFill>
                  <a:srgbClr val="FF0000"/>
                </a:solidFill>
                <a:latin typeface="Calibri" panose="020F0502020204030204" pitchFamily="34" charset="0"/>
                <a:cs typeface="Calibri" panose="020F0502020204030204" pitchFamily="34" charset="0"/>
              </a:rPr>
              <a:t> </a:t>
            </a:r>
            <a:r>
              <a:rPr lang="en-US" sz="3500" b="1" dirty="0" err="1">
                <a:solidFill>
                  <a:srgbClr val="FF0000"/>
                </a:solidFill>
                <a:latin typeface="Calibri" panose="020F0502020204030204" pitchFamily="34" charset="0"/>
                <a:cs typeface="Calibri" panose="020F0502020204030204" pitchFamily="34" charset="0"/>
              </a:rPr>
              <a:t>nghiệm</a:t>
            </a:r>
            <a:r>
              <a:rPr lang="en-US" sz="3500" b="1" dirty="0">
                <a:solidFill>
                  <a:srgbClr val="FF0000"/>
                </a:solidFill>
                <a:latin typeface="Calibri" panose="020F0502020204030204" pitchFamily="34" charset="0"/>
                <a:cs typeface="Calibri" panose="020F0502020204030204" pitchFamily="34" charset="0"/>
              </a:rPr>
              <a:t>:</a:t>
            </a:r>
          </a:p>
          <a:p>
            <a:pPr marL="457200" indent="-457200" algn="just">
              <a:lnSpc>
                <a:spcPct val="125000"/>
              </a:lnSpc>
              <a:buFont typeface="Arial" panose="020B0604020202020204" pitchFamily="34" charset="0"/>
              <a:buChar char="•"/>
            </a:pPr>
            <a:r>
              <a:rPr lang="vi-VN" sz="3500" b="1" dirty="0">
                <a:solidFill>
                  <a:srgbClr val="0070C0"/>
                </a:solidFill>
                <a:latin typeface="Calibri" panose="020F0502020204030204" pitchFamily="34" charset="0"/>
                <a:cs typeface="Calibri" panose="020F0502020204030204" pitchFamily="34" charset="0"/>
              </a:rPr>
              <a:t>Bước 2: </a:t>
            </a:r>
            <a:r>
              <a:rPr lang="vi-VN" sz="3500" dirty="0">
                <a:latin typeface="Calibri" panose="020F0502020204030204" pitchFamily="34" charset="0"/>
                <a:cs typeface="Calibri" panose="020F0502020204030204" pitchFamily="34" charset="0"/>
              </a:rPr>
              <a:t>Lần lượt thay </a:t>
            </a:r>
            <a:r>
              <a:rPr lang="vi-VN" sz="3500" b="1" dirty="0">
                <a:solidFill>
                  <a:srgbClr val="00B050"/>
                </a:solidFill>
                <a:latin typeface="Calibri" panose="020F0502020204030204" pitchFamily="34" charset="0"/>
                <a:cs typeface="Calibri" panose="020F0502020204030204" pitchFamily="34" charset="0"/>
              </a:rPr>
              <a:t>tấm gỗ nhẵn </a:t>
            </a:r>
            <a:r>
              <a:rPr lang="vi-VN" sz="3500" dirty="0">
                <a:latin typeface="Calibri" panose="020F0502020204030204" pitchFamily="34" charset="0"/>
                <a:cs typeface="Calibri" panose="020F0502020204030204" pitchFamily="34" charset="0"/>
              </a:rPr>
              <a:t>bằng </a:t>
            </a:r>
            <a:r>
              <a:rPr lang="vi-VN" sz="3500" b="1" dirty="0">
                <a:solidFill>
                  <a:srgbClr val="00B050"/>
                </a:solidFill>
                <a:latin typeface="Calibri" panose="020F0502020204030204" pitchFamily="34" charset="0"/>
                <a:cs typeface="Calibri" panose="020F0502020204030204" pitchFamily="34" charset="0"/>
              </a:rPr>
              <a:t>tấm xốp </a:t>
            </a:r>
            <a:r>
              <a:rPr lang="vi-VN" sz="3500" dirty="0">
                <a:latin typeface="Calibri" panose="020F0502020204030204" pitchFamily="34" charset="0"/>
                <a:cs typeface="Calibri" panose="020F0502020204030204" pitchFamily="34" charset="0"/>
              </a:rPr>
              <a:t>và </a:t>
            </a:r>
            <a:r>
              <a:rPr lang="vi-VN" sz="3500" b="1" dirty="0">
                <a:solidFill>
                  <a:srgbClr val="00B050"/>
                </a:solidFill>
                <a:latin typeface="Calibri" panose="020F0502020204030204" pitchFamily="34" charset="0"/>
                <a:cs typeface="Calibri" panose="020F0502020204030204" pitchFamily="34" charset="0"/>
              </a:rPr>
              <a:t>tấm gỗ sần sùi</a:t>
            </a:r>
            <a:r>
              <a:rPr lang="vi-VN" sz="3500" dirty="0">
                <a:latin typeface="Calibri" panose="020F0502020204030204" pitchFamily="34" charset="0"/>
                <a:cs typeface="Calibri" panose="020F0502020204030204" pitchFamily="34" charset="0"/>
              </a:rPr>
              <a:t>, lặp lại thí nghiệm như bước 1.</a:t>
            </a:r>
          </a:p>
          <a:p>
            <a:pPr marL="457200" indent="-457200" algn="just">
              <a:lnSpc>
                <a:spcPct val="125000"/>
              </a:lnSpc>
              <a:buFont typeface="Arial" panose="020B0604020202020204" pitchFamily="34" charset="0"/>
              <a:buChar char="•"/>
            </a:pPr>
            <a:endParaRPr lang="vi-VN" sz="3500" dirty="0">
              <a:latin typeface="Calibri" panose="020F0502020204030204" pitchFamily="34" charset="0"/>
              <a:cs typeface="Calibri" panose="020F0502020204030204" pitchFamily="34" charset="0"/>
            </a:endParaRPr>
          </a:p>
          <a:p>
            <a:pPr algn="just">
              <a:lnSpc>
                <a:spcPct val="125000"/>
              </a:lnSpc>
            </a:pPr>
            <a:r>
              <a:rPr lang="vi-VN" sz="3500" dirty="0">
                <a:latin typeface="Calibri" panose="020F0502020204030204" pitchFamily="34" charset="0"/>
                <a:cs typeface="Calibri" panose="020F0502020204030204" pitchFamily="34" charset="0"/>
              </a:rPr>
              <a:t>Rút ra nhận xét </a:t>
            </a:r>
            <a:r>
              <a:rPr lang="vi-VN" sz="3500" i="1" dirty="0">
                <a:solidFill>
                  <a:srgbClr val="0070C0"/>
                </a:solidFill>
                <a:latin typeface="Calibri" panose="020F0502020204030204" pitchFamily="34" charset="0"/>
                <a:cs typeface="Calibri" panose="020F0502020204030204" pitchFamily="34" charset="0"/>
              </a:rPr>
              <a:t>vật nào phản xạ âm tốt</a:t>
            </a:r>
            <a:r>
              <a:rPr lang="vi-VN" sz="3500" dirty="0">
                <a:latin typeface="Calibri" panose="020F0502020204030204" pitchFamily="34" charset="0"/>
                <a:cs typeface="Calibri" panose="020F0502020204030204" pitchFamily="34" charset="0"/>
              </a:rPr>
              <a:t>, </a:t>
            </a:r>
            <a:r>
              <a:rPr lang="vi-VN" sz="3500" i="1" dirty="0">
                <a:solidFill>
                  <a:srgbClr val="00B050"/>
                </a:solidFill>
                <a:latin typeface="Calibri" panose="020F0502020204030204" pitchFamily="34" charset="0"/>
                <a:cs typeface="Calibri" panose="020F0502020204030204" pitchFamily="34" charset="0"/>
              </a:rPr>
              <a:t>vật nào phản xạ âm kém.</a:t>
            </a:r>
            <a:endParaRPr lang="en-US" sz="3500" i="1" dirty="0">
              <a:solidFill>
                <a:srgbClr val="00B05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3D94CBA2-5451-379F-99D9-24B467E59DF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b="845"/>
          <a:stretch/>
        </p:blipFill>
        <p:spPr>
          <a:xfrm>
            <a:off x="7861611" y="1814742"/>
            <a:ext cx="4029075" cy="4495574"/>
          </a:xfrm>
          <a:prstGeom prst="rect">
            <a:avLst/>
          </a:prstGeom>
        </p:spPr>
      </p:pic>
      <p:grpSp>
        <p:nvGrpSpPr>
          <p:cNvPr id="25" name="Group 24">
            <a:extLst>
              <a:ext uri="{FF2B5EF4-FFF2-40B4-BE49-F238E27FC236}">
                <a16:creationId xmlns:a16="http://schemas.microsoft.com/office/drawing/2014/main" id="{28EA4CDA-86B2-1DE9-C1BF-978BD7DC3CE2}"/>
              </a:ext>
            </a:extLst>
          </p:cNvPr>
          <p:cNvGrpSpPr/>
          <p:nvPr/>
        </p:nvGrpSpPr>
        <p:grpSpPr>
          <a:xfrm>
            <a:off x="4843336" y="5382915"/>
            <a:ext cx="1077519" cy="927401"/>
            <a:chOff x="9729788" y="4324350"/>
            <a:chExt cx="806450" cy="758825"/>
          </a:xfrm>
          <a:solidFill>
            <a:srgbClr val="00B050"/>
          </a:solidFill>
        </p:grpSpPr>
        <p:sp>
          <p:nvSpPr>
            <p:cNvPr id="26" name="Freeform 210">
              <a:extLst>
                <a:ext uri="{FF2B5EF4-FFF2-40B4-BE49-F238E27FC236}">
                  <a16:creationId xmlns:a16="http://schemas.microsoft.com/office/drawing/2014/main" id="{B2617497-A1D8-A55E-07BF-E721F98360EB}"/>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7" name="Freeform 211">
              <a:extLst>
                <a:ext uri="{FF2B5EF4-FFF2-40B4-BE49-F238E27FC236}">
                  <a16:creationId xmlns:a16="http://schemas.microsoft.com/office/drawing/2014/main" id="{B4E7F003-62EC-426E-DE8C-92F12E6DC212}"/>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8" name="Freeform 212">
              <a:extLst>
                <a:ext uri="{FF2B5EF4-FFF2-40B4-BE49-F238E27FC236}">
                  <a16:creationId xmlns:a16="http://schemas.microsoft.com/office/drawing/2014/main" id="{1C9F7BDC-FFFA-F819-BBA6-9E944893A489}"/>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9" name="Freeform 213">
              <a:extLst>
                <a:ext uri="{FF2B5EF4-FFF2-40B4-BE49-F238E27FC236}">
                  <a16:creationId xmlns:a16="http://schemas.microsoft.com/office/drawing/2014/main" id="{3A6AEA91-5740-B44D-E715-EBE1CCE23E34}"/>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0" name="Freeform 214">
              <a:extLst>
                <a:ext uri="{FF2B5EF4-FFF2-40B4-BE49-F238E27FC236}">
                  <a16:creationId xmlns:a16="http://schemas.microsoft.com/office/drawing/2014/main" id="{AACA4FBE-43E9-15DD-6540-1109716DD71D}"/>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1" name="Freeform 215">
              <a:extLst>
                <a:ext uri="{FF2B5EF4-FFF2-40B4-BE49-F238E27FC236}">
                  <a16:creationId xmlns:a16="http://schemas.microsoft.com/office/drawing/2014/main" id="{C0EF377C-C7BD-E835-F931-AF80B85AE9DA}"/>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FF0000"/>
                </a:solidFill>
              </a:endParaRPr>
            </a:p>
          </p:txBody>
        </p:sp>
        <p:sp>
          <p:nvSpPr>
            <p:cNvPr id="32" name="Freeform 216">
              <a:extLst>
                <a:ext uri="{FF2B5EF4-FFF2-40B4-BE49-F238E27FC236}">
                  <a16:creationId xmlns:a16="http://schemas.microsoft.com/office/drawing/2014/main" id="{8B605F81-BFD1-7234-C7E8-71D7613600DB}"/>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3" name="Freeform 217">
              <a:extLst>
                <a:ext uri="{FF2B5EF4-FFF2-40B4-BE49-F238E27FC236}">
                  <a16:creationId xmlns:a16="http://schemas.microsoft.com/office/drawing/2014/main" id="{EC3DB788-CD73-4BE6-8242-FCA9391F1DCD}"/>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4" name="Freeform 218">
              <a:extLst>
                <a:ext uri="{FF2B5EF4-FFF2-40B4-BE49-F238E27FC236}">
                  <a16:creationId xmlns:a16="http://schemas.microsoft.com/office/drawing/2014/main" id="{2CE276C3-CE44-B647-06F9-F8157EDBCD4F}"/>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5" name="Freeform 219">
              <a:extLst>
                <a:ext uri="{FF2B5EF4-FFF2-40B4-BE49-F238E27FC236}">
                  <a16:creationId xmlns:a16="http://schemas.microsoft.com/office/drawing/2014/main" id="{40D52A3E-8025-C8FD-E279-0CC5366300ED}"/>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6" name="Freeform 220">
              <a:extLst>
                <a:ext uri="{FF2B5EF4-FFF2-40B4-BE49-F238E27FC236}">
                  <a16:creationId xmlns:a16="http://schemas.microsoft.com/office/drawing/2014/main" id="{6F9DC66B-C441-2DB6-B349-18635C52C1A9}"/>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7" name="Freeform 221">
              <a:extLst>
                <a:ext uri="{FF2B5EF4-FFF2-40B4-BE49-F238E27FC236}">
                  <a16:creationId xmlns:a16="http://schemas.microsoft.com/office/drawing/2014/main" id="{089EB20F-D2E6-8CED-283C-84D1E69796A3}"/>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Tree>
    <p:extLst>
      <p:ext uri="{BB962C8B-B14F-4D97-AF65-F5344CB8AC3E}">
        <p14:creationId xmlns:p14="http://schemas.microsoft.com/office/powerpoint/2010/main" val="7454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
                                            <p:txEl>
                                              <p:pRg st="0" end="0"/>
                                            </p:txEl>
                                          </p:spTgt>
                                        </p:tgtEl>
                                        <p:attrNameLst>
                                          <p:attrName>style.visibility</p:attrName>
                                        </p:attrNameLst>
                                      </p:cBhvr>
                                      <p:to>
                                        <p:strVal val="visible"/>
                                      </p:to>
                                    </p:set>
                                    <p:anim calcmode="lin" valueType="num">
                                      <p:cBhvr additive="base">
                                        <p:cTn id="7" dur="500" fill="hold"/>
                                        <p:tgtEl>
                                          <p:spTgt spid="8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4">
                                            <p:txEl>
                                              <p:pRg st="1" end="1"/>
                                            </p:txEl>
                                          </p:spTgt>
                                        </p:tgtEl>
                                        <p:attrNameLst>
                                          <p:attrName>style.visibility</p:attrName>
                                        </p:attrNameLst>
                                      </p:cBhvr>
                                      <p:to>
                                        <p:strVal val="visible"/>
                                      </p:to>
                                    </p:set>
                                    <p:anim calcmode="lin" valueType="num">
                                      <p:cBhvr additive="base">
                                        <p:cTn id="13" dur="500" fill="hold"/>
                                        <p:tgtEl>
                                          <p:spTgt spid="8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4">
                                            <p:txEl>
                                              <p:pRg st="3" end="3"/>
                                            </p:txEl>
                                          </p:spTgt>
                                        </p:tgtEl>
                                        <p:attrNameLst>
                                          <p:attrName>style.visibility</p:attrName>
                                        </p:attrNameLst>
                                      </p:cBhvr>
                                      <p:to>
                                        <p:strVal val="visible"/>
                                      </p:to>
                                    </p:set>
                                    <p:anim calcmode="lin" valueType="num">
                                      <p:cBhvr additive="base">
                                        <p:cTn id="19" dur="500" fill="hold"/>
                                        <p:tgtEl>
                                          <p:spTgt spid="8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162877"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VẬT PHẢN XẠ ÂM TỐT - VẬT PHẢN XẠ ÂM KÉM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2</a:t>
              </a:r>
            </a:p>
          </p:txBody>
        </p:sp>
      </p:grpSp>
      <p:sp>
        <p:nvSpPr>
          <p:cNvPr id="7" name="Oval 61">
            <a:extLst>
              <a:ext uri="{FF2B5EF4-FFF2-40B4-BE49-F238E27FC236}">
                <a16:creationId xmlns:a16="http://schemas.microsoft.com/office/drawing/2014/main" id="{2F4883E0-82DD-49FB-B55A-35C2E4C27DBC}"/>
              </a:ext>
            </a:extLst>
          </p:cNvPr>
          <p:cNvSpPr>
            <a:spLocks noChangeArrowheads="1"/>
          </p:cNvSpPr>
          <p:nvPr/>
        </p:nvSpPr>
        <p:spPr bwMode="auto">
          <a:xfrm>
            <a:off x="3042834" y="4591373"/>
            <a:ext cx="249238" cy="234950"/>
          </a:xfrm>
          <a:prstGeom prst="ellipse">
            <a:avLst/>
          </a:prstGeom>
          <a:solidFill>
            <a:schemeClr val="bg1"/>
          </a:solidFill>
          <a:ln w="9525">
            <a:solidFill>
              <a:schemeClr val="bg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nvGrpSpPr>
          <p:cNvPr id="8" name="Group 2">
            <a:extLst>
              <a:ext uri="{FF2B5EF4-FFF2-40B4-BE49-F238E27FC236}">
                <a16:creationId xmlns:a16="http://schemas.microsoft.com/office/drawing/2014/main" id="{D496E95C-D5AD-408D-BD7E-CD2D70A3CEE4}"/>
              </a:ext>
            </a:extLst>
          </p:cNvPr>
          <p:cNvGrpSpPr>
            <a:grpSpLocks/>
          </p:cNvGrpSpPr>
          <p:nvPr/>
        </p:nvGrpSpPr>
        <p:grpSpPr bwMode="auto">
          <a:xfrm>
            <a:off x="1137834" y="5124773"/>
            <a:ext cx="3990975" cy="1066800"/>
            <a:chOff x="864" y="2256"/>
            <a:chExt cx="2514" cy="672"/>
          </a:xfrm>
        </p:grpSpPr>
        <p:sp>
          <p:nvSpPr>
            <p:cNvPr id="9" name="AutoShape 3">
              <a:extLst>
                <a:ext uri="{FF2B5EF4-FFF2-40B4-BE49-F238E27FC236}">
                  <a16:creationId xmlns:a16="http://schemas.microsoft.com/office/drawing/2014/main" id="{43D370B5-CEC5-46A3-B410-7265F7BBF00A}"/>
                </a:ext>
              </a:extLst>
            </p:cNvPr>
            <p:cNvSpPr>
              <a:spLocks noChangeArrowheads="1"/>
            </p:cNvSpPr>
            <p:nvPr/>
          </p:nvSpPr>
          <p:spPr bwMode="auto">
            <a:xfrm>
              <a:off x="876" y="2784"/>
              <a:ext cx="114" cy="144"/>
            </a:xfrm>
            <a:prstGeom prst="can">
              <a:avLst>
                <a:gd name="adj" fmla="val 31579"/>
              </a:avLst>
            </a:prstGeom>
            <a:gradFill rotWithShape="1">
              <a:gsLst>
                <a:gs pos="0">
                  <a:schemeClr val="accent1"/>
                </a:gs>
                <a:gs pos="50000">
                  <a:schemeClr val="accent1">
                    <a:gamma/>
                    <a:tint val="0"/>
                    <a:invGamma/>
                  </a:schemeClr>
                </a:gs>
                <a:gs pos="100000">
                  <a:schemeClr val="accent1"/>
                </a:gs>
              </a:gsLst>
              <a:lin ang="0" scaled="1"/>
            </a:gradFill>
            <a:ln w="9525">
              <a:solidFill>
                <a:schemeClr val="bg2"/>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0" name="AutoShape 4">
              <a:extLst>
                <a:ext uri="{FF2B5EF4-FFF2-40B4-BE49-F238E27FC236}">
                  <a16:creationId xmlns:a16="http://schemas.microsoft.com/office/drawing/2014/main" id="{698B863B-E6A3-410A-A5DA-D65D5C491535}"/>
                </a:ext>
              </a:extLst>
            </p:cNvPr>
            <p:cNvSpPr>
              <a:spLocks noChangeArrowheads="1"/>
            </p:cNvSpPr>
            <p:nvPr/>
          </p:nvSpPr>
          <p:spPr bwMode="auto">
            <a:xfrm>
              <a:off x="3264" y="2256"/>
              <a:ext cx="114" cy="144"/>
            </a:xfrm>
            <a:prstGeom prst="can">
              <a:avLst>
                <a:gd name="adj" fmla="val 31579"/>
              </a:avLst>
            </a:prstGeom>
            <a:gradFill rotWithShape="1">
              <a:gsLst>
                <a:gs pos="0">
                  <a:schemeClr val="accent1"/>
                </a:gs>
                <a:gs pos="50000">
                  <a:schemeClr val="accent1">
                    <a:gamma/>
                    <a:tint val="0"/>
                    <a:invGamma/>
                  </a:schemeClr>
                </a:gs>
                <a:gs pos="100000">
                  <a:schemeClr val="accent1"/>
                </a:gs>
              </a:gsLst>
              <a:lin ang="0" scaled="1"/>
            </a:gradFill>
            <a:ln w="9525">
              <a:solidFill>
                <a:schemeClr val="bg2"/>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1" name="AutoShape 5">
              <a:extLst>
                <a:ext uri="{FF2B5EF4-FFF2-40B4-BE49-F238E27FC236}">
                  <a16:creationId xmlns:a16="http://schemas.microsoft.com/office/drawing/2014/main" id="{95245B17-E9EF-4017-A818-E5FA973AF5D8}"/>
                </a:ext>
              </a:extLst>
            </p:cNvPr>
            <p:cNvSpPr>
              <a:spLocks noChangeArrowheads="1"/>
            </p:cNvSpPr>
            <p:nvPr/>
          </p:nvSpPr>
          <p:spPr bwMode="auto">
            <a:xfrm>
              <a:off x="2976" y="2772"/>
              <a:ext cx="114" cy="144"/>
            </a:xfrm>
            <a:prstGeom prst="can">
              <a:avLst>
                <a:gd name="adj" fmla="val 31579"/>
              </a:avLst>
            </a:prstGeom>
            <a:gradFill rotWithShape="1">
              <a:gsLst>
                <a:gs pos="0">
                  <a:schemeClr val="accent1"/>
                </a:gs>
                <a:gs pos="50000">
                  <a:schemeClr val="accent1">
                    <a:gamma/>
                    <a:tint val="0"/>
                    <a:invGamma/>
                  </a:schemeClr>
                </a:gs>
                <a:gs pos="100000">
                  <a:schemeClr val="accent1"/>
                </a:gs>
              </a:gsLst>
              <a:lin ang="0" scaled="1"/>
            </a:gradFill>
            <a:ln w="9525">
              <a:solidFill>
                <a:schemeClr val="bg2"/>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 name="AutoShape 6" descr="Blue tissue paper">
              <a:extLst>
                <a:ext uri="{FF2B5EF4-FFF2-40B4-BE49-F238E27FC236}">
                  <a16:creationId xmlns:a16="http://schemas.microsoft.com/office/drawing/2014/main" id="{A653BB1B-D135-4546-8D26-1B6003EACD94}"/>
                </a:ext>
              </a:extLst>
            </p:cNvPr>
            <p:cNvSpPr>
              <a:spLocks noChangeArrowheads="1"/>
            </p:cNvSpPr>
            <p:nvPr/>
          </p:nvSpPr>
          <p:spPr bwMode="auto">
            <a:xfrm>
              <a:off x="864" y="2256"/>
              <a:ext cx="2508" cy="576"/>
            </a:xfrm>
            <a:prstGeom prst="parallelogram">
              <a:avLst>
                <a:gd name="adj" fmla="val 55435"/>
              </a:avLst>
            </a:prstGeom>
            <a:blipFill dpi="0" rotWithShape="1">
              <a:blip r:embed="rId3" cstate="print"/>
              <a:srcRect/>
              <a:tile tx="0" ty="0" sx="100000" sy="100000" flip="none" algn="tl"/>
            </a:blipFill>
            <a:ln w="9525">
              <a:solidFill>
                <a:srgbClr val="006600"/>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en-US">
                <a:latin typeface="+mn-lt"/>
              </a:endParaRPr>
            </a:p>
          </p:txBody>
        </p:sp>
        <p:sp>
          <p:nvSpPr>
            <p:cNvPr id="17" name="AutoShape 7">
              <a:extLst>
                <a:ext uri="{FF2B5EF4-FFF2-40B4-BE49-F238E27FC236}">
                  <a16:creationId xmlns:a16="http://schemas.microsoft.com/office/drawing/2014/main" id="{1D9343AE-8453-4DBF-84AA-471C5D6083E1}"/>
                </a:ext>
              </a:extLst>
            </p:cNvPr>
            <p:cNvSpPr>
              <a:spLocks noChangeArrowheads="1"/>
            </p:cNvSpPr>
            <p:nvPr/>
          </p:nvSpPr>
          <p:spPr bwMode="auto">
            <a:xfrm>
              <a:off x="1224" y="2472"/>
              <a:ext cx="300" cy="168"/>
            </a:xfrm>
            <a:prstGeom prst="can">
              <a:avLst>
                <a:gd name="adj" fmla="val 50000"/>
              </a:avLst>
            </a:prstGeom>
            <a:gradFill rotWithShape="1">
              <a:gsLst>
                <a:gs pos="0">
                  <a:srgbClr val="C0C0C0"/>
                </a:gs>
                <a:gs pos="50000">
                  <a:srgbClr val="FFFFFF"/>
                </a:gs>
                <a:gs pos="100000">
                  <a:srgbClr val="C0C0C0"/>
                </a:gs>
              </a:gsLst>
              <a:lin ang="0" scaled="1"/>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18" name="AutoShape 8">
              <a:extLst>
                <a:ext uri="{FF2B5EF4-FFF2-40B4-BE49-F238E27FC236}">
                  <a16:creationId xmlns:a16="http://schemas.microsoft.com/office/drawing/2014/main" id="{A3A5936F-229E-45E7-A531-C57F78C1398A}"/>
                </a:ext>
              </a:extLst>
            </p:cNvPr>
            <p:cNvSpPr>
              <a:spLocks noChangeArrowheads="1"/>
            </p:cNvSpPr>
            <p:nvPr/>
          </p:nvSpPr>
          <p:spPr bwMode="auto">
            <a:xfrm>
              <a:off x="1332" y="2376"/>
              <a:ext cx="96" cy="144"/>
            </a:xfrm>
            <a:prstGeom prst="can">
              <a:avLst>
                <a:gd name="adj" fmla="val 35528"/>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p:spPr>
          <p:txBody>
            <a:bodyPr wrap="none" anchor="ctr"/>
            <a:lstStyle/>
            <a:p>
              <a:pPr fontAlgn="auto">
                <a:spcBef>
                  <a:spcPts val="0"/>
                </a:spcBef>
                <a:spcAft>
                  <a:spcPts val="0"/>
                </a:spcAft>
                <a:defRPr/>
              </a:pPr>
              <a:endParaRPr lang="en-US">
                <a:latin typeface="+mn-lt"/>
              </a:endParaRPr>
            </a:p>
          </p:txBody>
        </p:sp>
      </p:grpSp>
      <p:sp>
        <p:nvSpPr>
          <p:cNvPr id="19" name="AutoShape 18">
            <a:extLst>
              <a:ext uri="{FF2B5EF4-FFF2-40B4-BE49-F238E27FC236}">
                <a16:creationId xmlns:a16="http://schemas.microsoft.com/office/drawing/2014/main" id="{65731D4F-E48A-4C6E-8FE2-9D4134235C36}"/>
              </a:ext>
            </a:extLst>
          </p:cNvPr>
          <p:cNvSpPr>
            <a:spLocks noChangeArrowheads="1"/>
          </p:cNvSpPr>
          <p:nvPr/>
        </p:nvSpPr>
        <p:spPr bwMode="auto">
          <a:xfrm rot="9996932" flipH="1">
            <a:off x="3466697" y="2729236"/>
            <a:ext cx="904875" cy="80962"/>
          </a:xfrm>
          <a:prstGeom prst="cube">
            <a:avLst>
              <a:gd name="adj" fmla="val 25000"/>
            </a:avLst>
          </a:prstGeom>
          <a:solidFill>
            <a:schemeClr val="accent1"/>
          </a:solidFill>
          <a:ln w="9525">
            <a:solidFill>
              <a:schemeClr val="bg2"/>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0" name="AutoShape 19">
            <a:extLst>
              <a:ext uri="{FF2B5EF4-FFF2-40B4-BE49-F238E27FC236}">
                <a16:creationId xmlns:a16="http://schemas.microsoft.com/office/drawing/2014/main" id="{83A1735C-4A1F-4676-9003-6A505911350B}"/>
              </a:ext>
            </a:extLst>
          </p:cNvPr>
          <p:cNvSpPr>
            <a:spLocks noChangeArrowheads="1"/>
          </p:cNvSpPr>
          <p:nvPr/>
        </p:nvSpPr>
        <p:spPr bwMode="auto">
          <a:xfrm rot="9996932" flipH="1">
            <a:off x="4258859" y="2559373"/>
            <a:ext cx="887413" cy="74613"/>
          </a:xfrm>
          <a:prstGeom prst="cube">
            <a:avLst>
              <a:gd name="adj" fmla="val 25000"/>
            </a:avLst>
          </a:prstGeom>
          <a:solidFill>
            <a:schemeClr val="accent1"/>
          </a:solidFill>
          <a:ln w="9525">
            <a:solidFill>
              <a:schemeClr val="bg2"/>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1" name="AutoShape 20">
            <a:extLst>
              <a:ext uri="{FF2B5EF4-FFF2-40B4-BE49-F238E27FC236}">
                <a16:creationId xmlns:a16="http://schemas.microsoft.com/office/drawing/2014/main" id="{77E1B0B9-57ED-47F5-8BCA-9F5650C8F65E}"/>
              </a:ext>
            </a:extLst>
          </p:cNvPr>
          <p:cNvSpPr>
            <a:spLocks noChangeArrowheads="1"/>
          </p:cNvSpPr>
          <p:nvPr/>
        </p:nvSpPr>
        <p:spPr bwMode="auto">
          <a:xfrm flipH="1">
            <a:off x="1899834" y="2610173"/>
            <a:ext cx="77788" cy="2822575"/>
          </a:xfrm>
          <a:prstGeom prst="can">
            <a:avLst>
              <a:gd name="adj" fmla="val 77779"/>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nvGrpSpPr>
          <p:cNvPr id="22" name="Group 22">
            <a:extLst>
              <a:ext uri="{FF2B5EF4-FFF2-40B4-BE49-F238E27FC236}">
                <a16:creationId xmlns:a16="http://schemas.microsoft.com/office/drawing/2014/main" id="{8F017787-7A98-4A02-A75B-D75CEC37A823}"/>
              </a:ext>
            </a:extLst>
          </p:cNvPr>
          <p:cNvGrpSpPr>
            <a:grpSpLocks/>
          </p:cNvGrpSpPr>
          <p:nvPr/>
        </p:nvGrpSpPr>
        <p:grpSpPr bwMode="auto">
          <a:xfrm>
            <a:off x="1823634" y="2533973"/>
            <a:ext cx="260350" cy="228600"/>
            <a:chOff x="760" y="432"/>
            <a:chExt cx="164" cy="144"/>
          </a:xfrm>
        </p:grpSpPr>
        <p:sp>
          <p:nvSpPr>
            <p:cNvPr id="23" name="AutoShape 23">
              <a:extLst>
                <a:ext uri="{FF2B5EF4-FFF2-40B4-BE49-F238E27FC236}">
                  <a16:creationId xmlns:a16="http://schemas.microsoft.com/office/drawing/2014/main" id="{ABA934E5-F880-499C-B47B-EF6B0D67AAB2}"/>
                </a:ext>
              </a:extLst>
            </p:cNvPr>
            <p:cNvSpPr>
              <a:spLocks noChangeArrowheads="1"/>
            </p:cNvSpPr>
            <p:nvPr/>
          </p:nvSpPr>
          <p:spPr bwMode="auto">
            <a:xfrm>
              <a:off x="760" y="432"/>
              <a:ext cx="164" cy="144"/>
            </a:xfrm>
            <a:prstGeom prst="cube">
              <a:avLst>
                <a:gd name="adj" fmla="val 25000"/>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4" name="Oval 24">
              <a:extLst>
                <a:ext uri="{FF2B5EF4-FFF2-40B4-BE49-F238E27FC236}">
                  <a16:creationId xmlns:a16="http://schemas.microsoft.com/office/drawing/2014/main" id="{19DF0B43-885C-4B30-AD93-78E9F7747C4E}"/>
                </a:ext>
              </a:extLst>
            </p:cNvPr>
            <p:cNvSpPr>
              <a:spLocks noChangeArrowheads="1"/>
            </p:cNvSpPr>
            <p:nvPr/>
          </p:nvSpPr>
          <p:spPr bwMode="auto">
            <a:xfrm>
              <a:off x="804" y="492"/>
              <a:ext cx="48" cy="48"/>
            </a:xfrm>
            <a:prstGeom prst="ellipse">
              <a:avLst/>
            </a:prstGeom>
            <a:solidFill>
              <a:srgbClr val="0066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sp>
        <p:nvSpPr>
          <p:cNvPr id="25" name="AutoShape 25">
            <a:extLst>
              <a:ext uri="{FF2B5EF4-FFF2-40B4-BE49-F238E27FC236}">
                <a16:creationId xmlns:a16="http://schemas.microsoft.com/office/drawing/2014/main" id="{7D187612-06FE-43F7-A64A-7B1A3BD73B96}"/>
              </a:ext>
            </a:extLst>
          </p:cNvPr>
          <p:cNvSpPr>
            <a:spLocks noChangeArrowheads="1"/>
          </p:cNvSpPr>
          <p:nvPr/>
        </p:nvSpPr>
        <p:spPr bwMode="auto">
          <a:xfrm rot="16200000" flipH="1">
            <a:off x="3142053" y="1550517"/>
            <a:ext cx="68262" cy="2247900"/>
          </a:xfrm>
          <a:prstGeom prst="can">
            <a:avLst>
              <a:gd name="adj" fmla="val 58848"/>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6" name="AutoShape 26">
            <a:extLst>
              <a:ext uri="{FF2B5EF4-FFF2-40B4-BE49-F238E27FC236}">
                <a16:creationId xmlns:a16="http://schemas.microsoft.com/office/drawing/2014/main" id="{744CFA3C-D202-416A-89DE-924FD74852DB}"/>
              </a:ext>
            </a:extLst>
          </p:cNvPr>
          <p:cNvSpPr>
            <a:spLocks noChangeArrowheads="1"/>
          </p:cNvSpPr>
          <p:nvPr/>
        </p:nvSpPr>
        <p:spPr bwMode="auto">
          <a:xfrm rot="7331251" flipH="1">
            <a:off x="4163609" y="2456186"/>
            <a:ext cx="357187" cy="325438"/>
          </a:xfrm>
          <a:prstGeom prst="cube">
            <a:avLst>
              <a:gd name="adj" fmla="val 58324"/>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7" name="AutoShape 27">
            <a:extLst>
              <a:ext uri="{FF2B5EF4-FFF2-40B4-BE49-F238E27FC236}">
                <a16:creationId xmlns:a16="http://schemas.microsoft.com/office/drawing/2014/main" id="{251A8C5D-1C66-47A4-A0AB-1398D6B053D3}"/>
              </a:ext>
            </a:extLst>
          </p:cNvPr>
          <p:cNvSpPr>
            <a:spLocks noChangeArrowheads="1"/>
          </p:cNvSpPr>
          <p:nvPr/>
        </p:nvSpPr>
        <p:spPr bwMode="auto">
          <a:xfrm rot="16200000" flipH="1">
            <a:off x="1545822" y="2416498"/>
            <a:ext cx="68262" cy="547688"/>
          </a:xfrm>
          <a:prstGeom prst="can">
            <a:avLst>
              <a:gd name="adj" fmla="val 14338"/>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8" name="AutoShape 28">
            <a:extLst>
              <a:ext uri="{FF2B5EF4-FFF2-40B4-BE49-F238E27FC236}">
                <a16:creationId xmlns:a16="http://schemas.microsoft.com/office/drawing/2014/main" id="{3E0B6A01-4A09-48BF-80C1-02B0943F62EE}"/>
              </a:ext>
            </a:extLst>
          </p:cNvPr>
          <p:cNvSpPr>
            <a:spLocks noChangeArrowheads="1"/>
          </p:cNvSpPr>
          <p:nvPr/>
        </p:nvSpPr>
        <p:spPr bwMode="auto">
          <a:xfrm flipH="1">
            <a:off x="1899834" y="2076773"/>
            <a:ext cx="77788" cy="492125"/>
          </a:xfrm>
          <a:prstGeom prst="can">
            <a:avLst>
              <a:gd name="adj" fmla="val 13561"/>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9" name="AutoShape 29">
            <a:extLst>
              <a:ext uri="{FF2B5EF4-FFF2-40B4-BE49-F238E27FC236}">
                <a16:creationId xmlns:a16="http://schemas.microsoft.com/office/drawing/2014/main" id="{6C88AE6A-5FDD-42E5-8F21-47EC1C4488D9}"/>
              </a:ext>
            </a:extLst>
          </p:cNvPr>
          <p:cNvSpPr>
            <a:spLocks noChangeArrowheads="1"/>
          </p:cNvSpPr>
          <p:nvPr/>
        </p:nvSpPr>
        <p:spPr bwMode="auto">
          <a:xfrm rot="20685281" flipH="1" flipV="1">
            <a:off x="3314297" y="2346648"/>
            <a:ext cx="2133600" cy="609600"/>
          </a:xfrm>
          <a:prstGeom prst="parallelogram">
            <a:avLst>
              <a:gd name="adj" fmla="val 140729"/>
            </a:avLst>
          </a:prstGeom>
          <a:gradFill rotWithShape="1">
            <a:gsLst>
              <a:gs pos="0">
                <a:srgbClr val="FFFFFF"/>
              </a:gs>
              <a:gs pos="100000">
                <a:srgbClr val="996633">
                  <a:alpha val="62000"/>
                </a:srgbClr>
              </a:gs>
            </a:gsLst>
            <a:lin ang="5400000" scaled="1"/>
          </a:gradFill>
          <a:ln w="9525" algn="ctr">
            <a:solidFill>
              <a:srgbClr val="BEBEBE"/>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nvGrpSpPr>
          <p:cNvPr id="30" name="Group 31">
            <a:extLst>
              <a:ext uri="{FF2B5EF4-FFF2-40B4-BE49-F238E27FC236}">
                <a16:creationId xmlns:a16="http://schemas.microsoft.com/office/drawing/2014/main" id="{A9B58853-7F31-4A74-BFD9-98B4730D506E}"/>
              </a:ext>
            </a:extLst>
          </p:cNvPr>
          <p:cNvGrpSpPr>
            <a:grpSpLocks/>
          </p:cNvGrpSpPr>
          <p:nvPr/>
        </p:nvGrpSpPr>
        <p:grpSpPr bwMode="auto">
          <a:xfrm>
            <a:off x="-4805766" y="2610173"/>
            <a:ext cx="2514600" cy="1695450"/>
            <a:chOff x="-96" y="4608"/>
            <a:chExt cx="1584" cy="1068"/>
          </a:xfrm>
        </p:grpSpPr>
        <p:sp>
          <p:nvSpPr>
            <p:cNvPr id="31" name="AutoShape 32">
              <a:extLst>
                <a:ext uri="{FF2B5EF4-FFF2-40B4-BE49-F238E27FC236}">
                  <a16:creationId xmlns:a16="http://schemas.microsoft.com/office/drawing/2014/main" id="{8177E6CB-420F-4BD6-ABCF-1A0EDC619019}"/>
                </a:ext>
              </a:extLst>
            </p:cNvPr>
            <p:cNvSpPr>
              <a:spLocks noChangeArrowheads="1"/>
            </p:cNvSpPr>
            <p:nvPr/>
          </p:nvSpPr>
          <p:spPr bwMode="auto">
            <a:xfrm rot="-914719" flipH="1" flipV="1">
              <a:off x="144" y="4608"/>
              <a:ext cx="1344" cy="384"/>
            </a:xfrm>
            <a:prstGeom prst="parallelogram">
              <a:avLst>
                <a:gd name="adj" fmla="val 140729"/>
              </a:avLst>
            </a:prstGeom>
            <a:solidFill>
              <a:srgbClr val="DDDDDD">
                <a:alpha val="61960"/>
              </a:srgbClr>
            </a:solidFill>
            <a:ln w="9525" algn="ctr">
              <a:solidFill>
                <a:srgbClr val="BEBEBE"/>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nvGrpSpPr>
            <p:cNvPr id="32" name="Group 33">
              <a:extLst>
                <a:ext uri="{FF2B5EF4-FFF2-40B4-BE49-F238E27FC236}">
                  <a16:creationId xmlns:a16="http://schemas.microsoft.com/office/drawing/2014/main" id="{135B9FE9-BC74-4F6B-ABF4-17082E5EE75C}"/>
                </a:ext>
              </a:extLst>
            </p:cNvPr>
            <p:cNvGrpSpPr>
              <a:grpSpLocks/>
            </p:cNvGrpSpPr>
            <p:nvPr/>
          </p:nvGrpSpPr>
          <p:grpSpPr bwMode="auto">
            <a:xfrm rot="-3261460">
              <a:off x="-329" y="5156"/>
              <a:ext cx="753" cy="288"/>
              <a:chOff x="957" y="1034"/>
              <a:chExt cx="837" cy="409"/>
            </a:xfrm>
          </p:grpSpPr>
          <p:sp>
            <p:nvSpPr>
              <p:cNvPr id="33" name="Freeform 34">
                <a:extLst>
                  <a:ext uri="{FF2B5EF4-FFF2-40B4-BE49-F238E27FC236}">
                    <a16:creationId xmlns:a16="http://schemas.microsoft.com/office/drawing/2014/main" id="{B3E588BB-EABE-4B82-A387-1EDE00B0C5D3}"/>
                  </a:ext>
                </a:extLst>
              </p:cNvPr>
              <p:cNvSpPr>
                <a:spLocks/>
              </p:cNvSpPr>
              <p:nvPr/>
            </p:nvSpPr>
            <p:spPr bwMode="auto">
              <a:xfrm>
                <a:off x="1100" y="1034"/>
                <a:ext cx="694" cy="409"/>
              </a:xfrm>
              <a:custGeom>
                <a:avLst/>
                <a:gdLst>
                  <a:gd name="T0" fmla="*/ 395 w 694"/>
                  <a:gd name="T1" fmla="*/ 307 h 409"/>
                  <a:gd name="T2" fmla="*/ 435 w 694"/>
                  <a:gd name="T3" fmla="*/ 326 h 409"/>
                  <a:gd name="T4" fmla="*/ 480 w 694"/>
                  <a:gd name="T5" fmla="*/ 336 h 409"/>
                  <a:gd name="T6" fmla="*/ 543 w 694"/>
                  <a:gd name="T7" fmla="*/ 338 h 409"/>
                  <a:gd name="T8" fmla="*/ 570 w 694"/>
                  <a:gd name="T9" fmla="*/ 365 h 409"/>
                  <a:gd name="T10" fmla="*/ 530 w 694"/>
                  <a:gd name="T11" fmla="*/ 383 h 409"/>
                  <a:gd name="T12" fmla="*/ 464 w 694"/>
                  <a:gd name="T13" fmla="*/ 409 h 409"/>
                  <a:gd name="T14" fmla="*/ 398 w 694"/>
                  <a:gd name="T15" fmla="*/ 405 h 409"/>
                  <a:gd name="T16" fmla="*/ 303 w 694"/>
                  <a:gd name="T17" fmla="*/ 395 h 409"/>
                  <a:gd name="T18" fmla="*/ 246 w 694"/>
                  <a:gd name="T19" fmla="*/ 374 h 409"/>
                  <a:gd name="T20" fmla="*/ 211 w 694"/>
                  <a:gd name="T21" fmla="*/ 364 h 409"/>
                  <a:gd name="T22" fmla="*/ 174 w 694"/>
                  <a:gd name="T23" fmla="*/ 352 h 409"/>
                  <a:gd name="T24" fmla="*/ 141 w 694"/>
                  <a:gd name="T25" fmla="*/ 345 h 409"/>
                  <a:gd name="T26" fmla="*/ 91 w 694"/>
                  <a:gd name="T27" fmla="*/ 344 h 409"/>
                  <a:gd name="T28" fmla="*/ 51 w 694"/>
                  <a:gd name="T29" fmla="*/ 351 h 409"/>
                  <a:gd name="T30" fmla="*/ 11 w 694"/>
                  <a:gd name="T31" fmla="*/ 345 h 409"/>
                  <a:gd name="T32" fmla="*/ 8 w 694"/>
                  <a:gd name="T33" fmla="*/ 328 h 409"/>
                  <a:gd name="T34" fmla="*/ 27 w 694"/>
                  <a:gd name="T35" fmla="*/ 285 h 409"/>
                  <a:gd name="T36" fmla="*/ 27 w 694"/>
                  <a:gd name="T37" fmla="*/ 223 h 409"/>
                  <a:gd name="T38" fmla="*/ 33 w 694"/>
                  <a:gd name="T39" fmla="*/ 157 h 409"/>
                  <a:gd name="T40" fmla="*/ 41 w 694"/>
                  <a:gd name="T41" fmla="*/ 122 h 409"/>
                  <a:gd name="T42" fmla="*/ 75 w 694"/>
                  <a:gd name="T43" fmla="*/ 117 h 409"/>
                  <a:gd name="T44" fmla="*/ 111 w 694"/>
                  <a:gd name="T45" fmla="*/ 125 h 409"/>
                  <a:gd name="T46" fmla="*/ 137 w 694"/>
                  <a:gd name="T47" fmla="*/ 125 h 409"/>
                  <a:gd name="T48" fmla="*/ 235 w 694"/>
                  <a:gd name="T49" fmla="*/ 74 h 409"/>
                  <a:gd name="T50" fmla="*/ 312 w 694"/>
                  <a:gd name="T51" fmla="*/ 38 h 409"/>
                  <a:gd name="T52" fmla="*/ 359 w 694"/>
                  <a:gd name="T53" fmla="*/ 25 h 409"/>
                  <a:gd name="T54" fmla="*/ 400 w 694"/>
                  <a:gd name="T55" fmla="*/ 3 h 409"/>
                  <a:gd name="T56" fmla="*/ 430 w 694"/>
                  <a:gd name="T57" fmla="*/ 3 h 409"/>
                  <a:gd name="T58" fmla="*/ 472 w 694"/>
                  <a:gd name="T59" fmla="*/ 19 h 409"/>
                  <a:gd name="T60" fmla="*/ 530 w 694"/>
                  <a:gd name="T61" fmla="*/ 50 h 409"/>
                  <a:gd name="T62" fmla="*/ 575 w 694"/>
                  <a:gd name="T63" fmla="*/ 76 h 409"/>
                  <a:gd name="T64" fmla="*/ 607 w 694"/>
                  <a:gd name="T65" fmla="*/ 88 h 409"/>
                  <a:gd name="T66" fmla="*/ 636 w 694"/>
                  <a:gd name="T67" fmla="*/ 128 h 409"/>
                  <a:gd name="T68" fmla="*/ 655 w 694"/>
                  <a:gd name="T69" fmla="*/ 155 h 409"/>
                  <a:gd name="T70" fmla="*/ 671 w 694"/>
                  <a:gd name="T71" fmla="*/ 185 h 409"/>
                  <a:gd name="T72" fmla="*/ 692 w 694"/>
                  <a:gd name="T73" fmla="*/ 247 h 409"/>
                  <a:gd name="T74" fmla="*/ 694 w 694"/>
                  <a:gd name="T75" fmla="*/ 299 h 409"/>
                  <a:gd name="T76" fmla="*/ 687 w 694"/>
                  <a:gd name="T77" fmla="*/ 328 h 409"/>
                  <a:gd name="T78" fmla="*/ 655 w 694"/>
                  <a:gd name="T79" fmla="*/ 320 h 409"/>
                  <a:gd name="T80" fmla="*/ 641 w 694"/>
                  <a:gd name="T81" fmla="*/ 293 h 409"/>
                  <a:gd name="T82" fmla="*/ 636 w 694"/>
                  <a:gd name="T83" fmla="*/ 256 h 409"/>
                  <a:gd name="T84" fmla="*/ 590 w 694"/>
                  <a:gd name="T85" fmla="*/ 207 h 409"/>
                  <a:gd name="T86" fmla="*/ 570 w 694"/>
                  <a:gd name="T87" fmla="*/ 179 h 409"/>
                  <a:gd name="T88" fmla="*/ 536 w 694"/>
                  <a:gd name="T89" fmla="*/ 176 h 409"/>
                  <a:gd name="T90" fmla="*/ 501 w 694"/>
                  <a:gd name="T91" fmla="*/ 169 h 409"/>
                  <a:gd name="T92" fmla="*/ 470 w 694"/>
                  <a:gd name="T93" fmla="*/ 175 h 409"/>
                  <a:gd name="T94" fmla="*/ 434 w 694"/>
                  <a:gd name="T95" fmla="*/ 201 h 409"/>
                  <a:gd name="T96" fmla="*/ 397 w 694"/>
                  <a:gd name="T97" fmla="*/ 236 h 409"/>
                  <a:gd name="T98" fmla="*/ 385 w 694"/>
                  <a:gd name="T99" fmla="*/ 287 h 4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94"/>
                  <a:gd name="T151" fmla="*/ 0 h 409"/>
                  <a:gd name="T152" fmla="*/ 694 w 694"/>
                  <a:gd name="T153" fmla="*/ 409 h 4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94" h="409">
                    <a:moveTo>
                      <a:pt x="385" y="287"/>
                    </a:moveTo>
                    <a:lnTo>
                      <a:pt x="395" y="307"/>
                    </a:lnTo>
                    <a:lnTo>
                      <a:pt x="409" y="317"/>
                    </a:lnTo>
                    <a:lnTo>
                      <a:pt x="435" y="326"/>
                    </a:lnTo>
                    <a:lnTo>
                      <a:pt x="457" y="339"/>
                    </a:lnTo>
                    <a:lnTo>
                      <a:pt x="480" y="336"/>
                    </a:lnTo>
                    <a:lnTo>
                      <a:pt x="516" y="331"/>
                    </a:lnTo>
                    <a:lnTo>
                      <a:pt x="543" y="338"/>
                    </a:lnTo>
                    <a:lnTo>
                      <a:pt x="563" y="351"/>
                    </a:lnTo>
                    <a:lnTo>
                      <a:pt x="570" y="365"/>
                    </a:lnTo>
                    <a:lnTo>
                      <a:pt x="553" y="374"/>
                    </a:lnTo>
                    <a:lnTo>
                      <a:pt x="530" y="383"/>
                    </a:lnTo>
                    <a:lnTo>
                      <a:pt x="493" y="396"/>
                    </a:lnTo>
                    <a:lnTo>
                      <a:pt x="464" y="409"/>
                    </a:lnTo>
                    <a:lnTo>
                      <a:pt x="428" y="406"/>
                    </a:lnTo>
                    <a:lnTo>
                      <a:pt x="398" y="405"/>
                    </a:lnTo>
                    <a:lnTo>
                      <a:pt x="375" y="403"/>
                    </a:lnTo>
                    <a:lnTo>
                      <a:pt x="303" y="395"/>
                    </a:lnTo>
                    <a:lnTo>
                      <a:pt x="276" y="383"/>
                    </a:lnTo>
                    <a:lnTo>
                      <a:pt x="246" y="374"/>
                    </a:lnTo>
                    <a:lnTo>
                      <a:pt x="231" y="368"/>
                    </a:lnTo>
                    <a:lnTo>
                      <a:pt x="211" y="364"/>
                    </a:lnTo>
                    <a:lnTo>
                      <a:pt x="190" y="356"/>
                    </a:lnTo>
                    <a:lnTo>
                      <a:pt x="174" y="352"/>
                    </a:lnTo>
                    <a:lnTo>
                      <a:pt x="157" y="346"/>
                    </a:lnTo>
                    <a:lnTo>
                      <a:pt x="141" y="345"/>
                    </a:lnTo>
                    <a:lnTo>
                      <a:pt x="120" y="342"/>
                    </a:lnTo>
                    <a:lnTo>
                      <a:pt x="91" y="344"/>
                    </a:lnTo>
                    <a:lnTo>
                      <a:pt x="70" y="348"/>
                    </a:lnTo>
                    <a:lnTo>
                      <a:pt x="51" y="351"/>
                    </a:lnTo>
                    <a:lnTo>
                      <a:pt x="32" y="349"/>
                    </a:lnTo>
                    <a:lnTo>
                      <a:pt x="11" y="345"/>
                    </a:lnTo>
                    <a:lnTo>
                      <a:pt x="0" y="343"/>
                    </a:lnTo>
                    <a:lnTo>
                      <a:pt x="8" y="328"/>
                    </a:lnTo>
                    <a:lnTo>
                      <a:pt x="16" y="313"/>
                    </a:lnTo>
                    <a:lnTo>
                      <a:pt x="27" y="285"/>
                    </a:lnTo>
                    <a:lnTo>
                      <a:pt x="26" y="244"/>
                    </a:lnTo>
                    <a:lnTo>
                      <a:pt x="27" y="223"/>
                    </a:lnTo>
                    <a:lnTo>
                      <a:pt x="31" y="181"/>
                    </a:lnTo>
                    <a:lnTo>
                      <a:pt x="33" y="157"/>
                    </a:lnTo>
                    <a:lnTo>
                      <a:pt x="35" y="134"/>
                    </a:lnTo>
                    <a:lnTo>
                      <a:pt x="41" y="122"/>
                    </a:lnTo>
                    <a:lnTo>
                      <a:pt x="31" y="109"/>
                    </a:lnTo>
                    <a:lnTo>
                      <a:pt x="75" y="117"/>
                    </a:lnTo>
                    <a:lnTo>
                      <a:pt x="91" y="118"/>
                    </a:lnTo>
                    <a:lnTo>
                      <a:pt x="111" y="125"/>
                    </a:lnTo>
                    <a:lnTo>
                      <a:pt x="125" y="126"/>
                    </a:lnTo>
                    <a:lnTo>
                      <a:pt x="137" y="125"/>
                    </a:lnTo>
                    <a:lnTo>
                      <a:pt x="161" y="113"/>
                    </a:lnTo>
                    <a:lnTo>
                      <a:pt x="235" y="74"/>
                    </a:lnTo>
                    <a:lnTo>
                      <a:pt x="275" y="54"/>
                    </a:lnTo>
                    <a:lnTo>
                      <a:pt x="312" y="38"/>
                    </a:lnTo>
                    <a:lnTo>
                      <a:pt x="334" y="33"/>
                    </a:lnTo>
                    <a:lnTo>
                      <a:pt x="359" y="25"/>
                    </a:lnTo>
                    <a:lnTo>
                      <a:pt x="379" y="15"/>
                    </a:lnTo>
                    <a:lnTo>
                      <a:pt x="400" y="3"/>
                    </a:lnTo>
                    <a:lnTo>
                      <a:pt x="416" y="0"/>
                    </a:lnTo>
                    <a:lnTo>
                      <a:pt x="430" y="3"/>
                    </a:lnTo>
                    <a:lnTo>
                      <a:pt x="452" y="14"/>
                    </a:lnTo>
                    <a:lnTo>
                      <a:pt x="472" y="19"/>
                    </a:lnTo>
                    <a:lnTo>
                      <a:pt x="490" y="25"/>
                    </a:lnTo>
                    <a:lnTo>
                      <a:pt x="530" y="50"/>
                    </a:lnTo>
                    <a:lnTo>
                      <a:pt x="551" y="59"/>
                    </a:lnTo>
                    <a:lnTo>
                      <a:pt x="575" y="76"/>
                    </a:lnTo>
                    <a:lnTo>
                      <a:pt x="595" y="83"/>
                    </a:lnTo>
                    <a:lnTo>
                      <a:pt x="607" y="88"/>
                    </a:lnTo>
                    <a:lnTo>
                      <a:pt x="622" y="109"/>
                    </a:lnTo>
                    <a:lnTo>
                      <a:pt x="636" y="128"/>
                    </a:lnTo>
                    <a:lnTo>
                      <a:pt x="649" y="144"/>
                    </a:lnTo>
                    <a:lnTo>
                      <a:pt x="655" y="155"/>
                    </a:lnTo>
                    <a:lnTo>
                      <a:pt x="664" y="170"/>
                    </a:lnTo>
                    <a:lnTo>
                      <a:pt x="671" y="185"/>
                    </a:lnTo>
                    <a:lnTo>
                      <a:pt x="689" y="220"/>
                    </a:lnTo>
                    <a:lnTo>
                      <a:pt x="692" y="247"/>
                    </a:lnTo>
                    <a:lnTo>
                      <a:pt x="692" y="276"/>
                    </a:lnTo>
                    <a:lnTo>
                      <a:pt x="694" y="299"/>
                    </a:lnTo>
                    <a:lnTo>
                      <a:pt x="692" y="317"/>
                    </a:lnTo>
                    <a:lnTo>
                      <a:pt x="687" y="328"/>
                    </a:lnTo>
                    <a:lnTo>
                      <a:pt x="675" y="331"/>
                    </a:lnTo>
                    <a:lnTo>
                      <a:pt x="655" y="320"/>
                    </a:lnTo>
                    <a:lnTo>
                      <a:pt x="645" y="306"/>
                    </a:lnTo>
                    <a:lnTo>
                      <a:pt x="641" y="293"/>
                    </a:lnTo>
                    <a:lnTo>
                      <a:pt x="636" y="275"/>
                    </a:lnTo>
                    <a:lnTo>
                      <a:pt x="636" y="256"/>
                    </a:lnTo>
                    <a:lnTo>
                      <a:pt x="612" y="231"/>
                    </a:lnTo>
                    <a:lnTo>
                      <a:pt x="590" y="207"/>
                    </a:lnTo>
                    <a:lnTo>
                      <a:pt x="580" y="190"/>
                    </a:lnTo>
                    <a:lnTo>
                      <a:pt x="570" y="179"/>
                    </a:lnTo>
                    <a:lnTo>
                      <a:pt x="553" y="180"/>
                    </a:lnTo>
                    <a:lnTo>
                      <a:pt x="536" y="176"/>
                    </a:lnTo>
                    <a:lnTo>
                      <a:pt x="515" y="175"/>
                    </a:lnTo>
                    <a:lnTo>
                      <a:pt x="501" y="169"/>
                    </a:lnTo>
                    <a:lnTo>
                      <a:pt x="482" y="171"/>
                    </a:lnTo>
                    <a:lnTo>
                      <a:pt x="470" y="175"/>
                    </a:lnTo>
                    <a:lnTo>
                      <a:pt x="453" y="188"/>
                    </a:lnTo>
                    <a:lnTo>
                      <a:pt x="434" y="201"/>
                    </a:lnTo>
                    <a:lnTo>
                      <a:pt x="412" y="215"/>
                    </a:lnTo>
                    <a:lnTo>
                      <a:pt x="397" y="236"/>
                    </a:lnTo>
                    <a:lnTo>
                      <a:pt x="381" y="252"/>
                    </a:lnTo>
                    <a:lnTo>
                      <a:pt x="385" y="287"/>
                    </a:lnTo>
                    <a:close/>
                  </a:path>
                </a:pathLst>
              </a:custGeom>
              <a:solidFill>
                <a:srgbClr val="FFBFBF"/>
              </a:solidFill>
              <a:ln w="9525">
                <a:solidFill>
                  <a:srgbClr val="000000"/>
                </a:solidFill>
                <a:prstDash val="solid"/>
                <a:round/>
                <a:headEnd/>
                <a:tailEnd/>
              </a:ln>
            </p:spPr>
            <p:txBody>
              <a:bodyPr/>
              <a:lstStyle/>
              <a:p>
                <a:endParaRPr lang="en-US"/>
              </a:p>
            </p:txBody>
          </p:sp>
          <p:sp>
            <p:nvSpPr>
              <p:cNvPr id="34" name="Freeform 35">
                <a:extLst>
                  <a:ext uri="{FF2B5EF4-FFF2-40B4-BE49-F238E27FC236}">
                    <a16:creationId xmlns:a16="http://schemas.microsoft.com/office/drawing/2014/main" id="{5DE93730-D92F-40A8-9F0A-FEF031E7B303}"/>
                  </a:ext>
                </a:extLst>
              </p:cNvPr>
              <p:cNvSpPr>
                <a:spLocks/>
              </p:cNvSpPr>
              <p:nvPr/>
            </p:nvSpPr>
            <p:spPr bwMode="auto">
              <a:xfrm rot="2180584" flipH="1">
                <a:off x="1590" y="1083"/>
                <a:ext cx="111" cy="53"/>
              </a:xfrm>
              <a:custGeom>
                <a:avLst/>
                <a:gdLst>
                  <a:gd name="T0" fmla="*/ 0 w 138"/>
                  <a:gd name="T1" fmla="*/ 0 h 66"/>
                  <a:gd name="T2" fmla="*/ 66 w 138"/>
                  <a:gd name="T3" fmla="*/ 27 h 66"/>
                  <a:gd name="T4" fmla="*/ 138 w 138"/>
                  <a:gd name="T5" fmla="*/ 66 h 66"/>
                  <a:gd name="T6" fmla="*/ 0 60000 65536"/>
                  <a:gd name="T7" fmla="*/ 0 60000 65536"/>
                  <a:gd name="T8" fmla="*/ 0 60000 65536"/>
                  <a:gd name="T9" fmla="*/ 0 w 138"/>
                  <a:gd name="T10" fmla="*/ 0 h 66"/>
                  <a:gd name="T11" fmla="*/ 138 w 138"/>
                  <a:gd name="T12" fmla="*/ 66 h 66"/>
                </a:gdLst>
                <a:ahLst/>
                <a:cxnLst>
                  <a:cxn ang="T6">
                    <a:pos x="T0" y="T1"/>
                  </a:cxn>
                  <a:cxn ang="T7">
                    <a:pos x="T2" y="T3"/>
                  </a:cxn>
                  <a:cxn ang="T8">
                    <a:pos x="T4" y="T5"/>
                  </a:cxn>
                </a:cxnLst>
                <a:rect l="T9" t="T10" r="T11" b="T12"/>
                <a:pathLst>
                  <a:path w="138" h="66">
                    <a:moveTo>
                      <a:pt x="0" y="0"/>
                    </a:moveTo>
                    <a:lnTo>
                      <a:pt x="66" y="27"/>
                    </a:lnTo>
                    <a:lnTo>
                      <a:pt x="138" y="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 name="Freeform 36">
                <a:extLst>
                  <a:ext uri="{FF2B5EF4-FFF2-40B4-BE49-F238E27FC236}">
                    <a16:creationId xmlns:a16="http://schemas.microsoft.com/office/drawing/2014/main" id="{E6AB8BF8-BAAA-4937-913E-142AB8E3C915}"/>
                  </a:ext>
                </a:extLst>
              </p:cNvPr>
              <p:cNvSpPr>
                <a:spLocks/>
              </p:cNvSpPr>
              <p:nvPr/>
            </p:nvSpPr>
            <p:spPr bwMode="auto">
              <a:xfrm rot="3423405" flipH="1">
                <a:off x="1629" y="1374"/>
                <a:ext cx="16" cy="54"/>
              </a:xfrm>
              <a:custGeom>
                <a:avLst/>
                <a:gdLst>
                  <a:gd name="T0" fmla="*/ 23 w 70"/>
                  <a:gd name="T1" fmla="*/ 0 h 169"/>
                  <a:gd name="T2" fmla="*/ 53 w 70"/>
                  <a:gd name="T3" fmla="*/ 52 h 169"/>
                  <a:gd name="T4" fmla="*/ 69 w 70"/>
                  <a:gd name="T5" fmla="*/ 83 h 169"/>
                  <a:gd name="T6" fmla="*/ 70 w 70"/>
                  <a:gd name="T7" fmla="*/ 113 h 169"/>
                  <a:gd name="T8" fmla="*/ 58 w 70"/>
                  <a:gd name="T9" fmla="*/ 140 h 169"/>
                  <a:gd name="T10" fmla="*/ 27 w 70"/>
                  <a:gd name="T11" fmla="*/ 158 h 169"/>
                  <a:gd name="T12" fmla="*/ 0 w 70"/>
                  <a:gd name="T13" fmla="*/ 169 h 169"/>
                  <a:gd name="T14" fmla="*/ 0 60000 65536"/>
                  <a:gd name="T15" fmla="*/ 0 60000 65536"/>
                  <a:gd name="T16" fmla="*/ 0 60000 65536"/>
                  <a:gd name="T17" fmla="*/ 0 60000 65536"/>
                  <a:gd name="T18" fmla="*/ 0 60000 65536"/>
                  <a:gd name="T19" fmla="*/ 0 60000 65536"/>
                  <a:gd name="T20" fmla="*/ 0 60000 65536"/>
                  <a:gd name="T21" fmla="*/ 0 w 70"/>
                  <a:gd name="T22" fmla="*/ 0 h 169"/>
                  <a:gd name="T23" fmla="*/ 70 w 70"/>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Freeform 37">
                <a:extLst>
                  <a:ext uri="{FF2B5EF4-FFF2-40B4-BE49-F238E27FC236}">
                    <a16:creationId xmlns:a16="http://schemas.microsoft.com/office/drawing/2014/main" id="{39E6ABA6-F923-44D5-A2E4-061EDFC6657E}"/>
                  </a:ext>
                </a:extLst>
              </p:cNvPr>
              <p:cNvSpPr>
                <a:spLocks/>
              </p:cNvSpPr>
              <p:nvPr/>
            </p:nvSpPr>
            <p:spPr bwMode="auto">
              <a:xfrm rot="3012925" flipH="1">
                <a:off x="1676" y="1190"/>
                <a:ext cx="13" cy="33"/>
              </a:xfrm>
              <a:custGeom>
                <a:avLst/>
                <a:gdLst>
                  <a:gd name="T0" fmla="*/ 0 w 50"/>
                  <a:gd name="T1" fmla="*/ 0 h 93"/>
                  <a:gd name="T2" fmla="*/ 0 w 50"/>
                  <a:gd name="T3" fmla="*/ 32 h 93"/>
                  <a:gd name="T4" fmla="*/ 6 w 50"/>
                  <a:gd name="T5" fmla="*/ 57 h 93"/>
                  <a:gd name="T6" fmla="*/ 25 w 50"/>
                  <a:gd name="T7" fmla="*/ 82 h 93"/>
                  <a:gd name="T8" fmla="*/ 50 w 50"/>
                  <a:gd name="T9" fmla="*/ 93 h 93"/>
                  <a:gd name="T10" fmla="*/ 0 60000 65536"/>
                  <a:gd name="T11" fmla="*/ 0 60000 65536"/>
                  <a:gd name="T12" fmla="*/ 0 60000 65536"/>
                  <a:gd name="T13" fmla="*/ 0 60000 65536"/>
                  <a:gd name="T14" fmla="*/ 0 60000 65536"/>
                  <a:gd name="T15" fmla="*/ 0 w 50"/>
                  <a:gd name="T16" fmla="*/ 0 h 93"/>
                  <a:gd name="T17" fmla="*/ 50 w 50"/>
                  <a:gd name="T18" fmla="*/ 93 h 93"/>
                </a:gdLst>
                <a:ahLst/>
                <a:cxnLst>
                  <a:cxn ang="T10">
                    <a:pos x="T0" y="T1"/>
                  </a:cxn>
                  <a:cxn ang="T11">
                    <a:pos x="T2" y="T3"/>
                  </a:cxn>
                  <a:cxn ang="T12">
                    <a:pos x="T4" y="T5"/>
                  </a:cxn>
                  <a:cxn ang="T13">
                    <a:pos x="T6" y="T7"/>
                  </a:cxn>
                  <a:cxn ang="T14">
                    <a:pos x="T8" y="T9"/>
                  </a:cxn>
                </a:cxnLst>
                <a:rect l="T15" t="T16" r="T17" b="T18"/>
                <a:pathLst>
                  <a:path w="50" h="93">
                    <a:moveTo>
                      <a:pt x="0" y="0"/>
                    </a:moveTo>
                    <a:lnTo>
                      <a:pt x="0" y="32"/>
                    </a:lnTo>
                    <a:lnTo>
                      <a:pt x="6" y="57"/>
                    </a:lnTo>
                    <a:lnTo>
                      <a:pt x="25" y="82"/>
                    </a:lnTo>
                    <a:lnTo>
                      <a:pt x="50" y="9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 name="Freeform 38">
                <a:extLst>
                  <a:ext uri="{FF2B5EF4-FFF2-40B4-BE49-F238E27FC236}">
                    <a16:creationId xmlns:a16="http://schemas.microsoft.com/office/drawing/2014/main" id="{DF589CFA-6BAB-405F-9E25-D5DEE68FFBFA}"/>
                  </a:ext>
                </a:extLst>
              </p:cNvPr>
              <p:cNvSpPr>
                <a:spLocks/>
              </p:cNvSpPr>
              <p:nvPr/>
            </p:nvSpPr>
            <p:spPr bwMode="auto">
              <a:xfrm rot="3892858" flipH="1">
                <a:off x="1736" y="1271"/>
                <a:ext cx="10" cy="25"/>
              </a:xfrm>
              <a:custGeom>
                <a:avLst/>
                <a:gdLst>
                  <a:gd name="T0" fmla="*/ 0 w 19"/>
                  <a:gd name="T1" fmla="*/ 0 h 43"/>
                  <a:gd name="T2" fmla="*/ 0 w 19"/>
                  <a:gd name="T3" fmla="*/ 14 h 43"/>
                  <a:gd name="T4" fmla="*/ 4 w 19"/>
                  <a:gd name="T5" fmla="*/ 28 h 43"/>
                  <a:gd name="T6" fmla="*/ 19 w 19"/>
                  <a:gd name="T7" fmla="*/ 43 h 43"/>
                  <a:gd name="T8" fmla="*/ 0 60000 65536"/>
                  <a:gd name="T9" fmla="*/ 0 60000 65536"/>
                  <a:gd name="T10" fmla="*/ 0 60000 65536"/>
                  <a:gd name="T11" fmla="*/ 0 60000 65536"/>
                  <a:gd name="T12" fmla="*/ 0 w 19"/>
                  <a:gd name="T13" fmla="*/ 0 h 43"/>
                  <a:gd name="T14" fmla="*/ 19 w 19"/>
                  <a:gd name="T15" fmla="*/ 43 h 43"/>
                </a:gdLst>
                <a:ahLst/>
                <a:cxnLst>
                  <a:cxn ang="T8">
                    <a:pos x="T0" y="T1"/>
                  </a:cxn>
                  <a:cxn ang="T9">
                    <a:pos x="T2" y="T3"/>
                  </a:cxn>
                  <a:cxn ang="T10">
                    <a:pos x="T4" y="T5"/>
                  </a:cxn>
                  <a:cxn ang="T11">
                    <a:pos x="T6" y="T7"/>
                  </a:cxn>
                </a:cxnLst>
                <a:rect l="T12" t="T13" r="T14" b="T15"/>
                <a:pathLst>
                  <a:path w="19" h="43">
                    <a:moveTo>
                      <a:pt x="0" y="0"/>
                    </a:moveTo>
                    <a:lnTo>
                      <a:pt x="0" y="14"/>
                    </a:lnTo>
                    <a:lnTo>
                      <a:pt x="4" y="28"/>
                    </a:lnTo>
                    <a:lnTo>
                      <a:pt x="19" y="4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8" name="Group 39">
                <a:extLst>
                  <a:ext uri="{FF2B5EF4-FFF2-40B4-BE49-F238E27FC236}">
                    <a16:creationId xmlns:a16="http://schemas.microsoft.com/office/drawing/2014/main" id="{6A6A48D6-D3F8-4B8E-8038-FF5A120EAF37}"/>
                  </a:ext>
                </a:extLst>
              </p:cNvPr>
              <p:cNvGrpSpPr>
                <a:grpSpLocks/>
              </p:cNvGrpSpPr>
              <p:nvPr/>
            </p:nvGrpSpPr>
            <p:grpSpPr bwMode="auto">
              <a:xfrm rot="11405476" flipH="1">
                <a:off x="957" y="1115"/>
                <a:ext cx="261" cy="307"/>
                <a:chOff x="2457" y="2549"/>
                <a:chExt cx="557" cy="547"/>
              </a:xfrm>
            </p:grpSpPr>
            <p:sp>
              <p:nvSpPr>
                <p:cNvPr id="41" name="Freeform 40">
                  <a:extLst>
                    <a:ext uri="{FF2B5EF4-FFF2-40B4-BE49-F238E27FC236}">
                      <a16:creationId xmlns:a16="http://schemas.microsoft.com/office/drawing/2014/main" id="{4060834B-F534-4E52-AD26-A855600F3550}"/>
                    </a:ext>
                  </a:extLst>
                </p:cNvPr>
                <p:cNvSpPr>
                  <a:spLocks/>
                </p:cNvSpPr>
                <p:nvPr/>
              </p:nvSpPr>
              <p:spPr bwMode="auto">
                <a:xfrm>
                  <a:off x="2457" y="2549"/>
                  <a:ext cx="557" cy="547"/>
                </a:xfrm>
                <a:custGeom>
                  <a:avLst/>
                  <a:gdLst>
                    <a:gd name="T0" fmla="*/ 1112 w 1112"/>
                    <a:gd name="T1" fmla="*/ 140 h 1094"/>
                    <a:gd name="T2" fmla="*/ 1056 w 1112"/>
                    <a:gd name="T3" fmla="*/ 271 h 1094"/>
                    <a:gd name="T4" fmla="*/ 1017 w 1112"/>
                    <a:gd name="T5" fmla="*/ 373 h 1094"/>
                    <a:gd name="T6" fmla="*/ 971 w 1112"/>
                    <a:gd name="T7" fmla="*/ 476 h 1094"/>
                    <a:gd name="T8" fmla="*/ 943 w 1112"/>
                    <a:gd name="T9" fmla="*/ 588 h 1094"/>
                    <a:gd name="T10" fmla="*/ 924 w 1112"/>
                    <a:gd name="T11" fmla="*/ 702 h 1094"/>
                    <a:gd name="T12" fmla="*/ 905 w 1112"/>
                    <a:gd name="T13" fmla="*/ 814 h 1094"/>
                    <a:gd name="T14" fmla="*/ 905 w 1112"/>
                    <a:gd name="T15" fmla="*/ 916 h 1094"/>
                    <a:gd name="T16" fmla="*/ 905 w 1112"/>
                    <a:gd name="T17" fmla="*/ 1001 h 1094"/>
                    <a:gd name="T18" fmla="*/ 905 w 1112"/>
                    <a:gd name="T19" fmla="*/ 1038 h 1094"/>
                    <a:gd name="T20" fmla="*/ 242 w 1112"/>
                    <a:gd name="T21" fmla="*/ 1094 h 1094"/>
                    <a:gd name="T22" fmla="*/ 130 w 1112"/>
                    <a:gd name="T23" fmla="*/ 448 h 1094"/>
                    <a:gd name="T24" fmla="*/ 28 w 1112"/>
                    <a:gd name="T25" fmla="*/ 65 h 1094"/>
                    <a:gd name="T26" fmla="*/ 0 w 1112"/>
                    <a:gd name="T27" fmla="*/ 0 h 1094"/>
                    <a:gd name="T28" fmla="*/ 420 w 1112"/>
                    <a:gd name="T29" fmla="*/ 75 h 1094"/>
                    <a:gd name="T30" fmla="*/ 765 w 1112"/>
                    <a:gd name="T31" fmla="*/ 103 h 1094"/>
                    <a:gd name="T32" fmla="*/ 989 w 1112"/>
                    <a:gd name="T33" fmla="*/ 103 h 1094"/>
                    <a:gd name="T34" fmla="*/ 1112 w 1112"/>
                    <a:gd name="T35" fmla="*/ 140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12"/>
                    <a:gd name="T55" fmla="*/ 0 h 1094"/>
                    <a:gd name="T56" fmla="*/ 1112 w 1112"/>
                    <a:gd name="T57" fmla="*/ 1094 h 10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prstDash val="solid"/>
                  <a:round/>
                  <a:headEnd/>
                  <a:tailEnd/>
                </a:ln>
              </p:spPr>
              <p:txBody>
                <a:bodyPr/>
                <a:lstStyle/>
                <a:p>
                  <a:endParaRPr lang="en-US"/>
                </a:p>
              </p:txBody>
            </p:sp>
            <p:sp>
              <p:nvSpPr>
                <p:cNvPr id="42" name="Oval 41">
                  <a:extLst>
                    <a:ext uri="{FF2B5EF4-FFF2-40B4-BE49-F238E27FC236}">
                      <a16:creationId xmlns:a16="http://schemas.microsoft.com/office/drawing/2014/main" id="{1001AA3D-843F-4F10-9F58-0AC0D45A4F42}"/>
                    </a:ext>
                  </a:extLst>
                </p:cNvPr>
                <p:cNvSpPr>
                  <a:spLocks noChangeArrowheads="1"/>
                </p:cNvSpPr>
                <p:nvPr/>
              </p:nvSpPr>
              <p:spPr bwMode="auto">
                <a:xfrm>
                  <a:off x="2793" y="2961"/>
                  <a:ext cx="61" cy="70"/>
                </a:xfrm>
                <a:prstGeom prst="ellipse">
                  <a:avLst/>
                </a:prstGeom>
                <a:solidFill>
                  <a:srgbClr val="FFFFFF"/>
                </a:solidFill>
                <a:ln w="9525">
                  <a:solidFill>
                    <a:srgbClr val="000000"/>
                  </a:solidFill>
                  <a:round/>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sp>
            <p:nvSpPr>
              <p:cNvPr id="39" name="Freeform 42">
                <a:extLst>
                  <a:ext uri="{FF2B5EF4-FFF2-40B4-BE49-F238E27FC236}">
                    <a16:creationId xmlns:a16="http://schemas.microsoft.com/office/drawing/2014/main" id="{6F8D03E6-1DA6-4AFC-8C94-2EFDBF02B46A}"/>
                  </a:ext>
                </a:extLst>
              </p:cNvPr>
              <p:cNvSpPr>
                <a:spLocks/>
              </p:cNvSpPr>
              <p:nvPr/>
            </p:nvSpPr>
            <p:spPr bwMode="auto">
              <a:xfrm rot="8068401" flipH="1">
                <a:off x="1546" y="1379"/>
                <a:ext cx="15" cy="10"/>
              </a:xfrm>
              <a:custGeom>
                <a:avLst/>
                <a:gdLst>
                  <a:gd name="T0" fmla="*/ 55 w 55"/>
                  <a:gd name="T1" fmla="*/ 33 h 33"/>
                  <a:gd name="T2" fmla="*/ 26 w 55"/>
                  <a:gd name="T3" fmla="*/ 22 h 33"/>
                  <a:gd name="T4" fmla="*/ 7 w 55"/>
                  <a:gd name="T5" fmla="*/ 8 h 33"/>
                  <a:gd name="T6" fmla="*/ 0 w 55"/>
                  <a:gd name="T7" fmla="*/ 0 h 33"/>
                  <a:gd name="T8" fmla="*/ 0 60000 65536"/>
                  <a:gd name="T9" fmla="*/ 0 60000 65536"/>
                  <a:gd name="T10" fmla="*/ 0 60000 65536"/>
                  <a:gd name="T11" fmla="*/ 0 60000 65536"/>
                  <a:gd name="T12" fmla="*/ 0 w 55"/>
                  <a:gd name="T13" fmla="*/ 0 h 33"/>
                  <a:gd name="T14" fmla="*/ 55 w 55"/>
                  <a:gd name="T15" fmla="*/ 33 h 33"/>
                </a:gdLst>
                <a:ahLst/>
                <a:cxnLst>
                  <a:cxn ang="T8">
                    <a:pos x="T0" y="T1"/>
                  </a:cxn>
                  <a:cxn ang="T9">
                    <a:pos x="T2" y="T3"/>
                  </a:cxn>
                  <a:cxn ang="T10">
                    <a:pos x="T4" y="T5"/>
                  </a:cxn>
                  <a:cxn ang="T11">
                    <a:pos x="T6" y="T7"/>
                  </a:cxn>
                </a:cxnLst>
                <a:rect l="T12" t="T13" r="T14" b="T15"/>
                <a:pathLst>
                  <a:path w="55" h="33">
                    <a:moveTo>
                      <a:pt x="55" y="33"/>
                    </a:moveTo>
                    <a:lnTo>
                      <a:pt x="26" y="22"/>
                    </a:lnTo>
                    <a:lnTo>
                      <a:pt x="7" y="8"/>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 name="Freeform 43">
                <a:extLst>
                  <a:ext uri="{FF2B5EF4-FFF2-40B4-BE49-F238E27FC236}">
                    <a16:creationId xmlns:a16="http://schemas.microsoft.com/office/drawing/2014/main" id="{ADDACCAC-F90C-4472-B2F8-3BBD8629B948}"/>
                  </a:ext>
                </a:extLst>
              </p:cNvPr>
              <p:cNvSpPr>
                <a:spLocks/>
              </p:cNvSpPr>
              <p:nvPr/>
            </p:nvSpPr>
            <p:spPr bwMode="auto">
              <a:xfrm rot="2668401" flipH="1">
                <a:off x="1554" y="1050"/>
                <a:ext cx="51" cy="32"/>
              </a:xfrm>
              <a:custGeom>
                <a:avLst/>
                <a:gdLst>
                  <a:gd name="T0" fmla="*/ 0 w 53"/>
                  <a:gd name="T1" fmla="*/ 0 h 34"/>
                  <a:gd name="T2" fmla="*/ 17 w 53"/>
                  <a:gd name="T3" fmla="*/ 8 h 34"/>
                  <a:gd name="T4" fmla="*/ 53 w 53"/>
                  <a:gd name="T5" fmla="*/ 34 h 34"/>
                  <a:gd name="T6" fmla="*/ 0 60000 65536"/>
                  <a:gd name="T7" fmla="*/ 0 60000 65536"/>
                  <a:gd name="T8" fmla="*/ 0 60000 65536"/>
                  <a:gd name="T9" fmla="*/ 0 w 53"/>
                  <a:gd name="T10" fmla="*/ 0 h 34"/>
                  <a:gd name="T11" fmla="*/ 53 w 53"/>
                  <a:gd name="T12" fmla="*/ 34 h 34"/>
                </a:gdLst>
                <a:ahLst/>
                <a:cxnLst>
                  <a:cxn ang="T6">
                    <a:pos x="T0" y="T1"/>
                  </a:cxn>
                  <a:cxn ang="T7">
                    <a:pos x="T2" y="T3"/>
                  </a:cxn>
                  <a:cxn ang="T8">
                    <a:pos x="T4" y="T5"/>
                  </a:cxn>
                </a:cxnLst>
                <a:rect l="T9" t="T10" r="T11" b="T12"/>
                <a:pathLst>
                  <a:path w="53" h="34">
                    <a:moveTo>
                      <a:pt x="0" y="0"/>
                    </a:moveTo>
                    <a:lnTo>
                      <a:pt x="17" y="8"/>
                    </a:lnTo>
                    <a:lnTo>
                      <a:pt x="53" y="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43" name="Group 44">
            <a:extLst>
              <a:ext uri="{FF2B5EF4-FFF2-40B4-BE49-F238E27FC236}">
                <a16:creationId xmlns:a16="http://schemas.microsoft.com/office/drawing/2014/main" id="{32325816-E924-45F8-996B-CC7C7843311F}"/>
              </a:ext>
            </a:extLst>
          </p:cNvPr>
          <p:cNvGrpSpPr>
            <a:grpSpLocks/>
          </p:cNvGrpSpPr>
          <p:nvPr/>
        </p:nvGrpSpPr>
        <p:grpSpPr bwMode="auto">
          <a:xfrm>
            <a:off x="-3250016" y="2838773"/>
            <a:ext cx="2438400" cy="1652588"/>
            <a:chOff x="1008" y="4668"/>
            <a:chExt cx="1536" cy="1041"/>
          </a:xfrm>
        </p:grpSpPr>
        <p:grpSp>
          <p:nvGrpSpPr>
            <p:cNvPr id="44" name="Group 45">
              <a:extLst>
                <a:ext uri="{FF2B5EF4-FFF2-40B4-BE49-F238E27FC236}">
                  <a16:creationId xmlns:a16="http://schemas.microsoft.com/office/drawing/2014/main" id="{B6457164-C86A-41BC-A093-8EC0FB2D725D}"/>
                </a:ext>
              </a:extLst>
            </p:cNvPr>
            <p:cNvGrpSpPr>
              <a:grpSpLocks/>
            </p:cNvGrpSpPr>
            <p:nvPr/>
          </p:nvGrpSpPr>
          <p:grpSpPr bwMode="auto">
            <a:xfrm rot="-3261460">
              <a:off x="775" y="5189"/>
              <a:ext cx="753" cy="288"/>
              <a:chOff x="957" y="1034"/>
              <a:chExt cx="837" cy="409"/>
            </a:xfrm>
          </p:grpSpPr>
          <p:sp>
            <p:nvSpPr>
              <p:cNvPr id="46" name="Freeform 46">
                <a:extLst>
                  <a:ext uri="{FF2B5EF4-FFF2-40B4-BE49-F238E27FC236}">
                    <a16:creationId xmlns:a16="http://schemas.microsoft.com/office/drawing/2014/main" id="{C52B6309-AD47-429D-BEDA-A075FE965F02}"/>
                  </a:ext>
                </a:extLst>
              </p:cNvPr>
              <p:cNvSpPr>
                <a:spLocks/>
              </p:cNvSpPr>
              <p:nvPr/>
            </p:nvSpPr>
            <p:spPr bwMode="auto">
              <a:xfrm>
                <a:off x="1100" y="1034"/>
                <a:ext cx="694" cy="409"/>
              </a:xfrm>
              <a:custGeom>
                <a:avLst/>
                <a:gdLst>
                  <a:gd name="T0" fmla="*/ 395 w 694"/>
                  <a:gd name="T1" fmla="*/ 307 h 409"/>
                  <a:gd name="T2" fmla="*/ 435 w 694"/>
                  <a:gd name="T3" fmla="*/ 326 h 409"/>
                  <a:gd name="T4" fmla="*/ 480 w 694"/>
                  <a:gd name="T5" fmla="*/ 336 h 409"/>
                  <a:gd name="T6" fmla="*/ 543 w 694"/>
                  <a:gd name="T7" fmla="*/ 338 h 409"/>
                  <a:gd name="T8" fmla="*/ 570 w 694"/>
                  <a:gd name="T9" fmla="*/ 365 h 409"/>
                  <a:gd name="T10" fmla="*/ 530 w 694"/>
                  <a:gd name="T11" fmla="*/ 383 h 409"/>
                  <a:gd name="T12" fmla="*/ 464 w 694"/>
                  <a:gd name="T13" fmla="*/ 409 h 409"/>
                  <a:gd name="T14" fmla="*/ 398 w 694"/>
                  <a:gd name="T15" fmla="*/ 405 h 409"/>
                  <a:gd name="T16" fmla="*/ 303 w 694"/>
                  <a:gd name="T17" fmla="*/ 395 h 409"/>
                  <a:gd name="T18" fmla="*/ 246 w 694"/>
                  <a:gd name="T19" fmla="*/ 374 h 409"/>
                  <a:gd name="T20" fmla="*/ 211 w 694"/>
                  <a:gd name="T21" fmla="*/ 364 h 409"/>
                  <a:gd name="T22" fmla="*/ 174 w 694"/>
                  <a:gd name="T23" fmla="*/ 352 h 409"/>
                  <a:gd name="T24" fmla="*/ 141 w 694"/>
                  <a:gd name="T25" fmla="*/ 345 h 409"/>
                  <a:gd name="T26" fmla="*/ 91 w 694"/>
                  <a:gd name="T27" fmla="*/ 344 h 409"/>
                  <a:gd name="T28" fmla="*/ 51 w 694"/>
                  <a:gd name="T29" fmla="*/ 351 h 409"/>
                  <a:gd name="T30" fmla="*/ 11 w 694"/>
                  <a:gd name="T31" fmla="*/ 345 h 409"/>
                  <a:gd name="T32" fmla="*/ 8 w 694"/>
                  <a:gd name="T33" fmla="*/ 328 h 409"/>
                  <a:gd name="T34" fmla="*/ 27 w 694"/>
                  <a:gd name="T35" fmla="*/ 285 h 409"/>
                  <a:gd name="T36" fmla="*/ 27 w 694"/>
                  <a:gd name="T37" fmla="*/ 223 h 409"/>
                  <a:gd name="T38" fmla="*/ 33 w 694"/>
                  <a:gd name="T39" fmla="*/ 157 h 409"/>
                  <a:gd name="T40" fmla="*/ 41 w 694"/>
                  <a:gd name="T41" fmla="*/ 122 h 409"/>
                  <a:gd name="T42" fmla="*/ 75 w 694"/>
                  <a:gd name="T43" fmla="*/ 117 h 409"/>
                  <a:gd name="T44" fmla="*/ 111 w 694"/>
                  <a:gd name="T45" fmla="*/ 125 h 409"/>
                  <a:gd name="T46" fmla="*/ 137 w 694"/>
                  <a:gd name="T47" fmla="*/ 125 h 409"/>
                  <a:gd name="T48" fmla="*/ 235 w 694"/>
                  <a:gd name="T49" fmla="*/ 74 h 409"/>
                  <a:gd name="T50" fmla="*/ 312 w 694"/>
                  <a:gd name="T51" fmla="*/ 38 h 409"/>
                  <a:gd name="T52" fmla="*/ 359 w 694"/>
                  <a:gd name="T53" fmla="*/ 25 h 409"/>
                  <a:gd name="T54" fmla="*/ 400 w 694"/>
                  <a:gd name="T55" fmla="*/ 3 h 409"/>
                  <a:gd name="T56" fmla="*/ 430 w 694"/>
                  <a:gd name="T57" fmla="*/ 3 h 409"/>
                  <a:gd name="T58" fmla="*/ 472 w 694"/>
                  <a:gd name="T59" fmla="*/ 19 h 409"/>
                  <a:gd name="T60" fmla="*/ 530 w 694"/>
                  <a:gd name="T61" fmla="*/ 50 h 409"/>
                  <a:gd name="T62" fmla="*/ 575 w 694"/>
                  <a:gd name="T63" fmla="*/ 76 h 409"/>
                  <a:gd name="T64" fmla="*/ 607 w 694"/>
                  <a:gd name="T65" fmla="*/ 88 h 409"/>
                  <a:gd name="T66" fmla="*/ 636 w 694"/>
                  <a:gd name="T67" fmla="*/ 128 h 409"/>
                  <a:gd name="T68" fmla="*/ 655 w 694"/>
                  <a:gd name="T69" fmla="*/ 155 h 409"/>
                  <a:gd name="T70" fmla="*/ 671 w 694"/>
                  <a:gd name="T71" fmla="*/ 185 h 409"/>
                  <a:gd name="T72" fmla="*/ 692 w 694"/>
                  <a:gd name="T73" fmla="*/ 247 h 409"/>
                  <a:gd name="T74" fmla="*/ 694 w 694"/>
                  <a:gd name="T75" fmla="*/ 299 h 409"/>
                  <a:gd name="T76" fmla="*/ 687 w 694"/>
                  <a:gd name="T77" fmla="*/ 328 h 409"/>
                  <a:gd name="T78" fmla="*/ 655 w 694"/>
                  <a:gd name="T79" fmla="*/ 320 h 409"/>
                  <a:gd name="T80" fmla="*/ 641 w 694"/>
                  <a:gd name="T81" fmla="*/ 293 h 409"/>
                  <a:gd name="T82" fmla="*/ 636 w 694"/>
                  <a:gd name="T83" fmla="*/ 256 h 409"/>
                  <a:gd name="T84" fmla="*/ 590 w 694"/>
                  <a:gd name="T85" fmla="*/ 207 h 409"/>
                  <a:gd name="T86" fmla="*/ 570 w 694"/>
                  <a:gd name="T87" fmla="*/ 179 h 409"/>
                  <a:gd name="T88" fmla="*/ 536 w 694"/>
                  <a:gd name="T89" fmla="*/ 176 h 409"/>
                  <a:gd name="T90" fmla="*/ 501 w 694"/>
                  <a:gd name="T91" fmla="*/ 169 h 409"/>
                  <a:gd name="T92" fmla="*/ 470 w 694"/>
                  <a:gd name="T93" fmla="*/ 175 h 409"/>
                  <a:gd name="T94" fmla="*/ 434 w 694"/>
                  <a:gd name="T95" fmla="*/ 201 h 409"/>
                  <a:gd name="T96" fmla="*/ 397 w 694"/>
                  <a:gd name="T97" fmla="*/ 236 h 409"/>
                  <a:gd name="T98" fmla="*/ 385 w 694"/>
                  <a:gd name="T99" fmla="*/ 287 h 4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94"/>
                  <a:gd name="T151" fmla="*/ 0 h 409"/>
                  <a:gd name="T152" fmla="*/ 694 w 694"/>
                  <a:gd name="T153" fmla="*/ 409 h 4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94" h="409">
                    <a:moveTo>
                      <a:pt x="385" y="287"/>
                    </a:moveTo>
                    <a:lnTo>
                      <a:pt x="395" y="307"/>
                    </a:lnTo>
                    <a:lnTo>
                      <a:pt x="409" y="317"/>
                    </a:lnTo>
                    <a:lnTo>
                      <a:pt x="435" y="326"/>
                    </a:lnTo>
                    <a:lnTo>
                      <a:pt x="457" y="339"/>
                    </a:lnTo>
                    <a:lnTo>
                      <a:pt x="480" y="336"/>
                    </a:lnTo>
                    <a:lnTo>
                      <a:pt x="516" y="331"/>
                    </a:lnTo>
                    <a:lnTo>
                      <a:pt x="543" y="338"/>
                    </a:lnTo>
                    <a:lnTo>
                      <a:pt x="563" y="351"/>
                    </a:lnTo>
                    <a:lnTo>
                      <a:pt x="570" y="365"/>
                    </a:lnTo>
                    <a:lnTo>
                      <a:pt x="553" y="374"/>
                    </a:lnTo>
                    <a:lnTo>
                      <a:pt x="530" y="383"/>
                    </a:lnTo>
                    <a:lnTo>
                      <a:pt x="493" y="396"/>
                    </a:lnTo>
                    <a:lnTo>
                      <a:pt x="464" y="409"/>
                    </a:lnTo>
                    <a:lnTo>
                      <a:pt x="428" y="406"/>
                    </a:lnTo>
                    <a:lnTo>
                      <a:pt x="398" y="405"/>
                    </a:lnTo>
                    <a:lnTo>
                      <a:pt x="375" y="403"/>
                    </a:lnTo>
                    <a:lnTo>
                      <a:pt x="303" y="395"/>
                    </a:lnTo>
                    <a:lnTo>
                      <a:pt x="276" y="383"/>
                    </a:lnTo>
                    <a:lnTo>
                      <a:pt x="246" y="374"/>
                    </a:lnTo>
                    <a:lnTo>
                      <a:pt x="231" y="368"/>
                    </a:lnTo>
                    <a:lnTo>
                      <a:pt x="211" y="364"/>
                    </a:lnTo>
                    <a:lnTo>
                      <a:pt x="190" y="356"/>
                    </a:lnTo>
                    <a:lnTo>
                      <a:pt x="174" y="352"/>
                    </a:lnTo>
                    <a:lnTo>
                      <a:pt x="157" y="346"/>
                    </a:lnTo>
                    <a:lnTo>
                      <a:pt x="141" y="345"/>
                    </a:lnTo>
                    <a:lnTo>
                      <a:pt x="120" y="342"/>
                    </a:lnTo>
                    <a:lnTo>
                      <a:pt x="91" y="344"/>
                    </a:lnTo>
                    <a:lnTo>
                      <a:pt x="70" y="348"/>
                    </a:lnTo>
                    <a:lnTo>
                      <a:pt x="51" y="351"/>
                    </a:lnTo>
                    <a:lnTo>
                      <a:pt x="32" y="349"/>
                    </a:lnTo>
                    <a:lnTo>
                      <a:pt x="11" y="345"/>
                    </a:lnTo>
                    <a:lnTo>
                      <a:pt x="0" y="343"/>
                    </a:lnTo>
                    <a:lnTo>
                      <a:pt x="8" y="328"/>
                    </a:lnTo>
                    <a:lnTo>
                      <a:pt x="16" y="313"/>
                    </a:lnTo>
                    <a:lnTo>
                      <a:pt x="27" y="285"/>
                    </a:lnTo>
                    <a:lnTo>
                      <a:pt x="26" y="244"/>
                    </a:lnTo>
                    <a:lnTo>
                      <a:pt x="27" y="223"/>
                    </a:lnTo>
                    <a:lnTo>
                      <a:pt x="31" y="181"/>
                    </a:lnTo>
                    <a:lnTo>
                      <a:pt x="33" y="157"/>
                    </a:lnTo>
                    <a:lnTo>
                      <a:pt x="35" y="134"/>
                    </a:lnTo>
                    <a:lnTo>
                      <a:pt x="41" y="122"/>
                    </a:lnTo>
                    <a:lnTo>
                      <a:pt x="31" y="109"/>
                    </a:lnTo>
                    <a:lnTo>
                      <a:pt x="75" y="117"/>
                    </a:lnTo>
                    <a:lnTo>
                      <a:pt x="91" y="118"/>
                    </a:lnTo>
                    <a:lnTo>
                      <a:pt x="111" y="125"/>
                    </a:lnTo>
                    <a:lnTo>
                      <a:pt x="125" y="126"/>
                    </a:lnTo>
                    <a:lnTo>
                      <a:pt x="137" y="125"/>
                    </a:lnTo>
                    <a:lnTo>
                      <a:pt x="161" y="113"/>
                    </a:lnTo>
                    <a:lnTo>
                      <a:pt x="235" y="74"/>
                    </a:lnTo>
                    <a:lnTo>
                      <a:pt x="275" y="54"/>
                    </a:lnTo>
                    <a:lnTo>
                      <a:pt x="312" y="38"/>
                    </a:lnTo>
                    <a:lnTo>
                      <a:pt x="334" y="33"/>
                    </a:lnTo>
                    <a:lnTo>
                      <a:pt x="359" y="25"/>
                    </a:lnTo>
                    <a:lnTo>
                      <a:pt x="379" y="15"/>
                    </a:lnTo>
                    <a:lnTo>
                      <a:pt x="400" y="3"/>
                    </a:lnTo>
                    <a:lnTo>
                      <a:pt x="416" y="0"/>
                    </a:lnTo>
                    <a:lnTo>
                      <a:pt x="430" y="3"/>
                    </a:lnTo>
                    <a:lnTo>
                      <a:pt x="452" y="14"/>
                    </a:lnTo>
                    <a:lnTo>
                      <a:pt x="472" y="19"/>
                    </a:lnTo>
                    <a:lnTo>
                      <a:pt x="490" y="25"/>
                    </a:lnTo>
                    <a:lnTo>
                      <a:pt x="530" y="50"/>
                    </a:lnTo>
                    <a:lnTo>
                      <a:pt x="551" y="59"/>
                    </a:lnTo>
                    <a:lnTo>
                      <a:pt x="575" y="76"/>
                    </a:lnTo>
                    <a:lnTo>
                      <a:pt x="595" y="83"/>
                    </a:lnTo>
                    <a:lnTo>
                      <a:pt x="607" y="88"/>
                    </a:lnTo>
                    <a:lnTo>
                      <a:pt x="622" y="109"/>
                    </a:lnTo>
                    <a:lnTo>
                      <a:pt x="636" y="128"/>
                    </a:lnTo>
                    <a:lnTo>
                      <a:pt x="649" y="144"/>
                    </a:lnTo>
                    <a:lnTo>
                      <a:pt x="655" y="155"/>
                    </a:lnTo>
                    <a:lnTo>
                      <a:pt x="664" y="170"/>
                    </a:lnTo>
                    <a:lnTo>
                      <a:pt x="671" y="185"/>
                    </a:lnTo>
                    <a:lnTo>
                      <a:pt x="689" y="220"/>
                    </a:lnTo>
                    <a:lnTo>
                      <a:pt x="692" y="247"/>
                    </a:lnTo>
                    <a:lnTo>
                      <a:pt x="692" y="276"/>
                    </a:lnTo>
                    <a:lnTo>
                      <a:pt x="694" y="299"/>
                    </a:lnTo>
                    <a:lnTo>
                      <a:pt x="692" y="317"/>
                    </a:lnTo>
                    <a:lnTo>
                      <a:pt x="687" y="328"/>
                    </a:lnTo>
                    <a:lnTo>
                      <a:pt x="675" y="331"/>
                    </a:lnTo>
                    <a:lnTo>
                      <a:pt x="655" y="320"/>
                    </a:lnTo>
                    <a:lnTo>
                      <a:pt x="645" y="306"/>
                    </a:lnTo>
                    <a:lnTo>
                      <a:pt x="641" y="293"/>
                    </a:lnTo>
                    <a:lnTo>
                      <a:pt x="636" y="275"/>
                    </a:lnTo>
                    <a:lnTo>
                      <a:pt x="636" y="256"/>
                    </a:lnTo>
                    <a:lnTo>
                      <a:pt x="612" y="231"/>
                    </a:lnTo>
                    <a:lnTo>
                      <a:pt x="590" y="207"/>
                    </a:lnTo>
                    <a:lnTo>
                      <a:pt x="580" y="190"/>
                    </a:lnTo>
                    <a:lnTo>
                      <a:pt x="570" y="179"/>
                    </a:lnTo>
                    <a:lnTo>
                      <a:pt x="553" y="180"/>
                    </a:lnTo>
                    <a:lnTo>
                      <a:pt x="536" y="176"/>
                    </a:lnTo>
                    <a:lnTo>
                      <a:pt x="515" y="175"/>
                    </a:lnTo>
                    <a:lnTo>
                      <a:pt x="501" y="169"/>
                    </a:lnTo>
                    <a:lnTo>
                      <a:pt x="482" y="171"/>
                    </a:lnTo>
                    <a:lnTo>
                      <a:pt x="470" y="175"/>
                    </a:lnTo>
                    <a:lnTo>
                      <a:pt x="453" y="188"/>
                    </a:lnTo>
                    <a:lnTo>
                      <a:pt x="434" y="201"/>
                    </a:lnTo>
                    <a:lnTo>
                      <a:pt x="412" y="215"/>
                    </a:lnTo>
                    <a:lnTo>
                      <a:pt x="397" y="236"/>
                    </a:lnTo>
                    <a:lnTo>
                      <a:pt x="381" y="252"/>
                    </a:lnTo>
                    <a:lnTo>
                      <a:pt x="385" y="287"/>
                    </a:lnTo>
                    <a:close/>
                  </a:path>
                </a:pathLst>
              </a:custGeom>
              <a:solidFill>
                <a:srgbClr val="FFBFBF"/>
              </a:solidFill>
              <a:ln w="9525">
                <a:solidFill>
                  <a:srgbClr val="000000"/>
                </a:solidFill>
                <a:prstDash val="solid"/>
                <a:round/>
                <a:headEnd/>
                <a:tailEnd/>
              </a:ln>
            </p:spPr>
            <p:txBody>
              <a:bodyPr/>
              <a:lstStyle/>
              <a:p>
                <a:endParaRPr lang="en-US"/>
              </a:p>
            </p:txBody>
          </p:sp>
          <p:sp>
            <p:nvSpPr>
              <p:cNvPr id="47" name="Freeform 47">
                <a:extLst>
                  <a:ext uri="{FF2B5EF4-FFF2-40B4-BE49-F238E27FC236}">
                    <a16:creationId xmlns:a16="http://schemas.microsoft.com/office/drawing/2014/main" id="{179AFB1B-D3D6-4D2A-A78F-DD79EC46EB07}"/>
                  </a:ext>
                </a:extLst>
              </p:cNvPr>
              <p:cNvSpPr>
                <a:spLocks/>
              </p:cNvSpPr>
              <p:nvPr/>
            </p:nvSpPr>
            <p:spPr bwMode="auto">
              <a:xfrm rot="2180584" flipH="1">
                <a:off x="1590" y="1083"/>
                <a:ext cx="111" cy="53"/>
              </a:xfrm>
              <a:custGeom>
                <a:avLst/>
                <a:gdLst>
                  <a:gd name="T0" fmla="*/ 0 w 138"/>
                  <a:gd name="T1" fmla="*/ 0 h 66"/>
                  <a:gd name="T2" fmla="*/ 66 w 138"/>
                  <a:gd name="T3" fmla="*/ 27 h 66"/>
                  <a:gd name="T4" fmla="*/ 138 w 138"/>
                  <a:gd name="T5" fmla="*/ 66 h 66"/>
                  <a:gd name="T6" fmla="*/ 0 60000 65536"/>
                  <a:gd name="T7" fmla="*/ 0 60000 65536"/>
                  <a:gd name="T8" fmla="*/ 0 60000 65536"/>
                  <a:gd name="T9" fmla="*/ 0 w 138"/>
                  <a:gd name="T10" fmla="*/ 0 h 66"/>
                  <a:gd name="T11" fmla="*/ 138 w 138"/>
                  <a:gd name="T12" fmla="*/ 66 h 66"/>
                </a:gdLst>
                <a:ahLst/>
                <a:cxnLst>
                  <a:cxn ang="T6">
                    <a:pos x="T0" y="T1"/>
                  </a:cxn>
                  <a:cxn ang="T7">
                    <a:pos x="T2" y="T3"/>
                  </a:cxn>
                  <a:cxn ang="T8">
                    <a:pos x="T4" y="T5"/>
                  </a:cxn>
                </a:cxnLst>
                <a:rect l="T9" t="T10" r="T11" b="T12"/>
                <a:pathLst>
                  <a:path w="138" h="66">
                    <a:moveTo>
                      <a:pt x="0" y="0"/>
                    </a:moveTo>
                    <a:lnTo>
                      <a:pt x="66" y="27"/>
                    </a:lnTo>
                    <a:lnTo>
                      <a:pt x="138" y="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 name="Freeform 48">
                <a:extLst>
                  <a:ext uri="{FF2B5EF4-FFF2-40B4-BE49-F238E27FC236}">
                    <a16:creationId xmlns:a16="http://schemas.microsoft.com/office/drawing/2014/main" id="{F417FDA2-FFD1-4889-833C-6FF8B607FAAB}"/>
                  </a:ext>
                </a:extLst>
              </p:cNvPr>
              <p:cNvSpPr>
                <a:spLocks/>
              </p:cNvSpPr>
              <p:nvPr/>
            </p:nvSpPr>
            <p:spPr bwMode="auto">
              <a:xfrm rot="3423405" flipH="1">
                <a:off x="1629" y="1374"/>
                <a:ext cx="16" cy="54"/>
              </a:xfrm>
              <a:custGeom>
                <a:avLst/>
                <a:gdLst>
                  <a:gd name="T0" fmla="*/ 23 w 70"/>
                  <a:gd name="T1" fmla="*/ 0 h 169"/>
                  <a:gd name="T2" fmla="*/ 53 w 70"/>
                  <a:gd name="T3" fmla="*/ 52 h 169"/>
                  <a:gd name="T4" fmla="*/ 69 w 70"/>
                  <a:gd name="T5" fmla="*/ 83 h 169"/>
                  <a:gd name="T6" fmla="*/ 70 w 70"/>
                  <a:gd name="T7" fmla="*/ 113 h 169"/>
                  <a:gd name="T8" fmla="*/ 58 w 70"/>
                  <a:gd name="T9" fmla="*/ 140 h 169"/>
                  <a:gd name="T10" fmla="*/ 27 w 70"/>
                  <a:gd name="T11" fmla="*/ 158 h 169"/>
                  <a:gd name="T12" fmla="*/ 0 w 70"/>
                  <a:gd name="T13" fmla="*/ 169 h 169"/>
                  <a:gd name="T14" fmla="*/ 0 60000 65536"/>
                  <a:gd name="T15" fmla="*/ 0 60000 65536"/>
                  <a:gd name="T16" fmla="*/ 0 60000 65536"/>
                  <a:gd name="T17" fmla="*/ 0 60000 65536"/>
                  <a:gd name="T18" fmla="*/ 0 60000 65536"/>
                  <a:gd name="T19" fmla="*/ 0 60000 65536"/>
                  <a:gd name="T20" fmla="*/ 0 60000 65536"/>
                  <a:gd name="T21" fmla="*/ 0 w 70"/>
                  <a:gd name="T22" fmla="*/ 0 h 169"/>
                  <a:gd name="T23" fmla="*/ 70 w 70"/>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 name="Freeform 49">
                <a:extLst>
                  <a:ext uri="{FF2B5EF4-FFF2-40B4-BE49-F238E27FC236}">
                    <a16:creationId xmlns:a16="http://schemas.microsoft.com/office/drawing/2014/main" id="{6B0ABA05-0DBC-4279-BAA5-043DFD93801D}"/>
                  </a:ext>
                </a:extLst>
              </p:cNvPr>
              <p:cNvSpPr>
                <a:spLocks/>
              </p:cNvSpPr>
              <p:nvPr/>
            </p:nvSpPr>
            <p:spPr bwMode="auto">
              <a:xfrm rot="3012925" flipH="1">
                <a:off x="1676" y="1190"/>
                <a:ext cx="13" cy="33"/>
              </a:xfrm>
              <a:custGeom>
                <a:avLst/>
                <a:gdLst>
                  <a:gd name="T0" fmla="*/ 0 w 50"/>
                  <a:gd name="T1" fmla="*/ 0 h 93"/>
                  <a:gd name="T2" fmla="*/ 0 w 50"/>
                  <a:gd name="T3" fmla="*/ 32 h 93"/>
                  <a:gd name="T4" fmla="*/ 6 w 50"/>
                  <a:gd name="T5" fmla="*/ 57 h 93"/>
                  <a:gd name="T6" fmla="*/ 25 w 50"/>
                  <a:gd name="T7" fmla="*/ 82 h 93"/>
                  <a:gd name="T8" fmla="*/ 50 w 50"/>
                  <a:gd name="T9" fmla="*/ 93 h 93"/>
                  <a:gd name="T10" fmla="*/ 0 60000 65536"/>
                  <a:gd name="T11" fmla="*/ 0 60000 65536"/>
                  <a:gd name="T12" fmla="*/ 0 60000 65536"/>
                  <a:gd name="T13" fmla="*/ 0 60000 65536"/>
                  <a:gd name="T14" fmla="*/ 0 60000 65536"/>
                  <a:gd name="T15" fmla="*/ 0 w 50"/>
                  <a:gd name="T16" fmla="*/ 0 h 93"/>
                  <a:gd name="T17" fmla="*/ 50 w 50"/>
                  <a:gd name="T18" fmla="*/ 93 h 93"/>
                </a:gdLst>
                <a:ahLst/>
                <a:cxnLst>
                  <a:cxn ang="T10">
                    <a:pos x="T0" y="T1"/>
                  </a:cxn>
                  <a:cxn ang="T11">
                    <a:pos x="T2" y="T3"/>
                  </a:cxn>
                  <a:cxn ang="T12">
                    <a:pos x="T4" y="T5"/>
                  </a:cxn>
                  <a:cxn ang="T13">
                    <a:pos x="T6" y="T7"/>
                  </a:cxn>
                  <a:cxn ang="T14">
                    <a:pos x="T8" y="T9"/>
                  </a:cxn>
                </a:cxnLst>
                <a:rect l="T15" t="T16" r="T17" b="T18"/>
                <a:pathLst>
                  <a:path w="50" h="93">
                    <a:moveTo>
                      <a:pt x="0" y="0"/>
                    </a:moveTo>
                    <a:lnTo>
                      <a:pt x="0" y="32"/>
                    </a:lnTo>
                    <a:lnTo>
                      <a:pt x="6" y="57"/>
                    </a:lnTo>
                    <a:lnTo>
                      <a:pt x="25" y="82"/>
                    </a:lnTo>
                    <a:lnTo>
                      <a:pt x="50" y="9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 name="Freeform 50">
                <a:extLst>
                  <a:ext uri="{FF2B5EF4-FFF2-40B4-BE49-F238E27FC236}">
                    <a16:creationId xmlns:a16="http://schemas.microsoft.com/office/drawing/2014/main" id="{497311DA-D4ED-4BA3-9E02-2EA28E31FFD9}"/>
                  </a:ext>
                </a:extLst>
              </p:cNvPr>
              <p:cNvSpPr>
                <a:spLocks/>
              </p:cNvSpPr>
              <p:nvPr/>
            </p:nvSpPr>
            <p:spPr bwMode="auto">
              <a:xfrm rot="3892858" flipH="1">
                <a:off x="1736" y="1271"/>
                <a:ext cx="10" cy="25"/>
              </a:xfrm>
              <a:custGeom>
                <a:avLst/>
                <a:gdLst>
                  <a:gd name="T0" fmla="*/ 0 w 19"/>
                  <a:gd name="T1" fmla="*/ 0 h 43"/>
                  <a:gd name="T2" fmla="*/ 0 w 19"/>
                  <a:gd name="T3" fmla="*/ 14 h 43"/>
                  <a:gd name="T4" fmla="*/ 4 w 19"/>
                  <a:gd name="T5" fmla="*/ 28 h 43"/>
                  <a:gd name="T6" fmla="*/ 19 w 19"/>
                  <a:gd name="T7" fmla="*/ 43 h 43"/>
                  <a:gd name="T8" fmla="*/ 0 60000 65536"/>
                  <a:gd name="T9" fmla="*/ 0 60000 65536"/>
                  <a:gd name="T10" fmla="*/ 0 60000 65536"/>
                  <a:gd name="T11" fmla="*/ 0 60000 65536"/>
                  <a:gd name="T12" fmla="*/ 0 w 19"/>
                  <a:gd name="T13" fmla="*/ 0 h 43"/>
                  <a:gd name="T14" fmla="*/ 19 w 19"/>
                  <a:gd name="T15" fmla="*/ 43 h 43"/>
                </a:gdLst>
                <a:ahLst/>
                <a:cxnLst>
                  <a:cxn ang="T8">
                    <a:pos x="T0" y="T1"/>
                  </a:cxn>
                  <a:cxn ang="T9">
                    <a:pos x="T2" y="T3"/>
                  </a:cxn>
                  <a:cxn ang="T10">
                    <a:pos x="T4" y="T5"/>
                  </a:cxn>
                  <a:cxn ang="T11">
                    <a:pos x="T6" y="T7"/>
                  </a:cxn>
                </a:cxnLst>
                <a:rect l="T12" t="T13" r="T14" b="T15"/>
                <a:pathLst>
                  <a:path w="19" h="43">
                    <a:moveTo>
                      <a:pt x="0" y="0"/>
                    </a:moveTo>
                    <a:lnTo>
                      <a:pt x="0" y="14"/>
                    </a:lnTo>
                    <a:lnTo>
                      <a:pt x="4" y="28"/>
                    </a:lnTo>
                    <a:lnTo>
                      <a:pt x="19" y="4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51" name="Group 51">
                <a:extLst>
                  <a:ext uri="{FF2B5EF4-FFF2-40B4-BE49-F238E27FC236}">
                    <a16:creationId xmlns:a16="http://schemas.microsoft.com/office/drawing/2014/main" id="{88C0E25F-6B9C-4D09-9904-CC9B0F47DA7E}"/>
                  </a:ext>
                </a:extLst>
              </p:cNvPr>
              <p:cNvGrpSpPr>
                <a:grpSpLocks/>
              </p:cNvGrpSpPr>
              <p:nvPr/>
            </p:nvGrpSpPr>
            <p:grpSpPr bwMode="auto">
              <a:xfrm rot="11405476" flipH="1">
                <a:off x="957" y="1115"/>
                <a:ext cx="261" cy="307"/>
                <a:chOff x="2457" y="2549"/>
                <a:chExt cx="557" cy="547"/>
              </a:xfrm>
            </p:grpSpPr>
            <p:sp>
              <p:nvSpPr>
                <p:cNvPr id="54" name="Freeform 52">
                  <a:extLst>
                    <a:ext uri="{FF2B5EF4-FFF2-40B4-BE49-F238E27FC236}">
                      <a16:creationId xmlns:a16="http://schemas.microsoft.com/office/drawing/2014/main" id="{A377DF1B-EFB9-4242-82EA-A5DB31705D32}"/>
                    </a:ext>
                  </a:extLst>
                </p:cNvPr>
                <p:cNvSpPr>
                  <a:spLocks/>
                </p:cNvSpPr>
                <p:nvPr/>
              </p:nvSpPr>
              <p:spPr bwMode="auto">
                <a:xfrm>
                  <a:off x="2457" y="2549"/>
                  <a:ext cx="557" cy="547"/>
                </a:xfrm>
                <a:custGeom>
                  <a:avLst/>
                  <a:gdLst>
                    <a:gd name="T0" fmla="*/ 1112 w 1112"/>
                    <a:gd name="T1" fmla="*/ 140 h 1094"/>
                    <a:gd name="T2" fmla="*/ 1056 w 1112"/>
                    <a:gd name="T3" fmla="*/ 271 h 1094"/>
                    <a:gd name="T4" fmla="*/ 1017 w 1112"/>
                    <a:gd name="T5" fmla="*/ 373 h 1094"/>
                    <a:gd name="T6" fmla="*/ 971 w 1112"/>
                    <a:gd name="T7" fmla="*/ 476 h 1094"/>
                    <a:gd name="T8" fmla="*/ 943 w 1112"/>
                    <a:gd name="T9" fmla="*/ 588 h 1094"/>
                    <a:gd name="T10" fmla="*/ 924 w 1112"/>
                    <a:gd name="T11" fmla="*/ 702 h 1094"/>
                    <a:gd name="T12" fmla="*/ 905 w 1112"/>
                    <a:gd name="T13" fmla="*/ 814 h 1094"/>
                    <a:gd name="T14" fmla="*/ 905 w 1112"/>
                    <a:gd name="T15" fmla="*/ 916 h 1094"/>
                    <a:gd name="T16" fmla="*/ 905 w 1112"/>
                    <a:gd name="T17" fmla="*/ 1001 h 1094"/>
                    <a:gd name="T18" fmla="*/ 905 w 1112"/>
                    <a:gd name="T19" fmla="*/ 1038 h 1094"/>
                    <a:gd name="T20" fmla="*/ 242 w 1112"/>
                    <a:gd name="T21" fmla="*/ 1094 h 1094"/>
                    <a:gd name="T22" fmla="*/ 130 w 1112"/>
                    <a:gd name="T23" fmla="*/ 448 h 1094"/>
                    <a:gd name="T24" fmla="*/ 28 w 1112"/>
                    <a:gd name="T25" fmla="*/ 65 h 1094"/>
                    <a:gd name="T26" fmla="*/ 0 w 1112"/>
                    <a:gd name="T27" fmla="*/ 0 h 1094"/>
                    <a:gd name="T28" fmla="*/ 420 w 1112"/>
                    <a:gd name="T29" fmla="*/ 75 h 1094"/>
                    <a:gd name="T30" fmla="*/ 765 w 1112"/>
                    <a:gd name="T31" fmla="*/ 103 h 1094"/>
                    <a:gd name="T32" fmla="*/ 989 w 1112"/>
                    <a:gd name="T33" fmla="*/ 103 h 1094"/>
                    <a:gd name="T34" fmla="*/ 1112 w 1112"/>
                    <a:gd name="T35" fmla="*/ 140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12"/>
                    <a:gd name="T55" fmla="*/ 0 h 1094"/>
                    <a:gd name="T56" fmla="*/ 1112 w 1112"/>
                    <a:gd name="T57" fmla="*/ 1094 h 10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prstDash val="solid"/>
                  <a:round/>
                  <a:headEnd/>
                  <a:tailEnd/>
                </a:ln>
              </p:spPr>
              <p:txBody>
                <a:bodyPr/>
                <a:lstStyle/>
                <a:p>
                  <a:endParaRPr lang="en-US"/>
                </a:p>
              </p:txBody>
            </p:sp>
            <p:sp>
              <p:nvSpPr>
                <p:cNvPr id="55" name="Oval 53">
                  <a:extLst>
                    <a:ext uri="{FF2B5EF4-FFF2-40B4-BE49-F238E27FC236}">
                      <a16:creationId xmlns:a16="http://schemas.microsoft.com/office/drawing/2014/main" id="{41436088-C6B7-4A92-BC88-F67A64EAFE8B}"/>
                    </a:ext>
                  </a:extLst>
                </p:cNvPr>
                <p:cNvSpPr>
                  <a:spLocks noChangeArrowheads="1"/>
                </p:cNvSpPr>
                <p:nvPr/>
              </p:nvSpPr>
              <p:spPr bwMode="auto">
                <a:xfrm>
                  <a:off x="2793" y="2961"/>
                  <a:ext cx="61" cy="70"/>
                </a:xfrm>
                <a:prstGeom prst="ellipse">
                  <a:avLst/>
                </a:prstGeom>
                <a:solidFill>
                  <a:srgbClr val="FFFFFF"/>
                </a:solidFill>
                <a:ln w="9525">
                  <a:solidFill>
                    <a:srgbClr val="000000"/>
                  </a:solidFill>
                  <a:round/>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sp>
            <p:nvSpPr>
              <p:cNvPr id="52" name="Freeform 54">
                <a:extLst>
                  <a:ext uri="{FF2B5EF4-FFF2-40B4-BE49-F238E27FC236}">
                    <a16:creationId xmlns:a16="http://schemas.microsoft.com/office/drawing/2014/main" id="{AE2A7BAD-555E-45E2-BF35-F480BB58F7A2}"/>
                  </a:ext>
                </a:extLst>
              </p:cNvPr>
              <p:cNvSpPr>
                <a:spLocks/>
              </p:cNvSpPr>
              <p:nvPr/>
            </p:nvSpPr>
            <p:spPr bwMode="auto">
              <a:xfrm rot="8068401" flipH="1">
                <a:off x="1546" y="1379"/>
                <a:ext cx="15" cy="10"/>
              </a:xfrm>
              <a:custGeom>
                <a:avLst/>
                <a:gdLst>
                  <a:gd name="T0" fmla="*/ 55 w 55"/>
                  <a:gd name="T1" fmla="*/ 33 h 33"/>
                  <a:gd name="T2" fmla="*/ 26 w 55"/>
                  <a:gd name="T3" fmla="*/ 22 h 33"/>
                  <a:gd name="T4" fmla="*/ 7 w 55"/>
                  <a:gd name="T5" fmla="*/ 8 h 33"/>
                  <a:gd name="T6" fmla="*/ 0 w 55"/>
                  <a:gd name="T7" fmla="*/ 0 h 33"/>
                  <a:gd name="T8" fmla="*/ 0 60000 65536"/>
                  <a:gd name="T9" fmla="*/ 0 60000 65536"/>
                  <a:gd name="T10" fmla="*/ 0 60000 65536"/>
                  <a:gd name="T11" fmla="*/ 0 60000 65536"/>
                  <a:gd name="T12" fmla="*/ 0 w 55"/>
                  <a:gd name="T13" fmla="*/ 0 h 33"/>
                  <a:gd name="T14" fmla="*/ 55 w 55"/>
                  <a:gd name="T15" fmla="*/ 33 h 33"/>
                </a:gdLst>
                <a:ahLst/>
                <a:cxnLst>
                  <a:cxn ang="T8">
                    <a:pos x="T0" y="T1"/>
                  </a:cxn>
                  <a:cxn ang="T9">
                    <a:pos x="T2" y="T3"/>
                  </a:cxn>
                  <a:cxn ang="T10">
                    <a:pos x="T4" y="T5"/>
                  </a:cxn>
                  <a:cxn ang="T11">
                    <a:pos x="T6" y="T7"/>
                  </a:cxn>
                </a:cxnLst>
                <a:rect l="T12" t="T13" r="T14" b="T15"/>
                <a:pathLst>
                  <a:path w="55" h="33">
                    <a:moveTo>
                      <a:pt x="55" y="33"/>
                    </a:moveTo>
                    <a:lnTo>
                      <a:pt x="26" y="22"/>
                    </a:lnTo>
                    <a:lnTo>
                      <a:pt x="7" y="8"/>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 name="Freeform 55">
                <a:extLst>
                  <a:ext uri="{FF2B5EF4-FFF2-40B4-BE49-F238E27FC236}">
                    <a16:creationId xmlns:a16="http://schemas.microsoft.com/office/drawing/2014/main" id="{8B46E5B2-BB49-49A2-86D1-7D215B931312}"/>
                  </a:ext>
                </a:extLst>
              </p:cNvPr>
              <p:cNvSpPr>
                <a:spLocks/>
              </p:cNvSpPr>
              <p:nvPr/>
            </p:nvSpPr>
            <p:spPr bwMode="auto">
              <a:xfrm rot="2668401" flipH="1">
                <a:off x="1554" y="1050"/>
                <a:ext cx="51" cy="32"/>
              </a:xfrm>
              <a:custGeom>
                <a:avLst/>
                <a:gdLst>
                  <a:gd name="T0" fmla="*/ 0 w 53"/>
                  <a:gd name="T1" fmla="*/ 0 h 34"/>
                  <a:gd name="T2" fmla="*/ 17 w 53"/>
                  <a:gd name="T3" fmla="*/ 8 h 34"/>
                  <a:gd name="T4" fmla="*/ 53 w 53"/>
                  <a:gd name="T5" fmla="*/ 34 h 34"/>
                  <a:gd name="T6" fmla="*/ 0 60000 65536"/>
                  <a:gd name="T7" fmla="*/ 0 60000 65536"/>
                  <a:gd name="T8" fmla="*/ 0 60000 65536"/>
                  <a:gd name="T9" fmla="*/ 0 w 53"/>
                  <a:gd name="T10" fmla="*/ 0 h 34"/>
                  <a:gd name="T11" fmla="*/ 53 w 53"/>
                  <a:gd name="T12" fmla="*/ 34 h 34"/>
                </a:gdLst>
                <a:ahLst/>
                <a:cxnLst>
                  <a:cxn ang="T6">
                    <a:pos x="T0" y="T1"/>
                  </a:cxn>
                  <a:cxn ang="T7">
                    <a:pos x="T2" y="T3"/>
                  </a:cxn>
                  <a:cxn ang="T8">
                    <a:pos x="T4" y="T5"/>
                  </a:cxn>
                </a:cxnLst>
                <a:rect l="T9" t="T10" r="T11" b="T12"/>
                <a:pathLst>
                  <a:path w="53" h="34">
                    <a:moveTo>
                      <a:pt x="0" y="0"/>
                    </a:moveTo>
                    <a:lnTo>
                      <a:pt x="17" y="8"/>
                    </a:lnTo>
                    <a:lnTo>
                      <a:pt x="53" y="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5" name="AutoShape 56" descr="Denim">
              <a:extLst>
                <a:ext uri="{FF2B5EF4-FFF2-40B4-BE49-F238E27FC236}">
                  <a16:creationId xmlns:a16="http://schemas.microsoft.com/office/drawing/2014/main" id="{AAF7DB47-1241-40BE-A095-D0C883E7CE14}"/>
                </a:ext>
              </a:extLst>
            </p:cNvPr>
            <p:cNvSpPr>
              <a:spLocks noChangeArrowheads="1"/>
            </p:cNvSpPr>
            <p:nvPr/>
          </p:nvSpPr>
          <p:spPr bwMode="auto">
            <a:xfrm rot="-914719" flipH="1" flipV="1">
              <a:off x="1200" y="4668"/>
              <a:ext cx="1344" cy="384"/>
            </a:xfrm>
            <a:prstGeom prst="parallelogram">
              <a:avLst>
                <a:gd name="adj" fmla="val 140729"/>
              </a:avLst>
            </a:prstGeom>
            <a:blipFill dpi="0" rotWithShape="1">
              <a:blip r:embed="rId4">
                <a:alphaModFix amt="62000"/>
              </a:blip>
              <a:srcRect/>
              <a:tile tx="0" ty="0" sx="100000" sy="100000" flip="none" algn="tl"/>
            </a:blipFill>
            <a:ln w="9525" algn="ctr">
              <a:solidFill>
                <a:srgbClr val="BEBEBE"/>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sp>
        <p:nvSpPr>
          <p:cNvPr id="56" name="AutoShape 57">
            <a:extLst>
              <a:ext uri="{FF2B5EF4-FFF2-40B4-BE49-F238E27FC236}">
                <a16:creationId xmlns:a16="http://schemas.microsoft.com/office/drawing/2014/main" id="{C8C0CD29-52B5-4EFA-898E-BDB073EFBFB0}"/>
              </a:ext>
            </a:extLst>
          </p:cNvPr>
          <p:cNvSpPr>
            <a:spLocks noChangeArrowheads="1"/>
          </p:cNvSpPr>
          <p:nvPr/>
        </p:nvSpPr>
        <p:spPr bwMode="auto">
          <a:xfrm>
            <a:off x="3865794" y="4179893"/>
            <a:ext cx="742950" cy="1657350"/>
          </a:xfrm>
          <a:prstGeom prst="can">
            <a:avLst>
              <a:gd name="adj" fmla="val 39038"/>
            </a:avLst>
          </a:prstGeom>
          <a:gradFill rotWithShape="1">
            <a:gsLst>
              <a:gs pos="0">
                <a:srgbClr val="DDDDDD">
                  <a:alpha val="52000"/>
                </a:srgbClr>
              </a:gs>
              <a:gs pos="50000">
                <a:srgbClr val="DDDDDD">
                  <a:gamma/>
                  <a:tint val="0"/>
                  <a:invGamma/>
                </a:srgbClr>
              </a:gs>
              <a:gs pos="100000">
                <a:srgbClr val="DDDDDD">
                  <a:alpha val="52000"/>
                </a:srgbClr>
              </a:gs>
            </a:gsLst>
            <a:lin ang="0" scaled="1"/>
          </a:gradFill>
          <a:ln w="9525">
            <a:solidFill>
              <a:schemeClr val="bg2"/>
            </a:solidFill>
            <a:round/>
            <a:headEnd/>
            <a:tailEnd/>
          </a:ln>
          <a:effectLst/>
        </p:spPr>
        <p:txBody>
          <a:bodyPr wrap="none" anchor="ctr"/>
          <a:lstStyle/>
          <a:p>
            <a:pPr fontAlgn="auto">
              <a:spcBef>
                <a:spcPts val="0"/>
              </a:spcBef>
              <a:spcAft>
                <a:spcPts val="0"/>
              </a:spcAft>
              <a:defRPr/>
            </a:pPr>
            <a:endParaRPr lang="en-US">
              <a:latin typeface="+mn-lt"/>
            </a:endParaRPr>
          </a:p>
        </p:txBody>
      </p:sp>
      <p:grpSp>
        <p:nvGrpSpPr>
          <p:cNvPr id="57" name="Group 71">
            <a:extLst>
              <a:ext uri="{FF2B5EF4-FFF2-40B4-BE49-F238E27FC236}">
                <a16:creationId xmlns:a16="http://schemas.microsoft.com/office/drawing/2014/main" id="{7FD40DFE-B091-4A75-B995-E0C6AE7D8537}"/>
              </a:ext>
            </a:extLst>
          </p:cNvPr>
          <p:cNvGrpSpPr>
            <a:grpSpLocks/>
          </p:cNvGrpSpPr>
          <p:nvPr/>
        </p:nvGrpSpPr>
        <p:grpSpPr bwMode="auto">
          <a:xfrm>
            <a:off x="3881034" y="5048573"/>
            <a:ext cx="685800" cy="649288"/>
            <a:chOff x="2496" y="3215"/>
            <a:chExt cx="383" cy="361"/>
          </a:xfrm>
        </p:grpSpPr>
        <p:pic>
          <p:nvPicPr>
            <p:cNvPr id="58" name="Picture 60" descr="clock9zn">
              <a:extLst>
                <a:ext uri="{FF2B5EF4-FFF2-40B4-BE49-F238E27FC236}">
                  <a16:creationId xmlns:a16="http://schemas.microsoft.com/office/drawing/2014/main" id="{63A8E08D-67AE-4D7A-B755-D1EDBB11E5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6728" t="19870" r="2618" b="28250"/>
            <a:stretch>
              <a:fillRect/>
            </a:stretch>
          </p:blipFill>
          <p:spPr bwMode="auto">
            <a:xfrm>
              <a:off x="2496" y="3215"/>
              <a:ext cx="383" cy="337"/>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9" name="AutoShape 69">
              <a:extLst>
                <a:ext uri="{FF2B5EF4-FFF2-40B4-BE49-F238E27FC236}">
                  <a16:creationId xmlns:a16="http://schemas.microsoft.com/office/drawing/2014/main" id="{DC9DE601-6965-46BD-8C63-8F1932B78387}"/>
                </a:ext>
              </a:extLst>
            </p:cNvPr>
            <p:cNvSpPr>
              <a:spLocks noChangeArrowheads="1"/>
            </p:cNvSpPr>
            <p:nvPr/>
          </p:nvSpPr>
          <p:spPr bwMode="auto">
            <a:xfrm flipV="1">
              <a:off x="2576" y="3528"/>
              <a:ext cx="240" cy="48"/>
            </a:xfrm>
            <a:custGeom>
              <a:avLst/>
              <a:gdLst>
                <a:gd name="T0" fmla="*/ 223 w 21600"/>
                <a:gd name="T1" fmla="*/ 24 h 21600"/>
                <a:gd name="T2" fmla="*/ 120 w 21600"/>
                <a:gd name="T3" fmla="*/ 48 h 21600"/>
                <a:gd name="T4" fmla="*/ 17 w 21600"/>
                <a:gd name="T5" fmla="*/ 24 h 21600"/>
                <a:gd name="T6" fmla="*/ 120 w 21600"/>
                <a:gd name="T7" fmla="*/ 0 h 21600"/>
                <a:gd name="T8" fmla="*/ 0 60000 65536"/>
                <a:gd name="T9" fmla="*/ 0 60000 65536"/>
                <a:gd name="T10" fmla="*/ 0 60000 65536"/>
                <a:gd name="T11" fmla="*/ 0 60000 65536"/>
                <a:gd name="T12" fmla="*/ 3330 w 21600"/>
                <a:gd name="T13" fmla="*/ 3150 h 21600"/>
                <a:gd name="T14" fmla="*/ 18270 w 21600"/>
                <a:gd name="T15" fmla="*/ 18450 h 21600"/>
              </a:gdLst>
              <a:ahLst/>
              <a:cxnLst>
                <a:cxn ang="T8">
                  <a:pos x="T0" y="T1"/>
                </a:cxn>
                <a:cxn ang="T9">
                  <a:pos x="T2" y="T3"/>
                </a:cxn>
                <a:cxn ang="T10">
                  <a:pos x="T4" y="T5"/>
                </a:cxn>
                <a:cxn ang="T11">
                  <a:pos x="T6" y="T7"/>
                </a:cxn>
              </a:cxnLst>
              <a:rect l="T12" t="T13" r="T14" b="T15"/>
              <a:pathLst>
                <a:path w="21600" h="21600">
                  <a:moveTo>
                    <a:pt x="0" y="0"/>
                  </a:moveTo>
                  <a:lnTo>
                    <a:pt x="3057" y="21600"/>
                  </a:lnTo>
                  <a:lnTo>
                    <a:pt x="18543" y="21600"/>
                  </a:lnTo>
                  <a:lnTo>
                    <a:pt x="21600" y="0"/>
                  </a:lnTo>
                  <a:close/>
                </a:path>
              </a:pathLst>
            </a:custGeom>
            <a:solidFill>
              <a:schemeClr val="tx1"/>
            </a:solidFill>
            <a:ln w="9525" algn="ctr">
              <a:solidFill>
                <a:srgbClr val="000000"/>
              </a:solidFill>
              <a:miter lim="800000"/>
              <a:headEnd/>
              <a:tailEnd/>
            </a:ln>
          </p:spPr>
          <p:txBody>
            <a:bodyPr wrap="none" anchor="ctr"/>
            <a:lstStyle/>
            <a:p>
              <a:endParaRPr lang="en-US"/>
            </a:p>
          </p:txBody>
        </p:sp>
      </p:grpSp>
      <p:grpSp>
        <p:nvGrpSpPr>
          <p:cNvPr id="60" name="Group 59">
            <a:extLst>
              <a:ext uri="{FF2B5EF4-FFF2-40B4-BE49-F238E27FC236}">
                <a16:creationId xmlns:a16="http://schemas.microsoft.com/office/drawing/2014/main" id="{42367A64-87D9-4005-BD68-5A95FB6AD33D}"/>
              </a:ext>
            </a:extLst>
          </p:cNvPr>
          <p:cNvGrpSpPr>
            <a:grpSpLocks/>
          </p:cNvGrpSpPr>
          <p:nvPr/>
        </p:nvGrpSpPr>
        <p:grpSpPr bwMode="auto">
          <a:xfrm>
            <a:off x="4109634" y="5200973"/>
            <a:ext cx="381000" cy="368300"/>
            <a:chOff x="4516" y="2889"/>
            <a:chExt cx="1140" cy="1140"/>
          </a:xfrm>
        </p:grpSpPr>
        <p:sp>
          <p:nvSpPr>
            <p:cNvPr id="61" name="Line 11">
              <a:extLst>
                <a:ext uri="{FF2B5EF4-FFF2-40B4-BE49-F238E27FC236}">
                  <a16:creationId xmlns:a16="http://schemas.microsoft.com/office/drawing/2014/main" id="{61DD9E58-4A9B-4402-85ED-E0301CBD9D45}"/>
                </a:ext>
              </a:extLst>
            </p:cNvPr>
            <p:cNvSpPr>
              <a:spLocks noChangeShapeType="1"/>
            </p:cNvSpPr>
            <p:nvPr/>
          </p:nvSpPr>
          <p:spPr bwMode="auto">
            <a:xfrm flipV="1">
              <a:off x="5084" y="2963"/>
              <a:ext cx="0" cy="499"/>
            </a:xfrm>
            <a:prstGeom prst="line">
              <a:avLst/>
            </a:prstGeom>
            <a:noFill/>
            <a:ln w="12700">
              <a:solidFill>
                <a:srgbClr val="990000"/>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 name="Oval 12">
              <a:extLst>
                <a:ext uri="{FF2B5EF4-FFF2-40B4-BE49-F238E27FC236}">
                  <a16:creationId xmlns:a16="http://schemas.microsoft.com/office/drawing/2014/main" id="{65CBECFB-5400-4DF0-9CDD-4F47221F6609}"/>
                </a:ext>
              </a:extLst>
            </p:cNvPr>
            <p:cNvSpPr>
              <a:spLocks noChangeArrowheads="1"/>
            </p:cNvSpPr>
            <p:nvPr/>
          </p:nvSpPr>
          <p:spPr bwMode="auto">
            <a:xfrm flipV="1">
              <a:off x="5010" y="3385"/>
              <a:ext cx="152" cy="147"/>
            </a:xfrm>
            <a:prstGeom prst="ellipse">
              <a:avLst/>
            </a:prstGeom>
            <a:solidFill>
              <a:srgbClr val="FF0066"/>
            </a:solidFill>
            <a:ln w="6350">
              <a:solidFill>
                <a:srgbClr val="990000"/>
              </a:solidFill>
              <a:round/>
              <a:headEnd type="none" w="sm" len="sm"/>
              <a:tailEnd/>
            </a:ln>
            <a:effectLst/>
          </p:spPr>
          <p:txBody>
            <a:bodyPr rot="10800000" wrap="none" anchor="ctr"/>
            <a:lstStyle/>
            <a:p>
              <a:pPr fontAlgn="auto">
                <a:spcBef>
                  <a:spcPts val="0"/>
                </a:spcBef>
                <a:spcAft>
                  <a:spcPts val="0"/>
                </a:spcAft>
                <a:defRPr/>
              </a:pPr>
              <a:endParaRPr lang="en-US">
                <a:effectLst>
                  <a:outerShdw blurRad="38100" dist="38100" dir="2700000" algn="tl">
                    <a:srgbClr val="FFFFFF"/>
                  </a:outerShdw>
                </a:effectLst>
                <a:latin typeface="+mn-lt"/>
              </a:endParaRPr>
            </a:p>
          </p:txBody>
        </p:sp>
        <p:sp>
          <p:nvSpPr>
            <p:cNvPr id="63" name="Oval 13">
              <a:extLst>
                <a:ext uri="{FF2B5EF4-FFF2-40B4-BE49-F238E27FC236}">
                  <a16:creationId xmlns:a16="http://schemas.microsoft.com/office/drawing/2014/main" id="{5FADAAF3-CC10-40C6-AAAC-4E043EA2C73E}"/>
                </a:ext>
              </a:extLst>
            </p:cNvPr>
            <p:cNvSpPr>
              <a:spLocks noChangeArrowheads="1"/>
            </p:cNvSpPr>
            <p:nvPr/>
          </p:nvSpPr>
          <p:spPr bwMode="auto">
            <a:xfrm flipV="1">
              <a:off x="4516" y="2889"/>
              <a:ext cx="1140" cy="114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type="none" w="sm" len="sm"/>
                  <a:tailEnd/>
                </a14:hiddenLine>
              </a:ext>
            </a:extLst>
          </p:spPr>
          <p:txBody>
            <a:bodyPr rot="10800000"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grpSp>
        <p:nvGrpSpPr>
          <p:cNvPr id="64" name="Group 88">
            <a:extLst>
              <a:ext uri="{FF2B5EF4-FFF2-40B4-BE49-F238E27FC236}">
                <a16:creationId xmlns:a16="http://schemas.microsoft.com/office/drawing/2014/main" id="{4062459D-2D7F-4618-A689-683FC40DB5B4}"/>
              </a:ext>
            </a:extLst>
          </p:cNvPr>
          <p:cNvGrpSpPr>
            <a:grpSpLocks/>
          </p:cNvGrpSpPr>
          <p:nvPr/>
        </p:nvGrpSpPr>
        <p:grpSpPr bwMode="auto">
          <a:xfrm>
            <a:off x="4063597" y="2762573"/>
            <a:ext cx="419100" cy="1485900"/>
            <a:chOff x="2448" y="2784"/>
            <a:chExt cx="264" cy="936"/>
          </a:xfrm>
        </p:grpSpPr>
        <p:sp>
          <p:nvSpPr>
            <p:cNvPr id="65" name="Arc 73">
              <a:extLst>
                <a:ext uri="{FF2B5EF4-FFF2-40B4-BE49-F238E27FC236}">
                  <a16:creationId xmlns:a16="http://schemas.microsoft.com/office/drawing/2014/main" id="{76E69FCE-5C5F-410D-ABAB-54FC81BDCD29}"/>
                </a:ext>
              </a:extLst>
            </p:cNvPr>
            <p:cNvSpPr>
              <a:spLocks/>
            </p:cNvSpPr>
            <p:nvPr/>
          </p:nvSpPr>
          <p:spPr bwMode="auto">
            <a:xfrm rot="-5400000">
              <a:off x="2556" y="2913"/>
              <a:ext cx="48" cy="240"/>
            </a:xfrm>
            <a:custGeom>
              <a:avLst/>
              <a:gdLst>
                <a:gd name="T0" fmla="*/ 10 w 21600"/>
                <a:gd name="T1" fmla="*/ 0 h 42697"/>
                <a:gd name="T2" fmla="*/ 1 w 21600"/>
                <a:gd name="T3" fmla="*/ 240 h 42697"/>
                <a:gd name="T4" fmla="*/ 0 w 21600"/>
                <a:gd name="T5" fmla="*/ 119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 name="Arc 74">
              <a:extLst>
                <a:ext uri="{FF2B5EF4-FFF2-40B4-BE49-F238E27FC236}">
                  <a16:creationId xmlns:a16="http://schemas.microsoft.com/office/drawing/2014/main" id="{8DFA1829-FD3E-404C-A29E-8EE3EE61AFBC}"/>
                </a:ext>
              </a:extLst>
            </p:cNvPr>
            <p:cNvSpPr>
              <a:spLocks/>
            </p:cNvSpPr>
            <p:nvPr/>
          </p:nvSpPr>
          <p:spPr bwMode="auto">
            <a:xfrm rot="-5400000">
              <a:off x="2556" y="2676"/>
              <a:ext cx="48" cy="264"/>
            </a:xfrm>
            <a:custGeom>
              <a:avLst/>
              <a:gdLst>
                <a:gd name="T0" fmla="*/ 10 w 21600"/>
                <a:gd name="T1" fmla="*/ 0 h 42697"/>
                <a:gd name="T2" fmla="*/ 1 w 21600"/>
                <a:gd name="T3" fmla="*/ 264 h 42697"/>
                <a:gd name="T4" fmla="*/ 0 w 21600"/>
                <a:gd name="T5" fmla="*/ 130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7" name="Arc 75">
              <a:extLst>
                <a:ext uri="{FF2B5EF4-FFF2-40B4-BE49-F238E27FC236}">
                  <a16:creationId xmlns:a16="http://schemas.microsoft.com/office/drawing/2014/main" id="{E33A6151-9F48-4BBF-9054-933E6C238DED}"/>
                </a:ext>
              </a:extLst>
            </p:cNvPr>
            <p:cNvSpPr>
              <a:spLocks/>
            </p:cNvSpPr>
            <p:nvPr/>
          </p:nvSpPr>
          <p:spPr bwMode="auto">
            <a:xfrm rot="-5400000">
              <a:off x="2556" y="3162"/>
              <a:ext cx="48" cy="192"/>
            </a:xfrm>
            <a:custGeom>
              <a:avLst/>
              <a:gdLst>
                <a:gd name="T0" fmla="*/ 10 w 21600"/>
                <a:gd name="T1" fmla="*/ 0 h 42697"/>
                <a:gd name="T2" fmla="*/ 1 w 21600"/>
                <a:gd name="T3" fmla="*/ 192 h 42697"/>
                <a:gd name="T4" fmla="*/ 0 w 21600"/>
                <a:gd name="T5" fmla="*/ 95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8" name="Arc 76">
              <a:extLst>
                <a:ext uri="{FF2B5EF4-FFF2-40B4-BE49-F238E27FC236}">
                  <a16:creationId xmlns:a16="http://schemas.microsoft.com/office/drawing/2014/main" id="{9ADA0B44-527C-4FF4-9AFC-75CC39CAE83E}"/>
                </a:ext>
              </a:extLst>
            </p:cNvPr>
            <p:cNvSpPr>
              <a:spLocks/>
            </p:cNvSpPr>
            <p:nvPr/>
          </p:nvSpPr>
          <p:spPr bwMode="auto">
            <a:xfrm rot="-5400000">
              <a:off x="2556" y="2800"/>
              <a:ext cx="48" cy="240"/>
            </a:xfrm>
            <a:custGeom>
              <a:avLst/>
              <a:gdLst>
                <a:gd name="T0" fmla="*/ 10 w 21600"/>
                <a:gd name="T1" fmla="*/ 0 h 42697"/>
                <a:gd name="T2" fmla="*/ 1 w 21600"/>
                <a:gd name="T3" fmla="*/ 240 h 42697"/>
                <a:gd name="T4" fmla="*/ 0 w 21600"/>
                <a:gd name="T5" fmla="*/ 119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 name="Arc 77">
              <a:extLst>
                <a:ext uri="{FF2B5EF4-FFF2-40B4-BE49-F238E27FC236}">
                  <a16:creationId xmlns:a16="http://schemas.microsoft.com/office/drawing/2014/main" id="{3FD8E591-5837-407B-9325-59FDF09AE69D}"/>
                </a:ext>
              </a:extLst>
            </p:cNvPr>
            <p:cNvSpPr>
              <a:spLocks/>
            </p:cNvSpPr>
            <p:nvPr/>
          </p:nvSpPr>
          <p:spPr bwMode="auto">
            <a:xfrm rot="-5400000">
              <a:off x="2556" y="3411"/>
              <a:ext cx="48" cy="144"/>
            </a:xfrm>
            <a:custGeom>
              <a:avLst/>
              <a:gdLst>
                <a:gd name="T0" fmla="*/ 10 w 21600"/>
                <a:gd name="T1" fmla="*/ 0 h 42697"/>
                <a:gd name="T2" fmla="*/ 1 w 21600"/>
                <a:gd name="T3" fmla="*/ 144 h 42697"/>
                <a:gd name="T4" fmla="*/ 0 w 21600"/>
                <a:gd name="T5" fmla="*/ 71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0" name="Arc 78">
              <a:extLst>
                <a:ext uri="{FF2B5EF4-FFF2-40B4-BE49-F238E27FC236}">
                  <a16:creationId xmlns:a16="http://schemas.microsoft.com/office/drawing/2014/main" id="{F5EE6E43-069E-4606-8AC6-649847FDC7B7}"/>
                </a:ext>
              </a:extLst>
            </p:cNvPr>
            <p:cNvSpPr>
              <a:spLocks/>
            </p:cNvSpPr>
            <p:nvPr/>
          </p:nvSpPr>
          <p:spPr bwMode="auto">
            <a:xfrm rot="-5400000">
              <a:off x="2546" y="3520"/>
              <a:ext cx="67" cy="132"/>
            </a:xfrm>
            <a:custGeom>
              <a:avLst/>
              <a:gdLst>
                <a:gd name="T0" fmla="*/ 14 w 21600"/>
                <a:gd name="T1" fmla="*/ 0 h 42697"/>
                <a:gd name="T2" fmla="*/ 1 w 21600"/>
                <a:gd name="T3" fmla="*/ 132 h 42697"/>
                <a:gd name="T4" fmla="*/ 0 w 21600"/>
                <a:gd name="T5" fmla="*/ 65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 name="Arc 85">
              <a:extLst>
                <a:ext uri="{FF2B5EF4-FFF2-40B4-BE49-F238E27FC236}">
                  <a16:creationId xmlns:a16="http://schemas.microsoft.com/office/drawing/2014/main" id="{B7F72FEF-DD81-4862-95F7-0CFB0E00E1FF}"/>
                </a:ext>
              </a:extLst>
            </p:cNvPr>
            <p:cNvSpPr>
              <a:spLocks/>
            </p:cNvSpPr>
            <p:nvPr/>
          </p:nvSpPr>
          <p:spPr bwMode="auto">
            <a:xfrm rot="-5400000">
              <a:off x="2556" y="3286"/>
              <a:ext cx="48" cy="168"/>
            </a:xfrm>
            <a:custGeom>
              <a:avLst/>
              <a:gdLst>
                <a:gd name="T0" fmla="*/ 10 w 21600"/>
                <a:gd name="T1" fmla="*/ 0 h 42697"/>
                <a:gd name="T2" fmla="*/ 1 w 21600"/>
                <a:gd name="T3" fmla="*/ 168 h 42697"/>
                <a:gd name="T4" fmla="*/ 0 w 21600"/>
                <a:gd name="T5" fmla="*/ 83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 name="Arc 86">
              <a:extLst>
                <a:ext uri="{FF2B5EF4-FFF2-40B4-BE49-F238E27FC236}">
                  <a16:creationId xmlns:a16="http://schemas.microsoft.com/office/drawing/2014/main" id="{605C1641-E7BC-4BBE-A5C9-689DB3CC7F18}"/>
                </a:ext>
              </a:extLst>
            </p:cNvPr>
            <p:cNvSpPr>
              <a:spLocks/>
            </p:cNvSpPr>
            <p:nvPr/>
          </p:nvSpPr>
          <p:spPr bwMode="auto">
            <a:xfrm rot="-5400000">
              <a:off x="2556" y="3048"/>
              <a:ext cx="48" cy="194"/>
            </a:xfrm>
            <a:custGeom>
              <a:avLst/>
              <a:gdLst>
                <a:gd name="T0" fmla="*/ 0 w 23818"/>
                <a:gd name="T1" fmla="*/ 1 h 43196"/>
                <a:gd name="T2" fmla="*/ 5 w 23818"/>
                <a:gd name="T3" fmla="*/ 194 h 43196"/>
                <a:gd name="T4" fmla="*/ 4 w 23818"/>
                <a:gd name="T5" fmla="*/ 97 h 43196"/>
                <a:gd name="T6" fmla="*/ 0 60000 65536"/>
                <a:gd name="T7" fmla="*/ 0 60000 65536"/>
                <a:gd name="T8" fmla="*/ 0 60000 65536"/>
                <a:gd name="T9" fmla="*/ 0 w 23818"/>
                <a:gd name="T10" fmla="*/ 0 h 43196"/>
                <a:gd name="T11" fmla="*/ 23818 w 23818"/>
                <a:gd name="T12" fmla="*/ 43196 h 43196"/>
              </a:gdLst>
              <a:ahLst/>
              <a:cxnLst>
                <a:cxn ang="T6">
                  <a:pos x="T0" y="T1"/>
                </a:cxn>
                <a:cxn ang="T7">
                  <a:pos x="T2" y="T3"/>
                </a:cxn>
                <a:cxn ang="T8">
                  <a:pos x="T4" y="T5"/>
                </a:cxn>
              </a:cxnLst>
              <a:rect l="T9" t="T10" r="T11" b="T12"/>
              <a:pathLst>
                <a:path w="23818" h="43196" fill="none" extrusionOk="0">
                  <a:moveTo>
                    <a:pt x="0" y="114"/>
                  </a:moveTo>
                  <a:cubicBezTo>
                    <a:pt x="736" y="38"/>
                    <a:pt x="1477" y="-1"/>
                    <a:pt x="2218" y="0"/>
                  </a:cubicBezTo>
                  <a:cubicBezTo>
                    <a:pt x="14147" y="0"/>
                    <a:pt x="23818" y="9670"/>
                    <a:pt x="23818" y="21600"/>
                  </a:cubicBezTo>
                  <a:cubicBezTo>
                    <a:pt x="23818" y="33366"/>
                    <a:pt x="14400" y="42967"/>
                    <a:pt x="2636" y="43195"/>
                  </a:cubicBezTo>
                </a:path>
                <a:path w="23818" h="43196" stroke="0" extrusionOk="0">
                  <a:moveTo>
                    <a:pt x="0" y="114"/>
                  </a:moveTo>
                  <a:cubicBezTo>
                    <a:pt x="736" y="38"/>
                    <a:pt x="1477" y="-1"/>
                    <a:pt x="2218" y="0"/>
                  </a:cubicBezTo>
                  <a:cubicBezTo>
                    <a:pt x="14147" y="0"/>
                    <a:pt x="23818" y="9670"/>
                    <a:pt x="23818" y="21600"/>
                  </a:cubicBezTo>
                  <a:cubicBezTo>
                    <a:pt x="23818" y="33366"/>
                    <a:pt x="14400" y="42967"/>
                    <a:pt x="2636" y="43195"/>
                  </a:cubicBezTo>
                  <a:lnTo>
                    <a:pt x="2218"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3" name="Arc 87">
              <a:extLst>
                <a:ext uri="{FF2B5EF4-FFF2-40B4-BE49-F238E27FC236}">
                  <a16:creationId xmlns:a16="http://schemas.microsoft.com/office/drawing/2014/main" id="{BAFBCC6B-9933-4BED-B919-3F5A972B2523}"/>
                </a:ext>
              </a:extLst>
            </p:cNvPr>
            <p:cNvSpPr>
              <a:spLocks/>
            </p:cNvSpPr>
            <p:nvPr/>
          </p:nvSpPr>
          <p:spPr bwMode="auto">
            <a:xfrm rot="-5400000">
              <a:off x="2556" y="3648"/>
              <a:ext cx="48" cy="96"/>
            </a:xfrm>
            <a:custGeom>
              <a:avLst/>
              <a:gdLst>
                <a:gd name="T0" fmla="*/ 10 w 21600"/>
                <a:gd name="T1" fmla="*/ 0 h 42697"/>
                <a:gd name="T2" fmla="*/ 1 w 21600"/>
                <a:gd name="T3" fmla="*/ 96 h 42697"/>
                <a:gd name="T4" fmla="*/ 0 w 21600"/>
                <a:gd name="T5" fmla="*/ 47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4" name="Group 89">
            <a:extLst>
              <a:ext uri="{FF2B5EF4-FFF2-40B4-BE49-F238E27FC236}">
                <a16:creationId xmlns:a16="http://schemas.microsoft.com/office/drawing/2014/main" id="{5FD0DB6E-850B-4BCB-AA0B-E9FBB53D012E}"/>
              </a:ext>
            </a:extLst>
          </p:cNvPr>
          <p:cNvGrpSpPr>
            <a:grpSpLocks/>
          </p:cNvGrpSpPr>
          <p:nvPr/>
        </p:nvGrpSpPr>
        <p:grpSpPr bwMode="auto">
          <a:xfrm rot="5400000">
            <a:off x="5024034" y="1924373"/>
            <a:ext cx="419100" cy="1485900"/>
            <a:chOff x="2448" y="2784"/>
            <a:chExt cx="264" cy="936"/>
          </a:xfrm>
        </p:grpSpPr>
        <p:sp>
          <p:nvSpPr>
            <p:cNvPr id="75" name="Arc 90">
              <a:extLst>
                <a:ext uri="{FF2B5EF4-FFF2-40B4-BE49-F238E27FC236}">
                  <a16:creationId xmlns:a16="http://schemas.microsoft.com/office/drawing/2014/main" id="{FD31ABF7-6168-4D66-ABF6-1B201590BF56}"/>
                </a:ext>
              </a:extLst>
            </p:cNvPr>
            <p:cNvSpPr>
              <a:spLocks/>
            </p:cNvSpPr>
            <p:nvPr/>
          </p:nvSpPr>
          <p:spPr bwMode="auto">
            <a:xfrm rot="-5400000">
              <a:off x="2556" y="2913"/>
              <a:ext cx="48" cy="240"/>
            </a:xfrm>
            <a:custGeom>
              <a:avLst/>
              <a:gdLst>
                <a:gd name="T0" fmla="*/ 10 w 21600"/>
                <a:gd name="T1" fmla="*/ 0 h 42697"/>
                <a:gd name="T2" fmla="*/ 1 w 21600"/>
                <a:gd name="T3" fmla="*/ 240 h 42697"/>
                <a:gd name="T4" fmla="*/ 0 w 21600"/>
                <a:gd name="T5" fmla="*/ 119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 name="Arc 91">
              <a:extLst>
                <a:ext uri="{FF2B5EF4-FFF2-40B4-BE49-F238E27FC236}">
                  <a16:creationId xmlns:a16="http://schemas.microsoft.com/office/drawing/2014/main" id="{5113410A-3E5F-4299-BF23-F27189006D62}"/>
                </a:ext>
              </a:extLst>
            </p:cNvPr>
            <p:cNvSpPr>
              <a:spLocks/>
            </p:cNvSpPr>
            <p:nvPr/>
          </p:nvSpPr>
          <p:spPr bwMode="auto">
            <a:xfrm rot="-5400000">
              <a:off x="2556" y="2676"/>
              <a:ext cx="48" cy="264"/>
            </a:xfrm>
            <a:custGeom>
              <a:avLst/>
              <a:gdLst>
                <a:gd name="T0" fmla="*/ 10 w 21600"/>
                <a:gd name="T1" fmla="*/ 0 h 42697"/>
                <a:gd name="T2" fmla="*/ 1 w 21600"/>
                <a:gd name="T3" fmla="*/ 264 h 42697"/>
                <a:gd name="T4" fmla="*/ 0 w 21600"/>
                <a:gd name="T5" fmla="*/ 130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 name="Arc 92">
              <a:extLst>
                <a:ext uri="{FF2B5EF4-FFF2-40B4-BE49-F238E27FC236}">
                  <a16:creationId xmlns:a16="http://schemas.microsoft.com/office/drawing/2014/main" id="{2C6E55CE-F39E-4FBC-8559-946878949F21}"/>
                </a:ext>
              </a:extLst>
            </p:cNvPr>
            <p:cNvSpPr>
              <a:spLocks/>
            </p:cNvSpPr>
            <p:nvPr/>
          </p:nvSpPr>
          <p:spPr bwMode="auto">
            <a:xfrm rot="-5400000">
              <a:off x="2556" y="3162"/>
              <a:ext cx="48" cy="192"/>
            </a:xfrm>
            <a:custGeom>
              <a:avLst/>
              <a:gdLst>
                <a:gd name="T0" fmla="*/ 10 w 21600"/>
                <a:gd name="T1" fmla="*/ 0 h 42697"/>
                <a:gd name="T2" fmla="*/ 1 w 21600"/>
                <a:gd name="T3" fmla="*/ 192 h 42697"/>
                <a:gd name="T4" fmla="*/ 0 w 21600"/>
                <a:gd name="T5" fmla="*/ 95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 name="Arc 93">
              <a:extLst>
                <a:ext uri="{FF2B5EF4-FFF2-40B4-BE49-F238E27FC236}">
                  <a16:creationId xmlns:a16="http://schemas.microsoft.com/office/drawing/2014/main" id="{2B22474D-04EA-4A4D-8C70-4DB693FFED88}"/>
                </a:ext>
              </a:extLst>
            </p:cNvPr>
            <p:cNvSpPr>
              <a:spLocks/>
            </p:cNvSpPr>
            <p:nvPr/>
          </p:nvSpPr>
          <p:spPr bwMode="auto">
            <a:xfrm rot="-5400000">
              <a:off x="2556" y="2800"/>
              <a:ext cx="48" cy="240"/>
            </a:xfrm>
            <a:custGeom>
              <a:avLst/>
              <a:gdLst>
                <a:gd name="T0" fmla="*/ 10 w 21600"/>
                <a:gd name="T1" fmla="*/ 0 h 42697"/>
                <a:gd name="T2" fmla="*/ 1 w 21600"/>
                <a:gd name="T3" fmla="*/ 240 h 42697"/>
                <a:gd name="T4" fmla="*/ 0 w 21600"/>
                <a:gd name="T5" fmla="*/ 119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 name="Arc 94">
              <a:extLst>
                <a:ext uri="{FF2B5EF4-FFF2-40B4-BE49-F238E27FC236}">
                  <a16:creationId xmlns:a16="http://schemas.microsoft.com/office/drawing/2014/main" id="{88D9CD59-2216-4FDB-8AFD-C680040433A7}"/>
                </a:ext>
              </a:extLst>
            </p:cNvPr>
            <p:cNvSpPr>
              <a:spLocks/>
            </p:cNvSpPr>
            <p:nvPr/>
          </p:nvSpPr>
          <p:spPr bwMode="auto">
            <a:xfrm rot="-5400000">
              <a:off x="2556" y="3411"/>
              <a:ext cx="48" cy="144"/>
            </a:xfrm>
            <a:custGeom>
              <a:avLst/>
              <a:gdLst>
                <a:gd name="T0" fmla="*/ 10 w 21600"/>
                <a:gd name="T1" fmla="*/ 0 h 42697"/>
                <a:gd name="T2" fmla="*/ 1 w 21600"/>
                <a:gd name="T3" fmla="*/ 144 h 42697"/>
                <a:gd name="T4" fmla="*/ 0 w 21600"/>
                <a:gd name="T5" fmla="*/ 71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0" name="Arc 95">
              <a:extLst>
                <a:ext uri="{FF2B5EF4-FFF2-40B4-BE49-F238E27FC236}">
                  <a16:creationId xmlns:a16="http://schemas.microsoft.com/office/drawing/2014/main" id="{05D5B5FB-592F-4CF0-A653-9CBB12C40560}"/>
                </a:ext>
              </a:extLst>
            </p:cNvPr>
            <p:cNvSpPr>
              <a:spLocks/>
            </p:cNvSpPr>
            <p:nvPr/>
          </p:nvSpPr>
          <p:spPr bwMode="auto">
            <a:xfrm rot="-5400000">
              <a:off x="2546" y="3520"/>
              <a:ext cx="67" cy="132"/>
            </a:xfrm>
            <a:custGeom>
              <a:avLst/>
              <a:gdLst>
                <a:gd name="T0" fmla="*/ 14 w 21600"/>
                <a:gd name="T1" fmla="*/ 0 h 42697"/>
                <a:gd name="T2" fmla="*/ 1 w 21600"/>
                <a:gd name="T3" fmla="*/ 132 h 42697"/>
                <a:gd name="T4" fmla="*/ 0 w 21600"/>
                <a:gd name="T5" fmla="*/ 65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 name="Arc 96">
              <a:extLst>
                <a:ext uri="{FF2B5EF4-FFF2-40B4-BE49-F238E27FC236}">
                  <a16:creationId xmlns:a16="http://schemas.microsoft.com/office/drawing/2014/main" id="{8DC09777-CCC1-4834-96C3-2BDA3FC83242}"/>
                </a:ext>
              </a:extLst>
            </p:cNvPr>
            <p:cNvSpPr>
              <a:spLocks/>
            </p:cNvSpPr>
            <p:nvPr/>
          </p:nvSpPr>
          <p:spPr bwMode="auto">
            <a:xfrm rot="-5400000">
              <a:off x="2556" y="3286"/>
              <a:ext cx="48" cy="168"/>
            </a:xfrm>
            <a:custGeom>
              <a:avLst/>
              <a:gdLst>
                <a:gd name="T0" fmla="*/ 10 w 21600"/>
                <a:gd name="T1" fmla="*/ 0 h 42697"/>
                <a:gd name="T2" fmla="*/ 1 w 21600"/>
                <a:gd name="T3" fmla="*/ 168 h 42697"/>
                <a:gd name="T4" fmla="*/ 0 w 21600"/>
                <a:gd name="T5" fmla="*/ 83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2" name="Arc 97">
              <a:extLst>
                <a:ext uri="{FF2B5EF4-FFF2-40B4-BE49-F238E27FC236}">
                  <a16:creationId xmlns:a16="http://schemas.microsoft.com/office/drawing/2014/main" id="{D6ABFC87-05A6-4F2B-84DA-E63C1A2CAE5F}"/>
                </a:ext>
              </a:extLst>
            </p:cNvPr>
            <p:cNvSpPr>
              <a:spLocks/>
            </p:cNvSpPr>
            <p:nvPr/>
          </p:nvSpPr>
          <p:spPr bwMode="auto">
            <a:xfrm rot="-5400000">
              <a:off x="2556" y="3048"/>
              <a:ext cx="48" cy="194"/>
            </a:xfrm>
            <a:custGeom>
              <a:avLst/>
              <a:gdLst>
                <a:gd name="T0" fmla="*/ 0 w 23818"/>
                <a:gd name="T1" fmla="*/ 1 h 43196"/>
                <a:gd name="T2" fmla="*/ 5 w 23818"/>
                <a:gd name="T3" fmla="*/ 194 h 43196"/>
                <a:gd name="T4" fmla="*/ 4 w 23818"/>
                <a:gd name="T5" fmla="*/ 97 h 43196"/>
                <a:gd name="T6" fmla="*/ 0 60000 65536"/>
                <a:gd name="T7" fmla="*/ 0 60000 65536"/>
                <a:gd name="T8" fmla="*/ 0 60000 65536"/>
                <a:gd name="T9" fmla="*/ 0 w 23818"/>
                <a:gd name="T10" fmla="*/ 0 h 43196"/>
                <a:gd name="T11" fmla="*/ 23818 w 23818"/>
                <a:gd name="T12" fmla="*/ 43196 h 43196"/>
              </a:gdLst>
              <a:ahLst/>
              <a:cxnLst>
                <a:cxn ang="T6">
                  <a:pos x="T0" y="T1"/>
                </a:cxn>
                <a:cxn ang="T7">
                  <a:pos x="T2" y="T3"/>
                </a:cxn>
                <a:cxn ang="T8">
                  <a:pos x="T4" y="T5"/>
                </a:cxn>
              </a:cxnLst>
              <a:rect l="T9" t="T10" r="T11" b="T12"/>
              <a:pathLst>
                <a:path w="23818" h="43196" fill="none" extrusionOk="0">
                  <a:moveTo>
                    <a:pt x="0" y="114"/>
                  </a:moveTo>
                  <a:cubicBezTo>
                    <a:pt x="736" y="38"/>
                    <a:pt x="1477" y="-1"/>
                    <a:pt x="2218" y="0"/>
                  </a:cubicBezTo>
                  <a:cubicBezTo>
                    <a:pt x="14147" y="0"/>
                    <a:pt x="23818" y="9670"/>
                    <a:pt x="23818" y="21600"/>
                  </a:cubicBezTo>
                  <a:cubicBezTo>
                    <a:pt x="23818" y="33366"/>
                    <a:pt x="14400" y="42967"/>
                    <a:pt x="2636" y="43195"/>
                  </a:cubicBezTo>
                </a:path>
                <a:path w="23818" h="43196" stroke="0" extrusionOk="0">
                  <a:moveTo>
                    <a:pt x="0" y="114"/>
                  </a:moveTo>
                  <a:cubicBezTo>
                    <a:pt x="736" y="38"/>
                    <a:pt x="1477" y="-1"/>
                    <a:pt x="2218" y="0"/>
                  </a:cubicBezTo>
                  <a:cubicBezTo>
                    <a:pt x="14147" y="0"/>
                    <a:pt x="23818" y="9670"/>
                    <a:pt x="23818" y="21600"/>
                  </a:cubicBezTo>
                  <a:cubicBezTo>
                    <a:pt x="23818" y="33366"/>
                    <a:pt x="14400" y="42967"/>
                    <a:pt x="2636" y="43195"/>
                  </a:cubicBezTo>
                  <a:lnTo>
                    <a:pt x="2218"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 name="Arc 98">
              <a:extLst>
                <a:ext uri="{FF2B5EF4-FFF2-40B4-BE49-F238E27FC236}">
                  <a16:creationId xmlns:a16="http://schemas.microsoft.com/office/drawing/2014/main" id="{C529FCA9-3FB2-41D1-A424-F921B263D9B9}"/>
                </a:ext>
              </a:extLst>
            </p:cNvPr>
            <p:cNvSpPr>
              <a:spLocks/>
            </p:cNvSpPr>
            <p:nvPr/>
          </p:nvSpPr>
          <p:spPr bwMode="auto">
            <a:xfrm rot="-5400000">
              <a:off x="2556" y="3648"/>
              <a:ext cx="48" cy="96"/>
            </a:xfrm>
            <a:custGeom>
              <a:avLst/>
              <a:gdLst>
                <a:gd name="T0" fmla="*/ 10 w 21600"/>
                <a:gd name="T1" fmla="*/ 0 h 42697"/>
                <a:gd name="T2" fmla="*/ 1 w 21600"/>
                <a:gd name="T3" fmla="*/ 96 h 42697"/>
                <a:gd name="T4" fmla="*/ 0 w 21600"/>
                <a:gd name="T5" fmla="*/ 47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84" name="TextBox 83">
            <a:extLst>
              <a:ext uri="{FF2B5EF4-FFF2-40B4-BE49-F238E27FC236}">
                <a16:creationId xmlns:a16="http://schemas.microsoft.com/office/drawing/2014/main" id="{C0702855-FD29-43C1-A6CB-C8598FF62393}"/>
              </a:ext>
            </a:extLst>
          </p:cNvPr>
          <p:cNvSpPr txBox="1"/>
          <p:nvPr/>
        </p:nvSpPr>
        <p:spPr>
          <a:xfrm>
            <a:off x="6020032" y="4315496"/>
            <a:ext cx="5799284" cy="2062296"/>
          </a:xfrm>
          <a:prstGeom prst="rect">
            <a:avLst/>
          </a:prstGeom>
          <a:noFill/>
        </p:spPr>
        <p:txBody>
          <a:bodyPr wrap="square" rtlCol="0">
            <a:spAutoFit/>
          </a:bodyPr>
          <a:lstStyle/>
          <a:p>
            <a:pPr algn="ctr">
              <a:lnSpc>
                <a:spcPct val="125000"/>
              </a:lnSpc>
            </a:pPr>
            <a:r>
              <a:rPr lang="en-US" sz="3500" b="1" dirty="0">
                <a:solidFill>
                  <a:srgbClr val="FF0000"/>
                </a:solidFill>
                <a:latin typeface="Calibri" panose="020F0502020204030204" pitchFamily="34" charset="0"/>
                <a:cs typeface="Calibri" panose="020F0502020204030204" pitchFamily="34" charset="0"/>
              </a:rPr>
              <a:t>NHẬN XÉT</a:t>
            </a:r>
          </a:p>
          <a:p>
            <a:pPr algn="just">
              <a:lnSpc>
                <a:spcPct val="125000"/>
              </a:lnSpc>
            </a:pPr>
            <a:r>
              <a:rPr lang="en-US" sz="3500" dirty="0" err="1">
                <a:latin typeface="Calibri" panose="020F0502020204030204" pitchFamily="34" charset="0"/>
                <a:cs typeface="Calibri" panose="020F0502020204030204" pitchFamily="34" charset="0"/>
              </a:rPr>
              <a:t>Các</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bề</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mặt</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khác</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nhau</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sẽ</a:t>
            </a:r>
            <a:r>
              <a:rPr lang="en-US" sz="3500" dirty="0">
                <a:latin typeface="Calibri" panose="020F0502020204030204" pitchFamily="34" charset="0"/>
                <a:cs typeface="Calibri" panose="020F0502020204030204" pitchFamily="34" charset="0"/>
              </a:rPr>
              <a:t> </a:t>
            </a:r>
            <a:r>
              <a:rPr lang="en-US" sz="3500" b="1" dirty="0" err="1">
                <a:solidFill>
                  <a:srgbClr val="0070C0"/>
                </a:solidFill>
                <a:latin typeface="Calibri" panose="020F0502020204030204" pitchFamily="34" charset="0"/>
                <a:cs typeface="Calibri" panose="020F0502020204030204" pitchFamily="34" charset="0"/>
              </a:rPr>
              <a:t>phản</a:t>
            </a:r>
            <a:r>
              <a:rPr lang="en-US" sz="3500" b="1" dirty="0">
                <a:solidFill>
                  <a:srgbClr val="0070C0"/>
                </a:solidFill>
                <a:latin typeface="Calibri" panose="020F0502020204030204" pitchFamily="34" charset="0"/>
                <a:cs typeface="Calibri" panose="020F0502020204030204" pitchFamily="34" charset="0"/>
              </a:rPr>
              <a:t> </a:t>
            </a:r>
            <a:r>
              <a:rPr lang="en-US" sz="3500" b="1" dirty="0" err="1">
                <a:solidFill>
                  <a:srgbClr val="0070C0"/>
                </a:solidFill>
                <a:latin typeface="Calibri" panose="020F0502020204030204" pitchFamily="34" charset="0"/>
                <a:cs typeface="Calibri" panose="020F0502020204030204" pitchFamily="34" charset="0"/>
              </a:rPr>
              <a:t>xạ</a:t>
            </a:r>
            <a:r>
              <a:rPr lang="en-US" sz="3500" b="1" dirty="0">
                <a:solidFill>
                  <a:srgbClr val="0070C0"/>
                </a:solidFill>
                <a:latin typeface="Calibri" panose="020F0502020204030204" pitchFamily="34" charset="0"/>
                <a:cs typeface="Calibri" panose="020F0502020204030204" pitchFamily="34" charset="0"/>
              </a:rPr>
              <a:t> </a:t>
            </a:r>
            <a:r>
              <a:rPr lang="en-US" sz="3500" b="1" dirty="0" err="1">
                <a:solidFill>
                  <a:srgbClr val="0070C0"/>
                </a:solidFill>
                <a:latin typeface="Calibri" panose="020F0502020204030204" pitchFamily="34" charset="0"/>
                <a:cs typeface="Calibri" panose="020F0502020204030204" pitchFamily="34" charset="0"/>
              </a:rPr>
              <a:t>âm</a:t>
            </a:r>
            <a:r>
              <a:rPr lang="en-US" sz="3500" b="1" dirty="0">
                <a:solidFill>
                  <a:srgbClr val="0070C0"/>
                </a:solidFill>
                <a:latin typeface="Calibri" panose="020F0502020204030204" pitchFamily="34" charset="0"/>
                <a:cs typeface="Calibri" panose="020F0502020204030204" pitchFamily="34" charset="0"/>
              </a:rPr>
              <a:t> </a:t>
            </a:r>
            <a:r>
              <a:rPr lang="en-US" sz="3500" b="1" dirty="0" err="1">
                <a:solidFill>
                  <a:srgbClr val="00B050"/>
                </a:solidFill>
                <a:latin typeface="Calibri" panose="020F0502020204030204" pitchFamily="34" charset="0"/>
                <a:cs typeface="Calibri" panose="020F0502020204030204" pitchFamily="34" charset="0"/>
              </a:rPr>
              <a:t>tốt</a:t>
            </a:r>
            <a:r>
              <a:rPr lang="en-US" sz="3500" b="1" dirty="0">
                <a:solidFill>
                  <a:srgbClr val="00B050"/>
                </a:solidFill>
                <a:latin typeface="Calibri" panose="020F0502020204030204" pitchFamily="34" charset="0"/>
                <a:cs typeface="Calibri" panose="020F0502020204030204" pitchFamily="34" charset="0"/>
              </a:rPr>
              <a:t> hay </a:t>
            </a:r>
            <a:r>
              <a:rPr lang="en-US" sz="3500" b="1" dirty="0" err="1">
                <a:solidFill>
                  <a:srgbClr val="00B050"/>
                </a:solidFill>
                <a:latin typeface="Calibri" panose="020F0502020204030204" pitchFamily="34" charset="0"/>
                <a:cs typeface="Calibri" panose="020F0502020204030204" pitchFamily="34" charset="0"/>
              </a:rPr>
              <a:t>kém</a:t>
            </a:r>
            <a:r>
              <a:rPr lang="en-US" sz="3500" b="1" dirty="0">
                <a:solidFill>
                  <a:srgbClr val="00B050"/>
                </a:solidFill>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khác</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nhau</a:t>
            </a:r>
            <a:r>
              <a:rPr lang="en-US" sz="3500" dirty="0">
                <a:latin typeface="Calibri" panose="020F0502020204030204" pitchFamily="34" charset="0"/>
                <a:cs typeface="Calibri" panose="020F0502020204030204" pitchFamily="34" charset="0"/>
              </a:rPr>
              <a:t>.</a:t>
            </a:r>
          </a:p>
        </p:txBody>
      </p:sp>
      <p:pic>
        <p:nvPicPr>
          <p:cNvPr id="3074" name="Picture 2" descr="Listening Ear Images | Clipart Panda - Free Clipart Images | Free clip art,  Ear images, Listening ears">
            <a:extLst>
              <a:ext uri="{FF2B5EF4-FFF2-40B4-BE49-F238E27FC236}">
                <a16:creationId xmlns:a16="http://schemas.microsoft.com/office/drawing/2014/main" id="{C147DFA8-9919-4B71-A590-02D12C05E4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126016" y="1769591"/>
            <a:ext cx="976804" cy="1643063"/>
          </a:xfrm>
          <a:prstGeom prst="rect">
            <a:avLst/>
          </a:prstGeom>
          <a:noFill/>
          <a:extLst>
            <a:ext uri="{909E8E84-426E-40DD-AFC4-6F175D3DCCD1}">
              <a14:hiddenFill xmlns:a14="http://schemas.microsoft.com/office/drawing/2010/main">
                <a:solidFill>
                  <a:srgbClr val="FFFFFF"/>
                </a:solidFill>
              </a14:hiddenFill>
            </a:ext>
          </a:extLst>
        </p:spPr>
      </p:pic>
      <p:sp>
        <p:nvSpPr>
          <p:cNvPr id="85" name="Google Shape;674;p57">
            <a:extLst>
              <a:ext uri="{FF2B5EF4-FFF2-40B4-BE49-F238E27FC236}">
                <a16:creationId xmlns:a16="http://schemas.microsoft.com/office/drawing/2014/main" id="{F3EDA5F3-188C-5B95-09E5-9593776D16E2}"/>
              </a:ext>
            </a:extLst>
          </p:cNvPr>
          <p:cNvSpPr/>
          <p:nvPr/>
        </p:nvSpPr>
        <p:spPr>
          <a:xfrm>
            <a:off x="10543913" y="4347429"/>
            <a:ext cx="543739" cy="549137"/>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chemeClr val="accent1"/>
          </a:solidFill>
          <a:ln>
            <a:noFill/>
          </a:ln>
        </p:spPr>
        <p:txBody>
          <a:bodyPr spcFirstLastPara="1" wrap="square" lIns="91425" tIns="91425" rIns="91425" bIns="91425" anchor="ctr" anchorCtr="0">
            <a:noAutofit/>
          </a:bodyPr>
          <a:ls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237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childTnLst>
                                    <p:animRot by="21600000">
                                      <p:cBhvr>
                                        <p:cTn id="6" dur="35000" fill="hold"/>
                                        <p:tgtEl>
                                          <p:spTgt spid="60"/>
                                        </p:tgtEl>
                                        <p:attrNameLst>
                                          <p:attrName>r</p:attrName>
                                        </p:attrNameLst>
                                      </p:cBhvr>
                                    </p:animRot>
                                  </p:childTnLst>
                                </p:cTn>
                              </p:par>
                              <p:par>
                                <p:cTn id="7" presetID="22" presetClass="entr" presetSubtype="4" repeatCount="indefinite" fill="hold" nodeType="withEffect">
                                  <p:stCondLst>
                                    <p:cond delay="2000"/>
                                  </p:stCondLst>
                                  <p:childTnLst>
                                    <p:set>
                                      <p:cBhvr>
                                        <p:cTn id="8" dur="1" fill="hold">
                                          <p:stCondLst>
                                            <p:cond delay="0"/>
                                          </p:stCondLst>
                                        </p:cTn>
                                        <p:tgtEl>
                                          <p:spTgt spid="64"/>
                                        </p:tgtEl>
                                        <p:attrNameLst>
                                          <p:attrName>style.visibility</p:attrName>
                                        </p:attrNameLst>
                                      </p:cBhvr>
                                      <p:to>
                                        <p:strVal val="visible"/>
                                      </p:to>
                                    </p:set>
                                    <p:animEffect transition="in" filter="wipe(down)">
                                      <p:cBhvr>
                                        <p:cTn id="9" dur="200"/>
                                        <p:tgtEl>
                                          <p:spTgt spid="64"/>
                                        </p:tgtEl>
                                      </p:cBhvr>
                                    </p:animEffect>
                                  </p:childTnLst>
                                </p:cTn>
                              </p:par>
                              <p:par>
                                <p:cTn id="10" presetID="63" presetClass="path" presetSubtype="0" accel="50000" decel="50000" fill="hold" nodeType="withEffect">
                                  <p:stCondLst>
                                    <p:cond delay="0"/>
                                  </p:stCondLst>
                                  <p:childTnLst>
                                    <p:animMotion origin="layout" path="M 0.05834 -0.06667 L 0.51081 -0.06528 " pathEditMode="relative" rAng="0" ptsTypes="AA">
                                      <p:cBhvr>
                                        <p:cTn id="11" dur="2000" fill="hold"/>
                                        <p:tgtEl>
                                          <p:spTgt spid="43"/>
                                        </p:tgtEl>
                                        <p:attrNameLst>
                                          <p:attrName>ppt_x</p:attrName>
                                          <p:attrName>ppt_y</p:attrName>
                                        </p:attrNameLst>
                                      </p:cBhvr>
                                      <p:rCtr x="22617" y="69"/>
                                    </p:animMotion>
                                  </p:childTnLst>
                                </p:cTn>
                              </p:par>
                            </p:childTnLst>
                          </p:cTn>
                        </p:par>
                      </p:childTnLst>
                    </p:cTn>
                  </p:par>
                  <p:par>
                    <p:cTn id="12" fill="hold">
                      <p:stCondLst>
                        <p:cond delay="indefinite"/>
                      </p:stCondLst>
                      <p:childTnLst>
                        <p:par>
                          <p:cTn id="13" fill="hold">
                            <p:stCondLst>
                              <p:cond delay="0"/>
                            </p:stCondLst>
                            <p:childTnLst>
                              <p:par>
                                <p:cTn id="14" presetID="2" presetClass="exit" presetSubtype="12" fill="hold" nodeType="clickEffect">
                                  <p:stCondLst>
                                    <p:cond delay="0"/>
                                  </p:stCondLst>
                                  <p:childTnLst>
                                    <p:anim calcmode="lin" valueType="num">
                                      <p:cBhvr additive="base">
                                        <p:cTn id="15" dur="2000"/>
                                        <p:tgtEl>
                                          <p:spTgt spid="43"/>
                                        </p:tgtEl>
                                        <p:attrNameLst>
                                          <p:attrName>ppt_x</p:attrName>
                                        </p:attrNameLst>
                                      </p:cBhvr>
                                      <p:tavLst>
                                        <p:tav tm="0">
                                          <p:val>
                                            <p:strVal val="ppt_x"/>
                                          </p:val>
                                        </p:tav>
                                        <p:tav tm="100000">
                                          <p:val>
                                            <p:strVal val="0-ppt_w/2"/>
                                          </p:val>
                                        </p:tav>
                                      </p:tavLst>
                                    </p:anim>
                                    <p:anim calcmode="lin" valueType="num">
                                      <p:cBhvr additive="base">
                                        <p:cTn id="16" dur="2000"/>
                                        <p:tgtEl>
                                          <p:spTgt spid="43"/>
                                        </p:tgtEl>
                                        <p:attrNameLst>
                                          <p:attrName>ppt_y</p:attrName>
                                        </p:attrNameLst>
                                      </p:cBhvr>
                                      <p:tavLst>
                                        <p:tav tm="0">
                                          <p:val>
                                            <p:strVal val="ppt_y"/>
                                          </p:val>
                                        </p:tav>
                                        <p:tav tm="100000">
                                          <p:val>
                                            <p:strVal val="1+ppt_h/2"/>
                                          </p:val>
                                        </p:tav>
                                      </p:tavLst>
                                    </p:anim>
                                    <p:set>
                                      <p:cBhvr>
                                        <p:cTn id="17" dur="1" fill="hold">
                                          <p:stCondLst>
                                            <p:cond delay="1999"/>
                                          </p:stCondLst>
                                        </p:cTn>
                                        <p:tgtEl>
                                          <p:spTgt spid="43"/>
                                        </p:tgtEl>
                                        <p:attrNameLst>
                                          <p:attrName>style.visibility</p:attrName>
                                        </p:attrNameLst>
                                      </p:cBhvr>
                                      <p:to>
                                        <p:strVal val="hidden"/>
                                      </p:to>
                                    </p:set>
                                  </p:childTnLst>
                                </p:cTn>
                              </p:par>
                              <p:par>
                                <p:cTn id="18" presetID="22" presetClass="entr" presetSubtype="8" repeatCount="indefinite" fill="hold" nodeType="withEffect">
                                  <p:stCondLst>
                                    <p:cond delay="0"/>
                                  </p:stCondLst>
                                  <p:childTnLst>
                                    <p:set>
                                      <p:cBhvr>
                                        <p:cTn id="19" dur="1" fill="hold">
                                          <p:stCondLst>
                                            <p:cond delay="0"/>
                                          </p:stCondLst>
                                        </p:cTn>
                                        <p:tgtEl>
                                          <p:spTgt spid="74"/>
                                        </p:tgtEl>
                                        <p:attrNameLst>
                                          <p:attrName>style.visibility</p:attrName>
                                        </p:attrNameLst>
                                      </p:cBhvr>
                                      <p:to>
                                        <p:strVal val="visible"/>
                                      </p:to>
                                    </p:set>
                                    <p:animEffect transition="in" filter="wipe(left)">
                                      <p:cBhvr>
                                        <p:cTn id="20" dur="200"/>
                                        <p:tgtEl>
                                          <p:spTgt spid="74"/>
                                        </p:tgtEl>
                                      </p:cBhvr>
                                    </p:animEffect>
                                  </p:childTnLst>
                                </p:cTn>
                              </p:par>
                            </p:childTnLst>
                          </p:cTn>
                        </p:par>
                      </p:childTnLst>
                    </p:cTn>
                  </p:par>
                  <p:par>
                    <p:cTn id="21" fill="hold">
                      <p:stCondLst>
                        <p:cond delay="indefinite"/>
                      </p:stCondLst>
                      <p:childTnLst>
                        <p:par>
                          <p:cTn id="22" fill="hold">
                            <p:stCondLst>
                              <p:cond delay="0"/>
                            </p:stCondLst>
                            <p:childTnLst>
                              <p:par>
                                <p:cTn id="23" presetID="63" presetClass="path" presetSubtype="0" accel="50000" decel="50000" fill="hold" nodeType="clickEffect">
                                  <p:stCondLst>
                                    <p:cond delay="0"/>
                                  </p:stCondLst>
                                  <p:childTnLst>
                                    <p:animMotion origin="layout" path="M -0.1401 -0.04445 L 0.63529 -0.03519 " pathEditMode="relative" rAng="0" ptsTypes="AA">
                                      <p:cBhvr>
                                        <p:cTn id="24" dur="2000" fill="hold"/>
                                        <p:tgtEl>
                                          <p:spTgt spid="30"/>
                                        </p:tgtEl>
                                        <p:attrNameLst>
                                          <p:attrName>ppt_x</p:attrName>
                                          <p:attrName>ppt_y</p:attrName>
                                        </p:attrNameLst>
                                      </p:cBhvr>
                                      <p:rCtr x="38776" y="463"/>
                                    </p:animMotion>
                                  </p:childTnLst>
                                </p:cTn>
                              </p:par>
                            </p:childTnLst>
                          </p:cTn>
                        </p:par>
                        <p:par>
                          <p:cTn id="25" fill="hold">
                            <p:stCondLst>
                              <p:cond delay="2000"/>
                            </p:stCondLst>
                            <p:childTnLst>
                              <p:par>
                                <p:cTn id="26" presetID="2" presetClass="exit" presetSubtype="12" fill="hold" nodeType="afterEffect">
                                  <p:stCondLst>
                                    <p:cond delay="4000"/>
                                  </p:stCondLst>
                                  <p:childTnLst>
                                    <p:anim calcmode="lin" valueType="num">
                                      <p:cBhvr additive="base">
                                        <p:cTn id="27" dur="2000"/>
                                        <p:tgtEl>
                                          <p:spTgt spid="30"/>
                                        </p:tgtEl>
                                        <p:attrNameLst>
                                          <p:attrName>ppt_x</p:attrName>
                                        </p:attrNameLst>
                                      </p:cBhvr>
                                      <p:tavLst>
                                        <p:tav tm="0">
                                          <p:val>
                                            <p:strVal val="ppt_x"/>
                                          </p:val>
                                        </p:tav>
                                        <p:tav tm="100000">
                                          <p:val>
                                            <p:strVal val="0-ppt_w/2"/>
                                          </p:val>
                                        </p:tav>
                                      </p:tavLst>
                                    </p:anim>
                                    <p:anim calcmode="lin" valueType="num">
                                      <p:cBhvr additive="base">
                                        <p:cTn id="28" dur="2000"/>
                                        <p:tgtEl>
                                          <p:spTgt spid="30"/>
                                        </p:tgtEl>
                                        <p:attrNameLst>
                                          <p:attrName>ppt_y</p:attrName>
                                        </p:attrNameLst>
                                      </p:cBhvr>
                                      <p:tavLst>
                                        <p:tav tm="0">
                                          <p:val>
                                            <p:strVal val="ppt_y"/>
                                          </p:val>
                                        </p:tav>
                                        <p:tav tm="100000">
                                          <p:val>
                                            <p:strVal val="1+ppt_h/2"/>
                                          </p:val>
                                        </p:tav>
                                      </p:tavLst>
                                    </p:anim>
                                    <p:set>
                                      <p:cBhvr>
                                        <p:cTn id="29" dur="1" fill="hold">
                                          <p:stCondLst>
                                            <p:cond delay="1999"/>
                                          </p:stCondLst>
                                        </p:cTn>
                                        <p:tgtEl>
                                          <p:spTgt spid="3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4"/>
                                        </p:tgtEl>
                                        <p:attrNameLst>
                                          <p:attrName>style.visibility</p:attrName>
                                        </p:attrNameLst>
                                      </p:cBhvr>
                                      <p:to>
                                        <p:strVal val="visible"/>
                                      </p:to>
                                    </p:set>
                                    <p:anim calcmode="lin" valueType="num">
                                      <p:cBhvr additive="base">
                                        <p:cTn id="34" dur="500" fill="hold"/>
                                        <p:tgtEl>
                                          <p:spTgt spid="84"/>
                                        </p:tgtEl>
                                        <p:attrNameLst>
                                          <p:attrName>ppt_x</p:attrName>
                                        </p:attrNameLst>
                                      </p:cBhvr>
                                      <p:tavLst>
                                        <p:tav tm="0">
                                          <p:val>
                                            <p:strVal val="#ppt_x"/>
                                          </p:val>
                                        </p:tav>
                                        <p:tav tm="100000">
                                          <p:val>
                                            <p:strVal val="#ppt_x"/>
                                          </p:val>
                                        </p:tav>
                                      </p:tavLst>
                                    </p:anim>
                                    <p:anim calcmode="lin" valueType="num">
                                      <p:cBhvr additive="base">
                                        <p:cTn id="35" dur="500" fill="hold"/>
                                        <p:tgtEl>
                                          <p:spTgt spid="84"/>
                                        </p:tgtEl>
                                        <p:attrNameLst>
                                          <p:attrName>ppt_y</p:attrName>
                                        </p:attrNameLst>
                                      </p:cBhvr>
                                      <p:tavLst>
                                        <p:tav tm="0">
                                          <p:val>
                                            <p:strVal val="1+#ppt_h/2"/>
                                          </p:val>
                                        </p:tav>
                                        <p:tav tm="100000">
                                          <p:val>
                                            <p:strVal val="#ppt_y"/>
                                          </p:val>
                                        </p:tav>
                                      </p:tavLst>
                                    </p:anim>
                                  </p:childTnLst>
                                </p:cTn>
                              </p:par>
                              <p:par>
                                <p:cTn id="36" presetID="16" presetClass="entr" presetSubtype="21" fill="hold" grpId="0" nodeType="withEffect">
                                  <p:stCondLst>
                                    <p:cond delay="0"/>
                                  </p:stCondLst>
                                  <p:childTnLst>
                                    <p:set>
                                      <p:cBhvr>
                                        <p:cTn id="37" dur="1" fill="hold">
                                          <p:stCondLst>
                                            <p:cond delay="0"/>
                                          </p:stCondLst>
                                        </p:cTn>
                                        <p:tgtEl>
                                          <p:spTgt spid="85"/>
                                        </p:tgtEl>
                                        <p:attrNameLst>
                                          <p:attrName>style.visibility</p:attrName>
                                        </p:attrNameLst>
                                      </p:cBhvr>
                                      <p:to>
                                        <p:strVal val="visible"/>
                                      </p:to>
                                    </p:set>
                                    <p:animEffect transition="in" filter="barn(inVertical)">
                                      <p:cBhvr>
                                        <p:cTn id="38"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162877"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VẬT PHẢN XẠ ÂM TỐT - VẬT PHẢN XẠ ÂM KÉM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2</a:t>
              </a:r>
            </a:p>
          </p:txBody>
        </p:sp>
      </p:grpSp>
      <p:pic>
        <p:nvPicPr>
          <p:cNvPr id="5122" name="Picture 2" descr="Absorption | Acoustic Sciences Corporation">
            <a:extLst>
              <a:ext uri="{FF2B5EF4-FFF2-40B4-BE49-F238E27FC236}">
                <a16:creationId xmlns:a16="http://schemas.microsoft.com/office/drawing/2014/main" id="{1147DF98-89C8-4684-A390-BAEDDAC71F8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62877" y="1487837"/>
            <a:ext cx="9905436" cy="4881965"/>
          </a:xfrm>
          <a:prstGeom prst="rect">
            <a:avLst/>
          </a:prstGeom>
          <a:noFill/>
          <a:extLst>
            <a:ext uri="{909E8E84-426E-40DD-AFC4-6F175D3DCCD1}">
              <a14:hiddenFill xmlns:a14="http://schemas.microsoft.com/office/drawing/2010/main">
                <a:solidFill>
                  <a:srgbClr val="FFFFFF"/>
                </a:solidFill>
              </a14:hiddenFill>
            </a:ext>
          </a:extLst>
        </p:spPr>
      </p:pic>
      <p:sp>
        <p:nvSpPr>
          <p:cNvPr id="86" name="Rectangle 85">
            <a:extLst>
              <a:ext uri="{FF2B5EF4-FFF2-40B4-BE49-F238E27FC236}">
                <a16:creationId xmlns:a16="http://schemas.microsoft.com/office/drawing/2014/main" id="{DAC3442D-ADE4-4938-B82C-85D493E0D59C}"/>
              </a:ext>
            </a:extLst>
          </p:cNvPr>
          <p:cNvSpPr/>
          <p:nvPr/>
        </p:nvSpPr>
        <p:spPr>
          <a:xfrm rot="19669433">
            <a:off x="3948433" y="4490667"/>
            <a:ext cx="2388219" cy="630942"/>
          </a:xfrm>
          <a:prstGeom prst="rect">
            <a:avLst/>
          </a:prstGeom>
          <a:noFill/>
        </p:spPr>
        <p:txBody>
          <a:bodyPr wrap="none" lIns="91440" tIns="45720" rIns="91440" bIns="45720">
            <a:spAutoFit/>
          </a:bodyPr>
          <a:lstStyle/>
          <a:p>
            <a:pPr algn="ctr"/>
            <a:r>
              <a:rPr lang="en-US" sz="3500" b="1" dirty="0" err="1">
                <a:ln w="12700" cmpd="sng">
                  <a:noFill/>
                  <a:prstDash val="solid"/>
                </a:ln>
                <a:solidFill>
                  <a:srgbClr val="43CEB1"/>
                </a:solidFill>
              </a:rPr>
              <a:t>Âm</a:t>
            </a:r>
            <a:r>
              <a:rPr lang="en-US" sz="3500" b="1" dirty="0">
                <a:ln w="12700" cmpd="sng">
                  <a:noFill/>
                  <a:prstDash val="solid"/>
                </a:ln>
                <a:solidFill>
                  <a:srgbClr val="43CEB1"/>
                </a:solidFill>
              </a:rPr>
              <a:t> </a:t>
            </a:r>
            <a:r>
              <a:rPr lang="en-US" sz="3500" b="1" dirty="0" err="1">
                <a:ln w="12700" cmpd="sng">
                  <a:noFill/>
                  <a:prstDash val="solid"/>
                </a:ln>
                <a:solidFill>
                  <a:srgbClr val="43CEB1"/>
                </a:solidFill>
              </a:rPr>
              <a:t>phản</a:t>
            </a:r>
            <a:r>
              <a:rPr lang="en-US" sz="3500" b="1" dirty="0">
                <a:ln w="12700" cmpd="sng">
                  <a:noFill/>
                  <a:prstDash val="solid"/>
                </a:ln>
                <a:solidFill>
                  <a:srgbClr val="43CEB1"/>
                </a:solidFill>
              </a:rPr>
              <a:t> </a:t>
            </a:r>
            <a:r>
              <a:rPr lang="en-US" sz="3500" b="1" dirty="0" err="1">
                <a:ln w="12700" cmpd="sng">
                  <a:noFill/>
                  <a:prstDash val="solid"/>
                </a:ln>
                <a:solidFill>
                  <a:srgbClr val="43CEB1"/>
                </a:solidFill>
              </a:rPr>
              <a:t>xạ</a:t>
            </a:r>
            <a:endParaRPr lang="en-US" sz="3500" b="1" dirty="0">
              <a:ln w="12700" cmpd="sng">
                <a:noFill/>
                <a:prstDash val="solid"/>
              </a:ln>
              <a:solidFill>
                <a:srgbClr val="43CEB1"/>
              </a:solidFill>
            </a:endParaRPr>
          </a:p>
        </p:txBody>
      </p:sp>
      <p:sp>
        <p:nvSpPr>
          <p:cNvPr id="87" name="Rectangle 86">
            <a:extLst>
              <a:ext uri="{FF2B5EF4-FFF2-40B4-BE49-F238E27FC236}">
                <a16:creationId xmlns:a16="http://schemas.microsoft.com/office/drawing/2014/main" id="{58664578-9DFF-424A-85B4-1F6F62F5D595}"/>
              </a:ext>
            </a:extLst>
          </p:cNvPr>
          <p:cNvSpPr/>
          <p:nvPr/>
        </p:nvSpPr>
        <p:spPr>
          <a:xfrm>
            <a:off x="6115595" y="6227058"/>
            <a:ext cx="2363147" cy="630942"/>
          </a:xfrm>
          <a:prstGeom prst="rect">
            <a:avLst/>
          </a:prstGeom>
          <a:noFill/>
        </p:spPr>
        <p:txBody>
          <a:bodyPr wrap="none" lIns="91440" tIns="45720" rIns="91440" bIns="45720">
            <a:spAutoFit/>
          </a:bodyPr>
          <a:lstStyle/>
          <a:p>
            <a:pPr algn="ctr"/>
            <a:r>
              <a:rPr lang="en-US" sz="3500" b="1" dirty="0" err="1">
                <a:ln w="12700" cmpd="sng">
                  <a:noFill/>
                  <a:prstDash val="solid"/>
                </a:ln>
                <a:solidFill>
                  <a:srgbClr val="BF9000"/>
                </a:solidFill>
              </a:rPr>
              <a:t>Âm</a:t>
            </a:r>
            <a:r>
              <a:rPr lang="en-US" sz="3500" b="1" dirty="0">
                <a:ln w="12700" cmpd="sng">
                  <a:noFill/>
                  <a:prstDash val="solid"/>
                </a:ln>
                <a:solidFill>
                  <a:srgbClr val="BF9000"/>
                </a:solidFill>
              </a:rPr>
              <a:t> </a:t>
            </a:r>
            <a:r>
              <a:rPr lang="en-US" sz="3500" b="1" dirty="0" err="1">
                <a:ln w="12700" cmpd="sng">
                  <a:noFill/>
                  <a:prstDash val="solid"/>
                </a:ln>
                <a:solidFill>
                  <a:srgbClr val="BF9000"/>
                </a:solidFill>
              </a:rPr>
              <a:t>hấp</a:t>
            </a:r>
            <a:r>
              <a:rPr lang="en-US" sz="3500" b="1" dirty="0">
                <a:ln w="12700" cmpd="sng">
                  <a:noFill/>
                  <a:prstDash val="solid"/>
                </a:ln>
                <a:solidFill>
                  <a:srgbClr val="BF9000"/>
                </a:solidFill>
              </a:rPr>
              <a:t> </a:t>
            </a:r>
            <a:r>
              <a:rPr lang="en-US" sz="3500" b="1" dirty="0" err="1">
                <a:ln w="12700" cmpd="sng">
                  <a:noFill/>
                  <a:prstDash val="solid"/>
                </a:ln>
                <a:solidFill>
                  <a:srgbClr val="BF9000"/>
                </a:solidFill>
              </a:rPr>
              <a:t>thụ</a:t>
            </a:r>
            <a:endParaRPr lang="en-US" sz="3500" b="1" dirty="0">
              <a:ln w="12700" cmpd="sng">
                <a:noFill/>
                <a:prstDash val="solid"/>
              </a:ln>
              <a:solidFill>
                <a:srgbClr val="BF9000"/>
              </a:solidFill>
            </a:endParaRPr>
          </a:p>
        </p:txBody>
      </p:sp>
      <p:sp>
        <p:nvSpPr>
          <p:cNvPr id="88" name="Rectangle 87">
            <a:extLst>
              <a:ext uri="{FF2B5EF4-FFF2-40B4-BE49-F238E27FC236}">
                <a16:creationId xmlns:a16="http://schemas.microsoft.com/office/drawing/2014/main" id="{AA12E09A-3D3F-4F04-917E-ECB15C104D3C}"/>
              </a:ext>
            </a:extLst>
          </p:cNvPr>
          <p:cNvSpPr/>
          <p:nvPr/>
        </p:nvSpPr>
        <p:spPr>
          <a:xfrm rot="1445943">
            <a:off x="2112494" y="2799276"/>
            <a:ext cx="2800960" cy="630942"/>
          </a:xfrm>
          <a:prstGeom prst="rect">
            <a:avLst/>
          </a:prstGeom>
          <a:noFill/>
        </p:spPr>
        <p:txBody>
          <a:bodyPr wrap="none" lIns="91440" tIns="45720" rIns="91440" bIns="45720">
            <a:spAutoFit/>
          </a:bodyPr>
          <a:lstStyle/>
          <a:p>
            <a:pPr algn="ctr"/>
            <a:r>
              <a:rPr lang="en-US" sz="3500" b="1" dirty="0" err="1">
                <a:ln w="12700" cmpd="sng">
                  <a:noFill/>
                  <a:prstDash val="solid"/>
                </a:ln>
                <a:solidFill>
                  <a:srgbClr val="0000FF"/>
                </a:solidFill>
              </a:rPr>
              <a:t>Âm</a:t>
            </a:r>
            <a:r>
              <a:rPr lang="en-US" sz="3500" b="1" dirty="0">
                <a:ln w="12700" cmpd="sng">
                  <a:noFill/>
                  <a:prstDash val="solid"/>
                </a:ln>
                <a:solidFill>
                  <a:srgbClr val="0000FF"/>
                </a:solidFill>
              </a:rPr>
              <a:t> </a:t>
            </a:r>
            <a:r>
              <a:rPr lang="en-US" sz="3500" b="1" dirty="0" err="1">
                <a:ln w="12700" cmpd="sng">
                  <a:noFill/>
                  <a:prstDash val="solid"/>
                </a:ln>
                <a:solidFill>
                  <a:srgbClr val="0000FF"/>
                </a:solidFill>
              </a:rPr>
              <a:t>truyền</a:t>
            </a:r>
            <a:r>
              <a:rPr lang="en-US" sz="3500" b="1" dirty="0">
                <a:ln w="12700" cmpd="sng">
                  <a:noFill/>
                  <a:prstDash val="solid"/>
                </a:ln>
                <a:solidFill>
                  <a:srgbClr val="0000FF"/>
                </a:solidFill>
              </a:rPr>
              <a:t> </a:t>
            </a:r>
            <a:r>
              <a:rPr lang="en-US" sz="3500" b="1" dirty="0" err="1">
                <a:ln w="12700" cmpd="sng">
                  <a:noFill/>
                  <a:prstDash val="solid"/>
                </a:ln>
                <a:solidFill>
                  <a:srgbClr val="0000FF"/>
                </a:solidFill>
              </a:rPr>
              <a:t>tới</a:t>
            </a:r>
            <a:endParaRPr lang="en-US" sz="3500" b="1" dirty="0">
              <a:ln w="12700" cmpd="sng">
                <a:noFill/>
                <a:prstDash val="solid"/>
              </a:ln>
              <a:solidFill>
                <a:srgbClr val="0000FF"/>
              </a:solidFill>
            </a:endParaRPr>
          </a:p>
        </p:txBody>
      </p:sp>
      <p:sp>
        <p:nvSpPr>
          <p:cNvPr id="89" name="Rectangle 88">
            <a:extLst>
              <a:ext uri="{FF2B5EF4-FFF2-40B4-BE49-F238E27FC236}">
                <a16:creationId xmlns:a16="http://schemas.microsoft.com/office/drawing/2014/main" id="{4EB09F9B-E691-45A8-BC11-F3954CF6C538}"/>
              </a:ext>
            </a:extLst>
          </p:cNvPr>
          <p:cNvSpPr/>
          <p:nvPr/>
        </p:nvSpPr>
        <p:spPr>
          <a:xfrm>
            <a:off x="7695471" y="3092370"/>
            <a:ext cx="2957606" cy="630942"/>
          </a:xfrm>
          <a:prstGeom prst="rect">
            <a:avLst/>
          </a:prstGeom>
          <a:noFill/>
        </p:spPr>
        <p:txBody>
          <a:bodyPr wrap="none" lIns="91440" tIns="45720" rIns="91440" bIns="45720">
            <a:spAutoFit/>
          </a:bodyPr>
          <a:lstStyle/>
          <a:p>
            <a:pPr algn="ctr"/>
            <a:r>
              <a:rPr lang="en-US" sz="3500" b="1" dirty="0" err="1">
                <a:ln w="12700" cmpd="sng">
                  <a:noFill/>
                  <a:prstDash val="solid"/>
                </a:ln>
                <a:solidFill>
                  <a:srgbClr val="7030A0"/>
                </a:solidFill>
              </a:rPr>
              <a:t>Âm</a:t>
            </a:r>
            <a:r>
              <a:rPr lang="en-US" sz="3500" b="1" dirty="0">
                <a:ln w="12700" cmpd="sng">
                  <a:noFill/>
                  <a:prstDash val="solid"/>
                </a:ln>
                <a:solidFill>
                  <a:srgbClr val="7030A0"/>
                </a:solidFill>
              </a:rPr>
              <a:t> </a:t>
            </a:r>
            <a:r>
              <a:rPr lang="en-US" sz="3500" b="1" dirty="0" err="1">
                <a:ln w="12700" cmpd="sng">
                  <a:noFill/>
                  <a:prstDash val="solid"/>
                </a:ln>
                <a:solidFill>
                  <a:srgbClr val="7030A0"/>
                </a:solidFill>
              </a:rPr>
              <a:t>truyền</a:t>
            </a:r>
            <a:r>
              <a:rPr lang="en-US" sz="3500" b="1" dirty="0">
                <a:ln w="12700" cmpd="sng">
                  <a:noFill/>
                  <a:prstDash val="solid"/>
                </a:ln>
                <a:solidFill>
                  <a:srgbClr val="7030A0"/>
                </a:solidFill>
              </a:rPr>
              <a:t> qua</a:t>
            </a:r>
          </a:p>
        </p:txBody>
      </p:sp>
      <p:sp>
        <p:nvSpPr>
          <p:cNvPr id="11" name="Line 15">
            <a:extLst>
              <a:ext uri="{FF2B5EF4-FFF2-40B4-BE49-F238E27FC236}">
                <a16:creationId xmlns:a16="http://schemas.microsoft.com/office/drawing/2014/main" id="{F514A5B3-E19B-B51E-9E48-ECA152F4C888}"/>
              </a:ext>
            </a:extLst>
          </p:cNvPr>
          <p:cNvSpPr>
            <a:spLocks noChangeShapeType="1"/>
          </p:cNvSpPr>
          <p:nvPr/>
        </p:nvSpPr>
        <p:spPr bwMode="auto">
          <a:xfrm>
            <a:off x="3963836" y="2512291"/>
            <a:ext cx="1873545" cy="1006763"/>
          </a:xfrm>
          <a:prstGeom prst="line">
            <a:avLst/>
          </a:prstGeom>
          <a:noFill/>
          <a:ln w="190500" cmpd="sng">
            <a:solidFill>
              <a:srgbClr val="0000FF"/>
            </a:solidFill>
            <a:prstDash val="solid"/>
            <a:round/>
            <a:headEnd w="lg" len="lg"/>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Line 15">
            <a:extLst>
              <a:ext uri="{FF2B5EF4-FFF2-40B4-BE49-F238E27FC236}">
                <a16:creationId xmlns:a16="http://schemas.microsoft.com/office/drawing/2014/main" id="{A196D783-3491-CC32-40B4-3687FD2BD575}"/>
              </a:ext>
            </a:extLst>
          </p:cNvPr>
          <p:cNvSpPr>
            <a:spLocks noChangeShapeType="1"/>
          </p:cNvSpPr>
          <p:nvPr/>
        </p:nvSpPr>
        <p:spPr bwMode="auto">
          <a:xfrm flipH="1">
            <a:off x="4600280" y="3640773"/>
            <a:ext cx="1237101" cy="818105"/>
          </a:xfrm>
          <a:prstGeom prst="line">
            <a:avLst/>
          </a:prstGeom>
          <a:noFill/>
          <a:ln w="101600" cmpd="sng">
            <a:solidFill>
              <a:srgbClr val="43CEB1"/>
            </a:solidFill>
            <a:prstDash val="solid"/>
            <a:round/>
            <a:headEnd w="lg" len="lg"/>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 name="Line 15">
            <a:extLst>
              <a:ext uri="{FF2B5EF4-FFF2-40B4-BE49-F238E27FC236}">
                <a16:creationId xmlns:a16="http://schemas.microsoft.com/office/drawing/2014/main" id="{7697EDAF-27BB-81CC-3D02-FCEFAACAF0F3}"/>
              </a:ext>
            </a:extLst>
          </p:cNvPr>
          <p:cNvSpPr>
            <a:spLocks noChangeShapeType="1"/>
          </p:cNvSpPr>
          <p:nvPr/>
        </p:nvSpPr>
        <p:spPr bwMode="auto">
          <a:xfrm>
            <a:off x="7202078" y="3861499"/>
            <a:ext cx="13602" cy="1628173"/>
          </a:xfrm>
          <a:prstGeom prst="line">
            <a:avLst/>
          </a:prstGeom>
          <a:noFill/>
          <a:ln w="101600" cmpd="sng">
            <a:solidFill>
              <a:schemeClr val="accent4">
                <a:lumMod val="75000"/>
              </a:schemeClr>
            </a:solidFill>
            <a:prstDash val="solid"/>
            <a:round/>
            <a:headEnd w="lg" len="lg"/>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 name="Line 15">
            <a:extLst>
              <a:ext uri="{FF2B5EF4-FFF2-40B4-BE49-F238E27FC236}">
                <a16:creationId xmlns:a16="http://schemas.microsoft.com/office/drawing/2014/main" id="{37DF5A29-00F5-47AD-790E-2629CD705B15}"/>
              </a:ext>
            </a:extLst>
          </p:cNvPr>
          <p:cNvSpPr>
            <a:spLocks noChangeShapeType="1"/>
          </p:cNvSpPr>
          <p:nvPr/>
        </p:nvSpPr>
        <p:spPr bwMode="auto">
          <a:xfrm>
            <a:off x="7902761" y="3861499"/>
            <a:ext cx="1976530" cy="0"/>
          </a:xfrm>
          <a:prstGeom prst="line">
            <a:avLst/>
          </a:prstGeom>
          <a:noFill/>
          <a:ln w="101600" cmpd="sng">
            <a:solidFill>
              <a:srgbClr val="7030A0"/>
            </a:solidFill>
            <a:prstDash val="solid"/>
            <a:round/>
            <a:headEnd w="lg" len="lg"/>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37104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repeatCount="indefinite"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trips(down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barn(inVertical)">
                                      <p:cBhvr>
                                        <p:cTn id="17" dur="500"/>
                                        <p:tgtEl>
                                          <p:spTgt spid="88"/>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repeatCount="indefinite"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strips(down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barn(inVertical)">
                                      <p:cBhvr>
                                        <p:cTn id="27" dur="500"/>
                                        <p:tgtEl>
                                          <p:spTgt spid="86"/>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repeatCount="indefinite"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strips(down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7"/>
                                        </p:tgtEl>
                                        <p:attrNameLst>
                                          <p:attrName>style.visibility</p:attrName>
                                        </p:attrNameLst>
                                      </p:cBhvr>
                                      <p:to>
                                        <p:strVal val="visible"/>
                                      </p:to>
                                    </p:set>
                                    <p:animEffect transition="in" filter="barn(inVertical)">
                                      <p:cBhvr>
                                        <p:cTn id="37" dur="500"/>
                                        <p:tgtEl>
                                          <p:spTgt spid="87"/>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repeatCount="indefinite"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strips(down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9"/>
                                        </p:tgtEl>
                                        <p:attrNameLst>
                                          <p:attrName>style.visibility</p:attrName>
                                        </p:attrNameLst>
                                      </p:cBhvr>
                                      <p:to>
                                        <p:strVal val="visible"/>
                                      </p:to>
                                    </p:set>
                                    <p:animEffect transition="in" filter="barn(inVertical)">
                                      <p:cBhvr>
                                        <p:cTn id="4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P spid="88" grpId="0"/>
      <p:bldP spid="8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162877"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VẬT PHẢN XẠ ÂM TỐT - VẬT PHẢN XẠ ÂM KÉM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2</a:t>
              </a:r>
            </a:p>
          </p:txBody>
        </p:sp>
      </p:grpSp>
      <p:sp>
        <p:nvSpPr>
          <p:cNvPr id="10" name="TextBox 9">
            <a:extLst>
              <a:ext uri="{FF2B5EF4-FFF2-40B4-BE49-F238E27FC236}">
                <a16:creationId xmlns:a16="http://schemas.microsoft.com/office/drawing/2014/main" id="{96B20A04-A7F8-4FE8-A2E0-DF27DCF76CB2}"/>
              </a:ext>
            </a:extLst>
          </p:cNvPr>
          <p:cNvSpPr txBox="1"/>
          <p:nvPr/>
        </p:nvSpPr>
        <p:spPr>
          <a:xfrm>
            <a:off x="122903" y="1232286"/>
            <a:ext cx="11946194" cy="1306191"/>
          </a:xfrm>
          <a:prstGeom prst="rect">
            <a:avLst/>
          </a:prstGeom>
          <a:noFill/>
        </p:spPr>
        <p:txBody>
          <a:bodyPr wrap="square" rtlCol="0">
            <a:spAutoFit/>
          </a:bodyPr>
          <a:lstStyle/>
          <a:p>
            <a:pPr>
              <a:lnSpc>
                <a:spcPct val="120000"/>
              </a:lnSpc>
            </a:pPr>
            <a:r>
              <a:rPr lang="en-US" sz="3400" dirty="0"/>
              <a:t>-</a:t>
            </a:r>
            <a:r>
              <a:rPr lang="en-US" sz="3400" dirty="0" err="1"/>
              <a:t>Những</a:t>
            </a:r>
            <a:r>
              <a:rPr lang="en-US" sz="3400" dirty="0"/>
              <a:t> </a:t>
            </a:r>
            <a:r>
              <a:rPr lang="en-US" sz="3400" dirty="0" err="1">
                <a:solidFill>
                  <a:srgbClr val="0070C0"/>
                </a:solidFill>
              </a:rPr>
              <a:t>vật</a:t>
            </a:r>
            <a:r>
              <a:rPr lang="en-US" sz="3400" dirty="0">
                <a:solidFill>
                  <a:srgbClr val="0070C0"/>
                </a:solidFill>
              </a:rPr>
              <a:t> </a:t>
            </a:r>
            <a:r>
              <a:rPr lang="en-US" sz="3400" dirty="0" err="1">
                <a:solidFill>
                  <a:srgbClr val="0070C0"/>
                </a:solidFill>
              </a:rPr>
              <a:t>liệu</a:t>
            </a:r>
            <a:r>
              <a:rPr lang="en-US" sz="3400" dirty="0">
                <a:solidFill>
                  <a:srgbClr val="0070C0"/>
                </a:solidFill>
              </a:rPr>
              <a:t> </a:t>
            </a:r>
            <a:r>
              <a:rPr lang="en-US" sz="3400" dirty="0" err="1">
                <a:solidFill>
                  <a:srgbClr val="0070C0"/>
                </a:solidFill>
              </a:rPr>
              <a:t>cứng</a:t>
            </a:r>
            <a:r>
              <a:rPr lang="en-US" sz="3400" dirty="0">
                <a:solidFill>
                  <a:srgbClr val="0070C0"/>
                </a:solidFill>
              </a:rPr>
              <a:t> </a:t>
            </a:r>
            <a:r>
              <a:rPr lang="en-US" sz="3400" dirty="0" err="1"/>
              <a:t>có</a:t>
            </a:r>
            <a:r>
              <a:rPr lang="en-US" sz="3400" dirty="0"/>
              <a:t> </a:t>
            </a:r>
            <a:r>
              <a:rPr lang="en-US" sz="3400" dirty="0" err="1">
                <a:solidFill>
                  <a:srgbClr val="00B050"/>
                </a:solidFill>
              </a:rPr>
              <a:t>bề</a:t>
            </a:r>
            <a:r>
              <a:rPr lang="en-US" sz="3400" dirty="0">
                <a:solidFill>
                  <a:srgbClr val="00B050"/>
                </a:solidFill>
              </a:rPr>
              <a:t> </a:t>
            </a:r>
            <a:r>
              <a:rPr lang="en-US" sz="3400" dirty="0" err="1">
                <a:solidFill>
                  <a:srgbClr val="00B050"/>
                </a:solidFill>
              </a:rPr>
              <a:t>mặt</a:t>
            </a:r>
            <a:r>
              <a:rPr lang="en-US" sz="3400" dirty="0">
                <a:solidFill>
                  <a:srgbClr val="00B050"/>
                </a:solidFill>
              </a:rPr>
              <a:t> </a:t>
            </a:r>
            <a:r>
              <a:rPr lang="en-US" sz="3400" dirty="0" err="1">
                <a:solidFill>
                  <a:srgbClr val="00B050"/>
                </a:solidFill>
              </a:rPr>
              <a:t>nhẵn</a:t>
            </a:r>
            <a:r>
              <a:rPr lang="en-US" sz="3400" dirty="0">
                <a:solidFill>
                  <a:srgbClr val="00B050"/>
                </a:solidFill>
              </a:rPr>
              <a:t> </a:t>
            </a:r>
            <a:r>
              <a:rPr lang="en-US" sz="3400" dirty="0" err="1">
                <a:solidFill>
                  <a:srgbClr val="FF0000"/>
                </a:solidFill>
              </a:rPr>
              <a:t>phản</a:t>
            </a:r>
            <a:r>
              <a:rPr lang="en-US" sz="3400" dirty="0">
                <a:solidFill>
                  <a:srgbClr val="FF0000"/>
                </a:solidFill>
              </a:rPr>
              <a:t> </a:t>
            </a:r>
            <a:r>
              <a:rPr lang="en-US" sz="3400" dirty="0" err="1">
                <a:solidFill>
                  <a:srgbClr val="FF0000"/>
                </a:solidFill>
              </a:rPr>
              <a:t>xạ</a:t>
            </a:r>
            <a:r>
              <a:rPr lang="en-US" sz="3400" dirty="0">
                <a:solidFill>
                  <a:srgbClr val="FF0000"/>
                </a:solidFill>
              </a:rPr>
              <a:t> </a:t>
            </a:r>
            <a:r>
              <a:rPr lang="en-US" sz="3400" dirty="0" err="1">
                <a:solidFill>
                  <a:srgbClr val="FF0000"/>
                </a:solidFill>
              </a:rPr>
              <a:t>âm</a:t>
            </a:r>
            <a:r>
              <a:rPr lang="en-US" sz="3400" dirty="0">
                <a:solidFill>
                  <a:srgbClr val="FF0000"/>
                </a:solidFill>
              </a:rPr>
              <a:t> </a:t>
            </a:r>
            <a:r>
              <a:rPr lang="en-US" sz="3400" dirty="0" err="1">
                <a:solidFill>
                  <a:srgbClr val="FF0000"/>
                </a:solidFill>
              </a:rPr>
              <a:t>tốt</a:t>
            </a:r>
            <a:r>
              <a:rPr lang="en-US" sz="3400" dirty="0">
                <a:solidFill>
                  <a:srgbClr val="FF0000"/>
                </a:solidFill>
              </a:rPr>
              <a:t>.</a:t>
            </a:r>
            <a:endParaRPr lang="en-US" sz="3400" dirty="0"/>
          </a:p>
          <a:p>
            <a:pPr>
              <a:lnSpc>
                <a:spcPct val="120000"/>
              </a:lnSpc>
            </a:pPr>
            <a:r>
              <a:rPr lang="en-US" sz="3400" dirty="0"/>
              <a:t>-</a:t>
            </a:r>
            <a:r>
              <a:rPr lang="en-US" sz="3400" dirty="0" err="1"/>
              <a:t>Những</a:t>
            </a:r>
            <a:r>
              <a:rPr lang="en-US" sz="3400" dirty="0"/>
              <a:t> </a:t>
            </a:r>
            <a:r>
              <a:rPr lang="en-US" sz="3400" dirty="0" err="1">
                <a:solidFill>
                  <a:srgbClr val="0070C0"/>
                </a:solidFill>
              </a:rPr>
              <a:t>vật</a:t>
            </a:r>
            <a:r>
              <a:rPr lang="en-US" sz="3400" dirty="0">
                <a:solidFill>
                  <a:srgbClr val="0070C0"/>
                </a:solidFill>
              </a:rPr>
              <a:t> </a:t>
            </a:r>
            <a:r>
              <a:rPr lang="en-US" sz="3400" dirty="0" err="1">
                <a:solidFill>
                  <a:srgbClr val="0070C0"/>
                </a:solidFill>
              </a:rPr>
              <a:t>liệu</a:t>
            </a:r>
            <a:r>
              <a:rPr lang="en-US" sz="3400" dirty="0">
                <a:solidFill>
                  <a:srgbClr val="0070C0"/>
                </a:solidFill>
              </a:rPr>
              <a:t> </a:t>
            </a:r>
            <a:r>
              <a:rPr lang="en-US" sz="3400" dirty="0" err="1">
                <a:solidFill>
                  <a:srgbClr val="0070C0"/>
                </a:solidFill>
              </a:rPr>
              <a:t>mềm</a:t>
            </a:r>
            <a:r>
              <a:rPr lang="en-US" sz="3400" dirty="0">
                <a:solidFill>
                  <a:srgbClr val="0070C0"/>
                </a:solidFill>
              </a:rPr>
              <a:t>, </a:t>
            </a:r>
            <a:r>
              <a:rPr lang="en-US" sz="3400" dirty="0" err="1">
                <a:solidFill>
                  <a:srgbClr val="0070C0"/>
                </a:solidFill>
              </a:rPr>
              <a:t>xốp</a:t>
            </a:r>
            <a:r>
              <a:rPr lang="en-US" sz="3400" dirty="0">
                <a:solidFill>
                  <a:srgbClr val="0070C0"/>
                </a:solidFill>
              </a:rPr>
              <a:t> </a:t>
            </a:r>
            <a:r>
              <a:rPr lang="en-US" sz="3400" dirty="0" err="1"/>
              <a:t>có</a:t>
            </a:r>
            <a:r>
              <a:rPr lang="en-US" sz="3400" dirty="0"/>
              <a:t> </a:t>
            </a:r>
            <a:r>
              <a:rPr lang="en-US" sz="3400" dirty="0" err="1">
                <a:solidFill>
                  <a:srgbClr val="00B050"/>
                </a:solidFill>
              </a:rPr>
              <a:t>bề</a:t>
            </a:r>
            <a:r>
              <a:rPr lang="en-US" sz="3400" dirty="0">
                <a:solidFill>
                  <a:srgbClr val="00B050"/>
                </a:solidFill>
              </a:rPr>
              <a:t> </a:t>
            </a:r>
            <a:r>
              <a:rPr lang="en-US" sz="3400" dirty="0" err="1">
                <a:solidFill>
                  <a:srgbClr val="00B050"/>
                </a:solidFill>
              </a:rPr>
              <a:t>mặt</a:t>
            </a:r>
            <a:r>
              <a:rPr lang="en-US" sz="3400" dirty="0">
                <a:solidFill>
                  <a:srgbClr val="00B050"/>
                </a:solidFill>
              </a:rPr>
              <a:t> </a:t>
            </a:r>
            <a:r>
              <a:rPr lang="en-US" sz="3400" dirty="0" err="1">
                <a:solidFill>
                  <a:srgbClr val="00B050"/>
                </a:solidFill>
              </a:rPr>
              <a:t>ghồ</a:t>
            </a:r>
            <a:r>
              <a:rPr lang="en-US" sz="3400" dirty="0">
                <a:solidFill>
                  <a:srgbClr val="00B050"/>
                </a:solidFill>
              </a:rPr>
              <a:t> </a:t>
            </a:r>
            <a:r>
              <a:rPr lang="en-US" sz="3400" dirty="0" err="1">
                <a:solidFill>
                  <a:srgbClr val="00B050"/>
                </a:solidFill>
              </a:rPr>
              <a:t>ghề</a:t>
            </a:r>
            <a:r>
              <a:rPr lang="en-US" sz="3400" dirty="0">
                <a:solidFill>
                  <a:srgbClr val="00B050"/>
                </a:solidFill>
              </a:rPr>
              <a:t> </a:t>
            </a:r>
            <a:r>
              <a:rPr lang="en-US" sz="3400" dirty="0" err="1"/>
              <a:t>thì</a:t>
            </a:r>
            <a:r>
              <a:rPr lang="en-US" sz="3400" dirty="0"/>
              <a:t> </a:t>
            </a:r>
            <a:r>
              <a:rPr lang="en-US" sz="3400" dirty="0" err="1">
                <a:solidFill>
                  <a:srgbClr val="FF0000"/>
                </a:solidFill>
              </a:rPr>
              <a:t>phản</a:t>
            </a:r>
            <a:r>
              <a:rPr lang="en-US" sz="3400" dirty="0">
                <a:solidFill>
                  <a:srgbClr val="FF0000"/>
                </a:solidFill>
              </a:rPr>
              <a:t> </a:t>
            </a:r>
            <a:r>
              <a:rPr lang="en-US" sz="3400" dirty="0" err="1">
                <a:solidFill>
                  <a:srgbClr val="FF0000"/>
                </a:solidFill>
              </a:rPr>
              <a:t>xạ</a:t>
            </a:r>
            <a:r>
              <a:rPr lang="en-US" sz="3400" dirty="0">
                <a:solidFill>
                  <a:srgbClr val="FF0000"/>
                </a:solidFill>
              </a:rPr>
              <a:t> </a:t>
            </a:r>
            <a:r>
              <a:rPr lang="en-US" sz="3400" dirty="0" err="1">
                <a:solidFill>
                  <a:srgbClr val="FF0000"/>
                </a:solidFill>
              </a:rPr>
              <a:t>âm</a:t>
            </a:r>
            <a:r>
              <a:rPr lang="en-US" sz="3400" dirty="0">
                <a:solidFill>
                  <a:srgbClr val="FF0000"/>
                </a:solidFill>
              </a:rPr>
              <a:t> </a:t>
            </a:r>
            <a:r>
              <a:rPr lang="en-US" sz="3400" dirty="0" err="1">
                <a:solidFill>
                  <a:srgbClr val="FF0000"/>
                </a:solidFill>
              </a:rPr>
              <a:t>kém</a:t>
            </a:r>
            <a:r>
              <a:rPr lang="en-US" sz="3400" dirty="0"/>
              <a:t>.</a:t>
            </a:r>
          </a:p>
        </p:txBody>
      </p:sp>
      <p:pic>
        <p:nvPicPr>
          <p:cNvPr id="11" name="Picture 4" descr="Related image">
            <a:extLst>
              <a:ext uri="{FF2B5EF4-FFF2-40B4-BE49-F238E27FC236}">
                <a16:creationId xmlns:a16="http://schemas.microsoft.com/office/drawing/2014/main" id="{5EA3C05B-2B5A-4C1B-BDB6-7E65BE9565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0768" y="2723970"/>
            <a:ext cx="3962681" cy="297201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Image result for vÃ¡n gá»">
            <a:extLst>
              <a:ext uri="{FF2B5EF4-FFF2-40B4-BE49-F238E27FC236}">
                <a16:creationId xmlns:a16="http://schemas.microsoft.com/office/drawing/2014/main" id="{34466F68-7F07-4556-B4E8-64AE6EB690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388" y="2723970"/>
            <a:ext cx="3962681" cy="297201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5A6365D-3F66-448D-8FA5-7E7FDB8B41A8}"/>
              </a:ext>
            </a:extLst>
          </p:cNvPr>
          <p:cNvSpPr txBox="1"/>
          <p:nvPr/>
        </p:nvSpPr>
        <p:spPr>
          <a:xfrm>
            <a:off x="6823881" y="6181136"/>
            <a:ext cx="5245216" cy="615553"/>
          </a:xfrm>
          <a:prstGeom prst="rect">
            <a:avLst/>
          </a:prstGeom>
          <a:noFill/>
        </p:spPr>
        <p:txBody>
          <a:bodyPr wrap="square" rtlCol="0">
            <a:spAutoFit/>
          </a:bodyPr>
          <a:lstStyle/>
          <a:p>
            <a:pPr algn="ctr"/>
            <a:r>
              <a:rPr lang="en-US" sz="3400" dirty="0" err="1">
                <a:solidFill>
                  <a:srgbClr val="0070C0"/>
                </a:solidFill>
              </a:rPr>
              <a:t>Phản</a:t>
            </a:r>
            <a:r>
              <a:rPr lang="en-US" sz="3400" dirty="0">
                <a:solidFill>
                  <a:srgbClr val="0070C0"/>
                </a:solidFill>
              </a:rPr>
              <a:t> </a:t>
            </a:r>
            <a:r>
              <a:rPr lang="en-US" sz="3400" dirty="0" err="1">
                <a:solidFill>
                  <a:srgbClr val="0070C0"/>
                </a:solidFill>
              </a:rPr>
              <a:t>xạ</a:t>
            </a:r>
            <a:r>
              <a:rPr lang="en-US" sz="3400" dirty="0">
                <a:solidFill>
                  <a:srgbClr val="0070C0"/>
                </a:solidFill>
              </a:rPr>
              <a:t> </a:t>
            </a:r>
            <a:r>
              <a:rPr lang="en-US" sz="3400" dirty="0" err="1">
                <a:solidFill>
                  <a:srgbClr val="0070C0"/>
                </a:solidFill>
              </a:rPr>
              <a:t>âm</a:t>
            </a:r>
            <a:r>
              <a:rPr lang="en-US" sz="3400" dirty="0"/>
              <a:t> </a:t>
            </a:r>
            <a:r>
              <a:rPr lang="en-US" sz="3400" dirty="0" err="1">
                <a:solidFill>
                  <a:srgbClr val="00B050"/>
                </a:solidFill>
              </a:rPr>
              <a:t>kém</a:t>
            </a:r>
            <a:r>
              <a:rPr lang="en-US" sz="3400" dirty="0">
                <a:solidFill>
                  <a:srgbClr val="00B050"/>
                </a:solidFill>
              </a:rPr>
              <a:t> </a:t>
            </a:r>
            <a:r>
              <a:rPr lang="en-US" sz="3400" dirty="0" err="1">
                <a:solidFill>
                  <a:srgbClr val="00B050"/>
                </a:solidFill>
              </a:rPr>
              <a:t>dần</a:t>
            </a:r>
            <a:endParaRPr lang="en-US" sz="3400" dirty="0">
              <a:solidFill>
                <a:srgbClr val="00B050"/>
              </a:solidFill>
            </a:endParaRPr>
          </a:p>
        </p:txBody>
      </p:sp>
      <p:pic>
        <p:nvPicPr>
          <p:cNvPr id="19" name="Picture 10" descr="Image result for tÆ°á»ng gáº¡ch">
            <a:extLst>
              <a:ext uri="{FF2B5EF4-FFF2-40B4-BE49-F238E27FC236}">
                <a16:creationId xmlns:a16="http://schemas.microsoft.com/office/drawing/2014/main" id="{57ED38B6-32A8-47CA-B44D-9886AD1631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0176" y="2737496"/>
            <a:ext cx="2958485" cy="2958485"/>
          </a:xfrm>
          <a:prstGeom prst="rect">
            <a:avLst/>
          </a:prstGeom>
          <a:noFill/>
          <a:extLst>
            <a:ext uri="{909E8E84-426E-40DD-AFC4-6F175D3DCCD1}">
              <a14:hiddenFill xmlns:a14="http://schemas.microsoft.com/office/drawing/2010/main">
                <a:solidFill>
                  <a:srgbClr val="FFFFFF"/>
                </a:solidFill>
              </a14:hiddenFill>
            </a:ext>
          </a:extLst>
        </p:spPr>
      </p:pic>
      <p:sp>
        <p:nvSpPr>
          <p:cNvPr id="20" name="Line 15">
            <a:extLst>
              <a:ext uri="{FF2B5EF4-FFF2-40B4-BE49-F238E27FC236}">
                <a16:creationId xmlns:a16="http://schemas.microsoft.com/office/drawing/2014/main" id="{B152F22F-E7D6-48E6-B8CF-FC6A6B2524BC}"/>
              </a:ext>
            </a:extLst>
          </p:cNvPr>
          <p:cNvSpPr>
            <a:spLocks noChangeShapeType="1"/>
          </p:cNvSpPr>
          <p:nvPr/>
        </p:nvSpPr>
        <p:spPr bwMode="auto">
          <a:xfrm>
            <a:off x="8081817" y="6015383"/>
            <a:ext cx="2831439" cy="22582"/>
          </a:xfrm>
          <a:prstGeom prst="line">
            <a:avLst/>
          </a:prstGeom>
          <a:noFill/>
          <a:ln w="127000" cmpd="sng">
            <a:solidFill>
              <a:srgbClr val="FF0000"/>
            </a:solidFill>
            <a:prstDash val="solid"/>
            <a:round/>
            <a:headEnd w="lg" len="lg"/>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 name="TextBox 20">
            <a:extLst>
              <a:ext uri="{FF2B5EF4-FFF2-40B4-BE49-F238E27FC236}">
                <a16:creationId xmlns:a16="http://schemas.microsoft.com/office/drawing/2014/main" id="{5F85AE46-D890-6B49-3D83-C24773D57012}"/>
              </a:ext>
            </a:extLst>
          </p:cNvPr>
          <p:cNvSpPr txBox="1"/>
          <p:nvPr/>
        </p:nvSpPr>
        <p:spPr>
          <a:xfrm>
            <a:off x="496854" y="6192427"/>
            <a:ext cx="4267558" cy="615553"/>
          </a:xfrm>
          <a:prstGeom prst="rect">
            <a:avLst/>
          </a:prstGeom>
          <a:noFill/>
        </p:spPr>
        <p:txBody>
          <a:bodyPr wrap="square" rtlCol="0">
            <a:spAutoFit/>
          </a:bodyPr>
          <a:lstStyle/>
          <a:p>
            <a:pPr algn="ctr"/>
            <a:r>
              <a:rPr lang="en-US" sz="3400" dirty="0" err="1">
                <a:solidFill>
                  <a:srgbClr val="0070C0"/>
                </a:solidFill>
              </a:rPr>
              <a:t>Phản</a:t>
            </a:r>
            <a:r>
              <a:rPr lang="en-US" sz="3400" dirty="0">
                <a:solidFill>
                  <a:srgbClr val="0070C0"/>
                </a:solidFill>
              </a:rPr>
              <a:t> </a:t>
            </a:r>
            <a:r>
              <a:rPr lang="en-US" sz="3400" dirty="0" err="1">
                <a:solidFill>
                  <a:srgbClr val="0070C0"/>
                </a:solidFill>
              </a:rPr>
              <a:t>xạ</a:t>
            </a:r>
            <a:r>
              <a:rPr lang="en-US" sz="3400" dirty="0">
                <a:solidFill>
                  <a:srgbClr val="0070C0"/>
                </a:solidFill>
              </a:rPr>
              <a:t> </a:t>
            </a:r>
            <a:r>
              <a:rPr lang="en-US" sz="3400" dirty="0" err="1">
                <a:solidFill>
                  <a:srgbClr val="0070C0"/>
                </a:solidFill>
              </a:rPr>
              <a:t>âm</a:t>
            </a:r>
            <a:r>
              <a:rPr lang="en-US" sz="3400" dirty="0"/>
              <a:t> </a:t>
            </a:r>
            <a:r>
              <a:rPr lang="en-US" sz="3400" dirty="0" err="1">
                <a:solidFill>
                  <a:srgbClr val="00B050"/>
                </a:solidFill>
              </a:rPr>
              <a:t>tốt</a:t>
            </a:r>
            <a:r>
              <a:rPr lang="en-US" sz="3400" dirty="0">
                <a:solidFill>
                  <a:srgbClr val="00B050"/>
                </a:solidFill>
              </a:rPr>
              <a:t> </a:t>
            </a:r>
            <a:r>
              <a:rPr lang="en-US" sz="3400" dirty="0" err="1">
                <a:solidFill>
                  <a:srgbClr val="00B050"/>
                </a:solidFill>
              </a:rPr>
              <a:t>dần</a:t>
            </a:r>
            <a:endParaRPr lang="en-US" sz="3400" dirty="0">
              <a:solidFill>
                <a:srgbClr val="00B050"/>
              </a:solidFill>
            </a:endParaRPr>
          </a:p>
        </p:txBody>
      </p:sp>
      <p:sp>
        <p:nvSpPr>
          <p:cNvPr id="22" name="Line 15">
            <a:extLst>
              <a:ext uri="{FF2B5EF4-FFF2-40B4-BE49-F238E27FC236}">
                <a16:creationId xmlns:a16="http://schemas.microsoft.com/office/drawing/2014/main" id="{3024BC18-988B-2EC5-7D12-7DA87A4967D4}"/>
              </a:ext>
            </a:extLst>
          </p:cNvPr>
          <p:cNvSpPr>
            <a:spLocks noChangeShapeType="1"/>
          </p:cNvSpPr>
          <p:nvPr/>
        </p:nvSpPr>
        <p:spPr bwMode="auto">
          <a:xfrm flipH="1">
            <a:off x="1304885" y="6026674"/>
            <a:ext cx="2303686" cy="22582"/>
          </a:xfrm>
          <a:prstGeom prst="line">
            <a:avLst/>
          </a:prstGeom>
          <a:noFill/>
          <a:ln w="127000" cmpd="sng">
            <a:solidFill>
              <a:srgbClr val="FF0000"/>
            </a:solidFill>
            <a:prstDash val="solid"/>
            <a:round/>
            <a:headEnd w="lg" len="lg"/>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 name="Google Shape;674;p57">
            <a:extLst>
              <a:ext uri="{FF2B5EF4-FFF2-40B4-BE49-F238E27FC236}">
                <a16:creationId xmlns:a16="http://schemas.microsoft.com/office/drawing/2014/main" id="{70D323BE-B2DF-C5D4-717A-8C56913B08E9}"/>
              </a:ext>
            </a:extLst>
          </p:cNvPr>
          <p:cNvSpPr/>
          <p:nvPr/>
        </p:nvSpPr>
        <p:spPr>
          <a:xfrm>
            <a:off x="10276217" y="1195745"/>
            <a:ext cx="543739" cy="549137"/>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chemeClr val="accent1"/>
          </a:solidFill>
          <a:ln>
            <a:noFill/>
          </a:ln>
        </p:spPr>
        <p:txBody>
          <a:bodyPr spcFirstLastPara="1" wrap="square" lIns="91425" tIns="91425" rIns="91425" bIns="91425" anchor="ctr" anchorCtr="0">
            <a:noAutofit/>
          </a:bodyPr>
          <a:ls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375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500" fill="hold"/>
                                        <p:tgtEl>
                                          <p:spTgt spid="17"/>
                                        </p:tgtEl>
                                        <p:attrNameLst>
                                          <p:attrName>ppt_x</p:attrName>
                                        </p:attrNameLst>
                                      </p:cBhvr>
                                      <p:tavLst>
                                        <p:tav tm="0">
                                          <p:val>
                                            <p:strVal val="#ppt_x"/>
                                          </p:val>
                                        </p:tav>
                                        <p:tav tm="100000">
                                          <p:val>
                                            <p:strVal val="#ppt_x"/>
                                          </p:val>
                                        </p:tav>
                                      </p:tavLst>
                                    </p:anim>
                                    <p:anim calcmode="lin" valueType="num">
                                      <p:cBhvr additive="base">
                                        <p:cTn id="3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7" grpId="0"/>
      <p:bldP spid="20" grpId="0" animBg="1"/>
      <p:bldP spid="21" grpId="0"/>
      <p:bldP spid="22"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162877"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VẬT PHẢN XẠ ÂM TỐT - VẬT PHẢN XẠ ÂM KÉM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2</a:t>
              </a:r>
            </a:p>
          </p:txBody>
        </p:sp>
      </p:grpSp>
      <p:sp>
        <p:nvSpPr>
          <p:cNvPr id="10" name="TextBox 9">
            <a:extLst>
              <a:ext uri="{FF2B5EF4-FFF2-40B4-BE49-F238E27FC236}">
                <a16:creationId xmlns:a16="http://schemas.microsoft.com/office/drawing/2014/main" id="{96B20A04-A7F8-4FE8-A2E0-DF27DCF76CB2}"/>
              </a:ext>
            </a:extLst>
          </p:cNvPr>
          <p:cNvSpPr txBox="1"/>
          <p:nvPr/>
        </p:nvSpPr>
        <p:spPr>
          <a:xfrm>
            <a:off x="262273" y="4583694"/>
            <a:ext cx="11669171" cy="1934056"/>
          </a:xfrm>
          <a:prstGeom prst="rect">
            <a:avLst/>
          </a:prstGeom>
          <a:noFill/>
        </p:spPr>
        <p:txBody>
          <a:bodyPr wrap="square" rtlCol="0">
            <a:spAutoFit/>
          </a:bodyPr>
          <a:lstStyle/>
          <a:p>
            <a:pPr algn="just">
              <a:lnSpc>
                <a:spcPct val="120000"/>
              </a:lnSpc>
            </a:pPr>
            <a:r>
              <a:rPr lang="en-US" sz="3400" b="1" dirty="0">
                <a:solidFill>
                  <a:srgbClr val="FF0000"/>
                </a:solidFill>
                <a:latin typeface="Calibri (Body)"/>
              </a:rPr>
              <a:t>CÂU HỎI: </a:t>
            </a:r>
            <a:r>
              <a:rPr lang="en-US" sz="3400" dirty="0">
                <a:latin typeface="Calibri (Body)"/>
              </a:rPr>
              <a:t>T</a:t>
            </a:r>
            <a:r>
              <a:rPr lang="vi-VN" sz="3400" dirty="0">
                <a:latin typeface="Calibri (Body)"/>
              </a:rPr>
              <a:t>rong nhiều phòng hòa nhạc, phòng chiếu phim, phòng ghi âm, người ta thường làm tường sần sùi hoặc treo màn nhung, trải thảm sàn để làm giảm âm phản xạ. Em hãy giải thích vì sao?</a:t>
            </a:r>
            <a:endParaRPr lang="en-US" sz="3400" i="1" dirty="0">
              <a:latin typeface="Calibri (Body)"/>
            </a:endParaRPr>
          </a:p>
        </p:txBody>
      </p:sp>
      <p:pic>
        <p:nvPicPr>
          <p:cNvPr id="6146" name="Picture 2" descr="sơn gai là gì, quy trình thi công sơn gai">
            <a:extLst>
              <a:ext uri="{FF2B5EF4-FFF2-40B4-BE49-F238E27FC236}">
                <a16:creationId xmlns:a16="http://schemas.microsoft.com/office/drawing/2014/main" id="{F3C2772F-F22F-4338-82D4-4FA3AD6F39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7102"/>
          <a:stretch/>
        </p:blipFill>
        <p:spPr bwMode="auto">
          <a:xfrm>
            <a:off x="262273" y="1307278"/>
            <a:ext cx="2116884" cy="309742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COUSTIC CINEMAS | WORLDWIDE TURNKEY INTERIOR FIT OUT SOLUTIONS">
            <a:extLst>
              <a:ext uri="{FF2B5EF4-FFF2-40B4-BE49-F238E27FC236}">
                <a16:creationId xmlns:a16="http://schemas.microsoft.com/office/drawing/2014/main" id="{CC4CBB04-E551-4F98-B6A8-2E8C358258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785"/>
          <a:stretch/>
        </p:blipFill>
        <p:spPr bwMode="auto">
          <a:xfrm>
            <a:off x="7148050" y="1307278"/>
            <a:ext cx="4679125" cy="309742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inema leisure carpet | arc edition">
            <a:extLst>
              <a:ext uri="{FF2B5EF4-FFF2-40B4-BE49-F238E27FC236}">
                <a16:creationId xmlns:a16="http://schemas.microsoft.com/office/drawing/2014/main" id="{B0AB8E1B-D34B-434A-9B4F-BF63AC916A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6716" y="1307278"/>
            <a:ext cx="4673775" cy="311488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AC7AE82-B1BD-88FA-CD92-76491684B202}"/>
              </a:ext>
            </a:extLst>
          </p:cNvPr>
          <p:cNvSpPr txBox="1"/>
          <p:nvPr/>
        </p:nvSpPr>
        <p:spPr>
          <a:xfrm>
            <a:off x="258838" y="4637876"/>
            <a:ext cx="11669172" cy="1825756"/>
          </a:xfrm>
          <a:prstGeom prst="rect">
            <a:avLst/>
          </a:prstGeom>
          <a:solidFill>
            <a:srgbClr val="81C241"/>
          </a:solidFill>
          <a:ln w="25400" cap="flat" cmpd="sng" algn="ctr">
            <a:solidFill>
              <a:srgbClr val="FFFFFF"/>
            </a:solidFill>
            <a:prstDash val="solid"/>
          </a:ln>
          <a:effectLst>
            <a:softEdge rad="31750"/>
          </a:effectLst>
        </p:spPr>
        <p:txBody>
          <a:bodyPr wrap="square" rtlCol="0">
            <a:spAutoFit/>
          </a:bodyPr>
          <a:lstStyle/>
          <a:p>
            <a:pPr algn="just">
              <a:lnSpc>
                <a:spcPct val="120000"/>
              </a:lnSpc>
            </a:pPr>
            <a:r>
              <a:rPr lang="vi-VN" sz="3200" dirty="0">
                <a:latin typeface="Calibri (Body)"/>
              </a:rPr>
              <a:t>Tường của nhà hát, phòng hòa nhạc, rạp chiếu phim thường được làm sần sùi hoặc treo, phủ rèm nhung, len, dạ.. để </a:t>
            </a:r>
            <a:r>
              <a:rPr lang="vi-VN" sz="3200" dirty="0">
                <a:solidFill>
                  <a:srgbClr val="0000FF"/>
                </a:solidFill>
                <a:latin typeface="Calibri (Body)"/>
              </a:rPr>
              <a:t>làm giảm tiếng vang</a:t>
            </a:r>
            <a:r>
              <a:rPr lang="vi-VN" sz="3200" dirty="0">
                <a:latin typeface="Calibri (Body)"/>
              </a:rPr>
              <a:t>, </a:t>
            </a:r>
            <a:r>
              <a:rPr lang="vi-VN" sz="3200" b="1" dirty="0">
                <a:solidFill>
                  <a:srgbClr val="C00000"/>
                </a:solidFill>
                <a:latin typeface="Calibri (Body)"/>
              </a:rPr>
              <a:t>giúp âm thanh được to, rõ hơn.</a:t>
            </a:r>
            <a:endParaRPr lang="en-US" sz="3300" i="1" dirty="0">
              <a:solidFill>
                <a:srgbClr val="C00000"/>
              </a:solidFill>
              <a:latin typeface="Calibri" panose="020F0502020204030204" pitchFamily="34" charset="0"/>
              <a:cs typeface="Calibri" panose="020F0502020204030204" pitchFamily="34" charset="0"/>
            </a:endParaRPr>
          </a:p>
        </p:txBody>
      </p:sp>
      <p:pic>
        <p:nvPicPr>
          <p:cNvPr id="17" name="Picture 16" descr="Question Mark Thinking Sticker by Universal Kids for iOS &amp; Android | GIPHY">
            <a:extLst>
              <a:ext uri="{FF2B5EF4-FFF2-40B4-BE49-F238E27FC236}">
                <a16:creationId xmlns:a16="http://schemas.microsoft.com/office/drawing/2014/main" id="{BC6C5E58-10AD-5B11-054B-4EC145FDC8E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379157" y="3086185"/>
            <a:ext cx="1435106" cy="1435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92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barn(inVertical)">
                                      <p:cBhvr>
                                        <p:cTn id="7" dur="500"/>
                                        <p:tgtEl>
                                          <p:spTgt spid="6150"/>
                                        </p:tgtEl>
                                      </p:cBhvr>
                                    </p:animEffect>
                                  </p:childTnLst>
                                </p:cTn>
                              </p:par>
                              <p:par>
                                <p:cTn id="8" presetID="16" presetClass="entr" presetSubtype="21" fill="hold" nodeType="withEffect">
                                  <p:stCondLst>
                                    <p:cond delay="0"/>
                                  </p:stCondLst>
                                  <p:childTnLst>
                                    <p:set>
                                      <p:cBhvr>
                                        <p:cTn id="9" dur="1" fill="hold">
                                          <p:stCondLst>
                                            <p:cond delay="0"/>
                                          </p:stCondLst>
                                        </p:cTn>
                                        <p:tgtEl>
                                          <p:spTgt spid="6152"/>
                                        </p:tgtEl>
                                        <p:attrNameLst>
                                          <p:attrName>style.visibility</p:attrName>
                                        </p:attrNameLst>
                                      </p:cBhvr>
                                      <p:to>
                                        <p:strVal val="visible"/>
                                      </p:to>
                                    </p:set>
                                    <p:animEffect transition="in" filter="barn(inVertical)">
                                      <p:cBhvr>
                                        <p:cTn id="10" dur="500"/>
                                        <p:tgtEl>
                                          <p:spTgt spid="6152"/>
                                        </p:tgtEl>
                                      </p:cBhvr>
                                    </p:animEffect>
                                  </p:childTnLst>
                                </p:cTn>
                              </p:par>
                              <p:par>
                                <p:cTn id="11" presetID="16" presetClass="entr" presetSubtype="21" fill="hold" nodeType="with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barn(inVertical)">
                                      <p:cBhvr>
                                        <p:cTn id="13" dur="500"/>
                                        <p:tgtEl>
                                          <p:spTgt spid="6146"/>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162877"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VẬT PHẢN XẠ ÂM TỐT - VẬT PHẢN XẠ ÂM KÉM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2</a:t>
              </a:r>
            </a:p>
          </p:txBody>
        </p:sp>
      </p:grpSp>
      <p:pic>
        <p:nvPicPr>
          <p:cNvPr id="8194" name="Picture 2" descr="15 Best Soundproofing Materials and Products • Soundproofing Tips">
            <a:extLst>
              <a:ext uri="{FF2B5EF4-FFF2-40B4-BE49-F238E27FC236}">
                <a16:creationId xmlns:a16="http://schemas.microsoft.com/office/drawing/2014/main" id="{82F46EE4-EB38-45D5-9756-6237F523D5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19" r="21281"/>
          <a:stretch/>
        </p:blipFill>
        <p:spPr bwMode="auto">
          <a:xfrm>
            <a:off x="7552233" y="1595920"/>
            <a:ext cx="4500679" cy="408525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ound Insulation (Acoustic) Materials in Nairobi Kenya - Citizen Cooling  Solutions Limited">
            <a:extLst>
              <a:ext uri="{FF2B5EF4-FFF2-40B4-BE49-F238E27FC236}">
                <a16:creationId xmlns:a16="http://schemas.microsoft.com/office/drawing/2014/main" id="{59BAA9C7-02AC-40B0-9AE0-D91A91D765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990" y="1587412"/>
            <a:ext cx="7287065" cy="409897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7">
            <a:extLst>
              <a:ext uri="{FF2B5EF4-FFF2-40B4-BE49-F238E27FC236}">
                <a16:creationId xmlns:a16="http://schemas.microsoft.com/office/drawing/2014/main" id="{A3A803C3-C13A-4C0F-7D88-13D4170CF78B}"/>
              </a:ext>
            </a:extLst>
          </p:cNvPr>
          <p:cNvSpPr>
            <a:spLocks noChangeArrowheads="1"/>
          </p:cNvSpPr>
          <p:nvPr/>
        </p:nvSpPr>
        <p:spPr bwMode="auto">
          <a:xfrm>
            <a:off x="402617" y="5826567"/>
            <a:ext cx="11611191"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3500" dirty="0" err="1">
                <a:latin typeface="+mn-lt"/>
              </a:rPr>
              <a:t>Các</a:t>
            </a:r>
            <a:r>
              <a:rPr lang="en-US" altLang="en-US" sz="3500" dirty="0">
                <a:latin typeface="+mn-lt"/>
              </a:rPr>
              <a:t> </a:t>
            </a:r>
            <a:r>
              <a:rPr lang="en-US" altLang="en-US" sz="3500" dirty="0" err="1">
                <a:latin typeface="+mn-lt"/>
              </a:rPr>
              <a:t>tấm</a:t>
            </a:r>
            <a:r>
              <a:rPr lang="en-US" altLang="en-US" sz="3500" dirty="0">
                <a:latin typeface="+mn-lt"/>
              </a:rPr>
              <a:t> </a:t>
            </a:r>
            <a:r>
              <a:rPr lang="en-US" altLang="en-US" sz="3500" dirty="0" err="1">
                <a:latin typeface="+mn-lt"/>
              </a:rPr>
              <a:t>mút</a:t>
            </a:r>
            <a:r>
              <a:rPr lang="en-US" altLang="en-US" sz="3500" dirty="0">
                <a:latin typeface="+mn-lt"/>
              </a:rPr>
              <a:t>, </a:t>
            </a:r>
            <a:r>
              <a:rPr lang="en-US" altLang="en-US" sz="3500" dirty="0" err="1">
                <a:latin typeface="+mn-lt"/>
              </a:rPr>
              <a:t>thảm</a:t>
            </a:r>
            <a:r>
              <a:rPr lang="en-US" altLang="en-US" sz="3500" dirty="0">
                <a:latin typeface="+mn-lt"/>
              </a:rPr>
              <a:t> </a:t>
            </a:r>
            <a:r>
              <a:rPr lang="en-US" altLang="en-US" sz="3500" dirty="0" err="1">
                <a:latin typeface="+mn-lt"/>
              </a:rPr>
              <a:t>trải</a:t>
            </a:r>
            <a:r>
              <a:rPr lang="en-US" altLang="en-US" sz="3500" dirty="0">
                <a:latin typeface="+mn-lt"/>
              </a:rPr>
              <a:t> </a:t>
            </a:r>
            <a:r>
              <a:rPr lang="en-US" altLang="en-US" sz="3500" dirty="0" err="1">
                <a:latin typeface="+mn-lt"/>
              </a:rPr>
              <a:t>sàn</a:t>
            </a:r>
            <a:r>
              <a:rPr lang="en-US" altLang="en-US" sz="3500" dirty="0">
                <a:latin typeface="+mn-lt"/>
              </a:rPr>
              <a:t>, </a:t>
            </a:r>
            <a:r>
              <a:rPr lang="en-US" altLang="en-US" sz="3500" dirty="0" err="1">
                <a:latin typeface="+mn-lt"/>
              </a:rPr>
              <a:t>các</a:t>
            </a:r>
            <a:r>
              <a:rPr lang="en-US" altLang="en-US" sz="3500" dirty="0">
                <a:latin typeface="+mn-lt"/>
              </a:rPr>
              <a:t> </a:t>
            </a:r>
            <a:r>
              <a:rPr lang="en-US" altLang="en-US" sz="3500" dirty="0" err="1">
                <a:latin typeface="+mn-lt"/>
              </a:rPr>
              <a:t>tấm</a:t>
            </a:r>
            <a:r>
              <a:rPr lang="en-US" altLang="en-US" sz="3500" dirty="0">
                <a:latin typeface="+mn-lt"/>
              </a:rPr>
              <a:t> </a:t>
            </a:r>
            <a:r>
              <a:rPr lang="en-US" altLang="en-US" sz="3500" dirty="0" err="1">
                <a:latin typeface="+mn-lt"/>
              </a:rPr>
              <a:t>tán</a:t>
            </a:r>
            <a:r>
              <a:rPr lang="en-US" altLang="en-US" sz="3500" dirty="0">
                <a:latin typeface="+mn-lt"/>
              </a:rPr>
              <a:t> </a:t>
            </a:r>
            <a:r>
              <a:rPr lang="en-US" altLang="en-US" sz="3500" dirty="0" err="1">
                <a:latin typeface="+mn-lt"/>
              </a:rPr>
              <a:t>âm</a:t>
            </a:r>
            <a:r>
              <a:rPr lang="en-US" altLang="en-US" sz="3500" dirty="0">
                <a:latin typeface="+mn-lt"/>
              </a:rPr>
              <a:t> </a:t>
            </a:r>
            <a:r>
              <a:rPr lang="en-US" altLang="en-US" sz="3500" dirty="0" err="1">
                <a:latin typeface="+mn-lt"/>
              </a:rPr>
              <a:t>trong</a:t>
            </a:r>
            <a:r>
              <a:rPr lang="en-US" altLang="en-US" sz="3500" dirty="0">
                <a:latin typeface="+mn-lt"/>
              </a:rPr>
              <a:t> </a:t>
            </a:r>
            <a:r>
              <a:rPr lang="en-US" altLang="en-US" sz="3500" dirty="0" err="1">
                <a:latin typeface="+mn-lt"/>
              </a:rPr>
              <a:t>phòng</a:t>
            </a:r>
            <a:r>
              <a:rPr lang="en-US" altLang="en-US" sz="3500" dirty="0">
                <a:latin typeface="+mn-lt"/>
              </a:rPr>
              <a:t> </a:t>
            </a:r>
            <a:r>
              <a:rPr lang="en-US" altLang="en-US" sz="3500" dirty="0" err="1">
                <a:latin typeface="+mn-lt"/>
              </a:rPr>
              <a:t>thu</a:t>
            </a:r>
            <a:r>
              <a:rPr lang="en-US" altLang="en-US" sz="3500" dirty="0">
                <a:latin typeface="+mn-lt"/>
              </a:rPr>
              <a:t>. </a:t>
            </a:r>
          </a:p>
        </p:txBody>
      </p:sp>
    </p:spTree>
    <p:extLst>
      <p:ext uri="{BB962C8B-B14F-4D97-AF65-F5344CB8AC3E}">
        <p14:creationId xmlns:p14="http://schemas.microsoft.com/office/powerpoint/2010/main" val="1776305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96B1BBA-FFCD-49FC-BC91-C177487E2D4D}"/>
              </a:ext>
            </a:extLst>
          </p:cNvPr>
          <p:cNvSpPr txBox="1"/>
          <p:nvPr/>
        </p:nvSpPr>
        <p:spPr>
          <a:xfrm>
            <a:off x="1754310" y="139592"/>
            <a:ext cx="9514145" cy="18156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733" b="1" kern="0" dirty="0">
                <a:solidFill>
                  <a:srgbClr val="00B050"/>
                </a:solidFill>
                <a:latin typeface="Calibri (Body)"/>
                <a:ea typeface="Hiragino Kaku Gothic StdN W8" panose="020B0800000000000000" pitchFamily="34" charset="-128"/>
                <a:cs typeface="Arial"/>
              </a:rPr>
              <a:t>QUAN SÁT HIỆN TƯỢNG VÀ RÚT RA NHẬN XÉT</a:t>
            </a:r>
          </a:p>
          <a:p>
            <a:r>
              <a:rPr lang="en-US" sz="3733" kern="0" dirty="0">
                <a:latin typeface="Calibri (Body)"/>
                <a:ea typeface="Hiragino Kaku Gothic StdN W8" panose="020B0800000000000000" pitchFamily="34" charset="-128"/>
                <a:cs typeface="Arial"/>
                <a:sym typeface="Arial"/>
              </a:rPr>
              <a:t>(HS </a:t>
            </a:r>
            <a:r>
              <a:rPr lang="en-US" sz="3733" kern="0" dirty="0" err="1">
                <a:latin typeface="Calibri (Body)"/>
                <a:ea typeface="Hiragino Kaku Gothic StdN W8" panose="020B0800000000000000" pitchFamily="34" charset="-128"/>
                <a:cs typeface="Arial"/>
                <a:sym typeface="Arial"/>
              </a:rPr>
              <a:t>hoàn</a:t>
            </a:r>
            <a:r>
              <a:rPr lang="en-US" sz="3733" kern="0" dirty="0">
                <a:latin typeface="Calibri (Body)"/>
                <a:ea typeface="Hiragino Kaku Gothic StdN W8" panose="020B0800000000000000" pitchFamily="34" charset="-128"/>
                <a:cs typeface="Arial"/>
                <a:sym typeface="Arial"/>
              </a:rPr>
              <a:t> </a:t>
            </a:r>
            <a:r>
              <a:rPr lang="en-US" sz="3733" kern="0" dirty="0" err="1">
                <a:latin typeface="Calibri (Body)"/>
                <a:ea typeface="Hiragino Kaku Gothic StdN W8" panose="020B0800000000000000" pitchFamily="34" charset="-128"/>
                <a:cs typeface="Arial"/>
                <a:sym typeface="Arial"/>
              </a:rPr>
              <a:t>thành</a:t>
            </a:r>
            <a:r>
              <a:rPr lang="en-US" sz="3733" kern="0" dirty="0">
                <a:latin typeface="Calibri (Body)"/>
                <a:ea typeface="Hiragino Kaku Gothic StdN W8" panose="020B0800000000000000" pitchFamily="34" charset="-128"/>
                <a:cs typeface="Arial"/>
                <a:sym typeface="Arial"/>
              </a:rPr>
              <a:t> </a:t>
            </a:r>
            <a:r>
              <a:rPr lang="en-US" sz="3733" kern="0" dirty="0" err="1">
                <a:latin typeface="Calibri (Body)"/>
                <a:ea typeface="Hiragino Kaku Gothic StdN W8" panose="020B0800000000000000" pitchFamily="34" charset="-128"/>
                <a:cs typeface="Arial"/>
                <a:sym typeface="Arial"/>
              </a:rPr>
              <a:t>câu</a:t>
            </a:r>
            <a:r>
              <a:rPr lang="en-US" sz="3733" kern="0" dirty="0">
                <a:latin typeface="Calibri (Body)"/>
                <a:ea typeface="Hiragino Kaku Gothic StdN W8" panose="020B0800000000000000" pitchFamily="34" charset="-128"/>
                <a:cs typeface="Arial"/>
                <a:sym typeface="Arial"/>
              </a:rPr>
              <a:t> 2.1 </a:t>
            </a:r>
            <a:r>
              <a:rPr lang="en-US" sz="3733" kern="0" dirty="0" err="1">
                <a:latin typeface="Calibri (Body)"/>
                <a:ea typeface="Hiragino Kaku Gothic StdN W8" panose="020B0800000000000000" pitchFamily="34" charset="-128"/>
                <a:cs typeface="Arial"/>
                <a:sym typeface="Arial"/>
              </a:rPr>
              <a:t>phiếu</a:t>
            </a:r>
            <a:r>
              <a:rPr lang="en-US" sz="3733" kern="0" dirty="0">
                <a:latin typeface="Calibri (Body)"/>
                <a:ea typeface="Hiragino Kaku Gothic StdN W8" panose="020B0800000000000000" pitchFamily="34" charset="-128"/>
                <a:cs typeface="Arial"/>
                <a:sym typeface="Arial"/>
              </a:rPr>
              <a:t> </a:t>
            </a:r>
            <a:r>
              <a:rPr lang="en-US" sz="3733" kern="0" dirty="0" err="1">
                <a:latin typeface="Calibri (Body)"/>
                <a:ea typeface="Hiragino Kaku Gothic StdN W8" panose="020B0800000000000000" pitchFamily="34" charset="-128"/>
                <a:cs typeface="Arial"/>
                <a:sym typeface="Arial"/>
              </a:rPr>
              <a:t>bài</a:t>
            </a:r>
            <a:r>
              <a:rPr lang="en-US" sz="3733" kern="0" dirty="0">
                <a:latin typeface="Calibri (Body)"/>
                <a:ea typeface="Hiragino Kaku Gothic StdN W8" panose="020B0800000000000000" pitchFamily="34" charset="-128"/>
                <a:cs typeface="Arial"/>
                <a:sym typeface="Arial"/>
              </a:rPr>
              <a:t> </a:t>
            </a:r>
            <a:r>
              <a:rPr lang="en-US" sz="3733" kern="0" dirty="0" err="1">
                <a:latin typeface="Calibri (Body)"/>
                <a:ea typeface="Hiragino Kaku Gothic StdN W8" panose="020B0800000000000000" pitchFamily="34" charset="-128"/>
                <a:cs typeface="Arial"/>
                <a:sym typeface="Arial"/>
              </a:rPr>
              <a:t>tập</a:t>
            </a:r>
            <a:r>
              <a:rPr lang="en-US" sz="3733" kern="0" dirty="0">
                <a:latin typeface="Calibri (Body)"/>
                <a:ea typeface="Hiragino Kaku Gothic StdN W8" panose="020B0800000000000000" pitchFamily="34" charset="-128"/>
                <a:cs typeface="Arial"/>
                <a:sym typeface="Arial"/>
              </a:rPr>
              <a:t> </a:t>
            </a:r>
            <a:r>
              <a:rPr lang="en-US" sz="3733" kern="0" dirty="0" err="1">
                <a:latin typeface="Calibri (Body)"/>
                <a:ea typeface="Hiragino Kaku Gothic StdN W8" panose="020B0800000000000000" pitchFamily="34" charset="-128"/>
                <a:cs typeface="Arial"/>
                <a:sym typeface="Arial"/>
              </a:rPr>
              <a:t>số</a:t>
            </a:r>
            <a:r>
              <a:rPr lang="en-US" sz="3733" kern="0" dirty="0">
                <a:latin typeface="Calibri (Body)"/>
                <a:ea typeface="Hiragino Kaku Gothic StdN W8" panose="020B0800000000000000" pitchFamily="34" charset="-128"/>
                <a:cs typeface="Arial"/>
                <a:sym typeface="Arial"/>
              </a:rPr>
              <a:t> 1)</a:t>
            </a:r>
            <a:endParaRPr lang="en-US" sz="3467" kern="0" dirty="0">
              <a:latin typeface="Calibri body"/>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733" b="1" kern="0" dirty="0">
              <a:solidFill>
                <a:srgbClr val="00B050"/>
              </a:solidFill>
              <a:latin typeface="Calibri (Body)"/>
              <a:ea typeface="Hiragino Kaku Gothic StdN W8" panose="020B0800000000000000" pitchFamily="34" charset="-128"/>
              <a:cs typeface="Arial"/>
            </a:endParaRPr>
          </a:p>
        </p:txBody>
      </p:sp>
      <p:grpSp>
        <p:nvGrpSpPr>
          <p:cNvPr id="10" name="Group 9">
            <a:extLst>
              <a:ext uri="{FF2B5EF4-FFF2-40B4-BE49-F238E27FC236}">
                <a16:creationId xmlns:a16="http://schemas.microsoft.com/office/drawing/2014/main" id="{DD009562-495E-FA80-72A9-6DD90EF48433}"/>
              </a:ext>
            </a:extLst>
          </p:cNvPr>
          <p:cNvGrpSpPr/>
          <p:nvPr/>
        </p:nvGrpSpPr>
        <p:grpSpPr>
          <a:xfrm>
            <a:off x="483773" y="296592"/>
            <a:ext cx="1077519" cy="927401"/>
            <a:chOff x="9729788" y="4324350"/>
            <a:chExt cx="806450" cy="758825"/>
          </a:xfrm>
          <a:solidFill>
            <a:srgbClr val="00B050"/>
          </a:solidFill>
        </p:grpSpPr>
        <p:sp>
          <p:nvSpPr>
            <p:cNvPr id="17" name="Freeform 210">
              <a:extLst>
                <a:ext uri="{FF2B5EF4-FFF2-40B4-BE49-F238E27FC236}">
                  <a16:creationId xmlns:a16="http://schemas.microsoft.com/office/drawing/2014/main" id="{1D489F66-2B93-41EE-17DD-EC23C0808D87}"/>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8" name="Freeform 211">
              <a:extLst>
                <a:ext uri="{FF2B5EF4-FFF2-40B4-BE49-F238E27FC236}">
                  <a16:creationId xmlns:a16="http://schemas.microsoft.com/office/drawing/2014/main" id="{C4442CE9-5A56-0F1E-8C65-268E13A2A22F}"/>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Freeform 212">
              <a:extLst>
                <a:ext uri="{FF2B5EF4-FFF2-40B4-BE49-F238E27FC236}">
                  <a16:creationId xmlns:a16="http://schemas.microsoft.com/office/drawing/2014/main" id="{2E543C0C-B848-063F-C0D6-1803319DCE8B}"/>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0" name="Freeform 213">
              <a:extLst>
                <a:ext uri="{FF2B5EF4-FFF2-40B4-BE49-F238E27FC236}">
                  <a16:creationId xmlns:a16="http://schemas.microsoft.com/office/drawing/2014/main" id="{6B5D9A68-DF44-4F53-A8AF-53DB14B86739}"/>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1" name="Freeform 214">
              <a:extLst>
                <a:ext uri="{FF2B5EF4-FFF2-40B4-BE49-F238E27FC236}">
                  <a16:creationId xmlns:a16="http://schemas.microsoft.com/office/drawing/2014/main" id="{4348CFE2-7839-5940-6B88-C38F53E23A6C}"/>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2" name="Freeform 215">
              <a:extLst>
                <a:ext uri="{FF2B5EF4-FFF2-40B4-BE49-F238E27FC236}">
                  <a16:creationId xmlns:a16="http://schemas.microsoft.com/office/drawing/2014/main" id="{8A786BC7-EEC4-A207-F279-65A710581A49}"/>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Freeform 216">
              <a:extLst>
                <a:ext uri="{FF2B5EF4-FFF2-40B4-BE49-F238E27FC236}">
                  <a16:creationId xmlns:a16="http://schemas.microsoft.com/office/drawing/2014/main" id="{5A11B623-AEF7-244E-F2F2-3D9A19DB9A0D}"/>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4" name="Freeform 217">
              <a:extLst>
                <a:ext uri="{FF2B5EF4-FFF2-40B4-BE49-F238E27FC236}">
                  <a16:creationId xmlns:a16="http://schemas.microsoft.com/office/drawing/2014/main" id="{049CABCB-2ECF-606C-FCDA-DC96974DBABF}"/>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5" name="Freeform 218">
              <a:extLst>
                <a:ext uri="{FF2B5EF4-FFF2-40B4-BE49-F238E27FC236}">
                  <a16:creationId xmlns:a16="http://schemas.microsoft.com/office/drawing/2014/main" id="{C555502C-DB1C-91E6-F35E-F15E983E28A2}"/>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6" name="Freeform 219">
              <a:extLst>
                <a:ext uri="{FF2B5EF4-FFF2-40B4-BE49-F238E27FC236}">
                  <a16:creationId xmlns:a16="http://schemas.microsoft.com/office/drawing/2014/main" id="{F8342710-0D11-C241-80FC-6B67E32A619D}"/>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7" name="Freeform 220">
              <a:extLst>
                <a:ext uri="{FF2B5EF4-FFF2-40B4-BE49-F238E27FC236}">
                  <a16:creationId xmlns:a16="http://schemas.microsoft.com/office/drawing/2014/main" id="{2F9762CB-D12F-511F-39C4-4C475FD441BC}"/>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8" name="Freeform 221">
              <a:extLst>
                <a:ext uri="{FF2B5EF4-FFF2-40B4-BE49-F238E27FC236}">
                  <a16:creationId xmlns:a16="http://schemas.microsoft.com/office/drawing/2014/main" id="{F7122AAD-A4B8-8B25-4F6A-A5D3BB20A1ED}"/>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pic>
        <p:nvPicPr>
          <p:cNvPr id="3" name="Project Name">
            <a:hlinkClick r:id="" action="ppaction://media"/>
            <a:extLst>
              <a:ext uri="{FF2B5EF4-FFF2-40B4-BE49-F238E27FC236}">
                <a16:creationId xmlns:a16="http://schemas.microsoft.com/office/drawing/2014/main" id="{A9859A3E-810E-9742-089C-A71D1414A54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12706" y="1573007"/>
            <a:ext cx="8517062" cy="4790847"/>
          </a:xfrm>
          <a:prstGeom prst="rect">
            <a:avLst/>
          </a:prstGeom>
        </p:spPr>
      </p:pic>
    </p:spTree>
    <p:extLst>
      <p:ext uri="{BB962C8B-B14F-4D97-AF65-F5344CB8AC3E}">
        <p14:creationId xmlns:p14="http://schemas.microsoft.com/office/powerpoint/2010/main" val="123897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867" fill="hold"/>
                                        <p:tgtEl>
                                          <p:spTgt spid="3"/>
                                        </p:tgtEl>
                                      </p:cBhvr>
                                    </p:cmd>
                                  </p:childTnLst>
                                </p:cTn>
                              </p:par>
                            </p:childTnLst>
                          </p:cTn>
                        </p:par>
                      </p:childTnLst>
                    </p:cTn>
                  </p:par>
                  <p:par>
                    <p:cTn id="22" fill="hold">
                      <p:stCondLst>
                        <p:cond delay="indefinite"/>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repeatCount="indefinite" fill="hold" display="0">
                  <p:stCondLst>
                    <p:cond delay="indefinite"/>
                  </p:stCondLst>
                </p:cTn>
                <p:tgtEl>
                  <p:spTgt spid="3"/>
                </p:tgtEl>
              </p:cMediaNode>
            </p:video>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6" descr="http://sohoa.vnexpress.net/Files/Subject/3B/9A/FE/FC/a2.jpg">
            <a:extLst>
              <a:ext uri="{FF2B5EF4-FFF2-40B4-BE49-F238E27FC236}">
                <a16:creationId xmlns:a16="http://schemas.microsoft.com/office/drawing/2014/main" id="{8BE2CEF3-8448-4B4C-9945-B24B80B3719E}"/>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8573734" y="1372777"/>
            <a:ext cx="3329879" cy="4237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7">
            <a:extLst>
              <a:ext uri="{FF2B5EF4-FFF2-40B4-BE49-F238E27FC236}">
                <a16:creationId xmlns:a16="http://schemas.microsoft.com/office/drawing/2014/main" id="{008BD65C-60B8-450B-8044-05D7A76FCFA4}"/>
              </a:ext>
            </a:extLst>
          </p:cNvPr>
          <p:cNvSpPr>
            <a:spLocks noChangeArrowheads="1"/>
          </p:cNvSpPr>
          <p:nvPr/>
        </p:nvSpPr>
        <p:spPr bwMode="auto">
          <a:xfrm>
            <a:off x="402617" y="5826567"/>
            <a:ext cx="11611191"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3500" dirty="0" err="1">
                <a:latin typeface="+mn-lt"/>
              </a:rPr>
              <a:t>Các</a:t>
            </a:r>
            <a:r>
              <a:rPr lang="en-US" altLang="en-US" sz="3500" dirty="0">
                <a:latin typeface="+mn-lt"/>
              </a:rPr>
              <a:t> </a:t>
            </a:r>
            <a:r>
              <a:rPr lang="en-US" altLang="en-US" sz="3500" dirty="0" err="1">
                <a:latin typeface="+mn-lt"/>
              </a:rPr>
              <a:t>tấm</a:t>
            </a:r>
            <a:r>
              <a:rPr lang="en-US" altLang="en-US" sz="3500" dirty="0">
                <a:latin typeface="+mn-lt"/>
              </a:rPr>
              <a:t> </a:t>
            </a:r>
            <a:r>
              <a:rPr lang="en-US" altLang="en-US" sz="3500" dirty="0" err="1">
                <a:latin typeface="+mn-lt"/>
              </a:rPr>
              <a:t>mút</a:t>
            </a:r>
            <a:r>
              <a:rPr lang="en-US" altLang="en-US" sz="3500" dirty="0">
                <a:latin typeface="+mn-lt"/>
              </a:rPr>
              <a:t>, </a:t>
            </a:r>
            <a:r>
              <a:rPr lang="en-US" altLang="en-US" sz="3500" dirty="0" err="1">
                <a:latin typeface="+mn-lt"/>
              </a:rPr>
              <a:t>thảm</a:t>
            </a:r>
            <a:r>
              <a:rPr lang="en-US" altLang="en-US" sz="3500" dirty="0">
                <a:latin typeface="+mn-lt"/>
              </a:rPr>
              <a:t> </a:t>
            </a:r>
            <a:r>
              <a:rPr lang="en-US" altLang="en-US" sz="3500" dirty="0" err="1">
                <a:latin typeface="+mn-lt"/>
              </a:rPr>
              <a:t>trải</a:t>
            </a:r>
            <a:r>
              <a:rPr lang="en-US" altLang="en-US" sz="3500" dirty="0">
                <a:latin typeface="+mn-lt"/>
              </a:rPr>
              <a:t> </a:t>
            </a:r>
            <a:r>
              <a:rPr lang="en-US" altLang="en-US" sz="3500" dirty="0" err="1">
                <a:latin typeface="+mn-lt"/>
              </a:rPr>
              <a:t>sàn</a:t>
            </a:r>
            <a:r>
              <a:rPr lang="en-US" altLang="en-US" sz="3500" dirty="0">
                <a:latin typeface="+mn-lt"/>
              </a:rPr>
              <a:t>, </a:t>
            </a:r>
            <a:r>
              <a:rPr lang="en-US" altLang="en-US" sz="3500" dirty="0" err="1">
                <a:latin typeface="+mn-lt"/>
              </a:rPr>
              <a:t>các</a:t>
            </a:r>
            <a:r>
              <a:rPr lang="en-US" altLang="en-US" sz="3500" dirty="0">
                <a:latin typeface="+mn-lt"/>
              </a:rPr>
              <a:t> </a:t>
            </a:r>
            <a:r>
              <a:rPr lang="en-US" altLang="en-US" sz="3500" dirty="0" err="1">
                <a:latin typeface="+mn-lt"/>
              </a:rPr>
              <a:t>tấm</a:t>
            </a:r>
            <a:r>
              <a:rPr lang="en-US" altLang="en-US" sz="3500" dirty="0">
                <a:latin typeface="+mn-lt"/>
              </a:rPr>
              <a:t> </a:t>
            </a:r>
            <a:r>
              <a:rPr lang="en-US" altLang="en-US" sz="3500" dirty="0" err="1">
                <a:latin typeface="+mn-lt"/>
              </a:rPr>
              <a:t>tán</a:t>
            </a:r>
            <a:r>
              <a:rPr lang="en-US" altLang="en-US" sz="3500" dirty="0">
                <a:latin typeface="+mn-lt"/>
              </a:rPr>
              <a:t> </a:t>
            </a:r>
            <a:r>
              <a:rPr lang="en-US" altLang="en-US" sz="3500" dirty="0" err="1">
                <a:latin typeface="+mn-lt"/>
              </a:rPr>
              <a:t>âm</a:t>
            </a:r>
            <a:r>
              <a:rPr lang="en-US" altLang="en-US" sz="3500" dirty="0">
                <a:latin typeface="+mn-lt"/>
              </a:rPr>
              <a:t> </a:t>
            </a:r>
            <a:r>
              <a:rPr lang="en-US" altLang="en-US" sz="3500" dirty="0" err="1">
                <a:latin typeface="+mn-lt"/>
              </a:rPr>
              <a:t>trong</a:t>
            </a:r>
            <a:r>
              <a:rPr lang="en-US" altLang="en-US" sz="3500" dirty="0">
                <a:latin typeface="+mn-lt"/>
              </a:rPr>
              <a:t> </a:t>
            </a:r>
            <a:r>
              <a:rPr lang="en-US" altLang="en-US" sz="3500" dirty="0" err="1">
                <a:latin typeface="+mn-lt"/>
              </a:rPr>
              <a:t>phòng</a:t>
            </a:r>
            <a:r>
              <a:rPr lang="en-US" altLang="en-US" sz="3500" dirty="0">
                <a:latin typeface="+mn-lt"/>
              </a:rPr>
              <a:t> </a:t>
            </a:r>
            <a:r>
              <a:rPr lang="en-US" altLang="en-US" sz="3500" dirty="0" err="1">
                <a:latin typeface="+mn-lt"/>
              </a:rPr>
              <a:t>thu</a:t>
            </a:r>
            <a:r>
              <a:rPr lang="en-US" altLang="en-US" sz="3500" dirty="0">
                <a:latin typeface="+mn-lt"/>
              </a:rPr>
              <a:t>. </a:t>
            </a:r>
          </a:p>
        </p:txBody>
      </p:sp>
      <p:sp>
        <p:nvSpPr>
          <p:cNvPr id="7" name="Title 1">
            <a:extLst>
              <a:ext uri="{FF2B5EF4-FFF2-40B4-BE49-F238E27FC236}">
                <a16:creationId xmlns:a16="http://schemas.microsoft.com/office/drawing/2014/main" id="{D24CACB8-AF75-45F0-9C26-C927D5A84873}"/>
              </a:ext>
            </a:extLst>
          </p:cNvPr>
          <p:cNvSpPr txBox="1">
            <a:spLocks/>
          </p:cNvSpPr>
          <p:nvPr/>
        </p:nvSpPr>
        <p:spPr>
          <a:xfrm>
            <a:off x="1162877"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VẬT PHẢN XẠ ÂM TỐT - VẬT PHẢN XẠ ÂM KÉM</a:t>
            </a:r>
          </a:p>
        </p:txBody>
      </p:sp>
      <p:grpSp>
        <p:nvGrpSpPr>
          <p:cNvPr id="8" name="Group 7">
            <a:extLst>
              <a:ext uri="{FF2B5EF4-FFF2-40B4-BE49-F238E27FC236}">
                <a16:creationId xmlns:a16="http://schemas.microsoft.com/office/drawing/2014/main" id="{7E1BA878-60BE-4095-99B0-999C7B0C5C62}"/>
              </a:ext>
            </a:extLst>
          </p:cNvPr>
          <p:cNvGrpSpPr/>
          <p:nvPr/>
        </p:nvGrpSpPr>
        <p:grpSpPr>
          <a:xfrm>
            <a:off x="262274" y="176284"/>
            <a:ext cx="900604" cy="1035177"/>
            <a:chOff x="6380493" y="-1"/>
            <a:chExt cx="1747506" cy="2008628"/>
          </a:xfrm>
        </p:grpSpPr>
        <p:sp>
          <p:nvSpPr>
            <p:cNvPr id="9" name="Hexagon 8">
              <a:extLst>
                <a:ext uri="{FF2B5EF4-FFF2-40B4-BE49-F238E27FC236}">
                  <a16:creationId xmlns:a16="http://schemas.microsoft.com/office/drawing/2014/main" id="{53EBC353-583A-4658-ABB6-D23E035347F1}"/>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0" name="Hexagon 4">
              <a:extLst>
                <a:ext uri="{FF2B5EF4-FFF2-40B4-BE49-F238E27FC236}">
                  <a16:creationId xmlns:a16="http://schemas.microsoft.com/office/drawing/2014/main" id="{7B813EB5-F961-46E2-8453-FA7C4124DAD0}"/>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2</a:t>
              </a:r>
            </a:p>
          </p:txBody>
        </p:sp>
      </p:grpSp>
      <p:pic>
        <p:nvPicPr>
          <p:cNvPr id="13314" name="Picture 2" descr="Auralex SonoFlat Grid Acoustic Foam Panels | Acoustic panels, Recording  studio design, Foam panels">
            <a:extLst>
              <a:ext uri="{FF2B5EF4-FFF2-40B4-BE49-F238E27FC236}">
                <a16:creationId xmlns:a16="http://schemas.microsoft.com/office/drawing/2014/main" id="{024F4430-6AB4-42BB-8E06-86B3379645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74" r="4701"/>
          <a:stretch/>
        </p:blipFill>
        <p:spPr bwMode="auto">
          <a:xfrm>
            <a:off x="321212" y="1372777"/>
            <a:ext cx="8060788" cy="42375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008BD65C-60B8-450B-8044-05D7A76FCFA4}"/>
              </a:ext>
            </a:extLst>
          </p:cNvPr>
          <p:cNvSpPr>
            <a:spLocks noChangeArrowheads="1"/>
          </p:cNvSpPr>
          <p:nvPr/>
        </p:nvSpPr>
        <p:spPr bwMode="auto">
          <a:xfrm>
            <a:off x="402617" y="5826567"/>
            <a:ext cx="11611191"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3500" dirty="0" err="1">
                <a:latin typeface="+mn-lt"/>
              </a:rPr>
              <a:t>Các</a:t>
            </a:r>
            <a:r>
              <a:rPr lang="en-US" altLang="en-US" sz="3500" dirty="0">
                <a:latin typeface="+mn-lt"/>
              </a:rPr>
              <a:t> </a:t>
            </a:r>
            <a:r>
              <a:rPr lang="en-US" altLang="en-US" sz="3500" dirty="0" err="1">
                <a:latin typeface="+mn-lt"/>
              </a:rPr>
              <a:t>tấm</a:t>
            </a:r>
            <a:r>
              <a:rPr lang="en-US" altLang="en-US" sz="3500" dirty="0">
                <a:latin typeface="+mn-lt"/>
              </a:rPr>
              <a:t> </a:t>
            </a:r>
            <a:r>
              <a:rPr lang="en-US" altLang="en-US" sz="3500" dirty="0" err="1">
                <a:latin typeface="+mn-lt"/>
              </a:rPr>
              <a:t>mút</a:t>
            </a:r>
            <a:r>
              <a:rPr lang="en-US" altLang="en-US" sz="3500" dirty="0">
                <a:latin typeface="+mn-lt"/>
              </a:rPr>
              <a:t>, </a:t>
            </a:r>
            <a:r>
              <a:rPr lang="en-US" altLang="en-US" sz="3500" dirty="0" err="1">
                <a:latin typeface="+mn-lt"/>
              </a:rPr>
              <a:t>thảm</a:t>
            </a:r>
            <a:r>
              <a:rPr lang="en-US" altLang="en-US" sz="3500" dirty="0">
                <a:latin typeface="+mn-lt"/>
              </a:rPr>
              <a:t> </a:t>
            </a:r>
            <a:r>
              <a:rPr lang="en-US" altLang="en-US" sz="3500" dirty="0" err="1">
                <a:latin typeface="+mn-lt"/>
              </a:rPr>
              <a:t>trải</a:t>
            </a:r>
            <a:r>
              <a:rPr lang="en-US" altLang="en-US" sz="3500" dirty="0">
                <a:latin typeface="+mn-lt"/>
              </a:rPr>
              <a:t> </a:t>
            </a:r>
            <a:r>
              <a:rPr lang="en-US" altLang="en-US" sz="3500" dirty="0" err="1">
                <a:latin typeface="+mn-lt"/>
              </a:rPr>
              <a:t>sàn</a:t>
            </a:r>
            <a:r>
              <a:rPr lang="en-US" altLang="en-US" sz="3500" dirty="0">
                <a:latin typeface="+mn-lt"/>
              </a:rPr>
              <a:t>, </a:t>
            </a:r>
            <a:r>
              <a:rPr lang="en-US" altLang="en-US" sz="3500" dirty="0" err="1">
                <a:latin typeface="+mn-lt"/>
              </a:rPr>
              <a:t>các</a:t>
            </a:r>
            <a:r>
              <a:rPr lang="en-US" altLang="en-US" sz="3500" dirty="0">
                <a:latin typeface="+mn-lt"/>
              </a:rPr>
              <a:t> </a:t>
            </a:r>
            <a:r>
              <a:rPr lang="en-US" altLang="en-US" sz="3500" dirty="0" err="1">
                <a:latin typeface="+mn-lt"/>
              </a:rPr>
              <a:t>tấm</a:t>
            </a:r>
            <a:r>
              <a:rPr lang="en-US" altLang="en-US" sz="3500" dirty="0">
                <a:latin typeface="+mn-lt"/>
              </a:rPr>
              <a:t> </a:t>
            </a:r>
            <a:r>
              <a:rPr lang="en-US" altLang="en-US" sz="3500" dirty="0" err="1">
                <a:latin typeface="+mn-lt"/>
              </a:rPr>
              <a:t>tán</a:t>
            </a:r>
            <a:r>
              <a:rPr lang="en-US" altLang="en-US" sz="3500" dirty="0">
                <a:latin typeface="+mn-lt"/>
              </a:rPr>
              <a:t> </a:t>
            </a:r>
            <a:r>
              <a:rPr lang="en-US" altLang="en-US" sz="3500" dirty="0" err="1">
                <a:latin typeface="+mn-lt"/>
              </a:rPr>
              <a:t>âm</a:t>
            </a:r>
            <a:r>
              <a:rPr lang="en-US" altLang="en-US" sz="3500" dirty="0">
                <a:latin typeface="+mn-lt"/>
              </a:rPr>
              <a:t> </a:t>
            </a:r>
            <a:r>
              <a:rPr lang="en-US" altLang="en-US" sz="3500" dirty="0" err="1">
                <a:latin typeface="+mn-lt"/>
              </a:rPr>
              <a:t>trong</a:t>
            </a:r>
            <a:r>
              <a:rPr lang="en-US" altLang="en-US" sz="3500" dirty="0">
                <a:latin typeface="+mn-lt"/>
              </a:rPr>
              <a:t> </a:t>
            </a:r>
            <a:r>
              <a:rPr lang="en-US" altLang="en-US" sz="3500" dirty="0" err="1">
                <a:latin typeface="+mn-lt"/>
              </a:rPr>
              <a:t>phòng</a:t>
            </a:r>
            <a:r>
              <a:rPr lang="en-US" altLang="en-US" sz="3500" dirty="0">
                <a:latin typeface="+mn-lt"/>
              </a:rPr>
              <a:t> </a:t>
            </a:r>
            <a:r>
              <a:rPr lang="en-US" altLang="en-US" sz="3500" dirty="0" err="1">
                <a:latin typeface="+mn-lt"/>
              </a:rPr>
              <a:t>thu</a:t>
            </a:r>
            <a:r>
              <a:rPr lang="en-US" altLang="en-US" sz="3500" dirty="0">
                <a:latin typeface="+mn-lt"/>
              </a:rPr>
              <a:t>. </a:t>
            </a:r>
          </a:p>
        </p:txBody>
      </p:sp>
      <p:sp>
        <p:nvSpPr>
          <p:cNvPr id="7" name="Title 1">
            <a:extLst>
              <a:ext uri="{FF2B5EF4-FFF2-40B4-BE49-F238E27FC236}">
                <a16:creationId xmlns:a16="http://schemas.microsoft.com/office/drawing/2014/main" id="{D24CACB8-AF75-45F0-9C26-C927D5A84873}"/>
              </a:ext>
            </a:extLst>
          </p:cNvPr>
          <p:cNvSpPr txBox="1">
            <a:spLocks/>
          </p:cNvSpPr>
          <p:nvPr/>
        </p:nvSpPr>
        <p:spPr>
          <a:xfrm>
            <a:off x="1162877"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VẬT PHẢN XẠ ÂM TỐT - VẬT PHẢN XẠ ÂM KÉM</a:t>
            </a:r>
          </a:p>
        </p:txBody>
      </p:sp>
      <p:grpSp>
        <p:nvGrpSpPr>
          <p:cNvPr id="8" name="Group 7">
            <a:extLst>
              <a:ext uri="{FF2B5EF4-FFF2-40B4-BE49-F238E27FC236}">
                <a16:creationId xmlns:a16="http://schemas.microsoft.com/office/drawing/2014/main" id="{7E1BA878-60BE-4095-99B0-999C7B0C5C62}"/>
              </a:ext>
            </a:extLst>
          </p:cNvPr>
          <p:cNvGrpSpPr/>
          <p:nvPr/>
        </p:nvGrpSpPr>
        <p:grpSpPr>
          <a:xfrm>
            <a:off x="262274" y="176284"/>
            <a:ext cx="900604" cy="1035177"/>
            <a:chOff x="6380493" y="-1"/>
            <a:chExt cx="1747506" cy="2008628"/>
          </a:xfrm>
        </p:grpSpPr>
        <p:sp>
          <p:nvSpPr>
            <p:cNvPr id="9" name="Hexagon 8">
              <a:extLst>
                <a:ext uri="{FF2B5EF4-FFF2-40B4-BE49-F238E27FC236}">
                  <a16:creationId xmlns:a16="http://schemas.microsoft.com/office/drawing/2014/main" id="{53EBC353-583A-4658-ABB6-D23E035347F1}"/>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0" name="Hexagon 4">
              <a:extLst>
                <a:ext uri="{FF2B5EF4-FFF2-40B4-BE49-F238E27FC236}">
                  <a16:creationId xmlns:a16="http://schemas.microsoft.com/office/drawing/2014/main" id="{7B813EB5-F961-46E2-8453-FA7C4124DAD0}"/>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2</a:t>
              </a:r>
            </a:p>
          </p:txBody>
        </p:sp>
      </p:grpSp>
      <p:pic>
        <p:nvPicPr>
          <p:cNvPr id="17410" name="Picture 2" descr="How Professional Recording Studios Are Designed for Superior Sound - Blog">
            <a:extLst>
              <a:ext uri="{FF2B5EF4-FFF2-40B4-BE49-F238E27FC236}">
                <a16:creationId xmlns:a16="http://schemas.microsoft.com/office/drawing/2014/main" id="{25502D88-B28E-4B3F-8931-EA7D5E6E1F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425" y="1358495"/>
            <a:ext cx="7287066" cy="4412723"/>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Bán gỗ tán âm giá rẻ tại TPHCM dành cho phòng nghe nhạc">
            <a:extLst>
              <a:ext uri="{FF2B5EF4-FFF2-40B4-BE49-F238E27FC236}">
                <a16:creationId xmlns:a16="http://schemas.microsoft.com/office/drawing/2014/main" id="{AC6F0669-F080-4EA6-9FD9-155B225387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1085" y="1358494"/>
            <a:ext cx="4412723" cy="4412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4999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162877"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VẬT PHẢN XẠ ÂM TỐT - VẬT PHẢN XẠ ÂM KÉM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2</a:t>
              </a:r>
            </a:p>
          </p:txBody>
        </p:sp>
      </p:grpSp>
      <p:sp>
        <p:nvSpPr>
          <p:cNvPr id="17" name="TextBox 16">
            <a:extLst>
              <a:ext uri="{FF2B5EF4-FFF2-40B4-BE49-F238E27FC236}">
                <a16:creationId xmlns:a16="http://schemas.microsoft.com/office/drawing/2014/main" id="{E04EF993-FC65-E037-9E88-C5A76C99DBDC}"/>
              </a:ext>
            </a:extLst>
          </p:cNvPr>
          <p:cNvSpPr txBox="1"/>
          <p:nvPr/>
        </p:nvSpPr>
        <p:spPr>
          <a:xfrm>
            <a:off x="1488673" y="1215050"/>
            <a:ext cx="10582381" cy="1138773"/>
          </a:xfrm>
          <a:prstGeom prst="rect">
            <a:avLst/>
          </a:prstGeom>
          <a:noFill/>
        </p:spPr>
        <p:txBody>
          <a:bodyPr wrap="square" rtlCol="0">
            <a:spAutoFit/>
          </a:bodyPr>
          <a:lstStyle/>
          <a:p>
            <a:pPr defTabSz="1219170">
              <a:buClr>
                <a:srgbClr val="000000"/>
              </a:buClr>
            </a:pPr>
            <a:r>
              <a:rPr lang="en-US" sz="3400" b="1" kern="0" dirty="0">
                <a:solidFill>
                  <a:srgbClr val="00B050"/>
                </a:solidFill>
                <a:latin typeface="Calibri (Body)"/>
                <a:ea typeface="Hiragino Kaku Gothic StdN W8" panose="020B0800000000000000" pitchFamily="34" charset="-128"/>
                <a:cs typeface="Arial"/>
                <a:sym typeface="Arial"/>
              </a:rPr>
              <a:t>VẬT NÀO PHẢN XẠ ÂM TỐT, VẬT NÀO PHẢN XẠ ÂM KÉM</a:t>
            </a:r>
          </a:p>
          <a:p>
            <a:pPr defTabSz="1219170">
              <a:buClr>
                <a:srgbClr val="000000"/>
              </a:buClr>
            </a:pPr>
            <a:r>
              <a:rPr lang="en-US" sz="3400" kern="0" dirty="0">
                <a:latin typeface="Calibri (Body)"/>
                <a:ea typeface="Hiragino Kaku Gothic StdN W8" panose="020B0800000000000000" pitchFamily="34" charset="-128"/>
                <a:cs typeface="Arial"/>
                <a:sym typeface="Arial"/>
              </a:rPr>
              <a:t>(HS </a:t>
            </a:r>
            <a:r>
              <a:rPr lang="en-US" sz="3400" kern="0" dirty="0" err="1">
                <a:latin typeface="Calibri (Body)"/>
                <a:ea typeface="Hiragino Kaku Gothic StdN W8" panose="020B0800000000000000" pitchFamily="34" charset="-128"/>
                <a:cs typeface="Arial"/>
                <a:sym typeface="Arial"/>
              </a:rPr>
              <a:t>hoàn</a:t>
            </a:r>
            <a:r>
              <a:rPr lang="en-US" sz="3400" kern="0" dirty="0">
                <a:latin typeface="Calibri (Body)"/>
                <a:ea typeface="Hiragino Kaku Gothic StdN W8" panose="020B0800000000000000" pitchFamily="34" charset="-128"/>
                <a:cs typeface="Arial"/>
                <a:sym typeface="Arial"/>
              </a:rPr>
              <a:t> </a:t>
            </a:r>
            <a:r>
              <a:rPr lang="en-US" sz="3400" kern="0" dirty="0" err="1">
                <a:latin typeface="Calibri (Body)"/>
                <a:ea typeface="Hiragino Kaku Gothic StdN W8" panose="020B0800000000000000" pitchFamily="34" charset="-128"/>
                <a:cs typeface="Arial"/>
                <a:sym typeface="Arial"/>
              </a:rPr>
              <a:t>thành</a:t>
            </a:r>
            <a:r>
              <a:rPr lang="en-US" sz="3400" kern="0" dirty="0">
                <a:latin typeface="Calibri (Body)"/>
                <a:ea typeface="Hiragino Kaku Gothic StdN W8" panose="020B0800000000000000" pitchFamily="34" charset="-128"/>
                <a:cs typeface="Arial"/>
                <a:sym typeface="Arial"/>
              </a:rPr>
              <a:t> </a:t>
            </a:r>
            <a:r>
              <a:rPr lang="en-US" sz="3400" kern="0" dirty="0" err="1">
                <a:latin typeface="Calibri (Body)"/>
                <a:ea typeface="Hiragino Kaku Gothic StdN W8" panose="020B0800000000000000" pitchFamily="34" charset="-128"/>
                <a:cs typeface="Arial"/>
                <a:sym typeface="Arial"/>
              </a:rPr>
              <a:t>phiếu</a:t>
            </a:r>
            <a:r>
              <a:rPr lang="en-US" sz="3400" kern="0" dirty="0">
                <a:latin typeface="Calibri (Body)"/>
                <a:ea typeface="Hiragino Kaku Gothic StdN W8" panose="020B0800000000000000" pitchFamily="34" charset="-128"/>
                <a:cs typeface="Arial"/>
                <a:sym typeface="Arial"/>
              </a:rPr>
              <a:t> </a:t>
            </a:r>
            <a:r>
              <a:rPr lang="en-US" sz="3400" kern="0" dirty="0" err="1">
                <a:latin typeface="Calibri (Body)"/>
                <a:ea typeface="Hiragino Kaku Gothic StdN W8" panose="020B0800000000000000" pitchFamily="34" charset="-128"/>
                <a:cs typeface="Arial"/>
                <a:sym typeface="Arial"/>
              </a:rPr>
              <a:t>bài</a:t>
            </a:r>
            <a:r>
              <a:rPr lang="en-US" sz="3400" kern="0" dirty="0">
                <a:latin typeface="Calibri (Body)"/>
                <a:ea typeface="Hiragino Kaku Gothic StdN W8" panose="020B0800000000000000" pitchFamily="34" charset="-128"/>
                <a:cs typeface="Arial"/>
                <a:sym typeface="Arial"/>
              </a:rPr>
              <a:t> </a:t>
            </a:r>
            <a:r>
              <a:rPr lang="en-US" sz="3400" kern="0" dirty="0" err="1">
                <a:latin typeface="Calibri (Body)"/>
                <a:ea typeface="Hiragino Kaku Gothic StdN W8" panose="020B0800000000000000" pitchFamily="34" charset="-128"/>
                <a:cs typeface="Arial"/>
                <a:sym typeface="Arial"/>
              </a:rPr>
              <a:t>tập</a:t>
            </a:r>
            <a:r>
              <a:rPr lang="en-US" sz="3400" kern="0" dirty="0">
                <a:latin typeface="Calibri (Body)"/>
                <a:ea typeface="Hiragino Kaku Gothic StdN W8" panose="020B0800000000000000" pitchFamily="34" charset="-128"/>
                <a:cs typeface="Arial"/>
                <a:sym typeface="Arial"/>
              </a:rPr>
              <a:t> </a:t>
            </a:r>
            <a:r>
              <a:rPr lang="en-US" sz="3400" kern="0" dirty="0" err="1">
                <a:latin typeface="Calibri (Body)"/>
                <a:ea typeface="Hiragino Kaku Gothic StdN W8" panose="020B0800000000000000" pitchFamily="34" charset="-128"/>
                <a:cs typeface="Arial"/>
                <a:sym typeface="Arial"/>
              </a:rPr>
              <a:t>số</a:t>
            </a:r>
            <a:r>
              <a:rPr lang="en-US" sz="3400" kern="0" dirty="0">
                <a:latin typeface="Calibri (Body)"/>
                <a:ea typeface="Hiragino Kaku Gothic StdN W8" panose="020B0800000000000000" pitchFamily="34" charset="-128"/>
                <a:cs typeface="Arial"/>
                <a:sym typeface="Arial"/>
              </a:rPr>
              <a:t> 3)</a:t>
            </a:r>
            <a:endParaRPr lang="en-US" sz="3400" kern="0" dirty="0">
              <a:latin typeface="Calibri body"/>
              <a:cs typeface="Arial"/>
              <a:sym typeface="Arial"/>
            </a:endParaRPr>
          </a:p>
        </p:txBody>
      </p:sp>
      <p:grpSp>
        <p:nvGrpSpPr>
          <p:cNvPr id="18" name="Group 17">
            <a:extLst>
              <a:ext uri="{FF2B5EF4-FFF2-40B4-BE49-F238E27FC236}">
                <a16:creationId xmlns:a16="http://schemas.microsoft.com/office/drawing/2014/main" id="{DC8ACDA5-4F95-01CD-B5EC-031EE5918755}"/>
              </a:ext>
            </a:extLst>
          </p:cNvPr>
          <p:cNvGrpSpPr/>
          <p:nvPr/>
        </p:nvGrpSpPr>
        <p:grpSpPr>
          <a:xfrm>
            <a:off x="402618" y="1372777"/>
            <a:ext cx="966574" cy="831913"/>
            <a:chOff x="9729788" y="4324350"/>
            <a:chExt cx="806450" cy="758825"/>
          </a:xfrm>
          <a:solidFill>
            <a:srgbClr val="00B050"/>
          </a:solidFill>
        </p:grpSpPr>
        <p:sp>
          <p:nvSpPr>
            <p:cNvPr id="19" name="Freeform 210">
              <a:extLst>
                <a:ext uri="{FF2B5EF4-FFF2-40B4-BE49-F238E27FC236}">
                  <a16:creationId xmlns:a16="http://schemas.microsoft.com/office/drawing/2014/main" id="{1B0FFBAD-78BB-FBF2-3979-1E67926FCE94}"/>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0" name="Freeform 211">
              <a:extLst>
                <a:ext uri="{FF2B5EF4-FFF2-40B4-BE49-F238E27FC236}">
                  <a16:creationId xmlns:a16="http://schemas.microsoft.com/office/drawing/2014/main" id="{F8EE2E1A-1E24-D729-9F12-133C408D34D8}"/>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1" name="Freeform 212">
              <a:extLst>
                <a:ext uri="{FF2B5EF4-FFF2-40B4-BE49-F238E27FC236}">
                  <a16:creationId xmlns:a16="http://schemas.microsoft.com/office/drawing/2014/main" id="{F0465215-D9AA-71D5-A816-6F891D686C5C}"/>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2" name="Freeform 213">
              <a:extLst>
                <a:ext uri="{FF2B5EF4-FFF2-40B4-BE49-F238E27FC236}">
                  <a16:creationId xmlns:a16="http://schemas.microsoft.com/office/drawing/2014/main" id="{3FF2FDF7-7D87-BAA2-0A82-08D3DB2ECD3F}"/>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3" name="Freeform 214">
              <a:extLst>
                <a:ext uri="{FF2B5EF4-FFF2-40B4-BE49-F238E27FC236}">
                  <a16:creationId xmlns:a16="http://schemas.microsoft.com/office/drawing/2014/main" id="{462232BA-08D4-5E1B-6B84-248730089468}"/>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4" name="Freeform 215">
              <a:extLst>
                <a:ext uri="{FF2B5EF4-FFF2-40B4-BE49-F238E27FC236}">
                  <a16:creationId xmlns:a16="http://schemas.microsoft.com/office/drawing/2014/main" id="{616A1BA4-B753-41AF-2C01-7A44204F3097}"/>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FF0000"/>
                </a:solidFill>
              </a:endParaRPr>
            </a:p>
          </p:txBody>
        </p:sp>
        <p:sp>
          <p:nvSpPr>
            <p:cNvPr id="35" name="Freeform 216">
              <a:extLst>
                <a:ext uri="{FF2B5EF4-FFF2-40B4-BE49-F238E27FC236}">
                  <a16:creationId xmlns:a16="http://schemas.microsoft.com/office/drawing/2014/main" id="{40CE6486-AF42-4602-D045-66D35EB207E7}"/>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6" name="Freeform 217">
              <a:extLst>
                <a:ext uri="{FF2B5EF4-FFF2-40B4-BE49-F238E27FC236}">
                  <a16:creationId xmlns:a16="http://schemas.microsoft.com/office/drawing/2014/main" id="{3C4FF2B2-4FDE-0C43-FF41-5A7504346D01}"/>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7" name="Freeform 218">
              <a:extLst>
                <a:ext uri="{FF2B5EF4-FFF2-40B4-BE49-F238E27FC236}">
                  <a16:creationId xmlns:a16="http://schemas.microsoft.com/office/drawing/2014/main" id="{EC6EC711-AC74-CEB1-EFB2-FE1120B7E236}"/>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8" name="Freeform 219">
              <a:extLst>
                <a:ext uri="{FF2B5EF4-FFF2-40B4-BE49-F238E27FC236}">
                  <a16:creationId xmlns:a16="http://schemas.microsoft.com/office/drawing/2014/main" id="{4A5D1CB6-8CFD-6154-C17D-BEE8E966B2AF}"/>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9" name="Freeform 220">
              <a:extLst>
                <a:ext uri="{FF2B5EF4-FFF2-40B4-BE49-F238E27FC236}">
                  <a16:creationId xmlns:a16="http://schemas.microsoft.com/office/drawing/2014/main" id="{08DD9CF5-9982-0649-0266-7E26030830EB}"/>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0" name="Freeform 221">
              <a:extLst>
                <a:ext uri="{FF2B5EF4-FFF2-40B4-BE49-F238E27FC236}">
                  <a16:creationId xmlns:a16="http://schemas.microsoft.com/office/drawing/2014/main" id="{F9BB8B99-7B2D-DC53-707C-F7C6D839327E}"/>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
        <p:nvSpPr>
          <p:cNvPr id="41" name="TextBox 40">
            <a:extLst>
              <a:ext uri="{FF2B5EF4-FFF2-40B4-BE49-F238E27FC236}">
                <a16:creationId xmlns:a16="http://schemas.microsoft.com/office/drawing/2014/main" id="{D10A1F15-E5E4-C2F2-0BB7-49DB972A132F}"/>
              </a:ext>
            </a:extLst>
          </p:cNvPr>
          <p:cNvSpPr txBox="1"/>
          <p:nvPr/>
        </p:nvSpPr>
        <p:spPr>
          <a:xfrm>
            <a:off x="9723264" y="5265275"/>
            <a:ext cx="2135521" cy="1292662"/>
          </a:xfrm>
          <a:prstGeom prst="rect">
            <a:avLst/>
          </a:prstGeom>
          <a:noFill/>
        </p:spPr>
        <p:txBody>
          <a:bodyPr wrap="none" rtlCol="0">
            <a:spAutoFit/>
          </a:bodyPr>
          <a:lstStyle/>
          <a:p>
            <a:pPr algn="ctr" defTabSz="1219170">
              <a:buClr>
                <a:srgbClr val="000000"/>
              </a:buClr>
            </a:pPr>
            <a:r>
              <a:rPr lang="en-GB" sz="2800" b="1" kern="0" dirty="0" err="1">
                <a:solidFill>
                  <a:srgbClr val="81C241"/>
                </a:solidFill>
                <a:latin typeface="Calibri (Body)"/>
                <a:cs typeface="Arial" panose="020B0604020202020204" pitchFamily="34" charset="0"/>
                <a:sym typeface="Arial"/>
              </a:rPr>
              <a:t>Thời</a:t>
            </a:r>
            <a:r>
              <a:rPr lang="en-GB" sz="2800" b="1" kern="0" dirty="0">
                <a:solidFill>
                  <a:srgbClr val="81C241"/>
                </a:solidFill>
                <a:latin typeface="Calibri (Body)"/>
                <a:cs typeface="Arial" panose="020B0604020202020204" pitchFamily="34" charset="0"/>
                <a:sym typeface="Arial"/>
              </a:rPr>
              <a:t> </a:t>
            </a:r>
            <a:r>
              <a:rPr lang="en-GB" sz="2800" b="1" kern="0" dirty="0" err="1">
                <a:solidFill>
                  <a:srgbClr val="81C241"/>
                </a:solidFill>
                <a:latin typeface="Calibri (Body)"/>
                <a:cs typeface="Arial" panose="020B0604020202020204" pitchFamily="34" charset="0"/>
                <a:sym typeface="Arial"/>
              </a:rPr>
              <a:t>gian</a:t>
            </a:r>
            <a:r>
              <a:rPr lang="en-GB" sz="2800" b="1" kern="0" dirty="0">
                <a:solidFill>
                  <a:srgbClr val="81C241"/>
                </a:solidFill>
                <a:latin typeface="Calibri (Body)"/>
                <a:cs typeface="Arial" panose="020B0604020202020204" pitchFamily="34" charset="0"/>
                <a:sym typeface="Arial"/>
              </a:rPr>
              <a:t>: </a:t>
            </a:r>
          </a:p>
          <a:p>
            <a:pPr algn="ctr" defTabSz="1219170">
              <a:buClr>
                <a:srgbClr val="000000"/>
              </a:buClr>
            </a:pPr>
            <a:r>
              <a:rPr lang="en-GB" sz="5000" b="1" kern="0" dirty="0">
                <a:solidFill>
                  <a:srgbClr val="81C241"/>
                </a:solidFill>
                <a:latin typeface="Calibri (Body)"/>
                <a:cs typeface="Arial" panose="020B0604020202020204" pitchFamily="34" charset="0"/>
                <a:sym typeface="Arial"/>
              </a:rPr>
              <a:t>5 PHÚT</a:t>
            </a:r>
          </a:p>
        </p:txBody>
      </p:sp>
      <p:sp>
        <p:nvSpPr>
          <p:cNvPr id="42" name="Rounded Rectangle 23">
            <a:extLst>
              <a:ext uri="{FF2B5EF4-FFF2-40B4-BE49-F238E27FC236}">
                <a16:creationId xmlns:a16="http://schemas.microsoft.com/office/drawing/2014/main" id="{5F2E5662-C4FB-AB3A-F8E9-1DB3B9AD24FD}"/>
              </a:ext>
            </a:extLst>
          </p:cNvPr>
          <p:cNvSpPr/>
          <p:nvPr/>
        </p:nvSpPr>
        <p:spPr>
          <a:xfrm>
            <a:off x="512832" y="2542274"/>
            <a:ext cx="3127144" cy="101533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1. </a:t>
            </a:r>
            <a:r>
              <a:rPr lang="vi-VN" sz="3000" b="1" kern="0" dirty="0">
                <a:solidFill>
                  <a:schemeClr val="accent5">
                    <a:lumMod val="50000"/>
                  </a:schemeClr>
                </a:solidFill>
                <a:latin typeface="Calibri (Body)"/>
                <a:sym typeface="Arial"/>
              </a:rPr>
              <a:t>Miếng xốp</a:t>
            </a:r>
          </a:p>
        </p:txBody>
      </p:sp>
      <p:sp>
        <p:nvSpPr>
          <p:cNvPr id="43" name="Rounded Rectangle 23">
            <a:extLst>
              <a:ext uri="{FF2B5EF4-FFF2-40B4-BE49-F238E27FC236}">
                <a16:creationId xmlns:a16="http://schemas.microsoft.com/office/drawing/2014/main" id="{110E565B-2CFB-BF35-76CE-4CAECB11EAAE}"/>
              </a:ext>
            </a:extLst>
          </p:cNvPr>
          <p:cNvSpPr/>
          <p:nvPr/>
        </p:nvSpPr>
        <p:spPr>
          <a:xfrm>
            <a:off x="4336262" y="2542274"/>
            <a:ext cx="3127144" cy="101533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2. M</a:t>
            </a:r>
            <a:r>
              <a:rPr lang="vi-VN" sz="3000" b="1" kern="0" dirty="0">
                <a:solidFill>
                  <a:schemeClr val="accent5">
                    <a:lumMod val="50000"/>
                  </a:schemeClr>
                </a:solidFill>
                <a:latin typeface="Calibri (Body)"/>
                <a:sym typeface="Arial"/>
              </a:rPr>
              <a:t>ặt gương</a:t>
            </a:r>
          </a:p>
        </p:txBody>
      </p:sp>
      <p:sp>
        <p:nvSpPr>
          <p:cNvPr id="44" name="Rounded Rectangle 23">
            <a:extLst>
              <a:ext uri="{FF2B5EF4-FFF2-40B4-BE49-F238E27FC236}">
                <a16:creationId xmlns:a16="http://schemas.microsoft.com/office/drawing/2014/main" id="{0174E2EE-F2C9-10FB-6967-E4414F5296F9}"/>
              </a:ext>
            </a:extLst>
          </p:cNvPr>
          <p:cNvSpPr/>
          <p:nvPr/>
        </p:nvSpPr>
        <p:spPr>
          <a:xfrm>
            <a:off x="8159692" y="2542274"/>
            <a:ext cx="3127144" cy="101533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3. Á</a:t>
            </a:r>
            <a:r>
              <a:rPr lang="vi-VN" sz="3000" b="1" kern="0" dirty="0">
                <a:solidFill>
                  <a:schemeClr val="accent5">
                    <a:lumMod val="50000"/>
                  </a:schemeClr>
                </a:solidFill>
                <a:latin typeface="Calibri (Body)"/>
                <a:sym typeface="Arial"/>
              </a:rPr>
              <a:t>o len</a:t>
            </a:r>
          </a:p>
        </p:txBody>
      </p:sp>
      <p:sp>
        <p:nvSpPr>
          <p:cNvPr id="45" name="Rounded Rectangle 23">
            <a:extLst>
              <a:ext uri="{FF2B5EF4-FFF2-40B4-BE49-F238E27FC236}">
                <a16:creationId xmlns:a16="http://schemas.microsoft.com/office/drawing/2014/main" id="{01AAE15E-1EDF-0633-677B-CD360E6C8641}"/>
              </a:ext>
            </a:extLst>
          </p:cNvPr>
          <p:cNvSpPr/>
          <p:nvPr/>
        </p:nvSpPr>
        <p:spPr>
          <a:xfrm>
            <a:off x="512832" y="3966773"/>
            <a:ext cx="3127144" cy="101533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4. M</a:t>
            </a:r>
            <a:r>
              <a:rPr lang="vi-VN" sz="3000" b="1" kern="0" dirty="0">
                <a:solidFill>
                  <a:schemeClr val="accent5">
                    <a:lumMod val="50000"/>
                  </a:schemeClr>
                </a:solidFill>
                <a:latin typeface="Calibri (Body)"/>
                <a:sym typeface="Arial"/>
              </a:rPr>
              <a:t>ặt đá hoa</a:t>
            </a:r>
          </a:p>
        </p:txBody>
      </p:sp>
      <p:sp>
        <p:nvSpPr>
          <p:cNvPr id="46" name="Rounded Rectangle 23">
            <a:extLst>
              <a:ext uri="{FF2B5EF4-FFF2-40B4-BE49-F238E27FC236}">
                <a16:creationId xmlns:a16="http://schemas.microsoft.com/office/drawing/2014/main" id="{0DA44BA5-61A1-79BD-BF41-A9197F82631F}"/>
              </a:ext>
            </a:extLst>
          </p:cNvPr>
          <p:cNvSpPr/>
          <p:nvPr/>
        </p:nvSpPr>
        <p:spPr>
          <a:xfrm>
            <a:off x="4336262" y="3966773"/>
            <a:ext cx="3127144" cy="101533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5. G</a:t>
            </a:r>
            <a:r>
              <a:rPr lang="vi-VN" sz="3000" b="1" kern="0" dirty="0">
                <a:solidFill>
                  <a:schemeClr val="accent5">
                    <a:lumMod val="50000"/>
                  </a:schemeClr>
                </a:solidFill>
                <a:latin typeface="Calibri (Body)"/>
                <a:sym typeface="Arial"/>
              </a:rPr>
              <a:t>hế đệm mút</a:t>
            </a:r>
          </a:p>
        </p:txBody>
      </p:sp>
      <p:sp>
        <p:nvSpPr>
          <p:cNvPr id="47" name="Rounded Rectangle 23">
            <a:extLst>
              <a:ext uri="{FF2B5EF4-FFF2-40B4-BE49-F238E27FC236}">
                <a16:creationId xmlns:a16="http://schemas.microsoft.com/office/drawing/2014/main" id="{2ABC6A55-5D1C-CE28-6327-A68BBD329AFB}"/>
              </a:ext>
            </a:extLst>
          </p:cNvPr>
          <p:cNvSpPr/>
          <p:nvPr/>
        </p:nvSpPr>
        <p:spPr>
          <a:xfrm>
            <a:off x="8159692" y="3966773"/>
            <a:ext cx="3127144" cy="101533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6. T</a:t>
            </a:r>
            <a:r>
              <a:rPr lang="vi-VN" sz="3000" b="1" kern="0" dirty="0">
                <a:solidFill>
                  <a:schemeClr val="accent5">
                    <a:lumMod val="50000"/>
                  </a:schemeClr>
                </a:solidFill>
                <a:latin typeface="Calibri (Body)"/>
                <a:sym typeface="Arial"/>
              </a:rPr>
              <a:t>ấm kim loại</a:t>
            </a:r>
          </a:p>
        </p:txBody>
      </p:sp>
      <p:sp>
        <p:nvSpPr>
          <p:cNvPr id="48" name="Rounded Rectangle 23">
            <a:extLst>
              <a:ext uri="{FF2B5EF4-FFF2-40B4-BE49-F238E27FC236}">
                <a16:creationId xmlns:a16="http://schemas.microsoft.com/office/drawing/2014/main" id="{2B43372B-52CD-0009-A83E-BC272707831A}"/>
              </a:ext>
            </a:extLst>
          </p:cNvPr>
          <p:cNvSpPr/>
          <p:nvPr/>
        </p:nvSpPr>
        <p:spPr>
          <a:xfrm>
            <a:off x="2406286" y="5403940"/>
            <a:ext cx="3127144" cy="101533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7. C</a:t>
            </a:r>
            <a:r>
              <a:rPr lang="vi-VN" sz="3000" b="1" kern="0" dirty="0">
                <a:solidFill>
                  <a:schemeClr val="accent5">
                    <a:lumMod val="50000"/>
                  </a:schemeClr>
                </a:solidFill>
                <a:latin typeface="Calibri (Body)"/>
                <a:sym typeface="Arial"/>
              </a:rPr>
              <a:t>ao su xốp</a:t>
            </a:r>
          </a:p>
        </p:txBody>
      </p:sp>
      <p:sp>
        <p:nvSpPr>
          <p:cNvPr id="49" name="Rounded Rectangle 23">
            <a:extLst>
              <a:ext uri="{FF2B5EF4-FFF2-40B4-BE49-F238E27FC236}">
                <a16:creationId xmlns:a16="http://schemas.microsoft.com/office/drawing/2014/main" id="{3616A085-E465-17B1-DCBA-49F46F320796}"/>
              </a:ext>
            </a:extLst>
          </p:cNvPr>
          <p:cNvSpPr/>
          <p:nvPr/>
        </p:nvSpPr>
        <p:spPr>
          <a:xfrm>
            <a:off x="6229716" y="5403940"/>
            <a:ext cx="3127144" cy="101533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8. T</a:t>
            </a:r>
            <a:r>
              <a:rPr lang="vi-VN" sz="3000" b="1" kern="0" dirty="0">
                <a:solidFill>
                  <a:schemeClr val="accent5">
                    <a:lumMod val="50000"/>
                  </a:schemeClr>
                </a:solidFill>
                <a:latin typeface="Calibri (Body)"/>
                <a:sym typeface="Arial"/>
              </a:rPr>
              <a:t>ường gạch</a:t>
            </a:r>
          </a:p>
        </p:txBody>
      </p:sp>
    </p:spTree>
    <p:extLst>
      <p:ext uri="{BB962C8B-B14F-4D97-AF65-F5344CB8AC3E}">
        <p14:creationId xmlns:p14="http://schemas.microsoft.com/office/powerpoint/2010/main" val="2633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barn(inVertical)">
                                      <p:cBhvr>
                                        <p:cTn id="28" dur="500"/>
                                        <p:tgtEl>
                                          <p:spTgt spid="4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barn(inVertical)">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barn(inVertical)">
                                      <p:cBhvr>
                                        <p:cTn id="38" dur="500"/>
                                        <p:tgtEl>
                                          <p:spTgt spid="4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barn(inVertical)">
                                      <p:cBhvr>
                                        <p:cTn id="43" dur="500"/>
                                        <p:tgtEl>
                                          <p:spTgt spid="4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barn(inVertical)">
                                      <p:cBhvr>
                                        <p:cTn id="48" dur="500"/>
                                        <p:tgtEl>
                                          <p:spTgt spid="48"/>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barn(inVertical)">
                                      <p:cBhvr>
                                        <p:cTn id="53" dur="500"/>
                                        <p:tgtEl>
                                          <p:spTgt spid="49"/>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barn(inVertical)">
                                      <p:cBhvr>
                                        <p:cTn id="5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1" grpId="0"/>
      <p:bldP spid="42" grpId="0" animBg="1"/>
      <p:bldP spid="43" grpId="0" animBg="1"/>
      <p:bldP spid="44" grpId="0" animBg="1"/>
      <p:bldP spid="45" grpId="0" animBg="1"/>
      <p:bldP spid="46" grpId="0" animBg="1"/>
      <p:bldP spid="47" grpId="0" animBg="1"/>
      <p:bldP spid="48" grpId="0" animBg="1"/>
      <p:bldP spid="4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TIẾNG ỒN</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3</a:t>
              </a:r>
            </a:p>
          </p:txBody>
        </p:sp>
      </p:grpSp>
      <p:sp>
        <p:nvSpPr>
          <p:cNvPr id="10" name="TextBox 9">
            <a:extLst>
              <a:ext uri="{FF2B5EF4-FFF2-40B4-BE49-F238E27FC236}">
                <a16:creationId xmlns:a16="http://schemas.microsoft.com/office/drawing/2014/main" id="{96B20A04-A7F8-4FE8-A2E0-DF27DCF76CB2}"/>
              </a:ext>
            </a:extLst>
          </p:cNvPr>
          <p:cNvSpPr txBox="1"/>
          <p:nvPr/>
        </p:nvSpPr>
        <p:spPr>
          <a:xfrm>
            <a:off x="262273" y="1460691"/>
            <a:ext cx="11661872" cy="1988237"/>
          </a:xfrm>
          <a:prstGeom prst="rect">
            <a:avLst/>
          </a:prstGeom>
          <a:noFill/>
        </p:spPr>
        <p:txBody>
          <a:bodyPr wrap="square" rtlCol="0">
            <a:spAutoFit/>
          </a:bodyPr>
          <a:lstStyle/>
          <a:p>
            <a:pPr algn="just">
              <a:lnSpc>
                <a:spcPct val="120000"/>
              </a:lnSpc>
              <a:spcAft>
                <a:spcPts val="1200"/>
              </a:spcAft>
            </a:pPr>
            <a:r>
              <a:rPr lang="vi-VN" sz="3500" dirty="0">
                <a:latin typeface="Calibri" panose="020F0502020204030204" pitchFamily="34" charset="0"/>
                <a:cs typeface="Calibri" panose="020F0502020204030204" pitchFamily="34" charset="0"/>
              </a:rPr>
              <a:t>Âm thanh có vai trò quan trọng trong đời sống con người và động vật nhưng không</a:t>
            </a:r>
            <a:r>
              <a:rPr lang="en-US" sz="3500" dirty="0">
                <a:latin typeface="Calibri" panose="020F0502020204030204" pitchFamily="34" charset="0"/>
                <a:cs typeface="Calibri" panose="020F0502020204030204" pitchFamily="34" charset="0"/>
              </a:rPr>
              <a:t> </a:t>
            </a:r>
            <a:r>
              <a:rPr lang="vi-VN" sz="3500" dirty="0">
                <a:latin typeface="Calibri" panose="020F0502020204030204" pitchFamily="34" charset="0"/>
                <a:cs typeface="Calibri" panose="020F0502020204030204" pitchFamily="34" charset="0"/>
              </a:rPr>
              <a:t>phải âm thanh nào cũng có ích mà có âm thanh có hại</a:t>
            </a:r>
            <a:r>
              <a:rPr lang="en-US" sz="3500" dirty="0">
                <a:latin typeface="Calibri" panose="020F0502020204030204" pitchFamily="34" charset="0"/>
                <a:cs typeface="Calibri" panose="020F0502020204030204" pitchFamily="34" charset="0"/>
              </a:rPr>
              <a:t>.</a:t>
            </a:r>
            <a:endParaRPr lang="en-US" sz="3500" i="1"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0E447F6C-3A8F-2620-56A7-E685A54599D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701353" y="3804125"/>
            <a:ext cx="9000606" cy="2893052"/>
          </a:xfrm>
          <a:prstGeom prst="rect">
            <a:avLst/>
          </a:prstGeom>
        </p:spPr>
      </p:pic>
    </p:spTree>
    <p:extLst>
      <p:ext uri="{BB962C8B-B14F-4D97-AF65-F5344CB8AC3E}">
        <p14:creationId xmlns:p14="http://schemas.microsoft.com/office/powerpoint/2010/main" val="375346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TIẾNG ỒN</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3</a:t>
              </a:r>
            </a:p>
          </p:txBody>
        </p:sp>
      </p:grpSp>
      <p:sp>
        <p:nvSpPr>
          <p:cNvPr id="10" name="TextBox 9">
            <a:extLst>
              <a:ext uri="{FF2B5EF4-FFF2-40B4-BE49-F238E27FC236}">
                <a16:creationId xmlns:a16="http://schemas.microsoft.com/office/drawing/2014/main" id="{96B20A04-A7F8-4FE8-A2E0-DF27DCF76CB2}"/>
              </a:ext>
            </a:extLst>
          </p:cNvPr>
          <p:cNvSpPr txBox="1"/>
          <p:nvPr/>
        </p:nvSpPr>
        <p:spPr>
          <a:xfrm>
            <a:off x="262273" y="1257053"/>
            <a:ext cx="11661872" cy="2594172"/>
          </a:xfrm>
          <a:prstGeom prst="rect">
            <a:avLst/>
          </a:prstGeom>
          <a:noFill/>
        </p:spPr>
        <p:txBody>
          <a:bodyPr wrap="square" rtlCol="0">
            <a:spAutoFit/>
          </a:bodyPr>
          <a:lstStyle/>
          <a:p>
            <a:pPr algn="just">
              <a:lnSpc>
                <a:spcPct val="118000"/>
              </a:lnSpc>
            </a:pPr>
            <a:r>
              <a:rPr lang="vi-VN" sz="3500" dirty="0">
                <a:latin typeface="Calibri" panose="020F0502020204030204" pitchFamily="34" charset="0"/>
                <a:cs typeface="Calibri" panose="020F0502020204030204" pitchFamily="34" charset="0"/>
              </a:rPr>
              <a:t>Những âm thanh </a:t>
            </a:r>
            <a:r>
              <a:rPr lang="vi-VN" sz="3500" i="1" dirty="0">
                <a:solidFill>
                  <a:srgbClr val="00B050"/>
                </a:solidFill>
                <a:latin typeface="Calibri" panose="020F0502020204030204" pitchFamily="34" charset="0"/>
                <a:cs typeface="Calibri" panose="020F0502020204030204" pitchFamily="34" charset="0"/>
              </a:rPr>
              <a:t>to,</a:t>
            </a:r>
            <a:r>
              <a:rPr lang="en-US" sz="3500" i="1" dirty="0">
                <a:solidFill>
                  <a:srgbClr val="00B050"/>
                </a:solidFill>
                <a:latin typeface="Calibri" panose="020F0502020204030204" pitchFamily="34" charset="0"/>
                <a:cs typeface="Calibri" panose="020F0502020204030204" pitchFamily="34" charset="0"/>
              </a:rPr>
              <a:t> </a:t>
            </a:r>
            <a:r>
              <a:rPr lang="vi-VN" sz="3500" i="1" dirty="0">
                <a:solidFill>
                  <a:srgbClr val="00B050"/>
                </a:solidFill>
                <a:latin typeface="Calibri" panose="020F0502020204030204" pitchFamily="34" charset="0"/>
                <a:cs typeface="Calibri" panose="020F0502020204030204" pitchFamily="34" charset="0"/>
              </a:rPr>
              <a:t>kéo dài </a:t>
            </a:r>
            <a:r>
              <a:rPr lang="vi-VN" sz="3500" dirty="0">
                <a:latin typeface="Calibri" panose="020F0502020204030204" pitchFamily="34" charset="0"/>
                <a:cs typeface="Calibri" panose="020F0502020204030204" pitchFamily="34" charset="0"/>
              </a:rPr>
              <a:t>có thể </a:t>
            </a:r>
            <a:r>
              <a:rPr lang="vi-VN" sz="3500" i="1" dirty="0">
                <a:solidFill>
                  <a:srgbClr val="00B050"/>
                </a:solidFill>
                <a:latin typeface="Calibri" panose="020F0502020204030204" pitchFamily="34" charset="0"/>
                <a:cs typeface="Calibri" panose="020F0502020204030204" pitchFamily="34" charset="0"/>
              </a:rPr>
              <a:t>có hại đến sức khoẻ và hoạt động bình thường</a:t>
            </a:r>
            <a:r>
              <a:rPr lang="en-US" sz="3500" dirty="0">
                <a:latin typeface="Calibri" panose="020F0502020204030204" pitchFamily="34" charset="0"/>
                <a:cs typeface="Calibri" panose="020F0502020204030204" pitchFamily="34" charset="0"/>
              </a:rPr>
              <a:t> </a:t>
            </a:r>
            <a:r>
              <a:rPr lang="vi-VN" sz="3500" dirty="0">
                <a:latin typeface="Calibri" panose="020F0502020204030204" pitchFamily="34" charset="0"/>
                <a:cs typeface="Calibri" panose="020F0502020204030204" pitchFamily="34" charset="0"/>
              </a:rPr>
              <a:t>của con người gọi là </a:t>
            </a:r>
            <a:r>
              <a:rPr lang="vi-VN" sz="3500" b="1" dirty="0">
                <a:solidFill>
                  <a:srgbClr val="FF0000"/>
                </a:solidFill>
                <a:latin typeface="Calibri" panose="020F0502020204030204" pitchFamily="34" charset="0"/>
                <a:cs typeface="Calibri" panose="020F0502020204030204" pitchFamily="34" charset="0"/>
              </a:rPr>
              <a:t>tiếng ồn</a:t>
            </a:r>
            <a:r>
              <a:rPr lang="vi-VN" sz="3500" dirty="0">
                <a:latin typeface="Calibri" panose="020F0502020204030204" pitchFamily="34" charset="0"/>
                <a:cs typeface="Calibri" panose="020F0502020204030204" pitchFamily="34" charset="0"/>
              </a:rPr>
              <a:t>.</a:t>
            </a:r>
            <a:r>
              <a:rPr lang="en-US" sz="3500" dirty="0">
                <a:latin typeface="Calibri" panose="020F0502020204030204" pitchFamily="34" charset="0"/>
                <a:cs typeface="Calibri" panose="020F0502020204030204" pitchFamily="34" charset="0"/>
              </a:rPr>
              <a:t> </a:t>
            </a:r>
          </a:p>
          <a:p>
            <a:pPr algn="just">
              <a:lnSpc>
                <a:spcPct val="118000"/>
              </a:lnSpc>
            </a:pPr>
            <a:r>
              <a:rPr lang="vi-VN" sz="3500" dirty="0">
                <a:latin typeface="Calibri" panose="020F0502020204030204" pitchFamily="34" charset="0"/>
                <a:cs typeface="Calibri" panose="020F0502020204030204" pitchFamily="34" charset="0"/>
              </a:rPr>
              <a:t>Ở</a:t>
            </a:r>
            <a:r>
              <a:rPr lang="en-US" sz="3500" dirty="0">
                <a:latin typeface="Calibri" panose="020F0502020204030204" pitchFamily="34" charset="0"/>
                <a:cs typeface="Calibri" panose="020F0502020204030204" pitchFamily="34" charset="0"/>
              </a:rPr>
              <a:t> </a:t>
            </a:r>
            <a:r>
              <a:rPr lang="vi-VN" sz="3500" dirty="0">
                <a:latin typeface="Calibri" panose="020F0502020204030204" pitchFamily="34" charset="0"/>
                <a:cs typeface="Calibri" panose="020F0502020204030204" pitchFamily="34" charset="0"/>
              </a:rPr>
              <a:t>những nơi thường xuyên có tiếng ồn,</a:t>
            </a:r>
            <a:r>
              <a:rPr lang="en-US" sz="3500" dirty="0">
                <a:latin typeface="Calibri" panose="020F0502020204030204" pitchFamily="34" charset="0"/>
                <a:cs typeface="Calibri" panose="020F0502020204030204" pitchFamily="34" charset="0"/>
              </a:rPr>
              <a:t> </a:t>
            </a:r>
            <a:r>
              <a:rPr lang="vi-VN" sz="3500" dirty="0">
                <a:latin typeface="Calibri" panose="020F0502020204030204" pitchFamily="34" charset="0"/>
                <a:cs typeface="Calibri" panose="020F0502020204030204" pitchFamily="34" charset="0"/>
              </a:rPr>
              <a:t>ta nói môi</a:t>
            </a:r>
            <a:r>
              <a:rPr lang="en-US" sz="3500" dirty="0">
                <a:latin typeface="Calibri" panose="020F0502020204030204" pitchFamily="34" charset="0"/>
                <a:cs typeface="Calibri" panose="020F0502020204030204" pitchFamily="34" charset="0"/>
              </a:rPr>
              <a:t> </a:t>
            </a:r>
            <a:r>
              <a:rPr lang="vi-VN" sz="3500" dirty="0">
                <a:latin typeface="Calibri" panose="020F0502020204030204" pitchFamily="34" charset="0"/>
                <a:cs typeface="Calibri" panose="020F0502020204030204" pitchFamily="34" charset="0"/>
              </a:rPr>
              <a:t>trường sống tại đó bị</a:t>
            </a:r>
            <a:r>
              <a:rPr lang="en-US" sz="3500" dirty="0">
                <a:latin typeface="Calibri" panose="020F0502020204030204" pitchFamily="34" charset="0"/>
                <a:cs typeface="Calibri" panose="020F0502020204030204" pitchFamily="34" charset="0"/>
              </a:rPr>
              <a:t> </a:t>
            </a:r>
            <a:r>
              <a:rPr lang="vi-VN" sz="3500" b="1" dirty="0">
                <a:solidFill>
                  <a:srgbClr val="FF0000"/>
                </a:solidFill>
                <a:latin typeface="Calibri" panose="020F0502020204030204" pitchFamily="34" charset="0"/>
                <a:cs typeface="Calibri" panose="020F0502020204030204" pitchFamily="34" charset="0"/>
              </a:rPr>
              <a:t>ô</a:t>
            </a:r>
            <a:r>
              <a:rPr lang="en-US" sz="3500" b="1" dirty="0">
                <a:solidFill>
                  <a:srgbClr val="FF0000"/>
                </a:solidFill>
                <a:latin typeface="Calibri" panose="020F0502020204030204" pitchFamily="34" charset="0"/>
                <a:cs typeface="Calibri" panose="020F0502020204030204" pitchFamily="34" charset="0"/>
              </a:rPr>
              <a:t> </a:t>
            </a:r>
            <a:r>
              <a:rPr lang="vi-VN" sz="3500" b="1" dirty="0">
                <a:solidFill>
                  <a:srgbClr val="FF0000"/>
                </a:solidFill>
                <a:latin typeface="Calibri" panose="020F0502020204030204" pitchFamily="34" charset="0"/>
                <a:cs typeface="Calibri" panose="020F0502020204030204" pitchFamily="34" charset="0"/>
              </a:rPr>
              <a:t>nhiễm tiếng ồn.</a:t>
            </a:r>
          </a:p>
        </p:txBody>
      </p:sp>
      <p:pic>
        <p:nvPicPr>
          <p:cNvPr id="11" name="Picture 10">
            <a:extLst>
              <a:ext uri="{FF2B5EF4-FFF2-40B4-BE49-F238E27FC236}">
                <a16:creationId xmlns:a16="http://schemas.microsoft.com/office/drawing/2014/main" id="{B9B1BDC2-C448-0FA8-73E1-D8F77FFCA9F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710591" y="3804125"/>
            <a:ext cx="9000606" cy="2893052"/>
          </a:xfrm>
          <a:prstGeom prst="rect">
            <a:avLst/>
          </a:prstGeom>
        </p:spPr>
      </p:pic>
      <p:sp>
        <p:nvSpPr>
          <p:cNvPr id="8" name="Google Shape;674;p57">
            <a:extLst>
              <a:ext uri="{FF2B5EF4-FFF2-40B4-BE49-F238E27FC236}">
                <a16:creationId xmlns:a16="http://schemas.microsoft.com/office/drawing/2014/main" id="{CD0ADFBD-BE8B-B635-3933-EFA2CE3F43D9}"/>
              </a:ext>
            </a:extLst>
          </p:cNvPr>
          <p:cNvSpPr/>
          <p:nvPr/>
        </p:nvSpPr>
        <p:spPr>
          <a:xfrm>
            <a:off x="5482386" y="3154431"/>
            <a:ext cx="543739" cy="549137"/>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chemeClr val="accent1"/>
          </a:solidFill>
          <a:ln>
            <a:noFill/>
          </a:ln>
        </p:spPr>
        <p:txBody>
          <a:bodyPr spcFirstLastPara="1" wrap="square" lIns="91425" tIns="91425" rIns="91425" bIns="91425" anchor="ctr" anchorCtr="0">
            <a:noAutofit/>
          </a:bodyPr>
          <a:ls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842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4D3E3CC-1B22-ABDE-9523-7A4D852C047D}"/>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TIẾNG ỒN</a:t>
            </a:r>
          </a:p>
        </p:txBody>
      </p:sp>
      <p:grpSp>
        <p:nvGrpSpPr>
          <p:cNvPr id="10" name="Group 9">
            <a:extLst>
              <a:ext uri="{FF2B5EF4-FFF2-40B4-BE49-F238E27FC236}">
                <a16:creationId xmlns:a16="http://schemas.microsoft.com/office/drawing/2014/main" id="{2BCDF9D6-394C-3C8F-8C37-222D483D9F6D}"/>
              </a:ext>
            </a:extLst>
          </p:cNvPr>
          <p:cNvGrpSpPr/>
          <p:nvPr/>
        </p:nvGrpSpPr>
        <p:grpSpPr>
          <a:xfrm>
            <a:off x="262274" y="176284"/>
            <a:ext cx="900604" cy="1035177"/>
            <a:chOff x="6380493" y="-1"/>
            <a:chExt cx="1747506" cy="2008628"/>
          </a:xfrm>
        </p:grpSpPr>
        <p:sp>
          <p:nvSpPr>
            <p:cNvPr id="11" name="Hexagon 10">
              <a:extLst>
                <a:ext uri="{FF2B5EF4-FFF2-40B4-BE49-F238E27FC236}">
                  <a16:creationId xmlns:a16="http://schemas.microsoft.com/office/drawing/2014/main" id="{26873081-0F04-7E88-1303-CDEA09444DA8}"/>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6" name="Hexagon 4">
              <a:extLst>
                <a:ext uri="{FF2B5EF4-FFF2-40B4-BE49-F238E27FC236}">
                  <a16:creationId xmlns:a16="http://schemas.microsoft.com/office/drawing/2014/main" id="{8445CD46-311F-E027-3420-DC089AC8D6CA}"/>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3</a:t>
              </a:r>
            </a:p>
          </p:txBody>
        </p:sp>
      </p:grpSp>
      <p:sp>
        <p:nvSpPr>
          <p:cNvPr id="13" name="Rounded Rectangle 23">
            <a:extLst>
              <a:ext uri="{FF2B5EF4-FFF2-40B4-BE49-F238E27FC236}">
                <a16:creationId xmlns:a16="http://schemas.microsoft.com/office/drawing/2014/main" id="{BB244356-BCEB-AECA-F0BF-71822AF6E27E}"/>
              </a:ext>
            </a:extLst>
          </p:cNvPr>
          <p:cNvSpPr/>
          <p:nvPr/>
        </p:nvSpPr>
        <p:spPr>
          <a:xfrm>
            <a:off x="512832" y="2542274"/>
            <a:ext cx="3515072"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1. </a:t>
            </a:r>
            <a:r>
              <a:rPr lang="vi-VN" sz="3000" b="1" kern="0" dirty="0">
                <a:solidFill>
                  <a:schemeClr val="accent5">
                    <a:lumMod val="50000"/>
                  </a:schemeClr>
                </a:solidFill>
                <a:latin typeface="Calibri (Body)"/>
                <a:sym typeface="Arial"/>
              </a:rPr>
              <a:t>Tiếng </a:t>
            </a:r>
            <a:r>
              <a:rPr lang="en-US" sz="3000" b="1" kern="0" dirty="0" err="1">
                <a:solidFill>
                  <a:schemeClr val="accent5">
                    <a:lumMod val="50000"/>
                  </a:schemeClr>
                </a:solidFill>
                <a:latin typeface="Calibri (Body)"/>
                <a:sym typeface="Arial"/>
              </a:rPr>
              <a:t>còi</a:t>
            </a:r>
            <a:r>
              <a:rPr lang="en-US" sz="3000" b="1" kern="0" dirty="0">
                <a:solidFill>
                  <a:schemeClr val="accent5">
                    <a:lumMod val="50000"/>
                  </a:schemeClr>
                </a:solidFill>
                <a:latin typeface="Calibri (Body)"/>
                <a:sym typeface="Arial"/>
              </a:rPr>
              <a:t> </a:t>
            </a:r>
            <a:r>
              <a:rPr lang="en-US" sz="3000" b="1" kern="0" dirty="0" err="1">
                <a:solidFill>
                  <a:schemeClr val="accent5">
                    <a:lumMod val="50000"/>
                  </a:schemeClr>
                </a:solidFill>
                <a:latin typeface="Calibri (Body)"/>
                <a:sym typeface="Arial"/>
              </a:rPr>
              <a:t>hú</a:t>
            </a:r>
            <a:r>
              <a:rPr lang="en-US" sz="3000" b="1" kern="0" dirty="0">
                <a:solidFill>
                  <a:schemeClr val="accent5">
                    <a:lumMod val="50000"/>
                  </a:schemeClr>
                </a:solidFill>
                <a:latin typeface="Calibri (Body)"/>
                <a:sym typeface="Arial"/>
              </a:rPr>
              <a:t> </a:t>
            </a:r>
            <a:r>
              <a:rPr lang="vi-VN" sz="3000" b="1" kern="0" dirty="0">
                <a:solidFill>
                  <a:schemeClr val="accent5">
                    <a:lumMod val="50000"/>
                  </a:schemeClr>
                </a:solidFill>
                <a:latin typeface="Calibri (Body)"/>
                <a:sym typeface="Arial"/>
              </a:rPr>
              <a:t>xe cứu thương.</a:t>
            </a:r>
          </a:p>
        </p:txBody>
      </p:sp>
      <p:sp>
        <p:nvSpPr>
          <p:cNvPr id="14" name="Rounded Rectangle 23">
            <a:extLst>
              <a:ext uri="{FF2B5EF4-FFF2-40B4-BE49-F238E27FC236}">
                <a16:creationId xmlns:a16="http://schemas.microsoft.com/office/drawing/2014/main" id="{F9E96F93-66E2-9A71-19E3-EAD0A41A4FD1}"/>
              </a:ext>
            </a:extLst>
          </p:cNvPr>
          <p:cNvSpPr/>
          <p:nvPr/>
        </p:nvSpPr>
        <p:spPr>
          <a:xfrm>
            <a:off x="4336262" y="2542274"/>
            <a:ext cx="3515072"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2. </a:t>
            </a:r>
            <a:r>
              <a:rPr lang="vi-VN" sz="3000" b="1" kern="0" dirty="0">
                <a:solidFill>
                  <a:schemeClr val="accent5">
                    <a:lumMod val="50000"/>
                  </a:schemeClr>
                </a:solidFill>
                <a:latin typeface="Calibri (Body)"/>
                <a:sym typeface="Arial"/>
              </a:rPr>
              <a:t>Tiếng </a:t>
            </a:r>
            <a:r>
              <a:rPr lang="en-US" sz="3000" b="1" kern="0" dirty="0">
                <a:solidFill>
                  <a:schemeClr val="accent5">
                    <a:lumMod val="50000"/>
                  </a:schemeClr>
                </a:solidFill>
                <a:latin typeface="Calibri (Body)"/>
                <a:sym typeface="Arial"/>
              </a:rPr>
              <a:t>HS </a:t>
            </a:r>
            <a:r>
              <a:rPr lang="vi-VN" sz="3000" b="1" kern="0" dirty="0">
                <a:solidFill>
                  <a:schemeClr val="accent5">
                    <a:lumMod val="50000"/>
                  </a:schemeClr>
                </a:solidFill>
                <a:latin typeface="Calibri (Body)"/>
                <a:sym typeface="Arial"/>
              </a:rPr>
              <a:t>phát biểu trong lớp.</a:t>
            </a:r>
          </a:p>
        </p:txBody>
      </p:sp>
      <p:sp>
        <p:nvSpPr>
          <p:cNvPr id="15" name="Rounded Rectangle 23">
            <a:extLst>
              <a:ext uri="{FF2B5EF4-FFF2-40B4-BE49-F238E27FC236}">
                <a16:creationId xmlns:a16="http://schemas.microsoft.com/office/drawing/2014/main" id="{FB537048-42BD-F3D0-1EE9-CE3F4FFE16FF}"/>
              </a:ext>
            </a:extLst>
          </p:cNvPr>
          <p:cNvSpPr/>
          <p:nvPr/>
        </p:nvSpPr>
        <p:spPr>
          <a:xfrm>
            <a:off x="8159692" y="2542274"/>
            <a:ext cx="3515072"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3. </a:t>
            </a:r>
            <a:r>
              <a:rPr lang="vi-VN" sz="3000" b="1" kern="0" dirty="0">
                <a:solidFill>
                  <a:schemeClr val="accent5">
                    <a:lumMod val="50000"/>
                  </a:schemeClr>
                </a:solidFill>
                <a:latin typeface="Calibri (Body)"/>
                <a:sym typeface="Arial"/>
              </a:rPr>
              <a:t>Tiếng sấm</a:t>
            </a:r>
            <a:r>
              <a:rPr lang="en-US" sz="3000" b="1" kern="0" dirty="0">
                <a:solidFill>
                  <a:schemeClr val="accent5">
                    <a:lumMod val="50000"/>
                  </a:schemeClr>
                </a:solidFill>
                <a:latin typeface="Calibri (Body)"/>
                <a:sym typeface="Arial"/>
              </a:rPr>
              <a:t>.</a:t>
            </a:r>
            <a:endParaRPr lang="vi-VN" sz="3000" b="1" kern="0" dirty="0">
              <a:solidFill>
                <a:schemeClr val="accent5">
                  <a:lumMod val="50000"/>
                </a:schemeClr>
              </a:solidFill>
              <a:latin typeface="Calibri (Body)"/>
              <a:sym typeface="Arial"/>
            </a:endParaRPr>
          </a:p>
        </p:txBody>
      </p:sp>
      <p:sp>
        <p:nvSpPr>
          <p:cNvPr id="17" name="Rounded Rectangle 23">
            <a:extLst>
              <a:ext uri="{FF2B5EF4-FFF2-40B4-BE49-F238E27FC236}">
                <a16:creationId xmlns:a16="http://schemas.microsoft.com/office/drawing/2014/main" id="{172681DF-5691-088C-6CC8-535F99B53111}"/>
              </a:ext>
            </a:extLst>
          </p:cNvPr>
          <p:cNvSpPr/>
          <p:nvPr/>
        </p:nvSpPr>
        <p:spPr>
          <a:xfrm>
            <a:off x="512832" y="3966773"/>
            <a:ext cx="3515072"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4. </a:t>
            </a:r>
            <a:r>
              <a:rPr lang="vi-VN" sz="3000" b="1" kern="0" dirty="0">
                <a:solidFill>
                  <a:schemeClr val="accent5">
                    <a:lumMod val="50000"/>
                  </a:schemeClr>
                </a:solidFill>
                <a:latin typeface="Calibri (Body)"/>
                <a:sym typeface="Arial"/>
              </a:rPr>
              <a:t>Tiếng máy khoan bê tông gần khu dân cư</a:t>
            </a:r>
            <a:r>
              <a:rPr lang="en-US" sz="3000" b="1" kern="0" dirty="0">
                <a:solidFill>
                  <a:schemeClr val="accent5">
                    <a:lumMod val="50000"/>
                  </a:schemeClr>
                </a:solidFill>
                <a:latin typeface="Calibri (Body)"/>
                <a:sym typeface="Arial"/>
              </a:rPr>
              <a:t>.</a:t>
            </a:r>
            <a:endParaRPr lang="vi-VN" sz="3000" b="1" kern="0" dirty="0">
              <a:solidFill>
                <a:schemeClr val="accent5">
                  <a:lumMod val="50000"/>
                </a:schemeClr>
              </a:solidFill>
              <a:latin typeface="Calibri (Body)"/>
              <a:sym typeface="Arial"/>
            </a:endParaRPr>
          </a:p>
        </p:txBody>
      </p:sp>
      <p:sp>
        <p:nvSpPr>
          <p:cNvPr id="19" name="Rounded Rectangle 23">
            <a:extLst>
              <a:ext uri="{FF2B5EF4-FFF2-40B4-BE49-F238E27FC236}">
                <a16:creationId xmlns:a16="http://schemas.microsoft.com/office/drawing/2014/main" id="{77C5E568-86BD-7025-E989-821C72CD706D}"/>
              </a:ext>
            </a:extLst>
          </p:cNvPr>
          <p:cNvSpPr/>
          <p:nvPr/>
        </p:nvSpPr>
        <p:spPr>
          <a:xfrm>
            <a:off x="4336262" y="3966773"/>
            <a:ext cx="3515072"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5. </a:t>
            </a:r>
            <a:r>
              <a:rPr lang="vi-VN" sz="3000" b="1" kern="0" dirty="0">
                <a:solidFill>
                  <a:schemeClr val="accent5">
                    <a:lumMod val="50000"/>
                  </a:schemeClr>
                </a:solidFill>
                <a:latin typeface="Calibri (Body)"/>
                <a:sym typeface="Arial"/>
              </a:rPr>
              <a:t>Tiếng ồn từ khu chợ gần lớp học</a:t>
            </a:r>
            <a:r>
              <a:rPr lang="en-US" sz="3000" b="1" kern="0" dirty="0">
                <a:solidFill>
                  <a:schemeClr val="accent5">
                    <a:lumMod val="50000"/>
                  </a:schemeClr>
                </a:solidFill>
                <a:latin typeface="Calibri (Body)"/>
                <a:sym typeface="Arial"/>
              </a:rPr>
              <a:t>.</a:t>
            </a:r>
            <a:endParaRPr lang="vi-VN" sz="3000" b="1" kern="0" dirty="0">
              <a:solidFill>
                <a:schemeClr val="accent5">
                  <a:lumMod val="50000"/>
                </a:schemeClr>
              </a:solidFill>
              <a:latin typeface="Calibri (Body)"/>
              <a:sym typeface="Arial"/>
            </a:endParaRPr>
          </a:p>
        </p:txBody>
      </p:sp>
      <p:sp>
        <p:nvSpPr>
          <p:cNvPr id="20" name="Rounded Rectangle 23">
            <a:extLst>
              <a:ext uri="{FF2B5EF4-FFF2-40B4-BE49-F238E27FC236}">
                <a16:creationId xmlns:a16="http://schemas.microsoft.com/office/drawing/2014/main" id="{AB0A79D7-623A-C8C7-981E-6306823FCC29}"/>
              </a:ext>
            </a:extLst>
          </p:cNvPr>
          <p:cNvSpPr/>
          <p:nvPr/>
        </p:nvSpPr>
        <p:spPr>
          <a:xfrm>
            <a:off x="8159692" y="3966773"/>
            <a:ext cx="3515072"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6. </a:t>
            </a:r>
            <a:r>
              <a:rPr lang="vi-VN" sz="3000" b="1" kern="0" dirty="0">
                <a:solidFill>
                  <a:schemeClr val="accent5">
                    <a:lumMod val="50000"/>
                  </a:schemeClr>
                </a:solidFill>
                <a:latin typeface="Calibri (Body)"/>
                <a:sym typeface="Arial"/>
              </a:rPr>
              <a:t>Tiếng hát karaoke vào đêm khuya.</a:t>
            </a:r>
          </a:p>
        </p:txBody>
      </p:sp>
      <p:sp>
        <p:nvSpPr>
          <p:cNvPr id="21" name="Rounded Rectangle 23">
            <a:extLst>
              <a:ext uri="{FF2B5EF4-FFF2-40B4-BE49-F238E27FC236}">
                <a16:creationId xmlns:a16="http://schemas.microsoft.com/office/drawing/2014/main" id="{356D8EC0-742B-8894-BACF-1066B982ADCF}"/>
              </a:ext>
            </a:extLst>
          </p:cNvPr>
          <p:cNvSpPr/>
          <p:nvPr/>
        </p:nvSpPr>
        <p:spPr>
          <a:xfrm>
            <a:off x="512832" y="5403940"/>
            <a:ext cx="3515072"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7. </a:t>
            </a:r>
            <a:r>
              <a:rPr lang="vi-VN" sz="3000" b="1" kern="0" dirty="0">
                <a:solidFill>
                  <a:schemeClr val="accent5">
                    <a:lumMod val="50000"/>
                  </a:schemeClr>
                </a:solidFill>
                <a:latin typeface="Calibri (Body)"/>
                <a:sym typeface="Arial"/>
              </a:rPr>
              <a:t>Tiếng róc rách của thác nước </a:t>
            </a:r>
            <a:r>
              <a:rPr lang="en-US" sz="3000" b="1" kern="0" dirty="0" err="1">
                <a:solidFill>
                  <a:schemeClr val="accent5">
                    <a:lumMod val="50000"/>
                  </a:schemeClr>
                </a:solidFill>
                <a:latin typeface="Calibri (Body)"/>
                <a:sym typeface="Arial"/>
              </a:rPr>
              <a:t>chảy</a:t>
            </a:r>
            <a:r>
              <a:rPr lang="en-US" sz="3000" b="1" kern="0" dirty="0">
                <a:solidFill>
                  <a:schemeClr val="accent5">
                    <a:lumMod val="50000"/>
                  </a:schemeClr>
                </a:solidFill>
                <a:latin typeface="Calibri (Body)"/>
                <a:sym typeface="Arial"/>
              </a:rPr>
              <a:t>.</a:t>
            </a:r>
            <a:endParaRPr lang="vi-VN" sz="3000" b="1" kern="0" dirty="0">
              <a:solidFill>
                <a:schemeClr val="accent5">
                  <a:lumMod val="50000"/>
                </a:schemeClr>
              </a:solidFill>
              <a:latin typeface="Calibri (Body)"/>
              <a:sym typeface="Arial"/>
            </a:endParaRPr>
          </a:p>
        </p:txBody>
      </p:sp>
      <p:sp>
        <p:nvSpPr>
          <p:cNvPr id="22" name="Rounded Rectangle 23">
            <a:extLst>
              <a:ext uri="{FF2B5EF4-FFF2-40B4-BE49-F238E27FC236}">
                <a16:creationId xmlns:a16="http://schemas.microsoft.com/office/drawing/2014/main" id="{EC6485B8-7C87-CC0C-E713-EF96C86A914B}"/>
              </a:ext>
            </a:extLst>
          </p:cNvPr>
          <p:cNvSpPr/>
          <p:nvPr/>
        </p:nvSpPr>
        <p:spPr>
          <a:xfrm>
            <a:off x="4336262" y="5403940"/>
            <a:ext cx="3515072"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8. T</a:t>
            </a:r>
            <a:r>
              <a:rPr lang="vi-VN" sz="3000" b="1" kern="0" dirty="0">
                <a:solidFill>
                  <a:schemeClr val="accent5">
                    <a:lumMod val="50000"/>
                  </a:schemeClr>
                </a:solidFill>
                <a:latin typeface="Calibri (Body)"/>
                <a:sym typeface="Arial"/>
              </a:rPr>
              <a:t>iếng còi inh ỏi trên đường phố</a:t>
            </a:r>
            <a:r>
              <a:rPr lang="en-US" sz="3000" b="1" kern="0" dirty="0">
                <a:solidFill>
                  <a:schemeClr val="accent5">
                    <a:lumMod val="50000"/>
                  </a:schemeClr>
                </a:solidFill>
                <a:latin typeface="Calibri (Body)"/>
                <a:sym typeface="Arial"/>
              </a:rPr>
              <a:t>.</a:t>
            </a:r>
            <a:r>
              <a:rPr lang="vi-VN" sz="3000" b="1" kern="0" dirty="0">
                <a:solidFill>
                  <a:schemeClr val="accent5">
                    <a:lumMod val="50000"/>
                  </a:schemeClr>
                </a:solidFill>
                <a:latin typeface="Calibri (Body)"/>
                <a:sym typeface="Arial"/>
              </a:rPr>
              <a:t> </a:t>
            </a:r>
          </a:p>
        </p:txBody>
      </p:sp>
      <p:sp>
        <p:nvSpPr>
          <p:cNvPr id="23" name="Rounded Rectangle 23">
            <a:extLst>
              <a:ext uri="{FF2B5EF4-FFF2-40B4-BE49-F238E27FC236}">
                <a16:creationId xmlns:a16="http://schemas.microsoft.com/office/drawing/2014/main" id="{5C915533-CFFF-B757-606D-6ABEAADCB6D0}"/>
              </a:ext>
            </a:extLst>
          </p:cNvPr>
          <p:cNvSpPr/>
          <p:nvPr/>
        </p:nvSpPr>
        <p:spPr>
          <a:xfrm>
            <a:off x="8159692" y="5403940"/>
            <a:ext cx="3515072"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9. </a:t>
            </a:r>
            <a:r>
              <a:rPr lang="vi-VN" sz="3000" b="1" kern="0" dirty="0">
                <a:solidFill>
                  <a:schemeClr val="accent5">
                    <a:lumMod val="50000"/>
                  </a:schemeClr>
                </a:solidFill>
                <a:latin typeface="Calibri (Body)"/>
                <a:sym typeface="Arial"/>
              </a:rPr>
              <a:t>Tiếng hét rất to sát tai.</a:t>
            </a:r>
          </a:p>
        </p:txBody>
      </p:sp>
      <p:sp>
        <p:nvSpPr>
          <p:cNvPr id="24" name="TextBox 23">
            <a:extLst>
              <a:ext uri="{FF2B5EF4-FFF2-40B4-BE49-F238E27FC236}">
                <a16:creationId xmlns:a16="http://schemas.microsoft.com/office/drawing/2014/main" id="{C8B9B702-89DF-D9D1-8949-79CC29222F05}"/>
              </a:ext>
            </a:extLst>
          </p:cNvPr>
          <p:cNvSpPr txBox="1"/>
          <p:nvPr/>
        </p:nvSpPr>
        <p:spPr>
          <a:xfrm>
            <a:off x="1501516" y="1215050"/>
            <a:ext cx="10461084" cy="1241237"/>
          </a:xfrm>
          <a:prstGeom prst="rect">
            <a:avLst/>
          </a:prstGeom>
          <a:noFill/>
        </p:spPr>
        <p:txBody>
          <a:bodyPr wrap="square" rtlCol="0">
            <a:spAutoFit/>
          </a:bodyPr>
          <a:lstStyle/>
          <a:p>
            <a:pPr defTabSz="1219170">
              <a:buClr>
                <a:srgbClr val="000000"/>
              </a:buClr>
            </a:pPr>
            <a:r>
              <a:rPr lang="en-US" sz="3733" b="1" kern="0" dirty="0">
                <a:solidFill>
                  <a:srgbClr val="00B050"/>
                </a:solidFill>
                <a:latin typeface="Calibri (Body)"/>
                <a:ea typeface="Hiragino Kaku Gothic StdN W8" panose="020B0800000000000000" pitchFamily="34" charset="-128"/>
                <a:cs typeface="Arial"/>
                <a:sym typeface="Arial"/>
              </a:rPr>
              <a:t>TÌM HIỂU ÂM THANH NÀO LÀ </a:t>
            </a:r>
            <a:r>
              <a:rPr lang="en-US" sz="3733" b="1" kern="0" dirty="0">
                <a:solidFill>
                  <a:srgbClr val="FF0000"/>
                </a:solidFill>
                <a:latin typeface="Calibri (Body)"/>
                <a:ea typeface="Hiragino Kaku Gothic StdN W8" panose="020B0800000000000000" pitchFamily="34" charset="-128"/>
                <a:cs typeface="Arial"/>
                <a:sym typeface="Arial"/>
              </a:rPr>
              <a:t>TIẾNG ỒN</a:t>
            </a:r>
          </a:p>
          <a:p>
            <a:pPr defTabSz="1219170">
              <a:buClr>
                <a:srgbClr val="000000"/>
              </a:buClr>
            </a:pPr>
            <a:r>
              <a:rPr lang="en-US" sz="3733" kern="0" dirty="0">
                <a:latin typeface="Calibri (Body)"/>
                <a:ea typeface="Hiragino Kaku Gothic StdN W8" panose="020B0800000000000000" pitchFamily="34" charset="-128"/>
                <a:cs typeface="Arial"/>
                <a:sym typeface="Arial"/>
              </a:rPr>
              <a:t>(HS </a:t>
            </a:r>
            <a:r>
              <a:rPr lang="en-US" sz="3733" kern="0" dirty="0" err="1">
                <a:latin typeface="Calibri (Body)"/>
                <a:ea typeface="Hiragino Kaku Gothic StdN W8" panose="020B0800000000000000" pitchFamily="34" charset="-128"/>
                <a:cs typeface="Arial"/>
                <a:sym typeface="Arial"/>
              </a:rPr>
              <a:t>hoàn</a:t>
            </a:r>
            <a:r>
              <a:rPr lang="en-US" sz="3733" kern="0" dirty="0">
                <a:latin typeface="Calibri (Body)"/>
                <a:ea typeface="Hiragino Kaku Gothic StdN W8" panose="020B0800000000000000" pitchFamily="34" charset="-128"/>
                <a:cs typeface="Arial"/>
                <a:sym typeface="Arial"/>
              </a:rPr>
              <a:t> </a:t>
            </a:r>
            <a:r>
              <a:rPr lang="en-US" sz="3733" kern="0" dirty="0" err="1">
                <a:latin typeface="Calibri (Body)"/>
                <a:ea typeface="Hiragino Kaku Gothic StdN W8" panose="020B0800000000000000" pitchFamily="34" charset="-128"/>
                <a:cs typeface="Arial"/>
                <a:sym typeface="Arial"/>
              </a:rPr>
              <a:t>thành</a:t>
            </a:r>
            <a:r>
              <a:rPr lang="en-US" sz="3733" kern="0" dirty="0">
                <a:latin typeface="Calibri (Body)"/>
                <a:ea typeface="Hiragino Kaku Gothic StdN W8" panose="020B0800000000000000" pitchFamily="34" charset="-128"/>
                <a:cs typeface="Arial"/>
                <a:sym typeface="Arial"/>
              </a:rPr>
              <a:t> </a:t>
            </a:r>
            <a:r>
              <a:rPr lang="en-US" sz="3733" kern="0" dirty="0" err="1">
                <a:latin typeface="Calibri (Body)"/>
                <a:ea typeface="Hiragino Kaku Gothic StdN W8" panose="020B0800000000000000" pitchFamily="34" charset="-128"/>
                <a:cs typeface="Arial"/>
                <a:sym typeface="Arial"/>
              </a:rPr>
              <a:t>phiếu</a:t>
            </a:r>
            <a:r>
              <a:rPr lang="en-US" sz="3733" kern="0" dirty="0">
                <a:latin typeface="Calibri (Body)"/>
                <a:ea typeface="Hiragino Kaku Gothic StdN W8" panose="020B0800000000000000" pitchFamily="34" charset="-128"/>
                <a:cs typeface="Arial"/>
                <a:sym typeface="Arial"/>
              </a:rPr>
              <a:t> </a:t>
            </a:r>
            <a:r>
              <a:rPr lang="en-US" sz="3733" kern="0" dirty="0" err="1">
                <a:latin typeface="Calibri (Body)"/>
                <a:ea typeface="Hiragino Kaku Gothic StdN W8" panose="020B0800000000000000" pitchFamily="34" charset="-128"/>
                <a:cs typeface="Arial"/>
                <a:sym typeface="Arial"/>
              </a:rPr>
              <a:t>bài</a:t>
            </a:r>
            <a:r>
              <a:rPr lang="en-US" sz="3733" kern="0" dirty="0">
                <a:latin typeface="Calibri (Body)"/>
                <a:ea typeface="Hiragino Kaku Gothic StdN W8" panose="020B0800000000000000" pitchFamily="34" charset="-128"/>
                <a:cs typeface="Arial"/>
                <a:sym typeface="Arial"/>
              </a:rPr>
              <a:t> </a:t>
            </a:r>
            <a:r>
              <a:rPr lang="en-US" sz="3733" kern="0" dirty="0" err="1">
                <a:latin typeface="Calibri (Body)"/>
                <a:ea typeface="Hiragino Kaku Gothic StdN W8" panose="020B0800000000000000" pitchFamily="34" charset="-128"/>
                <a:cs typeface="Arial"/>
                <a:sym typeface="Arial"/>
              </a:rPr>
              <a:t>tập</a:t>
            </a:r>
            <a:r>
              <a:rPr lang="en-US" sz="3733" kern="0" dirty="0">
                <a:latin typeface="Calibri (Body)"/>
                <a:ea typeface="Hiragino Kaku Gothic StdN W8" panose="020B0800000000000000" pitchFamily="34" charset="-128"/>
                <a:cs typeface="Arial"/>
                <a:sym typeface="Arial"/>
              </a:rPr>
              <a:t> </a:t>
            </a:r>
            <a:r>
              <a:rPr lang="en-US" sz="3733" kern="0" dirty="0" err="1">
                <a:latin typeface="Calibri (Body)"/>
                <a:ea typeface="Hiragino Kaku Gothic StdN W8" panose="020B0800000000000000" pitchFamily="34" charset="-128"/>
                <a:cs typeface="Arial"/>
                <a:sym typeface="Arial"/>
              </a:rPr>
              <a:t>số</a:t>
            </a:r>
            <a:r>
              <a:rPr lang="en-US" sz="3733" kern="0" dirty="0">
                <a:latin typeface="Calibri (Body)"/>
                <a:ea typeface="Hiragino Kaku Gothic StdN W8" panose="020B0800000000000000" pitchFamily="34" charset="-128"/>
                <a:cs typeface="Arial"/>
                <a:sym typeface="Arial"/>
              </a:rPr>
              <a:t> 3)</a:t>
            </a:r>
            <a:endParaRPr lang="en-US" sz="3467" kern="0" dirty="0">
              <a:latin typeface="Calibri body"/>
              <a:cs typeface="Arial"/>
              <a:sym typeface="Arial"/>
            </a:endParaRPr>
          </a:p>
        </p:txBody>
      </p:sp>
      <p:grpSp>
        <p:nvGrpSpPr>
          <p:cNvPr id="52" name="Group 51">
            <a:extLst>
              <a:ext uri="{FF2B5EF4-FFF2-40B4-BE49-F238E27FC236}">
                <a16:creationId xmlns:a16="http://schemas.microsoft.com/office/drawing/2014/main" id="{A5606D47-066E-87FB-5CA4-B5356E38760C}"/>
              </a:ext>
            </a:extLst>
          </p:cNvPr>
          <p:cNvGrpSpPr/>
          <p:nvPr/>
        </p:nvGrpSpPr>
        <p:grpSpPr>
          <a:xfrm>
            <a:off x="468588" y="1289182"/>
            <a:ext cx="966574" cy="831913"/>
            <a:chOff x="9729788" y="4324350"/>
            <a:chExt cx="806450" cy="758825"/>
          </a:xfrm>
          <a:solidFill>
            <a:srgbClr val="00B050"/>
          </a:solidFill>
        </p:grpSpPr>
        <p:sp>
          <p:nvSpPr>
            <p:cNvPr id="53" name="Freeform 210">
              <a:extLst>
                <a:ext uri="{FF2B5EF4-FFF2-40B4-BE49-F238E27FC236}">
                  <a16:creationId xmlns:a16="http://schemas.microsoft.com/office/drawing/2014/main" id="{CDA0DF88-0ED6-F897-FDC8-5159A867336D}"/>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54" name="Freeform 211">
              <a:extLst>
                <a:ext uri="{FF2B5EF4-FFF2-40B4-BE49-F238E27FC236}">
                  <a16:creationId xmlns:a16="http://schemas.microsoft.com/office/drawing/2014/main" id="{87D67A7C-7A1B-2A27-D7EE-E4308ACCCA05}"/>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55" name="Freeform 212">
              <a:extLst>
                <a:ext uri="{FF2B5EF4-FFF2-40B4-BE49-F238E27FC236}">
                  <a16:creationId xmlns:a16="http://schemas.microsoft.com/office/drawing/2014/main" id="{8E48509B-6C0A-6025-1463-AD147CD6A033}"/>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56" name="Freeform 213">
              <a:extLst>
                <a:ext uri="{FF2B5EF4-FFF2-40B4-BE49-F238E27FC236}">
                  <a16:creationId xmlns:a16="http://schemas.microsoft.com/office/drawing/2014/main" id="{E50A737D-F94B-EAF0-DFD9-5806DA9C4C39}"/>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57" name="Freeform 214">
              <a:extLst>
                <a:ext uri="{FF2B5EF4-FFF2-40B4-BE49-F238E27FC236}">
                  <a16:creationId xmlns:a16="http://schemas.microsoft.com/office/drawing/2014/main" id="{801BD8E5-E669-5969-3D25-EC24444EAAE4}"/>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58" name="Freeform 215">
              <a:extLst>
                <a:ext uri="{FF2B5EF4-FFF2-40B4-BE49-F238E27FC236}">
                  <a16:creationId xmlns:a16="http://schemas.microsoft.com/office/drawing/2014/main" id="{6A9A57B0-F9C3-C647-2FB9-F7F3AE945012}"/>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FF0000"/>
                </a:solidFill>
              </a:endParaRPr>
            </a:p>
          </p:txBody>
        </p:sp>
        <p:sp>
          <p:nvSpPr>
            <p:cNvPr id="59" name="Freeform 216">
              <a:extLst>
                <a:ext uri="{FF2B5EF4-FFF2-40B4-BE49-F238E27FC236}">
                  <a16:creationId xmlns:a16="http://schemas.microsoft.com/office/drawing/2014/main" id="{702C7FFA-F5E3-B380-F21A-11AB4856249A}"/>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60" name="Freeform 217">
              <a:extLst>
                <a:ext uri="{FF2B5EF4-FFF2-40B4-BE49-F238E27FC236}">
                  <a16:creationId xmlns:a16="http://schemas.microsoft.com/office/drawing/2014/main" id="{FB54028C-3F0A-F5A8-E4FC-C4BBF872023C}"/>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61" name="Freeform 218">
              <a:extLst>
                <a:ext uri="{FF2B5EF4-FFF2-40B4-BE49-F238E27FC236}">
                  <a16:creationId xmlns:a16="http://schemas.microsoft.com/office/drawing/2014/main" id="{E081A3D0-437D-5A6E-6540-380010B3EE76}"/>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62" name="Freeform 219">
              <a:extLst>
                <a:ext uri="{FF2B5EF4-FFF2-40B4-BE49-F238E27FC236}">
                  <a16:creationId xmlns:a16="http://schemas.microsoft.com/office/drawing/2014/main" id="{54B3510A-86D1-4D57-78BB-EF703424C8BA}"/>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63" name="Freeform 220">
              <a:extLst>
                <a:ext uri="{FF2B5EF4-FFF2-40B4-BE49-F238E27FC236}">
                  <a16:creationId xmlns:a16="http://schemas.microsoft.com/office/drawing/2014/main" id="{37EB9A2F-0516-2729-4992-C8EFF9FEB2A4}"/>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64" name="Freeform 221">
              <a:extLst>
                <a:ext uri="{FF2B5EF4-FFF2-40B4-BE49-F238E27FC236}">
                  <a16:creationId xmlns:a16="http://schemas.microsoft.com/office/drawing/2014/main" id="{93125704-421C-96B0-AB7E-5FBFBFD6A183}"/>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
        <p:nvSpPr>
          <p:cNvPr id="29" name="TextBox 28">
            <a:extLst>
              <a:ext uri="{FF2B5EF4-FFF2-40B4-BE49-F238E27FC236}">
                <a16:creationId xmlns:a16="http://schemas.microsoft.com/office/drawing/2014/main" id="{47217886-3BDA-DCB3-01AC-CFD5D80B7BF7}"/>
              </a:ext>
            </a:extLst>
          </p:cNvPr>
          <p:cNvSpPr txBox="1"/>
          <p:nvPr/>
        </p:nvSpPr>
        <p:spPr>
          <a:xfrm>
            <a:off x="9831260" y="1133204"/>
            <a:ext cx="2135521" cy="1292662"/>
          </a:xfrm>
          <a:prstGeom prst="rect">
            <a:avLst/>
          </a:prstGeom>
          <a:noFill/>
        </p:spPr>
        <p:txBody>
          <a:bodyPr wrap="none" rtlCol="0">
            <a:spAutoFit/>
          </a:bodyPr>
          <a:lstStyle/>
          <a:p>
            <a:pPr algn="ctr" defTabSz="1219170">
              <a:buClr>
                <a:srgbClr val="000000"/>
              </a:buClr>
            </a:pPr>
            <a:r>
              <a:rPr lang="en-GB" sz="2800" b="1" kern="0" dirty="0" err="1">
                <a:solidFill>
                  <a:srgbClr val="81C241"/>
                </a:solidFill>
                <a:latin typeface="Calibri (Body)"/>
                <a:cs typeface="Arial" panose="020B0604020202020204" pitchFamily="34" charset="0"/>
                <a:sym typeface="Arial"/>
              </a:rPr>
              <a:t>Thời</a:t>
            </a:r>
            <a:r>
              <a:rPr lang="en-GB" sz="2800" b="1" kern="0" dirty="0">
                <a:solidFill>
                  <a:srgbClr val="81C241"/>
                </a:solidFill>
                <a:latin typeface="Calibri (Body)"/>
                <a:cs typeface="Arial" panose="020B0604020202020204" pitchFamily="34" charset="0"/>
                <a:sym typeface="Arial"/>
              </a:rPr>
              <a:t> </a:t>
            </a:r>
            <a:r>
              <a:rPr lang="en-GB" sz="2800" b="1" kern="0" dirty="0" err="1">
                <a:solidFill>
                  <a:srgbClr val="81C241"/>
                </a:solidFill>
                <a:latin typeface="Calibri (Body)"/>
                <a:cs typeface="Arial" panose="020B0604020202020204" pitchFamily="34" charset="0"/>
                <a:sym typeface="Arial"/>
              </a:rPr>
              <a:t>gian</a:t>
            </a:r>
            <a:r>
              <a:rPr lang="en-GB" sz="2800" b="1" kern="0" dirty="0">
                <a:solidFill>
                  <a:srgbClr val="81C241"/>
                </a:solidFill>
                <a:latin typeface="Calibri (Body)"/>
                <a:cs typeface="Arial" panose="020B0604020202020204" pitchFamily="34" charset="0"/>
                <a:sym typeface="Arial"/>
              </a:rPr>
              <a:t>: </a:t>
            </a:r>
          </a:p>
          <a:p>
            <a:pPr algn="ctr" defTabSz="1219170">
              <a:buClr>
                <a:srgbClr val="000000"/>
              </a:buClr>
            </a:pPr>
            <a:r>
              <a:rPr lang="en-GB" sz="5000" b="1" kern="0" dirty="0">
                <a:solidFill>
                  <a:srgbClr val="81C241"/>
                </a:solidFill>
                <a:latin typeface="Calibri (Body)"/>
                <a:cs typeface="Arial" panose="020B0604020202020204" pitchFamily="34" charset="0"/>
                <a:sym typeface="Arial"/>
              </a:rPr>
              <a:t>5 PHÚT</a:t>
            </a:r>
          </a:p>
        </p:txBody>
      </p:sp>
    </p:spTree>
    <p:extLst>
      <p:ext uri="{BB962C8B-B14F-4D97-AF65-F5344CB8AC3E}">
        <p14:creationId xmlns:p14="http://schemas.microsoft.com/office/powerpoint/2010/main" val="411352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500" fill="hold"/>
                                        <p:tgtEl>
                                          <p:spTgt spid="29"/>
                                        </p:tgtEl>
                                        <p:attrNameLst>
                                          <p:attrName>ppt_x</p:attrName>
                                        </p:attrNameLst>
                                      </p:cBhvr>
                                      <p:tavLst>
                                        <p:tav tm="0">
                                          <p:val>
                                            <p:strVal val="#ppt_x"/>
                                          </p:val>
                                        </p:tav>
                                        <p:tav tm="100000">
                                          <p:val>
                                            <p:strVal val="#ppt_x"/>
                                          </p:val>
                                        </p:tav>
                                      </p:tavLst>
                                    </p:anim>
                                    <p:anim calcmode="lin" valueType="num">
                                      <p:cBhvr additive="base">
                                        <p:cTn id="1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barn(inVertical)">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barn(inVertical)">
                                      <p:cBhvr>
                                        <p:cTn id="59" dur="5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19" grpId="0" animBg="1"/>
      <p:bldP spid="20" grpId="0" animBg="1"/>
      <p:bldP spid="21" grpId="0" animBg="1"/>
      <p:bldP spid="22" grpId="0" animBg="1"/>
      <p:bldP spid="23" grpId="0" animBg="1"/>
      <p:bldP spid="24" grpId="0"/>
      <p:bldP spid="2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E9A8379-153B-4F2D-8FC0-8C5C16B02A67}"/>
              </a:ext>
            </a:extLst>
          </p:cNvPr>
          <p:cNvSpPr txBox="1"/>
          <p:nvPr/>
        </p:nvSpPr>
        <p:spPr>
          <a:xfrm>
            <a:off x="276664" y="1358177"/>
            <a:ext cx="11596468" cy="787010"/>
          </a:xfrm>
          <a:prstGeom prst="rect">
            <a:avLst/>
          </a:prstGeom>
          <a:noFill/>
        </p:spPr>
        <p:txBody>
          <a:bodyPr wrap="square" rtlCol="0">
            <a:spAutoFit/>
          </a:bodyPr>
          <a:lstStyle/>
          <a:p>
            <a:pPr lvl="0" algn="just">
              <a:lnSpc>
                <a:spcPct val="125000"/>
              </a:lnSpc>
              <a:spcAft>
                <a:spcPts val="1200"/>
              </a:spcAft>
            </a:pP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a:t>
            </a:r>
            <a:r>
              <a:rPr lang="vi-VN" sz="3900" dirty="0">
                <a:solidFill>
                  <a:prstClr val="black"/>
                </a:solidFill>
                <a:latin typeface="Calibri" panose="020F0502020204030204" pitchFamily="34" charset="0"/>
                <a:cs typeface="Calibri" panose="020F0502020204030204" pitchFamily="34" charset="0"/>
              </a:rPr>
              <a:t>Âm thanh nào dưới đây là </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tiếng </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ồ</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93074506-6ABB-4C84-9D42-87D8F4735ECA}"/>
              </a:ext>
            </a:extLst>
          </p:cNvPr>
          <p:cNvSpPr txBox="1"/>
          <p:nvPr/>
        </p:nvSpPr>
        <p:spPr>
          <a:xfrm>
            <a:off x="7315200" y="3925804"/>
            <a:ext cx="4557932" cy="787010"/>
          </a:xfrm>
          <a:prstGeom prst="rect">
            <a:avLst/>
          </a:prstGeom>
          <a:noFill/>
        </p:spPr>
        <p:txBody>
          <a:bodyPr wrap="square">
            <a:spAutoFit/>
          </a:bodyPr>
          <a:lstStyle/>
          <a:p>
            <a:pPr lvl="0" algn="just">
              <a:lnSpc>
                <a:spcPct val="125000"/>
              </a:lnSpc>
              <a:spcAft>
                <a:spcPts val="1200"/>
              </a:spcAft>
            </a:pPr>
            <a:r>
              <a:rPr lang="vi-VN" sz="3900" dirty="0">
                <a:solidFill>
                  <a:prstClr val="black"/>
                </a:solidFill>
                <a:latin typeface="Calibri" panose="020F0502020204030204" pitchFamily="34" charset="0"/>
                <a:cs typeface="Calibri" panose="020F0502020204030204" pitchFamily="34" charset="0"/>
              </a:rPr>
              <a:t>Tiếng xe cứu thương.</a:t>
            </a:r>
            <a:endParaRPr kumimoji="0" lang="vi-VN" sz="3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Title 1">
            <a:extLst>
              <a:ext uri="{FF2B5EF4-FFF2-40B4-BE49-F238E27FC236}">
                <a16:creationId xmlns:a16="http://schemas.microsoft.com/office/drawing/2014/main" id="{44D3E3CC-1B22-ABDE-9523-7A4D852C047D}"/>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TIẾNG ỒN</a:t>
            </a:r>
          </a:p>
        </p:txBody>
      </p:sp>
      <p:grpSp>
        <p:nvGrpSpPr>
          <p:cNvPr id="10" name="Group 9">
            <a:extLst>
              <a:ext uri="{FF2B5EF4-FFF2-40B4-BE49-F238E27FC236}">
                <a16:creationId xmlns:a16="http://schemas.microsoft.com/office/drawing/2014/main" id="{2BCDF9D6-394C-3C8F-8C37-222D483D9F6D}"/>
              </a:ext>
            </a:extLst>
          </p:cNvPr>
          <p:cNvGrpSpPr/>
          <p:nvPr/>
        </p:nvGrpSpPr>
        <p:grpSpPr>
          <a:xfrm>
            <a:off x="262274" y="176284"/>
            <a:ext cx="900604" cy="1035177"/>
            <a:chOff x="6380493" y="-1"/>
            <a:chExt cx="1747506" cy="2008628"/>
          </a:xfrm>
        </p:grpSpPr>
        <p:sp>
          <p:nvSpPr>
            <p:cNvPr id="11" name="Hexagon 10">
              <a:extLst>
                <a:ext uri="{FF2B5EF4-FFF2-40B4-BE49-F238E27FC236}">
                  <a16:creationId xmlns:a16="http://schemas.microsoft.com/office/drawing/2014/main" id="{26873081-0F04-7E88-1303-CDEA09444DA8}"/>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6" name="Hexagon 4">
              <a:extLst>
                <a:ext uri="{FF2B5EF4-FFF2-40B4-BE49-F238E27FC236}">
                  <a16:creationId xmlns:a16="http://schemas.microsoft.com/office/drawing/2014/main" id="{8445CD46-311F-E027-3420-DC089AC8D6CA}"/>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3</a:t>
              </a:r>
            </a:p>
          </p:txBody>
        </p:sp>
      </p:grpSp>
      <p:pic>
        <p:nvPicPr>
          <p:cNvPr id="3" name="Picture 2">
            <a:extLst>
              <a:ext uri="{FF2B5EF4-FFF2-40B4-BE49-F238E27FC236}">
                <a16:creationId xmlns:a16="http://schemas.microsoft.com/office/drawing/2014/main" id="{03F91FC5-CDB8-DDE4-6AB1-8E5D93AA06F1}"/>
              </a:ext>
            </a:extLst>
          </p:cNvPr>
          <p:cNvPicPr>
            <a:picLocks noChangeAspect="1"/>
          </p:cNvPicPr>
          <p:nvPr/>
        </p:nvPicPr>
        <p:blipFill rotWithShape="1">
          <a:blip r:embed="rId3">
            <a:extLst>
              <a:ext uri="{28A0092B-C50C-407E-A947-70E740481C1C}">
                <a14:useLocalDpi xmlns:a14="http://schemas.microsoft.com/office/drawing/2010/main" val="0"/>
              </a:ext>
            </a:extLst>
          </a:blip>
          <a:srcRect t="15435" b="14662"/>
          <a:stretch/>
        </p:blipFill>
        <p:spPr>
          <a:xfrm>
            <a:off x="468744" y="2288496"/>
            <a:ext cx="6532419" cy="4231905"/>
          </a:xfrm>
          <a:prstGeom prst="rect">
            <a:avLst/>
          </a:prstGeom>
        </p:spPr>
      </p:pic>
      <p:sp>
        <p:nvSpPr>
          <p:cNvPr id="18" name="TextBox 17">
            <a:extLst>
              <a:ext uri="{FF2B5EF4-FFF2-40B4-BE49-F238E27FC236}">
                <a16:creationId xmlns:a16="http://schemas.microsoft.com/office/drawing/2014/main" id="{6C6C0559-7F00-9FAF-A378-B907B6D9A18F}"/>
              </a:ext>
            </a:extLst>
          </p:cNvPr>
          <p:cNvSpPr txBox="1"/>
          <p:nvPr/>
        </p:nvSpPr>
        <p:spPr>
          <a:xfrm>
            <a:off x="2326554" y="3973561"/>
            <a:ext cx="2816797" cy="861774"/>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TIẾNG</a:t>
            </a:r>
            <a:r>
              <a:rPr kumimoji="0" lang="en-US" sz="5000" b="1" i="0" u="none" strike="noStrike" kern="0" cap="none" spc="0" normalizeH="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 ỒN</a:t>
            </a:r>
            <a:endParaRPr kumimoji="0" lang="en-VN"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endParaRPr>
          </a:p>
        </p:txBody>
      </p:sp>
    </p:spTree>
    <p:extLst>
      <p:ext uri="{BB962C8B-B14F-4D97-AF65-F5344CB8AC3E}">
        <p14:creationId xmlns:p14="http://schemas.microsoft.com/office/powerpoint/2010/main" val="203647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chool children raising their hands ready to answer the question. – The  Official ReSound Blog">
            <a:extLst>
              <a:ext uri="{FF2B5EF4-FFF2-40B4-BE49-F238E27FC236}">
                <a16:creationId xmlns:a16="http://schemas.microsoft.com/office/drawing/2014/main" id="{F363E337-6731-B38E-DD0B-79D395A125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54"/>
          <a:stretch/>
        </p:blipFill>
        <p:spPr bwMode="auto">
          <a:xfrm>
            <a:off x="468744" y="2288495"/>
            <a:ext cx="6532419" cy="42319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E9A8379-153B-4F2D-8FC0-8C5C16B02A67}"/>
              </a:ext>
            </a:extLst>
          </p:cNvPr>
          <p:cNvSpPr txBox="1"/>
          <p:nvPr/>
        </p:nvSpPr>
        <p:spPr>
          <a:xfrm>
            <a:off x="276664" y="1358177"/>
            <a:ext cx="11596468" cy="787010"/>
          </a:xfrm>
          <a:prstGeom prst="rect">
            <a:avLst/>
          </a:prstGeom>
          <a:noFill/>
        </p:spPr>
        <p:txBody>
          <a:bodyPr wrap="square" rtlCol="0">
            <a:spAutoFit/>
          </a:bodyPr>
          <a:lstStyle/>
          <a:p>
            <a:pPr lvl="0" algn="just">
              <a:lnSpc>
                <a:spcPct val="125000"/>
              </a:lnSpc>
              <a:spcAft>
                <a:spcPts val="1200"/>
              </a:spcAft>
            </a:pP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a:t>
            </a:r>
            <a:r>
              <a:rPr lang="vi-VN" sz="3900" dirty="0">
                <a:solidFill>
                  <a:prstClr val="black"/>
                </a:solidFill>
                <a:latin typeface="Calibri" panose="020F0502020204030204" pitchFamily="34" charset="0"/>
                <a:cs typeface="Calibri" panose="020F0502020204030204" pitchFamily="34" charset="0"/>
              </a:rPr>
              <a:t>Âm thanh nào dưới đây là </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tiếng </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ồ</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93074506-6ABB-4C84-9D42-87D8F4735ECA}"/>
              </a:ext>
            </a:extLst>
          </p:cNvPr>
          <p:cNvSpPr txBox="1"/>
          <p:nvPr/>
        </p:nvSpPr>
        <p:spPr>
          <a:xfrm>
            <a:off x="7315200" y="3429000"/>
            <a:ext cx="4557932" cy="1537216"/>
          </a:xfrm>
          <a:prstGeom prst="rect">
            <a:avLst/>
          </a:prstGeom>
          <a:noFill/>
        </p:spPr>
        <p:txBody>
          <a:bodyPr wrap="square">
            <a:spAutoFit/>
          </a:bodyPr>
          <a:lstStyle/>
          <a:p>
            <a:pPr lvl="0" algn="just">
              <a:lnSpc>
                <a:spcPct val="125000"/>
              </a:lnSpc>
              <a:spcAft>
                <a:spcPts val="1200"/>
              </a:spcAft>
            </a:pPr>
            <a:r>
              <a:rPr lang="vi-VN" sz="3900" dirty="0">
                <a:solidFill>
                  <a:prstClr val="black"/>
                </a:solidFill>
                <a:latin typeface="Calibri" panose="020F0502020204030204" pitchFamily="34" charset="0"/>
                <a:cs typeface="Calibri" panose="020F0502020204030204" pitchFamily="34" charset="0"/>
              </a:rPr>
              <a:t>Tiếng học sinh phát biểu trong lớp.</a:t>
            </a:r>
            <a:endParaRPr kumimoji="0" lang="vi-VN" sz="3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Title 1">
            <a:extLst>
              <a:ext uri="{FF2B5EF4-FFF2-40B4-BE49-F238E27FC236}">
                <a16:creationId xmlns:a16="http://schemas.microsoft.com/office/drawing/2014/main" id="{44D3E3CC-1B22-ABDE-9523-7A4D852C047D}"/>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TIẾNG ỒN</a:t>
            </a:r>
          </a:p>
        </p:txBody>
      </p:sp>
      <p:grpSp>
        <p:nvGrpSpPr>
          <p:cNvPr id="10" name="Group 9">
            <a:extLst>
              <a:ext uri="{FF2B5EF4-FFF2-40B4-BE49-F238E27FC236}">
                <a16:creationId xmlns:a16="http://schemas.microsoft.com/office/drawing/2014/main" id="{2BCDF9D6-394C-3C8F-8C37-222D483D9F6D}"/>
              </a:ext>
            </a:extLst>
          </p:cNvPr>
          <p:cNvGrpSpPr/>
          <p:nvPr/>
        </p:nvGrpSpPr>
        <p:grpSpPr>
          <a:xfrm>
            <a:off x="262274" y="176284"/>
            <a:ext cx="900604" cy="1035177"/>
            <a:chOff x="6380493" y="-1"/>
            <a:chExt cx="1747506" cy="2008628"/>
          </a:xfrm>
        </p:grpSpPr>
        <p:sp>
          <p:nvSpPr>
            <p:cNvPr id="11" name="Hexagon 10">
              <a:extLst>
                <a:ext uri="{FF2B5EF4-FFF2-40B4-BE49-F238E27FC236}">
                  <a16:creationId xmlns:a16="http://schemas.microsoft.com/office/drawing/2014/main" id="{26873081-0F04-7E88-1303-CDEA09444DA8}"/>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6" name="Hexagon 4">
              <a:extLst>
                <a:ext uri="{FF2B5EF4-FFF2-40B4-BE49-F238E27FC236}">
                  <a16:creationId xmlns:a16="http://schemas.microsoft.com/office/drawing/2014/main" id="{8445CD46-311F-E027-3420-DC089AC8D6CA}"/>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3</a:t>
              </a:r>
            </a:p>
          </p:txBody>
        </p:sp>
      </p:grpSp>
      <p:sp>
        <p:nvSpPr>
          <p:cNvPr id="18" name="TextBox 17">
            <a:extLst>
              <a:ext uri="{FF2B5EF4-FFF2-40B4-BE49-F238E27FC236}">
                <a16:creationId xmlns:a16="http://schemas.microsoft.com/office/drawing/2014/main" id="{6C6C0559-7F00-9FAF-A378-B907B6D9A18F}"/>
              </a:ext>
            </a:extLst>
          </p:cNvPr>
          <p:cNvSpPr txBox="1"/>
          <p:nvPr/>
        </p:nvSpPr>
        <p:spPr>
          <a:xfrm>
            <a:off x="1908175" y="3588839"/>
            <a:ext cx="3653564" cy="1631216"/>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5000" b="1" kern="0" dirty="0">
                <a:solidFill>
                  <a:srgbClr val="C00000"/>
                </a:solidFill>
                <a:latin typeface="Calibri (Body)"/>
                <a:ea typeface="Hiragino Kaku Gothic StdN W8" panose="020B0800000000000000" pitchFamily="34" charset="-128"/>
                <a:cs typeface="Lucida Grande" panose="020B0600040502020204" pitchFamily="34" charset="0"/>
                <a:sym typeface="Arial"/>
              </a:rPr>
              <a:t>KHÔNG PHẢI</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TIẾNG</a:t>
            </a:r>
            <a:r>
              <a:rPr kumimoji="0" lang="en-US" sz="5000" b="1" i="0" u="none" strike="noStrike" kern="0" cap="none" spc="0" normalizeH="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 ỒN</a:t>
            </a:r>
            <a:endParaRPr kumimoji="0" lang="en-VN"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endParaRPr>
          </a:p>
        </p:txBody>
      </p:sp>
    </p:spTree>
    <p:extLst>
      <p:ext uri="{BB962C8B-B14F-4D97-AF65-F5344CB8AC3E}">
        <p14:creationId xmlns:p14="http://schemas.microsoft.com/office/powerpoint/2010/main" val="3615725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Lightning Slow Motion - Shape your computer beautifully">
            <a:extLst>
              <a:ext uri="{FF2B5EF4-FFF2-40B4-BE49-F238E27FC236}">
                <a16:creationId xmlns:a16="http://schemas.microsoft.com/office/drawing/2014/main" id="{F24FE1F6-34CD-E8BC-924C-DAC94A3A472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8222" y="2800144"/>
            <a:ext cx="6532420" cy="31850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E9A8379-153B-4F2D-8FC0-8C5C16B02A67}"/>
              </a:ext>
            </a:extLst>
          </p:cNvPr>
          <p:cNvSpPr txBox="1"/>
          <p:nvPr/>
        </p:nvSpPr>
        <p:spPr>
          <a:xfrm>
            <a:off x="276664" y="1358177"/>
            <a:ext cx="11596468" cy="787010"/>
          </a:xfrm>
          <a:prstGeom prst="rect">
            <a:avLst/>
          </a:prstGeom>
          <a:noFill/>
        </p:spPr>
        <p:txBody>
          <a:bodyPr wrap="square" rtlCol="0">
            <a:spAutoFit/>
          </a:bodyPr>
          <a:lstStyle/>
          <a:p>
            <a:pPr lvl="0" algn="just">
              <a:lnSpc>
                <a:spcPct val="125000"/>
              </a:lnSpc>
              <a:spcAft>
                <a:spcPts val="1200"/>
              </a:spcAft>
            </a:pP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a:t>
            </a:r>
            <a:r>
              <a:rPr lang="vi-VN" sz="3900" dirty="0">
                <a:solidFill>
                  <a:prstClr val="black"/>
                </a:solidFill>
                <a:latin typeface="Calibri" panose="020F0502020204030204" pitchFamily="34" charset="0"/>
                <a:cs typeface="Calibri" panose="020F0502020204030204" pitchFamily="34" charset="0"/>
              </a:rPr>
              <a:t>Âm thanh nào dưới đây là </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tiếng </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ồ</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93074506-6ABB-4C84-9D42-87D8F4735ECA}"/>
              </a:ext>
            </a:extLst>
          </p:cNvPr>
          <p:cNvSpPr txBox="1"/>
          <p:nvPr/>
        </p:nvSpPr>
        <p:spPr>
          <a:xfrm>
            <a:off x="7315200" y="3925804"/>
            <a:ext cx="4557932" cy="787010"/>
          </a:xfrm>
          <a:prstGeom prst="rect">
            <a:avLst/>
          </a:prstGeom>
          <a:noFill/>
        </p:spPr>
        <p:txBody>
          <a:bodyPr wrap="square">
            <a:spAutoFit/>
          </a:bodyPr>
          <a:lstStyle/>
          <a:p>
            <a:pPr lvl="0" algn="just">
              <a:lnSpc>
                <a:spcPct val="125000"/>
              </a:lnSpc>
              <a:spcAft>
                <a:spcPts val="1200"/>
              </a:spcAft>
            </a:pPr>
            <a:r>
              <a:rPr lang="vi-VN" sz="3900" dirty="0">
                <a:solidFill>
                  <a:prstClr val="black"/>
                </a:solidFill>
                <a:latin typeface="Calibri" panose="020F0502020204030204" pitchFamily="34" charset="0"/>
                <a:cs typeface="Calibri" panose="020F0502020204030204" pitchFamily="34" charset="0"/>
              </a:rPr>
              <a:t>Tiếng sấm</a:t>
            </a:r>
            <a:endParaRPr kumimoji="0" lang="vi-VN" sz="3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Title 1">
            <a:extLst>
              <a:ext uri="{FF2B5EF4-FFF2-40B4-BE49-F238E27FC236}">
                <a16:creationId xmlns:a16="http://schemas.microsoft.com/office/drawing/2014/main" id="{44D3E3CC-1B22-ABDE-9523-7A4D852C047D}"/>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TIẾNG ỒN</a:t>
            </a:r>
          </a:p>
        </p:txBody>
      </p:sp>
      <p:grpSp>
        <p:nvGrpSpPr>
          <p:cNvPr id="10" name="Group 9">
            <a:extLst>
              <a:ext uri="{FF2B5EF4-FFF2-40B4-BE49-F238E27FC236}">
                <a16:creationId xmlns:a16="http://schemas.microsoft.com/office/drawing/2014/main" id="{2BCDF9D6-394C-3C8F-8C37-222D483D9F6D}"/>
              </a:ext>
            </a:extLst>
          </p:cNvPr>
          <p:cNvGrpSpPr/>
          <p:nvPr/>
        </p:nvGrpSpPr>
        <p:grpSpPr>
          <a:xfrm>
            <a:off x="262274" y="176284"/>
            <a:ext cx="900604" cy="1035177"/>
            <a:chOff x="6380493" y="-1"/>
            <a:chExt cx="1747506" cy="2008628"/>
          </a:xfrm>
        </p:grpSpPr>
        <p:sp>
          <p:nvSpPr>
            <p:cNvPr id="11" name="Hexagon 10">
              <a:extLst>
                <a:ext uri="{FF2B5EF4-FFF2-40B4-BE49-F238E27FC236}">
                  <a16:creationId xmlns:a16="http://schemas.microsoft.com/office/drawing/2014/main" id="{26873081-0F04-7E88-1303-CDEA09444DA8}"/>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6" name="Hexagon 4">
              <a:extLst>
                <a:ext uri="{FF2B5EF4-FFF2-40B4-BE49-F238E27FC236}">
                  <a16:creationId xmlns:a16="http://schemas.microsoft.com/office/drawing/2014/main" id="{8445CD46-311F-E027-3420-DC089AC8D6CA}"/>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3</a:t>
              </a:r>
            </a:p>
          </p:txBody>
        </p:sp>
      </p:grpSp>
      <p:sp>
        <p:nvSpPr>
          <p:cNvPr id="18" name="TextBox 17">
            <a:extLst>
              <a:ext uri="{FF2B5EF4-FFF2-40B4-BE49-F238E27FC236}">
                <a16:creationId xmlns:a16="http://schemas.microsoft.com/office/drawing/2014/main" id="{6C6C0559-7F00-9FAF-A378-B907B6D9A18F}"/>
              </a:ext>
            </a:extLst>
          </p:cNvPr>
          <p:cNvSpPr txBox="1"/>
          <p:nvPr/>
        </p:nvSpPr>
        <p:spPr>
          <a:xfrm>
            <a:off x="2261903" y="3851040"/>
            <a:ext cx="2816797" cy="861774"/>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TIẾNG</a:t>
            </a:r>
            <a:r>
              <a:rPr kumimoji="0" lang="en-US" sz="5000" b="1" i="0" u="none" strike="noStrike" kern="0" cap="none" spc="0" normalizeH="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 ỒN</a:t>
            </a:r>
            <a:endParaRPr kumimoji="0" lang="en-VN"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endParaRPr>
          </a:p>
        </p:txBody>
      </p:sp>
    </p:spTree>
    <p:extLst>
      <p:ext uri="{BB962C8B-B14F-4D97-AF65-F5344CB8AC3E}">
        <p14:creationId xmlns:p14="http://schemas.microsoft.com/office/powerpoint/2010/main" val="1609064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Noise Pollution | National Geographic Society">
            <a:extLst>
              <a:ext uri="{FF2B5EF4-FFF2-40B4-BE49-F238E27FC236}">
                <a16:creationId xmlns:a16="http://schemas.microsoft.com/office/drawing/2014/main" id="{A878BC0D-AC11-01C0-D00F-F1B297CA5A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343" y="2287608"/>
            <a:ext cx="6329220" cy="425030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E9A8379-153B-4F2D-8FC0-8C5C16B02A67}"/>
              </a:ext>
            </a:extLst>
          </p:cNvPr>
          <p:cNvSpPr txBox="1"/>
          <p:nvPr/>
        </p:nvSpPr>
        <p:spPr>
          <a:xfrm>
            <a:off x="276664" y="1358177"/>
            <a:ext cx="11596468" cy="787010"/>
          </a:xfrm>
          <a:prstGeom prst="rect">
            <a:avLst/>
          </a:prstGeom>
          <a:noFill/>
        </p:spPr>
        <p:txBody>
          <a:bodyPr wrap="square" rtlCol="0">
            <a:spAutoFit/>
          </a:bodyPr>
          <a:lstStyle/>
          <a:p>
            <a:pPr lvl="0" algn="just">
              <a:lnSpc>
                <a:spcPct val="125000"/>
              </a:lnSpc>
              <a:spcAft>
                <a:spcPts val="1200"/>
              </a:spcAft>
            </a:pP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a:t>
            </a:r>
            <a:r>
              <a:rPr lang="vi-VN" sz="3900" dirty="0">
                <a:solidFill>
                  <a:prstClr val="black"/>
                </a:solidFill>
                <a:latin typeface="Calibri" panose="020F0502020204030204" pitchFamily="34" charset="0"/>
                <a:cs typeface="Calibri" panose="020F0502020204030204" pitchFamily="34" charset="0"/>
              </a:rPr>
              <a:t>Âm thanh nào dưới đây là </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tiếng </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ồ</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93074506-6ABB-4C84-9D42-87D8F4735ECA}"/>
              </a:ext>
            </a:extLst>
          </p:cNvPr>
          <p:cNvSpPr txBox="1"/>
          <p:nvPr/>
        </p:nvSpPr>
        <p:spPr>
          <a:xfrm>
            <a:off x="7315200" y="3429000"/>
            <a:ext cx="4557932" cy="2287421"/>
          </a:xfrm>
          <a:prstGeom prst="rect">
            <a:avLst/>
          </a:prstGeom>
          <a:noFill/>
        </p:spPr>
        <p:txBody>
          <a:bodyPr wrap="square">
            <a:spAutoFit/>
          </a:bodyPr>
          <a:lstStyle/>
          <a:p>
            <a:pPr lvl="0" algn="just">
              <a:lnSpc>
                <a:spcPct val="125000"/>
              </a:lnSpc>
              <a:spcAft>
                <a:spcPts val="1200"/>
              </a:spcAft>
            </a:pPr>
            <a:r>
              <a:rPr lang="vi-VN" sz="3900" dirty="0">
                <a:solidFill>
                  <a:prstClr val="black"/>
                </a:solidFill>
                <a:latin typeface="Calibri" panose="020F0502020204030204" pitchFamily="34" charset="0"/>
                <a:cs typeface="Calibri" panose="020F0502020204030204" pitchFamily="34" charset="0"/>
              </a:rPr>
              <a:t>Tiếng máy khoan bê tông kéo dài liên tục gần khu dân cư</a:t>
            </a:r>
            <a:endParaRPr kumimoji="0" lang="vi-VN" sz="3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Title 1">
            <a:extLst>
              <a:ext uri="{FF2B5EF4-FFF2-40B4-BE49-F238E27FC236}">
                <a16:creationId xmlns:a16="http://schemas.microsoft.com/office/drawing/2014/main" id="{44D3E3CC-1B22-ABDE-9523-7A4D852C047D}"/>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TIẾNG ỒN</a:t>
            </a:r>
          </a:p>
        </p:txBody>
      </p:sp>
      <p:grpSp>
        <p:nvGrpSpPr>
          <p:cNvPr id="10" name="Group 9">
            <a:extLst>
              <a:ext uri="{FF2B5EF4-FFF2-40B4-BE49-F238E27FC236}">
                <a16:creationId xmlns:a16="http://schemas.microsoft.com/office/drawing/2014/main" id="{2BCDF9D6-394C-3C8F-8C37-222D483D9F6D}"/>
              </a:ext>
            </a:extLst>
          </p:cNvPr>
          <p:cNvGrpSpPr/>
          <p:nvPr/>
        </p:nvGrpSpPr>
        <p:grpSpPr>
          <a:xfrm>
            <a:off x="262274" y="176284"/>
            <a:ext cx="900604" cy="1035177"/>
            <a:chOff x="6380493" y="-1"/>
            <a:chExt cx="1747506" cy="2008628"/>
          </a:xfrm>
        </p:grpSpPr>
        <p:sp>
          <p:nvSpPr>
            <p:cNvPr id="11" name="Hexagon 10">
              <a:extLst>
                <a:ext uri="{FF2B5EF4-FFF2-40B4-BE49-F238E27FC236}">
                  <a16:creationId xmlns:a16="http://schemas.microsoft.com/office/drawing/2014/main" id="{26873081-0F04-7E88-1303-CDEA09444DA8}"/>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6" name="Hexagon 4">
              <a:extLst>
                <a:ext uri="{FF2B5EF4-FFF2-40B4-BE49-F238E27FC236}">
                  <a16:creationId xmlns:a16="http://schemas.microsoft.com/office/drawing/2014/main" id="{8445CD46-311F-E027-3420-DC089AC8D6CA}"/>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3</a:t>
              </a:r>
            </a:p>
          </p:txBody>
        </p:sp>
      </p:grpSp>
      <p:sp>
        <p:nvSpPr>
          <p:cNvPr id="18" name="TextBox 17">
            <a:extLst>
              <a:ext uri="{FF2B5EF4-FFF2-40B4-BE49-F238E27FC236}">
                <a16:creationId xmlns:a16="http://schemas.microsoft.com/office/drawing/2014/main" id="{6C6C0559-7F00-9FAF-A378-B907B6D9A18F}"/>
              </a:ext>
            </a:extLst>
          </p:cNvPr>
          <p:cNvSpPr txBox="1"/>
          <p:nvPr/>
        </p:nvSpPr>
        <p:spPr>
          <a:xfrm>
            <a:off x="2326558" y="3912112"/>
            <a:ext cx="2816797" cy="861774"/>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TIẾNG</a:t>
            </a:r>
            <a:r>
              <a:rPr kumimoji="0" lang="en-US" sz="5000" b="1" i="0" u="none" strike="noStrike" kern="0" cap="none" spc="0" normalizeH="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 ỒN</a:t>
            </a:r>
            <a:endParaRPr kumimoji="0" lang="en-VN"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endParaRPr>
          </a:p>
        </p:txBody>
      </p:sp>
    </p:spTree>
    <p:extLst>
      <p:ext uri="{BB962C8B-B14F-4D97-AF65-F5344CB8AC3E}">
        <p14:creationId xmlns:p14="http://schemas.microsoft.com/office/powerpoint/2010/main" val="3893697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009562-495E-FA80-72A9-6DD90EF48433}"/>
              </a:ext>
            </a:extLst>
          </p:cNvPr>
          <p:cNvGrpSpPr/>
          <p:nvPr/>
        </p:nvGrpSpPr>
        <p:grpSpPr>
          <a:xfrm>
            <a:off x="483773" y="296592"/>
            <a:ext cx="1077519" cy="927401"/>
            <a:chOff x="9729788" y="4324350"/>
            <a:chExt cx="806450" cy="758825"/>
          </a:xfrm>
          <a:solidFill>
            <a:srgbClr val="00B050"/>
          </a:solidFill>
        </p:grpSpPr>
        <p:sp>
          <p:nvSpPr>
            <p:cNvPr id="17" name="Freeform 210">
              <a:extLst>
                <a:ext uri="{FF2B5EF4-FFF2-40B4-BE49-F238E27FC236}">
                  <a16:creationId xmlns:a16="http://schemas.microsoft.com/office/drawing/2014/main" id="{1D489F66-2B93-41EE-17DD-EC23C0808D87}"/>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8" name="Freeform 211">
              <a:extLst>
                <a:ext uri="{FF2B5EF4-FFF2-40B4-BE49-F238E27FC236}">
                  <a16:creationId xmlns:a16="http://schemas.microsoft.com/office/drawing/2014/main" id="{C4442CE9-5A56-0F1E-8C65-268E13A2A22F}"/>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Freeform 212">
              <a:extLst>
                <a:ext uri="{FF2B5EF4-FFF2-40B4-BE49-F238E27FC236}">
                  <a16:creationId xmlns:a16="http://schemas.microsoft.com/office/drawing/2014/main" id="{2E543C0C-B848-063F-C0D6-1803319DCE8B}"/>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0" name="Freeform 213">
              <a:extLst>
                <a:ext uri="{FF2B5EF4-FFF2-40B4-BE49-F238E27FC236}">
                  <a16:creationId xmlns:a16="http://schemas.microsoft.com/office/drawing/2014/main" id="{6B5D9A68-DF44-4F53-A8AF-53DB14B86739}"/>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1" name="Freeform 214">
              <a:extLst>
                <a:ext uri="{FF2B5EF4-FFF2-40B4-BE49-F238E27FC236}">
                  <a16:creationId xmlns:a16="http://schemas.microsoft.com/office/drawing/2014/main" id="{4348CFE2-7839-5940-6B88-C38F53E23A6C}"/>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2" name="Freeform 215">
              <a:extLst>
                <a:ext uri="{FF2B5EF4-FFF2-40B4-BE49-F238E27FC236}">
                  <a16:creationId xmlns:a16="http://schemas.microsoft.com/office/drawing/2014/main" id="{8A786BC7-EEC4-A207-F279-65A710581A49}"/>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Freeform 216">
              <a:extLst>
                <a:ext uri="{FF2B5EF4-FFF2-40B4-BE49-F238E27FC236}">
                  <a16:creationId xmlns:a16="http://schemas.microsoft.com/office/drawing/2014/main" id="{5A11B623-AEF7-244E-F2F2-3D9A19DB9A0D}"/>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4" name="Freeform 217">
              <a:extLst>
                <a:ext uri="{FF2B5EF4-FFF2-40B4-BE49-F238E27FC236}">
                  <a16:creationId xmlns:a16="http://schemas.microsoft.com/office/drawing/2014/main" id="{049CABCB-2ECF-606C-FCDA-DC96974DBABF}"/>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5" name="Freeform 218">
              <a:extLst>
                <a:ext uri="{FF2B5EF4-FFF2-40B4-BE49-F238E27FC236}">
                  <a16:creationId xmlns:a16="http://schemas.microsoft.com/office/drawing/2014/main" id="{C555502C-DB1C-91E6-F35E-F15E983E28A2}"/>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6" name="Freeform 219">
              <a:extLst>
                <a:ext uri="{FF2B5EF4-FFF2-40B4-BE49-F238E27FC236}">
                  <a16:creationId xmlns:a16="http://schemas.microsoft.com/office/drawing/2014/main" id="{F8342710-0D11-C241-80FC-6B67E32A619D}"/>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7" name="Freeform 220">
              <a:extLst>
                <a:ext uri="{FF2B5EF4-FFF2-40B4-BE49-F238E27FC236}">
                  <a16:creationId xmlns:a16="http://schemas.microsoft.com/office/drawing/2014/main" id="{2F9762CB-D12F-511F-39C4-4C475FD441BC}"/>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8" name="Freeform 221">
              <a:extLst>
                <a:ext uri="{FF2B5EF4-FFF2-40B4-BE49-F238E27FC236}">
                  <a16:creationId xmlns:a16="http://schemas.microsoft.com/office/drawing/2014/main" id="{F7122AAD-A4B8-8B25-4F6A-A5D3BB20A1ED}"/>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30" name="TextBox 29">
            <a:extLst>
              <a:ext uri="{FF2B5EF4-FFF2-40B4-BE49-F238E27FC236}">
                <a16:creationId xmlns:a16="http://schemas.microsoft.com/office/drawing/2014/main" id="{A25021F9-C396-29B7-B0F5-2D21B6F63B4E}"/>
              </a:ext>
            </a:extLst>
          </p:cNvPr>
          <p:cNvSpPr txBox="1"/>
          <p:nvPr/>
        </p:nvSpPr>
        <p:spPr>
          <a:xfrm>
            <a:off x="1754311" y="358998"/>
            <a:ext cx="10110230" cy="666786"/>
          </a:xfrm>
          <a:prstGeom prst="rect">
            <a:avLst/>
          </a:prstGeom>
          <a:noFill/>
        </p:spPr>
        <p:txBody>
          <a:bodyPr wrap="square" rtlCol="0">
            <a:spAutoFit/>
          </a:bodyPr>
          <a:lstStyle/>
          <a:p>
            <a:pPr defTabSz="1219170">
              <a:buClr>
                <a:srgbClr val="000000"/>
              </a:buClr>
            </a:pPr>
            <a:r>
              <a:rPr lang="en-US" sz="3733" b="1" kern="0" dirty="0">
                <a:solidFill>
                  <a:srgbClr val="00B050"/>
                </a:solidFill>
                <a:latin typeface="Calibri (Body)"/>
                <a:ea typeface="Hiragino Kaku Gothic StdN W8" panose="020B0800000000000000" pitchFamily="34" charset="-128"/>
                <a:cs typeface="Arial"/>
                <a:sym typeface="Arial"/>
              </a:rPr>
              <a:t>XEM VIDEO VỀ TIẾNG VANG</a:t>
            </a:r>
            <a:endParaRPr lang="en-US" sz="3733" b="1" kern="0" dirty="0">
              <a:solidFill>
                <a:srgbClr val="FF0000"/>
              </a:solidFill>
              <a:latin typeface="Calibri (Body)"/>
              <a:ea typeface="Hiragino Kaku Gothic StdN W8" panose="020B0800000000000000" pitchFamily="34" charset="-128"/>
              <a:cs typeface="Arial"/>
              <a:sym typeface="Arial"/>
            </a:endParaRPr>
          </a:p>
        </p:txBody>
      </p:sp>
      <p:pic>
        <p:nvPicPr>
          <p:cNvPr id="32" name="Online Media 1" title="Why do we hear echoes? | #aumsum #kids #science #education #children">
            <a:hlinkClick r:id="" action="ppaction://media"/>
            <a:extLst>
              <a:ext uri="{FF2B5EF4-FFF2-40B4-BE49-F238E27FC236}">
                <a16:creationId xmlns:a16="http://schemas.microsoft.com/office/drawing/2014/main" id="{D1221273-F257-0868-4596-6452BD2AC73B}"/>
              </a:ext>
            </a:extLst>
          </p:cNvPr>
          <p:cNvPicPr>
            <a:picLocks noRot="1" noChangeAspect="1"/>
          </p:cNvPicPr>
          <p:nvPr>
            <a:videoFile r:link="rId1"/>
          </p:nvPr>
        </p:nvPicPr>
        <p:blipFill>
          <a:blip r:embed="rId4"/>
          <a:stretch>
            <a:fillRect/>
          </a:stretch>
        </p:blipFill>
        <p:spPr>
          <a:xfrm>
            <a:off x="1450995" y="1277686"/>
            <a:ext cx="9310402" cy="5260377"/>
          </a:xfrm>
          <a:prstGeom prst="rect">
            <a:avLst/>
          </a:prstGeom>
        </p:spPr>
      </p:pic>
    </p:spTree>
    <p:extLst>
      <p:ext uri="{BB962C8B-B14F-4D97-AF65-F5344CB8AC3E}">
        <p14:creationId xmlns:p14="http://schemas.microsoft.com/office/powerpoint/2010/main" val="426222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2"/>
                                        </p:tgtEl>
                                      </p:cBhvr>
                                    </p:cmd>
                                  </p:childTnLst>
                                </p:cTn>
                              </p:par>
                            </p:childTnLst>
                          </p:cTn>
                        </p:par>
                      </p:childTnLst>
                    </p:cTn>
                  </p:par>
                </p:childTnLst>
              </p:cTn>
              <p:nextCondLst>
                <p:cond evt="onClick" delay="0">
                  <p:tgtEl>
                    <p:spTgt spid="32"/>
                  </p:tgtEl>
                </p:cond>
              </p:nextCondLst>
            </p:seq>
            <p:video>
              <p:cMediaNode vol="80000">
                <p:cTn id="18" fill="hold" display="0">
                  <p:stCondLst>
                    <p:cond delay="indefinite"/>
                  </p:stCondLst>
                </p:cTn>
                <p:tgtEl>
                  <p:spTgt spid="32"/>
                </p:tgtEl>
              </p:cMediaNode>
            </p:video>
          </p:childTnLst>
        </p:cTn>
      </p:par>
    </p:tnLst>
    <p:bldLst>
      <p:bldP spid="3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Kiên quyết xử lý các trường hợp tái lấn chiếm họp chợ cóc">
            <a:extLst>
              <a:ext uri="{FF2B5EF4-FFF2-40B4-BE49-F238E27FC236}">
                <a16:creationId xmlns:a16="http://schemas.microsoft.com/office/drawing/2014/main" id="{B5745343-E72B-A392-A3CB-31E59A9513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10"/>
          <a:stretch/>
        </p:blipFill>
        <p:spPr bwMode="auto">
          <a:xfrm>
            <a:off x="522276" y="2801164"/>
            <a:ext cx="6425353" cy="316280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E9A8379-153B-4F2D-8FC0-8C5C16B02A67}"/>
              </a:ext>
            </a:extLst>
          </p:cNvPr>
          <p:cNvSpPr txBox="1"/>
          <p:nvPr/>
        </p:nvSpPr>
        <p:spPr>
          <a:xfrm>
            <a:off x="276664" y="1358177"/>
            <a:ext cx="11596468" cy="787010"/>
          </a:xfrm>
          <a:prstGeom prst="rect">
            <a:avLst/>
          </a:prstGeom>
          <a:noFill/>
        </p:spPr>
        <p:txBody>
          <a:bodyPr wrap="square" rtlCol="0">
            <a:spAutoFit/>
          </a:bodyPr>
          <a:lstStyle/>
          <a:p>
            <a:pPr lvl="0" algn="just">
              <a:lnSpc>
                <a:spcPct val="125000"/>
              </a:lnSpc>
              <a:spcAft>
                <a:spcPts val="1200"/>
              </a:spcAft>
            </a:pP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a:t>
            </a:r>
            <a:r>
              <a:rPr lang="vi-VN" sz="3900" dirty="0">
                <a:solidFill>
                  <a:prstClr val="black"/>
                </a:solidFill>
                <a:latin typeface="Calibri" panose="020F0502020204030204" pitchFamily="34" charset="0"/>
                <a:cs typeface="Calibri" panose="020F0502020204030204" pitchFamily="34" charset="0"/>
              </a:rPr>
              <a:t>Âm thanh nào dưới đây là </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tiếng </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ồ</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93074506-6ABB-4C84-9D42-87D8F4735ECA}"/>
              </a:ext>
            </a:extLst>
          </p:cNvPr>
          <p:cNvSpPr txBox="1"/>
          <p:nvPr/>
        </p:nvSpPr>
        <p:spPr>
          <a:xfrm>
            <a:off x="7315200" y="3429000"/>
            <a:ext cx="4557932" cy="1537216"/>
          </a:xfrm>
          <a:prstGeom prst="rect">
            <a:avLst/>
          </a:prstGeom>
          <a:noFill/>
        </p:spPr>
        <p:txBody>
          <a:bodyPr wrap="square">
            <a:spAutoFit/>
          </a:bodyPr>
          <a:lstStyle/>
          <a:p>
            <a:pPr lvl="0" algn="just">
              <a:lnSpc>
                <a:spcPct val="125000"/>
              </a:lnSpc>
              <a:spcAft>
                <a:spcPts val="1200"/>
              </a:spcAft>
            </a:pPr>
            <a:r>
              <a:rPr lang="vi-VN" sz="3900" dirty="0">
                <a:solidFill>
                  <a:prstClr val="black"/>
                </a:solidFill>
                <a:latin typeface="Calibri" panose="020F0502020204030204" pitchFamily="34" charset="0"/>
                <a:cs typeface="Calibri" panose="020F0502020204030204" pitchFamily="34" charset="0"/>
              </a:rPr>
              <a:t>Tiếng ồn từ khu chợ họp gần lớp học</a:t>
            </a:r>
            <a:endParaRPr kumimoji="0" lang="vi-VN" sz="3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Title 1">
            <a:extLst>
              <a:ext uri="{FF2B5EF4-FFF2-40B4-BE49-F238E27FC236}">
                <a16:creationId xmlns:a16="http://schemas.microsoft.com/office/drawing/2014/main" id="{44D3E3CC-1B22-ABDE-9523-7A4D852C047D}"/>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TIẾNG ỒN</a:t>
            </a:r>
          </a:p>
        </p:txBody>
      </p:sp>
      <p:grpSp>
        <p:nvGrpSpPr>
          <p:cNvPr id="10" name="Group 9">
            <a:extLst>
              <a:ext uri="{FF2B5EF4-FFF2-40B4-BE49-F238E27FC236}">
                <a16:creationId xmlns:a16="http://schemas.microsoft.com/office/drawing/2014/main" id="{2BCDF9D6-394C-3C8F-8C37-222D483D9F6D}"/>
              </a:ext>
            </a:extLst>
          </p:cNvPr>
          <p:cNvGrpSpPr/>
          <p:nvPr/>
        </p:nvGrpSpPr>
        <p:grpSpPr>
          <a:xfrm>
            <a:off x="262274" y="176284"/>
            <a:ext cx="900604" cy="1035177"/>
            <a:chOff x="6380493" y="-1"/>
            <a:chExt cx="1747506" cy="2008628"/>
          </a:xfrm>
        </p:grpSpPr>
        <p:sp>
          <p:nvSpPr>
            <p:cNvPr id="11" name="Hexagon 10">
              <a:extLst>
                <a:ext uri="{FF2B5EF4-FFF2-40B4-BE49-F238E27FC236}">
                  <a16:creationId xmlns:a16="http://schemas.microsoft.com/office/drawing/2014/main" id="{26873081-0F04-7E88-1303-CDEA09444DA8}"/>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6" name="Hexagon 4">
              <a:extLst>
                <a:ext uri="{FF2B5EF4-FFF2-40B4-BE49-F238E27FC236}">
                  <a16:creationId xmlns:a16="http://schemas.microsoft.com/office/drawing/2014/main" id="{8445CD46-311F-E027-3420-DC089AC8D6CA}"/>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3</a:t>
              </a:r>
            </a:p>
          </p:txBody>
        </p:sp>
      </p:grpSp>
      <p:sp>
        <p:nvSpPr>
          <p:cNvPr id="18" name="TextBox 17">
            <a:extLst>
              <a:ext uri="{FF2B5EF4-FFF2-40B4-BE49-F238E27FC236}">
                <a16:creationId xmlns:a16="http://schemas.microsoft.com/office/drawing/2014/main" id="{6C6C0559-7F00-9FAF-A378-B907B6D9A18F}"/>
              </a:ext>
            </a:extLst>
          </p:cNvPr>
          <p:cNvSpPr txBox="1"/>
          <p:nvPr/>
        </p:nvSpPr>
        <p:spPr>
          <a:xfrm>
            <a:off x="2178777" y="3912112"/>
            <a:ext cx="2816797" cy="861774"/>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TIẾNG</a:t>
            </a:r>
            <a:r>
              <a:rPr kumimoji="0" lang="en-US" sz="5000" b="1" i="0" u="none" strike="noStrike" kern="0" cap="none" spc="0" normalizeH="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 ỒN</a:t>
            </a:r>
            <a:endParaRPr kumimoji="0" lang="en-VN"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endParaRPr>
          </a:p>
        </p:txBody>
      </p:sp>
    </p:spTree>
    <p:extLst>
      <p:ext uri="{BB962C8B-B14F-4D97-AF65-F5344CB8AC3E}">
        <p14:creationId xmlns:p14="http://schemas.microsoft.com/office/powerpoint/2010/main" val="3622362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át Karaoke sau 22 giờ đêm có thể bị phạt đến 160 triệu đồng">
            <a:extLst>
              <a:ext uri="{FF2B5EF4-FFF2-40B4-BE49-F238E27FC236}">
                <a16:creationId xmlns:a16="http://schemas.microsoft.com/office/drawing/2014/main" id="{451D050A-92DD-AF3C-4DF8-413E7A0925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0387"/>
          <a:stretch/>
        </p:blipFill>
        <p:spPr bwMode="auto">
          <a:xfrm>
            <a:off x="1686418" y="2291902"/>
            <a:ext cx="3801514" cy="42470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E9A8379-153B-4F2D-8FC0-8C5C16B02A67}"/>
              </a:ext>
            </a:extLst>
          </p:cNvPr>
          <p:cNvSpPr txBox="1"/>
          <p:nvPr/>
        </p:nvSpPr>
        <p:spPr>
          <a:xfrm>
            <a:off x="276664" y="1358177"/>
            <a:ext cx="11596468" cy="787010"/>
          </a:xfrm>
          <a:prstGeom prst="rect">
            <a:avLst/>
          </a:prstGeom>
          <a:noFill/>
        </p:spPr>
        <p:txBody>
          <a:bodyPr wrap="square" rtlCol="0">
            <a:spAutoFit/>
          </a:bodyPr>
          <a:lstStyle/>
          <a:p>
            <a:pPr lvl="0" algn="just">
              <a:lnSpc>
                <a:spcPct val="125000"/>
              </a:lnSpc>
              <a:spcAft>
                <a:spcPts val="1200"/>
              </a:spcAft>
            </a:pP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a:t>
            </a:r>
            <a:r>
              <a:rPr lang="vi-VN" sz="3900" dirty="0">
                <a:solidFill>
                  <a:prstClr val="black"/>
                </a:solidFill>
                <a:latin typeface="Calibri" panose="020F0502020204030204" pitchFamily="34" charset="0"/>
                <a:cs typeface="Calibri" panose="020F0502020204030204" pitchFamily="34" charset="0"/>
              </a:rPr>
              <a:t>Âm thanh nào dưới đây là </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tiếng </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ồ</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93074506-6ABB-4C84-9D42-87D8F4735ECA}"/>
              </a:ext>
            </a:extLst>
          </p:cNvPr>
          <p:cNvSpPr txBox="1"/>
          <p:nvPr/>
        </p:nvSpPr>
        <p:spPr>
          <a:xfrm>
            <a:off x="7315200" y="3429000"/>
            <a:ext cx="4557932" cy="1537216"/>
          </a:xfrm>
          <a:prstGeom prst="rect">
            <a:avLst/>
          </a:prstGeom>
          <a:noFill/>
        </p:spPr>
        <p:txBody>
          <a:bodyPr wrap="square">
            <a:spAutoFit/>
          </a:bodyPr>
          <a:lstStyle/>
          <a:p>
            <a:pPr lvl="0" algn="just">
              <a:lnSpc>
                <a:spcPct val="125000"/>
              </a:lnSpc>
              <a:spcAft>
                <a:spcPts val="1200"/>
              </a:spcAft>
            </a:pPr>
            <a:r>
              <a:rPr lang="vi-VN" sz="3900" dirty="0">
                <a:solidFill>
                  <a:prstClr val="black"/>
                </a:solidFill>
                <a:latin typeface="Calibri" panose="020F0502020204030204" pitchFamily="34" charset="0"/>
                <a:cs typeface="Calibri" panose="020F0502020204030204" pitchFamily="34" charset="0"/>
              </a:rPr>
              <a:t>Tiếng hát karaoke vào đêm khuya.</a:t>
            </a:r>
            <a:endParaRPr kumimoji="0" lang="vi-VN" sz="3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Title 1">
            <a:extLst>
              <a:ext uri="{FF2B5EF4-FFF2-40B4-BE49-F238E27FC236}">
                <a16:creationId xmlns:a16="http://schemas.microsoft.com/office/drawing/2014/main" id="{44D3E3CC-1B22-ABDE-9523-7A4D852C047D}"/>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TIẾNG ỒN</a:t>
            </a:r>
          </a:p>
        </p:txBody>
      </p:sp>
      <p:grpSp>
        <p:nvGrpSpPr>
          <p:cNvPr id="10" name="Group 9">
            <a:extLst>
              <a:ext uri="{FF2B5EF4-FFF2-40B4-BE49-F238E27FC236}">
                <a16:creationId xmlns:a16="http://schemas.microsoft.com/office/drawing/2014/main" id="{2BCDF9D6-394C-3C8F-8C37-222D483D9F6D}"/>
              </a:ext>
            </a:extLst>
          </p:cNvPr>
          <p:cNvGrpSpPr/>
          <p:nvPr/>
        </p:nvGrpSpPr>
        <p:grpSpPr>
          <a:xfrm>
            <a:off x="262274" y="176284"/>
            <a:ext cx="900604" cy="1035177"/>
            <a:chOff x="6380493" y="-1"/>
            <a:chExt cx="1747506" cy="2008628"/>
          </a:xfrm>
        </p:grpSpPr>
        <p:sp>
          <p:nvSpPr>
            <p:cNvPr id="11" name="Hexagon 10">
              <a:extLst>
                <a:ext uri="{FF2B5EF4-FFF2-40B4-BE49-F238E27FC236}">
                  <a16:creationId xmlns:a16="http://schemas.microsoft.com/office/drawing/2014/main" id="{26873081-0F04-7E88-1303-CDEA09444DA8}"/>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6" name="Hexagon 4">
              <a:extLst>
                <a:ext uri="{FF2B5EF4-FFF2-40B4-BE49-F238E27FC236}">
                  <a16:creationId xmlns:a16="http://schemas.microsoft.com/office/drawing/2014/main" id="{8445CD46-311F-E027-3420-DC089AC8D6CA}"/>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3</a:t>
              </a:r>
            </a:p>
          </p:txBody>
        </p:sp>
      </p:grpSp>
      <p:sp>
        <p:nvSpPr>
          <p:cNvPr id="18" name="TextBox 17">
            <a:extLst>
              <a:ext uri="{FF2B5EF4-FFF2-40B4-BE49-F238E27FC236}">
                <a16:creationId xmlns:a16="http://schemas.microsoft.com/office/drawing/2014/main" id="{6C6C0559-7F00-9FAF-A378-B907B6D9A18F}"/>
              </a:ext>
            </a:extLst>
          </p:cNvPr>
          <p:cNvSpPr txBox="1"/>
          <p:nvPr/>
        </p:nvSpPr>
        <p:spPr>
          <a:xfrm>
            <a:off x="2178777" y="3912112"/>
            <a:ext cx="2816797" cy="861774"/>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TIẾNG</a:t>
            </a:r>
            <a:r>
              <a:rPr kumimoji="0" lang="en-US" sz="5000" b="1" i="0" u="none" strike="noStrike" kern="0" cap="none" spc="0" normalizeH="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 ỒN</a:t>
            </a:r>
            <a:endParaRPr kumimoji="0" lang="en-VN"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endParaRPr>
          </a:p>
        </p:txBody>
      </p:sp>
    </p:spTree>
    <p:extLst>
      <p:ext uri="{BB962C8B-B14F-4D97-AF65-F5344CB8AC3E}">
        <p14:creationId xmlns:p14="http://schemas.microsoft.com/office/powerpoint/2010/main" val="975171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57FAC38A-4975-E02A-A60B-F8190A4C345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2618" y="2291902"/>
            <a:ext cx="6743114" cy="430244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E9A8379-153B-4F2D-8FC0-8C5C16B02A67}"/>
              </a:ext>
            </a:extLst>
          </p:cNvPr>
          <p:cNvSpPr txBox="1"/>
          <p:nvPr/>
        </p:nvSpPr>
        <p:spPr>
          <a:xfrm>
            <a:off x="276664" y="1358177"/>
            <a:ext cx="11596468" cy="787010"/>
          </a:xfrm>
          <a:prstGeom prst="rect">
            <a:avLst/>
          </a:prstGeom>
          <a:noFill/>
        </p:spPr>
        <p:txBody>
          <a:bodyPr wrap="square" rtlCol="0">
            <a:spAutoFit/>
          </a:bodyPr>
          <a:lstStyle/>
          <a:p>
            <a:pPr lvl="0" algn="just">
              <a:lnSpc>
                <a:spcPct val="125000"/>
              </a:lnSpc>
              <a:spcAft>
                <a:spcPts val="1200"/>
              </a:spcAft>
            </a:pP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a:t>
            </a:r>
            <a:r>
              <a:rPr lang="vi-VN" sz="3900" dirty="0">
                <a:solidFill>
                  <a:prstClr val="black"/>
                </a:solidFill>
                <a:latin typeface="Calibri" panose="020F0502020204030204" pitchFamily="34" charset="0"/>
                <a:cs typeface="Calibri" panose="020F0502020204030204" pitchFamily="34" charset="0"/>
              </a:rPr>
              <a:t>Âm thanh nào dưới đây là </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tiếng </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ồ</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93074506-6ABB-4C84-9D42-87D8F4735ECA}"/>
              </a:ext>
            </a:extLst>
          </p:cNvPr>
          <p:cNvSpPr txBox="1"/>
          <p:nvPr/>
        </p:nvSpPr>
        <p:spPr>
          <a:xfrm>
            <a:off x="7315200" y="2985654"/>
            <a:ext cx="4557932" cy="3037626"/>
          </a:xfrm>
          <a:prstGeom prst="rect">
            <a:avLst/>
          </a:prstGeom>
          <a:noFill/>
        </p:spPr>
        <p:txBody>
          <a:bodyPr wrap="square">
            <a:spAutoFit/>
          </a:bodyPr>
          <a:lstStyle/>
          <a:p>
            <a:pPr lvl="0" algn="just">
              <a:lnSpc>
                <a:spcPct val="125000"/>
              </a:lnSpc>
              <a:spcAft>
                <a:spcPts val="1200"/>
              </a:spcAft>
            </a:pPr>
            <a:r>
              <a:rPr lang="vi-VN" sz="3900" dirty="0">
                <a:solidFill>
                  <a:prstClr val="black"/>
                </a:solidFill>
                <a:latin typeface="Calibri" panose="020F0502020204030204" pitchFamily="34" charset="0"/>
                <a:cs typeface="Calibri" panose="020F0502020204030204" pitchFamily="34" charset="0"/>
              </a:rPr>
              <a:t>Tiếng róc rách liên tục của thác nước nhân tạo chảy trong vườn.</a:t>
            </a:r>
          </a:p>
        </p:txBody>
      </p:sp>
      <p:sp>
        <p:nvSpPr>
          <p:cNvPr id="9" name="Title 1">
            <a:extLst>
              <a:ext uri="{FF2B5EF4-FFF2-40B4-BE49-F238E27FC236}">
                <a16:creationId xmlns:a16="http://schemas.microsoft.com/office/drawing/2014/main" id="{44D3E3CC-1B22-ABDE-9523-7A4D852C047D}"/>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TIẾNG ỒN</a:t>
            </a:r>
          </a:p>
        </p:txBody>
      </p:sp>
      <p:grpSp>
        <p:nvGrpSpPr>
          <p:cNvPr id="10" name="Group 9">
            <a:extLst>
              <a:ext uri="{FF2B5EF4-FFF2-40B4-BE49-F238E27FC236}">
                <a16:creationId xmlns:a16="http://schemas.microsoft.com/office/drawing/2014/main" id="{2BCDF9D6-394C-3C8F-8C37-222D483D9F6D}"/>
              </a:ext>
            </a:extLst>
          </p:cNvPr>
          <p:cNvGrpSpPr/>
          <p:nvPr/>
        </p:nvGrpSpPr>
        <p:grpSpPr>
          <a:xfrm>
            <a:off x="262274" y="176284"/>
            <a:ext cx="900604" cy="1035177"/>
            <a:chOff x="6380493" y="-1"/>
            <a:chExt cx="1747506" cy="2008628"/>
          </a:xfrm>
        </p:grpSpPr>
        <p:sp>
          <p:nvSpPr>
            <p:cNvPr id="11" name="Hexagon 10">
              <a:extLst>
                <a:ext uri="{FF2B5EF4-FFF2-40B4-BE49-F238E27FC236}">
                  <a16:creationId xmlns:a16="http://schemas.microsoft.com/office/drawing/2014/main" id="{26873081-0F04-7E88-1303-CDEA09444DA8}"/>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6" name="Hexagon 4">
              <a:extLst>
                <a:ext uri="{FF2B5EF4-FFF2-40B4-BE49-F238E27FC236}">
                  <a16:creationId xmlns:a16="http://schemas.microsoft.com/office/drawing/2014/main" id="{8445CD46-311F-E027-3420-DC089AC8D6CA}"/>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3</a:t>
              </a:r>
            </a:p>
          </p:txBody>
        </p:sp>
      </p:grpSp>
      <p:sp>
        <p:nvSpPr>
          <p:cNvPr id="18" name="TextBox 17">
            <a:extLst>
              <a:ext uri="{FF2B5EF4-FFF2-40B4-BE49-F238E27FC236}">
                <a16:creationId xmlns:a16="http://schemas.microsoft.com/office/drawing/2014/main" id="{6C6C0559-7F00-9FAF-A378-B907B6D9A18F}"/>
              </a:ext>
            </a:extLst>
          </p:cNvPr>
          <p:cNvSpPr txBox="1"/>
          <p:nvPr/>
        </p:nvSpPr>
        <p:spPr>
          <a:xfrm>
            <a:off x="1760393" y="3801275"/>
            <a:ext cx="3653565" cy="1631216"/>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5000" b="1" kern="0" dirty="0">
                <a:solidFill>
                  <a:srgbClr val="C00000"/>
                </a:solidFill>
                <a:latin typeface="Calibri (Body)"/>
                <a:ea typeface="Hiragino Kaku Gothic StdN W8" panose="020B0800000000000000" pitchFamily="34" charset="-128"/>
                <a:cs typeface="Lucida Grande" panose="020B0600040502020204" pitchFamily="34" charset="0"/>
                <a:sym typeface="Arial"/>
              </a:rPr>
              <a:t>KHÔNG PHẢI</a:t>
            </a:r>
            <a:endParaRPr kumimoji="0" lang="en-US"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TIẾNG</a:t>
            </a:r>
            <a:r>
              <a:rPr kumimoji="0" lang="en-US" sz="5000" b="1" i="0" u="none" strike="noStrike" kern="0" cap="none" spc="0" normalizeH="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 ỒN</a:t>
            </a:r>
            <a:endParaRPr kumimoji="0" lang="en-VN"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endParaRPr>
          </a:p>
        </p:txBody>
      </p:sp>
    </p:spTree>
    <p:extLst>
      <p:ext uri="{BB962C8B-B14F-4D97-AF65-F5344CB8AC3E}">
        <p14:creationId xmlns:p14="http://schemas.microsoft.com/office/powerpoint/2010/main" val="1879218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anoi crowded again after eased social distancing">
            <a:extLst>
              <a:ext uri="{FF2B5EF4-FFF2-40B4-BE49-F238E27FC236}">
                <a16:creationId xmlns:a16="http://schemas.microsoft.com/office/drawing/2014/main" id="{37003398-8F38-4A1D-041B-4FB87149E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618" y="2291902"/>
            <a:ext cx="6490551" cy="43273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E9A8379-153B-4F2D-8FC0-8C5C16B02A67}"/>
              </a:ext>
            </a:extLst>
          </p:cNvPr>
          <p:cNvSpPr txBox="1"/>
          <p:nvPr/>
        </p:nvSpPr>
        <p:spPr>
          <a:xfrm>
            <a:off x="276664" y="1358177"/>
            <a:ext cx="11596468" cy="787010"/>
          </a:xfrm>
          <a:prstGeom prst="rect">
            <a:avLst/>
          </a:prstGeom>
          <a:noFill/>
        </p:spPr>
        <p:txBody>
          <a:bodyPr wrap="square" rtlCol="0">
            <a:spAutoFit/>
          </a:bodyPr>
          <a:lstStyle/>
          <a:p>
            <a:pPr lvl="0" algn="just">
              <a:lnSpc>
                <a:spcPct val="125000"/>
              </a:lnSpc>
              <a:spcAft>
                <a:spcPts val="1200"/>
              </a:spcAft>
            </a:pP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a:t>
            </a:r>
            <a:r>
              <a:rPr lang="vi-VN" sz="3900" dirty="0">
                <a:solidFill>
                  <a:prstClr val="black"/>
                </a:solidFill>
                <a:latin typeface="Calibri" panose="020F0502020204030204" pitchFamily="34" charset="0"/>
                <a:cs typeface="Calibri" panose="020F0502020204030204" pitchFamily="34" charset="0"/>
              </a:rPr>
              <a:t>Âm thanh nào dưới đây là </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tiếng </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ồ</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93074506-6ABB-4C84-9D42-87D8F4735ECA}"/>
              </a:ext>
            </a:extLst>
          </p:cNvPr>
          <p:cNvSpPr txBox="1"/>
          <p:nvPr/>
        </p:nvSpPr>
        <p:spPr>
          <a:xfrm>
            <a:off x="7315200" y="3216563"/>
            <a:ext cx="4557932" cy="2174826"/>
          </a:xfrm>
          <a:prstGeom prst="rect">
            <a:avLst/>
          </a:prstGeom>
          <a:noFill/>
        </p:spPr>
        <p:txBody>
          <a:bodyPr wrap="square">
            <a:spAutoFit/>
          </a:bodyPr>
          <a:lstStyle/>
          <a:p>
            <a:pPr lvl="0" algn="just">
              <a:lnSpc>
                <a:spcPct val="125000"/>
              </a:lnSpc>
              <a:spcAft>
                <a:spcPts val="1200"/>
              </a:spcAft>
            </a:pPr>
            <a:r>
              <a:rPr lang="vi-VN" sz="3700" dirty="0">
                <a:solidFill>
                  <a:prstClr val="black"/>
                </a:solidFill>
                <a:latin typeface="Calibri" panose="020F0502020204030204" pitchFamily="34" charset="0"/>
                <a:cs typeface="Calibri" panose="020F0502020204030204" pitchFamily="34" charset="0"/>
              </a:rPr>
              <a:t>Tiếng máy xe nổ lớn, tiếng còi inh ỏi trên đường phố. </a:t>
            </a:r>
          </a:p>
        </p:txBody>
      </p:sp>
      <p:sp>
        <p:nvSpPr>
          <p:cNvPr id="9" name="Title 1">
            <a:extLst>
              <a:ext uri="{FF2B5EF4-FFF2-40B4-BE49-F238E27FC236}">
                <a16:creationId xmlns:a16="http://schemas.microsoft.com/office/drawing/2014/main" id="{44D3E3CC-1B22-ABDE-9523-7A4D852C047D}"/>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TIẾNG ỒN</a:t>
            </a:r>
          </a:p>
        </p:txBody>
      </p:sp>
      <p:grpSp>
        <p:nvGrpSpPr>
          <p:cNvPr id="10" name="Group 9">
            <a:extLst>
              <a:ext uri="{FF2B5EF4-FFF2-40B4-BE49-F238E27FC236}">
                <a16:creationId xmlns:a16="http://schemas.microsoft.com/office/drawing/2014/main" id="{2BCDF9D6-394C-3C8F-8C37-222D483D9F6D}"/>
              </a:ext>
            </a:extLst>
          </p:cNvPr>
          <p:cNvGrpSpPr/>
          <p:nvPr/>
        </p:nvGrpSpPr>
        <p:grpSpPr>
          <a:xfrm>
            <a:off x="262274" y="176284"/>
            <a:ext cx="900604" cy="1035177"/>
            <a:chOff x="6380493" y="-1"/>
            <a:chExt cx="1747506" cy="2008628"/>
          </a:xfrm>
        </p:grpSpPr>
        <p:sp>
          <p:nvSpPr>
            <p:cNvPr id="11" name="Hexagon 10">
              <a:extLst>
                <a:ext uri="{FF2B5EF4-FFF2-40B4-BE49-F238E27FC236}">
                  <a16:creationId xmlns:a16="http://schemas.microsoft.com/office/drawing/2014/main" id="{26873081-0F04-7E88-1303-CDEA09444DA8}"/>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6" name="Hexagon 4">
              <a:extLst>
                <a:ext uri="{FF2B5EF4-FFF2-40B4-BE49-F238E27FC236}">
                  <a16:creationId xmlns:a16="http://schemas.microsoft.com/office/drawing/2014/main" id="{8445CD46-311F-E027-3420-DC089AC8D6CA}"/>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3</a:t>
              </a:r>
            </a:p>
          </p:txBody>
        </p:sp>
      </p:grpSp>
      <p:sp>
        <p:nvSpPr>
          <p:cNvPr id="18" name="TextBox 17">
            <a:extLst>
              <a:ext uri="{FF2B5EF4-FFF2-40B4-BE49-F238E27FC236}">
                <a16:creationId xmlns:a16="http://schemas.microsoft.com/office/drawing/2014/main" id="{6C6C0559-7F00-9FAF-A378-B907B6D9A18F}"/>
              </a:ext>
            </a:extLst>
          </p:cNvPr>
          <p:cNvSpPr txBox="1"/>
          <p:nvPr/>
        </p:nvSpPr>
        <p:spPr>
          <a:xfrm>
            <a:off x="2178777" y="3801275"/>
            <a:ext cx="2816797" cy="861774"/>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TIẾNG</a:t>
            </a:r>
            <a:r>
              <a:rPr kumimoji="0" lang="en-US" sz="5000" b="1" i="0" u="none" strike="noStrike" kern="0" cap="none" spc="0" normalizeH="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 ỒN</a:t>
            </a:r>
            <a:endParaRPr kumimoji="0" lang="en-VN"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endParaRPr>
          </a:p>
        </p:txBody>
      </p:sp>
    </p:spTree>
    <p:extLst>
      <p:ext uri="{BB962C8B-B14F-4D97-AF65-F5344CB8AC3E}">
        <p14:creationId xmlns:p14="http://schemas.microsoft.com/office/powerpoint/2010/main" val="3627060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The Adverse Effects of Noise Pollution | SLSV - A global media &amp; CSR  consultancy network">
            <a:extLst>
              <a:ext uri="{FF2B5EF4-FFF2-40B4-BE49-F238E27FC236}">
                <a16:creationId xmlns:a16="http://schemas.microsoft.com/office/drawing/2014/main" id="{2DCF026B-E5C7-1B7F-32C4-5EB161D1C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618" y="2623126"/>
            <a:ext cx="6676634" cy="34908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E9A8379-153B-4F2D-8FC0-8C5C16B02A67}"/>
              </a:ext>
            </a:extLst>
          </p:cNvPr>
          <p:cNvSpPr txBox="1"/>
          <p:nvPr/>
        </p:nvSpPr>
        <p:spPr>
          <a:xfrm>
            <a:off x="276664" y="1358177"/>
            <a:ext cx="11596468" cy="787010"/>
          </a:xfrm>
          <a:prstGeom prst="rect">
            <a:avLst/>
          </a:prstGeom>
          <a:noFill/>
        </p:spPr>
        <p:txBody>
          <a:bodyPr wrap="square" rtlCol="0">
            <a:spAutoFit/>
          </a:bodyPr>
          <a:lstStyle/>
          <a:p>
            <a:pPr lvl="0" algn="just">
              <a:lnSpc>
                <a:spcPct val="125000"/>
              </a:lnSpc>
              <a:spcAft>
                <a:spcPts val="1200"/>
              </a:spcAft>
            </a:pP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a:t>
            </a:r>
            <a:r>
              <a:rPr lang="vi-VN" sz="3900" dirty="0">
                <a:solidFill>
                  <a:prstClr val="black"/>
                </a:solidFill>
                <a:latin typeface="Calibri" panose="020F0502020204030204" pitchFamily="34" charset="0"/>
                <a:cs typeface="Calibri" panose="020F0502020204030204" pitchFamily="34" charset="0"/>
              </a:rPr>
              <a:t>Âm thanh nào dưới đây là </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tiếng </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ồ</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93074506-6ABB-4C84-9D42-87D8F4735ECA}"/>
              </a:ext>
            </a:extLst>
          </p:cNvPr>
          <p:cNvSpPr txBox="1"/>
          <p:nvPr/>
        </p:nvSpPr>
        <p:spPr>
          <a:xfrm>
            <a:off x="7315200" y="3856482"/>
            <a:ext cx="4557932" cy="751360"/>
          </a:xfrm>
          <a:prstGeom prst="rect">
            <a:avLst/>
          </a:prstGeom>
          <a:noFill/>
        </p:spPr>
        <p:txBody>
          <a:bodyPr wrap="square">
            <a:spAutoFit/>
          </a:bodyPr>
          <a:lstStyle/>
          <a:p>
            <a:pPr lvl="0" algn="just">
              <a:lnSpc>
                <a:spcPct val="125000"/>
              </a:lnSpc>
              <a:spcAft>
                <a:spcPts val="1200"/>
              </a:spcAft>
            </a:pPr>
            <a:r>
              <a:rPr lang="vi-VN" sz="3700" dirty="0">
                <a:solidFill>
                  <a:prstClr val="black"/>
                </a:solidFill>
                <a:latin typeface="Calibri" panose="020F0502020204030204" pitchFamily="34" charset="0"/>
                <a:cs typeface="Calibri" panose="020F0502020204030204" pitchFamily="34" charset="0"/>
              </a:rPr>
              <a:t>Tiếng hét rất to sát tai.</a:t>
            </a:r>
          </a:p>
        </p:txBody>
      </p:sp>
      <p:sp>
        <p:nvSpPr>
          <p:cNvPr id="9" name="Title 1">
            <a:extLst>
              <a:ext uri="{FF2B5EF4-FFF2-40B4-BE49-F238E27FC236}">
                <a16:creationId xmlns:a16="http://schemas.microsoft.com/office/drawing/2014/main" id="{44D3E3CC-1B22-ABDE-9523-7A4D852C047D}"/>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TIẾNG ỒN</a:t>
            </a:r>
          </a:p>
        </p:txBody>
      </p:sp>
      <p:grpSp>
        <p:nvGrpSpPr>
          <p:cNvPr id="10" name="Group 9">
            <a:extLst>
              <a:ext uri="{FF2B5EF4-FFF2-40B4-BE49-F238E27FC236}">
                <a16:creationId xmlns:a16="http://schemas.microsoft.com/office/drawing/2014/main" id="{2BCDF9D6-394C-3C8F-8C37-222D483D9F6D}"/>
              </a:ext>
            </a:extLst>
          </p:cNvPr>
          <p:cNvGrpSpPr/>
          <p:nvPr/>
        </p:nvGrpSpPr>
        <p:grpSpPr>
          <a:xfrm>
            <a:off x="262274" y="176284"/>
            <a:ext cx="900604" cy="1035177"/>
            <a:chOff x="6380493" y="-1"/>
            <a:chExt cx="1747506" cy="2008628"/>
          </a:xfrm>
        </p:grpSpPr>
        <p:sp>
          <p:nvSpPr>
            <p:cNvPr id="11" name="Hexagon 10">
              <a:extLst>
                <a:ext uri="{FF2B5EF4-FFF2-40B4-BE49-F238E27FC236}">
                  <a16:creationId xmlns:a16="http://schemas.microsoft.com/office/drawing/2014/main" id="{26873081-0F04-7E88-1303-CDEA09444DA8}"/>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6" name="Hexagon 4">
              <a:extLst>
                <a:ext uri="{FF2B5EF4-FFF2-40B4-BE49-F238E27FC236}">
                  <a16:creationId xmlns:a16="http://schemas.microsoft.com/office/drawing/2014/main" id="{8445CD46-311F-E027-3420-DC089AC8D6CA}"/>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3</a:t>
              </a:r>
            </a:p>
          </p:txBody>
        </p:sp>
      </p:grpSp>
      <p:sp>
        <p:nvSpPr>
          <p:cNvPr id="18" name="TextBox 17">
            <a:extLst>
              <a:ext uri="{FF2B5EF4-FFF2-40B4-BE49-F238E27FC236}">
                <a16:creationId xmlns:a16="http://schemas.microsoft.com/office/drawing/2014/main" id="{6C6C0559-7F00-9FAF-A378-B907B6D9A18F}"/>
              </a:ext>
            </a:extLst>
          </p:cNvPr>
          <p:cNvSpPr txBox="1"/>
          <p:nvPr/>
        </p:nvSpPr>
        <p:spPr>
          <a:xfrm>
            <a:off x="2178777" y="3801275"/>
            <a:ext cx="2816797" cy="861774"/>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TIẾNG</a:t>
            </a:r>
            <a:r>
              <a:rPr kumimoji="0" lang="en-US" sz="5000" b="1" i="0" u="none" strike="noStrike" kern="0" cap="none" spc="0" normalizeH="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 ỒN</a:t>
            </a:r>
            <a:endParaRPr kumimoji="0" lang="en-VN"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endParaRPr>
          </a:p>
        </p:txBody>
      </p:sp>
    </p:spTree>
    <p:extLst>
      <p:ext uri="{BB962C8B-B14F-4D97-AF65-F5344CB8AC3E}">
        <p14:creationId xmlns:p14="http://schemas.microsoft.com/office/powerpoint/2010/main" val="4057166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7" name="Title 1">
            <a:extLst>
              <a:ext uri="{FF2B5EF4-FFF2-40B4-BE49-F238E27FC236}">
                <a16:creationId xmlns:a16="http://schemas.microsoft.com/office/drawing/2014/main" id="{29E10ACD-0DA5-4E14-A857-2A169A7EF79F}"/>
              </a:ext>
            </a:extLst>
          </p:cNvPr>
          <p:cNvSpPr txBox="1">
            <a:spLocks/>
          </p:cNvSpPr>
          <p:nvPr/>
        </p:nvSpPr>
        <p:spPr>
          <a:xfrm>
            <a:off x="1326162" y="176284"/>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0" i="0" u="none" strike="noStrike" kern="1200" cap="none" spc="0" normalizeH="0" baseline="0" noProof="0" dirty="0">
                <a:ln>
                  <a:noFill/>
                </a:ln>
                <a:solidFill>
                  <a:prstClr val="black"/>
                </a:solidFill>
                <a:effectLst/>
                <a:uLnTx/>
                <a:uFillTx/>
                <a:latin typeface="Calibri" panose="020F0502020204030204"/>
                <a:ea typeface="+mj-ea"/>
                <a:cs typeface="+mj-cs"/>
              </a:rPr>
              <a:t>TÁC HẠI CỦA Ô NHIỄM TIẾNG ỒN</a:t>
            </a:r>
          </a:p>
        </p:txBody>
      </p:sp>
      <p:pic>
        <p:nvPicPr>
          <p:cNvPr id="9218" name="Picture 2">
            <a:extLst>
              <a:ext uri="{FF2B5EF4-FFF2-40B4-BE49-F238E27FC236}">
                <a16:creationId xmlns:a16="http://schemas.microsoft.com/office/drawing/2014/main" id="{CED1244C-4BD1-4CDA-8D14-8AADA5D17D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90"/>
          <a:stretch/>
        </p:blipFill>
        <p:spPr bwMode="auto">
          <a:xfrm>
            <a:off x="262274" y="1621014"/>
            <a:ext cx="5635546" cy="477324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5 Health Effects of Noise Pollution and How to Remedy Them - Best of NJ">
            <a:extLst>
              <a:ext uri="{FF2B5EF4-FFF2-40B4-BE49-F238E27FC236}">
                <a16:creationId xmlns:a16="http://schemas.microsoft.com/office/drawing/2014/main" id="{35BD6168-5880-471B-92B1-75020F6FB4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627"/>
          <a:stretch/>
        </p:blipFill>
        <p:spPr bwMode="auto">
          <a:xfrm>
            <a:off x="6031908" y="1621014"/>
            <a:ext cx="5897818" cy="4773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83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par>
                                <p:cTn id="8" presetID="16" presetClass="entr" presetSubtype="21"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barn(inVertical)">
                                      <p:cBhvr>
                                        <p:cTn id="10"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angers of high noise levels infographic Vector Image">
            <a:extLst>
              <a:ext uri="{FF2B5EF4-FFF2-40B4-BE49-F238E27FC236}">
                <a16:creationId xmlns:a16="http://schemas.microsoft.com/office/drawing/2014/main" id="{44550D7C-BEEE-44E1-BE84-B359E52E36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692"/>
          <a:stretch/>
        </p:blipFill>
        <p:spPr bwMode="auto">
          <a:xfrm>
            <a:off x="7832205" y="1124314"/>
            <a:ext cx="4211252" cy="5627741"/>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Loud Noises: Health Dangers">
            <a:extLst>
              <a:ext uri="{FF2B5EF4-FFF2-40B4-BE49-F238E27FC236}">
                <a16:creationId xmlns:a16="http://schemas.microsoft.com/office/drawing/2014/main" id="{E60522BC-7400-4A8C-A8C9-807798F963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23" r="2597"/>
          <a:stretch/>
        </p:blipFill>
        <p:spPr bwMode="auto">
          <a:xfrm>
            <a:off x="119402" y="2208628"/>
            <a:ext cx="7690529" cy="454342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C8C8C3B2-AA56-8A62-3BE3-1F6861BCE32B}"/>
              </a:ext>
            </a:extLst>
          </p:cNvPr>
          <p:cNvGrpSpPr/>
          <p:nvPr/>
        </p:nvGrpSpPr>
        <p:grpSpPr>
          <a:xfrm>
            <a:off x="262274" y="176284"/>
            <a:ext cx="900604" cy="1035177"/>
            <a:chOff x="6380493" y="-1"/>
            <a:chExt cx="1747506" cy="2008628"/>
          </a:xfrm>
        </p:grpSpPr>
        <p:sp>
          <p:nvSpPr>
            <p:cNvPr id="9" name="Hexagon 8">
              <a:extLst>
                <a:ext uri="{FF2B5EF4-FFF2-40B4-BE49-F238E27FC236}">
                  <a16:creationId xmlns:a16="http://schemas.microsoft.com/office/drawing/2014/main" id="{50EBCA37-1760-058A-0B37-99BF05DEBFF9}"/>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4">
              <a:extLst>
                <a:ext uri="{FF2B5EF4-FFF2-40B4-BE49-F238E27FC236}">
                  <a16:creationId xmlns:a16="http://schemas.microsoft.com/office/drawing/2014/main" id="{AC2FEDC7-7089-62CF-3481-4BC3F6573A2D}"/>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11" name="Title 1">
            <a:extLst>
              <a:ext uri="{FF2B5EF4-FFF2-40B4-BE49-F238E27FC236}">
                <a16:creationId xmlns:a16="http://schemas.microsoft.com/office/drawing/2014/main" id="{5CC20857-B908-57A4-C37B-156660C02E4A}"/>
              </a:ext>
            </a:extLst>
          </p:cNvPr>
          <p:cNvSpPr txBox="1">
            <a:spLocks/>
          </p:cNvSpPr>
          <p:nvPr/>
        </p:nvSpPr>
        <p:spPr>
          <a:xfrm>
            <a:off x="1326162" y="176284"/>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0" i="0" u="none" strike="noStrike" kern="1200" cap="none" spc="0" normalizeH="0" baseline="0" noProof="0" dirty="0">
                <a:ln>
                  <a:noFill/>
                </a:ln>
                <a:solidFill>
                  <a:prstClr val="black"/>
                </a:solidFill>
                <a:effectLst/>
                <a:uLnTx/>
                <a:uFillTx/>
                <a:latin typeface="Calibri" panose="020F0502020204030204"/>
                <a:ea typeface="+mj-ea"/>
                <a:cs typeface="+mj-cs"/>
              </a:rPr>
              <a:t>TÁC HẠI CỦA Ô NHIỄM TIẾNG ỒN</a:t>
            </a:r>
          </a:p>
        </p:txBody>
      </p:sp>
    </p:spTree>
    <p:extLst>
      <p:ext uri="{BB962C8B-B14F-4D97-AF65-F5344CB8AC3E}">
        <p14:creationId xmlns:p14="http://schemas.microsoft.com/office/powerpoint/2010/main" val="336792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barn(inVertical)">
                                      <p:cBhvr>
                                        <p:cTn id="7" dur="500"/>
                                        <p:tgtEl>
                                          <p:spTgt spid="13316"/>
                                        </p:tgtEl>
                                      </p:cBhvr>
                                    </p:animEffect>
                                  </p:childTnLst>
                                </p:cTn>
                              </p:par>
                              <p:par>
                                <p:cTn id="8" presetID="16" presetClass="entr" presetSubtype="21" fill="hold" nodeType="withEffect">
                                  <p:stCondLst>
                                    <p:cond delay="0"/>
                                  </p:stCondLst>
                                  <p:childTnLst>
                                    <p:set>
                                      <p:cBhvr>
                                        <p:cTn id="9" dur="1" fill="hold">
                                          <p:stCondLst>
                                            <p:cond delay="0"/>
                                          </p:stCondLst>
                                        </p:cTn>
                                        <p:tgtEl>
                                          <p:spTgt spid="13314"/>
                                        </p:tgtEl>
                                        <p:attrNameLst>
                                          <p:attrName>style.visibility</p:attrName>
                                        </p:attrNameLst>
                                      </p:cBhvr>
                                      <p:to>
                                        <p:strVal val="visible"/>
                                      </p:to>
                                    </p:set>
                                    <p:animEffect transition="in" filter="barn(inVertical)">
                                      <p:cBhvr>
                                        <p:cTn id="10"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E9A8379-153B-4F2D-8FC0-8C5C16B02A67}"/>
              </a:ext>
            </a:extLst>
          </p:cNvPr>
          <p:cNvSpPr txBox="1"/>
          <p:nvPr/>
        </p:nvSpPr>
        <p:spPr>
          <a:xfrm>
            <a:off x="276664" y="1371718"/>
            <a:ext cx="11596468" cy="5602431"/>
          </a:xfrm>
          <a:prstGeom prst="rect">
            <a:avLst/>
          </a:prstGeom>
          <a:noFill/>
        </p:spPr>
        <p:txBody>
          <a:bodyPr wrap="square" rtlCol="0">
            <a:spAutoFit/>
          </a:bodyPr>
          <a:lstStyle/>
          <a:p>
            <a:pPr marL="0" marR="0" lvl="0" indent="0" algn="just" defTabSz="914400" rtl="0" eaLnBrk="1" fontAlgn="auto" latinLnBrk="0" hangingPunct="1">
              <a:lnSpc>
                <a:spcPct val="125000"/>
              </a:lnSpc>
              <a:spcBef>
                <a:spcPts val="0"/>
              </a:spcBef>
              <a:spcAft>
                <a:spcPts val="120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VỀ Y HỌC</a:t>
            </a:r>
            <a:r>
              <a:rPr kumimoji="0" lang="vi-VN" sz="3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14000"/>
              </a:lnSpc>
              <a:spcBef>
                <a:spcPts val="0"/>
              </a:spcBef>
              <a:spcAft>
                <a:spcPts val="120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Ảnh hưởng đến tai: nếu tiếp xúc lâu ngày với tiếng                     ồn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sẽ</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mất</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khả năng nghe phân biệt âm thanh, nếu nặng có thể rách màng nhĩ.</a:t>
            </a:r>
          </a:p>
          <a:p>
            <a:pPr marL="0" marR="0" lvl="0" indent="0" algn="just" defTabSz="914400" rtl="0" eaLnBrk="1" fontAlgn="auto" latinLnBrk="0" hangingPunct="1">
              <a:lnSpc>
                <a:spcPct val="114000"/>
              </a:lnSpc>
              <a:spcBef>
                <a:spcPts val="0"/>
              </a:spcBef>
              <a:spcAft>
                <a:spcPts val="1200"/>
              </a:spcAft>
              <a:buClrTx/>
              <a:buSzTx/>
              <a:buFontTx/>
              <a:buNone/>
              <a:tabLst/>
              <a:defRPr/>
            </a:pP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 Tiếng ồn quá lớn có thể làm suy giảm th</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ính</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lực.</a:t>
            </a:r>
          </a:p>
          <a:p>
            <a:pPr marL="0" marR="0" lvl="0" indent="0" algn="just" defTabSz="914400" rtl="0" eaLnBrk="1" fontAlgn="auto" latinLnBrk="0" hangingPunct="1">
              <a:lnSpc>
                <a:spcPct val="114000"/>
              </a:lnSpc>
              <a:spcBef>
                <a:spcPts val="0"/>
              </a:spcBef>
              <a:spcAft>
                <a:spcPts val="1200"/>
              </a:spcAft>
              <a:buClrTx/>
              <a:buSzTx/>
              <a:buFontTx/>
              <a:buNone/>
              <a:tabLst/>
              <a:defRPr/>
            </a:pP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3. Tăng rủi ro nhồi máu cơ tim ( Từ 70dB)</a:t>
            </a:r>
          </a:p>
          <a:p>
            <a:pPr marL="0" marR="0" lvl="0" indent="0" algn="just" defTabSz="914400" rtl="0" eaLnBrk="1" fontAlgn="auto" latinLnBrk="0" hangingPunct="1">
              <a:lnSpc>
                <a:spcPct val="114000"/>
              </a:lnSpc>
              <a:spcBef>
                <a:spcPts val="0"/>
              </a:spcBef>
              <a:spcAft>
                <a:spcPts val="1200"/>
              </a:spcAft>
              <a:buClrTx/>
              <a:buSzTx/>
              <a:buFontTx/>
              <a:buNone/>
              <a:tabLst/>
              <a:defRPr/>
            </a:pP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 Rối loạn cơ quan nội tiết</a:t>
            </a:r>
          </a:p>
        </p:txBody>
      </p:sp>
      <p:grpSp>
        <p:nvGrpSpPr>
          <p:cNvPr id="9" name="Group 8">
            <a:extLst>
              <a:ext uri="{FF2B5EF4-FFF2-40B4-BE49-F238E27FC236}">
                <a16:creationId xmlns:a16="http://schemas.microsoft.com/office/drawing/2014/main" id="{C6A4F842-917E-5BC9-3C9E-39370998ABCC}"/>
              </a:ext>
            </a:extLst>
          </p:cNvPr>
          <p:cNvGrpSpPr/>
          <p:nvPr/>
        </p:nvGrpSpPr>
        <p:grpSpPr>
          <a:xfrm>
            <a:off x="262274" y="176284"/>
            <a:ext cx="900604" cy="1035177"/>
            <a:chOff x="6380493" y="-1"/>
            <a:chExt cx="1747506" cy="2008628"/>
          </a:xfrm>
        </p:grpSpPr>
        <p:sp>
          <p:nvSpPr>
            <p:cNvPr id="10" name="Hexagon 9">
              <a:extLst>
                <a:ext uri="{FF2B5EF4-FFF2-40B4-BE49-F238E27FC236}">
                  <a16:creationId xmlns:a16="http://schemas.microsoft.com/office/drawing/2014/main" id="{E1AB9AD0-A560-D624-6A56-88EE600D50D5}"/>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agon 4">
              <a:extLst>
                <a:ext uri="{FF2B5EF4-FFF2-40B4-BE49-F238E27FC236}">
                  <a16:creationId xmlns:a16="http://schemas.microsoft.com/office/drawing/2014/main" id="{D51E5DAA-490D-32A3-A323-C02357D164A4}"/>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12" name="Title 1">
            <a:extLst>
              <a:ext uri="{FF2B5EF4-FFF2-40B4-BE49-F238E27FC236}">
                <a16:creationId xmlns:a16="http://schemas.microsoft.com/office/drawing/2014/main" id="{E9F5A7A8-3C76-38F3-0A29-CAF975F16EDB}"/>
              </a:ext>
            </a:extLst>
          </p:cNvPr>
          <p:cNvSpPr txBox="1">
            <a:spLocks/>
          </p:cNvSpPr>
          <p:nvPr/>
        </p:nvSpPr>
        <p:spPr>
          <a:xfrm>
            <a:off x="1326162" y="176284"/>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0" i="0" u="none" strike="noStrike" kern="1200" cap="none" spc="0" normalizeH="0" baseline="0" noProof="0" dirty="0">
                <a:ln>
                  <a:noFill/>
                </a:ln>
                <a:solidFill>
                  <a:prstClr val="black"/>
                </a:solidFill>
                <a:effectLst/>
                <a:uLnTx/>
                <a:uFillTx/>
                <a:latin typeface="Calibri" panose="020F0502020204030204"/>
                <a:ea typeface="+mj-ea"/>
                <a:cs typeface="+mj-cs"/>
              </a:rPr>
              <a:t>TÁC HẠI CỦA Ô NHIỄM TIẾNG ỒN</a:t>
            </a:r>
          </a:p>
        </p:txBody>
      </p:sp>
    </p:spTree>
    <p:extLst>
      <p:ext uri="{BB962C8B-B14F-4D97-AF65-F5344CB8AC3E}">
        <p14:creationId xmlns:p14="http://schemas.microsoft.com/office/powerpoint/2010/main" val="375285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E9A8379-153B-4F2D-8FC0-8C5C16B02A67}"/>
              </a:ext>
            </a:extLst>
          </p:cNvPr>
          <p:cNvSpPr txBox="1"/>
          <p:nvPr/>
        </p:nvSpPr>
        <p:spPr>
          <a:xfrm>
            <a:off x="276664" y="1568665"/>
            <a:ext cx="11596468" cy="4808752"/>
          </a:xfrm>
          <a:prstGeom prst="rect">
            <a:avLst/>
          </a:prstGeom>
          <a:noFill/>
        </p:spPr>
        <p:txBody>
          <a:bodyPr wrap="square" rtlCol="0">
            <a:spAutoFit/>
          </a:bodyPr>
          <a:lstStyle/>
          <a:p>
            <a:pPr marL="0" marR="0" lvl="0" indent="0" algn="just" defTabSz="914400" rtl="0" eaLnBrk="1" fontAlgn="auto" latinLnBrk="0" hangingPunct="1">
              <a:lnSpc>
                <a:spcPct val="125000"/>
              </a:lnSpc>
              <a:spcBef>
                <a:spcPts val="0"/>
              </a:spcBef>
              <a:spcAft>
                <a:spcPts val="300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VỀ SINH LÍ: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Tiếng</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ồn</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gây mệt mỏi toàn thân, nhức đầu choáng váng, ăn không ngon, gầy yếu. Rối loạn  giấc ngủ ( từ 35 dB</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trở</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lên</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p>
          <a:p>
            <a:pPr marL="0" marR="0" lvl="0" indent="0" algn="just" defTabSz="914400" rtl="0" eaLnBrk="1" fontAlgn="auto" latinLnBrk="0" hangingPunct="1">
              <a:lnSpc>
                <a:spcPct val="125000"/>
              </a:lnSpc>
              <a:spcBef>
                <a:spcPts val="0"/>
              </a:spcBef>
              <a:spcAft>
                <a:spcPts val="120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VỀ TÂM LÍ: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Tiếng</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ồn</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gây khó chịu, lo lắng bực bội, dễ cáu gắt, sợ hãi, ám ảnh mất tập trung, dễ nhầm lẫn</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thiếu chính xác</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ảnh hưởng đến học tập</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sinh</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grpSp>
        <p:nvGrpSpPr>
          <p:cNvPr id="9" name="Group 8">
            <a:extLst>
              <a:ext uri="{FF2B5EF4-FFF2-40B4-BE49-F238E27FC236}">
                <a16:creationId xmlns:a16="http://schemas.microsoft.com/office/drawing/2014/main" id="{B99151F8-9E5B-0AE3-EA06-7D55A3222830}"/>
              </a:ext>
            </a:extLst>
          </p:cNvPr>
          <p:cNvGrpSpPr/>
          <p:nvPr/>
        </p:nvGrpSpPr>
        <p:grpSpPr>
          <a:xfrm>
            <a:off x="262274" y="176284"/>
            <a:ext cx="900604" cy="1035177"/>
            <a:chOff x="6380493" y="-1"/>
            <a:chExt cx="1747506" cy="2008628"/>
          </a:xfrm>
        </p:grpSpPr>
        <p:sp>
          <p:nvSpPr>
            <p:cNvPr id="10" name="Hexagon 9">
              <a:extLst>
                <a:ext uri="{FF2B5EF4-FFF2-40B4-BE49-F238E27FC236}">
                  <a16:creationId xmlns:a16="http://schemas.microsoft.com/office/drawing/2014/main" id="{59D2E0FB-1889-D287-7A0E-9E53AA4B1639}"/>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agon 4">
              <a:extLst>
                <a:ext uri="{FF2B5EF4-FFF2-40B4-BE49-F238E27FC236}">
                  <a16:creationId xmlns:a16="http://schemas.microsoft.com/office/drawing/2014/main" id="{4B964C14-BEB9-74BA-7EC4-D38746FF99D9}"/>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12" name="Title 1">
            <a:extLst>
              <a:ext uri="{FF2B5EF4-FFF2-40B4-BE49-F238E27FC236}">
                <a16:creationId xmlns:a16="http://schemas.microsoft.com/office/drawing/2014/main" id="{5A920CC1-AE5A-2998-62BD-2565AABC064A}"/>
              </a:ext>
            </a:extLst>
          </p:cNvPr>
          <p:cNvSpPr txBox="1">
            <a:spLocks/>
          </p:cNvSpPr>
          <p:nvPr/>
        </p:nvSpPr>
        <p:spPr>
          <a:xfrm>
            <a:off x="1326162" y="176284"/>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0" i="0" u="none" strike="noStrike" kern="1200" cap="none" spc="0" normalizeH="0" baseline="0" noProof="0" dirty="0">
                <a:ln>
                  <a:noFill/>
                </a:ln>
                <a:solidFill>
                  <a:prstClr val="black"/>
                </a:solidFill>
                <a:effectLst/>
                <a:uLnTx/>
                <a:uFillTx/>
                <a:latin typeface="Calibri" panose="020F0502020204030204"/>
                <a:ea typeface="+mj-ea"/>
                <a:cs typeface="+mj-cs"/>
              </a:rPr>
              <a:t>TÁC HẠI CỦA Ô NHIỄM TIẾNG ỒN</a:t>
            </a:r>
          </a:p>
        </p:txBody>
      </p:sp>
    </p:spTree>
    <p:extLst>
      <p:ext uri="{BB962C8B-B14F-4D97-AF65-F5344CB8AC3E}">
        <p14:creationId xmlns:p14="http://schemas.microsoft.com/office/powerpoint/2010/main" val="192285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6B20A04-A7F8-4FE8-A2E0-DF27DCF76CB2}"/>
              </a:ext>
            </a:extLst>
          </p:cNvPr>
          <p:cNvSpPr txBox="1"/>
          <p:nvPr/>
        </p:nvSpPr>
        <p:spPr>
          <a:xfrm>
            <a:off x="402617" y="1520924"/>
            <a:ext cx="1141424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CÁC</a:t>
            </a:r>
            <a:r>
              <a:rPr kumimoji="0" lang="en-US" sz="3800" b="1" i="0" u="none" strike="noStrike" kern="1200" normalizeH="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 </a:t>
            </a:r>
            <a:r>
              <a:rPr kumimoji="0" lang="vi-VN"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BIỆN PHÁP </a:t>
            </a:r>
            <a:r>
              <a:rPr lang="en-US" sz="38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ĐỂ GIẢM </a:t>
            </a:r>
            <a:r>
              <a:rPr kumimoji="0" lang="vi-VN"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TIẾNG ỒN.</a:t>
            </a:r>
          </a:p>
        </p:txBody>
      </p:sp>
      <p:pic>
        <p:nvPicPr>
          <p:cNvPr id="14338" name="Picture 2" descr="WARNING SIGN NO HONKING ZONE NOTICE Template | PosterMyWall">
            <a:extLst>
              <a:ext uri="{FF2B5EF4-FFF2-40B4-BE49-F238E27FC236}">
                <a16:creationId xmlns:a16="http://schemas.microsoft.com/office/drawing/2014/main" id="{71647F69-BF5D-4596-8D15-9D2262B04D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17"/>
          <a:stretch/>
        </p:blipFill>
        <p:spPr bwMode="auto">
          <a:xfrm>
            <a:off x="864435" y="2453341"/>
            <a:ext cx="3083828" cy="422536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C2BA908-829B-42E6-875E-E1A387328DEC}"/>
              </a:ext>
            </a:extLst>
          </p:cNvPr>
          <p:cNvSpPr txBox="1"/>
          <p:nvPr/>
        </p:nvSpPr>
        <p:spPr>
          <a:xfrm>
            <a:off x="4368800" y="3968463"/>
            <a:ext cx="7448062" cy="12618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Treo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biển</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a:t>
            </a:r>
            <a:r>
              <a:rPr kumimoji="0" lang="en-US" sz="3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cấm</a:t>
            </a:r>
            <a:r>
              <a:rPr kumimoji="0" lang="en-US" sz="3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bóp</a:t>
            </a:r>
            <a:r>
              <a:rPr kumimoji="0" lang="en-US" sz="3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còi</a:t>
            </a:r>
            <a:r>
              <a:rPr kumimoji="0" lang="en-US" sz="3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gần</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trường</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học</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bệnh</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viện</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3" name="Rectangle 2">
            <a:extLst>
              <a:ext uri="{FF2B5EF4-FFF2-40B4-BE49-F238E27FC236}">
                <a16:creationId xmlns:a16="http://schemas.microsoft.com/office/drawing/2014/main" id="{F28796E6-2C9D-47EE-9F12-C892874682FA}"/>
              </a:ext>
            </a:extLst>
          </p:cNvPr>
          <p:cNvSpPr/>
          <p:nvPr/>
        </p:nvSpPr>
        <p:spPr>
          <a:xfrm>
            <a:off x="4257963" y="3968463"/>
            <a:ext cx="7661739" cy="126188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itle 1">
            <a:extLst>
              <a:ext uri="{FF2B5EF4-FFF2-40B4-BE49-F238E27FC236}">
                <a16:creationId xmlns:a16="http://schemas.microsoft.com/office/drawing/2014/main" id="{426C89DA-A5B7-E9E0-0614-B7DD82AAAC9C}"/>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libri Light" panose="020F0302020204030204"/>
                <a:ea typeface="+mj-ea"/>
                <a:cs typeface="+mj-cs"/>
              </a:rPr>
              <a:t>BIỆN PHÁP CHỐNG Ô NHIỄM TIẾNG ỒN</a:t>
            </a:r>
          </a:p>
        </p:txBody>
      </p:sp>
      <p:grpSp>
        <p:nvGrpSpPr>
          <p:cNvPr id="18" name="Group 17">
            <a:extLst>
              <a:ext uri="{FF2B5EF4-FFF2-40B4-BE49-F238E27FC236}">
                <a16:creationId xmlns:a16="http://schemas.microsoft.com/office/drawing/2014/main" id="{D72EA155-FBAF-FA11-5487-8A640B7D1B78}"/>
              </a:ext>
            </a:extLst>
          </p:cNvPr>
          <p:cNvGrpSpPr/>
          <p:nvPr/>
        </p:nvGrpSpPr>
        <p:grpSpPr>
          <a:xfrm>
            <a:off x="262274" y="176284"/>
            <a:ext cx="900604" cy="1035177"/>
            <a:chOff x="6380493" y="-1"/>
            <a:chExt cx="1747506" cy="2008628"/>
          </a:xfrm>
        </p:grpSpPr>
        <p:sp>
          <p:nvSpPr>
            <p:cNvPr id="19" name="Hexagon 18">
              <a:extLst>
                <a:ext uri="{FF2B5EF4-FFF2-40B4-BE49-F238E27FC236}">
                  <a16:creationId xmlns:a16="http://schemas.microsoft.com/office/drawing/2014/main" id="{ACCE642B-C91C-38BF-CC73-C99EE6E8BD6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Hexagon 4">
              <a:extLst>
                <a:ext uri="{FF2B5EF4-FFF2-40B4-BE49-F238E27FC236}">
                  <a16:creationId xmlns:a16="http://schemas.microsoft.com/office/drawing/2014/main" id="{EF7809FC-5AE1-04BE-A7FE-8EF962179E21}"/>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grpSp>
    </p:spTree>
    <p:extLst>
      <p:ext uri="{BB962C8B-B14F-4D97-AF65-F5344CB8AC3E}">
        <p14:creationId xmlns:p14="http://schemas.microsoft.com/office/powerpoint/2010/main" val="16176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338"/>
                                        </p:tgtEl>
                                        <p:attrNameLst>
                                          <p:attrName>style.visibility</p:attrName>
                                        </p:attrNameLst>
                                      </p:cBhvr>
                                      <p:to>
                                        <p:strVal val="visible"/>
                                      </p:to>
                                    </p:set>
                                    <p:animEffect transition="in" filter="barn(inVertical)">
                                      <p:cBhvr>
                                        <p:cTn id="13" dur="500"/>
                                        <p:tgtEl>
                                          <p:spTgt spid="1433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9"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009562-495E-FA80-72A9-6DD90EF48433}"/>
              </a:ext>
            </a:extLst>
          </p:cNvPr>
          <p:cNvGrpSpPr/>
          <p:nvPr/>
        </p:nvGrpSpPr>
        <p:grpSpPr>
          <a:xfrm>
            <a:off x="483773" y="296592"/>
            <a:ext cx="1077519" cy="927401"/>
            <a:chOff x="9729788" y="4324350"/>
            <a:chExt cx="806450" cy="758825"/>
          </a:xfrm>
          <a:solidFill>
            <a:srgbClr val="00B050"/>
          </a:solidFill>
        </p:grpSpPr>
        <p:sp>
          <p:nvSpPr>
            <p:cNvPr id="17" name="Freeform 210">
              <a:extLst>
                <a:ext uri="{FF2B5EF4-FFF2-40B4-BE49-F238E27FC236}">
                  <a16:creationId xmlns:a16="http://schemas.microsoft.com/office/drawing/2014/main" id="{1D489F66-2B93-41EE-17DD-EC23C0808D87}"/>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8" name="Freeform 211">
              <a:extLst>
                <a:ext uri="{FF2B5EF4-FFF2-40B4-BE49-F238E27FC236}">
                  <a16:creationId xmlns:a16="http://schemas.microsoft.com/office/drawing/2014/main" id="{C4442CE9-5A56-0F1E-8C65-268E13A2A22F}"/>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Freeform 212">
              <a:extLst>
                <a:ext uri="{FF2B5EF4-FFF2-40B4-BE49-F238E27FC236}">
                  <a16:creationId xmlns:a16="http://schemas.microsoft.com/office/drawing/2014/main" id="{2E543C0C-B848-063F-C0D6-1803319DCE8B}"/>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0" name="Freeform 213">
              <a:extLst>
                <a:ext uri="{FF2B5EF4-FFF2-40B4-BE49-F238E27FC236}">
                  <a16:creationId xmlns:a16="http://schemas.microsoft.com/office/drawing/2014/main" id="{6B5D9A68-DF44-4F53-A8AF-53DB14B86739}"/>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1" name="Freeform 214">
              <a:extLst>
                <a:ext uri="{FF2B5EF4-FFF2-40B4-BE49-F238E27FC236}">
                  <a16:creationId xmlns:a16="http://schemas.microsoft.com/office/drawing/2014/main" id="{4348CFE2-7839-5940-6B88-C38F53E23A6C}"/>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2" name="Freeform 215">
              <a:extLst>
                <a:ext uri="{FF2B5EF4-FFF2-40B4-BE49-F238E27FC236}">
                  <a16:creationId xmlns:a16="http://schemas.microsoft.com/office/drawing/2014/main" id="{8A786BC7-EEC4-A207-F279-65A710581A49}"/>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Freeform 216">
              <a:extLst>
                <a:ext uri="{FF2B5EF4-FFF2-40B4-BE49-F238E27FC236}">
                  <a16:creationId xmlns:a16="http://schemas.microsoft.com/office/drawing/2014/main" id="{5A11B623-AEF7-244E-F2F2-3D9A19DB9A0D}"/>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4" name="Freeform 217">
              <a:extLst>
                <a:ext uri="{FF2B5EF4-FFF2-40B4-BE49-F238E27FC236}">
                  <a16:creationId xmlns:a16="http://schemas.microsoft.com/office/drawing/2014/main" id="{049CABCB-2ECF-606C-FCDA-DC96974DBABF}"/>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5" name="Freeform 218">
              <a:extLst>
                <a:ext uri="{FF2B5EF4-FFF2-40B4-BE49-F238E27FC236}">
                  <a16:creationId xmlns:a16="http://schemas.microsoft.com/office/drawing/2014/main" id="{C555502C-DB1C-91E6-F35E-F15E983E28A2}"/>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6" name="Freeform 219">
              <a:extLst>
                <a:ext uri="{FF2B5EF4-FFF2-40B4-BE49-F238E27FC236}">
                  <a16:creationId xmlns:a16="http://schemas.microsoft.com/office/drawing/2014/main" id="{F8342710-0D11-C241-80FC-6B67E32A619D}"/>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7" name="Freeform 220">
              <a:extLst>
                <a:ext uri="{FF2B5EF4-FFF2-40B4-BE49-F238E27FC236}">
                  <a16:creationId xmlns:a16="http://schemas.microsoft.com/office/drawing/2014/main" id="{2F9762CB-D12F-511F-39C4-4C475FD441BC}"/>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8" name="Freeform 221">
              <a:extLst>
                <a:ext uri="{FF2B5EF4-FFF2-40B4-BE49-F238E27FC236}">
                  <a16:creationId xmlns:a16="http://schemas.microsoft.com/office/drawing/2014/main" id="{F7122AAD-A4B8-8B25-4F6A-A5D3BB20A1ED}"/>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pic>
        <p:nvPicPr>
          <p:cNvPr id="29" name="Picture 28">
            <a:extLst>
              <a:ext uri="{FF2B5EF4-FFF2-40B4-BE49-F238E27FC236}">
                <a16:creationId xmlns:a16="http://schemas.microsoft.com/office/drawing/2014/main" id="{83DD7427-38BF-971D-0CE6-DB5DBE9EB77E}"/>
              </a:ext>
            </a:extLst>
          </p:cNvPr>
          <p:cNvPicPr>
            <a:picLocks noChangeAspect="1"/>
          </p:cNvPicPr>
          <p:nvPr/>
        </p:nvPicPr>
        <p:blipFill rotWithShape="1">
          <a:blip r:embed="rId3"/>
          <a:srcRect l="20648" t="35684" r="20648" b="5681"/>
          <a:stretch/>
        </p:blipFill>
        <p:spPr>
          <a:xfrm>
            <a:off x="2392217" y="2160133"/>
            <a:ext cx="7799631" cy="4382162"/>
          </a:xfrm>
          <a:prstGeom prst="rect">
            <a:avLst/>
          </a:prstGeom>
        </p:spPr>
      </p:pic>
      <p:sp>
        <p:nvSpPr>
          <p:cNvPr id="30" name="TextBox 29">
            <a:extLst>
              <a:ext uri="{FF2B5EF4-FFF2-40B4-BE49-F238E27FC236}">
                <a16:creationId xmlns:a16="http://schemas.microsoft.com/office/drawing/2014/main" id="{A25021F9-C396-29B7-B0F5-2D21B6F63B4E}"/>
              </a:ext>
            </a:extLst>
          </p:cNvPr>
          <p:cNvSpPr txBox="1"/>
          <p:nvPr/>
        </p:nvSpPr>
        <p:spPr>
          <a:xfrm>
            <a:off x="1754311" y="139592"/>
            <a:ext cx="10110230" cy="1815690"/>
          </a:xfrm>
          <a:prstGeom prst="rect">
            <a:avLst/>
          </a:prstGeom>
          <a:noFill/>
        </p:spPr>
        <p:txBody>
          <a:bodyPr wrap="square" rtlCol="0">
            <a:spAutoFit/>
          </a:bodyPr>
          <a:lstStyle/>
          <a:p>
            <a:pPr defTabSz="1219170">
              <a:buClr>
                <a:srgbClr val="000000"/>
              </a:buClr>
            </a:pPr>
            <a:r>
              <a:rPr lang="en-US" sz="3733" b="1" kern="0" dirty="0">
                <a:solidFill>
                  <a:srgbClr val="00B050"/>
                </a:solidFill>
                <a:latin typeface="Calibri (Body)"/>
                <a:ea typeface="Hiragino Kaku Gothic StdN W8" panose="020B0800000000000000" pitchFamily="34" charset="-128"/>
                <a:cs typeface="Arial"/>
                <a:sym typeface="Arial"/>
              </a:rPr>
              <a:t>DỰ ĐOÁN HIỆN TƯỢNG XẢY RA KHI PHÁT MỘT SÓNG ÂM TỚI BỀ MẶT MỘT VẬT CHẮN</a:t>
            </a:r>
            <a:endParaRPr lang="en-US" sz="3733" b="1" kern="0" dirty="0">
              <a:solidFill>
                <a:srgbClr val="FF0000"/>
              </a:solidFill>
              <a:latin typeface="Calibri (Body)"/>
              <a:ea typeface="Hiragino Kaku Gothic StdN W8" panose="020B0800000000000000" pitchFamily="34" charset="-128"/>
              <a:cs typeface="Arial"/>
              <a:sym typeface="Arial"/>
            </a:endParaRPr>
          </a:p>
          <a:p>
            <a:pPr defTabSz="1219170">
              <a:buClr>
                <a:srgbClr val="000000"/>
              </a:buClr>
            </a:pPr>
            <a:r>
              <a:rPr lang="en-US" sz="3733" kern="0" dirty="0">
                <a:latin typeface="Calibri (Body)"/>
                <a:ea typeface="Hiragino Kaku Gothic StdN W8" panose="020B0800000000000000" pitchFamily="34" charset="-128"/>
                <a:cs typeface="Arial"/>
                <a:sym typeface="Arial"/>
              </a:rPr>
              <a:t>(HS </a:t>
            </a:r>
            <a:r>
              <a:rPr lang="en-US" sz="3733" kern="0" dirty="0" err="1">
                <a:latin typeface="Calibri (Body)"/>
                <a:ea typeface="Hiragino Kaku Gothic StdN W8" panose="020B0800000000000000" pitchFamily="34" charset="-128"/>
                <a:cs typeface="Arial"/>
                <a:sym typeface="Arial"/>
              </a:rPr>
              <a:t>hoàn</a:t>
            </a:r>
            <a:r>
              <a:rPr lang="en-US" sz="3733" kern="0" dirty="0">
                <a:latin typeface="Calibri (Body)"/>
                <a:ea typeface="Hiragino Kaku Gothic StdN W8" panose="020B0800000000000000" pitchFamily="34" charset="-128"/>
                <a:cs typeface="Arial"/>
                <a:sym typeface="Arial"/>
              </a:rPr>
              <a:t> </a:t>
            </a:r>
            <a:r>
              <a:rPr lang="en-US" sz="3733" kern="0" dirty="0" err="1">
                <a:latin typeface="Calibri (Body)"/>
                <a:ea typeface="Hiragino Kaku Gothic StdN W8" panose="020B0800000000000000" pitchFamily="34" charset="-128"/>
                <a:cs typeface="Arial"/>
                <a:sym typeface="Arial"/>
              </a:rPr>
              <a:t>thành</a:t>
            </a:r>
            <a:r>
              <a:rPr lang="en-US" sz="3733" kern="0" dirty="0">
                <a:latin typeface="Calibri (Body)"/>
                <a:ea typeface="Hiragino Kaku Gothic StdN W8" panose="020B0800000000000000" pitchFamily="34" charset="-128"/>
                <a:cs typeface="Arial"/>
                <a:sym typeface="Arial"/>
              </a:rPr>
              <a:t> </a:t>
            </a:r>
            <a:r>
              <a:rPr lang="en-US" sz="3733" kern="0" dirty="0" err="1">
                <a:latin typeface="Calibri (Body)"/>
                <a:ea typeface="Hiragino Kaku Gothic StdN W8" panose="020B0800000000000000" pitchFamily="34" charset="-128"/>
                <a:cs typeface="Arial"/>
                <a:sym typeface="Arial"/>
              </a:rPr>
              <a:t>câu</a:t>
            </a:r>
            <a:r>
              <a:rPr lang="en-US" sz="3733" kern="0" dirty="0">
                <a:latin typeface="Calibri (Body)"/>
                <a:ea typeface="Hiragino Kaku Gothic StdN W8" panose="020B0800000000000000" pitchFamily="34" charset="-128"/>
                <a:cs typeface="Arial"/>
                <a:sym typeface="Arial"/>
              </a:rPr>
              <a:t> 2.2 </a:t>
            </a:r>
            <a:r>
              <a:rPr lang="en-US" sz="3733" kern="0" dirty="0" err="1">
                <a:latin typeface="Calibri (Body)"/>
                <a:ea typeface="Hiragino Kaku Gothic StdN W8" panose="020B0800000000000000" pitchFamily="34" charset="-128"/>
                <a:cs typeface="Arial"/>
                <a:sym typeface="Arial"/>
              </a:rPr>
              <a:t>và</a:t>
            </a:r>
            <a:r>
              <a:rPr lang="en-US" sz="3733" kern="0" dirty="0">
                <a:latin typeface="Calibri (Body)"/>
                <a:ea typeface="Hiragino Kaku Gothic StdN W8" panose="020B0800000000000000" pitchFamily="34" charset="-128"/>
                <a:cs typeface="Arial"/>
                <a:sym typeface="Arial"/>
              </a:rPr>
              <a:t> 2.3 </a:t>
            </a:r>
            <a:r>
              <a:rPr lang="en-US" sz="3733" kern="0" dirty="0" err="1">
                <a:latin typeface="Calibri (Body)"/>
                <a:ea typeface="Hiragino Kaku Gothic StdN W8" panose="020B0800000000000000" pitchFamily="34" charset="-128"/>
                <a:cs typeface="Arial"/>
                <a:sym typeface="Arial"/>
              </a:rPr>
              <a:t>phiếu</a:t>
            </a:r>
            <a:r>
              <a:rPr lang="en-US" sz="3733" kern="0" dirty="0">
                <a:latin typeface="Calibri (Body)"/>
                <a:ea typeface="Hiragino Kaku Gothic StdN W8" panose="020B0800000000000000" pitchFamily="34" charset="-128"/>
                <a:cs typeface="Arial"/>
                <a:sym typeface="Arial"/>
              </a:rPr>
              <a:t> </a:t>
            </a:r>
            <a:r>
              <a:rPr lang="en-US" sz="3733" kern="0" dirty="0" err="1">
                <a:latin typeface="Calibri (Body)"/>
                <a:ea typeface="Hiragino Kaku Gothic StdN W8" panose="020B0800000000000000" pitchFamily="34" charset="-128"/>
                <a:cs typeface="Arial"/>
                <a:sym typeface="Arial"/>
              </a:rPr>
              <a:t>bài</a:t>
            </a:r>
            <a:r>
              <a:rPr lang="en-US" sz="3733" kern="0" dirty="0">
                <a:latin typeface="Calibri (Body)"/>
                <a:ea typeface="Hiragino Kaku Gothic StdN W8" panose="020B0800000000000000" pitchFamily="34" charset="-128"/>
                <a:cs typeface="Arial"/>
                <a:sym typeface="Arial"/>
              </a:rPr>
              <a:t> </a:t>
            </a:r>
            <a:r>
              <a:rPr lang="en-US" sz="3733" kern="0" dirty="0" err="1">
                <a:latin typeface="Calibri (Body)"/>
                <a:ea typeface="Hiragino Kaku Gothic StdN W8" panose="020B0800000000000000" pitchFamily="34" charset="-128"/>
                <a:cs typeface="Arial"/>
                <a:sym typeface="Arial"/>
              </a:rPr>
              <a:t>tập</a:t>
            </a:r>
            <a:r>
              <a:rPr lang="en-US" sz="3733" kern="0" dirty="0">
                <a:latin typeface="Calibri (Body)"/>
                <a:ea typeface="Hiragino Kaku Gothic StdN W8" panose="020B0800000000000000" pitchFamily="34" charset="-128"/>
                <a:cs typeface="Arial"/>
                <a:sym typeface="Arial"/>
              </a:rPr>
              <a:t> </a:t>
            </a:r>
            <a:r>
              <a:rPr lang="en-US" sz="3733" kern="0" dirty="0" err="1">
                <a:latin typeface="Calibri (Body)"/>
                <a:ea typeface="Hiragino Kaku Gothic StdN W8" panose="020B0800000000000000" pitchFamily="34" charset="-128"/>
                <a:cs typeface="Arial"/>
                <a:sym typeface="Arial"/>
              </a:rPr>
              <a:t>số</a:t>
            </a:r>
            <a:r>
              <a:rPr lang="en-US" sz="3733" kern="0" dirty="0">
                <a:latin typeface="Calibri (Body)"/>
                <a:ea typeface="Hiragino Kaku Gothic StdN W8" panose="020B0800000000000000" pitchFamily="34" charset="-128"/>
                <a:cs typeface="Arial"/>
                <a:sym typeface="Arial"/>
              </a:rPr>
              <a:t> 1)</a:t>
            </a:r>
            <a:endParaRPr lang="en-US" sz="3467" kern="0" dirty="0">
              <a:latin typeface="Calibri body"/>
              <a:cs typeface="Arial"/>
              <a:sym typeface="Arial"/>
            </a:endParaRPr>
          </a:p>
        </p:txBody>
      </p:sp>
      <mc:AlternateContent xmlns:mc="http://schemas.openxmlformats.org/markup-compatibility/2006">
        <mc:Choice xmlns:am3d="http://schemas.microsoft.com/office/drawing/2017/model3d" xmlns="" Requires="am3d">
          <p:graphicFrame>
            <p:nvGraphicFramePr>
              <p:cNvPr id="2" name="3D Model 1" descr="Red Question mark">
                <a:extLst>
                  <a:ext uri="{FF2B5EF4-FFF2-40B4-BE49-F238E27FC236}">
                    <a16:creationId xmlns:a16="http://schemas.microsoft.com/office/drawing/2014/main" id="{EC49E4F0-9335-DD83-3B20-447E8951CA68}"/>
                  </a:ext>
                </a:extLst>
              </p:cNvPr>
              <p:cNvGraphicFramePr>
                <a:graphicFrameLocks noChangeAspect="1"/>
              </p:cNvGraphicFramePr>
              <p:nvPr/>
            </p:nvGraphicFramePr>
            <p:xfrm>
              <a:off x="7881808" y="5006108"/>
              <a:ext cx="822214" cy="1332513"/>
            </p:xfrm>
            <a:graphic>
              <a:graphicData uri="http://schemas.microsoft.com/office/drawing/2017/model3d">
                <am3d:model3d r:embed="rId4">
                  <am3d:spPr>
                    <a:xfrm>
                      <a:off x="0" y="0"/>
                      <a:ext cx="822214" cy="1332513"/>
                    </a:xfrm>
                    <a:prstGeom prst="rect">
                      <a:avLst/>
                    </a:prstGeom>
                  </am3d:spPr>
                  <am3d:camera>
                    <am3d:pos x="0" y="0" z="55389530"/>
                    <am3d:up dx="0" dy="36000000" dz="0"/>
                    <am3d:lookAt x="0" y="0" z="0"/>
                    <am3d:perspective fov="2700000"/>
                  </am3d:camera>
                  <am3d:trans>
                    <am3d:meterPerModelUnit n="3517042" d="1000000"/>
                    <am3d:preTrans dx="0" dy="-18004113" dz="-4973"/>
                    <am3d:scale>
                      <am3d:sx n="1000000" d="1000000"/>
                      <am3d:sy n="1000000" d="1000000"/>
                      <am3d:sz n="1000000" d="1000000"/>
                    </am3d:scale>
                    <am3d:rot/>
                    <am3d:postTrans dx="0" dy="0" dz="0"/>
                  </am3d:trans>
                  <am3d:raster rName="Office3DRenderer" rVer="16.0.8326">
                    <am3d:blip r:embed="rId5"/>
                  </am3d:raster>
                  <am3d:objViewport viewportSz="165574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Red Question mark">
                <a:extLst>
                  <a:ext uri="{FF2B5EF4-FFF2-40B4-BE49-F238E27FC236}">
                    <a16:creationId xmlns:a16="http://schemas.microsoft.com/office/drawing/2014/main" id="{EC49E4F0-9335-DD83-3B20-447E8951CA68}"/>
                  </a:ext>
                </a:extLst>
              </p:cNvPr>
              <p:cNvPicPr>
                <a:picLocks noGrp="1" noRot="1" noChangeAspect="1" noMove="1" noResize="1" noEditPoints="1" noAdjustHandles="1" noChangeArrowheads="1" noChangeShapeType="1" noCrop="1"/>
              </p:cNvPicPr>
              <p:nvPr/>
            </p:nvPicPr>
            <p:blipFill>
              <a:blip r:embed="rId6"/>
              <a:stretch>
                <a:fillRect/>
              </a:stretch>
            </p:blipFill>
            <p:spPr>
              <a:xfrm>
                <a:off x="7881808" y="5006108"/>
                <a:ext cx="822214" cy="1332513"/>
              </a:xfrm>
              <a:prstGeom prst="rect">
                <a:avLst/>
              </a:prstGeom>
            </p:spPr>
          </p:pic>
        </mc:Fallback>
      </mc:AlternateContent>
    </p:spTree>
    <p:extLst>
      <p:ext uri="{BB962C8B-B14F-4D97-AF65-F5344CB8AC3E}">
        <p14:creationId xmlns:p14="http://schemas.microsoft.com/office/powerpoint/2010/main" val="165964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par>
                          <p:cTn id="19" fill="hold">
                            <p:stCondLst>
                              <p:cond delay="500"/>
                            </p:stCondLst>
                            <p:childTnLst>
                              <p:par>
                                <p:cTn id="20" presetID="39" presetClass="emph" presetSubtype="2" fill="hold" nodeType="afterEffect">
                                  <p:stCondLst>
                                    <p:cond delay="0"/>
                                  </p:stCondLst>
                                  <p:childTnLst>
                                    <p:anim calcmode="lin" valueType="num">
                                      <p:cBhvr additive="sum">
                                        <p:cTn id="21" dur="2000" fill="hold"/>
                                        <p:tgtEl>
                                          <p:spTgt spid="2"/>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22" dur="2000" fill="hold"/>
                                        <p:tgtEl>
                                          <p:spTgt spid="2"/>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23" dur="2000" fill="hold"/>
                                        <p:tgtEl>
                                          <p:spTgt spid="2"/>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24" dur="2000" fill="hold"/>
                                        <p:tgtEl>
                                          <p:spTgt spid="2"/>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25" dur="2000" fill="hold"/>
                                        <p:tgtEl>
                                          <p:spTgt spid="2"/>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C2BA908-829B-42E6-875E-E1A387328DEC}"/>
              </a:ext>
            </a:extLst>
          </p:cNvPr>
          <p:cNvSpPr txBox="1"/>
          <p:nvPr/>
        </p:nvSpPr>
        <p:spPr>
          <a:xfrm>
            <a:off x="4636655" y="3774500"/>
            <a:ext cx="7330584" cy="12618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Trồng</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nhiều</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cây</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xanh</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phân</a:t>
            </a:r>
            <a:r>
              <a:rPr kumimoji="0" lang="en-US" sz="3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tán</a:t>
            </a:r>
            <a:r>
              <a:rPr kumimoji="0" lang="en-US" sz="3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âm</a:t>
            </a:r>
            <a:r>
              <a:rPr kumimoji="0" lang="en-US" sz="3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truyền</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đến</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tai.</a:t>
            </a:r>
          </a:p>
        </p:txBody>
      </p:sp>
      <p:sp>
        <p:nvSpPr>
          <p:cNvPr id="3" name="Rectangle 2">
            <a:extLst>
              <a:ext uri="{FF2B5EF4-FFF2-40B4-BE49-F238E27FC236}">
                <a16:creationId xmlns:a16="http://schemas.microsoft.com/office/drawing/2014/main" id="{F28796E6-2C9D-47EE-9F12-C892874682FA}"/>
              </a:ext>
            </a:extLst>
          </p:cNvPr>
          <p:cNvSpPr/>
          <p:nvPr/>
        </p:nvSpPr>
        <p:spPr>
          <a:xfrm>
            <a:off x="4470399" y="3774500"/>
            <a:ext cx="7599679" cy="126188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2" descr="Image result for cÃ¢y xanh">
            <a:extLst>
              <a:ext uri="{FF2B5EF4-FFF2-40B4-BE49-F238E27FC236}">
                <a16:creationId xmlns:a16="http://schemas.microsoft.com/office/drawing/2014/main" id="{1362C6D4-908E-4855-B114-AA1499653B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74" r="1252"/>
          <a:stretch/>
        </p:blipFill>
        <p:spPr bwMode="auto">
          <a:xfrm>
            <a:off x="563417" y="2405279"/>
            <a:ext cx="3721317" cy="4240472"/>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a:extLst>
              <a:ext uri="{FF2B5EF4-FFF2-40B4-BE49-F238E27FC236}">
                <a16:creationId xmlns:a16="http://schemas.microsoft.com/office/drawing/2014/main" id="{F699E0BA-C783-B73C-9640-DA86A959A4B5}"/>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libri Light" panose="020F0302020204030204"/>
                <a:ea typeface="+mj-ea"/>
                <a:cs typeface="+mj-cs"/>
              </a:rPr>
              <a:t>BIỆN PHÁP CHỐNG Ô NHIỄM TIẾNG ỒN</a:t>
            </a:r>
          </a:p>
        </p:txBody>
      </p:sp>
      <p:grpSp>
        <p:nvGrpSpPr>
          <p:cNvPr id="19" name="Group 18">
            <a:extLst>
              <a:ext uri="{FF2B5EF4-FFF2-40B4-BE49-F238E27FC236}">
                <a16:creationId xmlns:a16="http://schemas.microsoft.com/office/drawing/2014/main" id="{EA602589-30C8-9249-8A77-8F5715310049}"/>
              </a:ext>
            </a:extLst>
          </p:cNvPr>
          <p:cNvGrpSpPr/>
          <p:nvPr/>
        </p:nvGrpSpPr>
        <p:grpSpPr>
          <a:xfrm>
            <a:off x="262274" y="176284"/>
            <a:ext cx="900604" cy="1035177"/>
            <a:chOff x="6380493" y="-1"/>
            <a:chExt cx="1747506" cy="2008628"/>
          </a:xfrm>
        </p:grpSpPr>
        <p:sp>
          <p:nvSpPr>
            <p:cNvPr id="20" name="Hexagon 19">
              <a:extLst>
                <a:ext uri="{FF2B5EF4-FFF2-40B4-BE49-F238E27FC236}">
                  <a16:creationId xmlns:a16="http://schemas.microsoft.com/office/drawing/2014/main" id="{F7A527F4-95DF-C48E-E7E5-B35089E142B2}"/>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Hexagon 4">
              <a:extLst>
                <a:ext uri="{FF2B5EF4-FFF2-40B4-BE49-F238E27FC236}">
                  <a16:creationId xmlns:a16="http://schemas.microsoft.com/office/drawing/2014/main" id="{63A643C4-3D4D-8B00-7C64-B2E87E403D56}"/>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grpSp>
      <p:sp>
        <p:nvSpPr>
          <p:cNvPr id="22" name="TextBox 21">
            <a:extLst>
              <a:ext uri="{FF2B5EF4-FFF2-40B4-BE49-F238E27FC236}">
                <a16:creationId xmlns:a16="http://schemas.microsoft.com/office/drawing/2014/main" id="{67722608-4D1A-6B52-B976-FC1586831378}"/>
              </a:ext>
            </a:extLst>
          </p:cNvPr>
          <p:cNvSpPr txBox="1"/>
          <p:nvPr/>
        </p:nvSpPr>
        <p:spPr>
          <a:xfrm>
            <a:off x="402617" y="1520924"/>
            <a:ext cx="1141424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CÁC</a:t>
            </a:r>
            <a:r>
              <a:rPr kumimoji="0" lang="en-US" sz="3800" b="1" i="0" u="none" strike="noStrike" kern="1200" normalizeH="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 </a:t>
            </a:r>
            <a:r>
              <a:rPr kumimoji="0" lang="vi-VN"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BIỆN PHÁP </a:t>
            </a:r>
            <a:r>
              <a:rPr lang="en-US" sz="38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ĐỂ GIẢM </a:t>
            </a:r>
            <a:r>
              <a:rPr kumimoji="0" lang="vi-VN"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TIẾNG ỒN.</a:t>
            </a:r>
          </a:p>
        </p:txBody>
      </p:sp>
    </p:spTree>
    <p:extLst>
      <p:ext uri="{BB962C8B-B14F-4D97-AF65-F5344CB8AC3E}">
        <p14:creationId xmlns:p14="http://schemas.microsoft.com/office/powerpoint/2010/main" val="51126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C2BA908-829B-42E6-875E-E1A387328DEC}"/>
              </a:ext>
            </a:extLst>
          </p:cNvPr>
          <p:cNvSpPr txBox="1"/>
          <p:nvPr/>
        </p:nvSpPr>
        <p:spPr>
          <a:xfrm>
            <a:off x="4793672" y="3783736"/>
            <a:ext cx="7090439" cy="12618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Xây dựng </a:t>
            </a:r>
            <a:r>
              <a:rPr kumimoji="0" lang="vi-VN" sz="3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tấm chắn ngăn </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đường cao tốc với khu dân cư.</a:t>
            </a:r>
          </a:p>
        </p:txBody>
      </p:sp>
      <p:sp>
        <p:nvSpPr>
          <p:cNvPr id="3" name="Rectangle 2">
            <a:extLst>
              <a:ext uri="{FF2B5EF4-FFF2-40B4-BE49-F238E27FC236}">
                <a16:creationId xmlns:a16="http://schemas.microsoft.com/office/drawing/2014/main" id="{F28796E6-2C9D-47EE-9F12-C892874682FA}"/>
              </a:ext>
            </a:extLst>
          </p:cNvPr>
          <p:cNvSpPr/>
          <p:nvPr/>
        </p:nvSpPr>
        <p:spPr>
          <a:xfrm>
            <a:off x="4664364" y="3783736"/>
            <a:ext cx="7322588" cy="126188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362" name="Picture 2" descr="sound barrier wall whisper wall highway noise barrier sound barrier walls  highway | Noise barrier, Sound barrier wall, Sound wall">
            <a:extLst>
              <a:ext uri="{FF2B5EF4-FFF2-40B4-BE49-F238E27FC236}">
                <a16:creationId xmlns:a16="http://schemas.microsoft.com/office/drawing/2014/main" id="{39A29FD4-CF10-42D0-A281-3D608DE8B1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97" r="34227" b="2149"/>
          <a:stretch/>
        </p:blipFill>
        <p:spPr bwMode="auto">
          <a:xfrm>
            <a:off x="628073" y="2342117"/>
            <a:ext cx="3780101" cy="4243410"/>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CA660FD3-465E-C631-4746-25FB0B3FFB89}"/>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libri Light" panose="020F0302020204030204"/>
                <a:ea typeface="+mj-ea"/>
                <a:cs typeface="+mj-cs"/>
              </a:rPr>
              <a:t>BIỆN PHÁP CHỐNG Ô NHIỄM TIẾNG ỒN</a:t>
            </a:r>
          </a:p>
        </p:txBody>
      </p:sp>
      <p:grpSp>
        <p:nvGrpSpPr>
          <p:cNvPr id="18" name="Group 17">
            <a:extLst>
              <a:ext uri="{FF2B5EF4-FFF2-40B4-BE49-F238E27FC236}">
                <a16:creationId xmlns:a16="http://schemas.microsoft.com/office/drawing/2014/main" id="{E6D5F244-629C-0510-BD43-DC173BC55AF6}"/>
              </a:ext>
            </a:extLst>
          </p:cNvPr>
          <p:cNvGrpSpPr/>
          <p:nvPr/>
        </p:nvGrpSpPr>
        <p:grpSpPr>
          <a:xfrm>
            <a:off x="262274" y="176284"/>
            <a:ext cx="900604" cy="1035177"/>
            <a:chOff x="6380493" y="-1"/>
            <a:chExt cx="1747506" cy="2008628"/>
          </a:xfrm>
        </p:grpSpPr>
        <p:sp>
          <p:nvSpPr>
            <p:cNvPr id="19" name="Hexagon 18">
              <a:extLst>
                <a:ext uri="{FF2B5EF4-FFF2-40B4-BE49-F238E27FC236}">
                  <a16:creationId xmlns:a16="http://schemas.microsoft.com/office/drawing/2014/main" id="{6FD1F51C-A94E-862A-98CB-51E390D0819E}"/>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Hexagon 4">
              <a:extLst>
                <a:ext uri="{FF2B5EF4-FFF2-40B4-BE49-F238E27FC236}">
                  <a16:creationId xmlns:a16="http://schemas.microsoft.com/office/drawing/2014/main" id="{03788B34-631C-F771-F788-8BEF7ADD0DFE}"/>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grpSp>
      <p:sp>
        <p:nvSpPr>
          <p:cNvPr id="21" name="TextBox 20">
            <a:extLst>
              <a:ext uri="{FF2B5EF4-FFF2-40B4-BE49-F238E27FC236}">
                <a16:creationId xmlns:a16="http://schemas.microsoft.com/office/drawing/2014/main" id="{5C53B500-50E1-B1D2-D812-64A1BC4CFAE3}"/>
              </a:ext>
            </a:extLst>
          </p:cNvPr>
          <p:cNvSpPr txBox="1"/>
          <p:nvPr/>
        </p:nvSpPr>
        <p:spPr>
          <a:xfrm>
            <a:off x="402617" y="1520924"/>
            <a:ext cx="1141424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CÁC</a:t>
            </a:r>
            <a:r>
              <a:rPr kumimoji="0" lang="en-US" sz="3800" b="1" i="0" u="none" strike="noStrike" kern="1200" normalizeH="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 </a:t>
            </a:r>
            <a:r>
              <a:rPr kumimoji="0" lang="vi-VN"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BIỆN PHÁP </a:t>
            </a:r>
            <a:r>
              <a:rPr lang="en-US" sz="38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ĐỂ GIẢM </a:t>
            </a:r>
            <a:r>
              <a:rPr kumimoji="0" lang="vi-VN"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TIẾNG ỒN.</a:t>
            </a:r>
          </a:p>
        </p:txBody>
      </p:sp>
    </p:spTree>
    <p:extLst>
      <p:ext uri="{BB962C8B-B14F-4D97-AF65-F5344CB8AC3E}">
        <p14:creationId xmlns:p14="http://schemas.microsoft.com/office/powerpoint/2010/main" val="15047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barn(inVertical)">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C2BA908-829B-42E6-875E-E1A387328DEC}"/>
              </a:ext>
            </a:extLst>
          </p:cNvPr>
          <p:cNvSpPr txBox="1"/>
          <p:nvPr/>
        </p:nvSpPr>
        <p:spPr>
          <a:xfrm>
            <a:off x="4913745" y="3672900"/>
            <a:ext cx="6896475" cy="12618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Sử dụng </a:t>
            </a:r>
            <a:r>
              <a:rPr kumimoji="0" lang="vi-VN" sz="3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nút tai</a:t>
            </a:r>
            <a:r>
              <a:rPr kumimoji="0" lang="en-US" sz="3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khi phải tiếp xúc với tiếng ồn gây ô nhiễm</a:t>
            </a:r>
          </a:p>
        </p:txBody>
      </p:sp>
      <p:sp>
        <p:nvSpPr>
          <p:cNvPr id="3" name="Rectangle 2">
            <a:extLst>
              <a:ext uri="{FF2B5EF4-FFF2-40B4-BE49-F238E27FC236}">
                <a16:creationId xmlns:a16="http://schemas.microsoft.com/office/drawing/2014/main" id="{F28796E6-2C9D-47EE-9F12-C892874682FA}"/>
              </a:ext>
            </a:extLst>
          </p:cNvPr>
          <p:cNvSpPr/>
          <p:nvPr/>
        </p:nvSpPr>
        <p:spPr>
          <a:xfrm>
            <a:off x="4719781" y="3672900"/>
            <a:ext cx="7193279" cy="126188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386" name="Picture 2" descr="chong-tieng-on-rung-dong-trong-san-xuat">
            <a:extLst>
              <a:ext uri="{FF2B5EF4-FFF2-40B4-BE49-F238E27FC236}">
                <a16:creationId xmlns:a16="http://schemas.microsoft.com/office/drawing/2014/main" id="{9D073B36-4B2D-49EE-9EBC-3AE391F57A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669" r="33328"/>
          <a:stretch/>
        </p:blipFill>
        <p:spPr bwMode="auto">
          <a:xfrm>
            <a:off x="474144" y="2469962"/>
            <a:ext cx="3873467" cy="4050439"/>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ECC60F96-3CDD-F00C-78B3-DFA585699AEF}"/>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libri Light" panose="020F0302020204030204"/>
                <a:ea typeface="+mj-ea"/>
                <a:cs typeface="+mj-cs"/>
              </a:rPr>
              <a:t>BIỆN PHÁP CHỐNG Ô NHIỄM TIẾNG ỒN</a:t>
            </a:r>
          </a:p>
        </p:txBody>
      </p:sp>
      <p:grpSp>
        <p:nvGrpSpPr>
          <p:cNvPr id="18" name="Group 17">
            <a:extLst>
              <a:ext uri="{FF2B5EF4-FFF2-40B4-BE49-F238E27FC236}">
                <a16:creationId xmlns:a16="http://schemas.microsoft.com/office/drawing/2014/main" id="{A8DE4CC6-5C79-90D2-8336-BBE792216A5F}"/>
              </a:ext>
            </a:extLst>
          </p:cNvPr>
          <p:cNvGrpSpPr/>
          <p:nvPr/>
        </p:nvGrpSpPr>
        <p:grpSpPr>
          <a:xfrm>
            <a:off x="262274" y="176284"/>
            <a:ext cx="900604" cy="1035177"/>
            <a:chOff x="6380493" y="-1"/>
            <a:chExt cx="1747506" cy="2008628"/>
          </a:xfrm>
        </p:grpSpPr>
        <p:sp>
          <p:nvSpPr>
            <p:cNvPr id="19" name="Hexagon 18">
              <a:extLst>
                <a:ext uri="{FF2B5EF4-FFF2-40B4-BE49-F238E27FC236}">
                  <a16:creationId xmlns:a16="http://schemas.microsoft.com/office/drawing/2014/main" id="{53AA23B7-B144-C845-5C9A-D00358117405}"/>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Hexagon 4">
              <a:extLst>
                <a:ext uri="{FF2B5EF4-FFF2-40B4-BE49-F238E27FC236}">
                  <a16:creationId xmlns:a16="http://schemas.microsoft.com/office/drawing/2014/main" id="{34DDC590-E19B-8B98-7033-82106EEBE6E9}"/>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grpSp>
      <p:sp>
        <p:nvSpPr>
          <p:cNvPr id="21" name="TextBox 20">
            <a:extLst>
              <a:ext uri="{FF2B5EF4-FFF2-40B4-BE49-F238E27FC236}">
                <a16:creationId xmlns:a16="http://schemas.microsoft.com/office/drawing/2014/main" id="{1C43CD02-2950-6A50-A8EC-027D8F5B6A08}"/>
              </a:ext>
            </a:extLst>
          </p:cNvPr>
          <p:cNvSpPr txBox="1"/>
          <p:nvPr/>
        </p:nvSpPr>
        <p:spPr>
          <a:xfrm>
            <a:off x="402617" y="1520924"/>
            <a:ext cx="1141424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CÁC</a:t>
            </a:r>
            <a:r>
              <a:rPr kumimoji="0" lang="en-US" sz="3800" b="1" i="0" u="none" strike="noStrike" kern="1200" normalizeH="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 </a:t>
            </a:r>
            <a:r>
              <a:rPr kumimoji="0" lang="vi-VN"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BIỆN PHÁP </a:t>
            </a:r>
            <a:r>
              <a:rPr lang="en-US" sz="38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ĐỂ GIẢM </a:t>
            </a:r>
            <a:r>
              <a:rPr kumimoji="0" lang="vi-VN"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TIẾNG ỒN.</a:t>
            </a:r>
          </a:p>
        </p:txBody>
      </p:sp>
    </p:spTree>
    <p:extLst>
      <p:ext uri="{BB962C8B-B14F-4D97-AF65-F5344CB8AC3E}">
        <p14:creationId xmlns:p14="http://schemas.microsoft.com/office/powerpoint/2010/main" val="44298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barn(inVertical)">
                                      <p:cBhvr>
                                        <p:cTn id="7" dur="5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C2BA908-829B-42E6-875E-E1A387328DEC}"/>
              </a:ext>
            </a:extLst>
          </p:cNvPr>
          <p:cNvSpPr txBox="1"/>
          <p:nvPr/>
        </p:nvSpPr>
        <p:spPr>
          <a:xfrm>
            <a:off x="4937618" y="3668343"/>
            <a:ext cx="6776403" cy="12618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Sử</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dụng</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vật</a:t>
            </a:r>
            <a:r>
              <a:rPr kumimoji="0" lang="en-US" sz="3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liệu</a:t>
            </a:r>
            <a:r>
              <a:rPr kumimoji="0" lang="en-US" sz="3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cách</a:t>
            </a:r>
            <a:r>
              <a:rPr kumimoji="0" lang="en-US" sz="3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âm</a:t>
            </a:r>
            <a:r>
              <a:rPr kumimoji="0" lang="en-US" sz="3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xây</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dựng</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3" name="Rectangle 2">
            <a:extLst>
              <a:ext uri="{FF2B5EF4-FFF2-40B4-BE49-F238E27FC236}">
                <a16:creationId xmlns:a16="http://schemas.microsoft.com/office/drawing/2014/main" id="{F28796E6-2C9D-47EE-9F12-C892874682FA}"/>
              </a:ext>
            </a:extLst>
          </p:cNvPr>
          <p:cNvSpPr/>
          <p:nvPr/>
        </p:nvSpPr>
        <p:spPr>
          <a:xfrm>
            <a:off x="4799074" y="3668343"/>
            <a:ext cx="7017788" cy="126188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itle 1">
            <a:extLst>
              <a:ext uri="{FF2B5EF4-FFF2-40B4-BE49-F238E27FC236}">
                <a16:creationId xmlns:a16="http://schemas.microsoft.com/office/drawing/2014/main" id="{959CB5AB-890E-73EF-A559-CF94C0AEEE0B}"/>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libri Light" panose="020F0302020204030204"/>
                <a:ea typeface="+mj-ea"/>
                <a:cs typeface="+mj-cs"/>
              </a:rPr>
              <a:t>BIỆN PHÁP CHỐNG Ô NHIỄM TIẾNG ỒN</a:t>
            </a:r>
          </a:p>
        </p:txBody>
      </p:sp>
      <p:grpSp>
        <p:nvGrpSpPr>
          <p:cNvPr id="19" name="Group 18">
            <a:extLst>
              <a:ext uri="{FF2B5EF4-FFF2-40B4-BE49-F238E27FC236}">
                <a16:creationId xmlns:a16="http://schemas.microsoft.com/office/drawing/2014/main" id="{734BB1E4-EB4D-ABF8-3609-D7099F62CC27}"/>
              </a:ext>
            </a:extLst>
          </p:cNvPr>
          <p:cNvGrpSpPr/>
          <p:nvPr/>
        </p:nvGrpSpPr>
        <p:grpSpPr>
          <a:xfrm>
            <a:off x="262274" y="176284"/>
            <a:ext cx="900604" cy="1035177"/>
            <a:chOff x="6380493" y="-1"/>
            <a:chExt cx="1747506" cy="2008628"/>
          </a:xfrm>
        </p:grpSpPr>
        <p:sp>
          <p:nvSpPr>
            <p:cNvPr id="20" name="Hexagon 19">
              <a:extLst>
                <a:ext uri="{FF2B5EF4-FFF2-40B4-BE49-F238E27FC236}">
                  <a16:creationId xmlns:a16="http://schemas.microsoft.com/office/drawing/2014/main" id="{BE810778-5168-6348-2475-BBE9A88E111D}"/>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Hexagon 4">
              <a:extLst>
                <a:ext uri="{FF2B5EF4-FFF2-40B4-BE49-F238E27FC236}">
                  <a16:creationId xmlns:a16="http://schemas.microsoft.com/office/drawing/2014/main" id="{365B1035-4D9C-03D5-E597-DC974DA88588}"/>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grpSp>
      <p:sp>
        <p:nvSpPr>
          <p:cNvPr id="22" name="TextBox 21">
            <a:extLst>
              <a:ext uri="{FF2B5EF4-FFF2-40B4-BE49-F238E27FC236}">
                <a16:creationId xmlns:a16="http://schemas.microsoft.com/office/drawing/2014/main" id="{9767A3F7-B0E0-46AD-B5FC-6AEDE292C895}"/>
              </a:ext>
            </a:extLst>
          </p:cNvPr>
          <p:cNvSpPr txBox="1"/>
          <p:nvPr/>
        </p:nvSpPr>
        <p:spPr>
          <a:xfrm>
            <a:off x="402617" y="1520924"/>
            <a:ext cx="1141424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CÁC</a:t>
            </a:r>
            <a:r>
              <a:rPr kumimoji="0" lang="en-US" sz="3800" b="1" i="0" u="none" strike="noStrike" kern="1200" normalizeH="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 </a:t>
            </a:r>
            <a:r>
              <a:rPr kumimoji="0" lang="vi-VN"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BIỆN PHÁP </a:t>
            </a:r>
            <a:r>
              <a:rPr lang="en-US" sz="38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ĐỂ GIẢM </a:t>
            </a:r>
            <a:r>
              <a:rPr kumimoji="0" lang="vi-VN"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TIẾNG ỒN.</a:t>
            </a:r>
          </a:p>
        </p:txBody>
      </p:sp>
      <p:pic>
        <p:nvPicPr>
          <p:cNvPr id="23" name="Picture 4" descr="China Clear/ Colored Reflective Building Hollow Glass for Soundproof/ Heat  Insulation - China Hollow Glass, Insulated Glass">
            <a:extLst>
              <a:ext uri="{FF2B5EF4-FFF2-40B4-BE49-F238E27FC236}">
                <a16:creationId xmlns:a16="http://schemas.microsoft.com/office/drawing/2014/main" id="{E5EC6E28-0105-1FB4-CA65-E9F3BC29BD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005"/>
          <a:stretch/>
        </p:blipFill>
        <p:spPr bwMode="auto">
          <a:xfrm>
            <a:off x="853587" y="2280898"/>
            <a:ext cx="3552159" cy="4036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97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C2BA908-829B-42E6-875E-E1A387328DEC}"/>
              </a:ext>
            </a:extLst>
          </p:cNvPr>
          <p:cNvSpPr txBox="1"/>
          <p:nvPr/>
        </p:nvSpPr>
        <p:spPr>
          <a:xfrm>
            <a:off x="4605251" y="3615760"/>
            <a:ext cx="7108772" cy="17081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Tuyên truyền, phổ biến và thực hiện quy định về tiếng ồn cho phép ở khu dân cư</a:t>
            </a:r>
            <a:r>
              <a:rPr kumimoji="0" lang="en-US"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vi-VN"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F28796E6-2C9D-47EE-9F12-C892874682FA}"/>
              </a:ext>
            </a:extLst>
          </p:cNvPr>
          <p:cNvSpPr/>
          <p:nvPr/>
        </p:nvSpPr>
        <p:spPr>
          <a:xfrm>
            <a:off x="4495511" y="3615760"/>
            <a:ext cx="7321351" cy="170816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410" name="Picture 2" descr="Hát Karaoke sau 22 giờ đêm có thể bị phạt đến 160 triệu đồng">
            <a:extLst>
              <a:ext uri="{FF2B5EF4-FFF2-40B4-BE49-F238E27FC236}">
                <a16:creationId xmlns:a16="http://schemas.microsoft.com/office/drawing/2014/main" id="{A5886399-AEB8-4C9C-810F-36892BAA85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0387"/>
          <a:stretch/>
        </p:blipFill>
        <p:spPr bwMode="auto">
          <a:xfrm>
            <a:off x="591584" y="2507494"/>
            <a:ext cx="3512985" cy="3924692"/>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C98A166C-B74D-6497-8C72-C62A33167DEB}"/>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libri Light" panose="020F0302020204030204"/>
                <a:ea typeface="+mj-ea"/>
                <a:cs typeface="+mj-cs"/>
              </a:rPr>
              <a:t>BIỆN PHÁP CHỐNG Ô NHIỄM TIẾNG ỒN</a:t>
            </a:r>
          </a:p>
        </p:txBody>
      </p:sp>
      <p:grpSp>
        <p:nvGrpSpPr>
          <p:cNvPr id="18" name="Group 17">
            <a:extLst>
              <a:ext uri="{FF2B5EF4-FFF2-40B4-BE49-F238E27FC236}">
                <a16:creationId xmlns:a16="http://schemas.microsoft.com/office/drawing/2014/main" id="{83C59F06-3759-9799-8AD5-70283439486A}"/>
              </a:ext>
            </a:extLst>
          </p:cNvPr>
          <p:cNvGrpSpPr/>
          <p:nvPr/>
        </p:nvGrpSpPr>
        <p:grpSpPr>
          <a:xfrm>
            <a:off x="262274" y="176284"/>
            <a:ext cx="900604" cy="1035177"/>
            <a:chOff x="6380493" y="-1"/>
            <a:chExt cx="1747506" cy="2008628"/>
          </a:xfrm>
        </p:grpSpPr>
        <p:sp>
          <p:nvSpPr>
            <p:cNvPr id="19" name="Hexagon 18">
              <a:extLst>
                <a:ext uri="{FF2B5EF4-FFF2-40B4-BE49-F238E27FC236}">
                  <a16:creationId xmlns:a16="http://schemas.microsoft.com/office/drawing/2014/main" id="{FEF7267E-6000-B1BC-288B-3E7CA62C227E}"/>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Hexagon 4">
              <a:extLst>
                <a:ext uri="{FF2B5EF4-FFF2-40B4-BE49-F238E27FC236}">
                  <a16:creationId xmlns:a16="http://schemas.microsoft.com/office/drawing/2014/main" id="{BF184CC9-FABE-AE72-318E-2BEDBBE76DB2}"/>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grpSp>
      <p:sp>
        <p:nvSpPr>
          <p:cNvPr id="21" name="TextBox 20">
            <a:extLst>
              <a:ext uri="{FF2B5EF4-FFF2-40B4-BE49-F238E27FC236}">
                <a16:creationId xmlns:a16="http://schemas.microsoft.com/office/drawing/2014/main" id="{7EFDCEFC-06E4-1292-6FD2-4BE239EC7052}"/>
              </a:ext>
            </a:extLst>
          </p:cNvPr>
          <p:cNvSpPr txBox="1"/>
          <p:nvPr/>
        </p:nvSpPr>
        <p:spPr>
          <a:xfrm>
            <a:off x="402617" y="1520924"/>
            <a:ext cx="1141424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CÁC</a:t>
            </a:r>
            <a:r>
              <a:rPr kumimoji="0" lang="en-US" sz="3800" b="1" i="0" u="none" strike="noStrike" kern="1200" normalizeH="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 </a:t>
            </a:r>
            <a:r>
              <a:rPr kumimoji="0" lang="vi-VN"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BIỆN PHÁP </a:t>
            </a:r>
            <a:r>
              <a:rPr lang="en-US" sz="38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ĐỂ GIẢM </a:t>
            </a:r>
            <a:r>
              <a:rPr kumimoji="0" lang="vi-VN"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TIẾNG ỒN.</a:t>
            </a:r>
          </a:p>
        </p:txBody>
      </p:sp>
    </p:spTree>
    <p:extLst>
      <p:ext uri="{BB962C8B-B14F-4D97-AF65-F5344CB8AC3E}">
        <p14:creationId xmlns:p14="http://schemas.microsoft.com/office/powerpoint/2010/main" val="11203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barn(inVertical)">
                                      <p:cBhvr>
                                        <p:cTn id="7" dur="500"/>
                                        <p:tgtEl>
                                          <p:spTgt spid="174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libri Light" panose="020F0302020204030204"/>
                <a:ea typeface="+mj-ea"/>
                <a:cs typeface="+mj-cs"/>
              </a:rPr>
              <a:t>BIỆN PHÁP CHỐNG Ô NHIỄM TIẾNG ỒN</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grpSp>
      <p:sp>
        <p:nvSpPr>
          <p:cNvPr id="10" name="TextBox 9">
            <a:extLst>
              <a:ext uri="{FF2B5EF4-FFF2-40B4-BE49-F238E27FC236}">
                <a16:creationId xmlns:a16="http://schemas.microsoft.com/office/drawing/2014/main" id="{96B20A04-A7F8-4FE8-A2E0-DF27DCF76CB2}"/>
              </a:ext>
            </a:extLst>
          </p:cNvPr>
          <p:cNvSpPr txBox="1"/>
          <p:nvPr/>
        </p:nvSpPr>
        <p:spPr>
          <a:xfrm>
            <a:off x="402617" y="1673840"/>
            <a:ext cx="11666479" cy="3510320"/>
          </a:xfrm>
          <a:prstGeom prst="rect">
            <a:avLst/>
          </a:prstGeom>
          <a:noFill/>
        </p:spPr>
        <p:txBody>
          <a:bodyPr wrap="square" rtlCol="0">
            <a:spAutoFit/>
          </a:bodyPr>
          <a:lstStyle/>
          <a:p>
            <a:pPr lvl="0" algn="just">
              <a:lnSpc>
                <a:spcPct val="150000"/>
              </a:lnSpc>
            </a:pPr>
            <a:r>
              <a:rPr lang="vi-VN" sz="3800" dirty="0">
                <a:solidFill>
                  <a:prstClr val="black"/>
                </a:solidFill>
                <a:latin typeface="Calibri" panose="020F0502020204030204" pitchFamily="34" charset="0"/>
                <a:cs typeface="Calibri" panose="020F0502020204030204" pitchFamily="34" charset="0"/>
              </a:rPr>
              <a:t>Các biện pháp để giảm tiếng ồn ảnh hưởng đến sức khoẻ:</a:t>
            </a:r>
          </a:p>
          <a:p>
            <a:pPr lvl="0" algn="just">
              <a:lnSpc>
                <a:spcPct val="150000"/>
              </a:lnSpc>
            </a:pPr>
            <a:r>
              <a:rPr lang="vi-VN" sz="3800" b="1" dirty="0">
                <a:solidFill>
                  <a:srgbClr val="C00000"/>
                </a:solidFill>
                <a:latin typeface="Calibri" panose="020F0502020204030204" pitchFamily="34" charset="0"/>
                <a:cs typeface="Calibri" panose="020F0502020204030204" pitchFamily="34" charset="0"/>
              </a:rPr>
              <a:t>1. </a:t>
            </a:r>
            <a:r>
              <a:rPr lang="vi-VN" sz="3800" dirty="0">
                <a:solidFill>
                  <a:prstClr val="black"/>
                </a:solidFill>
                <a:latin typeface="Calibri" panose="020F0502020204030204" pitchFamily="34" charset="0"/>
                <a:cs typeface="Calibri" panose="020F0502020204030204" pitchFamily="34" charset="0"/>
              </a:rPr>
              <a:t>Hạn chế nguồn gây ra tiếng ồn.</a:t>
            </a:r>
          </a:p>
          <a:p>
            <a:pPr lvl="0" algn="just">
              <a:lnSpc>
                <a:spcPct val="150000"/>
              </a:lnSpc>
            </a:pPr>
            <a:r>
              <a:rPr lang="vi-VN" sz="3800" b="1" dirty="0">
                <a:solidFill>
                  <a:srgbClr val="C00000"/>
                </a:solidFill>
                <a:latin typeface="Calibri" panose="020F0502020204030204" pitchFamily="34" charset="0"/>
                <a:cs typeface="Calibri" panose="020F0502020204030204" pitchFamily="34" charset="0"/>
              </a:rPr>
              <a:t>2. </a:t>
            </a:r>
            <a:r>
              <a:rPr lang="vi-VN" sz="3800" dirty="0">
                <a:solidFill>
                  <a:prstClr val="black"/>
                </a:solidFill>
                <a:latin typeface="Calibri" panose="020F0502020204030204" pitchFamily="34" charset="0"/>
                <a:cs typeface="Calibri" panose="020F0502020204030204" pitchFamily="34" charset="0"/>
              </a:rPr>
              <a:t>Phân tán tiếng ồn trên đường truyền.</a:t>
            </a:r>
          </a:p>
          <a:p>
            <a:pPr lvl="0" algn="just">
              <a:lnSpc>
                <a:spcPct val="150000"/>
              </a:lnSpc>
            </a:pPr>
            <a:r>
              <a:rPr lang="vi-VN" sz="3800" b="1" dirty="0">
                <a:solidFill>
                  <a:srgbClr val="C00000"/>
                </a:solidFill>
                <a:latin typeface="Calibri" panose="020F0502020204030204" pitchFamily="34" charset="0"/>
                <a:cs typeface="Calibri" panose="020F0502020204030204" pitchFamily="34" charset="0"/>
              </a:rPr>
              <a:t>3. </a:t>
            </a:r>
            <a:r>
              <a:rPr lang="vi-VN" sz="3800" dirty="0">
                <a:solidFill>
                  <a:prstClr val="black"/>
                </a:solidFill>
                <a:latin typeface="Calibri" panose="020F0502020204030204" pitchFamily="34" charset="0"/>
                <a:cs typeface="Calibri" panose="020F0502020204030204" pitchFamily="34" charset="0"/>
              </a:rPr>
              <a:t>Ngăn cản bớt sự lan truyền của tiếng ồn đến tại.</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Google Shape;674;p57">
            <a:extLst>
              <a:ext uri="{FF2B5EF4-FFF2-40B4-BE49-F238E27FC236}">
                <a16:creationId xmlns:a16="http://schemas.microsoft.com/office/drawing/2014/main" id="{670DBCE9-4AA0-69EB-F923-887E106984C6}"/>
              </a:ext>
            </a:extLst>
          </p:cNvPr>
          <p:cNvSpPr/>
          <p:nvPr/>
        </p:nvSpPr>
        <p:spPr>
          <a:xfrm>
            <a:off x="10885659" y="4433055"/>
            <a:ext cx="543739" cy="549137"/>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chemeClr val="accent1"/>
          </a:solidFill>
          <a:ln>
            <a:noFill/>
          </a:ln>
        </p:spPr>
        <p:txBody>
          <a:bodyPr spcFirstLastPara="1" wrap="square" lIns="91425" tIns="91425" rIns="91425" bIns="91425" anchor="ctr" anchorCtr="0">
            <a:noAutofit/>
          </a:bodyPr>
          <a:ls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659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27" presetID="16" presetClass="entr" presetSubtype="21"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276D897-6CB0-5294-1258-0A8FC4003C17}"/>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libri Light" panose="020F0302020204030204"/>
                <a:ea typeface="+mj-ea"/>
                <a:cs typeface="+mj-cs"/>
              </a:rPr>
              <a:t>BIỆN PHÁP CHỐNG Ô NHIỄM TIẾNG ỒN</a:t>
            </a:r>
          </a:p>
        </p:txBody>
      </p:sp>
      <p:grpSp>
        <p:nvGrpSpPr>
          <p:cNvPr id="16" name="Group 15">
            <a:extLst>
              <a:ext uri="{FF2B5EF4-FFF2-40B4-BE49-F238E27FC236}">
                <a16:creationId xmlns:a16="http://schemas.microsoft.com/office/drawing/2014/main" id="{82CE049C-69A3-1B81-AEDA-20D646DB8057}"/>
              </a:ext>
            </a:extLst>
          </p:cNvPr>
          <p:cNvGrpSpPr/>
          <p:nvPr/>
        </p:nvGrpSpPr>
        <p:grpSpPr>
          <a:xfrm>
            <a:off x="262274" y="176284"/>
            <a:ext cx="900604" cy="1035177"/>
            <a:chOff x="6380493" y="-1"/>
            <a:chExt cx="1747506" cy="2008628"/>
          </a:xfrm>
        </p:grpSpPr>
        <p:sp>
          <p:nvSpPr>
            <p:cNvPr id="17" name="Hexagon 16">
              <a:extLst>
                <a:ext uri="{FF2B5EF4-FFF2-40B4-BE49-F238E27FC236}">
                  <a16:creationId xmlns:a16="http://schemas.microsoft.com/office/drawing/2014/main" id="{DF02D532-7A89-11F7-9042-CD589A0BE922}"/>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Hexagon 4">
              <a:extLst>
                <a:ext uri="{FF2B5EF4-FFF2-40B4-BE49-F238E27FC236}">
                  <a16:creationId xmlns:a16="http://schemas.microsoft.com/office/drawing/2014/main" id="{C2FEB94F-8F43-DBD4-F0C5-9A91526A2110}"/>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grpSp>
      <p:sp>
        <p:nvSpPr>
          <p:cNvPr id="12" name="TextBox 11">
            <a:extLst>
              <a:ext uri="{FF2B5EF4-FFF2-40B4-BE49-F238E27FC236}">
                <a16:creationId xmlns:a16="http://schemas.microsoft.com/office/drawing/2014/main" id="{8BAC6D8D-CF2B-FFF5-E297-4DBB9468089D}"/>
              </a:ext>
            </a:extLst>
          </p:cNvPr>
          <p:cNvSpPr txBox="1"/>
          <p:nvPr/>
        </p:nvSpPr>
        <p:spPr>
          <a:xfrm>
            <a:off x="1501516" y="1347142"/>
            <a:ext cx="10461084" cy="1241237"/>
          </a:xfrm>
          <a:prstGeom prst="rect">
            <a:avLst/>
          </a:prstGeom>
          <a:noFill/>
        </p:spPr>
        <p:txBody>
          <a:bodyPr wrap="square" rtlCol="0">
            <a:spAutoFit/>
          </a:bodyPr>
          <a:lstStyle/>
          <a:p>
            <a:pPr defTabSz="1219170">
              <a:buClr>
                <a:srgbClr val="000000"/>
              </a:buClr>
            </a:pPr>
            <a:r>
              <a:rPr lang="en-US" sz="3733" b="1" kern="0" dirty="0">
                <a:solidFill>
                  <a:srgbClr val="FF0000"/>
                </a:solidFill>
                <a:latin typeface="Calibri body"/>
                <a:cs typeface="Arial"/>
                <a:sym typeface="Arial"/>
              </a:rPr>
              <a:t>HOẠT ĐỘNG NHÓM: </a:t>
            </a:r>
            <a:r>
              <a:rPr lang="en-US" sz="3733" kern="0" dirty="0">
                <a:latin typeface="Calibri body"/>
                <a:cs typeface="Arial"/>
                <a:sym typeface="Arial"/>
              </a:rPr>
              <a:t>(HS </a:t>
            </a:r>
            <a:r>
              <a:rPr lang="en-US" sz="3733" kern="0" dirty="0" err="1">
                <a:latin typeface="Calibri body"/>
                <a:cs typeface="Arial"/>
                <a:sym typeface="Arial"/>
              </a:rPr>
              <a:t>hoàn</a:t>
            </a:r>
            <a:r>
              <a:rPr lang="en-US" sz="3733" kern="0" dirty="0">
                <a:latin typeface="Calibri body"/>
                <a:cs typeface="Arial"/>
                <a:sym typeface="Arial"/>
              </a:rPr>
              <a:t> </a:t>
            </a:r>
            <a:r>
              <a:rPr lang="en-US" sz="3733" kern="0" dirty="0" err="1">
                <a:latin typeface="Calibri body"/>
                <a:cs typeface="Arial"/>
                <a:sym typeface="Arial"/>
              </a:rPr>
              <a:t>thành</a:t>
            </a:r>
            <a:r>
              <a:rPr lang="en-US" sz="3733" kern="0" dirty="0">
                <a:latin typeface="Calibri body"/>
                <a:cs typeface="Arial"/>
                <a:sym typeface="Arial"/>
              </a:rPr>
              <a:t> </a:t>
            </a:r>
            <a:r>
              <a:rPr lang="en-US" sz="3733" kern="0" dirty="0" err="1">
                <a:latin typeface="Calibri body"/>
                <a:cs typeface="Arial"/>
                <a:sym typeface="Arial"/>
              </a:rPr>
              <a:t>phiếu</a:t>
            </a:r>
            <a:r>
              <a:rPr lang="en-US" sz="3733" kern="0" dirty="0">
                <a:latin typeface="Calibri body"/>
                <a:cs typeface="Arial"/>
                <a:sym typeface="Arial"/>
              </a:rPr>
              <a:t> BT </a:t>
            </a:r>
            <a:r>
              <a:rPr lang="en-US" sz="3733" kern="0" dirty="0" err="1">
                <a:latin typeface="Calibri body"/>
                <a:cs typeface="Arial"/>
                <a:sym typeface="Arial"/>
              </a:rPr>
              <a:t>số</a:t>
            </a:r>
            <a:r>
              <a:rPr lang="en-US" sz="3733" kern="0" dirty="0">
                <a:latin typeface="Calibri body"/>
                <a:cs typeface="Arial"/>
                <a:sym typeface="Arial"/>
              </a:rPr>
              <a:t> 3)</a:t>
            </a:r>
          </a:p>
          <a:p>
            <a:pPr defTabSz="1219170">
              <a:buClr>
                <a:srgbClr val="000000"/>
              </a:buClr>
            </a:pPr>
            <a:r>
              <a:rPr lang="en-US" sz="3733" b="1" kern="0" dirty="0">
                <a:solidFill>
                  <a:srgbClr val="00B050"/>
                </a:solidFill>
                <a:latin typeface="Calibri (Body)"/>
                <a:ea typeface="Hiragino Kaku Gothic StdN W8" panose="020B0800000000000000" pitchFamily="34" charset="-128"/>
                <a:cs typeface="Arial"/>
                <a:sym typeface="Arial"/>
              </a:rPr>
              <a:t>ĐỀ XUẤT BIỆN PHÁP CHỐNG Ô NHIỄM TIẾNG ỒN</a:t>
            </a:r>
            <a:endParaRPr lang="en-US" sz="3467" kern="0" dirty="0">
              <a:solidFill>
                <a:srgbClr val="00B050"/>
              </a:solidFill>
              <a:latin typeface="Calibri body"/>
              <a:cs typeface="Arial"/>
              <a:sym typeface="Arial"/>
            </a:endParaRPr>
          </a:p>
        </p:txBody>
      </p:sp>
      <p:grpSp>
        <p:nvGrpSpPr>
          <p:cNvPr id="13" name="Group 12">
            <a:extLst>
              <a:ext uri="{FF2B5EF4-FFF2-40B4-BE49-F238E27FC236}">
                <a16:creationId xmlns:a16="http://schemas.microsoft.com/office/drawing/2014/main" id="{B19F3366-672A-2B53-9DE1-F7AFD4C6279E}"/>
              </a:ext>
            </a:extLst>
          </p:cNvPr>
          <p:cNvGrpSpPr/>
          <p:nvPr/>
        </p:nvGrpSpPr>
        <p:grpSpPr>
          <a:xfrm>
            <a:off x="293152" y="1497227"/>
            <a:ext cx="1033133" cy="1035178"/>
            <a:chOff x="7534276" y="5373688"/>
            <a:chExt cx="801688" cy="803275"/>
          </a:xfrm>
          <a:solidFill>
            <a:srgbClr val="00B050"/>
          </a:solidFill>
        </p:grpSpPr>
        <p:sp>
          <p:nvSpPr>
            <p:cNvPr id="14" name="Freeform 430">
              <a:extLst>
                <a:ext uri="{FF2B5EF4-FFF2-40B4-BE49-F238E27FC236}">
                  <a16:creationId xmlns:a16="http://schemas.microsoft.com/office/drawing/2014/main" id="{58065EE3-B129-34C2-4C61-41382C199E5B}"/>
                </a:ext>
              </a:extLst>
            </p:cNvPr>
            <p:cNvSpPr>
              <a:spLocks/>
            </p:cNvSpPr>
            <p:nvPr/>
          </p:nvSpPr>
          <p:spPr bwMode="auto">
            <a:xfrm>
              <a:off x="7847013" y="5788025"/>
              <a:ext cx="25400" cy="82550"/>
            </a:xfrm>
            <a:custGeom>
              <a:avLst/>
              <a:gdLst>
                <a:gd name="T0" fmla="*/ 3 w 7"/>
                <a:gd name="T1" fmla="*/ 22 h 22"/>
                <a:gd name="T2" fmla="*/ 0 w 7"/>
                <a:gd name="T3" fmla="*/ 19 h 22"/>
                <a:gd name="T4" fmla="*/ 0 w 7"/>
                <a:gd name="T5" fmla="*/ 3 h 22"/>
                <a:gd name="T6" fmla="*/ 3 w 7"/>
                <a:gd name="T7" fmla="*/ 0 h 22"/>
                <a:gd name="T8" fmla="*/ 7 w 7"/>
                <a:gd name="T9" fmla="*/ 3 h 22"/>
                <a:gd name="T10" fmla="*/ 7 w 7"/>
                <a:gd name="T11" fmla="*/ 19 h 22"/>
                <a:gd name="T12" fmla="*/ 3 w 7"/>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7" h="22">
                  <a:moveTo>
                    <a:pt x="3" y="22"/>
                  </a:moveTo>
                  <a:cubicBezTo>
                    <a:pt x="1" y="22"/>
                    <a:pt x="0" y="21"/>
                    <a:pt x="0" y="19"/>
                  </a:cubicBezTo>
                  <a:cubicBezTo>
                    <a:pt x="0" y="3"/>
                    <a:pt x="0" y="3"/>
                    <a:pt x="0" y="3"/>
                  </a:cubicBezTo>
                  <a:cubicBezTo>
                    <a:pt x="0" y="1"/>
                    <a:pt x="1" y="0"/>
                    <a:pt x="3" y="0"/>
                  </a:cubicBezTo>
                  <a:cubicBezTo>
                    <a:pt x="5" y="0"/>
                    <a:pt x="7" y="1"/>
                    <a:pt x="7" y="3"/>
                  </a:cubicBezTo>
                  <a:cubicBezTo>
                    <a:pt x="7" y="19"/>
                    <a:pt x="7" y="19"/>
                    <a:pt x="7" y="19"/>
                  </a:cubicBezTo>
                  <a:cubicBezTo>
                    <a:pt x="7" y="21"/>
                    <a:pt x="5" y="22"/>
                    <a:pt x="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5" name="Freeform 431">
              <a:extLst>
                <a:ext uri="{FF2B5EF4-FFF2-40B4-BE49-F238E27FC236}">
                  <a16:creationId xmlns:a16="http://schemas.microsoft.com/office/drawing/2014/main" id="{2AF3F065-4DF7-6CBA-F920-AD460F6CB22C}"/>
                </a:ext>
              </a:extLst>
            </p:cNvPr>
            <p:cNvSpPr>
              <a:spLocks/>
            </p:cNvSpPr>
            <p:nvPr/>
          </p:nvSpPr>
          <p:spPr bwMode="auto">
            <a:xfrm>
              <a:off x="7891463" y="5738813"/>
              <a:ext cx="26988" cy="131762"/>
            </a:xfrm>
            <a:custGeom>
              <a:avLst/>
              <a:gdLst>
                <a:gd name="T0" fmla="*/ 3 w 7"/>
                <a:gd name="T1" fmla="*/ 35 h 35"/>
                <a:gd name="T2" fmla="*/ 0 w 7"/>
                <a:gd name="T3" fmla="*/ 32 h 35"/>
                <a:gd name="T4" fmla="*/ 0 w 7"/>
                <a:gd name="T5" fmla="*/ 4 h 35"/>
                <a:gd name="T6" fmla="*/ 3 w 7"/>
                <a:gd name="T7" fmla="*/ 0 h 35"/>
                <a:gd name="T8" fmla="*/ 7 w 7"/>
                <a:gd name="T9" fmla="*/ 4 h 35"/>
                <a:gd name="T10" fmla="*/ 7 w 7"/>
                <a:gd name="T11" fmla="*/ 32 h 35"/>
                <a:gd name="T12" fmla="*/ 3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3" y="35"/>
                  </a:moveTo>
                  <a:cubicBezTo>
                    <a:pt x="1" y="35"/>
                    <a:pt x="0" y="34"/>
                    <a:pt x="0" y="32"/>
                  </a:cubicBezTo>
                  <a:cubicBezTo>
                    <a:pt x="0" y="4"/>
                    <a:pt x="0" y="4"/>
                    <a:pt x="0" y="4"/>
                  </a:cubicBezTo>
                  <a:cubicBezTo>
                    <a:pt x="0" y="2"/>
                    <a:pt x="1" y="0"/>
                    <a:pt x="3" y="0"/>
                  </a:cubicBezTo>
                  <a:cubicBezTo>
                    <a:pt x="5" y="0"/>
                    <a:pt x="7" y="2"/>
                    <a:pt x="7" y="4"/>
                  </a:cubicBezTo>
                  <a:cubicBezTo>
                    <a:pt x="7" y="32"/>
                    <a:pt x="7" y="32"/>
                    <a:pt x="7" y="32"/>
                  </a:cubicBezTo>
                  <a:cubicBezTo>
                    <a:pt x="7" y="34"/>
                    <a:pt x="5" y="35"/>
                    <a:pt x="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9" name="Freeform 432">
              <a:extLst>
                <a:ext uri="{FF2B5EF4-FFF2-40B4-BE49-F238E27FC236}">
                  <a16:creationId xmlns:a16="http://schemas.microsoft.com/office/drawing/2014/main" id="{F59FA00B-AD2E-13DC-421B-9D6684AE555A}"/>
                </a:ext>
              </a:extLst>
            </p:cNvPr>
            <p:cNvSpPr>
              <a:spLocks/>
            </p:cNvSpPr>
            <p:nvPr/>
          </p:nvSpPr>
          <p:spPr bwMode="auto">
            <a:xfrm>
              <a:off x="7937501" y="5738813"/>
              <a:ext cx="25400" cy="131762"/>
            </a:xfrm>
            <a:custGeom>
              <a:avLst/>
              <a:gdLst>
                <a:gd name="T0" fmla="*/ 4 w 7"/>
                <a:gd name="T1" fmla="*/ 35 h 35"/>
                <a:gd name="T2" fmla="*/ 0 w 7"/>
                <a:gd name="T3" fmla="*/ 32 h 35"/>
                <a:gd name="T4" fmla="*/ 0 w 7"/>
                <a:gd name="T5" fmla="*/ 4 h 35"/>
                <a:gd name="T6" fmla="*/ 4 w 7"/>
                <a:gd name="T7" fmla="*/ 0 h 35"/>
                <a:gd name="T8" fmla="*/ 7 w 7"/>
                <a:gd name="T9" fmla="*/ 4 h 35"/>
                <a:gd name="T10" fmla="*/ 7 w 7"/>
                <a:gd name="T11" fmla="*/ 32 h 35"/>
                <a:gd name="T12" fmla="*/ 4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4" y="35"/>
                  </a:moveTo>
                  <a:cubicBezTo>
                    <a:pt x="2" y="35"/>
                    <a:pt x="0" y="34"/>
                    <a:pt x="0" y="32"/>
                  </a:cubicBezTo>
                  <a:cubicBezTo>
                    <a:pt x="0" y="4"/>
                    <a:pt x="0" y="4"/>
                    <a:pt x="0" y="4"/>
                  </a:cubicBezTo>
                  <a:cubicBezTo>
                    <a:pt x="0" y="2"/>
                    <a:pt x="2" y="0"/>
                    <a:pt x="4" y="0"/>
                  </a:cubicBezTo>
                  <a:cubicBezTo>
                    <a:pt x="6" y="0"/>
                    <a:pt x="7" y="2"/>
                    <a:pt x="7" y="4"/>
                  </a:cubicBezTo>
                  <a:cubicBezTo>
                    <a:pt x="7" y="32"/>
                    <a:pt x="7" y="32"/>
                    <a:pt x="7" y="32"/>
                  </a:cubicBezTo>
                  <a:cubicBezTo>
                    <a:pt x="7" y="34"/>
                    <a:pt x="6" y="35"/>
                    <a:pt x="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20" name="Freeform 433">
              <a:extLst>
                <a:ext uri="{FF2B5EF4-FFF2-40B4-BE49-F238E27FC236}">
                  <a16:creationId xmlns:a16="http://schemas.microsoft.com/office/drawing/2014/main" id="{69D273B7-0BE1-1A85-2B8C-2EF0DDD4C63A}"/>
                </a:ext>
              </a:extLst>
            </p:cNvPr>
            <p:cNvSpPr>
              <a:spLocks/>
            </p:cNvSpPr>
            <p:nvPr/>
          </p:nvSpPr>
          <p:spPr bwMode="auto">
            <a:xfrm>
              <a:off x="7981951" y="5837238"/>
              <a:ext cx="26988" cy="112712"/>
            </a:xfrm>
            <a:custGeom>
              <a:avLst/>
              <a:gdLst>
                <a:gd name="T0" fmla="*/ 4 w 7"/>
                <a:gd name="T1" fmla="*/ 30 h 30"/>
                <a:gd name="T2" fmla="*/ 0 w 7"/>
                <a:gd name="T3" fmla="*/ 27 h 30"/>
                <a:gd name="T4" fmla="*/ 0 w 7"/>
                <a:gd name="T5" fmla="*/ 3 h 30"/>
                <a:gd name="T6" fmla="*/ 4 w 7"/>
                <a:gd name="T7" fmla="*/ 0 h 30"/>
                <a:gd name="T8" fmla="*/ 7 w 7"/>
                <a:gd name="T9" fmla="*/ 3 h 30"/>
                <a:gd name="T10" fmla="*/ 7 w 7"/>
                <a:gd name="T11" fmla="*/ 27 h 30"/>
                <a:gd name="T12" fmla="*/ 4 w 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4" y="30"/>
                  </a:moveTo>
                  <a:cubicBezTo>
                    <a:pt x="2" y="30"/>
                    <a:pt x="0" y="29"/>
                    <a:pt x="0" y="27"/>
                  </a:cubicBezTo>
                  <a:cubicBezTo>
                    <a:pt x="0" y="3"/>
                    <a:pt x="0" y="3"/>
                    <a:pt x="0" y="3"/>
                  </a:cubicBezTo>
                  <a:cubicBezTo>
                    <a:pt x="0" y="1"/>
                    <a:pt x="2" y="0"/>
                    <a:pt x="4" y="0"/>
                  </a:cubicBezTo>
                  <a:cubicBezTo>
                    <a:pt x="6" y="0"/>
                    <a:pt x="7" y="1"/>
                    <a:pt x="7" y="3"/>
                  </a:cubicBezTo>
                  <a:cubicBezTo>
                    <a:pt x="7" y="27"/>
                    <a:pt x="7" y="27"/>
                    <a:pt x="7" y="27"/>
                  </a:cubicBezTo>
                  <a:cubicBezTo>
                    <a:pt x="7" y="29"/>
                    <a:pt x="6" y="30"/>
                    <a:pt x="4"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21" name="Freeform 434">
              <a:extLst>
                <a:ext uri="{FF2B5EF4-FFF2-40B4-BE49-F238E27FC236}">
                  <a16:creationId xmlns:a16="http://schemas.microsoft.com/office/drawing/2014/main" id="{B626278C-08D7-674B-ED10-B634ED6AB70A}"/>
                </a:ext>
              </a:extLst>
            </p:cNvPr>
            <p:cNvSpPr>
              <a:spLocks noEditPoints="1"/>
            </p:cNvSpPr>
            <p:nvPr/>
          </p:nvSpPr>
          <p:spPr bwMode="auto">
            <a:xfrm>
              <a:off x="7800976" y="5694363"/>
              <a:ext cx="268288" cy="419100"/>
            </a:xfrm>
            <a:custGeom>
              <a:avLst/>
              <a:gdLst>
                <a:gd name="T0" fmla="*/ 8 w 71"/>
                <a:gd name="T1" fmla="*/ 111 h 111"/>
                <a:gd name="T2" fmla="*/ 5 w 71"/>
                <a:gd name="T3" fmla="*/ 98 h 111"/>
                <a:gd name="T4" fmla="*/ 2 w 71"/>
                <a:gd name="T5" fmla="*/ 79 h 111"/>
                <a:gd name="T6" fmla="*/ 0 w 71"/>
                <a:gd name="T7" fmla="*/ 29 h 111"/>
                <a:gd name="T8" fmla="*/ 12 w 71"/>
                <a:gd name="T9" fmla="*/ 19 h 111"/>
                <a:gd name="T10" fmla="*/ 19 w 71"/>
                <a:gd name="T11" fmla="*/ 6 h 111"/>
                <a:gd name="T12" fmla="*/ 31 w 71"/>
                <a:gd name="T13" fmla="*/ 0 h 111"/>
                <a:gd name="T14" fmla="*/ 43 w 71"/>
                <a:gd name="T15" fmla="*/ 6 h 111"/>
                <a:gd name="T16" fmla="*/ 55 w 71"/>
                <a:gd name="T17" fmla="*/ 16 h 111"/>
                <a:gd name="T18" fmla="*/ 60 w 71"/>
                <a:gd name="T19" fmla="*/ 30 h 111"/>
                <a:gd name="T20" fmla="*/ 71 w 71"/>
                <a:gd name="T21" fmla="*/ 65 h 111"/>
                <a:gd name="T22" fmla="*/ 56 w 71"/>
                <a:gd name="T23" fmla="*/ 90 h 111"/>
                <a:gd name="T24" fmla="*/ 55 w 71"/>
                <a:gd name="T25" fmla="*/ 107 h 111"/>
                <a:gd name="T26" fmla="*/ 12 w 71"/>
                <a:gd name="T27" fmla="*/ 103 h 111"/>
                <a:gd name="T28" fmla="*/ 48 w 71"/>
                <a:gd name="T29" fmla="*/ 92 h 111"/>
                <a:gd name="T30" fmla="*/ 60 w 71"/>
                <a:gd name="T31" fmla="*/ 75 h 111"/>
                <a:gd name="T32" fmla="*/ 64 w 71"/>
                <a:gd name="T33" fmla="*/ 42 h 111"/>
                <a:gd name="T34" fmla="*/ 57 w 71"/>
                <a:gd name="T35" fmla="*/ 38 h 111"/>
                <a:gd name="T36" fmla="*/ 52 w 71"/>
                <a:gd name="T37" fmla="*/ 45 h 111"/>
                <a:gd name="T38" fmla="*/ 48 w 71"/>
                <a:gd name="T39" fmla="*/ 16 h 111"/>
                <a:gd name="T40" fmla="*/ 44 w 71"/>
                <a:gd name="T41" fmla="*/ 14 h 111"/>
                <a:gd name="T42" fmla="*/ 40 w 71"/>
                <a:gd name="T43" fmla="*/ 19 h 111"/>
                <a:gd name="T44" fmla="*/ 36 w 71"/>
                <a:gd name="T45" fmla="*/ 10 h 111"/>
                <a:gd name="T46" fmla="*/ 33 w 71"/>
                <a:gd name="T47" fmla="*/ 8 h 111"/>
                <a:gd name="T48" fmla="*/ 31 w 71"/>
                <a:gd name="T49" fmla="*/ 16 h 111"/>
                <a:gd name="T50" fmla="*/ 24 w 71"/>
                <a:gd name="T51" fmla="*/ 16 h 111"/>
                <a:gd name="T52" fmla="*/ 21 w 71"/>
                <a:gd name="T53" fmla="*/ 13 h 111"/>
                <a:gd name="T54" fmla="*/ 19 w 71"/>
                <a:gd name="T55" fmla="*/ 28 h 111"/>
                <a:gd name="T56" fmla="*/ 12 w 71"/>
                <a:gd name="T57" fmla="*/ 28 h 111"/>
                <a:gd name="T58" fmla="*/ 9 w 71"/>
                <a:gd name="T59" fmla="*/ 26 h 111"/>
                <a:gd name="T60" fmla="*/ 7 w 71"/>
                <a:gd name="T61" fmla="*/ 66 h 111"/>
                <a:gd name="T62" fmla="*/ 9 w 71"/>
                <a:gd name="T63" fmla="*/ 79 h 111"/>
                <a:gd name="T64" fmla="*/ 12 w 71"/>
                <a:gd name="T65"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111">
                  <a:moveTo>
                    <a:pt x="52" y="111"/>
                  </a:moveTo>
                  <a:cubicBezTo>
                    <a:pt x="8" y="111"/>
                    <a:pt x="8" y="111"/>
                    <a:pt x="8" y="111"/>
                  </a:cubicBezTo>
                  <a:cubicBezTo>
                    <a:pt x="6" y="111"/>
                    <a:pt x="5" y="109"/>
                    <a:pt x="5" y="107"/>
                  </a:cubicBezTo>
                  <a:cubicBezTo>
                    <a:pt x="5" y="98"/>
                    <a:pt x="5" y="98"/>
                    <a:pt x="5" y="98"/>
                  </a:cubicBezTo>
                  <a:cubicBezTo>
                    <a:pt x="5" y="93"/>
                    <a:pt x="4" y="87"/>
                    <a:pt x="2" y="81"/>
                  </a:cubicBezTo>
                  <a:cubicBezTo>
                    <a:pt x="2" y="79"/>
                    <a:pt x="2" y="79"/>
                    <a:pt x="2" y="79"/>
                  </a:cubicBezTo>
                  <a:cubicBezTo>
                    <a:pt x="0" y="75"/>
                    <a:pt x="0" y="71"/>
                    <a:pt x="0" y="66"/>
                  </a:cubicBezTo>
                  <a:cubicBezTo>
                    <a:pt x="0" y="29"/>
                    <a:pt x="0" y="29"/>
                    <a:pt x="0" y="29"/>
                  </a:cubicBezTo>
                  <a:cubicBezTo>
                    <a:pt x="0" y="24"/>
                    <a:pt x="3" y="20"/>
                    <a:pt x="7" y="19"/>
                  </a:cubicBezTo>
                  <a:cubicBezTo>
                    <a:pt x="9" y="19"/>
                    <a:pt x="10" y="19"/>
                    <a:pt x="12" y="19"/>
                  </a:cubicBezTo>
                  <a:cubicBezTo>
                    <a:pt x="12" y="16"/>
                    <a:pt x="12" y="16"/>
                    <a:pt x="12" y="16"/>
                  </a:cubicBezTo>
                  <a:cubicBezTo>
                    <a:pt x="12" y="11"/>
                    <a:pt x="15" y="7"/>
                    <a:pt x="19" y="6"/>
                  </a:cubicBezTo>
                  <a:cubicBezTo>
                    <a:pt x="21" y="6"/>
                    <a:pt x="23" y="6"/>
                    <a:pt x="25" y="6"/>
                  </a:cubicBezTo>
                  <a:cubicBezTo>
                    <a:pt x="26" y="3"/>
                    <a:pt x="28" y="1"/>
                    <a:pt x="31" y="0"/>
                  </a:cubicBezTo>
                  <a:cubicBezTo>
                    <a:pt x="34" y="0"/>
                    <a:pt x="37" y="0"/>
                    <a:pt x="40" y="2"/>
                  </a:cubicBezTo>
                  <a:cubicBezTo>
                    <a:pt x="41" y="3"/>
                    <a:pt x="42" y="5"/>
                    <a:pt x="43" y="6"/>
                  </a:cubicBezTo>
                  <a:cubicBezTo>
                    <a:pt x="44" y="6"/>
                    <a:pt x="46" y="6"/>
                    <a:pt x="48" y="6"/>
                  </a:cubicBezTo>
                  <a:cubicBezTo>
                    <a:pt x="52" y="7"/>
                    <a:pt x="55" y="11"/>
                    <a:pt x="55" y="16"/>
                  </a:cubicBezTo>
                  <a:cubicBezTo>
                    <a:pt x="55" y="31"/>
                    <a:pt x="55" y="31"/>
                    <a:pt x="55" y="31"/>
                  </a:cubicBezTo>
                  <a:cubicBezTo>
                    <a:pt x="57" y="30"/>
                    <a:pt x="58" y="30"/>
                    <a:pt x="60" y="30"/>
                  </a:cubicBezTo>
                  <a:cubicBezTo>
                    <a:pt x="66" y="30"/>
                    <a:pt x="71" y="36"/>
                    <a:pt x="71" y="42"/>
                  </a:cubicBezTo>
                  <a:cubicBezTo>
                    <a:pt x="71" y="65"/>
                    <a:pt x="71" y="65"/>
                    <a:pt x="71" y="65"/>
                  </a:cubicBezTo>
                  <a:cubicBezTo>
                    <a:pt x="71" y="71"/>
                    <a:pt x="69" y="76"/>
                    <a:pt x="65" y="80"/>
                  </a:cubicBezTo>
                  <a:cubicBezTo>
                    <a:pt x="56" y="90"/>
                    <a:pt x="56" y="90"/>
                    <a:pt x="56" y="90"/>
                  </a:cubicBezTo>
                  <a:cubicBezTo>
                    <a:pt x="56" y="90"/>
                    <a:pt x="55" y="91"/>
                    <a:pt x="55" y="92"/>
                  </a:cubicBezTo>
                  <a:cubicBezTo>
                    <a:pt x="55" y="107"/>
                    <a:pt x="55" y="107"/>
                    <a:pt x="55" y="107"/>
                  </a:cubicBezTo>
                  <a:cubicBezTo>
                    <a:pt x="55" y="109"/>
                    <a:pt x="54" y="111"/>
                    <a:pt x="52" y="111"/>
                  </a:cubicBezTo>
                  <a:close/>
                  <a:moveTo>
                    <a:pt x="12" y="103"/>
                  </a:moveTo>
                  <a:cubicBezTo>
                    <a:pt x="48" y="103"/>
                    <a:pt x="48" y="103"/>
                    <a:pt x="48" y="103"/>
                  </a:cubicBezTo>
                  <a:cubicBezTo>
                    <a:pt x="48" y="92"/>
                    <a:pt x="48" y="92"/>
                    <a:pt x="48" y="92"/>
                  </a:cubicBezTo>
                  <a:cubicBezTo>
                    <a:pt x="48" y="89"/>
                    <a:pt x="49" y="87"/>
                    <a:pt x="51" y="85"/>
                  </a:cubicBezTo>
                  <a:cubicBezTo>
                    <a:pt x="60" y="75"/>
                    <a:pt x="60" y="75"/>
                    <a:pt x="60" y="75"/>
                  </a:cubicBezTo>
                  <a:cubicBezTo>
                    <a:pt x="62" y="73"/>
                    <a:pt x="64" y="69"/>
                    <a:pt x="64" y="65"/>
                  </a:cubicBezTo>
                  <a:cubicBezTo>
                    <a:pt x="64" y="42"/>
                    <a:pt x="64" y="42"/>
                    <a:pt x="64" y="42"/>
                  </a:cubicBezTo>
                  <a:cubicBezTo>
                    <a:pt x="64" y="39"/>
                    <a:pt x="62" y="37"/>
                    <a:pt x="60" y="37"/>
                  </a:cubicBezTo>
                  <a:cubicBezTo>
                    <a:pt x="59" y="37"/>
                    <a:pt x="57" y="37"/>
                    <a:pt x="57" y="38"/>
                  </a:cubicBezTo>
                  <a:cubicBezTo>
                    <a:pt x="56" y="39"/>
                    <a:pt x="55" y="40"/>
                    <a:pt x="55" y="41"/>
                  </a:cubicBezTo>
                  <a:cubicBezTo>
                    <a:pt x="55" y="43"/>
                    <a:pt x="54" y="45"/>
                    <a:pt x="52" y="45"/>
                  </a:cubicBezTo>
                  <a:cubicBezTo>
                    <a:pt x="50" y="45"/>
                    <a:pt x="48" y="43"/>
                    <a:pt x="48" y="41"/>
                  </a:cubicBezTo>
                  <a:cubicBezTo>
                    <a:pt x="48" y="16"/>
                    <a:pt x="48" y="16"/>
                    <a:pt x="48" y="16"/>
                  </a:cubicBezTo>
                  <a:cubicBezTo>
                    <a:pt x="48" y="15"/>
                    <a:pt x="47" y="14"/>
                    <a:pt x="46" y="13"/>
                  </a:cubicBezTo>
                  <a:cubicBezTo>
                    <a:pt x="45" y="13"/>
                    <a:pt x="44" y="13"/>
                    <a:pt x="44" y="14"/>
                  </a:cubicBezTo>
                  <a:cubicBezTo>
                    <a:pt x="44" y="14"/>
                    <a:pt x="43" y="15"/>
                    <a:pt x="43" y="16"/>
                  </a:cubicBezTo>
                  <a:cubicBezTo>
                    <a:pt x="43" y="18"/>
                    <a:pt x="42" y="19"/>
                    <a:pt x="40" y="19"/>
                  </a:cubicBezTo>
                  <a:cubicBezTo>
                    <a:pt x="38" y="19"/>
                    <a:pt x="36" y="18"/>
                    <a:pt x="36" y="16"/>
                  </a:cubicBezTo>
                  <a:cubicBezTo>
                    <a:pt x="36" y="10"/>
                    <a:pt x="36" y="10"/>
                    <a:pt x="36" y="10"/>
                  </a:cubicBezTo>
                  <a:cubicBezTo>
                    <a:pt x="36" y="9"/>
                    <a:pt x="36" y="8"/>
                    <a:pt x="35" y="8"/>
                  </a:cubicBezTo>
                  <a:cubicBezTo>
                    <a:pt x="35" y="8"/>
                    <a:pt x="34" y="7"/>
                    <a:pt x="33" y="8"/>
                  </a:cubicBezTo>
                  <a:cubicBezTo>
                    <a:pt x="32" y="8"/>
                    <a:pt x="31" y="9"/>
                    <a:pt x="31" y="10"/>
                  </a:cubicBezTo>
                  <a:cubicBezTo>
                    <a:pt x="31" y="16"/>
                    <a:pt x="31" y="16"/>
                    <a:pt x="31" y="16"/>
                  </a:cubicBezTo>
                  <a:cubicBezTo>
                    <a:pt x="31" y="18"/>
                    <a:pt x="29" y="19"/>
                    <a:pt x="27" y="19"/>
                  </a:cubicBezTo>
                  <a:cubicBezTo>
                    <a:pt x="25" y="19"/>
                    <a:pt x="24" y="18"/>
                    <a:pt x="24" y="16"/>
                  </a:cubicBezTo>
                  <a:cubicBezTo>
                    <a:pt x="24" y="15"/>
                    <a:pt x="23" y="14"/>
                    <a:pt x="23" y="14"/>
                  </a:cubicBezTo>
                  <a:cubicBezTo>
                    <a:pt x="23" y="13"/>
                    <a:pt x="22" y="13"/>
                    <a:pt x="21" y="13"/>
                  </a:cubicBezTo>
                  <a:cubicBezTo>
                    <a:pt x="20" y="14"/>
                    <a:pt x="19" y="15"/>
                    <a:pt x="19" y="16"/>
                  </a:cubicBezTo>
                  <a:cubicBezTo>
                    <a:pt x="19" y="28"/>
                    <a:pt x="19" y="28"/>
                    <a:pt x="19" y="28"/>
                  </a:cubicBezTo>
                  <a:cubicBezTo>
                    <a:pt x="19" y="30"/>
                    <a:pt x="17" y="32"/>
                    <a:pt x="15" y="32"/>
                  </a:cubicBezTo>
                  <a:cubicBezTo>
                    <a:pt x="13" y="32"/>
                    <a:pt x="12" y="30"/>
                    <a:pt x="12" y="28"/>
                  </a:cubicBezTo>
                  <a:cubicBezTo>
                    <a:pt x="12" y="28"/>
                    <a:pt x="11" y="27"/>
                    <a:pt x="11" y="26"/>
                  </a:cubicBezTo>
                  <a:cubicBezTo>
                    <a:pt x="10" y="26"/>
                    <a:pt x="10" y="26"/>
                    <a:pt x="9" y="26"/>
                  </a:cubicBezTo>
                  <a:cubicBezTo>
                    <a:pt x="8" y="26"/>
                    <a:pt x="7" y="27"/>
                    <a:pt x="7" y="29"/>
                  </a:cubicBezTo>
                  <a:cubicBezTo>
                    <a:pt x="7" y="66"/>
                    <a:pt x="7" y="66"/>
                    <a:pt x="7" y="66"/>
                  </a:cubicBezTo>
                  <a:cubicBezTo>
                    <a:pt x="7" y="70"/>
                    <a:pt x="7" y="74"/>
                    <a:pt x="8" y="77"/>
                  </a:cubicBezTo>
                  <a:cubicBezTo>
                    <a:pt x="9" y="79"/>
                    <a:pt x="9" y="79"/>
                    <a:pt x="9" y="79"/>
                  </a:cubicBezTo>
                  <a:cubicBezTo>
                    <a:pt x="11" y="85"/>
                    <a:pt x="12" y="92"/>
                    <a:pt x="12" y="98"/>
                  </a:cubicBezTo>
                  <a:lnTo>
                    <a:pt x="12"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22" name="Freeform 435">
              <a:extLst>
                <a:ext uri="{FF2B5EF4-FFF2-40B4-BE49-F238E27FC236}">
                  <a16:creationId xmlns:a16="http://schemas.microsoft.com/office/drawing/2014/main" id="{A1E6C263-2EB4-1175-E93C-A74EA4AA9D07}"/>
                </a:ext>
              </a:extLst>
            </p:cNvPr>
            <p:cNvSpPr>
              <a:spLocks/>
            </p:cNvSpPr>
            <p:nvPr/>
          </p:nvSpPr>
          <p:spPr bwMode="auto">
            <a:xfrm>
              <a:off x="7885113" y="5653088"/>
              <a:ext cx="71438" cy="52387"/>
            </a:xfrm>
            <a:custGeom>
              <a:avLst/>
              <a:gdLst>
                <a:gd name="T0" fmla="*/ 15 w 19"/>
                <a:gd name="T1" fmla="*/ 14 h 14"/>
                <a:gd name="T2" fmla="*/ 13 w 19"/>
                <a:gd name="T3" fmla="*/ 14 h 14"/>
                <a:gd name="T4" fmla="*/ 2 w 19"/>
                <a:gd name="T5" fmla="*/ 7 h 14"/>
                <a:gd name="T6" fmla="*/ 1 w 19"/>
                <a:gd name="T7" fmla="*/ 2 h 14"/>
                <a:gd name="T8" fmla="*/ 6 w 19"/>
                <a:gd name="T9" fmla="*/ 1 h 14"/>
                <a:gd name="T10" fmla="*/ 17 w 19"/>
                <a:gd name="T11" fmla="*/ 7 h 14"/>
                <a:gd name="T12" fmla="*/ 18 w 19"/>
                <a:gd name="T13" fmla="*/ 12 h 14"/>
                <a:gd name="T14" fmla="*/ 15 w 19"/>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15" y="14"/>
                  </a:moveTo>
                  <a:cubicBezTo>
                    <a:pt x="14" y="14"/>
                    <a:pt x="14" y="14"/>
                    <a:pt x="13" y="14"/>
                  </a:cubicBezTo>
                  <a:cubicBezTo>
                    <a:pt x="2" y="7"/>
                    <a:pt x="2" y="7"/>
                    <a:pt x="2" y="7"/>
                  </a:cubicBezTo>
                  <a:cubicBezTo>
                    <a:pt x="0" y="6"/>
                    <a:pt x="0" y="4"/>
                    <a:pt x="1" y="2"/>
                  </a:cubicBezTo>
                  <a:cubicBezTo>
                    <a:pt x="2" y="1"/>
                    <a:pt x="4" y="0"/>
                    <a:pt x="6" y="1"/>
                  </a:cubicBezTo>
                  <a:cubicBezTo>
                    <a:pt x="17" y="7"/>
                    <a:pt x="17" y="7"/>
                    <a:pt x="17" y="7"/>
                  </a:cubicBezTo>
                  <a:cubicBezTo>
                    <a:pt x="18" y="8"/>
                    <a:pt x="19" y="10"/>
                    <a:pt x="18" y="12"/>
                  </a:cubicBezTo>
                  <a:cubicBezTo>
                    <a:pt x="17" y="13"/>
                    <a:pt x="16" y="14"/>
                    <a:pt x="1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23" name="Freeform 436">
              <a:extLst>
                <a:ext uri="{FF2B5EF4-FFF2-40B4-BE49-F238E27FC236}">
                  <a16:creationId xmlns:a16="http://schemas.microsoft.com/office/drawing/2014/main" id="{78870E65-0759-50C1-778A-291247AC91DB}"/>
                </a:ext>
              </a:extLst>
            </p:cNvPr>
            <p:cNvSpPr>
              <a:spLocks/>
            </p:cNvSpPr>
            <p:nvPr/>
          </p:nvSpPr>
          <p:spPr bwMode="auto">
            <a:xfrm>
              <a:off x="7861301" y="5689600"/>
              <a:ext cx="60325" cy="49212"/>
            </a:xfrm>
            <a:custGeom>
              <a:avLst/>
              <a:gdLst>
                <a:gd name="T0" fmla="*/ 11 w 16"/>
                <a:gd name="T1" fmla="*/ 13 h 13"/>
                <a:gd name="T2" fmla="*/ 10 w 16"/>
                <a:gd name="T3" fmla="*/ 12 h 13"/>
                <a:gd name="T4" fmla="*/ 2 w 16"/>
                <a:gd name="T5" fmla="*/ 8 h 13"/>
                <a:gd name="T6" fmla="*/ 1 w 16"/>
                <a:gd name="T7" fmla="*/ 3 h 13"/>
                <a:gd name="T8" fmla="*/ 6 w 16"/>
                <a:gd name="T9" fmla="*/ 1 h 13"/>
                <a:gd name="T10" fmla="*/ 13 w 16"/>
                <a:gd name="T11" fmla="*/ 6 h 13"/>
                <a:gd name="T12" fmla="*/ 15 w 16"/>
                <a:gd name="T13" fmla="*/ 11 h 13"/>
                <a:gd name="T14" fmla="*/ 11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1" y="13"/>
                  </a:moveTo>
                  <a:cubicBezTo>
                    <a:pt x="11" y="13"/>
                    <a:pt x="10" y="12"/>
                    <a:pt x="10" y="12"/>
                  </a:cubicBezTo>
                  <a:cubicBezTo>
                    <a:pt x="2" y="8"/>
                    <a:pt x="2" y="8"/>
                    <a:pt x="2" y="8"/>
                  </a:cubicBezTo>
                  <a:cubicBezTo>
                    <a:pt x="0" y="7"/>
                    <a:pt x="0" y="5"/>
                    <a:pt x="1" y="3"/>
                  </a:cubicBezTo>
                  <a:cubicBezTo>
                    <a:pt x="2" y="1"/>
                    <a:pt x="4" y="0"/>
                    <a:pt x="6" y="1"/>
                  </a:cubicBezTo>
                  <a:cubicBezTo>
                    <a:pt x="13" y="6"/>
                    <a:pt x="13" y="6"/>
                    <a:pt x="13" y="6"/>
                  </a:cubicBezTo>
                  <a:cubicBezTo>
                    <a:pt x="15" y="7"/>
                    <a:pt x="16" y="9"/>
                    <a:pt x="15" y="11"/>
                  </a:cubicBezTo>
                  <a:cubicBezTo>
                    <a:pt x="14" y="12"/>
                    <a:pt x="13" y="13"/>
                    <a:pt x="1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24" name="Freeform 437">
              <a:extLst>
                <a:ext uri="{FF2B5EF4-FFF2-40B4-BE49-F238E27FC236}">
                  <a16:creationId xmlns:a16="http://schemas.microsoft.com/office/drawing/2014/main" id="{D12D9E42-B5F0-5406-3DA4-0BCDFD7789F8}"/>
                </a:ext>
              </a:extLst>
            </p:cNvPr>
            <p:cNvSpPr>
              <a:spLocks/>
            </p:cNvSpPr>
            <p:nvPr/>
          </p:nvSpPr>
          <p:spPr bwMode="auto">
            <a:xfrm>
              <a:off x="7745413" y="5732463"/>
              <a:ext cx="90488" cy="63500"/>
            </a:xfrm>
            <a:custGeom>
              <a:avLst/>
              <a:gdLst>
                <a:gd name="T0" fmla="*/ 20 w 24"/>
                <a:gd name="T1" fmla="*/ 17 h 17"/>
                <a:gd name="T2" fmla="*/ 18 w 24"/>
                <a:gd name="T3" fmla="*/ 16 h 17"/>
                <a:gd name="T4" fmla="*/ 3 w 24"/>
                <a:gd name="T5" fmla="*/ 7 h 17"/>
                <a:gd name="T6" fmla="*/ 1 w 24"/>
                <a:gd name="T7" fmla="*/ 2 h 17"/>
                <a:gd name="T8" fmla="*/ 6 w 24"/>
                <a:gd name="T9" fmla="*/ 1 h 17"/>
                <a:gd name="T10" fmla="*/ 22 w 24"/>
                <a:gd name="T11" fmla="*/ 10 h 17"/>
                <a:gd name="T12" fmla="*/ 23 w 24"/>
                <a:gd name="T13" fmla="*/ 15 h 17"/>
                <a:gd name="T14" fmla="*/ 20 w 24"/>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20" y="17"/>
                  </a:moveTo>
                  <a:cubicBezTo>
                    <a:pt x="19" y="17"/>
                    <a:pt x="19" y="16"/>
                    <a:pt x="18" y="16"/>
                  </a:cubicBezTo>
                  <a:cubicBezTo>
                    <a:pt x="3" y="7"/>
                    <a:pt x="3" y="7"/>
                    <a:pt x="3" y="7"/>
                  </a:cubicBezTo>
                  <a:cubicBezTo>
                    <a:pt x="1" y="6"/>
                    <a:pt x="0" y="4"/>
                    <a:pt x="1" y="2"/>
                  </a:cubicBezTo>
                  <a:cubicBezTo>
                    <a:pt x="2" y="1"/>
                    <a:pt x="5" y="0"/>
                    <a:pt x="6" y="1"/>
                  </a:cubicBezTo>
                  <a:cubicBezTo>
                    <a:pt x="22" y="10"/>
                    <a:pt x="22" y="10"/>
                    <a:pt x="22" y="10"/>
                  </a:cubicBezTo>
                  <a:cubicBezTo>
                    <a:pt x="23" y="11"/>
                    <a:pt x="24" y="13"/>
                    <a:pt x="23" y="15"/>
                  </a:cubicBezTo>
                  <a:cubicBezTo>
                    <a:pt x="22" y="16"/>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25" name="Freeform 438">
              <a:extLst>
                <a:ext uri="{FF2B5EF4-FFF2-40B4-BE49-F238E27FC236}">
                  <a16:creationId xmlns:a16="http://schemas.microsoft.com/office/drawing/2014/main" id="{2E92C2D1-B25A-EA3A-AC60-3067D27D2B34}"/>
                </a:ext>
              </a:extLst>
            </p:cNvPr>
            <p:cNvSpPr>
              <a:spLocks/>
            </p:cNvSpPr>
            <p:nvPr/>
          </p:nvSpPr>
          <p:spPr bwMode="auto">
            <a:xfrm>
              <a:off x="7608888" y="5513388"/>
              <a:ext cx="339725" cy="342900"/>
            </a:xfrm>
            <a:custGeom>
              <a:avLst/>
              <a:gdLst>
                <a:gd name="T0" fmla="*/ 54 w 90"/>
                <a:gd name="T1" fmla="*/ 91 h 91"/>
                <a:gd name="T2" fmla="*/ 53 w 90"/>
                <a:gd name="T3" fmla="*/ 91 h 91"/>
                <a:gd name="T4" fmla="*/ 51 w 90"/>
                <a:gd name="T5" fmla="*/ 90 h 91"/>
                <a:gd name="T6" fmla="*/ 31 w 90"/>
                <a:gd name="T7" fmla="*/ 79 h 91"/>
                <a:gd name="T8" fmla="*/ 21 w 90"/>
                <a:gd name="T9" fmla="*/ 66 h 91"/>
                <a:gd name="T10" fmla="*/ 17 w 90"/>
                <a:gd name="T11" fmla="*/ 54 h 91"/>
                <a:gd name="T12" fmla="*/ 15 w 90"/>
                <a:gd name="T13" fmla="*/ 52 h 91"/>
                <a:gd name="T14" fmla="*/ 2 w 90"/>
                <a:gd name="T15" fmla="*/ 44 h 91"/>
                <a:gd name="T16" fmla="*/ 0 w 90"/>
                <a:gd name="T17" fmla="*/ 42 h 91"/>
                <a:gd name="T18" fmla="*/ 1 w 90"/>
                <a:gd name="T19" fmla="*/ 39 h 91"/>
                <a:gd name="T20" fmla="*/ 22 w 90"/>
                <a:gd name="T21" fmla="*/ 2 h 91"/>
                <a:gd name="T22" fmla="*/ 25 w 90"/>
                <a:gd name="T23" fmla="*/ 0 h 91"/>
                <a:gd name="T24" fmla="*/ 27 w 90"/>
                <a:gd name="T25" fmla="*/ 0 h 91"/>
                <a:gd name="T26" fmla="*/ 35 w 90"/>
                <a:gd name="T27" fmla="*/ 5 h 91"/>
                <a:gd name="T28" fmla="*/ 51 w 90"/>
                <a:gd name="T29" fmla="*/ 11 h 91"/>
                <a:gd name="T30" fmla="*/ 53 w 90"/>
                <a:gd name="T31" fmla="*/ 11 h 91"/>
                <a:gd name="T32" fmla="*/ 65 w 90"/>
                <a:gd name="T33" fmla="*/ 16 h 91"/>
                <a:gd name="T34" fmla="*/ 88 w 90"/>
                <a:gd name="T35" fmla="*/ 29 h 91"/>
                <a:gd name="T36" fmla="*/ 89 w 90"/>
                <a:gd name="T37" fmla="*/ 34 h 91"/>
                <a:gd name="T38" fmla="*/ 84 w 90"/>
                <a:gd name="T39" fmla="*/ 36 h 91"/>
                <a:gd name="T40" fmla="*/ 62 w 90"/>
                <a:gd name="T41" fmla="*/ 23 h 91"/>
                <a:gd name="T42" fmla="*/ 51 w 90"/>
                <a:gd name="T43" fmla="*/ 18 h 91"/>
                <a:gd name="T44" fmla="*/ 49 w 90"/>
                <a:gd name="T45" fmla="*/ 18 h 91"/>
                <a:gd name="T46" fmla="*/ 31 w 90"/>
                <a:gd name="T47" fmla="*/ 11 h 91"/>
                <a:gd name="T48" fmla="*/ 27 w 90"/>
                <a:gd name="T49" fmla="*/ 8 h 91"/>
                <a:gd name="T50" fmla="*/ 9 w 90"/>
                <a:gd name="T51" fmla="*/ 40 h 91"/>
                <a:gd name="T52" fmla="*/ 19 w 90"/>
                <a:gd name="T53" fmla="*/ 45 h 91"/>
                <a:gd name="T54" fmla="*/ 24 w 90"/>
                <a:gd name="T55" fmla="*/ 51 h 91"/>
                <a:gd name="T56" fmla="*/ 27 w 90"/>
                <a:gd name="T57" fmla="*/ 64 h 91"/>
                <a:gd name="T58" fmla="*/ 34 w 90"/>
                <a:gd name="T59" fmla="*/ 72 h 91"/>
                <a:gd name="T60" fmla="*/ 55 w 90"/>
                <a:gd name="T61" fmla="*/ 84 h 91"/>
                <a:gd name="T62" fmla="*/ 55 w 90"/>
                <a:gd name="T63" fmla="*/ 84 h 91"/>
                <a:gd name="T64" fmla="*/ 58 w 90"/>
                <a:gd name="T65" fmla="*/ 89 h 91"/>
                <a:gd name="T66" fmla="*/ 54 w 90"/>
                <a:gd name="T6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1">
                  <a:moveTo>
                    <a:pt x="54" y="91"/>
                  </a:moveTo>
                  <a:cubicBezTo>
                    <a:pt x="54" y="91"/>
                    <a:pt x="53" y="91"/>
                    <a:pt x="53" y="91"/>
                  </a:cubicBezTo>
                  <a:cubicBezTo>
                    <a:pt x="52" y="91"/>
                    <a:pt x="52" y="91"/>
                    <a:pt x="51" y="90"/>
                  </a:cubicBezTo>
                  <a:cubicBezTo>
                    <a:pt x="31" y="79"/>
                    <a:pt x="31" y="79"/>
                    <a:pt x="31" y="79"/>
                  </a:cubicBezTo>
                  <a:cubicBezTo>
                    <a:pt x="26" y="76"/>
                    <a:pt x="22" y="71"/>
                    <a:pt x="21" y="66"/>
                  </a:cubicBezTo>
                  <a:cubicBezTo>
                    <a:pt x="17" y="54"/>
                    <a:pt x="17" y="54"/>
                    <a:pt x="17" y="54"/>
                  </a:cubicBezTo>
                  <a:cubicBezTo>
                    <a:pt x="16" y="53"/>
                    <a:pt x="16" y="52"/>
                    <a:pt x="15" y="52"/>
                  </a:cubicBezTo>
                  <a:cubicBezTo>
                    <a:pt x="2" y="44"/>
                    <a:pt x="2" y="44"/>
                    <a:pt x="2" y="44"/>
                  </a:cubicBezTo>
                  <a:cubicBezTo>
                    <a:pt x="1" y="44"/>
                    <a:pt x="1" y="43"/>
                    <a:pt x="0" y="42"/>
                  </a:cubicBezTo>
                  <a:cubicBezTo>
                    <a:pt x="0" y="41"/>
                    <a:pt x="0" y="40"/>
                    <a:pt x="1" y="39"/>
                  </a:cubicBezTo>
                  <a:cubicBezTo>
                    <a:pt x="22" y="2"/>
                    <a:pt x="22" y="2"/>
                    <a:pt x="22" y="2"/>
                  </a:cubicBezTo>
                  <a:cubicBezTo>
                    <a:pt x="23" y="1"/>
                    <a:pt x="24" y="0"/>
                    <a:pt x="25" y="0"/>
                  </a:cubicBezTo>
                  <a:cubicBezTo>
                    <a:pt x="26" y="0"/>
                    <a:pt x="27" y="0"/>
                    <a:pt x="27" y="0"/>
                  </a:cubicBezTo>
                  <a:cubicBezTo>
                    <a:pt x="35" y="5"/>
                    <a:pt x="35" y="5"/>
                    <a:pt x="35" y="5"/>
                  </a:cubicBezTo>
                  <a:cubicBezTo>
                    <a:pt x="40" y="8"/>
                    <a:pt x="45" y="10"/>
                    <a:pt x="51" y="11"/>
                  </a:cubicBezTo>
                  <a:cubicBezTo>
                    <a:pt x="53" y="11"/>
                    <a:pt x="53" y="11"/>
                    <a:pt x="53" y="11"/>
                  </a:cubicBezTo>
                  <a:cubicBezTo>
                    <a:pt x="57" y="12"/>
                    <a:pt x="61" y="14"/>
                    <a:pt x="65" y="16"/>
                  </a:cubicBezTo>
                  <a:cubicBezTo>
                    <a:pt x="88" y="29"/>
                    <a:pt x="88" y="29"/>
                    <a:pt x="88" y="29"/>
                  </a:cubicBezTo>
                  <a:cubicBezTo>
                    <a:pt x="90" y="30"/>
                    <a:pt x="90" y="33"/>
                    <a:pt x="89" y="34"/>
                  </a:cubicBezTo>
                  <a:cubicBezTo>
                    <a:pt x="88" y="36"/>
                    <a:pt x="86" y="37"/>
                    <a:pt x="84" y="36"/>
                  </a:cubicBezTo>
                  <a:cubicBezTo>
                    <a:pt x="62" y="23"/>
                    <a:pt x="62" y="23"/>
                    <a:pt x="62" y="23"/>
                  </a:cubicBezTo>
                  <a:cubicBezTo>
                    <a:pt x="58" y="21"/>
                    <a:pt x="55" y="19"/>
                    <a:pt x="51" y="18"/>
                  </a:cubicBezTo>
                  <a:cubicBezTo>
                    <a:pt x="49" y="18"/>
                    <a:pt x="49" y="18"/>
                    <a:pt x="49" y="18"/>
                  </a:cubicBezTo>
                  <a:cubicBezTo>
                    <a:pt x="43" y="17"/>
                    <a:pt x="37" y="14"/>
                    <a:pt x="31" y="11"/>
                  </a:cubicBezTo>
                  <a:cubicBezTo>
                    <a:pt x="27" y="8"/>
                    <a:pt x="27" y="8"/>
                    <a:pt x="27" y="8"/>
                  </a:cubicBezTo>
                  <a:cubicBezTo>
                    <a:pt x="9" y="40"/>
                    <a:pt x="9" y="40"/>
                    <a:pt x="9" y="40"/>
                  </a:cubicBezTo>
                  <a:cubicBezTo>
                    <a:pt x="19" y="45"/>
                    <a:pt x="19" y="45"/>
                    <a:pt x="19" y="45"/>
                  </a:cubicBezTo>
                  <a:cubicBezTo>
                    <a:pt x="21" y="47"/>
                    <a:pt x="23" y="49"/>
                    <a:pt x="24" y="51"/>
                  </a:cubicBezTo>
                  <a:cubicBezTo>
                    <a:pt x="27" y="64"/>
                    <a:pt x="27" y="64"/>
                    <a:pt x="27" y="64"/>
                  </a:cubicBezTo>
                  <a:cubicBezTo>
                    <a:pt x="29" y="67"/>
                    <a:pt x="31" y="70"/>
                    <a:pt x="34" y="72"/>
                  </a:cubicBezTo>
                  <a:cubicBezTo>
                    <a:pt x="55" y="84"/>
                    <a:pt x="55" y="84"/>
                    <a:pt x="55" y="84"/>
                  </a:cubicBezTo>
                  <a:cubicBezTo>
                    <a:pt x="55" y="84"/>
                    <a:pt x="55" y="84"/>
                    <a:pt x="55" y="84"/>
                  </a:cubicBezTo>
                  <a:cubicBezTo>
                    <a:pt x="57" y="85"/>
                    <a:pt x="58" y="87"/>
                    <a:pt x="58" y="89"/>
                  </a:cubicBezTo>
                  <a:cubicBezTo>
                    <a:pt x="57" y="90"/>
                    <a:pt x="56" y="91"/>
                    <a:pt x="54"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26" name="Freeform 439">
              <a:extLst>
                <a:ext uri="{FF2B5EF4-FFF2-40B4-BE49-F238E27FC236}">
                  <a16:creationId xmlns:a16="http://schemas.microsoft.com/office/drawing/2014/main" id="{6FB899BA-1963-8817-4BBB-646EC769736C}"/>
                </a:ext>
              </a:extLst>
            </p:cNvPr>
            <p:cNvSpPr>
              <a:spLocks/>
            </p:cNvSpPr>
            <p:nvPr/>
          </p:nvSpPr>
          <p:spPr bwMode="auto">
            <a:xfrm>
              <a:off x="7981951" y="5780088"/>
              <a:ext cx="79375" cy="57150"/>
            </a:xfrm>
            <a:custGeom>
              <a:avLst/>
              <a:gdLst>
                <a:gd name="T0" fmla="*/ 5 w 21"/>
                <a:gd name="T1" fmla="*/ 15 h 15"/>
                <a:gd name="T2" fmla="*/ 1 w 21"/>
                <a:gd name="T3" fmla="*/ 13 h 15"/>
                <a:gd name="T4" fmla="*/ 3 w 21"/>
                <a:gd name="T5" fmla="*/ 8 h 15"/>
                <a:gd name="T6" fmla="*/ 15 w 21"/>
                <a:gd name="T7" fmla="*/ 1 h 15"/>
                <a:gd name="T8" fmla="*/ 20 w 21"/>
                <a:gd name="T9" fmla="*/ 3 h 15"/>
                <a:gd name="T10" fmla="*/ 18 w 21"/>
                <a:gd name="T11" fmla="*/ 8 h 15"/>
                <a:gd name="T12" fmla="*/ 6 w 21"/>
                <a:gd name="T13" fmla="*/ 15 h 15"/>
                <a:gd name="T14" fmla="*/ 5 w 21"/>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5" y="15"/>
                  </a:moveTo>
                  <a:cubicBezTo>
                    <a:pt x="3" y="15"/>
                    <a:pt x="2" y="14"/>
                    <a:pt x="1" y="13"/>
                  </a:cubicBezTo>
                  <a:cubicBezTo>
                    <a:pt x="0" y="12"/>
                    <a:pt x="1" y="9"/>
                    <a:pt x="3" y="8"/>
                  </a:cubicBezTo>
                  <a:cubicBezTo>
                    <a:pt x="15" y="1"/>
                    <a:pt x="15" y="1"/>
                    <a:pt x="15" y="1"/>
                  </a:cubicBezTo>
                  <a:cubicBezTo>
                    <a:pt x="16" y="0"/>
                    <a:pt x="19" y="1"/>
                    <a:pt x="20" y="3"/>
                  </a:cubicBezTo>
                  <a:cubicBezTo>
                    <a:pt x="21" y="5"/>
                    <a:pt x="20" y="7"/>
                    <a:pt x="18" y="8"/>
                  </a:cubicBezTo>
                  <a:cubicBezTo>
                    <a:pt x="6" y="15"/>
                    <a:pt x="6" y="15"/>
                    <a:pt x="6" y="15"/>
                  </a:cubicBezTo>
                  <a:cubicBezTo>
                    <a:pt x="6" y="15"/>
                    <a:pt x="5" y="15"/>
                    <a:pt x="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27" name="Freeform 440">
              <a:extLst>
                <a:ext uri="{FF2B5EF4-FFF2-40B4-BE49-F238E27FC236}">
                  <a16:creationId xmlns:a16="http://schemas.microsoft.com/office/drawing/2014/main" id="{DB6947E8-FB79-A8A5-CE17-49AEB7362812}"/>
                </a:ext>
              </a:extLst>
            </p:cNvPr>
            <p:cNvSpPr>
              <a:spLocks/>
            </p:cNvSpPr>
            <p:nvPr/>
          </p:nvSpPr>
          <p:spPr bwMode="auto">
            <a:xfrm>
              <a:off x="7981951" y="5743575"/>
              <a:ext cx="57150" cy="41275"/>
            </a:xfrm>
            <a:custGeom>
              <a:avLst/>
              <a:gdLst>
                <a:gd name="T0" fmla="*/ 5 w 15"/>
                <a:gd name="T1" fmla="*/ 11 h 11"/>
                <a:gd name="T2" fmla="*/ 1 w 15"/>
                <a:gd name="T3" fmla="*/ 9 h 11"/>
                <a:gd name="T4" fmla="*/ 3 w 15"/>
                <a:gd name="T5" fmla="*/ 4 h 11"/>
                <a:gd name="T6" fmla="*/ 9 w 15"/>
                <a:gd name="T7" fmla="*/ 1 h 11"/>
                <a:gd name="T8" fmla="*/ 14 w 15"/>
                <a:gd name="T9" fmla="*/ 2 h 11"/>
                <a:gd name="T10" fmla="*/ 12 w 15"/>
                <a:gd name="T11" fmla="*/ 7 h 11"/>
                <a:gd name="T12" fmla="*/ 6 w 15"/>
                <a:gd name="T13" fmla="*/ 11 h 11"/>
                <a:gd name="T14" fmla="*/ 5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5" y="11"/>
                  </a:moveTo>
                  <a:cubicBezTo>
                    <a:pt x="3" y="11"/>
                    <a:pt x="2" y="10"/>
                    <a:pt x="1" y="9"/>
                  </a:cubicBezTo>
                  <a:cubicBezTo>
                    <a:pt x="0" y="8"/>
                    <a:pt x="1" y="5"/>
                    <a:pt x="3" y="4"/>
                  </a:cubicBezTo>
                  <a:cubicBezTo>
                    <a:pt x="9" y="1"/>
                    <a:pt x="9" y="1"/>
                    <a:pt x="9" y="1"/>
                  </a:cubicBezTo>
                  <a:cubicBezTo>
                    <a:pt x="10" y="0"/>
                    <a:pt x="13" y="1"/>
                    <a:pt x="14" y="2"/>
                  </a:cubicBezTo>
                  <a:cubicBezTo>
                    <a:pt x="15" y="4"/>
                    <a:pt x="14" y="6"/>
                    <a:pt x="12" y="7"/>
                  </a:cubicBezTo>
                  <a:cubicBezTo>
                    <a:pt x="6" y="11"/>
                    <a:pt x="6" y="11"/>
                    <a:pt x="6" y="11"/>
                  </a:cubicBezTo>
                  <a:cubicBezTo>
                    <a:pt x="6" y="11"/>
                    <a:pt x="5" y="11"/>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28" name="Freeform 441">
              <a:extLst>
                <a:ext uri="{FF2B5EF4-FFF2-40B4-BE49-F238E27FC236}">
                  <a16:creationId xmlns:a16="http://schemas.microsoft.com/office/drawing/2014/main" id="{D0F7E229-83D8-093A-4C8F-7E745C8EC90D}"/>
                </a:ext>
              </a:extLst>
            </p:cNvPr>
            <p:cNvSpPr>
              <a:spLocks/>
            </p:cNvSpPr>
            <p:nvPr/>
          </p:nvSpPr>
          <p:spPr bwMode="auto">
            <a:xfrm>
              <a:off x="7967663" y="5705475"/>
              <a:ext cx="44450" cy="33337"/>
            </a:xfrm>
            <a:custGeom>
              <a:avLst/>
              <a:gdLst>
                <a:gd name="T0" fmla="*/ 5 w 12"/>
                <a:gd name="T1" fmla="*/ 9 h 9"/>
                <a:gd name="T2" fmla="*/ 1 w 12"/>
                <a:gd name="T3" fmla="*/ 8 h 9"/>
                <a:gd name="T4" fmla="*/ 3 w 12"/>
                <a:gd name="T5" fmla="*/ 3 h 9"/>
                <a:gd name="T6" fmla="*/ 6 w 12"/>
                <a:gd name="T7" fmla="*/ 1 h 9"/>
                <a:gd name="T8" fmla="*/ 11 w 12"/>
                <a:gd name="T9" fmla="*/ 2 h 9"/>
                <a:gd name="T10" fmla="*/ 10 w 12"/>
                <a:gd name="T11" fmla="*/ 7 h 9"/>
                <a:gd name="T12" fmla="*/ 6 w 12"/>
                <a:gd name="T13" fmla="*/ 9 h 9"/>
                <a:gd name="T14" fmla="*/ 5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5" y="9"/>
                  </a:moveTo>
                  <a:cubicBezTo>
                    <a:pt x="3" y="9"/>
                    <a:pt x="2" y="9"/>
                    <a:pt x="1" y="8"/>
                  </a:cubicBezTo>
                  <a:cubicBezTo>
                    <a:pt x="0" y="6"/>
                    <a:pt x="1" y="4"/>
                    <a:pt x="3" y="3"/>
                  </a:cubicBezTo>
                  <a:cubicBezTo>
                    <a:pt x="6" y="1"/>
                    <a:pt x="6" y="1"/>
                    <a:pt x="6" y="1"/>
                  </a:cubicBezTo>
                  <a:cubicBezTo>
                    <a:pt x="8" y="0"/>
                    <a:pt x="10" y="0"/>
                    <a:pt x="11" y="2"/>
                  </a:cubicBezTo>
                  <a:cubicBezTo>
                    <a:pt x="12" y="4"/>
                    <a:pt x="12" y="6"/>
                    <a:pt x="10" y="7"/>
                  </a:cubicBezTo>
                  <a:cubicBezTo>
                    <a:pt x="6" y="9"/>
                    <a:pt x="6" y="9"/>
                    <a:pt x="6" y="9"/>
                  </a:cubicBezTo>
                  <a:cubicBezTo>
                    <a:pt x="6" y="9"/>
                    <a:pt x="5"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29" name="Freeform 442">
              <a:extLst>
                <a:ext uri="{FF2B5EF4-FFF2-40B4-BE49-F238E27FC236}">
                  <a16:creationId xmlns:a16="http://schemas.microsoft.com/office/drawing/2014/main" id="{B1C6CE84-E88D-BB56-CBDC-F54B8224F55B}"/>
                </a:ext>
              </a:extLst>
            </p:cNvPr>
            <p:cNvSpPr>
              <a:spLocks/>
            </p:cNvSpPr>
            <p:nvPr/>
          </p:nvSpPr>
          <p:spPr bwMode="auto">
            <a:xfrm>
              <a:off x="7951788" y="5622925"/>
              <a:ext cx="109538" cy="74612"/>
            </a:xfrm>
            <a:custGeom>
              <a:avLst/>
              <a:gdLst>
                <a:gd name="T0" fmla="*/ 4 w 29"/>
                <a:gd name="T1" fmla="*/ 20 h 20"/>
                <a:gd name="T2" fmla="*/ 1 w 29"/>
                <a:gd name="T3" fmla="*/ 18 h 20"/>
                <a:gd name="T4" fmla="*/ 2 w 29"/>
                <a:gd name="T5" fmla="*/ 13 h 20"/>
                <a:gd name="T6" fmla="*/ 23 w 29"/>
                <a:gd name="T7" fmla="*/ 1 h 20"/>
                <a:gd name="T8" fmla="*/ 28 w 29"/>
                <a:gd name="T9" fmla="*/ 3 h 20"/>
                <a:gd name="T10" fmla="*/ 26 w 29"/>
                <a:gd name="T11" fmla="*/ 8 h 20"/>
                <a:gd name="T12" fmla="*/ 6 w 29"/>
                <a:gd name="T13" fmla="*/ 20 h 20"/>
                <a:gd name="T14" fmla="*/ 4 w 2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0">
                  <a:moveTo>
                    <a:pt x="4" y="20"/>
                  </a:moveTo>
                  <a:cubicBezTo>
                    <a:pt x="3" y="20"/>
                    <a:pt x="2" y="19"/>
                    <a:pt x="1" y="18"/>
                  </a:cubicBezTo>
                  <a:cubicBezTo>
                    <a:pt x="0" y="16"/>
                    <a:pt x="1" y="14"/>
                    <a:pt x="2" y="13"/>
                  </a:cubicBezTo>
                  <a:cubicBezTo>
                    <a:pt x="23" y="1"/>
                    <a:pt x="23" y="1"/>
                    <a:pt x="23" y="1"/>
                  </a:cubicBezTo>
                  <a:cubicBezTo>
                    <a:pt x="24" y="0"/>
                    <a:pt x="27" y="1"/>
                    <a:pt x="28" y="3"/>
                  </a:cubicBezTo>
                  <a:cubicBezTo>
                    <a:pt x="29" y="5"/>
                    <a:pt x="28" y="7"/>
                    <a:pt x="26" y="8"/>
                  </a:cubicBezTo>
                  <a:cubicBezTo>
                    <a:pt x="6" y="20"/>
                    <a:pt x="6" y="20"/>
                    <a:pt x="6" y="20"/>
                  </a:cubicBezTo>
                  <a:cubicBezTo>
                    <a:pt x="5" y="20"/>
                    <a:pt x="5" y="20"/>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0" name="Freeform 443">
              <a:extLst>
                <a:ext uri="{FF2B5EF4-FFF2-40B4-BE49-F238E27FC236}">
                  <a16:creationId xmlns:a16="http://schemas.microsoft.com/office/drawing/2014/main" id="{F48B3CE9-3E90-E595-E358-62B690442B6E}"/>
                </a:ext>
              </a:extLst>
            </p:cNvPr>
            <p:cNvSpPr>
              <a:spLocks/>
            </p:cNvSpPr>
            <p:nvPr/>
          </p:nvSpPr>
          <p:spPr bwMode="auto">
            <a:xfrm>
              <a:off x="7902576" y="5546725"/>
              <a:ext cx="377825" cy="309562"/>
            </a:xfrm>
            <a:custGeom>
              <a:avLst/>
              <a:gdLst>
                <a:gd name="T0" fmla="*/ 41 w 100"/>
                <a:gd name="T1" fmla="*/ 82 h 82"/>
                <a:gd name="T2" fmla="*/ 37 w 100"/>
                <a:gd name="T3" fmla="*/ 81 h 82"/>
                <a:gd name="T4" fmla="*/ 39 w 100"/>
                <a:gd name="T5" fmla="*/ 76 h 82"/>
                <a:gd name="T6" fmla="*/ 61 w 100"/>
                <a:gd name="T7" fmla="*/ 63 h 82"/>
                <a:gd name="T8" fmla="*/ 70 w 100"/>
                <a:gd name="T9" fmla="*/ 56 h 82"/>
                <a:gd name="T10" fmla="*/ 71 w 100"/>
                <a:gd name="T11" fmla="*/ 54 h 82"/>
                <a:gd name="T12" fmla="*/ 86 w 100"/>
                <a:gd name="T13" fmla="*/ 42 h 82"/>
                <a:gd name="T14" fmla="*/ 91 w 100"/>
                <a:gd name="T15" fmla="*/ 40 h 82"/>
                <a:gd name="T16" fmla="*/ 73 w 100"/>
                <a:gd name="T17" fmla="*/ 8 h 82"/>
                <a:gd name="T18" fmla="*/ 63 w 100"/>
                <a:gd name="T19" fmla="*/ 14 h 82"/>
                <a:gd name="T20" fmla="*/ 55 w 100"/>
                <a:gd name="T21" fmla="*/ 15 h 82"/>
                <a:gd name="T22" fmla="*/ 43 w 100"/>
                <a:gd name="T23" fmla="*/ 12 h 82"/>
                <a:gd name="T24" fmla="*/ 32 w 100"/>
                <a:gd name="T25" fmla="*/ 14 h 82"/>
                <a:gd name="T26" fmla="*/ 12 w 100"/>
                <a:gd name="T27" fmla="*/ 26 h 82"/>
                <a:gd name="T28" fmla="*/ 10 w 100"/>
                <a:gd name="T29" fmla="*/ 32 h 82"/>
                <a:gd name="T30" fmla="*/ 12 w 100"/>
                <a:gd name="T31" fmla="*/ 34 h 82"/>
                <a:gd name="T32" fmla="*/ 15 w 100"/>
                <a:gd name="T33" fmla="*/ 33 h 82"/>
                <a:gd name="T34" fmla="*/ 20 w 100"/>
                <a:gd name="T35" fmla="*/ 35 h 82"/>
                <a:gd name="T36" fmla="*/ 19 w 100"/>
                <a:gd name="T37" fmla="*/ 40 h 82"/>
                <a:gd name="T38" fmla="*/ 9 w 100"/>
                <a:gd name="T39" fmla="*/ 45 h 82"/>
                <a:gd name="T40" fmla="*/ 4 w 100"/>
                <a:gd name="T41" fmla="*/ 44 h 82"/>
                <a:gd name="T42" fmla="*/ 5 w 100"/>
                <a:gd name="T43" fmla="*/ 39 h 82"/>
                <a:gd name="T44" fmla="*/ 6 w 100"/>
                <a:gd name="T45" fmla="*/ 39 h 82"/>
                <a:gd name="T46" fmla="*/ 3 w 100"/>
                <a:gd name="T47" fmla="*/ 35 h 82"/>
                <a:gd name="T48" fmla="*/ 8 w 100"/>
                <a:gd name="T49" fmla="*/ 20 h 82"/>
                <a:gd name="T50" fmla="*/ 28 w 100"/>
                <a:gd name="T51" fmla="*/ 8 h 82"/>
                <a:gd name="T52" fmla="*/ 44 w 100"/>
                <a:gd name="T53" fmla="*/ 5 h 82"/>
                <a:gd name="T54" fmla="*/ 57 w 100"/>
                <a:gd name="T55" fmla="*/ 8 h 82"/>
                <a:gd name="T56" fmla="*/ 59 w 100"/>
                <a:gd name="T57" fmla="*/ 8 h 82"/>
                <a:gd name="T58" fmla="*/ 72 w 100"/>
                <a:gd name="T59" fmla="*/ 0 h 82"/>
                <a:gd name="T60" fmla="*/ 75 w 100"/>
                <a:gd name="T61" fmla="*/ 0 h 82"/>
                <a:gd name="T62" fmla="*/ 77 w 100"/>
                <a:gd name="T63" fmla="*/ 2 h 82"/>
                <a:gd name="T64" fmla="*/ 99 w 100"/>
                <a:gd name="T65" fmla="*/ 39 h 82"/>
                <a:gd name="T66" fmla="*/ 98 w 100"/>
                <a:gd name="T67" fmla="*/ 44 h 82"/>
                <a:gd name="T68" fmla="*/ 90 w 100"/>
                <a:gd name="T69" fmla="*/ 48 h 82"/>
                <a:gd name="T70" fmla="*/ 77 w 100"/>
                <a:gd name="T71" fmla="*/ 59 h 82"/>
                <a:gd name="T72" fmla="*/ 75 w 100"/>
                <a:gd name="T73" fmla="*/ 61 h 82"/>
                <a:gd name="T74" fmla="*/ 65 w 100"/>
                <a:gd name="T75" fmla="*/ 69 h 82"/>
                <a:gd name="T76" fmla="*/ 42 w 100"/>
                <a:gd name="T77" fmla="*/ 82 h 82"/>
                <a:gd name="T78" fmla="*/ 41 w 100"/>
                <a:gd name="T7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82">
                  <a:moveTo>
                    <a:pt x="41" y="82"/>
                  </a:moveTo>
                  <a:cubicBezTo>
                    <a:pt x="39" y="82"/>
                    <a:pt x="38" y="82"/>
                    <a:pt x="37" y="81"/>
                  </a:cubicBezTo>
                  <a:cubicBezTo>
                    <a:pt x="36" y="79"/>
                    <a:pt x="37" y="77"/>
                    <a:pt x="39" y="76"/>
                  </a:cubicBezTo>
                  <a:cubicBezTo>
                    <a:pt x="61" y="63"/>
                    <a:pt x="61" y="63"/>
                    <a:pt x="61" y="63"/>
                  </a:cubicBezTo>
                  <a:cubicBezTo>
                    <a:pt x="64" y="61"/>
                    <a:pt x="67" y="59"/>
                    <a:pt x="70" y="56"/>
                  </a:cubicBezTo>
                  <a:cubicBezTo>
                    <a:pt x="71" y="54"/>
                    <a:pt x="71" y="54"/>
                    <a:pt x="71" y="54"/>
                  </a:cubicBezTo>
                  <a:cubicBezTo>
                    <a:pt x="76" y="49"/>
                    <a:pt x="81" y="45"/>
                    <a:pt x="86" y="42"/>
                  </a:cubicBezTo>
                  <a:cubicBezTo>
                    <a:pt x="91" y="40"/>
                    <a:pt x="91" y="40"/>
                    <a:pt x="91" y="40"/>
                  </a:cubicBezTo>
                  <a:cubicBezTo>
                    <a:pt x="73" y="8"/>
                    <a:pt x="73" y="8"/>
                    <a:pt x="73" y="8"/>
                  </a:cubicBezTo>
                  <a:cubicBezTo>
                    <a:pt x="63" y="14"/>
                    <a:pt x="63" y="14"/>
                    <a:pt x="63" y="14"/>
                  </a:cubicBezTo>
                  <a:cubicBezTo>
                    <a:pt x="60" y="16"/>
                    <a:pt x="58" y="16"/>
                    <a:pt x="55" y="15"/>
                  </a:cubicBezTo>
                  <a:cubicBezTo>
                    <a:pt x="43" y="12"/>
                    <a:pt x="43" y="12"/>
                    <a:pt x="43" y="12"/>
                  </a:cubicBezTo>
                  <a:cubicBezTo>
                    <a:pt x="39" y="12"/>
                    <a:pt x="35" y="12"/>
                    <a:pt x="32" y="14"/>
                  </a:cubicBezTo>
                  <a:cubicBezTo>
                    <a:pt x="12" y="26"/>
                    <a:pt x="12" y="26"/>
                    <a:pt x="12" y="26"/>
                  </a:cubicBezTo>
                  <a:cubicBezTo>
                    <a:pt x="10" y="27"/>
                    <a:pt x="9" y="30"/>
                    <a:pt x="10" y="32"/>
                  </a:cubicBezTo>
                  <a:cubicBezTo>
                    <a:pt x="10" y="33"/>
                    <a:pt x="11" y="33"/>
                    <a:pt x="12" y="34"/>
                  </a:cubicBezTo>
                  <a:cubicBezTo>
                    <a:pt x="13" y="34"/>
                    <a:pt x="14" y="34"/>
                    <a:pt x="15" y="33"/>
                  </a:cubicBezTo>
                  <a:cubicBezTo>
                    <a:pt x="17" y="32"/>
                    <a:pt x="19" y="33"/>
                    <a:pt x="20" y="35"/>
                  </a:cubicBezTo>
                  <a:cubicBezTo>
                    <a:pt x="21" y="36"/>
                    <a:pt x="21" y="39"/>
                    <a:pt x="19" y="40"/>
                  </a:cubicBezTo>
                  <a:cubicBezTo>
                    <a:pt x="19" y="40"/>
                    <a:pt x="9" y="45"/>
                    <a:pt x="9" y="45"/>
                  </a:cubicBezTo>
                  <a:cubicBezTo>
                    <a:pt x="7" y="46"/>
                    <a:pt x="5" y="46"/>
                    <a:pt x="4" y="44"/>
                  </a:cubicBezTo>
                  <a:cubicBezTo>
                    <a:pt x="3" y="42"/>
                    <a:pt x="3" y="40"/>
                    <a:pt x="5" y="39"/>
                  </a:cubicBezTo>
                  <a:cubicBezTo>
                    <a:pt x="6" y="39"/>
                    <a:pt x="6" y="39"/>
                    <a:pt x="6" y="39"/>
                  </a:cubicBezTo>
                  <a:cubicBezTo>
                    <a:pt x="5" y="38"/>
                    <a:pt x="4" y="36"/>
                    <a:pt x="3" y="35"/>
                  </a:cubicBezTo>
                  <a:cubicBezTo>
                    <a:pt x="0" y="30"/>
                    <a:pt x="3" y="23"/>
                    <a:pt x="8" y="20"/>
                  </a:cubicBezTo>
                  <a:cubicBezTo>
                    <a:pt x="28" y="8"/>
                    <a:pt x="28" y="8"/>
                    <a:pt x="28" y="8"/>
                  </a:cubicBezTo>
                  <a:cubicBezTo>
                    <a:pt x="33" y="5"/>
                    <a:pt x="39" y="4"/>
                    <a:pt x="44" y="5"/>
                  </a:cubicBezTo>
                  <a:cubicBezTo>
                    <a:pt x="57" y="8"/>
                    <a:pt x="57" y="8"/>
                    <a:pt x="57" y="8"/>
                  </a:cubicBezTo>
                  <a:cubicBezTo>
                    <a:pt x="58" y="8"/>
                    <a:pt x="58" y="8"/>
                    <a:pt x="59" y="8"/>
                  </a:cubicBezTo>
                  <a:cubicBezTo>
                    <a:pt x="72" y="0"/>
                    <a:pt x="72" y="0"/>
                    <a:pt x="72" y="0"/>
                  </a:cubicBezTo>
                  <a:cubicBezTo>
                    <a:pt x="73" y="0"/>
                    <a:pt x="74" y="0"/>
                    <a:pt x="75" y="0"/>
                  </a:cubicBezTo>
                  <a:cubicBezTo>
                    <a:pt x="76" y="0"/>
                    <a:pt x="77" y="1"/>
                    <a:pt x="77" y="2"/>
                  </a:cubicBezTo>
                  <a:cubicBezTo>
                    <a:pt x="99" y="39"/>
                    <a:pt x="99" y="39"/>
                    <a:pt x="99" y="39"/>
                  </a:cubicBezTo>
                  <a:cubicBezTo>
                    <a:pt x="100" y="41"/>
                    <a:pt x="99" y="43"/>
                    <a:pt x="98" y="44"/>
                  </a:cubicBezTo>
                  <a:cubicBezTo>
                    <a:pt x="90" y="48"/>
                    <a:pt x="90" y="48"/>
                    <a:pt x="90" y="48"/>
                  </a:cubicBezTo>
                  <a:cubicBezTo>
                    <a:pt x="85" y="51"/>
                    <a:pt x="81" y="55"/>
                    <a:pt x="77" y="59"/>
                  </a:cubicBezTo>
                  <a:cubicBezTo>
                    <a:pt x="75" y="61"/>
                    <a:pt x="75" y="61"/>
                    <a:pt x="75" y="61"/>
                  </a:cubicBezTo>
                  <a:cubicBezTo>
                    <a:pt x="72" y="64"/>
                    <a:pt x="69" y="67"/>
                    <a:pt x="65" y="69"/>
                  </a:cubicBezTo>
                  <a:cubicBezTo>
                    <a:pt x="42" y="82"/>
                    <a:pt x="42" y="82"/>
                    <a:pt x="42" y="82"/>
                  </a:cubicBezTo>
                  <a:cubicBezTo>
                    <a:pt x="42" y="82"/>
                    <a:pt x="41" y="82"/>
                    <a:pt x="41"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1" name="Freeform 444">
              <a:extLst>
                <a:ext uri="{FF2B5EF4-FFF2-40B4-BE49-F238E27FC236}">
                  <a16:creationId xmlns:a16="http://schemas.microsoft.com/office/drawing/2014/main" id="{CC191272-7CC6-BE46-8C39-ECC369454A62}"/>
                </a:ext>
              </a:extLst>
            </p:cNvPr>
            <p:cNvSpPr>
              <a:spLocks noEditPoints="1"/>
            </p:cNvSpPr>
            <p:nvPr/>
          </p:nvSpPr>
          <p:spPr bwMode="auto">
            <a:xfrm>
              <a:off x="8159751" y="5505450"/>
              <a:ext cx="165100" cy="219075"/>
            </a:xfrm>
            <a:custGeom>
              <a:avLst/>
              <a:gdLst>
                <a:gd name="T0" fmla="*/ 29 w 44"/>
                <a:gd name="T1" fmla="*/ 58 h 58"/>
                <a:gd name="T2" fmla="*/ 28 w 44"/>
                <a:gd name="T3" fmla="*/ 58 h 58"/>
                <a:gd name="T4" fmla="*/ 26 w 44"/>
                <a:gd name="T5" fmla="*/ 56 h 58"/>
                <a:gd name="T6" fmla="*/ 1 w 44"/>
                <a:gd name="T7" fmla="*/ 14 h 58"/>
                <a:gd name="T8" fmla="*/ 3 w 44"/>
                <a:gd name="T9" fmla="*/ 9 h 58"/>
                <a:gd name="T10" fmla="*/ 16 w 44"/>
                <a:gd name="T11" fmla="*/ 1 h 58"/>
                <a:gd name="T12" fmla="*/ 21 w 44"/>
                <a:gd name="T13" fmla="*/ 2 h 58"/>
                <a:gd name="T14" fmla="*/ 44 w 44"/>
                <a:gd name="T15" fmla="*/ 47 h 58"/>
                <a:gd name="T16" fmla="*/ 42 w 44"/>
                <a:gd name="T17" fmla="*/ 51 h 58"/>
                <a:gd name="T18" fmla="*/ 31 w 44"/>
                <a:gd name="T19" fmla="*/ 58 h 58"/>
                <a:gd name="T20" fmla="*/ 29 w 44"/>
                <a:gd name="T21" fmla="*/ 58 h 58"/>
                <a:gd name="T22" fmla="*/ 10 w 44"/>
                <a:gd name="T23" fmla="*/ 13 h 58"/>
                <a:gd name="T24" fmla="*/ 30 w 44"/>
                <a:gd name="T25" fmla="*/ 50 h 58"/>
                <a:gd name="T26" fmla="*/ 36 w 44"/>
                <a:gd name="T27" fmla="*/ 46 h 58"/>
                <a:gd name="T28" fmla="*/ 17 w 44"/>
                <a:gd name="T29" fmla="*/ 9 h 58"/>
                <a:gd name="T30" fmla="*/ 10 w 44"/>
                <a:gd name="T31"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58">
                  <a:moveTo>
                    <a:pt x="29" y="58"/>
                  </a:moveTo>
                  <a:cubicBezTo>
                    <a:pt x="29" y="58"/>
                    <a:pt x="29" y="58"/>
                    <a:pt x="28" y="58"/>
                  </a:cubicBezTo>
                  <a:cubicBezTo>
                    <a:pt x="27" y="58"/>
                    <a:pt x="26" y="57"/>
                    <a:pt x="26" y="56"/>
                  </a:cubicBezTo>
                  <a:cubicBezTo>
                    <a:pt x="1" y="14"/>
                    <a:pt x="1" y="14"/>
                    <a:pt x="1" y="14"/>
                  </a:cubicBezTo>
                  <a:cubicBezTo>
                    <a:pt x="0" y="12"/>
                    <a:pt x="1" y="10"/>
                    <a:pt x="3" y="9"/>
                  </a:cubicBezTo>
                  <a:cubicBezTo>
                    <a:pt x="16" y="1"/>
                    <a:pt x="16" y="1"/>
                    <a:pt x="16" y="1"/>
                  </a:cubicBezTo>
                  <a:cubicBezTo>
                    <a:pt x="18" y="0"/>
                    <a:pt x="20" y="0"/>
                    <a:pt x="21" y="2"/>
                  </a:cubicBezTo>
                  <a:cubicBezTo>
                    <a:pt x="32" y="15"/>
                    <a:pt x="40" y="30"/>
                    <a:pt x="44" y="47"/>
                  </a:cubicBezTo>
                  <a:cubicBezTo>
                    <a:pt x="44" y="49"/>
                    <a:pt x="44" y="50"/>
                    <a:pt x="42" y="51"/>
                  </a:cubicBezTo>
                  <a:cubicBezTo>
                    <a:pt x="31" y="58"/>
                    <a:pt x="31" y="58"/>
                    <a:pt x="31" y="58"/>
                  </a:cubicBezTo>
                  <a:cubicBezTo>
                    <a:pt x="30" y="58"/>
                    <a:pt x="30" y="58"/>
                    <a:pt x="29" y="58"/>
                  </a:cubicBezTo>
                  <a:close/>
                  <a:moveTo>
                    <a:pt x="10" y="13"/>
                  </a:moveTo>
                  <a:cubicBezTo>
                    <a:pt x="30" y="50"/>
                    <a:pt x="30" y="50"/>
                    <a:pt x="30" y="50"/>
                  </a:cubicBezTo>
                  <a:cubicBezTo>
                    <a:pt x="36" y="46"/>
                    <a:pt x="36" y="46"/>
                    <a:pt x="36" y="46"/>
                  </a:cubicBezTo>
                  <a:cubicBezTo>
                    <a:pt x="33" y="33"/>
                    <a:pt x="26" y="20"/>
                    <a:pt x="17" y="9"/>
                  </a:cubicBezTo>
                  <a:lnTo>
                    <a:pt x="1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2" name="Freeform 445">
              <a:extLst>
                <a:ext uri="{FF2B5EF4-FFF2-40B4-BE49-F238E27FC236}">
                  <a16:creationId xmlns:a16="http://schemas.microsoft.com/office/drawing/2014/main" id="{D317298B-268D-7154-8815-F8EB557A8118}"/>
                </a:ext>
              </a:extLst>
            </p:cNvPr>
            <p:cNvSpPr>
              <a:spLocks noEditPoints="1"/>
            </p:cNvSpPr>
            <p:nvPr/>
          </p:nvSpPr>
          <p:spPr bwMode="auto">
            <a:xfrm>
              <a:off x="7553326" y="5478463"/>
              <a:ext cx="173038" cy="211137"/>
            </a:xfrm>
            <a:custGeom>
              <a:avLst/>
              <a:gdLst>
                <a:gd name="T0" fmla="*/ 18 w 46"/>
                <a:gd name="T1" fmla="*/ 56 h 56"/>
                <a:gd name="T2" fmla="*/ 16 w 46"/>
                <a:gd name="T3" fmla="*/ 56 h 56"/>
                <a:gd name="T4" fmla="*/ 2 w 46"/>
                <a:gd name="T5" fmla="*/ 48 h 56"/>
                <a:gd name="T6" fmla="*/ 1 w 46"/>
                <a:gd name="T7" fmla="*/ 43 h 56"/>
                <a:gd name="T8" fmla="*/ 28 w 46"/>
                <a:gd name="T9" fmla="*/ 1 h 56"/>
                <a:gd name="T10" fmla="*/ 33 w 46"/>
                <a:gd name="T11" fmla="*/ 0 h 56"/>
                <a:gd name="T12" fmla="*/ 44 w 46"/>
                <a:gd name="T13" fmla="*/ 7 h 56"/>
                <a:gd name="T14" fmla="*/ 46 w 46"/>
                <a:gd name="T15" fmla="*/ 9 h 56"/>
                <a:gd name="T16" fmla="*/ 45 w 46"/>
                <a:gd name="T17" fmla="*/ 12 h 56"/>
                <a:gd name="T18" fmla="*/ 21 w 46"/>
                <a:gd name="T19" fmla="*/ 54 h 56"/>
                <a:gd name="T20" fmla="*/ 18 w 46"/>
                <a:gd name="T21" fmla="*/ 56 h 56"/>
                <a:gd name="T22" fmla="*/ 8 w 46"/>
                <a:gd name="T23" fmla="*/ 43 h 56"/>
                <a:gd name="T24" fmla="*/ 16 w 46"/>
                <a:gd name="T25" fmla="*/ 48 h 56"/>
                <a:gd name="T26" fmla="*/ 37 w 46"/>
                <a:gd name="T27" fmla="*/ 11 h 56"/>
                <a:gd name="T28" fmla="*/ 31 w 46"/>
                <a:gd name="T29" fmla="*/ 8 h 56"/>
                <a:gd name="T30" fmla="*/ 8 w 46"/>
                <a:gd name="T31"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56">
                  <a:moveTo>
                    <a:pt x="18" y="56"/>
                  </a:moveTo>
                  <a:cubicBezTo>
                    <a:pt x="17" y="56"/>
                    <a:pt x="16" y="56"/>
                    <a:pt x="16" y="56"/>
                  </a:cubicBezTo>
                  <a:cubicBezTo>
                    <a:pt x="2" y="48"/>
                    <a:pt x="2" y="48"/>
                    <a:pt x="2" y="48"/>
                  </a:cubicBezTo>
                  <a:cubicBezTo>
                    <a:pt x="1" y="47"/>
                    <a:pt x="0" y="45"/>
                    <a:pt x="1" y="43"/>
                  </a:cubicBezTo>
                  <a:cubicBezTo>
                    <a:pt x="6" y="27"/>
                    <a:pt x="16" y="13"/>
                    <a:pt x="28" y="1"/>
                  </a:cubicBezTo>
                  <a:cubicBezTo>
                    <a:pt x="29" y="0"/>
                    <a:pt x="31" y="0"/>
                    <a:pt x="33" y="0"/>
                  </a:cubicBezTo>
                  <a:cubicBezTo>
                    <a:pt x="44" y="7"/>
                    <a:pt x="44" y="7"/>
                    <a:pt x="44" y="7"/>
                  </a:cubicBezTo>
                  <a:cubicBezTo>
                    <a:pt x="45" y="7"/>
                    <a:pt x="45" y="8"/>
                    <a:pt x="46" y="9"/>
                  </a:cubicBezTo>
                  <a:cubicBezTo>
                    <a:pt x="46" y="10"/>
                    <a:pt x="46" y="11"/>
                    <a:pt x="45" y="12"/>
                  </a:cubicBezTo>
                  <a:cubicBezTo>
                    <a:pt x="21" y="54"/>
                    <a:pt x="21" y="54"/>
                    <a:pt x="21" y="54"/>
                  </a:cubicBezTo>
                  <a:cubicBezTo>
                    <a:pt x="20" y="56"/>
                    <a:pt x="19" y="56"/>
                    <a:pt x="18" y="56"/>
                  </a:cubicBezTo>
                  <a:close/>
                  <a:moveTo>
                    <a:pt x="8" y="43"/>
                  </a:moveTo>
                  <a:cubicBezTo>
                    <a:pt x="16" y="48"/>
                    <a:pt x="16" y="48"/>
                    <a:pt x="16" y="48"/>
                  </a:cubicBezTo>
                  <a:cubicBezTo>
                    <a:pt x="37" y="11"/>
                    <a:pt x="37" y="11"/>
                    <a:pt x="37" y="11"/>
                  </a:cubicBezTo>
                  <a:cubicBezTo>
                    <a:pt x="31" y="8"/>
                    <a:pt x="31" y="8"/>
                    <a:pt x="31" y="8"/>
                  </a:cubicBezTo>
                  <a:cubicBezTo>
                    <a:pt x="21" y="18"/>
                    <a:pt x="13" y="30"/>
                    <a:pt x="8"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3" name="Freeform 446">
              <a:extLst>
                <a:ext uri="{FF2B5EF4-FFF2-40B4-BE49-F238E27FC236}">
                  <a16:creationId xmlns:a16="http://schemas.microsoft.com/office/drawing/2014/main" id="{86219B4F-1F2B-5733-30A1-90FD83C47398}"/>
                </a:ext>
              </a:extLst>
            </p:cNvPr>
            <p:cNvSpPr>
              <a:spLocks noEditPoints="1"/>
            </p:cNvSpPr>
            <p:nvPr/>
          </p:nvSpPr>
          <p:spPr bwMode="auto">
            <a:xfrm>
              <a:off x="7808913" y="6083300"/>
              <a:ext cx="211138" cy="93662"/>
            </a:xfrm>
            <a:custGeom>
              <a:avLst/>
              <a:gdLst>
                <a:gd name="T0" fmla="*/ 33 w 56"/>
                <a:gd name="T1" fmla="*/ 25 h 25"/>
                <a:gd name="T2" fmla="*/ 2 w 56"/>
                <a:gd name="T3" fmla="*/ 21 h 25"/>
                <a:gd name="T4" fmla="*/ 0 w 56"/>
                <a:gd name="T5" fmla="*/ 17 h 25"/>
                <a:gd name="T6" fmla="*/ 0 w 56"/>
                <a:gd name="T7" fmla="*/ 4 h 25"/>
                <a:gd name="T8" fmla="*/ 3 w 56"/>
                <a:gd name="T9" fmla="*/ 0 h 25"/>
                <a:gd name="T10" fmla="*/ 53 w 56"/>
                <a:gd name="T11" fmla="*/ 0 h 25"/>
                <a:gd name="T12" fmla="*/ 56 w 56"/>
                <a:gd name="T13" fmla="*/ 4 h 25"/>
                <a:gd name="T14" fmla="*/ 56 w 56"/>
                <a:gd name="T15" fmla="*/ 20 h 25"/>
                <a:gd name="T16" fmla="*/ 53 w 56"/>
                <a:gd name="T17" fmla="*/ 23 h 25"/>
                <a:gd name="T18" fmla="*/ 33 w 56"/>
                <a:gd name="T19" fmla="*/ 25 h 25"/>
                <a:gd name="T20" fmla="*/ 7 w 56"/>
                <a:gd name="T21" fmla="*/ 14 h 25"/>
                <a:gd name="T22" fmla="*/ 49 w 56"/>
                <a:gd name="T23" fmla="*/ 17 h 25"/>
                <a:gd name="T24" fmla="*/ 49 w 56"/>
                <a:gd name="T25" fmla="*/ 8 h 25"/>
                <a:gd name="T26" fmla="*/ 7 w 56"/>
                <a:gd name="T27" fmla="*/ 8 h 25"/>
                <a:gd name="T28" fmla="*/ 7 w 56"/>
                <a:gd name="T29"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
                  <a:moveTo>
                    <a:pt x="33" y="25"/>
                  </a:moveTo>
                  <a:cubicBezTo>
                    <a:pt x="23" y="25"/>
                    <a:pt x="12" y="24"/>
                    <a:pt x="2" y="21"/>
                  </a:cubicBezTo>
                  <a:cubicBezTo>
                    <a:pt x="1" y="20"/>
                    <a:pt x="0" y="19"/>
                    <a:pt x="0" y="17"/>
                  </a:cubicBezTo>
                  <a:cubicBezTo>
                    <a:pt x="0" y="4"/>
                    <a:pt x="0" y="4"/>
                    <a:pt x="0" y="4"/>
                  </a:cubicBezTo>
                  <a:cubicBezTo>
                    <a:pt x="0" y="2"/>
                    <a:pt x="1" y="0"/>
                    <a:pt x="3" y="0"/>
                  </a:cubicBezTo>
                  <a:cubicBezTo>
                    <a:pt x="53" y="0"/>
                    <a:pt x="53" y="0"/>
                    <a:pt x="53" y="0"/>
                  </a:cubicBezTo>
                  <a:cubicBezTo>
                    <a:pt x="55" y="0"/>
                    <a:pt x="56" y="2"/>
                    <a:pt x="56" y="4"/>
                  </a:cubicBezTo>
                  <a:cubicBezTo>
                    <a:pt x="56" y="20"/>
                    <a:pt x="56" y="20"/>
                    <a:pt x="56" y="20"/>
                  </a:cubicBezTo>
                  <a:cubicBezTo>
                    <a:pt x="56" y="21"/>
                    <a:pt x="55" y="23"/>
                    <a:pt x="53" y="23"/>
                  </a:cubicBezTo>
                  <a:cubicBezTo>
                    <a:pt x="47" y="24"/>
                    <a:pt x="40" y="25"/>
                    <a:pt x="33" y="25"/>
                  </a:cubicBezTo>
                  <a:close/>
                  <a:moveTo>
                    <a:pt x="7" y="14"/>
                  </a:moveTo>
                  <a:cubicBezTo>
                    <a:pt x="21" y="18"/>
                    <a:pt x="35" y="19"/>
                    <a:pt x="49" y="17"/>
                  </a:cubicBezTo>
                  <a:cubicBezTo>
                    <a:pt x="49" y="8"/>
                    <a:pt x="49" y="8"/>
                    <a:pt x="49" y="8"/>
                  </a:cubicBezTo>
                  <a:cubicBezTo>
                    <a:pt x="7" y="8"/>
                    <a:pt x="7" y="8"/>
                    <a:pt x="7" y="8"/>
                  </a:cubicBezTo>
                  <a:lnTo>
                    <a:pt x="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4" name="Freeform 447">
              <a:extLst>
                <a:ext uri="{FF2B5EF4-FFF2-40B4-BE49-F238E27FC236}">
                  <a16:creationId xmlns:a16="http://schemas.microsoft.com/office/drawing/2014/main" id="{49FD52A7-2E61-86D0-7D4D-209873BB782B}"/>
                </a:ext>
              </a:extLst>
            </p:cNvPr>
            <p:cNvSpPr>
              <a:spLocks/>
            </p:cNvSpPr>
            <p:nvPr/>
          </p:nvSpPr>
          <p:spPr bwMode="auto">
            <a:xfrm>
              <a:off x="7534276" y="5780088"/>
              <a:ext cx="650875" cy="396875"/>
            </a:xfrm>
            <a:custGeom>
              <a:avLst/>
              <a:gdLst>
                <a:gd name="T0" fmla="*/ 106 w 173"/>
                <a:gd name="T1" fmla="*/ 105 h 105"/>
                <a:gd name="T2" fmla="*/ 0 w 173"/>
                <a:gd name="T3" fmla="*/ 4 h 105"/>
                <a:gd name="T4" fmla="*/ 3 w 173"/>
                <a:gd name="T5" fmla="*/ 0 h 105"/>
                <a:gd name="T6" fmla="*/ 7 w 173"/>
                <a:gd name="T7" fmla="*/ 4 h 105"/>
                <a:gd name="T8" fmla="*/ 106 w 173"/>
                <a:gd name="T9" fmla="*/ 98 h 105"/>
                <a:gd name="T10" fmla="*/ 166 w 173"/>
                <a:gd name="T11" fmla="*/ 78 h 105"/>
                <a:gd name="T12" fmla="*/ 171 w 173"/>
                <a:gd name="T13" fmla="*/ 78 h 105"/>
                <a:gd name="T14" fmla="*/ 171 w 173"/>
                <a:gd name="T15" fmla="*/ 83 h 105"/>
                <a:gd name="T16" fmla="*/ 106 w 173"/>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105">
                  <a:moveTo>
                    <a:pt x="106" y="105"/>
                  </a:moveTo>
                  <a:cubicBezTo>
                    <a:pt x="49" y="105"/>
                    <a:pt x="3" y="61"/>
                    <a:pt x="0" y="4"/>
                  </a:cubicBezTo>
                  <a:cubicBezTo>
                    <a:pt x="0" y="2"/>
                    <a:pt x="1" y="0"/>
                    <a:pt x="3" y="0"/>
                  </a:cubicBezTo>
                  <a:cubicBezTo>
                    <a:pt x="5" y="0"/>
                    <a:pt x="7" y="2"/>
                    <a:pt x="7" y="4"/>
                  </a:cubicBezTo>
                  <a:cubicBezTo>
                    <a:pt x="10" y="56"/>
                    <a:pt x="53" y="98"/>
                    <a:pt x="106" y="98"/>
                  </a:cubicBezTo>
                  <a:cubicBezTo>
                    <a:pt x="128" y="98"/>
                    <a:pt x="149" y="91"/>
                    <a:pt x="166" y="78"/>
                  </a:cubicBezTo>
                  <a:cubicBezTo>
                    <a:pt x="168" y="76"/>
                    <a:pt x="170" y="77"/>
                    <a:pt x="171" y="78"/>
                  </a:cubicBezTo>
                  <a:cubicBezTo>
                    <a:pt x="173" y="80"/>
                    <a:pt x="172" y="82"/>
                    <a:pt x="171" y="83"/>
                  </a:cubicBezTo>
                  <a:cubicBezTo>
                    <a:pt x="152" y="98"/>
                    <a:pt x="130" y="105"/>
                    <a:pt x="106"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5" name="Freeform 448">
              <a:extLst>
                <a:ext uri="{FF2B5EF4-FFF2-40B4-BE49-F238E27FC236}">
                  <a16:creationId xmlns:a16="http://schemas.microsoft.com/office/drawing/2014/main" id="{15EBEC0D-31E4-7F6C-DF2F-BD0BA0556165}"/>
                </a:ext>
              </a:extLst>
            </p:cNvPr>
            <p:cNvSpPr>
              <a:spLocks/>
            </p:cNvSpPr>
            <p:nvPr/>
          </p:nvSpPr>
          <p:spPr bwMode="auto">
            <a:xfrm>
              <a:off x="7537451" y="5441950"/>
              <a:ext cx="192088" cy="277812"/>
            </a:xfrm>
            <a:custGeom>
              <a:avLst/>
              <a:gdLst>
                <a:gd name="T0" fmla="*/ 4 w 51"/>
                <a:gd name="T1" fmla="*/ 74 h 74"/>
                <a:gd name="T2" fmla="*/ 3 w 51"/>
                <a:gd name="T3" fmla="*/ 74 h 74"/>
                <a:gd name="T4" fmla="*/ 0 w 51"/>
                <a:gd name="T5" fmla="*/ 70 h 74"/>
                <a:gd name="T6" fmla="*/ 45 w 51"/>
                <a:gd name="T7" fmla="*/ 1 h 74"/>
                <a:gd name="T8" fmla="*/ 50 w 51"/>
                <a:gd name="T9" fmla="*/ 2 h 74"/>
                <a:gd name="T10" fmla="*/ 49 w 51"/>
                <a:gd name="T11" fmla="*/ 7 h 74"/>
                <a:gd name="T12" fmla="*/ 7 w 51"/>
                <a:gd name="T13" fmla="*/ 71 h 74"/>
                <a:gd name="T14" fmla="*/ 4 w 51"/>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4">
                  <a:moveTo>
                    <a:pt x="4" y="74"/>
                  </a:moveTo>
                  <a:cubicBezTo>
                    <a:pt x="4" y="74"/>
                    <a:pt x="3" y="74"/>
                    <a:pt x="3" y="74"/>
                  </a:cubicBezTo>
                  <a:cubicBezTo>
                    <a:pt x="1" y="74"/>
                    <a:pt x="0" y="72"/>
                    <a:pt x="0" y="70"/>
                  </a:cubicBezTo>
                  <a:cubicBezTo>
                    <a:pt x="5" y="42"/>
                    <a:pt x="21" y="17"/>
                    <a:pt x="45" y="1"/>
                  </a:cubicBezTo>
                  <a:cubicBezTo>
                    <a:pt x="46" y="0"/>
                    <a:pt x="49" y="0"/>
                    <a:pt x="50" y="2"/>
                  </a:cubicBezTo>
                  <a:cubicBezTo>
                    <a:pt x="51" y="3"/>
                    <a:pt x="50" y="6"/>
                    <a:pt x="49" y="7"/>
                  </a:cubicBezTo>
                  <a:cubicBezTo>
                    <a:pt x="27" y="22"/>
                    <a:pt x="12" y="45"/>
                    <a:pt x="7" y="71"/>
                  </a:cubicBezTo>
                  <a:cubicBezTo>
                    <a:pt x="7" y="73"/>
                    <a:pt x="5" y="74"/>
                    <a:pt x="4"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6" name="Freeform 449">
              <a:extLst>
                <a:ext uri="{FF2B5EF4-FFF2-40B4-BE49-F238E27FC236}">
                  <a16:creationId xmlns:a16="http://schemas.microsoft.com/office/drawing/2014/main" id="{D6BDE340-A91A-C0CC-F28D-C60FEC5BA18C}"/>
                </a:ext>
              </a:extLst>
            </p:cNvPr>
            <p:cNvSpPr>
              <a:spLocks/>
            </p:cNvSpPr>
            <p:nvPr/>
          </p:nvSpPr>
          <p:spPr bwMode="auto">
            <a:xfrm>
              <a:off x="7842251" y="5376863"/>
              <a:ext cx="53975" cy="30162"/>
            </a:xfrm>
            <a:custGeom>
              <a:avLst/>
              <a:gdLst>
                <a:gd name="T0" fmla="*/ 4 w 14"/>
                <a:gd name="T1" fmla="*/ 8 h 8"/>
                <a:gd name="T2" fmla="*/ 0 w 14"/>
                <a:gd name="T3" fmla="*/ 5 h 8"/>
                <a:gd name="T4" fmla="*/ 3 w 14"/>
                <a:gd name="T5" fmla="*/ 1 h 8"/>
                <a:gd name="T6" fmla="*/ 9 w 14"/>
                <a:gd name="T7" fmla="*/ 0 h 8"/>
                <a:gd name="T8" fmla="*/ 13 w 14"/>
                <a:gd name="T9" fmla="*/ 3 h 8"/>
                <a:gd name="T10" fmla="*/ 10 w 14"/>
                <a:gd name="T11" fmla="*/ 7 h 8"/>
                <a:gd name="T12" fmla="*/ 5 w 14"/>
                <a:gd name="T13" fmla="*/ 8 h 8"/>
                <a:gd name="T14" fmla="*/ 4 w 1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8"/>
                  </a:moveTo>
                  <a:cubicBezTo>
                    <a:pt x="2" y="8"/>
                    <a:pt x="1" y="7"/>
                    <a:pt x="0" y="5"/>
                  </a:cubicBezTo>
                  <a:cubicBezTo>
                    <a:pt x="0" y="3"/>
                    <a:pt x="1" y="1"/>
                    <a:pt x="3" y="1"/>
                  </a:cubicBezTo>
                  <a:cubicBezTo>
                    <a:pt x="5" y="1"/>
                    <a:pt x="7" y="0"/>
                    <a:pt x="9" y="0"/>
                  </a:cubicBezTo>
                  <a:cubicBezTo>
                    <a:pt x="11" y="0"/>
                    <a:pt x="13" y="1"/>
                    <a:pt x="13" y="3"/>
                  </a:cubicBezTo>
                  <a:cubicBezTo>
                    <a:pt x="14" y="5"/>
                    <a:pt x="12" y="7"/>
                    <a:pt x="10" y="7"/>
                  </a:cubicBezTo>
                  <a:cubicBezTo>
                    <a:pt x="8" y="7"/>
                    <a:pt x="6" y="8"/>
                    <a:pt x="5" y="8"/>
                  </a:cubicBezTo>
                  <a:cubicBezTo>
                    <a:pt x="4" y="8"/>
                    <a:pt x="4"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7" name="Freeform 450">
              <a:extLst>
                <a:ext uri="{FF2B5EF4-FFF2-40B4-BE49-F238E27FC236}">
                  <a16:creationId xmlns:a16="http://schemas.microsoft.com/office/drawing/2014/main" id="{65ED2449-E418-CFD6-B1B7-FEF010B4A042}"/>
                </a:ext>
              </a:extLst>
            </p:cNvPr>
            <p:cNvSpPr>
              <a:spLocks/>
            </p:cNvSpPr>
            <p:nvPr/>
          </p:nvSpPr>
          <p:spPr bwMode="auto">
            <a:xfrm>
              <a:off x="7764463" y="5392738"/>
              <a:ext cx="55563" cy="41275"/>
            </a:xfrm>
            <a:custGeom>
              <a:avLst/>
              <a:gdLst>
                <a:gd name="T0" fmla="*/ 4 w 15"/>
                <a:gd name="T1" fmla="*/ 11 h 11"/>
                <a:gd name="T2" fmla="*/ 1 w 15"/>
                <a:gd name="T3" fmla="*/ 8 h 11"/>
                <a:gd name="T4" fmla="*/ 3 w 15"/>
                <a:gd name="T5" fmla="*/ 4 h 11"/>
                <a:gd name="T6" fmla="*/ 10 w 15"/>
                <a:gd name="T7" fmla="*/ 1 h 11"/>
                <a:gd name="T8" fmla="*/ 15 w 15"/>
                <a:gd name="T9" fmla="*/ 3 h 11"/>
                <a:gd name="T10" fmla="*/ 12 w 15"/>
                <a:gd name="T11" fmla="*/ 8 h 11"/>
                <a:gd name="T12" fmla="*/ 6 w 15"/>
                <a:gd name="T13" fmla="*/ 10 h 11"/>
                <a:gd name="T14" fmla="*/ 4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4" y="11"/>
                  </a:moveTo>
                  <a:cubicBezTo>
                    <a:pt x="3" y="11"/>
                    <a:pt x="2" y="10"/>
                    <a:pt x="1" y="8"/>
                  </a:cubicBezTo>
                  <a:cubicBezTo>
                    <a:pt x="0" y="7"/>
                    <a:pt x="1" y="4"/>
                    <a:pt x="3" y="4"/>
                  </a:cubicBezTo>
                  <a:cubicBezTo>
                    <a:pt x="5" y="3"/>
                    <a:pt x="8" y="2"/>
                    <a:pt x="10" y="1"/>
                  </a:cubicBezTo>
                  <a:cubicBezTo>
                    <a:pt x="12" y="0"/>
                    <a:pt x="14" y="1"/>
                    <a:pt x="15" y="3"/>
                  </a:cubicBezTo>
                  <a:cubicBezTo>
                    <a:pt x="15" y="5"/>
                    <a:pt x="14" y="7"/>
                    <a:pt x="12" y="8"/>
                  </a:cubicBezTo>
                  <a:cubicBezTo>
                    <a:pt x="10" y="8"/>
                    <a:pt x="8" y="9"/>
                    <a:pt x="6" y="10"/>
                  </a:cubicBezTo>
                  <a:cubicBezTo>
                    <a:pt x="5" y="10"/>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8" name="Freeform 451">
              <a:extLst>
                <a:ext uri="{FF2B5EF4-FFF2-40B4-BE49-F238E27FC236}">
                  <a16:creationId xmlns:a16="http://schemas.microsoft.com/office/drawing/2014/main" id="{E2C14A78-8D8F-2DF0-9FC4-B0D615E99919}"/>
                </a:ext>
              </a:extLst>
            </p:cNvPr>
            <p:cNvSpPr>
              <a:spLocks/>
            </p:cNvSpPr>
            <p:nvPr/>
          </p:nvSpPr>
          <p:spPr bwMode="auto">
            <a:xfrm>
              <a:off x="7699376" y="5426075"/>
              <a:ext cx="49213" cy="41275"/>
            </a:xfrm>
            <a:custGeom>
              <a:avLst/>
              <a:gdLst>
                <a:gd name="T0" fmla="*/ 4 w 13"/>
                <a:gd name="T1" fmla="*/ 11 h 11"/>
                <a:gd name="T2" fmla="*/ 1 w 13"/>
                <a:gd name="T3" fmla="*/ 10 h 11"/>
                <a:gd name="T4" fmla="*/ 2 w 13"/>
                <a:gd name="T5" fmla="*/ 5 h 11"/>
                <a:gd name="T6" fmla="*/ 7 w 13"/>
                <a:gd name="T7" fmla="*/ 1 h 11"/>
                <a:gd name="T8" fmla="*/ 12 w 13"/>
                <a:gd name="T9" fmla="*/ 3 h 11"/>
                <a:gd name="T10" fmla="*/ 10 w 13"/>
                <a:gd name="T11" fmla="*/ 8 h 11"/>
                <a:gd name="T12" fmla="*/ 6 w 13"/>
                <a:gd name="T13" fmla="*/ 11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1" y="11"/>
                    <a:pt x="1" y="10"/>
                  </a:cubicBezTo>
                  <a:cubicBezTo>
                    <a:pt x="0" y="8"/>
                    <a:pt x="0" y="6"/>
                    <a:pt x="2" y="5"/>
                  </a:cubicBezTo>
                  <a:cubicBezTo>
                    <a:pt x="3" y="4"/>
                    <a:pt x="5" y="2"/>
                    <a:pt x="7" y="1"/>
                  </a:cubicBezTo>
                  <a:cubicBezTo>
                    <a:pt x="8" y="0"/>
                    <a:pt x="11" y="1"/>
                    <a:pt x="12" y="3"/>
                  </a:cubicBezTo>
                  <a:cubicBezTo>
                    <a:pt x="13" y="4"/>
                    <a:pt x="12" y="7"/>
                    <a:pt x="10" y="8"/>
                  </a:cubicBezTo>
                  <a:cubicBezTo>
                    <a:pt x="9" y="9"/>
                    <a:pt x="7" y="10"/>
                    <a:pt x="6" y="11"/>
                  </a:cubicBezTo>
                  <a:cubicBezTo>
                    <a:pt x="5" y="11"/>
                    <a:pt x="4"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9" name="Freeform 452">
              <a:extLst>
                <a:ext uri="{FF2B5EF4-FFF2-40B4-BE49-F238E27FC236}">
                  <a16:creationId xmlns:a16="http://schemas.microsoft.com/office/drawing/2014/main" id="{7C30F61B-F656-5B3A-2851-F43676A23627}"/>
                </a:ext>
              </a:extLst>
            </p:cNvPr>
            <p:cNvSpPr>
              <a:spLocks/>
            </p:cNvSpPr>
            <p:nvPr/>
          </p:nvSpPr>
          <p:spPr bwMode="auto">
            <a:xfrm>
              <a:off x="7866063" y="5373688"/>
              <a:ext cx="469900" cy="414337"/>
            </a:xfrm>
            <a:custGeom>
              <a:avLst/>
              <a:gdLst>
                <a:gd name="T0" fmla="*/ 121 w 125"/>
                <a:gd name="T1" fmla="*/ 110 h 110"/>
                <a:gd name="T2" fmla="*/ 118 w 125"/>
                <a:gd name="T3" fmla="*/ 107 h 110"/>
                <a:gd name="T4" fmla="*/ 18 w 125"/>
                <a:gd name="T5" fmla="*/ 7 h 110"/>
                <a:gd name="T6" fmla="*/ 4 w 125"/>
                <a:gd name="T7" fmla="*/ 8 h 110"/>
                <a:gd name="T8" fmla="*/ 0 w 125"/>
                <a:gd name="T9" fmla="*/ 5 h 110"/>
                <a:gd name="T10" fmla="*/ 3 w 125"/>
                <a:gd name="T11" fmla="*/ 1 h 110"/>
                <a:gd name="T12" fmla="*/ 18 w 125"/>
                <a:gd name="T13" fmla="*/ 0 h 110"/>
                <a:gd name="T14" fmla="*/ 125 w 125"/>
                <a:gd name="T15" fmla="*/ 107 h 110"/>
                <a:gd name="T16" fmla="*/ 121 w 125"/>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10">
                  <a:moveTo>
                    <a:pt x="121" y="110"/>
                  </a:moveTo>
                  <a:cubicBezTo>
                    <a:pt x="119" y="110"/>
                    <a:pt x="118" y="109"/>
                    <a:pt x="118" y="107"/>
                  </a:cubicBezTo>
                  <a:cubicBezTo>
                    <a:pt x="118" y="52"/>
                    <a:pt x="73" y="7"/>
                    <a:pt x="18" y="7"/>
                  </a:cubicBezTo>
                  <a:cubicBezTo>
                    <a:pt x="14" y="7"/>
                    <a:pt x="9" y="7"/>
                    <a:pt x="4" y="8"/>
                  </a:cubicBezTo>
                  <a:cubicBezTo>
                    <a:pt x="2" y="8"/>
                    <a:pt x="0" y="7"/>
                    <a:pt x="0" y="5"/>
                  </a:cubicBezTo>
                  <a:cubicBezTo>
                    <a:pt x="0" y="3"/>
                    <a:pt x="1" y="1"/>
                    <a:pt x="3" y="1"/>
                  </a:cubicBezTo>
                  <a:cubicBezTo>
                    <a:pt x="8" y="0"/>
                    <a:pt x="13" y="0"/>
                    <a:pt x="18" y="0"/>
                  </a:cubicBezTo>
                  <a:cubicBezTo>
                    <a:pt x="77" y="0"/>
                    <a:pt x="125" y="48"/>
                    <a:pt x="125" y="107"/>
                  </a:cubicBezTo>
                  <a:cubicBezTo>
                    <a:pt x="125" y="109"/>
                    <a:pt x="123" y="110"/>
                    <a:pt x="12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0" name="Freeform 453">
              <a:extLst>
                <a:ext uri="{FF2B5EF4-FFF2-40B4-BE49-F238E27FC236}">
                  <a16:creationId xmlns:a16="http://schemas.microsoft.com/office/drawing/2014/main" id="{C79E1E1F-5BE7-1364-23BB-F2D30A6593F9}"/>
                </a:ext>
              </a:extLst>
            </p:cNvPr>
            <p:cNvSpPr>
              <a:spLocks/>
            </p:cNvSpPr>
            <p:nvPr/>
          </p:nvSpPr>
          <p:spPr bwMode="auto">
            <a:xfrm>
              <a:off x="8151813" y="6056313"/>
              <a:ext cx="49213" cy="41275"/>
            </a:xfrm>
            <a:custGeom>
              <a:avLst/>
              <a:gdLst>
                <a:gd name="T0" fmla="*/ 4 w 13"/>
                <a:gd name="T1" fmla="*/ 11 h 11"/>
                <a:gd name="T2" fmla="*/ 2 w 13"/>
                <a:gd name="T3" fmla="*/ 10 h 11"/>
                <a:gd name="T4" fmla="*/ 2 w 13"/>
                <a:gd name="T5" fmla="*/ 5 h 11"/>
                <a:gd name="T6" fmla="*/ 7 w 13"/>
                <a:gd name="T7" fmla="*/ 1 h 11"/>
                <a:gd name="T8" fmla="*/ 12 w 13"/>
                <a:gd name="T9" fmla="*/ 2 h 11"/>
                <a:gd name="T10" fmla="*/ 11 w 13"/>
                <a:gd name="T11" fmla="*/ 7 h 11"/>
                <a:gd name="T12" fmla="*/ 7 w 13"/>
                <a:gd name="T13" fmla="*/ 10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2" y="11"/>
                    <a:pt x="2" y="10"/>
                  </a:cubicBezTo>
                  <a:cubicBezTo>
                    <a:pt x="0" y="8"/>
                    <a:pt x="1" y="6"/>
                    <a:pt x="2" y="5"/>
                  </a:cubicBezTo>
                  <a:cubicBezTo>
                    <a:pt x="4" y="4"/>
                    <a:pt x="5" y="2"/>
                    <a:pt x="7" y="1"/>
                  </a:cubicBezTo>
                  <a:cubicBezTo>
                    <a:pt x="8" y="0"/>
                    <a:pt x="10" y="0"/>
                    <a:pt x="12" y="2"/>
                  </a:cubicBezTo>
                  <a:cubicBezTo>
                    <a:pt x="13" y="3"/>
                    <a:pt x="13" y="5"/>
                    <a:pt x="11" y="7"/>
                  </a:cubicBezTo>
                  <a:cubicBezTo>
                    <a:pt x="10" y="8"/>
                    <a:pt x="8" y="9"/>
                    <a:pt x="7" y="10"/>
                  </a:cubicBezTo>
                  <a:cubicBezTo>
                    <a:pt x="6" y="11"/>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1" name="Freeform 454">
              <a:extLst>
                <a:ext uri="{FF2B5EF4-FFF2-40B4-BE49-F238E27FC236}">
                  <a16:creationId xmlns:a16="http://schemas.microsoft.com/office/drawing/2014/main" id="{9AE98E7D-A0C7-BB23-6E2E-6240B43BCEB2}"/>
                </a:ext>
              </a:extLst>
            </p:cNvPr>
            <p:cNvSpPr>
              <a:spLocks noEditPoints="1"/>
            </p:cNvSpPr>
            <p:nvPr/>
          </p:nvSpPr>
          <p:spPr bwMode="auto">
            <a:xfrm>
              <a:off x="8223251" y="5859463"/>
              <a:ext cx="101600" cy="169862"/>
            </a:xfrm>
            <a:custGeom>
              <a:avLst/>
              <a:gdLst>
                <a:gd name="T0" fmla="*/ 4 w 27"/>
                <a:gd name="T1" fmla="*/ 45 h 45"/>
                <a:gd name="T2" fmla="*/ 2 w 27"/>
                <a:gd name="T3" fmla="*/ 44 h 45"/>
                <a:gd name="T4" fmla="*/ 2 w 27"/>
                <a:gd name="T5" fmla="*/ 39 h 45"/>
                <a:gd name="T6" fmla="*/ 7 w 27"/>
                <a:gd name="T7" fmla="*/ 30 h 45"/>
                <a:gd name="T8" fmla="*/ 12 w 27"/>
                <a:gd name="T9" fmla="*/ 29 h 45"/>
                <a:gd name="T10" fmla="*/ 13 w 27"/>
                <a:gd name="T11" fmla="*/ 34 h 45"/>
                <a:gd name="T12" fmla="*/ 7 w 27"/>
                <a:gd name="T13" fmla="*/ 43 h 45"/>
                <a:gd name="T14" fmla="*/ 4 w 27"/>
                <a:gd name="T15" fmla="*/ 45 h 45"/>
                <a:gd name="T16" fmla="*/ 20 w 27"/>
                <a:gd name="T17" fmla="*/ 17 h 45"/>
                <a:gd name="T18" fmla="*/ 18 w 27"/>
                <a:gd name="T19" fmla="*/ 17 h 45"/>
                <a:gd name="T20" fmla="*/ 16 w 27"/>
                <a:gd name="T21" fmla="*/ 13 h 45"/>
                <a:gd name="T22" fmla="*/ 19 w 27"/>
                <a:gd name="T23" fmla="*/ 3 h 45"/>
                <a:gd name="T24" fmla="*/ 24 w 27"/>
                <a:gd name="T25" fmla="*/ 0 h 45"/>
                <a:gd name="T26" fmla="*/ 26 w 27"/>
                <a:gd name="T27" fmla="*/ 5 h 45"/>
                <a:gd name="T28" fmla="*/ 23 w 27"/>
                <a:gd name="T29" fmla="*/ 15 h 45"/>
                <a:gd name="T30" fmla="*/ 20 w 27"/>
                <a:gd name="T31"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5">
                  <a:moveTo>
                    <a:pt x="4" y="45"/>
                  </a:moveTo>
                  <a:cubicBezTo>
                    <a:pt x="4" y="45"/>
                    <a:pt x="3" y="44"/>
                    <a:pt x="2" y="44"/>
                  </a:cubicBezTo>
                  <a:cubicBezTo>
                    <a:pt x="1" y="43"/>
                    <a:pt x="0" y="40"/>
                    <a:pt x="2" y="39"/>
                  </a:cubicBezTo>
                  <a:cubicBezTo>
                    <a:pt x="4" y="36"/>
                    <a:pt x="6" y="33"/>
                    <a:pt x="7" y="30"/>
                  </a:cubicBezTo>
                  <a:cubicBezTo>
                    <a:pt x="8" y="29"/>
                    <a:pt x="11" y="28"/>
                    <a:pt x="12" y="29"/>
                  </a:cubicBezTo>
                  <a:cubicBezTo>
                    <a:pt x="14" y="30"/>
                    <a:pt x="15" y="33"/>
                    <a:pt x="13" y="34"/>
                  </a:cubicBezTo>
                  <a:cubicBezTo>
                    <a:pt x="12" y="37"/>
                    <a:pt x="9" y="40"/>
                    <a:pt x="7" y="43"/>
                  </a:cubicBezTo>
                  <a:cubicBezTo>
                    <a:pt x="7" y="44"/>
                    <a:pt x="5" y="45"/>
                    <a:pt x="4" y="45"/>
                  </a:cubicBezTo>
                  <a:close/>
                  <a:moveTo>
                    <a:pt x="20" y="17"/>
                  </a:moveTo>
                  <a:cubicBezTo>
                    <a:pt x="19" y="17"/>
                    <a:pt x="19" y="17"/>
                    <a:pt x="18" y="17"/>
                  </a:cubicBezTo>
                  <a:cubicBezTo>
                    <a:pt x="16" y="17"/>
                    <a:pt x="16" y="14"/>
                    <a:pt x="16" y="13"/>
                  </a:cubicBezTo>
                  <a:cubicBezTo>
                    <a:pt x="17" y="9"/>
                    <a:pt x="18" y="6"/>
                    <a:pt x="19" y="3"/>
                  </a:cubicBezTo>
                  <a:cubicBezTo>
                    <a:pt x="20" y="1"/>
                    <a:pt x="22" y="0"/>
                    <a:pt x="24" y="0"/>
                  </a:cubicBezTo>
                  <a:cubicBezTo>
                    <a:pt x="26" y="1"/>
                    <a:pt x="27" y="3"/>
                    <a:pt x="26" y="5"/>
                  </a:cubicBezTo>
                  <a:cubicBezTo>
                    <a:pt x="25" y="8"/>
                    <a:pt x="24" y="12"/>
                    <a:pt x="23" y="15"/>
                  </a:cubicBezTo>
                  <a:cubicBezTo>
                    <a:pt x="23" y="17"/>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2" name="Freeform 455">
              <a:extLst>
                <a:ext uri="{FF2B5EF4-FFF2-40B4-BE49-F238E27FC236}">
                  <a16:creationId xmlns:a16="http://schemas.microsoft.com/office/drawing/2014/main" id="{D123EB6C-0626-CAFC-DA96-65D8E675D645}"/>
                </a:ext>
              </a:extLst>
            </p:cNvPr>
            <p:cNvSpPr>
              <a:spLocks/>
            </p:cNvSpPr>
            <p:nvPr/>
          </p:nvSpPr>
          <p:spPr bwMode="auto">
            <a:xfrm>
              <a:off x="8305801" y="5762625"/>
              <a:ext cx="30163" cy="47625"/>
            </a:xfrm>
            <a:custGeom>
              <a:avLst/>
              <a:gdLst>
                <a:gd name="T0" fmla="*/ 4 w 8"/>
                <a:gd name="T1" fmla="*/ 13 h 13"/>
                <a:gd name="T2" fmla="*/ 4 w 8"/>
                <a:gd name="T3" fmla="*/ 13 h 13"/>
                <a:gd name="T4" fmla="*/ 0 w 8"/>
                <a:gd name="T5" fmla="*/ 9 h 13"/>
                <a:gd name="T6" fmla="*/ 1 w 8"/>
                <a:gd name="T7" fmla="*/ 4 h 13"/>
                <a:gd name="T8" fmla="*/ 4 w 8"/>
                <a:gd name="T9" fmla="*/ 0 h 13"/>
                <a:gd name="T10" fmla="*/ 8 w 8"/>
                <a:gd name="T11" fmla="*/ 4 h 13"/>
                <a:gd name="T12" fmla="*/ 8 w 8"/>
                <a:gd name="T13" fmla="*/ 10 h 13"/>
                <a:gd name="T14" fmla="*/ 4 w 8"/>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4" y="13"/>
                  </a:moveTo>
                  <a:cubicBezTo>
                    <a:pt x="4" y="13"/>
                    <a:pt x="4" y="13"/>
                    <a:pt x="4" y="13"/>
                  </a:cubicBezTo>
                  <a:cubicBezTo>
                    <a:pt x="2" y="13"/>
                    <a:pt x="0" y="11"/>
                    <a:pt x="0" y="9"/>
                  </a:cubicBezTo>
                  <a:cubicBezTo>
                    <a:pt x="1" y="7"/>
                    <a:pt x="1" y="5"/>
                    <a:pt x="1" y="4"/>
                  </a:cubicBezTo>
                  <a:cubicBezTo>
                    <a:pt x="1" y="1"/>
                    <a:pt x="2" y="0"/>
                    <a:pt x="4" y="0"/>
                  </a:cubicBezTo>
                  <a:cubicBezTo>
                    <a:pt x="6" y="0"/>
                    <a:pt x="8" y="1"/>
                    <a:pt x="8" y="4"/>
                  </a:cubicBezTo>
                  <a:cubicBezTo>
                    <a:pt x="8" y="6"/>
                    <a:pt x="8" y="8"/>
                    <a:pt x="8" y="10"/>
                  </a:cubicBezTo>
                  <a:cubicBezTo>
                    <a:pt x="8" y="11"/>
                    <a:pt x="6"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grpSp>
      <p:sp>
        <p:nvSpPr>
          <p:cNvPr id="43" name="Rounded Rectangle 23">
            <a:extLst>
              <a:ext uri="{FF2B5EF4-FFF2-40B4-BE49-F238E27FC236}">
                <a16:creationId xmlns:a16="http://schemas.microsoft.com/office/drawing/2014/main" id="{6C24A3A3-E613-1933-057D-9BD9A7D29188}"/>
              </a:ext>
            </a:extLst>
          </p:cNvPr>
          <p:cNvSpPr/>
          <p:nvPr/>
        </p:nvSpPr>
        <p:spPr>
          <a:xfrm>
            <a:off x="1727196" y="2778155"/>
            <a:ext cx="4266443" cy="178028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vi-VN" sz="3500" b="1" kern="0" dirty="0">
                <a:solidFill>
                  <a:schemeClr val="tx1"/>
                </a:solidFill>
                <a:latin typeface="Calibri (Body)"/>
                <a:sym typeface="Arial"/>
              </a:rPr>
              <a:t>Máy khoan bê tông liên tục hoạt động cạnh khu dân cư</a:t>
            </a:r>
            <a:r>
              <a:rPr lang="en-US" sz="3500" b="1" kern="0" dirty="0">
                <a:solidFill>
                  <a:schemeClr val="tx1"/>
                </a:solidFill>
                <a:latin typeface="Calibri (Body)"/>
                <a:sym typeface="Arial"/>
              </a:rPr>
              <a:t>.</a:t>
            </a:r>
            <a:endParaRPr lang="vi-VN" sz="3500" b="1" kern="0" dirty="0">
              <a:solidFill>
                <a:schemeClr val="tx1"/>
              </a:solidFill>
              <a:latin typeface="Calibri (Body)"/>
              <a:sym typeface="Arial"/>
            </a:endParaRPr>
          </a:p>
        </p:txBody>
      </p:sp>
      <p:sp>
        <p:nvSpPr>
          <p:cNvPr id="44" name="Rounded Rectangle 23">
            <a:extLst>
              <a:ext uri="{FF2B5EF4-FFF2-40B4-BE49-F238E27FC236}">
                <a16:creationId xmlns:a16="http://schemas.microsoft.com/office/drawing/2014/main" id="{981F298E-51F2-BB68-A47C-B46C971F7078}"/>
              </a:ext>
            </a:extLst>
          </p:cNvPr>
          <p:cNvSpPr/>
          <p:nvPr/>
        </p:nvSpPr>
        <p:spPr>
          <a:xfrm>
            <a:off x="6586284" y="2778155"/>
            <a:ext cx="4266443" cy="178028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vi-VN" sz="3500" b="1" kern="0" dirty="0">
                <a:solidFill>
                  <a:schemeClr val="tx1"/>
                </a:solidFill>
                <a:latin typeface="Calibri (Body)"/>
                <a:sym typeface="Arial"/>
              </a:rPr>
              <a:t>Họp chợ ồn ào ở gần lớp học</a:t>
            </a:r>
            <a:r>
              <a:rPr lang="en-US" sz="3500" b="1" kern="0" dirty="0">
                <a:solidFill>
                  <a:schemeClr val="tx1"/>
                </a:solidFill>
                <a:latin typeface="Calibri (Body)"/>
                <a:sym typeface="Arial"/>
              </a:rPr>
              <a:t>.</a:t>
            </a:r>
            <a:endParaRPr lang="vi-VN" sz="3500" b="1" kern="0" dirty="0">
              <a:solidFill>
                <a:schemeClr val="tx1"/>
              </a:solidFill>
              <a:latin typeface="Calibri (Body)"/>
              <a:sym typeface="Arial"/>
            </a:endParaRPr>
          </a:p>
        </p:txBody>
      </p:sp>
      <p:sp>
        <p:nvSpPr>
          <p:cNvPr id="45" name="Rounded Rectangle 23">
            <a:extLst>
              <a:ext uri="{FF2B5EF4-FFF2-40B4-BE49-F238E27FC236}">
                <a16:creationId xmlns:a16="http://schemas.microsoft.com/office/drawing/2014/main" id="{0F43736C-BBF7-9AB7-DBC7-1606519448BE}"/>
              </a:ext>
            </a:extLst>
          </p:cNvPr>
          <p:cNvSpPr/>
          <p:nvPr/>
        </p:nvSpPr>
        <p:spPr>
          <a:xfrm>
            <a:off x="1736433" y="4772826"/>
            <a:ext cx="4266443" cy="178028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vi-VN" sz="3500" b="1" kern="0" dirty="0">
                <a:solidFill>
                  <a:schemeClr val="tx1"/>
                </a:solidFill>
                <a:latin typeface="Calibri (Body)"/>
                <a:sym typeface="Arial"/>
              </a:rPr>
              <a:t>Tiếng còi </a:t>
            </a:r>
            <a:r>
              <a:rPr lang="en-US" sz="3500" b="1" kern="0" dirty="0" err="1">
                <a:solidFill>
                  <a:schemeClr val="tx1"/>
                </a:solidFill>
                <a:latin typeface="Calibri (Body)"/>
                <a:sym typeface="Arial"/>
              </a:rPr>
              <a:t>xe</a:t>
            </a:r>
            <a:r>
              <a:rPr lang="en-US" sz="3500" b="1" kern="0" dirty="0">
                <a:solidFill>
                  <a:schemeClr val="tx1"/>
                </a:solidFill>
                <a:latin typeface="Calibri (Body)"/>
                <a:sym typeface="Arial"/>
              </a:rPr>
              <a:t> </a:t>
            </a:r>
            <a:r>
              <a:rPr lang="vi-VN" sz="3500" b="1" kern="0" dirty="0">
                <a:solidFill>
                  <a:schemeClr val="tx1"/>
                </a:solidFill>
                <a:latin typeface="Calibri (Body)"/>
                <a:sym typeface="Arial"/>
              </a:rPr>
              <a:t>inh ỏi trên phố</a:t>
            </a:r>
            <a:r>
              <a:rPr lang="en-US" sz="3500" b="1" kern="0" dirty="0">
                <a:solidFill>
                  <a:schemeClr val="tx1"/>
                </a:solidFill>
                <a:latin typeface="Calibri (Body)"/>
                <a:sym typeface="Arial"/>
              </a:rPr>
              <a:t>.</a:t>
            </a:r>
            <a:r>
              <a:rPr lang="vi-VN" sz="3500" b="1" kern="0" dirty="0">
                <a:solidFill>
                  <a:schemeClr val="tx1"/>
                </a:solidFill>
                <a:latin typeface="Calibri (Body)"/>
                <a:sym typeface="Arial"/>
              </a:rPr>
              <a:t> </a:t>
            </a:r>
          </a:p>
        </p:txBody>
      </p:sp>
      <p:sp>
        <p:nvSpPr>
          <p:cNvPr id="46" name="Rounded Rectangle 23">
            <a:extLst>
              <a:ext uri="{FF2B5EF4-FFF2-40B4-BE49-F238E27FC236}">
                <a16:creationId xmlns:a16="http://schemas.microsoft.com/office/drawing/2014/main" id="{859AFF7F-93AC-4FA1-1210-ACCF8FA19EE6}"/>
              </a:ext>
            </a:extLst>
          </p:cNvPr>
          <p:cNvSpPr/>
          <p:nvPr/>
        </p:nvSpPr>
        <p:spPr>
          <a:xfrm>
            <a:off x="6586284" y="4772826"/>
            <a:ext cx="4266443" cy="178028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vi-VN" sz="3500" b="1" kern="0" dirty="0">
                <a:solidFill>
                  <a:schemeClr val="tx1"/>
                </a:solidFill>
                <a:latin typeface="Calibri (Body)"/>
                <a:sym typeface="Arial"/>
              </a:rPr>
              <a:t>Hát karaoke tại nhà</a:t>
            </a:r>
            <a:r>
              <a:rPr lang="en-US" sz="3500" b="1" kern="0" dirty="0">
                <a:solidFill>
                  <a:schemeClr val="tx1"/>
                </a:solidFill>
                <a:latin typeface="Calibri (Body)"/>
                <a:sym typeface="Arial"/>
              </a:rPr>
              <a:t>.</a:t>
            </a:r>
            <a:endParaRPr lang="vi-VN" sz="3500" b="1" kern="0" dirty="0">
              <a:solidFill>
                <a:schemeClr val="tx1"/>
              </a:solidFill>
              <a:latin typeface="Calibri (Body)"/>
              <a:sym typeface="Arial"/>
            </a:endParaRPr>
          </a:p>
        </p:txBody>
      </p:sp>
    </p:spTree>
    <p:extLst>
      <p:ext uri="{BB962C8B-B14F-4D97-AF65-F5344CB8AC3E}">
        <p14:creationId xmlns:p14="http://schemas.microsoft.com/office/powerpoint/2010/main" val="80068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barn(inVertical)">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barn(inVertical)">
                                      <p:cBhvr>
                                        <p:cTn id="23" dur="500"/>
                                        <p:tgtEl>
                                          <p:spTgt spid="4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barn(inVertical)">
                                      <p:cBhvr>
                                        <p:cTn id="28" dur="500"/>
                                        <p:tgtEl>
                                          <p:spTgt spid="4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barn(inVertical)">
                                      <p:cBhvr>
                                        <p:cTn id="3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3" grpId="0" animBg="1"/>
      <p:bldP spid="44" grpId="0" animBg="1"/>
      <p:bldP spid="45" grpId="0" animBg="1"/>
      <p:bldP spid="4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6B20A04-A7F8-4FE8-A2E0-DF27DCF76CB2}"/>
              </a:ext>
            </a:extLst>
          </p:cNvPr>
          <p:cNvSpPr txBox="1"/>
          <p:nvPr/>
        </p:nvSpPr>
        <p:spPr>
          <a:xfrm>
            <a:off x="262275" y="1317427"/>
            <a:ext cx="11806822" cy="1448986"/>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Hãy đề ra những biện pháp chống ô nhiễm tiếng ồn có thể thực hiện được đối với</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trường</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hợp</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7" name="Picture 2" descr="Noise Pollution | National Geographic Society">
            <a:extLst>
              <a:ext uri="{FF2B5EF4-FFF2-40B4-BE49-F238E27FC236}">
                <a16:creationId xmlns:a16="http://schemas.microsoft.com/office/drawing/2014/main" id="{B305E92D-7065-45AF-A778-33C2B1D3B9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47" y="2821762"/>
            <a:ext cx="5886282" cy="395285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982AF18-C5C6-4414-87D2-F48EA3177AE7}"/>
              </a:ext>
            </a:extLst>
          </p:cNvPr>
          <p:cNvSpPr txBox="1"/>
          <p:nvPr/>
        </p:nvSpPr>
        <p:spPr>
          <a:xfrm>
            <a:off x="449180" y="5509154"/>
            <a:ext cx="5689803" cy="116955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3500" b="1" i="0" u="none" strike="noStrike" kern="1200" cap="none" spc="0" normalizeH="0" baseline="0" noProof="0" dirty="0">
                <a:ln w="9525">
                  <a:solidFill>
                    <a:schemeClr val="tx1"/>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pitchFamily="34" charset="0"/>
                <a:ea typeface="+mn-ea"/>
                <a:cs typeface="Calibri" panose="020F0502020204030204" pitchFamily="34" charset="0"/>
              </a:rPr>
              <a:t>Máy khoan bê tông liên tục hoạt động cạnh </a:t>
            </a:r>
            <a:r>
              <a:rPr kumimoji="0" lang="en-US" altLang="en-US" sz="3500" b="1" i="0" u="none" strike="noStrike" kern="1200" cap="none" spc="0" normalizeH="0" baseline="0" noProof="0" dirty="0" err="1">
                <a:ln w="9525">
                  <a:solidFill>
                    <a:schemeClr val="tx1"/>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pitchFamily="34" charset="0"/>
                <a:ea typeface="+mn-ea"/>
                <a:cs typeface="Calibri" panose="020F0502020204030204" pitchFamily="34" charset="0"/>
              </a:rPr>
              <a:t>khu</a:t>
            </a:r>
            <a:r>
              <a:rPr kumimoji="0" lang="en-US" altLang="en-US" sz="3500" b="1" i="0" u="none" strike="noStrike" kern="1200" cap="none" spc="0" normalizeH="0" baseline="0" noProof="0" dirty="0">
                <a:ln w="9525">
                  <a:solidFill>
                    <a:schemeClr val="tx1"/>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pitchFamily="34" charset="0"/>
                <a:ea typeface="+mn-ea"/>
                <a:cs typeface="Calibri" panose="020F0502020204030204" pitchFamily="34" charset="0"/>
              </a:rPr>
              <a:t> </a:t>
            </a:r>
            <a:r>
              <a:rPr kumimoji="0" lang="en-US" altLang="en-US" sz="3500" b="1" i="0" u="none" strike="noStrike" kern="1200" cap="none" spc="0" normalizeH="0" baseline="0" noProof="0" dirty="0" err="1">
                <a:ln w="9525">
                  <a:solidFill>
                    <a:schemeClr val="tx1"/>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pitchFamily="34" charset="0"/>
                <a:ea typeface="+mn-ea"/>
                <a:cs typeface="Calibri" panose="020F0502020204030204" pitchFamily="34" charset="0"/>
              </a:rPr>
              <a:t>dân</a:t>
            </a:r>
            <a:r>
              <a:rPr kumimoji="0" lang="en-US" altLang="en-US" sz="3500" b="1" i="0" u="none" strike="noStrike" kern="1200" cap="none" spc="0" normalizeH="0" baseline="0" noProof="0" dirty="0">
                <a:ln w="9525">
                  <a:solidFill>
                    <a:schemeClr val="tx1"/>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pitchFamily="34" charset="0"/>
                <a:ea typeface="+mn-ea"/>
                <a:cs typeface="Calibri" panose="020F0502020204030204" pitchFamily="34" charset="0"/>
              </a:rPr>
              <a:t> </a:t>
            </a:r>
            <a:r>
              <a:rPr kumimoji="0" lang="en-US" altLang="en-US" sz="3500" b="1" i="0" u="none" strike="noStrike" kern="1200" cap="none" spc="0" normalizeH="0" baseline="0" noProof="0" dirty="0" err="1">
                <a:ln w="9525">
                  <a:solidFill>
                    <a:schemeClr val="tx1"/>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pitchFamily="34" charset="0"/>
                <a:ea typeface="+mn-ea"/>
                <a:cs typeface="Calibri" panose="020F0502020204030204" pitchFamily="34" charset="0"/>
              </a:rPr>
              <a:t>cư</a:t>
            </a:r>
            <a:endParaRPr kumimoji="0" lang="en-US" sz="3500" b="1" i="0" u="none" strike="noStrike" kern="1200" cap="none" spc="0" normalizeH="0" baseline="0" noProof="0" dirty="0">
              <a:ln w="9525">
                <a:solidFill>
                  <a:schemeClr val="tx1"/>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pitchFamily="34" charset="0"/>
              <a:ea typeface="+mn-ea"/>
              <a:cs typeface="Calibri" panose="020F0502020204030204" pitchFamily="34" charset="0"/>
            </a:endParaRPr>
          </a:p>
        </p:txBody>
      </p:sp>
      <p:sp>
        <p:nvSpPr>
          <p:cNvPr id="9" name="Rectangle 8">
            <a:extLst>
              <a:ext uri="{FF2B5EF4-FFF2-40B4-BE49-F238E27FC236}">
                <a16:creationId xmlns:a16="http://schemas.microsoft.com/office/drawing/2014/main" id="{A446B320-273E-429A-AD07-0D42CFD03797}"/>
              </a:ext>
            </a:extLst>
          </p:cNvPr>
          <p:cNvSpPr/>
          <p:nvPr/>
        </p:nvSpPr>
        <p:spPr>
          <a:xfrm>
            <a:off x="6457071" y="3119078"/>
            <a:ext cx="5388582" cy="3358227"/>
          </a:xfrm>
          <a:prstGeom prst="rect">
            <a:avLst/>
          </a:prstGeom>
        </p:spPr>
        <p:txBody>
          <a:bodyPr wrap="square">
            <a:spAutoFit/>
          </a:bodyPr>
          <a:lstStyle/>
          <a:p>
            <a:pPr marL="0" marR="0" lvl="0" indent="0" algn="just" defTabSz="914400" rtl="0" eaLnBrk="1" fontAlgn="auto" latinLnBrk="0" hangingPunct="1">
              <a:lnSpc>
                <a:spcPct val="114000"/>
              </a:lnSpc>
              <a:spcBef>
                <a:spcPts val="0"/>
              </a:spcBef>
              <a:spcAft>
                <a:spcPts val="180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Y</a:t>
            </a:r>
            <a:r>
              <a:rPr kumimoji="0" lang="vi-VN"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êu cầu trong giờ làm việc </a:t>
            </a:r>
            <a:r>
              <a:rPr kumimoji="0" lang="vi-VN" sz="35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tiếng ồn máy </a:t>
            </a:r>
            <a:r>
              <a:rPr kumimoji="0" lang="vi-VN"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khoan </a:t>
            </a:r>
            <a:r>
              <a:rPr kumimoji="0" lang="vi-VN" sz="35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không quá 80dB</a:t>
            </a:r>
            <a:endParaRPr kumimoji="0" lang="en-US" sz="35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a:t>
            </a:r>
            <a:r>
              <a:rPr kumimoji="0" lang="vi-VN"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gười thợ khoan cần dùng </a:t>
            </a:r>
            <a:r>
              <a:rPr kumimoji="0" lang="vi-VN" sz="3500" b="0"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bông nút kín tai </a:t>
            </a:r>
            <a:r>
              <a:rPr kumimoji="0" lang="vi-VN"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lúc làm việc.</a:t>
            </a:r>
            <a:endParaRPr kumimoji="0" lang="en-US"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itle 1">
            <a:extLst>
              <a:ext uri="{FF2B5EF4-FFF2-40B4-BE49-F238E27FC236}">
                <a16:creationId xmlns:a16="http://schemas.microsoft.com/office/drawing/2014/main" id="{B276D897-6CB0-5294-1258-0A8FC4003C17}"/>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libri Light" panose="020F0302020204030204"/>
                <a:ea typeface="+mj-ea"/>
                <a:cs typeface="+mj-cs"/>
              </a:rPr>
              <a:t>BIỆN PHÁP CHỐNG Ô NHIỄM TIẾNG ỒN</a:t>
            </a:r>
          </a:p>
        </p:txBody>
      </p:sp>
      <p:grpSp>
        <p:nvGrpSpPr>
          <p:cNvPr id="16" name="Group 15">
            <a:extLst>
              <a:ext uri="{FF2B5EF4-FFF2-40B4-BE49-F238E27FC236}">
                <a16:creationId xmlns:a16="http://schemas.microsoft.com/office/drawing/2014/main" id="{82CE049C-69A3-1B81-AEDA-20D646DB8057}"/>
              </a:ext>
            </a:extLst>
          </p:cNvPr>
          <p:cNvGrpSpPr/>
          <p:nvPr/>
        </p:nvGrpSpPr>
        <p:grpSpPr>
          <a:xfrm>
            <a:off x="262274" y="176284"/>
            <a:ext cx="900604" cy="1035177"/>
            <a:chOff x="6380493" y="-1"/>
            <a:chExt cx="1747506" cy="2008628"/>
          </a:xfrm>
        </p:grpSpPr>
        <p:sp>
          <p:nvSpPr>
            <p:cNvPr id="17" name="Hexagon 16">
              <a:extLst>
                <a:ext uri="{FF2B5EF4-FFF2-40B4-BE49-F238E27FC236}">
                  <a16:creationId xmlns:a16="http://schemas.microsoft.com/office/drawing/2014/main" id="{DF02D532-7A89-11F7-9042-CD589A0BE922}"/>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Hexagon 4">
              <a:extLst>
                <a:ext uri="{FF2B5EF4-FFF2-40B4-BE49-F238E27FC236}">
                  <a16:creationId xmlns:a16="http://schemas.microsoft.com/office/drawing/2014/main" id="{C2FEB94F-8F43-DBD4-F0C5-9A91526A2110}"/>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grpSp>
    </p:spTree>
    <p:extLst>
      <p:ext uri="{BB962C8B-B14F-4D97-AF65-F5344CB8AC3E}">
        <p14:creationId xmlns:p14="http://schemas.microsoft.com/office/powerpoint/2010/main" val="45275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 calcmode="lin" valueType="num">
                                      <p:cBhvr additive="base">
                                        <p:cTn id="24"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 calcmode="lin" valueType="num">
                                      <p:cBhvr additive="base">
                                        <p:cTn id="30"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8" grpId="0"/>
      <p:bldP spid="9"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6B20A04-A7F8-4FE8-A2E0-DF27DCF76CB2}"/>
              </a:ext>
            </a:extLst>
          </p:cNvPr>
          <p:cNvSpPr txBox="1"/>
          <p:nvPr/>
        </p:nvSpPr>
        <p:spPr>
          <a:xfrm>
            <a:off x="262275" y="1317427"/>
            <a:ext cx="11806822" cy="1448986"/>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Hãy đề ra những biện pháp chống ô nhiễm tiếng ồn có thể thực hiện được đối với</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trường</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hợp</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7" name="Picture 2" descr="Noise Pollution | National Geographic Society">
            <a:extLst>
              <a:ext uri="{FF2B5EF4-FFF2-40B4-BE49-F238E27FC236}">
                <a16:creationId xmlns:a16="http://schemas.microsoft.com/office/drawing/2014/main" id="{B305E92D-7065-45AF-A778-33C2B1D3B9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47" y="2821762"/>
            <a:ext cx="5886282" cy="395285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982AF18-C5C6-4414-87D2-F48EA3177AE7}"/>
              </a:ext>
            </a:extLst>
          </p:cNvPr>
          <p:cNvSpPr txBox="1"/>
          <p:nvPr/>
        </p:nvSpPr>
        <p:spPr>
          <a:xfrm>
            <a:off x="449180" y="5509154"/>
            <a:ext cx="5689803" cy="116955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3500" b="1" i="0" u="none" strike="noStrike" kern="1200" cap="none" spc="0" normalizeH="0" baseline="0" noProof="0" dirty="0">
                <a:ln w="9525">
                  <a:solidFill>
                    <a:schemeClr val="tx1"/>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pitchFamily="34" charset="0"/>
                <a:ea typeface="+mn-ea"/>
                <a:cs typeface="Calibri" panose="020F0502020204030204" pitchFamily="34" charset="0"/>
              </a:rPr>
              <a:t>Máy khoan bê tông liên tục hoạt động cạnh </a:t>
            </a:r>
            <a:r>
              <a:rPr kumimoji="0" lang="en-US" altLang="en-US" sz="3500" b="1" i="0" u="none" strike="noStrike" kern="1200" cap="none" spc="0" normalizeH="0" baseline="0" noProof="0" dirty="0" err="1">
                <a:ln w="9525">
                  <a:solidFill>
                    <a:schemeClr val="tx1"/>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pitchFamily="34" charset="0"/>
                <a:ea typeface="+mn-ea"/>
                <a:cs typeface="Calibri" panose="020F0502020204030204" pitchFamily="34" charset="0"/>
              </a:rPr>
              <a:t>khu</a:t>
            </a:r>
            <a:r>
              <a:rPr kumimoji="0" lang="en-US" altLang="en-US" sz="3500" b="1" i="0" u="none" strike="noStrike" kern="1200" cap="none" spc="0" normalizeH="0" baseline="0" noProof="0" dirty="0">
                <a:ln w="9525">
                  <a:solidFill>
                    <a:schemeClr val="tx1"/>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pitchFamily="34" charset="0"/>
                <a:ea typeface="+mn-ea"/>
                <a:cs typeface="Calibri" panose="020F0502020204030204" pitchFamily="34" charset="0"/>
              </a:rPr>
              <a:t> </a:t>
            </a:r>
            <a:r>
              <a:rPr kumimoji="0" lang="en-US" altLang="en-US" sz="3500" b="1" i="0" u="none" strike="noStrike" kern="1200" cap="none" spc="0" normalizeH="0" baseline="0" noProof="0" dirty="0" err="1">
                <a:ln w="9525">
                  <a:solidFill>
                    <a:schemeClr val="tx1"/>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pitchFamily="34" charset="0"/>
                <a:ea typeface="+mn-ea"/>
                <a:cs typeface="Calibri" panose="020F0502020204030204" pitchFamily="34" charset="0"/>
              </a:rPr>
              <a:t>dân</a:t>
            </a:r>
            <a:r>
              <a:rPr kumimoji="0" lang="en-US" altLang="en-US" sz="3500" b="1" i="0" u="none" strike="noStrike" kern="1200" cap="none" spc="0" normalizeH="0" baseline="0" noProof="0" dirty="0">
                <a:ln w="9525">
                  <a:solidFill>
                    <a:schemeClr val="tx1"/>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pitchFamily="34" charset="0"/>
                <a:ea typeface="+mn-ea"/>
                <a:cs typeface="Calibri" panose="020F0502020204030204" pitchFamily="34" charset="0"/>
              </a:rPr>
              <a:t> </a:t>
            </a:r>
            <a:r>
              <a:rPr kumimoji="0" lang="en-US" altLang="en-US" sz="3500" b="1" i="0" u="none" strike="noStrike" kern="1200" cap="none" spc="0" normalizeH="0" baseline="0" noProof="0" dirty="0" err="1">
                <a:ln w="9525">
                  <a:solidFill>
                    <a:schemeClr val="tx1"/>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pitchFamily="34" charset="0"/>
                <a:ea typeface="+mn-ea"/>
                <a:cs typeface="Calibri" panose="020F0502020204030204" pitchFamily="34" charset="0"/>
              </a:rPr>
              <a:t>cư</a:t>
            </a:r>
            <a:endParaRPr kumimoji="0" lang="en-US" sz="3500" b="1" i="0" u="none" strike="noStrike" kern="1200" cap="none" spc="0" normalizeH="0" baseline="0" noProof="0" dirty="0">
              <a:ln w="9525">
                <a:solidFill>
                  <a:schemeClr val="tx1"/>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pitchFamily="34" charset="0"/>
              <a:ea typeface="+mn-ea"/>
              <a:cs typeface="Calibri" panose="020F0502020204030204" pitchFamily="34" charset="0"/>
            </a:endParaRPr>
          </a:p>
        </p:txBody>
      </p:sp>
      <p:sp>
        <p:nvSpPr>
          <p:cNvPr id="9" name="Rectangle 8">
            <a:extLst>
              <a:ext uri="{FF2B5EF4-FFF2-40B4-BE49-F238E27FC236}">
                <a16:creationId xmlns:a16="http://schemas.microsoft.com/office/drawing/2014/main" id="{A446B320-273E-429A-AD07-0D42CFD03797}"/>
              </a:ext>
            </a:extLst>
          </p:cNvPr>
          <p:cNvSpPr/>
          <p:nvPr/>
        </p:nvSpPr>
        <p:spPr>
          <a:xfrm>
            <a:off x="6457071" y="3119078"/>
            <a:ext cx="5388582" cy="3127395"/>
          </a:xfrm>
          <a:prstGeom prst="rect">
            <a:avLst/>
          </a:prstGeom>
        </p:spPr>
        <p:txBody>
          <a:bodyPr wrap="square">
            <a:spAutoFit/>
          </a:bodyPr>
          <a:lstStyle/>
          <a:p>
            <a:pPr lvl="0" algn="just">
              <a:lnSpc>
                <a:spcPct val="114000"/>
              </a:lnSpc>
              <a:spcAft>
                <a:spcPts val="1800"/>
              </a:spcAft>
              <a:defRPr/>
            </a:pPr>
            <a:r>
              <a:rPr lang="en-US" sz="3500" dirty="0">
                <a:solidFill>
                  <a:prstClr val="black"/>
                </a:solidFill>
                <a:latin typeface="Calibri" panose="020F0502020204030204" pitchFamily="34" charset="0"/>
                <a:cs typeface="Calibri" panose="020F0502020204030204" pitchFamily="34" charset="0"/>
              </a:rPr>
              <a:t>- </a:t>
            </a:r>
            <a:r>
              <a:rPr lang="en-US" sz="3500" dirty="0" err="1">
                <a:solidFill>
                  <a:prstClr val="black"/>
                </a:solidFill>
                <a:latin typeface="Calibri" panose="020F0502020204030204" pitchFamily="34" charset="0"/>
                <a:cs typeface="Calibri" panose="020F0502020204030204" pitchFamily="34" charset="0"/>
              </a:rPr>
              <a:t>Trong</a:t>
            </a:r>
            <a:r>
              <a:rPr lang="en-US" sz="3500" dirty="0">
                <a:solidFill>
                  <a:prstClr val="black"/>
                </a:solidFill>
                <a:latin typeface="Calibri" panose="020F0502020204030204" pitchFamily="34" charset="0"/>
                <a:cs typeface="Calibri" panose="020F0502020204030204" pitchFamily="34" charset="0"/>
              </a:rPr>
              <a:t> </a:t>
            </a:r>
            <a:r>
              <a:rPr lang="en-US" sz="3500" dirty="0" err="1">
                <a:solidFill>
                  <a:prstClr val="black"/>
                </a:solidFill>
                <a:latin typeface="Calibri" panose="020F0502020204030204" pitchFamily="34" charset="0"/>
                <a:cs typeface="Calibri" panose="020F0502020204030204" pitchFamily="34" charset="0"/>
              </a:rPr>
              <a:t>phòng</a:t>
            </a:r>
            <a:r>
              <a:rPr lang="en-US" sz="3500" dirty="0">
                <a:solidFill>
                  <a:prstClr val="black"/>
                </a:solidFill>
                <a:latin typeface="Calibri" panose="020F0502020204030204" pitchFamily="34" charset="0"/>
                <a:cs typeface="Calibri" panose="020F0502020204030204" pitchFamily="34" charset="0"/>
              </a:rPr>
              <a:t> </a:t>
            </a:r>
            <a:r>
              <a:rPr lang="en-US" sz="3500" dirty="0" err="1">
                <a:solidFill>
                  <a:prstClr val="black"/>
                </a:solidFill>
                <a:latin typeface="Calibri" panose="020F0502020204030204" pitchFamily="34" charset="0"/>
                <a:cs typeface="Calibri" panose="020F0502020204030204" pitchFamily="34" charset="0"/>
              </a:rPr>
              <a:t>có</a:t>
            </a:r>
            <a:r>
              <a:rPr lang="en-US" sz="3500" dirty="0">
                <a:solidFill>
                  <a:prstClr val="black"/>
                </a:solidFill>
                <a:latin typeface="Calibri" panose="020F0502020204030204" pitchFamily="34" charset="0"/>
                <a:cs typeface="Calibri" panose="020F0502020204030204" pitchFamily="34" charset="0"/>
              </a:rPr>
              <a:t> </a:t>
            </a:r>
            <a:r>
              <a:rPr lang="en-US" sz="3500" dirty="0" err="1">
                <a:solidFill>
                  <a:prstClr val="black"/>
                </a:solidFill>
                <a:latin typeface="Calibri" panose="020F0502020204030204" pitchFamily="34" charset="0"/>
                <a:cs typeface="Calibri" panose="020F0502020204030204" pitchFamily="34" charset="0"/>
              </a:rPr>
              <a:t>thể</a:t>
            </a:r>
            <a:r>
              <a:rPr lang="en-US" sz="3500" dirty="0">
                <a:solidFill>
                  <a:prstClr val="black"/>
                </a:solidFill>
                <a:latin typeface="Calibri" panose="020F0502020204030204" pitchFamily="34" charset="0"/>
                <a:cs typeface="Calibri" panose="020F0502020204030204" pitchFamily="34" charset="0"/>
              </a:rPr>
              <a:t> </a:t>
            </a:r>
            <a:r>
              <a:rPr lang="en-US" sz="3500" dirty="0" err="1">
                <a:solidFill>
                  <a:srgbClr val="0070C0"/>
                </a:solidFill>
                <a:latin typeface="Calibri" panose="020F0502020204030204" pitchFamily="34" charset="0"/>
                <a:cs typeface="Calibri" panose="020F0502020204030204" pitchFamily="34" charset="0"/>
              </a:rPr>
              <a:t>đóng</a:t>
            </a:r>
            <a:r>
              <a:rPr lang="en-US" sz="3500" dirty="0">
                <a:solidFill>
                  <a:srgbClr val="0070C0"/>
                </a:solidFill>
                <a:latin typeface="Calibri" panose="020F0502020204030204" pitchFamily="34" charset="0"/>
                <a:cs typeface="Calibri" panose="020F0502020204030204" pitchFamily="34" charset="0"/>
              </a:rPr>
              <a:t> </a:t>
            </a:r>
            <a:r>
              <a:rPr lang="en-US" sz="3500" dirty="0" err="1">
                <a:solidFill>
                  <a:srgbClr val="0070C0"/>
                </a:solidFill>
                <a:latin typeface="Calibri" panose="020F0502020204030204" pitchFamily="34" charset="0"/>
                <a:cs typeface="Calibri" panose="020F0502020204030204" pitchFamily="34" charset="0"/>
              </a:rPr>
              <a:t>kín</a:t>
            </a:r>
            <a:r>
              <a:rPr lang="en-US" sz="3500" dirty="0">
                <a:solidFill>
                  <a:srgbClr val="0070C0"/>
                </a:solidFill>
                <a:latin typeface="Calibri" panose="020F0502020204030204" pitchFamily="34" charset="0"/>
                <a:cs typeface="Calibri" panose="020F0502020204030204" pitchFamily="34" charset="0"/>
              </a:rPr>
              <a:t> </a:t>
            </a:r>
            <a:r>
              <a:rPr lang="en-US" sz="3500" dirty="0" err="1">
                <a:solidFill>
                  <a:srgbClr val="0070C0"/>
                </a:solidFill>
                <a:latin typeface="Calibri" panose="020F0502020204030204" pitchFamily="34" charset="0"/>
                <a:cs typeface="Calibri" panose="020F0502020204030204" pitchFamily="34" charset="0"/>
              </a:rPr>
              <a:t>cửa</a:t>
            </a:r>
            <a:r>
              <a:rPr lang="en-US" sz="3500" dirty="0">
                <a:solidFill>
                  <a:srgbClr val="0070C0"/>
                </a:solidFill>
                <a:latin typeface="Calibri" panose="020F0502020204030204" pitchFamily="34" charset="0"/>
                <a:cs typeface="Calibri" panose="020F0502020204030204" pitchFamily="34" charset="0"/>
              </a:rPr>
              <a:t> </a:t>
            </a:r>
            <a:r>
              <a:rPr lang="en-US" sz="3500" dirty="0" err="1">
                <a:solidFill>
                  <a:srgbClr val="0070C0"/>
                </a:solidFill>
                <a:latin typeface="Calibri" panose="020F0502020204030204" pitchFamily="34" charset="0"/>
                <a:cs typeface="Calibri" panose="020F0502020204030204" pitchFamily="34" charset="0"/>
              </a:rPr>
              <a:t>phòng</a:t>
            </a:r>
            <a:r>
              <a:rPr lang="en-US" sz="3500" dirty="0">
                <a:solidFill>
                  <a:prstClr val="black"/>
                </a:solidFill>
                <a:latin typeface="Calibri" panose="020F0502020204030204" pitchFamily="34" charset="0"/>
                <a:cs typeface="Calibri" panose="020F0502020204030204" pitchFamily="34" charset="0"/>
              </a:rPr>
              <a:t>, </a:t>
            </a:r>
            <a:r>
              <a:rPr lang="en-US" sz="3500" dirty="0" err="1">
                <a:solidFill>
                  <a:srgbClr val="00B050"/>
                </a:solidFill>
                <a:latin typeface="Calibri" panose="020F0502020204030204" pitchFamily="34" charset="0"/>
                <a:cs typeface="Calibri" panose="020F0502020204030204" pitchFamily="34" charset="0"/>
              </a:rPr>
              <a:t>treo</a:t>
            </a:r>
            <a:r>
              <a:rPr lang="en-US" sz="3500" dirty="0">
                <a:solidFill>
                  <a:srgbClr val="00B050"/>
                </a:solidFill>
                <a:latin typeface="Calibri" panose="020F0502020204030204" pitchFamily="34" charset="0"/>
                <a:cs typeface="Calibri" panose="020F0502020204030204" pitchFamily="34" charset="0"/>
              </a:rPr>
              <a:t> </a:t>
            </a:r>
            <a:r>
              <a:rPr lang="en-US" sz="3500" dirty="0" err="1">
                <a:solidFill>
                  <a:srgbClr val="00B050"/>
                </a:solidFill>
                <a:latin typeface="Calibri" panose="020F0502020204030204" pitchFamily="34" charset="0"/>
                <a:cs typeface="Calibri" panose="020F0502020204030204" pitchFamily="34" charset="0"/>
              </a:rPr>
              <a:t>màn</a:t>
            </a:r>
            <a:r>
              <a:rPr lang="en-US" sz="3500" dirty="0">
                <a:solidFill>
                  <a:srgbClr val="00B050"/>
                </a:solidFill>
                <a:latin typeface="Calibri" panose="020F0502020204030204" pitchFamily="34" charset="0"/>
                <a:cs typeface="Calibri" panose="020F0502020204030204" pitchFamily="34" charset="0"/>
              </a:rPr>
              <a:t> </a:t>
            </a:r>
            <a:r>
              <a:rPr lang="en-US" sz="3500" dirty="0" err="1">
                <a:solidFill>
                  <a:srgbClr val="00B050"/>
                </a:solidFill>
                <a:latin typeface="Calibri" panose="020F0502020204030204" pitchFamily="34" charset="0"/>
                <a:cs typeface="Calibri" panose="020F0502020204030204" pitchFamily="34" charset="0"/>
              </a:rPr>
              <a:t>bằng</a:t>
            </a:r>
            <a:r>
              <a:rPr lang="en-US" sz="3500" dirty="0">
                <a:solidFill>
                  <a:srgbClr val="00B050"/>
                </a:solidFill>
                <a:latin typeface="Calibri" panose="020F0502020204030204" pitchFamily="34" charset="0"/>
                <a:cs typeface="Calibri" panose="020F0502020204030204" pitchFamily="34" charset="0"/>
              </a:rPr>
              <a:t> </a:t>
            </a:r>
            <a:r>
              <a:rPr lang="en-US" sz="3500" dirty="0" err="1">
                <a:solidFill>
                  <a:srgbClr val="00B050"/>
                </a:solidFill>
                <a:latin typeface="Calibri" panose="020F0502020204030204" pitchFamily="34" charset="0"/>
                <a:cs typeface="Calibri" panose="020F0502020204030204" pitchFamily="34" charset="0"/>
              </a:rPr>
              <a:t>vật</a:t>
            </a:r>
            <a:r>
              <a:rPr lang="en-US" sz="3500" dirty="0">
                <a:solidFill>
                  <a:srgbClr val="00B050"/>
                </a:solidFill>
                <a:latin typeface="Calibri" panose="020F0502020204030204" pitchFamily="34" charset="0"/>
                <a:cs typeface="Calibri" panose="020F0502020204030204" pitchFamily="34" charset="0"/>
              </a:rPr>
              <a:t> </a:t>
            </a:r>
            <a:r>
              <a:rPr lang="en-US" sz="3500" dirty="0" err="1">
                <a:solidFill>
                  <a:srgbClr val="00B050"/>
                </a:solidFill>
                <a:latin typeface="Calibri" panose="020F0502020204030204" pitchFamily="34" charset="0"/>
                <a:cs typeface="Calibri" panose="020F0502020204030204" pitchFamily="34" charset="0"/>
              </a:rPr>
              <a:t>liệu</a:t>
            </a:r>
            <a:r>
              <a:rPr lang="en-US" sz="3500" dirty="0">
                <a:solidFill>
                  <a:srgbClr val="00B050"/>
                </a:solidFill>
                <a:latin typeface="Calibri" panose="020F0502020204030204" pitchFamily="34" charset="0"/>
                <a:cs typeface="Calibri" panose="020F0502020204030204" pitchFamily="34" charset="0"/>
              </a:rPr>
              <a:t> </a:t>
            </a:r>
            <a:r>
              <a:rPr lang="en-US" sz="3500" dirty="0" err="1">
                <a:solidFill>
                  <a:srgbClr val="00B050"/>
                </a:solidFill>
                <a:latin typeface="Calibri" panose="020F0502020204030204" pitchFamily="34" charset="0"/>
                <a:cs typeface="Calibri" panose="020F0502020204030204" pitchFamily="34" charset="0"/>
              </a:rPr>
              <a:t>cách</a:t>
            </a:r>
            <a:r>
              <a:rPr lang="en-US" sz="3500" dirty="0">
                <a:solidFill>
                  <a:srgbClr val="00B050"/>
                </a:solidFill>
                <a:latin typeface="Calibri" panose="020F0502020204030204" pitchFamily="34" charset="0"/>
                <a:cs typeface="Calibri" panose="020F0502020204030204" pitchFamily="34" charset="0"/>
              </a:rPr>
              <a:t> </a:t>
            </a:r>
            <a:r>
              <a:rPr lang="en-US" sz="3500" dirty="0" err="1">
                <a:solidFill>
                  <a:srgbClr val="00B050"/>
                </a:solidFill>
                <a:latin typeface="Calibri" panose="020F0502020204030204" pitchFamily="34" charset="0"/>
                <a:cs typeface="Calibri" panose="020F0502020204030204" pitchFamily="34" charset="0"/>
              </a:rPr>
              <a:t>âm</a:t>
            </a:r>
            <a:r>
              <a:rPr lang="en-US" sz="3500" dirty="0">
                <a:solidFill>
                  <a:srgbClr val="00B050"/>
                </a:solidFill>
                <a:latin typeface="Calibri" panose="020F0502020204030204" pitchFamily="34" charset="0"/>
                <a:cs typeface="Calibri" panose="020F0502020204030204" pitchFamily="34" charset="0"/>
              </a:rPr>
              <a:t> </a:t>
            </a:r>
            <a:r>
              <a:rPr lang="en-US" sz="3500" dirty="0" err="1">
                <a:solidFill>
                  <a:prstClr val="black"/>
                </a:solidFill>
                <a:latin typeface="Calibri" panose="020F0502020204030204" pitchFamily="34" charset="0"/>
                <a:cs typeface="Calibri" panose="020F0502020204030204" pitchFamily="34" charset="0"/>
              </a:rPr>
              <a:t>để</a:t>
            </a:r>
            <a:r>
              <a:rPr lang="en-US" sz="3500" dirty="0">
                <a:solidFill>
                  <a:prstClr val="black"/>
                </a:solidFill>
                <a:latin typeface="Calibri" panose="020F0502020204030204" pitchFamily="34" charset="0"/>
                <a:cs typeface="Calibri" panose="020F0502020204030204" pitchFamily="34" charset="0"/>
              </a:rPr>
              <a:t> </a:t>
            </a:r>
            <a:r>
              <a:rPr lang="en-US" sz="3500" dirty="0" err="1">
                <a:solidFill>
                  <a:prstClr val="black"/>
                </a:solidFill>
                <a:latin typeface="Calibri" panose="020F0502020204030204" pitchFamily="34" charset="0"/>
                <a:cs typeface="Calibri" panose="020F0502020204030204" pitchFamily="34" charset="0"/>
              </a:rPr>
              <a:t>giảm</a:t>
            </a:r>
            <a:r>
              <a:rPr lang="en-US" sz="3500" dirty="0">
                <a:solidFill>
                  <a:prstClr val="black"/>
                </a:solidFill>
                <a:latin typeface="Calibri" panose="020F0502020204030204" pitchFamily="34" charset="0"/>
                <a:cs typeface="Calibri" panose="020F0502020204030204" pitchFamily="34" charset="0"/>
              </a:rPr>
              <a:t> </a:t>
            </a:r>
            <a:r>
              <a:rPr lang="en-US" sz="3500" dirty="0" err="1">
                <a:solidFill>
                  <a:prstClr val="black"/>
                </a:solidFill>
                <a:latin typeface="Calibri" panose="020F0502020204030204" pitchFamily="34" charset="0"/>
                <a:cs typeface="Calibri" panose="020F0502020204030204" pitchFamily="34" charset="0"/>
              </a:rPr>
              <a:t>tiếng</a:t>
            </a:r>
            <a:r>
              <a:rPr lang="en-US" sz="3500" dirty="0">
                <a:solidFill>
                  <a:prstClr val="black"/>
                </a:solidFill>
                <a:latin typeface="Calibri" panose="020F0502020204030204" pitchFamily="34" charset="0"/>
                <a:cs typeface="Calibri" panose="020F0502020204030204" pitchFamily="34" charset="0"/>
              </a:rPr>
              <a:t> </a:t>
            </a:r>
            <a:r>
              <a:rPr lang="en-US" sz="3500" dirty="0" err="1">
                <a:solidFill>
                  <a:prstClr val="black"/>
                </a:solidFill>
                <a:latin typeface="Calibri" panose="020F0502020204030204" pitchFamily="34" charset="0"/>
                <a:cs typeface="Calibri" panose="020F0502020204030204" pitchFamily="34" charset="0"/>
              </a:rPr>
              <a:t>ồn</a:t>
            </a:r>
            <a:r>
              <a:rPr lang="en-US" sz="3500" dirty="0">
                <a:solidFill>
                  <a:prstClr val="black"/>
                </a:solidFill>
                <a:latin typeface="Calibri" panose="020F0502020204030204" pitchFamily="34" charset="0"/>
                <a:cs typeface="Calibri" panose="020F0502020204030204" pitchFamily="34" charset="0"/>
              </a:rPr>
              <a:t> </a:t>
            </a:r>
            <a:r>
              <a:rPr lang="en-US" sz="3500" dirty="0" err="1">
                <a:solidFill>
                  <a:prstClr val="black"/>
                </a:solidFill>
                <a:latin typeface="Calibri" panose="020F0502020204030204" pitchFamily="34" charset="0"/>
                <a:cs typeface="Calibri" panose="020F0502020204030204" pitchFamily="34" charset="0"/>
              </a:rPr>
              <a:t>truyền</a:t>
            </a:r>
            <a:r>
              <a:rPr lang="en-US" sz="3500" dirty="0">
                <a:solidFill>
                  <a:prstClr val="black"/>
                </a:solidFill>
                <a:latin typeface="Calibri" panose="020F0502020204030204" pitchFamily="34" charset="0"/>
                <a:cs typeface="Calibri" panose="020F0502020204030204" pitchFamily="34" charset="0"/>
              </a:rPr>
              <a:t> </a:t>
            </a:r>
            <a:r>
              <a:rPr lang="en-US" sz="3500" dirty="0" err="1">
                <a:solidFill>
                  <a:prstClr val="black"/>
                </a:solidFill>
                <a:latin typeface="Calibri" panose="020F0502020204030204" pitchFamily="34" charset="0"/>
                <a:cs typeface="Calibri" panose="020F0502020204030204" pitchFamily="34" charset="0"/>
              </a:rPr>
              <a:t>vào</a:t>
            </a:r>
            <a:r>
              <a:rPr lang="en-US" sz="3500" dirty="0">
                <a:solidFill>
                  <a:prstClr val="black"/>
                </a:solidFill>
                <a:latin typeface="Calibri" panose="020F0502020204030204" pitchFamily="34" charset="0"/>
                <a:cs typeface="Calibri" panose="020F0502020204030204" pitchFamily="34" charset="0"/>
              </a:rPr>
              <a:t> </a:t>
            </a:r>
            <a:r>
              <a:rPr lang="en-US" sz="3500" dirty="0" err="1">
                <a:solidFill>
                  <a:prstClr val="black"/>
                </a:solidFill>
                <a:latin typeface="Calibri" panose="020F0502020204030204" pitchFamily="34" charset="0"/>
                <a:cs typeface="Calibri" panose="020F0502020204030204" pitchFamily="34" charset="0"/>
              </a:rPr>
              <a:t>phòng</a:t>
            </a:r>
            <a:r>
              <a:rPr lang="en-US" sz="3500" dirty="0">
                <a:solidFill>
                  <a:prstClr val="black"/>
                </a:solidFill>
                <a:latin typeface="Calibri" panose="020F0502020204030204" pitchFamily="34" charset="0"/>
                <a:cs typeface="Calibri" panose="020F0502020204030204" pitchFamily="34" charset="0"/>
              </a:rPr>
              <a:t>.</a:t>
            </a:r>
          </a:p>
        </p:txBody>
      </p:sp>
      <p:sp>
        <p:nvSpPr>
          <p:cNvPr id="11" name="Title 1">
            <a:extLst>
              <a:ext uri="{FF2B5EF4-FFF2-40B4-BE49-F238E27FC236}">
                <a16:creationId xmlns:a16="http://schemas.microsoft.com/office/drawing/2014/main" id="{B276D897-6CB0-5294-1258-0A8FC4003C17}"/>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libri Light" panose="020F0302020204030204"/>
                <a:ea typeface="+mj-ea"/>
                <a:cs typeface="+mj-cs"/>
              </a:rPr>
              <a:t>BIỆN PHÁP CHỐNG Ô NHIỄM TIẾNG ỒN</a:t>
            </a:r>
          </a:p>
        </p:txBody>
      </p:sp>
      <p:grpSp>
        <p:nvGrpSpPr>
          <p:cNvPr id="16" name="Group 15">
            <a:extLst>
              <a:ext uri="{FF2B5EF4-FFF2-40B4-BE49-F238E27FC236}">
                <a16:creationId xmlns:a16="http://schemas.microsoft.com/office/drawing/2014/main" id="{82CE049C-69A3-1B81-AEDA-20D646DB8057}"/>
              </a:ext>
            </a:extLst>
          </p:cNvPr>
          <p:cNvGrpSpPr/>
          <p:nvPr/>
        </p:nvGrpSpPr>
        <p:grpSpPr>
          <a:xfrm>
            <a:off x="262274" y="176284"/>
            <a:ext cx="900604" cy="1035177"/>
            <a:chOff x="6380493" y="-1"/>
            <a:chExt cx="1747506" cy="2008628"/>
          </a:xfrm>
        </p:grpSpPr>
        <p:sp>
          <p:nvSpPr>
            <p:cNvPr id="17" name="Hexagon 16">
              <a:extLst>
                <a:ext uri="{FF2B5EF4-FFF2-40B4-BE49-F238E27FC236}">
                  <a16:creationId xmlns:a16="http://schemas.microsoft.com/office/drawing/2014/main" id="{DF02D532-7A89-11F7-9042-CD589A0BE922}"/>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Hexagon 4">
              <a:extLst>
                <a:ext uri="{FF2B5EF4-FFF2-40B4-BE49-F238E27FC236}">
                  <a16:creationId xmlns:a16="http://schemas.microsoft.com/office/drawing/2014/main" id="{C2FEB94F-8F43-DBD4-F0C5-9A91526A2110}"/>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grpSp>
    </p:spTree>
    <p:extLst>
      <p:ext uri="{BB962C8B-B14F-4D97-AF65-F5344CB8AC3E}">
        <p14:creationId xmlns:p14="http://schemas.microsoft.com/office/powerpoint/2010/main" val="387657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46B320-273E-429A-AD07-0D42CFD03797}"/>
              </a:ext>
            </a:extLst>
          </p:cNvPr>
          <p:cNvSpPr/>
          <p:nvPr/>
        </p:nvSpPr>
        <p:spPr>
          <a:xfrm>
            <a:off x="6191096" y="2922886"/>
            <a:ext cx="5878001" cy="3972241"/>
          </a:xfrm>
          <a:prstGeom prst="rect">
            <a:avLst/>
          </a:prstGeom>
        </p:spPr>
        <p:txBody>
          <a:bodyPr wrap="square">
            <a:spAutoFit/>
          </a:bodyPr>
          <a:lstStyle/>
          <a:p>
            <a:pPr marL="0" marR="0" lvl="0" indent="0" algn="just" defTabSz="914400" rtl="0" eaLnBrk="1" fontAlgn="auto" latinLnBrk="0" hangingPunct="1">
              <a:lnSpc>
                <a:spcPct val="114000"/>
              </a:lnSpc>
              <a:spcBef>
                <a:spcPts val="0"/>
              </a:spcBef>
              <a:spcAft>
                <a:spcPts val="120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5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X</a:t>
            </a:r>
            <a:r>
              <a:rPr kumimoji="0" lang="vi-VN" sz="35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ây tường dày và cao </a:t>
            </a:r>
            <a:r>
              <a:rPr kumimoji="0" lang="vi-VN"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ngăn cách giữa tường và chợ để ngăn cách giữ chợ và lớp học</a:t>
            </a:r>
            <a:r>
              <a:rPr kumimoji="0" lang="en-US"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just" defTabSz="914400" rtl="0" eaLnBrk="1" fontAlgn="auto" latinLnBrk="0" hangingPunct="1">
              <a:lnSpc>
                <a:spcPct val="114000"/>
              </a:lnSpc>
              <a:spcBef>
                <a:spcPts val="0"/>
              </a:spcBef>
              <a:spcAft>
                <a:spcPts val="120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500" b="0"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Đ</a:t>
            </a:r>
            <a:r>
              <a:rPr kumimoji="0" lang="vi-VN" sz="3500" b="0"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óng các cửa </a:t>
            </a:r>
            <a:r>
              <a:rPr kumimoji="0" lang="vi-VN"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phòng học, </a:t>
            </a:r>
            <a:r>
              <a:rPr kumimoji="0" lang="vi-VN" sz="35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xây tường chắn</a:t>
            </a:r>
            <a:r>
              <a:rPr kumimoji="0" lang="vi-VN"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bằng vật liệu cách âm, </a:t>
            </a:r>
            <a:r>
              <a:rPr kumimoji="0" lang="vi-VN" sz="3500" b="0"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trồng cây xung quanh</a:t>
            </a:r>
            <a:r>
              <a:rPr kumimoji="0" lang="en-US"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11" name="TextBox 10">
            <a:extLst>
              <a:ext uri="{FF2B5EF4-FFF2-40B4-BE49-F238E27FC236}">
                <a16:creationId xmlns:a16="http://schemas.microsoft.com/office/drawing/2014/main" id="{F1A5828F-DF1A-4BA9-8D96-B84C6726E5A6}"/>
              </a:ext>
            </a:extLst>
          </p:cNvPr>
          <p:cNvSpPr txBox="1"/>
          <p:nvPr/>
        </p:nvSpPr>
        <p:spPr>
          <a:xfrm>
            <a:off x="346347" y="6103693"/>
            <a:ext cx="5955980" cy="63094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en-US" sz="35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Họp</a:t>
            </a:r>
            <a:r>
              <a:rPr lang="en-US" altLang="en-US" sz="35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 </a:t>
            </a:r>
            <a:r>
              <a:rPr lang="en-US" altLang="en-US" sz="35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chợ</a:t>
            </a:r>
            <a:r>
              <a:rPr lang="en-US" altLang="en-US" sz="35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 </a:t>
            </a:r>
            <a:r>
              <a:rPr lang="en-US" altLang="en-US" sz="35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ồn</a:t>
            </a:r>
            <a:r>
              <a:rPr lang="en-US" altLang="en-US" sz="35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 </a:t>
            </a:r>
            <a:r>
              <a:rPr lang="en-US" altLang="en-US" sz="35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ào</a:t>
            </a:r>
            <a:r>
              <a:rPr lang="en-US" altLang="en-US" sz="35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 ở </a:t>
            </a:r>
            <a:r>
              <a:rPr lang="en-US" altLang="en-US" sz="35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gần</a:t>
            </a:r>
            <a:r>
              <a:rPr lang="en-US" altLang="en-US" sz="35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 </a:t>
            </a:r>
            <a:r>
              <a:rPr lang="en-US" altLang="en-US" sz="35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lớp</a:t>
            </a:r>
            <a:r>
              <a:rPr lang="en-US" altLang="en-US" sz="35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 </a:t>
            </a:r>
            <a:r>
              <a:rPr lang="en-US" altLang="en-US" sz="35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học</a:t>
            </a:r>
            <a:endParaRPr lang="en-US" sz="35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endParaRPr>
          </a:p>
        </p:txBody>
      </p:sp>
      <p:pic>
        <p:nvPicPr>
          <p:cNvPr id="16" name="Picture 4" descr="Kiên quyết xử lý các trường hợp tái lấn chiếm họp chợ cóc">
            <a:extLst>
              <a:ext uri="{FF2B5EF4-FFF2-40B4-BE49-F238E27FC236}">
                <a16:creationId xmlns:a16="http://schemas.microsoft.com/office/drawing/2014/main" id="{0F14AB0F-EB5F-412D-ADC9-01B2B37849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69"/>
          <a:stretch/>
        </p:blipFill>
        <p:spPr bwMode="auto">
          <a:xfrm>
            <a:off x="262274" y="2962002"/>
            <a:ext cx="5738632" cy="3162806"/>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6EC18648-B9DF-757E-992C-FC52D4584156}"/>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libri Light" panose="020F0302020204030204"/>
                <a:ea typeface="+mj-ea"/>
                <a:cs typeface="+mj-cs"/>
              </a:rPr>
              <a:t>BIỆN PHÁP CHỐNG Ô NHIỄM TIẾNG ỒN</a:t>
            </a:r>
          </a:p>
        </p:txBody>
      </p:sp>
      <p:grpSp>
        <p:nvGrpSpPr>
          <p:cNvPr id="18" name="Group 17">
            <a:extLst>
              <a:ext uri="{FF2B5EF4-FFF2-40B4-BE49-F238E27FC236}">
                <a16:creationId xmlns:a16="http://schemas.microsoft.com/office/drawing/2014/main" id="{14AF6C8B-DB5E-3FE2-3C59-CB67C2D6D43A}"/>
              </a:ext>
            </a:extLst>
          </p:cNvPr>
          <p:cNvGrpSpPr/>
          <p:nvPr/>
        </p:nvGrpSpPr>
        <p:grpSpPr>
          <a:xfrm>
            <a:off x="262274" y="176284"/>
            <a:ext cx="900604" cy="1035177"/>
            <a:chOff x="6380493" y="-1"/>
            <a:chExt cx="1747506" cy="2008628"/>
          </a:xfrm>
        </p:grpSpPr>
        <p:sp>
          <p:nvSpPr>
            <p:cNvPr id="19" name="Hexagon 18">
              <a:extLst>
                <a:ext uri="{FF2B5EF4-FFF2-40B4-BE49-F238E27FC236}">
                  <a16:creationId xmlns:a16="http://schemas.microsoft.com/office/drawing/2014/main" id="{41B298CF-F40E-E8A1-D3B8-6AEE0A8359C0}"/>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Hexagon 4">
              <a:extLst>
                <a:ext uri="{FF2B5EF4-FFF2-40B4-BE49-F238E27FC236}">
                  <a16:creationId xmlns:a16="http://schemas.microsoft.com/office/drawing/2014/main" id="{5978053F-CCEF-AFB5-D054-753B4FF52792}"/>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grpSp>
      <p:sp>
        <p:nvSpPr>
          <p:cNvPr id="21" name="TextBox 20">
            <a:extLst>
              <a:ext uri="{FF2B5EF4-FFF2-40B4-BE49-F238E27FC236}">
                <a16:creationId xmlns:a16="http://schemas.microsoft.com/office/drawing/2014/main" id="{9A6E2CEB-43E9-AF99-9897-206D83C0B254}"/>
              </a:ext>
            </a:extLst>
          </p:cNvPr>
          <p:cNvSpPr txBox="1"/>
          <p:nvPr/>
        </p:nvSpPr>
        <p:spPr>
          <a:xfrm>
            <a:off x="262275" y="1317427"/>
            <a:ext cx="11806822" cy="1448986"/>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Hãy đề ra những biện pháp chống ô nhiễm tiếng ồn có thể thực hiện được đối với</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trường</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hợp</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7025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 calcmode="lin" valueType="num">
                                      <p:cBhvr additive="base">
                                        <p:cTn id="1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 calcmode="lin" valueType="num">
                                      <p:cBhvr additive="base">
                                        <p:cTn id="24"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sp>
        <p:nvSpPr>
          <p:cNvPr id="11" name="TextBox 10">
            <a:extLst>
              <a:ext uri="{FF2B5EF4-FFF2-40B4-BE49-F238E27FC236}">
                <a16:creationId xmlns:a16="http://schemas.microsoft.com/office/drawing/2014/main" id="{396B1BBA-FFCD-49FC-BC91-C177487E2D4D}"/>
              </a:ext>
            </a:extLst>
          </p:cNvPr>
          <p:cNvSpPr txBox="1"/>
          <p:nvPr/>
        </p:nvSpPr>
        <p:spPr>
          <a:xfrm>
            <a:off x="1754310" y="1330506"/>
            <a:ext cx="9514145" cy="630942"/>
          </a:xfrm>
          <a:prstGeom prst="rect">
            <a:avLst/>
          </a:prstGeom>
          <a:noFill/>
        </p:spPr>
        <p:txBody>
          <a:bodyPr wrap="square">
            <a:spAutoFit/>
          </a:bodyPr>
          <a:lstStyle/>
          <a:p>
            <a:r>
              <a:rPr lang="en-US" sz="3500" dirty="0">
                <a:latin typeface="Calibri" panose="020F0502020204030204" pitchFamily="34" charset="0"/>
                <a:cs typeface="Calibri" panose="020F0502020204030204" pitchFamily="34" charset="0"/>
              </a:rPr>
              <a:t>Quan </a:t>
            </a:r>
            <a:r>
              <a:rPr lang="en-US" sz="3500" dirty="0" err="1">
                <a:latin typeface="Calibri" panose="020F0502020204030204" pitchFamily="34" charset="0"/>
                <a:cs typeface="Calibri" panose="020F0502020204030204" pitchFamily="34" charset="0"/>
              </a:rPr>
              <a:t>sát</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hiện</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tượng</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và</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rút</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ra</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nhận</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xét</a:t>
            </a:r>
            <a:endParaRPr lang="en-US" sz="3500" b="1" dirty="0">
              <a:solidFill>
                <a:srgbClr val="FF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7B5D3ACD-6F74-2C41-A1D3-7163D2DD3C5A}"/>
              </a:ext>
            </a:extLst>
          </p:cNvPr>
          <p:cNvSpPr txBox="1"/>
          <p:nvPr/>
        </p:nvSpPr>
        <p:spPr>
          <a:xfrm>
            <a:off x="262274" y="5549617"/>
            <a:ext cx="11615690" cy="1200329"/>
          </a:xfrm>
          <a:prstGeom prst="rect">
            <a:avLst/>
          </a:prstGeom>
          <a:noFill/>
        </p:spPr>
        <p:txBody>
          <a:bodyPr wrap="square">
            <a:spAutoFit/>
          </a:bodyPr>
          <a:lstStyle/>
          <a:p>
            <a:r>
              <a:rPr lang="en-US" sz="3500" b="1" dirty="0">
                <a:solidFill>
                  <a:srgbClr val="FF0000"/>
                </a:solidFill>
                <a:latin typeface="Calibri" panose="020F0502020204030204" pitchFamily="34" charset="0"/>
                <a:cs typeface="Calibri" panose="020F0502020204030204" pitchFamily="34" charset="0"/>
              </a:rPr>
              <a:t>NHẬN XÉT: </a:t>
            </a:r>
            <a:r>
              <a:rPr lang="vi-VN" sz="3600" dirty="0">
                <a:latin typeface="Calibri" panose="020F0502020204030204" pitchFamily="34" charset="0"/>
                <a:cs typeface="Calibri" panose="020F0502020204030204" pitchFamily="34" charset="0"/>
              </a:rPr>
              <a:t>Khi đứng trước vách </a:t>
            </a:r>
            <a:r>
              <a:rPr lang="en-US" sz="3600" dirty="0" err="1">
                <a:latin typeface="Calibri" panose="020F0502020204030204" pitchFamily="34" charset="0"/>
                <a:cs typeface="Calibri" panose="020F0502020204030204" pitchFamily="34" charset="0"/>
              </a:rPr>
              <a:t>núi</a:t>
            </a:r>
            <a:r>
              <a:rPr lang="vi-VN" sz="360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nếu nói to ta sẽ </a:t>
            </a:r>
            <a:r>
              <a:rPr lang="vi-VN" sz="3600" i="1" dirty="0">
                <a:solidFill>
                  <a:srgbClr val="0070C0"/>
                </a:solidFill>
                <a:latin typeface="Calibri" panose="020F0502020204030204" pitchFamily="34" charset="0"/>
                <a:cs typeface="Calibri" panose="020F0502020204030204" pitchFamily="34" charset="0"/>
              </a:rPr>
              <a:t>nghe được tiếng nói của chính mình</a:t>
            </a:r>
            <a:r>
              <a:rPr lang="en-US" sz="3600" i="1" dirty="0">
                <a:solidFill>
                  <a:srgbClr val="0070C0"/>
                </a:solidFill>
                <a:latin typeface="Calibri" panose="020F0502020204030204" pitchFamily="34" charset="0"/>
                <a:cs typeface="Calibri" panose="020F0502020204030204" pitchFamily="34" charset="0"/>
              </a:rPr>
              <a:t> </a:t>
            </a:r>
            <a:r>
              <a:rPr lang="vi-VN" sz="3600" i="1" dirty="0">
                <a:solidFill>
                  <a:srgbClr val="0070C0"/>
                </a:solidFill>
                <a:latin typeface="Calibri" panose="020F0502020204030204" pitchFamily="34" charset="0"/>
                <a:cs typeface="Calibri" panose="020F0502020204030204" pitchFamily="34" charset="0"/>
              </a:rPr>
              <a:t>vọng lại</a:t>
            </a:r>
            <a:r>
              <a:rPr lang="en-US" sz="3600" dirty="0">
                <a:latin typeface="Calibri" panose="020F0502020204030204" pitchFamily="34" charset="0"/>
                <a:cs typeface="Calibri" panose="020F0502020204030204" pitchFamily="34" charset="0"/>
              </a:rPr>
              <a:t>.</a:t>
            </a:r>
            <a:endParaRPr lang="en-US" sz="3500" b="1" dirty="0">
              <a:solidFill>
                <a:srgbClr val="FF0000"/>
              </a:solidFill>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DD009562-495E-FA80-72A9-6DD90EF48433}"/>
              </a:ext>
            </a:extLst>
          </p:cNvPr>
          <p:cNvGrpSpPr/>
          <p:nvPr/>
        </p:nvGrpSpPr>
        <p:grpSpPr>
          <a:xfrm>
            <a:off x="483773" y="1164810"/>
            <a:ext cx="1077519" cy="927401"/>
            <a:chOff x="9729788" y="4324350"/>
            <a:chExt cx="806450" cy="758825"/>
          </a:xfrm>
          <a:solidFill>
            <a:srgbClr val="00B050"/>
          </a:solidFill>
        </p:grpSpPr>
        <p:sp>
          <p:nvSpPr>
            <p:cNvPr id="17" name="Freeform 210">
              <a:extLst>
                <a:ext uri="{FF2B5EF4-FFF2-40B4-BE49-F238E27FC236}">
                  <a16:creationId xmlns:a16="http://schemas.microsoft.com/office/drawing/2014/main" id="{1D489F66-2B93-41EE-17DD-EC23C0808D87}"/>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8" name="Freeform 211">
              <a:extLst>
                <a:ext uri="{FF2B5EF4-FFF2-40B4-BE49-F238E27FC236}">
                  <a16:creationId xmlns:a16="http://schemas.microsoft.com/office/drawing/2014/main" id="{C4442CE9-5A56-0F1E-8C65-268E13A2A22F}"/>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9" name="Freeform 212">
              <a:extLst>
                <a:ext uri="{FF2B5EF4-FFF2-40B4-BE49-F238E27FC236}">
                  <a16:creationId xmlns:a16="http://schemas.microsoft.com/office/drawing/2014/main" id="{2E543C0C-B848-063F-C0D6-1803319DCE8B}"/>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0" name="Freeform 213">
              <a:extLst>
                <a:ext uri="{FF2B5EF4-FFF2-40B4-BE49-F238E27FC236}">
                  <a16:creationId xmlns:a16="http://schemas.microsoft.com/office/drawing/2014/main" id="{6B5D9A68-DF44-4F53-A8AF-53DB14B86739}"/>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1" name="Freeform 214">
              <a:extLst>
                <a:ext uri="{FF2B5EF4-FFF2-40B4-BE49-F238E27FC236}">
                  <a16:creationId xmlns:a16="http://schemas.microsoft.com/office/drawing/2014/main" id="{4348CFE2-7839-5940-6B88-C38F53E23A6C}"/>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2" name="Freeform 215">
              <a:extLst>
                <a:ext uri="{FF2B5EF4-FFF2-40B4-BE49-F238E27FC236}">
                  <a16:creationId xmlns:a16="http://schemas.microsoft.com/office/drawing/2014/main" id="{8A786BC7-EEC4-A207-F279-65A710581A49}"/>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FF0000"/>
                </a:solidFill>
              </a:endParaRPr>
            </a:p>
          </p:txBody>
        </p:sp>
        <p:sp>
          <p:nvSpPr>
            <p:cNvPr id="23" name="Freeform 216">
              <a:extLst>
                <a:ext uri="{FF2B5EF4-FFF2-40B4-BE49-F238E27FC236}">
                  <a16:creationId xmlns:a16="http://schemas.microsoft.com/office/drawing/2014/main" id="{5A11B623-AEF7-244E-F2F2-3D9A19DB9A0D}"/>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4" name="Freeform 217">
              <a:extLst>
                <a:ext uri="{FF2B5EF4-FFF2-40B4-BE49-F238E27FC236}">
                  <a16:creationId xmlns:a16="http://schemas.microsoft.com/office/drawing/2014/main" id="{049CABCB-2ECF-606C-FCDA-DC96974DBABF}"/>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5" name="Freeform 218">
              <a:extLst>
                <a:ext uri="{FF2B5EF4-FFF2-40B4-BE49-F238E27FC236}">
                  <a16:creationId xmlns:a16="http://schemas.microsoft.com/office/drawing/2014/main" id="{C555502C-DB1C-91E6-F35E-F15E983E28A2}"/>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6" name="Freeform 219">
              <a:extLst>
                <a:ext uri="{FF2B5EF4-FFF2-40B4-BE49-F238E27FC236}">
                  <a16:creationId xmlns:a16="http://schemas.microsoft.com/office/drawing/2014/main" id="{F8342710-0D11-C241-80FC-6B67E32A619D}"/>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7" name="Freeform 220">
              <a:extLst>
                <a:ext uri="{FF2B5EF4-FFF2-40B4-BE49-F238E27FC236}">
                  <a16:creationId xmlns:a16="http://schemas.microsoft.com/office/drawing/2014/main" id="{2F9762CB-D12F-511F-39C4-4C475FD441BC}"/>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8" name="Freeform 221">
              <a:extLst>
                <a:ext uri="{FF2B5EF4-FFF2-40B4-BE49-F238E27FC236}">
                  <a16:creationId xmlns:a16="http://schemas.microsoft.com/office/drawing/2014/main" id="{F7122AAD-A4B8-8B25-4F6A-A5D3BB20A1ED}"/>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pic>
        <p:nvPicPr>
          <p:cNvPr id="3074" name="Picture 2" descr="Monat Kann nicht geschlossen echo sound Exzenter Monet Logisch">
            <a:extLst>
              <a:ext uri="{FF2B5EF4-FFF2-40B4-BE49-F238E27FC236}">
                <a16:creationId xmlns:a16="http://schemas.microsoft.com/office/drawing/2014/main" id="{5441A488-676F-815E-91D6-B743D66F8B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842" y="2671462"/>
            <a:ext cx="3719445" cy="2347823"/>
          </a:xfrm>
          <a:prstGeom prst="rect">
            <a:avLst/>
          </a:prstGeom>
          <a:noFill/>
          <a:extLst>
            <a:ext uri="{909E8E84-426E-40DD-AFC4-6F175D3DCCD1}">
              <a14:hiddenFill xmlns:a14="http://schemas.microsoft.com/office/drawing/2010/main">
                <a:solidFill>
                  <a:srgbClr val="FFFFFF"/>
                </a:solidFill>
              </a14:hiddenFill>
            </a:ext>
          </a:extLst>
        </p:spPr>
      </p:pic>
      <p:pic>
        <p:nvPicPr>
          <p:cNvPr id="3" name="Project Name_2">
            <a:hlinkClick r:id="" action="ppaction://media"/>
            <a:extLst>
              <a:ext uri="{FF2B5EF4-FFF2-40B4-BE49-F238E27FC236}">
                <a16:creationId xmlns:a16="http://schemas.microsoft.com/office/drawing/2014/main" id="{CB6400E5-DAC8-D6B6-404A-C083EC14CCC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72985" y="2156920"/>
            <a:ext cx="5683956" cy="3197225"/>
          </a:xfrm>
          <a:prstGeom prst="rect">
            <a:avLst/>
          </a:prstGeom>
        </p:spPr>
      </p:pic>
    </p:spTree>
    <p:extLst>
      <p:ext uri="{BB962C8B-B14F-4D97-AF65-F5344CB8AC3E}">
        <p14:creationId xmlns:p14="http://schemas.microsoft.com/office/powerpoint/2010/main" val="357027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4040" fill="hold"/>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3"/>
                </p:tgtEl>
              </p:cMediaNode>
            </p:video>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3"/>
                                        </p:tgtEl>
                                      </p:cBhvr>
                                    </p:cmd>
                                  </p:childTnLst>
                                </p:cTn>
                              </p:par>
                            </p:childTnLst>
                          </p:cTn>
                        </p:par>
                      </p:childTnLst>
                    </p:cTn>
                  </p:par>
                </p:childTnLst>
              </p:cTn>
              <p:nextCondLst>
                <p:cond evt="onClick" delay="0">
                  <p:tgtEl>
                    <p:spTgt spid="3"/>
                  </p:tgtEl>
                </p:cond>
              </p:nextCondLst>
            </p:seq>
          </p:childTnLst>
        </p:cTn>
      </p:par>
    </p:tnLst>
    <p:bldLst>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46B320-273E-429A-AD07-0D42CFD03797}"/>
              </a:ext>
            </a:extLst>
          </p:cNvPr>
          <p:cNvSpPr/>
          <p:nvPr/>
        </p:nvSpPr>
        <p:spPr>
          <a:xfrm>
            <a:off x="6373091" y="3879471"/>
            <a:ext cx="5639734" cy="1439240"/>
          </a:xfrm>
          <a:prstGeom prst="rect">
            <a:avLst/>
          </a:prstGeom>
        </p:spPr>
        <p:txBody>
          <a:bodyPr wrap="square">
            <a:spAutoFit/>
          </a:bodyPr>
          <a:lstStyle/>
          <a:p>
            <a:pPr marL="457200" marR="0" lvl="0" indent="-457200" algn="just" defTabSz="914400" rtl="0" eaLnBrk="1" fontAlgn="auto" latinLnBrk="0" hangingPunct="1">
              <a:lnSpc>
                <a:spcPct val="114000"/>
              </a:lnSpc>
              <a:spcBef>
                <a:spcPts val="0"/>
              </a:spcBef>
              <a:spcAft>
                <a:spcPts val="1200"/>
              </a:spcAft>
              <a:buClrTx/>
              <a:buSzTx/>
              <a:buFont typeface="Wingdings" panose="05000000000000000000" pitchFamily="2" charset="2"/>
              <a:buChar char="§"/>
              <a:tabLst/>
              <a:defRPr/>
            </a:pPr>
            <a:r>
              <a:rPr kumimoji="0" lang="en-US"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T</a:t>
            </a:r>
            <a:r>
              <a:rPr kumimoji="0" lang="vi-VN"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ắt máy khi </a:t>
            </a:r>
            <a:r>
              <a:rPr kumimoji="0" lang="en-US" sz="3500" b="0" i="0" u="none" strike="noStrike" kern="1200" cap="none" spc="0" normalizeH="0" baseline="0" noProof="0" dirty="0" err="1">
                <a:ln>
                  <a:noFill/>
                </a:ln>
                <a:effectLst/>
                <a:uLnTx/>
                <a:uFillTx/>
                <a:latin typeface="Calibri" panose="020F0502020204030204" pitchFamily="34" charset="0"/>
                <a:ea typeface="+mn-ea"/>
                <a:cs typeface="Calibri" panose="020F0502020204030204" pitchFamily="34" charset="0"/>
              </a:rPr>
              <a:t>dừng</a:t>
            </a:r>
            <a:r>
              <a:rPr kumimoji="0" lang="vi-VN"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xe</a:t>
            </a:r>
            <a:endParaRPr kumimoji="0" lang="en-US"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14000"/>
              </a:lnSpc>
              <a:spcBef>
                <a:spcPts val="0"/>
              </a:spcBef>
              <a:spcAft>
                <a:spcPts val="1200"/>
              </a:spcAft>
              <a:buClrTx/>
              <a:buSzTx/>
              <a:buFont typeface="Wingdings" panose="05000000000000000000" pitchFamily="2" charset="2"/>
              <a:buChar char="§"/>
              <a:tabLst/>
              <a:defRPr/>
            </a:pPr>
            <a:r>
              <a:rPr lang="en-US" sz="3500" dirty="0">
                <a:latin typeface="Calibri" panose="020F0502020204030204" pitchFamily="34" charset="0"/>
                <a:cs typeface="Calibri" panose="020F0502020204030204" pitchFamily="34" charset="0"/>
              </a:rPr>
              <a:t>K</a:t>
            </a:r>
            <a:r>
              <a:rPr kumimoji="0" lang="vi-VN"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hông bấm còi inh ỏi</a:t>
            </a:r>
            <a:r>
              <a:rPr kumimoji="0" lang="en-US"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a:t>
            </a:r>
          </a:p>
        </p:txBody>
      </p:sp>
      <p:pic>
        <p:nvPicPr>
          <p:cNvPr id="17" name="Picture 2" descr="Hanoi crowded again after eased social distancing">
            <a:extLst>
              <a:ext uri="{FF2B5EF4-FFF2-40B4-BE49-F238E27FC236}">
                <a16:creationId xmlns:a16="http://schemas.microsoft.com/office/drawing/2014/main" id="{800B4FC1-5D50-4A51-8396-1270AFCCC3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175" y="2844191"/>
            <a:ext cx="5878001" cy="3918922"/>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BD5FC2DC-24EA-BE48-76C8-AFBD043EB4AA}"/>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libri Light" panose="020F0302020204030204"/>
                <a:ea typeface="+mj-ea"/>
                <a:cs typeface="+mj-cs"/>
              </a:rPr>
              <a:t>BIỆN PHÁP CHỐNG Ô NHIỄM TIẾNG ỒN</a:t>
            </a:r>
          </a:p>
        </p:txBody>
      </p:sp>
      <p:grpSp>
        <p:nvGrpSpPr>
          <p:cNvPr id="16" name="Group 15">
            <a:extLst>
              <a:ext uri="{FF2B5EF4-FFF2-40B4-BE49-F238E27FC236}">
                <a16:creationId xmlns:a16="http://schemas.microsoft.com/office/drawing/2014/main" id="{9FAE49F5-797C-FE28-29BA-2A55859F70F0}"/>
              </a:ext>
            </a:extLst>
          </p:cNvPr>
          <p:cNvGrpSpPr/>
          <p:nvPr/>
        </p:nvGrpSpPr>
        <p:grpSpPr>
          <a:xfrm>
            <a:off x="262274" y="176284"/>
            <a:ext cx="900604" cy="1035177"/>
            <a:chOff x="6380493" y="-1"/>
            <a:chExt cx="1747506" cy="2008628"/>
          </a:xfrm>
        </p:grpSpPr>
        <p:sp>
          <p:nvSpPr>
            <p:cNvPr id="18" name="Hexagon 17">
              <a:extLst>
                <a:ext uri="{FF2B5EF4-FFF2-40B4-BE49-F238E27FC236}">
                  <a16:creationId xmlns:a16="http://schemas.microsoft.com/office/drawing/2014/main" id="{041CE7D2-1AF1-987A-4A2A-8D3CE33BD3A0}"/>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Hexagon 4">
              <a:extLst>
                <a:ext uri="{FF2B5EF4-FFF2-40B4-BE49-F238E27FC236}">
                  <a16:creationId xmlns:a16="http://schemas.microsoft.com/office/drawing/2014/main" id="{4FBA35B1-7B14-654F-5A1D-6674B3ED5CE1}"/>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grpSp>
      <p:sp>
        <p:nvSpPr>
          <p:cNvPr id="20" name="TextBox 19">
            <a:extLst>
              <a:ext uri="{FF2B5EF4-FFF2-40B4-BE49-F238E27FC236}">
                <a16:creationId xmlns:a16="http://schemas.microsoft.com/office/drawing/2014/main" id="{46B4DECA-4B67-B5F9-A43E-ECD2E550AD8C}"/>
              </a:ext>
            </a:extLst>
          </p:cNvPr>
          <p:cNvSpPr txBox="1"/>
          <p:nvPr/>
        </p:nvSpPr>
        <p:spPr>
          <a:xfrm>
            <a:off x="262275" y="1317427"/>
            <a:ext cx="11806822" cy="1448986"/>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Hãy đề ra những biện pháp chống ô nhiễm tiếng ồn có thể thực hiện được đối với</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trường</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hợp</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21" name="TextBox 20">
            <a:extLst>
              <a:ext uri="{FF2B5EF4-FFF2-40B4-BE49-F238E27FC236}">
                <a16:creationId xmlns:a16="http://schemas.microsoft.com/office/drawing/2014/main" id="{C1C2B5AA-D014-D74A-B6F4-2A5F7FF7FC5A}"/>
              </a:ext>
            </a:extLst>
          </p:cNvPr>
          <p:cNvSpPr txBox="1"/>
          <p:nvPr/>
        </p:nvSpPr>
        <p:spPr>
          <a:xfrm>
            <a:off x="262274" y="6103693"/>
            <a:ext cx="5794902" cy="630942"/>
          </a:xfrm>
          <a:prstGeom prst="rect">
            <a:avLst/>
          </a:prstGeom>
          <a:noFill/>
        </p:spPr>
        <p:txBody>
          <a:bodyPr wrap="square">
            <a:spAutoFit/>
          </a:bodyPr>
          <a:lstStyle/>
          <a:p>
            <a:pPr lvl="0" algn="ctr"/>
            <a:r>
              <a:rPr lang="en-US" altLang="en-US" sz="35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T</a:t>
            </a:r>
            <a:r>
              <a:rPr lang="vi-VN" altLang="en-US" sz="35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iếng còi inh ỏi trên phố </a:t>
            </a:r>
            <a:endParaRPr lang="en-US" sz="35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0174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 calcmode="lin" valueType="num">
                                      <p:cBhvr additive="base">
                                        <p:cTn id="1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 calcmode="lin" valueType="num">
                                      <p:cBhvr additive="base">
                                        <p:cTn id="24"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2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46B320-273E-429A-AD07-0D42CFD03797}"/>
              </a:ext>
            </a:extLst>
          </p:cNvPr>
          <p:cNvSpPr/>
          <p:nvPr/>
        </p:nvSpPr>
        <p:spPr>
          <a:xfrm>
            <a:off x="6003636" y="3429000"/>
            <a:ext cx="6009189" cy="2207143"/>
          </a:xfrm>
          <a:prstGeom prst="rect">
            <a:avLst/>
          </a:prstGeom>
        </p:spPr>
        <p:txBody>
          <a:bodyPr wrap="square">
            <a:spAutoFit/>
          </a:bodyPr>
          <a:lstStyle/>
          <a:p>
            <a:pPr marL="457200" marR="0" lvl="0" indent="-457200" algn="just" defTabSz="914400" rtl="0" eaLnBrk="1" fontAlgn="auto" latinLnBrk="0" hangingPunct="1">
              <a:lnSpc>
                <a:spcPct val="114000"/>
              </a:lnSpc>
              <a:spcBef>
                <a:spcPts val="0"/>
              </a:spcBef>
              <a:spcAft>
                <a:spcPts val="1200"/>
              </a:spcAft>
              <a:buClrTx/>
              <a:buSzTx/>
              <a:buFont typeface="Wingdings" panose="05000000000000000000" pitchFamily="2" charset="2"/>
              <a:buChar char="§"/>
              <a:tabLst/>
              <a:defRPr/>
            </a:pPr>
            <a:r>
              <a:rPr kumimoji="0" lang="en-US"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V</a:t>
            </a:r>
            <a:r>
              <a:rPr kumimoji="0" lang="vi-VN"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ặn nhỏ âm thanh</a:t>
            </a:r>
            <a:endParaRPr kumimoji="0" lang="en-US"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14000"/>
              </a:lnSpc>
              <a:spcBef>
                <a:spcPts val="0"/>
              </a:spcBef>
              <a:spcAft>
                <a:spcPts val="1200"/>
              </a:spcAft>
              <a:buClrTx/>
              <a:buSzTx/>
              <a:buFont typeface="Wingdings" panose="05000000000000000000" pitchFamily="2" charset="2"/>
              <a:buChar char="§"/>
              <a:tabLst/>
              <a:defRPr/>
            </a:pPr>
            <a:r>
              <a:rPr lang="en-US" sz="3500" noProof="0" dirty="0">
                <a:latin typeface="Calibri" panose="020F0502020204030204" pitchFamily="34" charset="0"/>
                <a:cs typeface="Calibri" panose="020F0502020204030204" pitchFamily="34" charset="0"/>
              </a:rPr>
              <a:t>Đ</a:t>
            </a:r>
            <a:r>
              <a:rPr kumimoji="0" lang="vi-VN"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óng kín phòng</a:t>
            </a:r>
            <a:endParaRPr kumimoji="0" lang="en-US"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14000"/>
              </a:lnSpc>
              <a:spcBef>
                <a:spcPts val="0"/>
              </a:spcBef>
              <a:spcAft>
                <a:spcPts val="1200"/>
              </a:spcAft>
              <a:buClrTx/>
              <a:buSzTx/>
              <a:buFont typeface="Wingdings" panose="05000000000000000000" pitchFamily="2" charset="2"/>
              <a:buChar char="§"/>
              <a:tabLst/>
              <a:defRPr/>
            </a:pPr>
            <a:r>
              <a:rPr lang="en-US" sz="3500" dirty="0">
                <a:latin typeface="Calibri" panose="020F0502020204030204" pitchFamily="34" charset="0"/>
                <a:cs typeface="Calibri" panose="020F0502020204030204" pitchFamily="34" charset="0"/>
              </a:rPr>
              <a:t>L</a:t>
            </a:r>
            <a:r>
              <a:rPr kumimoji="0" lang="en-US" sz="3500" b="0" i="0" u="none" strike="noStrike" kern="1200" cap="none" spc="0" normalizeH="0" baseline="0" noProof="0" dirty="0" err="1">
                <a:ln>
                  <a:noFill/>
                </a:ln>
                <a:effectLst/>
                <a:uLnTx/>
                <a:uFillTx/>
                <a:latin typeface="Calibri" panose="020F0502020204030204" pitchFamily="34" charset="0"/>
                <a:ea typeface="+mn-ea"/>
                <a:cs typeface="Calibri" panose="020F0502020204030204" pitchFamily="34" charset="0"/>
              </a:rPr>
              <a:t>àm</a:t>
            </a:r>
            <a:r>
              <a:rPr kumimoji="0" lang="en-US"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a:t>
            </a:r>
            <a:r>
              <a:rPr kumimoji="0" lang="en-US" sz="3500" b="0" i="0" u="none" strike="noStrike" kern="1200" cap="none" spc="0" normalizeH="0" baseline="0" noProof="0" dirty="0" err="1">
                <a:ln>
                  <a:noFill/>
                </a:ln>
                <a:effectLst/>
                <a:uLnTx/>
                <a:uFillTx/>
                <a:latin typeface="Calibri" panose="020F0502020204030204" pitchFamily="34" charset="0"/>
                <a:ea typeface="+mn-ea"/>
                <a:cs typeface="Calibri" panose="020F0502020204030204" pitchFamily="34" charset="0"/>
              </a:rPr>
              <a:t>phòng</a:t>
            </a:r>
            <a:r>
              <a:rPr kumimoji="0" lang="en-US"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a:t>
            </a:r>
            <a:r>
              <a:rPr kumimoji="0" lang="en-US" sz="3500" b="0" i="0" u="none" strike="noStrike" kern="1200" cap="none" spc="0" normalizeH="0" baseline="0" noProof="0" dirty="0" err="1">
                <a:ln>
                  <a:noFill/>
                </a:ln>
                <a:effectLst/>
                <a:uLnTx/>
                <a:uFillTx/>
                <a:latin typeface="Calibri" panose="020F0502020204030204" pitchFamily="34" charset="0"/>
                <a:ea typeface="+mn-ea"/>
                <a:cs typeface="Calibri" panose="020F0502020204030204" pitchFamily="34" charset="0"/>
              </a:rPr>
              <a:t>hát</a:t>
            </a:r>
            <a:r>
              <a:rPr kumimoji="0" lang="en-US"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a:t>
            </a:r>
            <a:r>
              <a:rPr kumimoji="0" lang="en-US" sz="3500" b="0" i="0" u="none" strike="noStrike" kern="1200" cap="none" spc="0" normalizeH="0" baseline="0" noProof="0" dirty="0" err="1">
                <a:ln>
                  <a:noFill/>
                </a:ln>
                <a:effectLst/>
                <a:uLnTx/>
                <a:uFillTx/>
                <a:latin typeface="Calibri" panose="020F0502020204030204" pitchFamily="34" charset="0"/>
                <a:ea typeface="+mn-ea"/>
                <a:cs typeface="Calibri" panose="020F0502020204030204" pitchFamily="34" charset="0"/>
              </a:rPr>
              <a:t>cách</a:t>
            </a:r>
            <a:r>
              <a:rPr kumimoji="0" lang="en-US"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a:t>
            </a:r>
            <a:r>
              <a:rPr kumimoji="0" lang="en-US" sz="3500" b="0" i="0" u="none" strike="noStrike" kern="1200" cap="none" spc="0" normalizeH="0" baseline="0" noProof="0" dirty="0" err="1">
                <a:ln>
                  <a:noFill/>
                </a:ln>
                <a:effectLst/>
                <a:uLnTx/>
                <a:uFillTx/>
                <a:latin typeface="Calibri" panose="020F0502020204030204" pitchFamily="34" charset="0"/>
                <a:ea typeface="+mn-ea"/>
                <a:cs typeface="Calibri" panose="020F0502020204030204" pitchFamily="34" charset="0"/>
              </a:rPr>
              <a:t>âm</a:t>
            </a:r>
            <a:r>
              <a:rPr kumimoji="0" lang="en-US"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a:t>
            </a:r>
            <a:r>
              <a:rPr kumimoji="0" lang="vi-VN"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a:t>
            </a:r>
            <a:endParaRPr kumimoji="0" lang="en-US"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endParaRPr>
          </a:p>
        </p:txBody>
      </p:sp>
      <p:pic>
        <p:nvPicPr>
          <p:cNvPr id="18434" name="Picture 2" descr="Những Điều Cần Quan Tâm Khi Chọn Micro Karaoke Gia Đình Phù Hợp –  PRO-Sound.vn Cung Cấp Hệ Thống Âm Thanh Chuyên Nghiệp">
            <a:extLst>
              <a:ext uri="{FF2B5EF4-FFF2-40B4-BE49-F238E27FC236}">
                <a16:creationId xmlns:a16="http://schemas.microsoft.com/office/drawing/2014/main" id="{1095C7E7-DBDE-4167-A57D-35A3F85FC9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25" r="4153"/>
          <a:stretch/>
        </p:blipFill>
        <p:spPr bwMode="auto">
          <a:xfrm>
            <a:off x="179176" y="2821763"/>
            <a:ext cx="5476036" cy="399221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1675DF17-1196-C1A3-3308-DAA1E4762845}"/>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libri Light" panose="020F0302020204030204"/>
                <a:ea typeface="+mj-ea"/>
                <a:cs typeface="+mj-cs"/>
              </a:rPr>
              <a:t>BIỆN PHÁP CHỐNG Ô NHIỄM TIẾNG ỒN</a:t>
            </a:r>
          </a:p>
        </p:txBody>
      </p:sp>
      <p:grpSp>
        <p:nvGrpSpPr>
          <p:cNvPr id="16" name="Group 15">
            <a:extLst>
              <a:ext uri="{FF2B5EF4-FFF2-40B4-BE49-F238E27FC236}">
                <a16:creationId xmlns:a16="http://schemas.microsoft.com/office/drawing/2014/main" id="{46702559-B5EE-A1EC-4CBE-822BBADBF05F}"/>
              </a:ext>
            </a:extLst>
          </p:cNvPr>
          <p:cNvGrpSpPr/>
          <p:nvPr/>
        </p:nvGrpSpPr>
        <p:grpSpPr>
          <a:xfrm>
            <a:off x="262274" y="176284"/>
            <a:ext cx="900604" cy="1035177"/>
            <a:chOff x="6380493" y="-1"/>
            <a:chExt cx="1747506" cy="2008628"/>
          </a:xfrm>
        </p:grpSpPr>
        <p:sp>
          <p:nvSpPr>
            <p:cNvPr id="17" name="Hexagon 16">
              <a:extLst>
                <a:ext uri="{FF2B5EF4-FFF2-40B4-BE49-F238E27FC236}">
                  <a16:creationId xmlns:a16="http://schemas.microsoft.com/office/drawing/2014/main" id="{B76B53BF-9A9F-424A-6152-351140C05975}"/>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Hexagon 4">
              <a:extLst>
                <a:ext uri="{FF2B5EF4-FFF2-40B4-BE49-F238E27FC236}">
                  <a16:creationId xmlns:a16="http://schemas.microsoft.com/office/drawing/2014/main" id="{4843BF61-F382-8448-B7D5-2936C6B236B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grpSp>
      <p:sp>
        <p:nvSpPr>
          <p:cNvPr id="19" name="TextBox 18">
            <a:extLst>
              <a:ext uri="{FF2B5EF4-FFF2-40B4-BE49-F238E27FC236}">
                <a16:creationId xmlns:a16="http://schemas.microsoft.com/office/drawing/2014/main" id="{6F6BC1A5-750D-1E0E-1D3A-C1F2F12E9B5D}"/>
              </a:ext>
            </a:extLst>
          </p:cNvPr>
          <p:cNvSpPr txBox="1"/>
          <p:nvPr/>
        </p:nvSpPr>
        <p:spPr>
          <a:xfrm>
            <a:off x="262275" y="1317427"/>
            <a:ext cx="11806822" cy="1448986"/>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Hãy đề ra những biện pháp chống ô nhiễm tiếng ồn có thể thực hiện được đối với</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trường</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hợp</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21" name="TextBox 20">
            <a:extLst>
              <a:ext uri="{FF2B5EF4-FFF2-40B4-BE49-F238E27FC236}">
                <a16:creationId xmlns:a16="http://schemas.microsoft.com/office/drawing/2014/main" id="{8B84CEC5-7E72-EBD7-06F3-B053D47E2C2A}"/>
              </a:ext>
            </a:extLst>
          </p:cNvPr>
          <p:cNvSpPr txBox="1"/>
          <p:nvPr/>
        </p:nvSpPr>
        <p:spPr>
          <a:xfrm>
            <a:off x="262274" y="6103693"/>
            <a:ext cx="5131762" cy="630942"/>
          </a:xfrm>
          <a:prstGeom prst="rect">
            <a:avLst/>
          </a:prstGeom>
          <a:noFill/>
        </p:spPr>
        <p:txBody>
          <a:bodyPr wrap="square">
            <a:spAutoFit/>
          </a:bodyPr>
          <a:lstStyle/>
          <a:p>
            <a:pPr lvl="0" algn="ctr"/>
            <a:r>
              <a:rPr lang="en-US" altLang="en-US" sz="35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Hát</a:t>
            </a:r>
            <a:r>
              <a:rPr lang="en-US" altLang="en-US" sz="35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 karaoke </a:t>
            </a:r>
            <a:r>
              <a:rPr lang="en-US" altLang="en-US" sz="35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tại</a:t>
            </a:r>
            <a:r>
              <a:rPr lang="en-US" altLang="en-US" sz="35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 </a:t>
            </a:r>
            <a:r>
              <a:rPr lang="en-US" altLang="en-US" sz="35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nhà</a:t>
            </a:r>
            <a:endParaRPr lang="en-US" sz="35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021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barn(inVertical)">
                                      <p:cBhvr>
                                        <p:cTn id="7" dur="5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 calcmode="lin" valueType="num">
                                      <p:cBhvr additive="base">
                                        <p:cTn id="1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 calcmode="lin" valueType="num">
                                      <p:cBhvr additive="base">
                                        <p:cTn id="24"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 calcmode="lin" valueType="num">
                                      <p:cBhvr additive="base">
                                        <p:cTn id="30"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2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6B20A04-A7F8-4FE8-A2E0-DF27DCF76CB2}"/>
              </a:ext>
            </a:extLst>
          </p:cNvPr>
          <p:cNvSpPr txBox="1"/>
          <p:nvPr/>
        </p:nvSpPr>
        <p:spPr>
          <a:xfrm>
            <a:off x="262275" y="1557504"/>
            <a:ext cx="11806822" cy="2852448"/>
          </a:xfrm>
          <a:prstGeom prst="rect">
            <a:avLst/>
          </a:prstGeom>
          <a:noFill/>
        </p:spPr>
        <p:txBody>
          <a:bodyPr wrap="square" rtlCol="0">
            <a:spAutoFit/>
          </a:bodyPr>
          <a:lstStyle/>
          <a:p>
            <a:pPr lvl="0" algn="just">
              <a:lnSpc>
                <a:spcPct val="120000"/>
              </a:lnSpc>
            </a:pPr>
            <a:r>
              <a:rPr kumimoji="0" lang="en-US" sz="3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VỀ</a:t>
            </a:r>
            <a:r>
              <a:rPr kumimoji="0" lang="en-US" sz="38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NHÀ</a:t>
            </a:r>
            <a:r>
              <a:rPr kumimoji="0" lang="en-US" sz="3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lang="vi-VN" sz="3800" dirty="0">
                <a:solidFill>
                  <a:prstClr val="black"/>
                </a:solidFill>
                <a:latin typeface="Calibri" panose="020F0502020204030204" pitchFamily="34" charset="0"/>
                <a:cs typeface="Calibri" panose="020F0502020204030204" pitchFamily="34" charset="0"/>
              </a:rPr>
              <a:t>Giả sử ngôi nhà gia đình em đang sinh sống ở ngay </a:t>
            </a:r>
            <a:r>
              <a:rPr lang="vi-VN" sz="3800" dirty="0">
                <a:solidFill>
                  <a:srgbClr val="0070C0"/>
                </a:solidFill>
                <a:latin typeface="Calibri" panose="020F0502020204030204" pitchFamily="34" charset="0"/>
                <a:cs typeface="Calibri" panose="020F0502020204030204" pitchFamily="34" charset="0"/>
              </a:rPr>
              <a:t>gần một khu chợ hoặc bến xe</a:t>
            </a:r>
            <a:r>
              <a:rPr lang="vi-VN" sz="3800" dirty="0">
                <a:solidFill>
                  <a:prstClr val="black"/>
                </a:solidFill>
                <a:latin typeface="Calibri" panose="020F0502020204030204" pitchFamily="34" charset="0"/>
                <a:cs typeface="Calibri" panose="020F0502020204030204" pitchFamily="34" charset="0"/>
              </a:rPr>
              <a:t>, em hãy </a:t>
            </a:r>
            <a:r>
              <a:rPr lang="vi-VN" sz="3800" dirty="0">
                <a:solidFill>
                  <a:srgbClr val="00B050"/>
                </a:solidFill>
                <a:latin typeface="Calibri" panose="020F0502020204030204" pitchFamily="34" charset="0"/>
                <a:cs typeface="Calibri" panose="020F0502020204030204" pitchFamily="34" charset="0"/>
              </a:rPr>
              <a:t>chỉ ra những tiếng ồn</a:t>
            </a:r>
            <a:r>
              <a:rPr lang="vi-VN" sz="3800" dirty="0">
                <a:solidFill>
                  <a:prstClr val="black"/>
                </a:solidFill>
                <a:latin typeface="Calibri" panose="020F0502020204030204" pitchFamily="34" charset="0"/>
                <a:cs typeface="Calibri" panose="020F0502020204030204" pitchFamily="34" charset="0"/>
              </a:rPr>
              <a:t> gây ảnh hưởng đến sức khỏe và </a:t>
            </a:r>
            <a:r>
              <a:rPr lang="vi-VN" sz="3800" dirty="0">
                <a:solidFill>
                  <a:srgbClr val="00B050"/>
                </a:solidFill>
                <a:latin typeface="Calibri" panose="020F0502020204030204" pitchFamily="34" charset="0"/>
                <a:cs typeface="Calibri" panose="020F0502020204030204" pitchFamily="34" charset="0"/>
              </a:rPr>
              <a:t>đề xuất biện pháp</a:t>
            </a:r>
            <a:r>
              <a:rPr lang="vi-VN" sz="3800" dirty="0">
                <a:solidFill>
                  <a:prstClr val="black"/>
                </a:solidFill>
                <a:latin typeface="Calibri" panose="020F0502020204030204" pitchFamily="34" charset="0"/>
                <a:cs typeface="Calibri" panose="020F0502020204030204" pitchFamily="34" charset="0"/>
              </a:rPr>
              <a:t> để làm giảm những ảnh hưởng này.</a:t>
            </a:r>
            <a:endPar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6" name="Group 15">
            <a:extLst>
              <a:ext uri="{FF2B5EF4-FFF2-40B4-BE49-F238E27FC236}">
                <a16:creationId xmlns:a16="http://schemas.microsoft.com/office/drawing/2014/main" id="{06560849-741D-DCE5-37E0-228CCBF9BE85}"/>
              </a:ext>
            </a:extLst>
          </p:cNvPr>
          <p:cNvGrpSpPr/>
          <p:nvPr/>
        </p:nvGrpSpPr>
        <p:grpSpPr>
          <a:xfrm>
            <a:off x="9470754" y="4034405"/>
            <a:ext cx="1077519" cy="927401"/>
            <a:chOff x="9729788" y="4324350"/>
            <a:chExt cx="806450" cy="758825"/>
          </a:xfrm>
          <a:solidFill>
            <a:srgbClr val="00B050"/>
          </a:solidFill>
        </p:grpSpPr>
        <p:sp>
          <p:nvSpPr>
            <p:cNvPr id="17" name="Freeform 210">
              <a:extLst>
                <a:ext uri="{FF2B5EF4-FFF2-40B4-BE49-F238E27FC236}">
                  <a16:creationId xmlns:a16="http://schemas.microsoft.com/office/drawing/2014/main" id="{C9773186-6898-9297-6825-D07BFD9CF987}"/>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8" name="Freeform 211">
              <a:extLst>
                <a:ext uri="{FF2B5EF4-FFF2-40B4-BE49-F238E27FC236}">
                  <a16:creationId xmlns:a16="http://schemas.microsoft.com/office/drawing/2014/main" id="{AF35B6CE-8570-BE63-1F37-ECD65CE91573}"/>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9" name="Freeform 212">
              <a:extLst>
                <a:ext uri="{FF2B5EF4-FFF2-40B4-BE49-F238E27FC236}">
                  <a16:creationId xmlns:a16="http://schemas.microsoft.com/office/drawing/2014/main" id="{D5C34129-81C7-FFD0-DE03-75B8D119E081}"/>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0" name="Freeform 213">
              <a:extLst>
                <a:ext uri="{FF2B5EF4-FFF2-40B4-BE49-F238E27FC236}">
                  <a16:creationId xmlns:a16="http://schemas.microsoft.com/office/drawing/2014/main" id="{EB182C68-7019-136F-7C46-ECE9B67ADF7E}"/>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1" name="Freeform 214">
              <a:extLst>
                <a:ext uri="{FF2B5EF4-FFF2-40B4-BE49-F238E27FC236}">
                  <a16:creationId xmlns:a16="http://schemas.microsoft.com/office/drawing/2014/main" id="{AB222B8E-0D31-C3C3-3C4D-5A723F191CDA}"/>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2" name="Freeform 215">
              <a:extLst>
                <a:ext uri="{FF2B5EF4-FFF2-40B4-BE49-F238E27FC236}">
                  <a16:creationId xmlns:a16="http://schemas.microsoft.com/office/drawing/2014/main" id="{05D2CAEF-6113-7174-A10E-68B16C56F1CC}"/>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FF0000"/>
                </a:solidFill>
              </a:endParaRPr>
            </a:p>
          </p:txBody>
        </p:sp>
        <p:sp>
          <p:nvSpPr>
            <p:cNvPr id="23" name="Freeform 216">
              <a:extLst>
                <a:ext uri="{FF2B5EF4-FFF2-40B4-BE49-F238E27FC236}">
                  <a16:creationId xmlns:a16="http://schemas.microsoft.com/office/drawing/2014/main" id="{E6FA5669-E4F0-9D4A-25F7-27E6A9B2CEBF}"/>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4" name="Freeform 217">
              <a:extLst>
                <a:ext uri="{FF2B5EF4-FFF2-40B4-BE49-F238E27FC236}">
                  <a16:creationId xmlns:a16="http://schemas.microsoft.com/office/drawing/2014/main" id="{211591CE-0906-CABB-103A-D65E23291FEF}"/>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5" name="Freeform 218">
              <a:extLst>
                <a:ext uri="{FF2B5EF4-FFF2-40B4-BE49-F238E27FC236}">
                  <a16:creationId xmlns:a16="http://schemas.microsoft.com/office/drawing/2014/main" id="{83CFB2CB-841B-8B2F-E5FD-2E305524D26E}"/>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6" name="Freeform 219">
              <a:extLst>
                <a:ext uri="{FF2B5EF4-FFF2-40B4-BE49-F238E27FC236}">
                  <a16:creationId xmlns:a16="http://schemas.microsoft.com/office/drawing/2014/main" id="{5A8B8709-57F6-48A9-5D3D-08F6A1F6E67A}"/>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7" name="Freeform 220">
              <a:extLst>
                <a:ext uri="{FF2B5EF4-FFF2-40B4-BE49-F238E27FC236}">
                  <a16:creationId xmlns:a16="http://schemas.microsoft.com/office/drawing/2014/main" id="{B5B39CB7-7C96-183C-75C3-2782A5DA76CA}"/>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8" name="Freeform 221">
              <a:extLst>
                <a:ext uri="{FF2B5EF4-FFF2-40B4-BE49-F238E27FC236}">
                  <a16:creationId xmlns:a16="http://schemas.microsoft.com/office/drawing/2014/main" id="{1531C596-C0AA-DE43-E410-48ECFEEC4524}"/>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Tree>
    <p:extLst>
      <p:ext uri="{BB962C8B-B14F-4D97-AF65-F5344CB8AC3E}">
        <p14:creationId xmlns:p14="http://schemas.microsoft.com/office/powerpoint/2010/main" val="199348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sp>
        <p:nvSpPr>
          <p:cNvPr id="11" name="TextBox 10">
            <a:extLst>
              <a:ext uri="{FF2B5EF4-FFF2-40B4-BE49-F238E27FC236}">
                <a16:creationId xmlns:a16="http://schemas.microsoft.com/office/drawing/2014/main" id="{396B1BBA-FFCD-49FC-BC91-C177487E2D4D}"/>
              </a:ext>
            </a:extLst>
          </p:cNvPr>
          <p:cNvSpPr txBox="1"/>
          <p:nvPr/>
        </p:nvSpPr>
        <p:spPr>
          <a:xfrm>
            <a:off x="1754310" y="1330506"/>
            <a:ext cx="9514145" cy="630942"/>
          </a:xfrm>
          <a:prstGeom prst="rect">
            <a:avLst/>
          </a:prstGeom>
          <a:noFill/>
        </p:spPr>
        <p:txBody>
          <a:bodyPr wrap="square">
            <a:spAutoFit/>
          </a:bodyPr>
          <a:lstStyle/>
          <a:p>
            <a:r>
              <a:rPr lang="en-US" sz="3500" dirty="0">
                <a:latin typeface="Calibri" panose="020F0502020204030204" pitchFamily="34" charset="0"/>
                <a:cs typeface="Calibri" panose="020F0502020204030204" pitchFamily="34" charset="0"/>
              </a:rPr>
              <a:t>Quan </a:t>
            </a:r>
            <a:r>
              <a:rPr lang="en-US" sz="3500" dirty="0" err="1">
                <a:latin typeface="Calibri" panose="020F0502020204030204" pitchFamily="34" charset="0"/>
                <a:cs typeface="Calibri" panose="020F0502020204030204" pitchFamily="34" charset="0"/>
              </a:rPr>
              <a:t>sát</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hiện</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tượng</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và</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rút</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ra</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nhận</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xét</a:t>
            </a:r>
            <a:endParaRPr lang="en-US" sz="3500" b="1" dirty="0">
              <a:solidFill>
                <a:srgbClr val="FF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7B5D3ACD-6F74-2C41-A1D3-7163D2DD3C5A}"/>
              </a:ext>
            </a:extLst>
          </p:cNvPr>
          <p:cNvSpPr txBox="1"/>
          <p:nvPr/>
        </p:nvSpPr>
        <p:spPr>
          <a:xfrm>
            <a:off x="1561292" y="5538030"/>
            <a:ext cx="8821418" cy="630942"/>
          </a:xfrm>
          <a:prstGeom prst="rect">
            <a:avLst/>
          </a:prstGeom>
          <a:noFill/>
        </p:spPr>
        <p:txBody>
          <a:bodyPr wrap="square">
            <a:spAutoFit/>
          </a:bodyPr>
          <a:lstStyle/>
          <a:p>
            <a:r>
              <a:rPr lang="en-US" sz="3500" dirty="0">
                <a:latin typeface="Calibri" panose="020F0502020204030204" pitchFamily="34" charset="0"/>
                <a:cs typeface="Calibri" panose="020F0502020204030204" pitchFamily="34" charset="0"/>
              </a:rPr>
              <a:t>ĐÂY ĐƯỢC GỌI LÀ </a:t>
            </a:r>
            <a:r>
              <a:rPr lang="vi-VN" sz="3500" b="1" dirty="0">
                <a:solidFill>
                  <a:srgbClr val="FF0000"/>
                </a:solidFill>
                <a:latin typeface="Calibri" panose="020F0502020204030204" pitchFamily="34" charset="0"/>
                <a:cs typeface="Calibri" panose="020F0502020204030204" pitchFamily="34" charset="0"/>
              </a:rPr>
              <a:t>HIỆN TƯỢNG PHẢN XẠ ÂM.</a:t>
            </a:r>
            <a:endParaRPr lang="en-US" sz="3500" b="1" dirty="0">
              <a:solidFill>
                <a:srgbClr val="FF0000"/>
              </a:solidFill>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DD009562-495E-FA80-72A9-6DD90EF48433}"/>
              </a:ext>
            </a:extLst>
          </p:cNvPr>
          <p:cNvGrpSpPr/>
          <p:nvPr/>
        </p:nvGrpSpPr>
        <p:grpSpPr>
          <a:xfrm>
            <a:off x="483773" y="1164810"/>
            <a:ext cx="1077519" cy="927401"/>
            <a:chOff x="9729788" y="4324350"/>
            <a:chExt cx="806450" cy="758825"/>
          </a:xfrm>
          <a:solidFill>
            <a:srgbClr val="00B050"/>
          </a:solidFill>
        </p:grpSpPr>
        <p:sp>
          <p:nvSpPr>
            <p:cNvPr id="17" name="Freeform 210">
              <a:extLst>
                <a:ext uri="{FF2B5EF4-FFF2-40B4-BE49-F238E27FC236}">
                  <a16:creationId xmlns:a16="http://schemas.microsoft.com/office/drawing/2014/main" id="{1D489F66-2B93-41EE-17DD-EC23C0808D87}"/>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8" name="Freeform 211">
              <a:extLst>
                <a:ext uri="{FF2B5EF4-FFF2-40B4-BE49-F238E27FC236}">
                  <a16:creationId xmlns:a16="http://schemas.microsoft.com/office/drawing/2014/main" id="{C4442CE9-5A56-0F1E-8C65-268E13A2A22F}"/>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9" name="Freeform 212">
              <a:extLst>
                <a:ext uri="{FF2B5EF4-FFF2-40B4-BE49-F238E27FC236}">
                  <a16:creationId xmlns:a16="http://schemas.microsoft.com/office/drawing/2014/main" id="{2E543C0C-B848-063F-C0D6-1803319DCE8B}"/>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0" name="Freeform 213">
              <a:extLst>
                <a:ext uri="{FF2B5EF4-FFF2-40B4-BE49-F238E27FC236}">
                  <a16:creationId xmlns:a16="http://schemas.microsoft.com/office/drawing/2014/main" id="{6B5D9A68-DF44-4F53-A8AF-53DB14B86739}"/>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1" name="Freeform 214">
              <a:extLst>
                <a:ext uri="{FF2B5EF4-FFF2-40B4-BE49-F238E27FC236}">
                  <a16:creationId xmlns:a16="http://schemas.microsoft.com/office/drawing/2014/main" id="{4348CFE2-7839-5940-6B88-C38F53E23A6C}"/>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2" name="Freeform 215">
              <a:extLst>
                <a:ext uri="{FF2B5EF4-FFF2-40B4-BE49-F238E27FC236}">
                  <a16:creationId xmlns:a16="http://schemas.microsoft.com/office/drawing/2014/main" id="{8A786BC7-EEC4-A207-F279-65A710581A49}"/>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FF0000"/>
                </a:solidFill>
              </a:endParaRPr>
            </a:p>
          </p:txBody>
        </p:sp>
        <p:sp>
          <p:nvSpPr>
            <p:cNvPr id="23" name="Freeform 216">
              <a:extLst>
                <a:ext uri="{FF2B5EF4-FFF2-40B4-BE49-F238E27FC236}">
                  <a16:creationId xmlns:a16="http://schemas.microsoft.com/office/drawing/2014/main" id="{5A11B623-AEF7-244E-F2F2-3D9A19DB9A0D}"/>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4" name="Freeform 217">
              <a:extLst>
                <a:ext uri="{FF2B5EF4-FFF2-40B4-BE49-F238E27FC236}">
                  <a16:creationId xmlns:a16="http://schemas.microsoft.com/office/drawing/2014/main" id="{049CABCB-2ECF-606C-FCDA-DC96974DBABF}"/>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5" name="Freeform 218">
              <a:extLst>
                <a:ext uri="{FF2B5EF4-FFF2-40B4-BE49-F238E27FC236}">
                  <a16:creationId xmlns:a16="http://schemas.microsoft.com/office/drawing/2014/main" id="{C555502C-DB1C-91E6-F35E-F15E983E28A2}"/>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6" name="Freeform 219">
              <a:extLst>
                <a:ext uri="{FF2B5EF4-FFF2-40B4-BE49-F238E27FC236}">
                  <a16:creationId xmlns:a16="http://schemas.microsoft.com/office/drawing/2014/main" id="{F8342710-0D11-C241-80FC-6B67E32A619D}"/>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7" name="Freeform 220">
              <a:extLst>
                <a:ext uri="{FF2B5EF4-FFF2-40B4-BE49-F238E27FC236}">
                  <a16:creationId xmlns:a16="http://schemas.microsoft.com/office/drawing/2014/main" id="{2F9762CB-D12F-511F-39C4-4C475FD441BC}"/>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8" name="Freeform 221">
              <a:extLst>
                <a:ext uri="{FF2B5EF4-FFF2-40B4-BE49-F238E27FC236}">
                  <a16:creationId xmlns:a16="http://schemas.microsoft.com/office/drawing/2014/main" id="{F7122AAD-A4B8-8B25-4F6A-A5D3BB20A1ED}"/>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pic>
        <p:nvPicPr>
          <p:cNvPr id="3074" name="Picture 2" descr="Monat Kann nicht geschlossen echo sound Exzenter Monet Logisch">
            <a:extLst>
              <a:ext uri="{FF2B5EF4-FFF2-40B4-BE49-F238E27FC236}">
                <a16:creationId xmlns:a16="http://schemas.microsoft.com/office/drawing/2014/main" id="{5441A488-676F-815E-91D6-B743D66F8B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842" y="2671462"/>
            <a:ext cx="3719445" cy="2347823"/>
          </a:xfrm>
          <a:prstGeom prst="rect">
            <a:avLst/>
          </a:prstGeom>
          <a:noFill/>
          <a:extLst>
            <a:ext uri="{909E8E84-426E-40DD-AFC4-6F175D3DCCD1}">
              <a14:hiddenFill xmlns:a14="http://schemas.microsoft.com/office/drawing/2010/main">
                <a:solidFill>
                  <a:srgbClr val="FFFFFF"/>
                </a:solidFill>
              </a14:hiddenFill>
            </a:ext>
          </a:extLst>
        </p:spPr>
      </p:pic>
      <p:pic>
        <p:nvPicPr>
          <p:cNvPr id="3" name="Project Name_2">
            <a:hlinkClick r:id="" action="ppaction://media"/>
            <a:extLst>
              <a:ext uri="{FF2B5EF4-FFF2-40B4-BE49-F238E27FC236}">
                <a16:creationId xmlns:a16="http://schemas.microsoft.com/office/drawing/2014/main" id="{CB6400E5-DAC8-D6B6-404A-C083EC14CCC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72985" y="2156920"/>
            <a:ext cx="5683956" cy="3197225"/>
          </a:xfrm>
          <a:prstGeom prst="rect">
            <a:avLst/>
          </a:prstGeom>
        </p:spPr>
      </p:pic>
    </p:spTree>
    <p:extLst>
      <p:ext uri="{BB962C8B-B14F-4D97-AF65-F5344CB8AC3E}">
        <p14:creationId xmlns:p14="http://schemas.microsoft.com/office/powerpoint/2010/main" val="196884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sp>
        <p:nvSpPr>
          <p:cNvPr id="11" name="TextBox 10">
            <a:extLst>
              <a:ext uri="{FF2B5EF4-FFF2-40B4-BE49-F238E27FC236}">
                <a16:creationId xmlns:a16="http://schemas.microsoft.com/office/drawing/2014/main" id="{396B1BBA-FFCD-49FC-BC91-C177487E2D4D}"/>
              </a:ext>
            </a:extLst>
          </p:cNvPr>
          <p:cNvSpPr txBox="1"/>
          <p:nvPr/>
        </p:nvSpPr>
        <p:spPr>
          <a:xfrm>
            <a:off x="402618" y="1490763"/>
            <a:ext cx="10865838" cy="677108"/>
          </a:xfrm>
          <a:prstGeom prst="rect">
            <a:avLst/>
          </a:prstGeom>
          <a:noFill/>
        </p:spPr>
        <p:txBody>
          <a:bodyPr wrap="square">
            <a:spAutoFit/>
          </a:bodyPr>
          <a:lstStyle/>
          <a:p>
            <a:r>
              <a:rPr lang="en-US" sz="3800" dirty="0" err="1"/>
              <a:t>Âm</a:t>
            </a:r>
            <a:r>
              <a:rPr lang="en-US" sz="3800" dirty="0"/>
              <a:t> </a:t>
            </a:r>
            <a:r>
              <a:rPr lang="en-US" sz="3800" dirty="0" err="1"/>
              <a:t>dội</a:t>
            </a:r>
            <a:r>
              <a:rPr lang="en-US" sz="3800" dirty="0"/>
              <a:t> </a:t>
            </a:r>
            <a:r>
              <a:rPr lang="en-US" sz="3800" dirty="0" err="1"/>
              <a:t>lại</a:t>
            </a:r>
            <a:r>
              <a:rPr lang="en-US" sz="3800" dirty="0"/>
              <a:t> </a:t>
            </a:r>
            <a:r>
              <a:rPr lang="en-US" sz="3800" dirty="0" err="1"/>
              <a:t>khi</a:t>
            </a:r>
            <a:r>
              <a:rPr lang="en-US" sz="3800" dirty="0"/>
              <a:t> </a:t>
            </a:r>
            <a:r>
              <a:rPr lang="en-US" sz="3800" dirty="0" err="1"/>
              <a:t>gặp</a:t>
            </a:r>
            <a:r>
              <a:rPr lang="en-US" sz="3800" dirty="0"/>
              <a:t> </a:t>
            </a:r>
            <a:r>
              <a:rPr lang="en-US" sz="3800" dirty="0" err="1"/>
              <a:t>một</a:t>
            </a:r>
            <a:r>
              <a:rPr lang="en-US" sz="3800" dirty="0"/>
              <a:t> </a:t>
            </a:r>
            <a:r>
              <a:rPr lang="en-US" sz="3800" dirty="0" err="1"/>
              <a:t>vật</a:t>
            </a:r>
            <a:r>
              <a:rPr lang="en-US" sz="3800" dirty="0"/>
              <a:t> </a:t>
            </a:r>
            <a:r>
              <a:rPr lang="en-US" sz="3800" dirty="0" err="1"/>
              <a:t>chắn</a:t>
            </a:r>
            <a:r>
              <a:rPr lang="en-US" sz="3800" dirty="0"/>
              <a:t> </a:t>
            </a:r>
            <a:r>
              <a:rPr lang="en-US" sz="3800" dirty="0" err="1"/>
              <a:t>gọi</a:t>
            </a:r>
            <a:r>
              <a:rPr lang="en-US" sz="3800" dirty="0"/>
              <a:t> </a:t>
            </a:r>
            <a:r>
              <a:rPr lang="en-US" sz="3800" dirty="0" err="1"/>
              <a:t>là</a:t>
            </a:r>
            <a:r>
              <a:rPr lang="en-US" sz="3800" dirty="0"/>
              <a:t> </a:t>
            </a:r>
            <a:r>
              <a:rPr lang="en-US" sz="3800" b="1" dirty="0" err="1">
                <a:solidFill>
                  <a:srgbClr val="FF0000"/>
                </a:solidFill>
              </a:rPr>
              <a:t>âm</a:t>
            </a:r>
            <a:r>
              <a:rPr lang="en-US" sz="3800" b="1" dirty="0">
                <a:solidFill>
                  <a:srgbClr val="FF0000"/>
                </a:solidFill>
              </a:rPr>
              <a:t> </a:t>
            </a:r>
            <a:r>
              <a:rPr lang="en-US" sz="3800" b="1" dirty="0" err="1">
                <a:solidFill>
                  <a:srgbClr val="FF0000"/>
                </a:solidFill>
              </a:rPr>
              <a:t>phản</a:t>
            </a:r>
            <a:r>
              <a:rPr lang="en-US" sz="3800" b="1" dirty="0">
                <a:solidFill>
                  <a:srgbClr val="FF0000"/>
                </a:solidFill>
              </a:rPr>
              <a:t> </a:t>
            </a:r>
            <a:r>
              <a:rPr lang="en-US" sz="3800" b="1" dirty="0" err="1">
                <a:solidFill>
                  <a:srgbClr val="FF0000"/>
                </a:solidFill>
              </a:rPr>
              <a:t>xạ</a:t>
            </a:r>
            <a:r>
              <a:rPr lang="en-US" sz="3800" b="1" dirty="0">
                <a:solidFill>
                  <a:srgbClr val="FF0000"/>
                </a:solidFill>
              </a:rPr>
              <a:t>.</a:t>
            </a:r>
          </a:p>
        </p:txBody>
      </p:sp>
      <p:pic>
        <p:nvPicPr>
          <p:cNvPr id="16" name="Picture 2" descr="Image result for sound reflection gif">
            <a:extLst>
              <a:ext uri="{FF2B5EF4-FFF2-40B4-BE49-F238E27FC236}">
                <a16:creationId xmlns:a16="http://schemas.microsoft.com/office/drawing/2014/main" id="{A1FE3412-FB23-4321-861B-890B6A5E4D1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22513" y="2448232"/>
            <a:ext cx="7146974" cy="40230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C624BFB-F768-88E1-4D8A-8D268461230E}"/>
              </a:ext>
            </a:extLst>
          </p:cNvPr>
          <p:cNvPicPr>
            <a:picLocks noChangeAspect="1"/>
          </p:cNvPicPr>
          <p:nvPr/>
        </p:nvPicPr>
        <p:blipFill>
          <a:blip r:embed="rId4"/>
          <a:stretch>
            <a:fillRect/>
          </a:stretch>
        </p:blipFill>
        <p:spPr>
          <a:xfrm>
            <a:off x="2517387" y="2448231"/>
            <a:ext cx="7146974" cy="4020173"/>
          </a:xfrm>
          <a:prstGeom prst="rect">
            <a:avLst/>
          </a:prstGeom>
        </p:spPr>
      </p:pic>
      <p:sp>
        <p:nvSpPr>
          <p:cNvPr id="17" name="Rectangle 16">
            <a:extLst>
              <a:ext uri="{FF2B5EF4-FFF2-40B4-BE49-F238E27FC236}">
                <a16:creationId xmlns:a16="http://schemas.microsoft.com/office/drawing/2014/main" id="{59688B76-853C-22C4-6FFC-B891115D63B8}"/>
              </a:ext>
            </a:extLst>
          </p:cNvPr>
          <p:cNvSpPr/>
          <p:nvPr/>
        </p:nvSpPr>
        <p:spPr>
          <a:xfrm rot="990184">
            <a:off x="5276860" y="3336635"/>
            <a:ext cx="3147785" cy="523220"/>
          </a:xfrm>
          <a:prstGeom prst="rect">
            <a:avLst/>
          </a:prstGeom>
          <a:noFill/>
        </p:spPr>
        <p:txBody>
          <a:bodyPr wrap="none" lIns="91440" tIns="45720" rIns="91440" bIns="45720">
            <a:spAutoFit/>
          </a:bodyPr>
          <a:lstStyle/>
          <a:p>
            <a:pPr algn="ctr"/>
            <a:r>
              <a:rPr lang="en-US" sz="2800" b="1" dirty="0" err="1">
                <a:ln w="0"/>
                <a:solidFill>
                  <a:srgbClr val="FF0000"/>
                </a:solidFill>
                <a:effectLst/>
              </a:rPr>
              <a:t>Âm</a:t>
            </a:r>
            <a:r>
              <a:rPr lang="en-US" sz="2800" b="1" dirty="0">
                <a:ln w="0"/>
                <a:solidFill>
                  <a:srgbClr val="FF0000"/>
                </a:solidFill>
                <a:effectLst/>
              </a:rPr>
              <a:t> </a:t>
            </a:r>
            <a:r>
              <a:rPr lang="en-US" sz="2800" b="1" dirty="0" err="1">
                <a:ln w="0"/>
                <a:solidFill>
                  <a:srgbClr val="FF0000"/>
                </a:solidFill>
                <a:effectLst/>
              </a:rPr>
              <a:t>truyền</a:t>
            </a:r>
            <a:r>
              <a:rPr lang="en-US" sz="2800" b="1" dirty="0">
                <a:ln w="0"/>
                <a:solidFill>
                  <a:srgbClr val="FF0000"/>
                </a:solidFill>
                <a:effectLst/>
              </a:rPr>
              <a:t> </a:t>
            </a:r>
            <a:r>
              <a:rPr lang="en-US" sz="2800" b="1" dirty="0" err="1">
                <a:ln w="0"/>
                <a:solidFill>
                  <a:srgbClr val="FF0000"/>
                </a:solidFill>
                <a:effectLst/>
              </a:rPr>
              <a:t>trực</a:t>
            </a:r>
            <a:r>
              <a:rPr lang="en-US" sz="2800" b="1" dirty="0">
                <a:ln w="0"/>
                <a:solidFill>
                  <a:srgbClr val="FF0000"/>
                </a:solidFill>
                <a:effectLst/>
              </a:rPr>
              <a:t> </a:t>
            </a:r>
            <a:r>
              <a:rPr lang="en-US" sz="2800" b="1" dirty="0" err="1">
                <a:ln w="0"/>
                <a:solidFill>
                  <a:srgbClr val="FF0000"/>
                </a:solidFill>
                <a:effectLst/>
              </a:rPr>
              <a:t>tiếp</a:t>
            </a:r>
            <a:endParaRPr lang="en-US" sz="2800" b="1" dirty="0">
              <a:ln w="0"/>
              <a:solidFill>
                <a:srgbClr val="FF0000"/>
              </a:solidFill>
              <a:effectLst/>
            </a:endParaRPr>
          </a:p>
        </p:txBody>
      </p:sp>
      <p:sp>
        <p:nvSpPr>
          <p:cNvPr id="18" name="Rectangle 17">
            <a:extLst>
              <a:ext uri="{FF2B5EF4-FFF2-40B4-BE49-F238E27FC236}">
                <a16:creationId xmlns:a16="http://schemas.microsoft.com/office/drawing/2014/main" id="{4112C2EE-2BAD-215D-C661-9910EBDB3F37}"/>
              </a:ext>
            </a:extLst>
          </p:cNvPr>
          <p:cNvSpPr/>
          <p:nvPr/>
        </p:nvSpPr>
        <p:spPr>
          <a:xfrm rot="20472644">
            <a:off x="6328577" y="5645034"/>
            <a:ext cx="1950342" cy="523220"/>
          </a:xfrm>
          <a:prstGeom prst="rect">
            <a:avLst/>
          </a:prstGeom>
          <a:noFill/>
        </p:spPr>
        <p:txBody>
          <a:bodyPr wrap="none" lIns="91440" tIns="45720" rIns="91440" bIns="45720">
            <a:spAutoFit/>
          </a:bodyPr>
          <a:lstStyle/>
          <a:p>
            <a:pPr algn="ctr"/>
            <a:r>
              <a:rPr lang="en-US" sz="2800" b="1" dirty="0" err="1">
                <a:ln w="0"/>
                <a:solidFill>
                  <a:srgbClr val="FF0000"/>
                </a:solidFill>
                <a:effectLst/>
              </a:rPr>
              <a:t>Âm</a:t>
            </a:r>
            <a:r>
              <a:rPr lang="en-US" sz="2800" b="1" dirty="0">
                <a:ln w="0"/>
                <a:solidFill>
                  <a:srgbClr val="FF0000"/>
                </a:solidFill>
                <a:effectLst/>
              </a:rPr>
              <a:t> </a:t>
            </a:r>
            <a:r>
              <a:rPr lang="en-US" sz="2800" b="1" dirty="0" err="1">
                <a:ln w="0"/>
                <a:solidFill>
                  <a:srgbClr val="FF0000"/>
                </a:solidFill>
                <a:effectLst/>
              </a:rPr>
              <a:t>phản</a:t>
            </a:r>
            <a:r>
              <a:rPr lang="en-US" sz="2800" b="1" dirty="0">
                <a:ln w="0"/>
                <a:solidFill>
                  <a:srgbClr val="FF0000"/>
                </a:solidFill>
                <a:effectLst/>
              </a:rPr>
              <a:t> </a:t>
            </a:r>
            <a:r>
              <a:rPr lang="en-US" sz="2800" b="1" dirty="0" err="1">
                <a:ln w="0"/>
                <a:solidFill>
                  <a:srgbClr val="FF0000"/>
                </a:solidFill>
                <a:effectLst/>
              </a:rPr>
              <a:t>xạ</a:t>
            </a:r>
            <a:endParaRPr lang="en-US" sz="2800" b="1" dirty="0">
              <a:ln w="0"/>
              <a:solidFill>
                <a:srgbClr val="FF0000"/>
              </a:solidFill>
              <a:effectLst/>
            </a:endParaRPr>
          </a:p>
        </p:txBody>
      </p:sp>
      <p:sp>
        <p:nvSpPr>
          <p:cNvPr id="19" name="Google Shape;674;p57">
            <a:extLst>
              <a:ext uri="{FF2B5EF4-FFF2-40B4-BE49-F238E27FC236}">
                <a16:creationId xmlns:a16="http://schemas.microsoft.com/office/drawing/2014/main" id="{6CBA7B8A-3A2B-8285-8330-FF0157008689}"/>
              </a:ext>
            </a:extLst>
          </p:cNvPr>
          <p:cNvSpPr/>
          <p:nvPr/>
        </p:nvSpPr>
        <p:spPr>
          <a:xfrm>
            <a:off x="10543913" y="1458946"/>
            <a:ext cx="543739" cy="549137"/>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chemeClr val="accent1"/>
          </a:solidFill>
          <a:ln>
            <a:noFill/>
          </a:ln>
        </p:spPr>
        <p:txBody>
          <a:bodyPr spcFirstLastPara="1" wrap="square" lIns="91425" tIns="91425" rIns="91425" bIns="91425" anchor="ctr" anchorCtr="0">
            <a:noAutofit/>
          </a:bodyPr>
          <a:ls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571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8" grpId="0"/>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udio - Resonance Audio SDK for Unity: Deliver High-Fidelity Spatial Audio  at Scale - Unity Forum">
            <a:extLst>
              <a:ext uri="{FF2B5EF4-FFF2-40B4-BE49-F238E27FC236}">
                <a16:creationId xmlns:a16="http://schemas.microsoft.com/office/drawing/2014/main" id="{0BAE1FDA-89D8-4234-B017-E188473DF6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86" r="8549"/>
          <a:stretch/>
        </p:blipFill>
        <p:spPr bwMode="auto">
          <a:xfrm>
            <a:off x="1032375" y="1392197"/>
            <a:ext cx="10127249" cy="518160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C4BD1285-04BE-4328-933C-A52214B7F222}"/>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sp>
        <p:nvSpPr>
          <p:cNvPr id="2" name="Rectangle 1">
            <a:extLst>
              <a:ext uri="{FF2B5EF4-FFF2-40B4-BE49-F238E27FC236}">
                <a16:creationId xmlns:a16="http://schemas.microsoft.com/office/drawing/2014/main" id="{AE6C249D-301C-4AC7-B070-867ECA812BCC}"/>
              </a:ext>
            </a:extLst>
          </p:cNvPr>
          <p:cNvSpPr/>
          <p:nvPr/>
        </p:nvSpPr>
        <p:spPr>
          <a:xfrm>
            <a:off x="6662315" y="3429000"/>
            <a:ext cx="3147785" cy="523220"/>
          </a:xfrm>
          <a:prstGeom prst="rect">
            <a:avLst/>
          </a:prstGeom>
          <a:noFill/>
        </p:spPr>
        <p:txBody>
          <a:bodyPr wrap="none" lIns="91440" tIns="45720" rIns="91440" bIns="45720">
            <a:spAutoFit/>
          </a:bodyPr>
          <a:lstStyle/>
          <a:p>
            <a:pPr algn="ctr"/>
            <a:r>
              <a:rPr lang="en-US" sz="2800" b="1" dirty="0" err="1">
                <a:ln w="0"/>
                <a:solidFill>
                  <a:srgbClr val="43CEB1"/>
                </a:solidFill>
                <a:effectLst/>
              </a:rPr>
              <a:t>Âm</a:t>
            </a:r>
            <a:r>
              <a:rPr lang="en-US" sz="2800" b="1" dirty="0">
                <a:ln w="0"/>
                <a:solidFill>
                  <a:srgbClr val="43CEB1"/>
                </a:solidFill>
                <a:effectLst/>
              </a:rPr>
              <a:t> </a:t>
            </a:r>
            <a:r>
              <a:rPr lang="en-US" sz="2800" b="1" dirty="0" err="1">
                <a:ln w="0"/>
                <a:solidFill>
                  <a:srgbClr val="43CEB1"/>
                </a:solidFill>
                <a:effectLst/>
              </a:rPr>
              <a:t>truyền</a:t>
            </a:r>
            <a:r>
              <a:rPr lang="en-US" sz="2800" b="1" dirty="0">
                <a:ln w="0"/>
                <a:solidFill>
                  <a:srgbClr val="43CEB1"/>
                </a:solidFill>
                <a:effectLst/>
              </a:rPr>
              <a:t> </a:t>
            </a:r>
            <a:r>
              <a:rPr lang="en-US" sz="2800" b="1" dirty="0" err="1">
                <a:ln w="0"/>
                <a:solidFill>
                  <a:srgbClr val="43CEB1"/>
                </a:solidFill>
                <a:effectLst/>
              </a:rPr>
              <a:t>trực</a:t>
            </a:r>
            <a:r>
              <a:rPr lang="en-US" sz="2800" b="1" dirty="0">
                <a:ln w="0"/>
                <a:solidFill>
                  <a:srgbClr val="43CEB1"/>
                </a:solidFill>
                <a:effectLst/>
              </a:rPr>
              <a:t> </a:t>
            </a:r>
            <a:r>
              <a:rPr lang="en-US" sz="2800" b="1" dirty="0" err="1">
                <a:ln w="0"/>
                <a:solidFill>
                  <a:srgbClr val="43CEB1"/>
                </a:solidFill>
                <a:effectLst/>
              </a:rPr>
              <a:t>tiếp</a:t>
            </a:r>
            <a:endParaRPr lang="en-US" sz="2800" b="1" dirty="0">
              <a:ln w="0"/>
              <a:solidFill>
                <a:srgbClr val="43CEB1"/>
              </a:solidFill>
              <a:effectLst/>
            </a:endParaRPr>
          </a:p>
        </p:txBody>
      </p:sp>
      <p:sp>
        <p:nvSpPr>
          <p:cNvPr id="44" name="Rectangle 43">
            <a:extLst>
              <a:ext uri="{FF2B5EF4-FFF2-40B4-BE49-F238E27FC236}">
                <a16:creationId xmlns:a16="http://schemas.microsoft.com/office/drawing/2014/main" id="{0597C4BA-0FDB-483A-8678-03DDDB7ECEFF}"/>
              </a:ext>
            </a:extLst>
          </p:cNvPr>
          <p:cNvSpPr/>
          <p:nvPr/>
        </p:nvSpPr>
        <p:spPr>
          <a:xfrm>
            <a:off x="7200315" y="6019799"/>
            <a:ext cx="2071786" cy="553998"/>
          </a:xfrm>
          <a:prstGeom prst="rect">
            <a:avLst/>
          </a:prstGeom>
          <a:noFill/>
        </p:spPr>
        <p:txBody>
          <a:bodyPr wrap="none" lIns="91440" tIns="45720" rIns="91440" bIns="45720">
            <a:spAutoFit/>
          </a:bodyPr>
          <a:lstStyle/>
          <a:p>
            <a:pPr algn="ctr"/>
            <a:r>
              <a:rPr lang="en-US" sz="3000" b="1" dirty="0" err="1">
                <a:ln w="12700" cmpd="sng">
                  <a:noFill/>
                  <a:prstDash val="solid"/>
                </a:ln>
                <a:solidFill>
                  <a:srgbClr val="C270C0"/>
                </a:solidFill>
              </a:rPr>
              <a:t>Âm</a:t>
            </a:r>
            <a:r>
              <a:rPr lang="en-US" sz="3000" b="1" dirty="0">
                <a:ln w="12700" cmpd="sng">
                  <a:noFill/>
                  <a:prstDash val="solid"/>
                </a:ln>
                <a:solidFill>
                  <a:srgbClr val="C270C0"/>
                </a:solidFill>
              </a:rPr>
              <a:t> </a:t>
            </a:r>
            <a:r>
              <a:rPr lang="en-US" sz="3000" b="1" dirty="0" err="1">
                <a:ln w="12700" cmpd="sng">
                  <a:noFill/>
                  <a:prstDash val="solid"/>
                </a:ln>
                <a:solidFill>
                  <a:srgbClr val="C270C0"/>
                </a:solidFill>
              </a:rPr>
              <a:t>phản</a:t>
            </a:r>
            <a:r>
              <a:rPr lang="en-US" sz="3000" b="1" dirty="0">
                <a:ln w="12700" cmpd="sng">
                  <a:noFill/>
                  <a:prstDash val="solid"/>
                </a:ln>
                <a:solidFill>
                  <a:srgbClr val="C270C0"/>
                </a:solidFill>
              </a:rPr>
              <a:t> </a:t>
            </a:r>
            <a:r>
              <a:rPr lang="en-US" sz="3000" b="1" dirty="0" err="1">
                <a:ln w="12700" cmpd="sng">
                  <a:noFill/>
                  <a:prstDash val="solid"/>
                </a:ln>
                <a:solidFill>
                  <a:srgbClr val="C270C0"/>
                </a:solidFill>
              </a:rPr>
              <a:t>xạ</a:t>
            </a:r>
            <a:endParaRPr lang="en-US" sz="3000" b="1" dirty="0">
              <a:ln w="12700" cmpd="sng">
                <a:noFill/>
                <a:prstDash val="solid"/>
              </a:ln>
              <a:solidFill>
                <a:srgbClr val="C270C0"/>
              </a:solidFill>
            </a:endParaRPr>
          </a:p>
        </p:txBody>
      </p:sp>
      <p:sp>
        <p:nvSpPr>
          <p:cNvPr id="10" name="Rectangle 9">
            <a:extLst>
              <a:ext uri="{FF2B5EF4-FFF2-40B4-BE49-F238E27FC236}">
                <a16:creationId xmlns:a16="http://schemas.microsoft.com/office/drawing/2014/main" id="{DA0D6273-DCF7-4BDB-9407-8F01923DEEEE}"/>
              </a:ext>
            </a:extLst>
          </p:cNvPr>
          <p:cNvSpPr/>
          <p:nvPr/>
        </p:nvSpPr>
        <p:spPr>
          <a:xfrm>
            <a:off x="3241006" y="6019799"/>
            <a:ext cx="2071786" cy="553998"/>
          </a:xfrm>
          <a:prstGeom prst="rect">
            <a:avLst/>
          </a:prstGeom>
          <a:noFill/>
        </p:spPr>
        <p:txBody>
          <a:bodyPr wrap="none" lIns="91440" tIns="45720" rIns="91440" bIns="45720">
            <a:spAutoFit/>
          </a:bodyPr>
          <a:lstStyle/>
          <a:p>
            <a:pPr algn="ctr"/>
            <a:r>
              <a:rPr lang="en-US" sz="3000" b="1" dirty="0" err="1">
                <a:ln w="12700" cmpd="sng">
                  <a:noFill/>
                  <a:prstDash val="solid"/>
                </a:ln>
                <a:solidFill>
                  <a:srgbClr val="5882C1"/>
                </a:solidFill>
              </a:rPr>
              <a:t>Âm</a:t>
            </a:r>
            <a:r>
              <a:rPr lang="en-US" sz="3000" b="1" dirty="0">
                <a:ln w="12700" cmpd="sng">
                  <a:noFill/>
                  <a:prstDash val="solid"/>
                </a:ln>
                <a:solidFill>
                  <a:srgbClr val="5882C1"/>
                </a:solidFill>
              </a:rPr>
              <a:t> </a:t>
            </a:r>
            <a:r>
              <a:rPr lang="en-US" sz="3000" b="1" dirty="0" err="1">
                <a:ln w="12700" cmpd="sng">
                  <a:noFill/>
                  <a:prstDash val="solid"/>
                </a:ln>
                <a:solidFill>
                  <a:srgbClr val="5882C1"/>
                </a:solidFill>
              </a:rPr>
              <a:t>phản</a:t>
            </a:r>
            <a:r>
              <a:rPr lang="en-US" sz="3000" b="1" dirty="0">
                <a:ln w="12700" cmpd="sng">
                  <a:noFill/>
                  <a:prstDash val="solid"/>
                </a:ln>
                <a:solidFill>
                  <a:srgbClr val="5882C1"/>
                </a:solidFill>
              </a:rPr>
              <a:t> </a:t>
            </a:r>
            <a:r>
              <a:rPr lang="en-US" sz="3000" b="1" dirty="0" err="1">
                <a:ln w="12700" cmpd="sng">
                  <a:noFill/>
                  <a:prstDash val="solid"/>
                </a:ln>
                <a:solidFill>
                  <a:srgbClr val="5882C1"/>
                </a:solidFill>
              </a:rPr>
              <a:t>xạ</a:t>
            </a:r>
            <a:endParaRPr lang="en-US" sz="3000" b="1" dirty="0">
              <a:ln w="12700" cmpd="sng">
                <a:noFill/>
                <a:prstDash val="solid"/>
              </a:ln>
              <a:solidFill>
                <a:srgbClr val="5882C1"/>
              </a:solidFill>
            </a:endParaRPr>
          </a:p>
        </p:txBody>
      </p:sp>
    </p:spTree>
    <p:extLst>
      <p:ext uri="{BB962C8B-B14F-4D97-AF65-F5344CB8AC3E}">
        <p14:creationId xmlns:p14="http://schemas.microsoft.com/office/powerpoint/2010/main" val="28797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barn(inVertical)">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4"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2534</TotalTime>
  <Words>3078</Words>
  <PresentationFormat>Widescreen</PresentationFormat>
  <Paragraphs>367</Paragraphs>
  <Slides>62</Slides>
  <Notes>59</Notes>
  <HiddenSlides>0</HiddenSlides>
  <MMClips>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62</vt:i4>
      </vt:variant>
    </vt:vector>
  </HeadingPairs>
  <TitlesOfParts>
    <vt:vector size="74" baseType="lpstr">
      <vt:lpstr>Arial</vt:lpstr>
      <vt:lpstr>Calibri</vt:lpstr>
      <vt:lpstr>Calibri (Body)</vt:lpstr>
      <vt:lpstr>Calibri body</vt:lpstr>
      <vt:lpstr>Calibri Light</vt:lpstr>
      <vt:lpstr>Hiragino Kaku Gothic StdN W8</vt:lpstr>
      <vt:lpstr>Lucida Grande</vt:lpstr>
      <vt:lpstr>Nunito Sans</vt:lpstr>
      <vt:lpstr>OpenSans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2020-08-26T02:10:04Z</dcterms:created>
  <dcterms:modified xsi:type="dcterms:W3CDTF">2022-07-22T01:51:07Z</dcterms:modified>
</cp:coreProperties>
</file>