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415" r:id="rId8"/>
    <p:sldId id="418" r:id="rId9"/>
    <p:sldId id="449" r:id="rId10"/>
    <p:sldId id="417" r:id="rId11"/>
    <p:sldId id="419" r:id="rId12"/>
    <p:sldId id="420" r:id="rId13"/>
    <p:sldId id="421" r:id="rId14"/>
    <p:sldId id="422" r:id="rId15"/>
    <p:sldId id="423" r:id="rId16"/>
    <p:sldId id="424" r:id="rId17"/>
    <p:sldId id="426" r:id="rId18"/>
    <p:sldId id="427" r:id="rId19"/>
    <p:sldId id="425" r:id="rId20"/>
    <p:sldId id="428" r:id="rId21"/>
    <p:sldId id="429" r:id="rId22"/>
    <p:sldId id="431" r:id="rId23"/>
    <p:sldId id="432" r:id="rId24"/>
    <p:sldId id="433" r:id="rId25"/>
    <p:sldId id="434" r:id="rId26"/>
    <p:sldId id="450" r:id="rId27"/>
    <p:sldId id="437" r:id="rId28"/>
    <p:sldId id="438" r:id="rId29"/>
    <p:sldId id="439" r:id="rId30"/>
    <p:sldId id="440" r:id="rId31"/>
    <p:sldId id="441" r:id="rId32"/>
    <p:sldId id="443" r:id="rId33"/>
    <p:sldId id="444" r:id="rId34"/>
    <p:sldId id="442" r:id="rId35"/>
    <p:sldId id="445" r:id="rId36"/>
    <p:sldId id="451" r:id="rId37"/>
    <p:sldId id="446" r:id="rId38"/>
    <p:sldId id="409" r:id="rId39"/>
    <p:sldId id="447" r:id="rId40"/>
    <p:sldId id="448" r:id="rId41"/>
    <p:sldId id="276" r:id="rId42"/>
    <p:sldId id="41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Cổng </a:t>
            </a:r>
            <a:r>
              <a:rPr lang="vi-VN" sz="2400" dirty="0">
                <a:latin typeface="Times New Roman" panose="02020603050405020304" pitchFamily="18" charset="0"/>
                <a:cs typeface="Times New Roman" panose="02020603050405020304" pitchFamily="18" charset="0"/>
              </a:rPr>
              <a:t>đầu ra điều khiển:</a:t>
            </a:r>
          </a:p>
          <a:p>
            <a:r>
              <a:rPr lang="vi-VN" sz="2400" dirty="0">
                <a:latin typeface="Times New Roman" panose="02020603050405020304" pitchFamily="18" charset="0"/>
                <a:cs typeface="Times New Roman" panose="02020603050405020304" pitchFamily="18" charset="0"/>
              </a:rPr>
              <a:t>+ Tiếp điểm thường mở</a:t>
            </a:r>
          </a:p>
          <a:p>
            <a:r>
              <a:rPr lang="vi-VN" sz="2400" dirty="0">
                <a:latin typeface="Times New Roman" panose="02020603050405020304" pitchFamily="18" charset="0"/>
                <a:cs typeface="Times New Roman" panose="02020603050405020304" pitchFamily="18" charset="0"/>
              </a:rPr>
              <a:t>+ Đầu nối chung</a:t>
            </a:r>
          </a:p>
          <a:p>
            <a:r>
              <a:rPr lang="vi-VN" sz="2400" dirty="0">
                <a:latin typeface="Times New Roman" panose="02020603050405020304" pitchFamily="18" charset="0"/>
                <a:cs typeface="Times New Roman" panose="02020603050405020304" pitchFamily="18" charset="0"/>
              </a:rPr>
              <a:t>+ Tiếp điểm thường đóng</a:t>
            </a:r>
          </a:p>
          <a:p>
            <a:r>
              <a:rPr lang="en-US" sz="2400" dirty="0" smtClean="0">
                <a:solidFill>
                  <a:srgbClr val="FF0000"/>
                </a:solidFill>
                <a:latin typeface="Times New Roman" panose="02020603050405020304" pitchFamily="18" charset="0"/>
                <a:cs typeface="Times New Roman" panose="02020603050405020304" pitchFamily="18" charset="0"/>
              </a:rPr>
              <a:t>2.</a:t>
            </a:r>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Cổng nối nguồn cấp cho mô đun:</a:t>
            </a:r>
          </a:p>
          <a:p>
            <a:r>
              <a:rPr lang="vi-VN" sz="2400" dirty="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dirty="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16.9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nhiệt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8561081"/>
              </p:ext>
            </p:extLst>
          </p:nvPr>
        </p:nvGraphicFramePr>
        <p:xfrm>
          <a:off x="211756" y="74773"/>
          <a:ext cx="11800572" cy="3352800"/>
        </p:xfrm>
        <a:graphic>
          <a:graphicData uri="http://schemas.openxmlformats.org/drawingml/2006/table">
            <a:tbl>
              <a:tblPr firstRow="1" bandRow="1">
                <a:tableStyleId>{5C22544A-7EE6-4342-B048-85BDC9FD1C3A}</a:tableStyleId>
              </a:tblPr>
              <a:tblGrid>
                <a:gridCol w="7943461">
                  <a:extLst>
                    <a:ext uri="{9D8B030D-6E8A-4147-A177-3AD203B41FA5}">
                      <a16:colId xmlns:a16="http://schemas.microsoft.com/office/drawing/2014/main" val="3765913699"/>
                    </a:ext>
                  </a:extLst>
                </a:gridCol>
                <a:gridCol w="3857111">
                  <a:extLst>
                    <a:ext uri="{9D8B030D-6E8A-4147-A177-3AD203B41FA5}">
                      <a16:colId xmlns:a16="http://schemas.microsoft.com/office/drawing/2014/main" val="3302429952"/>
                    </a:ext>
                  </a:extLst>
                </a:gridCol>
              </a:tblGrid>
              <a:tr h="3178566">
                <a:tc>
                  <a:txBody>
                    <a:bodyPr/>
                    <a:lstStyle/>
                    <a:p>
                      <a:r>
                        <a:rPr lang="en-US" sz="2800" dirty="0" err="1" smtClean="0">
                          <a:solidFill>
                            <a:srgbClr val="FFFF00"/>
                          </a:solidFill>
                          <a:latin typeface="Times New Roman" panose="02020603050405020304" pitchFamily="18" charset="0"/>
                          <a:cs typeface="Times New Roman" panose="02020603050405020304" pitchFamily="18" charset="0"/>
                        </a:rPr>
                        <a:t>Bước</a:t>
                      </a:r>
                      <a:r>
                        <a:rPr lang="en-US" sz="2800" dirty="0" smtClean="0">
                          <a:solidFill>
                            <a:srgbClr val="FFFF00"/>
                          </a:solidFill>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đun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Cổng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K0</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K1</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Cổng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đun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GND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cực</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+12Vđể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cực</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a:t>
                      </a:r>
                    </a:p>
                    <a:p>
                      <a:endParaRPr lang="en-US" dirty="0"/>
                    </a:p>
                  </a:txBody>
                  <a:tcPr/>
                </a:tc>
                <a:tc>
                  <a:txBody>
                    <a:bodyPr/>
                    <a:lstStyle/>
                    <a:p>
                      <a:r>
                        <a:rPr lang="nl-NL" sz="2800" dirty="0" smtClean="0">
                          <a:solidFill>
                            <a:srgbClr val="FFFF00"/>
                          </a:solidFill>
                          <a:latin typeface="Times New Roman" panose="02020603050405020304" pitchFamily="18" charset="0"/>
                          <a:cs typeface="Times New Roman" panose="02020603050405020304" pitchFamily="18" charset="0"/>
                        </a:rPr>
                        <a:t>Bước 2. </a:t>
                      </a:r>
                      <a:r>
                        <a:rPr lang="nl-NL" sz="2800" dirty="0" smtClean="0">
                          <a:latin typeface="Times New Roman" panose="02020603050405020304" pitchFamily="18" charset="0"/>
                          <a:cs typeface="Times New Roman" panose="02020603050405020304" pitchFamily="18" charset="0"/>
                        </a:rPr>
                        <a:t>Tìm hiểu về sơ đồ của mạch điện điều khiển sử dụng mô đun cảm biến nhiệt độ</a:t>
                      </a:r>
                      <a:endParaRPr lang="en-US" sz="2800" dirty="0" smtClean="0">
                        <a:latin typeface="Times New Roman" panose="02020603050405020304" pitchFamily="18" charset="0"/>
                        <a:cs typeface="Times New Roman" panose="02020603050405020304" pitchFamily="18" charset="0"/>
                      </a:endParaRPr>
                    </a:p>
                    <a:p>
                      <a:r>
                        <a:rPr lang="nl-NL" sz="2800" dirty="0" smtClean="0">
                          <a:latin typeface="Times New Roman" panose="02020603050405020304" pitchFamily="18" charset="0"/>
                          <a:cs typeface="Times New Roman" panose="02020603050405020304" pitchFamily="18" charset="0"/>
                        </a:rPr>
                        <a:t>- Công tắc</a:t>
                      </a:r>
                      <a:endParaRPr lang="en-US" sz="2800" dirty="0" smtClean="0">
                        <a:latin typeface="Times New Roman" panose="02020603050405020304" pitchFamily="18" charset="0"/>
                        <a:cs typeface="Times New Roman" panose="02020603050405020304" pitchFamily="18" charset="0"/>
                      </a:endParaRPr>
                    </a:p>
                    <a:p>
                      <a:r>
                        <a:rPr lang="nl-NL" sz="2800" dirty="0" smtClean="0">
                          <a:latin typeface="Times New Roman" panose="02020603050405020304" pitchFamily="18" charset="0"/>
                          <a:cs typeface="Times New Roman" panose="02020603050405020304" pitchFamily="18" charset="0"/>
                        </a:rPr>
                        <a:t>- Quạt điện 12V</a:t>
                      </a:r>
                      <a:endParaRPr lang="en-US" sz="2800" dirty="0" smtClean="0">
                        <a:latin typeface="Times New Roman" panose="02020603050405020304" pitchFamily="18" charset="0"/>
                        <a:cs typeface="Times New Roman" panose="02020603050405020304" pitchFamily="18" charset="0"/>
                      </a:endParaRPr>
                    </a:p>
                    <a:p>
                      <a:r>
                        <a:rPr lang="nl-NL" sz="2800" dirty="0" smtClean="0">
                          <a:latin typeface="Times New Roman" panose="02020603050405020304" pitchFamily="18" charset="0"/>
                          <a:cs typeface="Times New Roman" panose="02020603050405020304" pitchFamily="18" charset="0"/>
                        </a:rPr>
                        <a:t>- Nguồn điện 12V</a:t>
                      </a:r>
                      <a:endParaRPr lang="en-US" sz="2800" dirty="0" smtClean="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117352778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55268"/>
              </p:ext>
            </p:extLst>
          </p:nvPr>
        </p:nvGraphicFramePr>
        <p:xfrm>
          <a:off x="218174" y="3176337"/>
          <a:ext cx="11800572" cy="4030756"/>
        </p:xfrm>
        <a:graphic>
          <a:graphicData uri="http://schemas.openxmlformats.org/drawingml/2006/table">
            <a:tbl>
              <a:tblPr firstRow="1" bandRow="1">
                <a:tableStyleId>{5C22544A-7EE6-4342-B048-85BDC9FD1C3A}</a:tableStyleId>
              </a:tblPr>
              <a:tblGrid>
                <a:gridCol w="7943461">
                  <a:extLst>
                    <a:ext uri="{9D8B030D-6E8A-4147-A177-3AD203B41FA5}">
                      <a16:colId xmlns:a16="http://schemas.microsoft.com/office/drawing/2014/main" val="3765913699"/>
                    </a:ext>
                  </a:extLst>
                </a:gridCol>
                <a:gridCol w="3857111">
                  <a:extLst>
                    <a:ext uri="{9D8B030D-6E8A-4147-A177-3AD203B41FA5}">
                      <a16:colId xmlns:a16="http://schemas.microsoft.com/office/drawing/2014/main" val="3302429952"/>
                    </a:ext>
                  </a:extLst>
                </a:gridCol>
              </a:tblGrid>
              <a:tr h="4030756">
                <a:tc>
                  <a:txBody>
                    <a:bodyPr/>
                    <a:lstStyle/>
                    <a:p>
                      <a:r>
                        <a:rPr lang="nl-NL" sz="2400" dirty="0" smtClean="0">
                          <a:solidFill>
                            <a:srgbClr val="FFFF00"/>
                          </a:solidFill>
                          <a:latin typeface="Times New Roman" panose="02020603050405020304" pitchFamily="18" charset="0"/>
                          <a:cs typeface="Times New Roman" panose="02020603050405020304" pitchFamily="18" charset="0"/>
                        </a:rPr>
                        <a:t>Bước 5. </a:t>
                      </a:r>
                      <a:r>
                        <a:rPr lang="nl-NL" sz="2400" dirty="0" smtClean="0">
                          <a:latin typeface="Times New Roman" panose="02020603050405020304" pitchFamily="18" charset="0"/>
                          <a:cs typeface="Times New Roman" panose="02020603050405020304" pitchFamily="18" charset="0"/>
                        </a:rPr>
                        <a:t>Vận hành mạch điện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Bật công tắc cấp nguồn cho mạch điện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Kiểm tra hoạt động của mạch điện theo chức năng: </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Đánh giá hoạt động của mạch điện và điều chỉnh</a:t>
                      </a:r>
                      <a:endParaRPr lang="en-US" sz="2400" dirty="0">
                        <a:latin typeface="Times New Roman" panose="02020603050405020304" pitchFamily="18" charset="0"/>
                        <a:cs typeface="Times New Roman" panose="02020603050405020304" pitchFamily="18" charset="0"/>
                      </a:endParaRPr>
                    </a:p>
                  </a:txBody>
                  <a:tcPr/>
                </a:tc>
                <a:tc>
                  <a:txBody>
                    <a:bodyPr/>
                    <a:lstStyle/>
                    <a:p>
                      <a:r>
                        <a:rPr lang="nl-NL" sz="2800" dirty="0" smtClean="0">
                          <a:solidFill>
                            <a:srgbClr val="FFFF00"/>
                          </a:solidFill>
                          <a:latin typeface="Times New Roman" panose="02020603050405020304" pitchFamily="18" charset="0"/>
                          <a:cs typeface="Times New Roman" panose="02020603050405020304" pitchFamily="18" charset="0"/>
                        </a:rPr>
                        <a:t>Bước 3. </a:t>
                      </a:r>
                      <a:r>
                        <a:rPr lang="nl-NL" sz="2800" dirty="0" smtClean="0">
                          <a:latin typeface="Times New Roman" panose="02020603050405020304" pitchFamily="18" charset="0"/>
                          <a:cs typeface="Times New Roman" panose="02020603050405020304" pitchFamily="18" charset="0"/>
                        </a:rPr>
                        <a:t>Lập dự trù và chuẩn bị các dụng cụ, thiết  bị và vật liệu để lắp ráp mạch điện điều khiển sử dụng mô đun cảm biến nhiệt độ</a:t>
                      </a:r>
                      <a:endParaRPr lang="en-US" sz="2800" dirty="0" smtClean="0">
                        <a:latin typeface="Times New Roman" panose="02020603050405020304" pitchFamily="18" charset="0"/>
                        <a:cs typeface="Times New Roman" panose="02020603050405020304" pitchFamily="18" charset="0"/>
                      </a:endParaRPr>
                    </a:p>
                    <a:p>
                      <a:r>
                        <a:rPr lang="nl-NL" sz="2800" dirty="0" smtClean="0">
                          <a:solidFill>
                            <a:srgbClr val="FFFF00"/>
                          </a:solidFill>
                          <a:latin typeface="Times New Roman" panose="02020603050405020304" pitchFamily="18" charset="0"/>
                          <a:cs typeface="Times New Roman" panose="02020603050405020304" pitchFamily="18" charset="0"/>
                        </a:rPr>
                        <a:t>Bước 4. </a:t>
                      </a:r>
                      <a:r>
                        <a:rPr lang="nl-NL" sz="2800" dirty="0" smtClean="0">
                          <a:latin typeface="Times New Roman" panose="02020603050405020304" pitchFamily="18" charset="0"/>
                          <a:cs typeface="Times New Roman" panose="02020603050405020304" pitchFamily="18" charset="0"/>
                        </a:rPr>
                        <a:t>Lắp ráp mạch điện</a:t>
                      </a:r>
                      <a:endParaRPr lang="en-US" sz="2800" dirty="0" smtClean="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1173527788"/>
                  </a:ext>
                </a:extLst>
              </a:tr>
            </a:tbl>
          </a:graphicData>
        </a:graphic>
      </p:graphicFrame>
    </p:spTree>
    <p:extLst>
      <p:ext uri="{BB962C8B-B14F-4D97-AF65-F5344CB8AC3E}">
        <p14:creationId xmlns:p14="http://schemas.microsoft.com/office/powerpoint/2010/main" val="3087341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graphicFrame>
        <p:nvGraphicFramePr>
          <p:cNvPr id="3" name="Table 2"/>
          <p:cNvGraphicFramePr>
            <a:graphicFrameLocks noGrp="1"/>
          </p:cNvGraphicFramePr>
          <p:nvPr>
            <p:extLst>
              <p:ext uri="{D42A27DB-BD31-4B8C-83A1-F6EECF244321}">
                <p14:modId xmlns:p14="http://schemas.microsoft.com/office/powerpoint/2010/main" val="3873390043"/>
              </p:ext>
            </p:extLst>
          </p:nvPr>
        </p:nvGraphicFramePr>
        <p:xfrm>
          <a:off x="7669762" y="2752501"/>
          <a:ext cx="4522238" cy="4023360"/>
        </p:xfrm>
        <a:graphic>
          <a:graphicData uri="http://schemas.openxmlformats.org/drawingml/2006/table">
            <a:tbl>
              <a:tblPr firstRow="1" bandRow="1">
                <a:tableStyleId>{5C22544A-7EE6-4342-B048-85BDC9FD1C3A}</a:tableStyleId>
              </a:tblPr>
              <a:tblGrid>
                <a:gridCol w="4522238">
                  <a:extLst>
                    <a:ext uri="{9D8B030D-6E8A-4147-A177-3AD203B41FA5}">
                      <a16:colId xmlns:a16="http://schemas.microsoft.com/office/drawing/2014/main" val="2415871214"/>
                    </a:ext>
                  </a:extLst>
                </a:gridCol>
              </a:tblGrid>
              <a:tr h="370840">
                <a:tc>
                  <a:txBody>
                    <a:bodyPr/>
                    <a:lstStyle/>
                    <a:p>
                      <a:r>
                        <a:rPr lang="vi-VN" sz="2400" dirty="0" smtClean="0">
                          <a:solidFill>
                            <a:schemeClr val="bg1"/>
                          </a:solidFill>
                          <a:latin typeface="Times New Roman" panose="02020603050405020304" pitchFamily="18" charset="0"/>
                          <a:cs typeface="Times New Roman" panose="02020603050405020304" pitchFamily="18" charset="0"/>
                        </a:rPr>
                        <a:t>1.Cổng đầu ra điều khiển:</a:t>
                      </a:r>
                    </a:p>
                    <a:p>
                      <a:r>
                        <a:rPr lang="vi-VN" sz="2400" dirty="0" smtClean="0">
                          <a:solidFill>
                            <a:schemeClr val="bg1"/>
                          </a:solidFill>
                          <a:latin typeface="Times New Roman" panose="02020603050405020304" pitchFamily="18" charset="0"/>
                          <a:cs typeface="Times New Roman" panose="02020603050405020304" pitchFamily="18" charset="0"/>
                        </a:rPr>
                        <a:t>+ Tiếp điểm thường mở</a:t>
                      </a:r>
                    </a:p>
                    <a:p>
                      <a:r>
                        <a:rPr lang="vi-VN" sz="2400" dirty="0" smtClean="0">
                          <a:solidFill>
                            <a:schemeClr val="bg1"/>
                          </a:solidFill>
                          <a:latin typeface="Times New Roman" panose="02020603050405020304" pitchFamily="18" charset="0"/>
                          <a:cs typeface="Times New Roman" panose="02020603050405020304" pitchFamily="18" charset="0"/>
                        </a:rPr>
                        <a:t>+ Đầu nối chung</a:t>
                      </a:r>
                    </a:p>
                    <a:p>
                      <a:r>
                        <a:rPr lang="vi-VN" sz="2400" dirty="0" smtClean="0">
                          <a:solidFill>
                            <a:schemeClr val="bg1"/>
                          </a:solidFill>
                          <a:latin typeface="Times New Roman" panose="02020603050405020304" pitchFamily="18" charset="0"/>
                          <a:cs typeface="Times New Roman" panose="02020603050405020304" pitchFamily="18" charset="0"/>
                        </a:rPr>
                        <a:t>+ Tiếp điểm thường đóng</a:t>
                      </a:r>
                    </a:p>
                    <a:p>
                      <a:r>
                        <a:rPr lang="en-US" sz="2400" dirty="0" smtClean="0">
                          <a:solidFill>
                            <a:schemeClr val="bg1"/>
                          </a:solidFill>
                          <a:latin typeface="Times New Roman" panose="02020603050405020304" pitchFamily="18" charset="0"/>
                          <a:cs typeface="Times New Roman" panose="02020603050405020304" pitchFamily="18" charset="0"/>
                        </a:rPr>
                        <a:t>2.</a:t>
                      </a:r>
                      <a:r>
                        <a:rPr lang="vi-VN" sz="2400" dirty="0" smtClean="0">
                          <a:solidFill>
                            <a:schemeClr val="bg1"/>
                          </a:solidFill>
                          <a:latin typeface="Times New Roman" panose="02020603050405020304" pitchFamily="18" charset="0"/>
                          <a:cs typeface="Times New Roman" panose="02020603050405020304" pitchFamily="18" charset="0"/>
                        </a:rPr>
                        <a:t> Cổng nối nguồn cấp cho mô đun:</a:t>
                      </a:r>
                    </a:p>
                    <a:p>
                      <a:r>
                        <a:rPr lang="vi-VN" sz="2400" dirty="0" smtClean="0">
                          <a:solidFill>
                            <a:schemeClr val="bg1"/>
                          </a:solidFill>
                          <a:latin typeface="Times New Roman" panose="02020603050405020304" pitchFamily="18" charset="0"/>
                          <a:cs typeface="Times New Roman" panose="02020603050405020304" pitchFamily="18" charset="0"/>
                        </a:rPr>
                        <a:t>+ Đầu nối GND để nối với cực (-) của nguồn.</a:t>
                      </a:r>
                    </a:p>
                    <a:p>
                      <a:r>
                        <a:rPr lang="vi-VN" sz="2400" dirty="0" smtClean="0">
                          <a:solidFill>
                            <a:schemeClr val="bg1"/>
                          </a:solidFill>
                          <a:latin typeface="Times New Roman" panose="02020603050405020304" pitchFamily="18" charset="0"/>
                          <a:cs typeface="Times New Roman" panose="02020603050405020304" pitchFamily="18" charset="0"/>
                        </a:rPr>
                        <a:t>+ Đầu nối VCC để nối với cực (+) của nguồn.</a:t>
                      </a:r>
                    </a:p>
                    <a:p>
                      <a:endParaRPr lang="en-US" dirty="0"/>
                    </a:p>
                  </a:txBody>
                  <a:tcPr/>
                </a:tc>
                <a:extLst>
                  <a:ext uri="{0D108BD9-81ED-4DB2-BD59-A6C34878D82A}">
                    <a16:rowId xmlns:a16="http://schemas.microsoft.com/office/drawing/2014/main" val="3998175689"/>
                  </a:ext>
                </a:extLst>
              </a:tr>
            </a:tbl>
          </a:graphicData>
        </a:graphic>
      </p:graphicFrame>
    </p:spTree>
    <p:extLst>
      <p:ext uri="{BB962C8B-B14F-4D97-AF65-F5344CB8AC3E}">
        <p14:creationId xmlns:p14="http://schemas.microsoft.com/office/powerpoint/2010/main" val="48382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điện</a:t>
            </a:r>
            <a:r>
              <a:rPr lang="nl-NL" sz="1600" b="1" dirty="0">
                <a:latin typeface="Times New Roman" panose="02020603050405020304" pitchFamily="18" charset="0"/>
                <a:cs typeface="Times New Roman" panose="02020603050405020304" pitchFamily="18" charset="0"/>
              </a:rPr>
              <a:t> điều khiển sử dụng mô đun cảm biến độ ẩm</a:t>
            </a:r>
            <a:endParaRPr lang="en-US" sz="1600" b="1"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Bước</a:t>
            </a:r>
            <a:r>
              <a:rPr lang="en-US" sz="1600"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Tìm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ẩm</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khiển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đóng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đun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GND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VCC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nl-NL" sz="1600" dirty="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Công tắc</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Máy bơm 12V</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Nguồn điện 12V</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4. Lắp ráp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5. Vận hành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Bật công tắc cấp nguồn cho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Đánh giá hoạt động của mạch điện và điều chỉnh</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720552"/>
              </p:ext>
            </p:extLst>
          </p:nvPr>
        </p:nvGraphicFramePr>
        <p:xfrm>
          <a:off x="221397" y="0"/>
          <a:ext cx="11970603" cy="3291840"/>
        </p:xfrm>
        <a:graphic>
          <a:graphicData uri="http://schemas.openxmlformats.org/drawingml/2006/table">
            <a:tbl>
              <a:tblPr firstRow="1" bandRow="1">
                <a:tableStyleId>{5C22544A-7EE6-4342-B048-85BDC9FD1C3A}</a:tableStyleId>
              </a:tblPr>
              <a:tblGrid>
                <a:gridCol w="7132304">
                  <a:extLst>
                    <a:ext uri="{9D8B030D-6E8A-4147-A177-3AD203B41FA5}">
                      <a16:colId xmlns:a16="http://schemas.microsoft.com/office/drawing/2014/main" val="3224559940"/>
                    </a:ext>
                  </a:extLst>
                </a:gridCol>
                <a:gridCol w="4838299">
                  <a:extLst>
                    <a:ext uri="{9D8B030D-6E8A-4147-A177-3AD203B41FA5}">
                      <a16:colId xmlns:a16="http://schemas.microsoft.com/office/drawing/2014/main" val="3140393580"/>
                    </a:ext>
                  </a:extLst>
                </a:gridCol>
              </a:tblGrid>
              <a:tr h="3031958">
                <a:tc>
                  <a:txBody>
                    <a:bodyPr/>
                    <a:lstStyle/>
                    <a:p>
                      <a:r>
                        <a:rPr lang="en-US" sz="2400" dirty="0" err="1" smtClean="0">
                          <a:solidFill>
                            <a:srgbClr val="FFFF00"/>
                          </a:solidFill>
                          <a:latin typeface="Times New Roman" panose="02020603050405020304" pitchFamily="18" charset="0"/>
                          <a:cs typeface="Times New Roman" panose="02020603050405020304" pitchFamily="18" charset="0"/>
                        </a:rPr>
                        <a:t>Bước</a:t>
                      </a:r>
                      <a:r>
                        <a:rPr lang="en-US" sz="2400" dirty="0" smtClean="0">
                          <a:solidFill>
                            <a:srgbClr val="FFFF00"/>
                          </a:solidFill>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ẩm</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khiển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mở</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đóng</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GND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VCC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nguồn</a:t>
                      </a:r>
                      <a:r>
                        <a:rPr lang="en-US" sz="2400" dirty="0" smtClean="0">
                          <a:latin typeface="Times New Roman" panose="02020603050405020304" pitchFamily="18" charset="0"/>
                          <a:cs typeface="Times New Roman" panose="02020603050405020304" pitchFamily="18" charset="0"/>
                        </a:rPr>
                        <a:t>.</a:t>
                      </a:r>
                    </a:p>
                    <a:p>
                      <a:endParaRPr lang="en-US" dirty="0"/>
                    </a:p>
                  </a:txBody>
                  <a:tcPr/>
                </a:tc>
                <a:tc>
                  <a:txBody>
                    <a:bodyPr/>
                    <a:lstStyle/>
                    <a:p>
                      <a:r>
                        <a:rPr lang="nl-NL" sz="2400" dirty="0" smtClean="0">
                          <a:solidFill>
                            <a:srgbClr val="FFFF00"/>
                          </a:solidFill>
                          <a:latin typeface="Times New Roman" panose="02020603050405020304" pitchFamily="18" charset="0"/>
                          <a:cs typeface="Times New Roman" panose="02020603050405020304" pitchFamily="18" charset="0"/>
                        </a:rPr>
                        <a:t>Bước 2</a:t>
                      </a:r>
                      <a:r>
                        <a:rPr lang="nl-NL" sz="2400" dirty="0" smtClean="0">
                          <a:latin typeface="Times New Roman" panose="02020603050405020304" pitchFamily="18" charset="0"/>
                          <a:cs typeface="Times New Roman" panose="02020603050405020304" pitchFamily="18" charset="0"/>
                        </a:rPr>
                        <a:t>. Tìm hiểu về sơ đồ của mạch điện điều khiển sử dụng mô đun cảm biến nhiệt độ</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Công tắc</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Máy bơm 12V</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Nguồn điện 12V</a:t>
                      </a:r>
                      <a:endParaRPr lang="en-US" sz="2400" dirty="0" smtClean="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423917265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0671521"/>
              </p:ext>
            </p:extLst>
          </p:nvPr>
        </p:nvGraphicFramePr>
        <p:xfrm>
          <a:off x="221397" y="3383280"/>
          <a:ext cx="11970603" cy="3291840"/>
        </p:xfrm>
        <a:graphic>
          <a:graphicData uri="http://schemas.openxmlformats.org/drawingml/2006/table">
            <a:tbl>
              <a:tblPr firstRow="1" bandRow="1">
                <a:tableStyleId>{5C22544A-7EE6-4342-B048-85BDC9FD1C3A}</a:tableStyleId>
              </a:tblPr>
              <a:tblGrid>
                <a:gridCol w="8531601">
                  <a:extLst>
                    <a:ext uri="{9D8B030D-6E8A-4147-A177-3AD203B41FA5}">
                      <a16:colId xmlns:a16="http://schemas.microsoft.com/office/drawing/2014/main" val="4270670611"/>
                    </a:ext>
                  </a:extLst>
                </a:gridCol>
                <a:gridCol w="3439002">
                  <a:extLst>
                    <a:ext uri="{9D8B030D-6E8A-4147-A177-3AD203B41FA5}">
                      <a16:colId xmlns:a16="http://schemas.microsoft.com/office/drawing/2014/main" val="2617872314"/>
                    </a:ext>
                  </a:extLst>
                </a:gridCol>
              </a:tblGrid>
              <a:tr h="370840">
                <a:tc>
                  <a:txBody>
                    <a:bodyPr/>
                    <a:lstStyle/>
                    <a:p>
                      <a:r>
                        <a:rPr lang="nl-NL" sz="2400" dirty="0" smtClean="0">
                          <a:solidFill>
                            <a:srgbClr val="FFFF00"/>
                          </a:solidFill>
                          <a:latin typeface="Times New Roman" panose="02020603050405020304" pitchFamily="18" charset="0"/>
                          <a:cs typeface="Times New Roman" panose="02020603050405020304" pitchFamily="18" charset="0"/>
                        </a:rPr>
                        <a:t>Bước 5. </a:t>
                      </a:r>
                      <a:r>
                        <a:rPr lang="nl-NL" sz="2400" dirty="0" smtClean="0">
                          <a:latin typeface="Times New Roman" panose="02020603050405020304" pitchFamily="18" charset="0"/>
                          <a:cs typeface="Times New Roman" panose="02020603050405020304" pitchFamily="18" charset="0"/>
                        </a:rPr>
                        <a:t>Vận hành mạch điện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Bật công tắc cấp nguồn cho mạch điện</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 Đánh giá hoạt động của mạch điện và điều chỉnh</a:t>
                      </a:r>
                      <a:endParaRPr lang="en-US" sz="2400" dirty="0" smtClean="0">
                        <a:latin typeface="Times New Roman" panose="02020603050405020304" pitchFamily="18" charset="0"/>
                        <a:cs typeface="Times New Roman" panose="02020603050405020304" pitchFamily="18" charset="0"/>
                      </a:endParaRPr>
                    </a:p>
                    <a:p>
                      <a:endParaRPr lang="en-US" dirty="0"/>
                    </a:p>
                  </a:txBody>
                  <a:tcPr/>
                </a:tc>
                <a:tc>
                  <a:txBody>
                    <a:bodyPr/>
                    <a:lstStyle/>
                    <a:p>
                      <a:r>
                        <a:rPr lang="nl-NL" sz="2400" dirty="0" smtClean="0">
                          <a:solidFill>
                            <a:srgbClr val="FFFF00"/>
                          </a:solidFill>
                          <a:latin typeface="Times New Roman" panose="02020603050405020304" pitchFamily="18" charset="0"/>
                          <a:cs typeface="Times New Roman" panose="02020603050405020304" pitchFamily="18" charset="0"/>
                        </a:rPr>
                        <a:t>Bước 3</a:t>
                      </a:r>
                      <a:r>
                        <a:rPr lang="nl-NL" sz="2400" dirty="0" smtClean="0">
                          <a:latin typeface="Times New Roman" panose="02020603050405020304" pitchFamily="18" charset="0"/>
                          <a:cs typeface="Times New Roman" panose="02020603050405020304" pitchFamily="18" charset="0"/>
                        </a:rPr>
                        <a:t>. Lập dự trù và chuẩn bị các dụng cụ, thiết  bị và vật liệu để lắp ráp mạch điện điều khiển sử dụng mô đun cảm biến độ ẩm</a:t>
                      </a:r>
                      <a:endParaRPr lang="en-US" sz="2400" dirty="0" smtClean="0">
                        <a:latin typeface="Times New Roman" panose="02020603050405020304" pitchFamily="18" charset="0"/>
                        <a:cs typeface="Times New Roman" panose="02020603050405020304" pitchFamily="18" charset="0"/>
                      </a:endParaRPr>
                    </a:p>
                    <a:p>
                      <a:r>
                        <a:rPr lang="nl-NL" sz="2400" dirty="0" smtClean="0">
                          <a:solidFill>
                            <a:srgbClr val="FFFF00"/>
                          </a:solidFill>
                          <a:latin typeface="Times New Roman" panose="02020603050405020304" pitchFamily="18" charset="0"/>
                          <a:cs typeface="Times New Roman" panose="02020603050405020304" pitchFamily="18" charset="0"/>
                        </a:rPr>
                        <a:t>Bước 4. </a:t>
                      </a:r>
                      <a:r>
                        <a:rPr lang="nl-NL" sz="2400" dirty="0" smtClean="0">
                          <a:latin typeface="Times New Roman" panose="02020603050405020304" pitchFamily="18" charset="0"/>
                          <a:cs typeface="Times New Roman" panose="02020603050405020304" pitchFamily="18" charset="0"/>
                        </a:rPr>
                        <a:t>Lắp ráp mạch điện</a:t>
                      </a:r>
                      <a:endParaRPr lang="en-US" sz="2400" dirty="0" smtClean="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689345157"/>
                  </a:ext>
                </a:extLst>
              </a:tr>
            </a:tbl>
          </a:graphicData>
        </a:graphic>
      </p:graphicFrame>
    </p:spTree>
    <p:extLst>
      <p:ext uri="{BB962C8B-B14F-4D97-AF65-F5344CB8AC3E}">
        <p14:creationId xmlns:p14="http://schemas.microsoft.com/office/powerpoint/2010/main" val="1709414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dirty="0">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Trình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tự</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bước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đun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444" y="794312"/>
            <a:ext cx="11812556" cy="5632311"/>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1.Các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b. </a:t>
            </a:r>
            <a:r>
              <a:rPr lang="en-US" sz="2400" dirty="0" err="1">
                <a:solidFill>
                  <a:srgbClr val="FF0000"/>
                </a:solidFill>
                <a:latin typeface="Times New Roman" panose="02020603050405020304" pitchFamily="18" charset="0"/>
                <a:cs typeface="Times New Roman" panose="02020603050405020304" pitchFamily="18" charset="0"/>
              </a:rPr>
              <a:t>Tiêu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Đấu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chắn</a:t>
            </a:r>
            <a:r>
              <a:rPr lang="en-US" sz="2400" dirty="0">
                <a:solidFill>
                  <a:srgbClr val="FF0000"/>
                </a:solidFill>
                <a:latin typeface="Times New Roman" panose="02020603050405020304" pitchFamily="18" charset="0"/>
                <a:cs typeface="Times New Roman" panose="02020603050405020304" pitchFamily="18" charset="0"/>
              </a:rPr>
              <a:t>, an </a:t>
            </a:r>
            <a:r>
              <a:rPr lang="en-US" sz="2400" dirty="0" err="1">
                <a:solidFill>
                  <a:srgbClr val="FF0000"/>
                </a:solidFill>
                <a:latin typeface="Times New Roman" panose="02020603050405020304" pitchFamily="18" charset="0"/>
                <a:cs typeface="Times New Roman" panose="02020603050405020304" pitchFamily="18" charset="0"/>
              </a:rPr>
              <a:t>toàn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năng</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655" y="-1260909"/>
            <a:ext cx="6937829" cy="8118909"/>
          </a:xfrm>
          <a:prstGeom prst="rect">
            <a:avLst/>
          </a:prstGeom>
        </p:spPr>
      </p:pic>
    </p:spTree>
    <p:extLst>
      <p:ext uri="{BB962C8B-B14F-4D97-AF65-F5344CB8AC3E}">
        <p14:creationId xmlns:p14="http://schemas.microsoft.com/office/powerpoint/2010/main" val="17447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1508</TotalTime>
  <Words>3517</Words>
  <Application>Microsoft Office PowerPoint</Application>
  <PresentationFormat>Widescreen</PresentationFormat>
  <Paragraphs>408</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12</cp:revision>
  <dcterms:created xsi:type="dcterms:W3CDTF">2023-06-21T22:05:51Z</dcterms:created>
  <dcterms:modified xsi:type="dcterms:W3CDTF">2024-04-04T02:31:08Z</dcterms:modified>
</cp:coreProperties>
</file>