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48" r:id="rId4"/>
    <p:sldId id="258" r:id="rId5"/>
    <p:sldId id="349" r:id="rId6"/>
    <p:sldId id="269" r:id="rId7"/>
    <p:sldId id="350" r:id="rId8"/>
    <p:sldId id="351" r:id="rId9"/>
    <p:sldId id="352" r:id="rId10"/>
    <p:sldId id="353" r:id="rId11"/>
    <p:sldId id="354" r:id="rId12"/>
    <p:sldId id="317" r:id="rId13"/>
    <p:sldId id="355" r:id="rId14"/>
    <p:sldId id="356" r:id="rId15"/>
    <p:sldId id="357" r:id="rId16"/>
    <p:sldId id="358" r:id="rId17"/>
    <p:sldId id="359" r:id="rId18"/>
    <p:sldId id="360" r:id="rId19"/>
    <p:sldId id="361" r:id="rId20"/>
    <p:sldId id="364" r:id="rId21"/>
    <p:sldId id="365" r:id="rId22"/>
    <p:sldId id="366" r:id="rId23"/>
    <p:sldId id="367" r:id="rId24"/>
    <p:sldId id="368" r:id="rId25"/>
    <p:sldId id="369" r:id="rId26"/>
    <p:sldId id="370" r:id="rId27"/>
    <p:sldId id="362" r:id="rId28"/>
    <p:sldId id="363" r:id="rId29"/>
    <p:sldId id="329" r:id="rId30"/>
    <p:sldId id="371" r:id="rId31"/>
    <p:sldId id="313" r:id="rId32"/>
    <p:sldId id="340" r:id="rId33"/>
    <p:sldId id="372" r:id="rId34"/>
    <p:sldId id="374" r:id="rId35"/>
    <p:sldId id="375" r:id="rId36"/>
    <p:sldId id="274" r:id="rId37"/>
    <p:sldId id="344" r:id="rId38"/>
    <p:sldId id="314" r:id="rId39"/>
    <p:sldId id="27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83" autoAdjust="0"/>
    <p:restoredTop sz="94660"/>
  </p:normalViewPr>
  <p:slideViewPr>
    <p:cSldViewPr snapToGrid="0">
      <p:cViewPr varScale="1">
        <p:scale>
          <a:sx n="66" d="100"/>
          <a:sy n="66" d="100"/>
        </p:scale>
        <p:origin x="1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1/16/2024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2107" y="126687"/>
            <a:ext cx="567526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8</a:t>
            </a:r>
            <a:r>
              <a:rPr lang="en-US" sz="2400" b="1" smtClean="0">
                <a:solidFill>
                  <a:srgbClr val="FF0000"/>
                </a:solidFill>
                <a:latin typeface="Times New Roman" panose="02020603050405020304" pitchFamily="18" charset="0"/>
                <a:cs typeface="Times New Roman" panose="02020603050405020304" pitchFamily="18" charset="0"/>
              </a:rPr>
              <a:t>.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341406" y="668215"/>
            <a:ext cx="5901132" cy="6005147"/>
          </a:xfrm>
          <a:prstGeom prst="rect">
            <a:avLst/>
          </a:prstGeom>
        </p:spPr>
      </p:pic>
      <p:pic>
        <p:nvPicPr>
          <p:cNvPr id="5" name="Picture 4"/>
          <p:cNvPicPr>
            <a:picLocks noChangeAspect="1"/>
          </p:cNvPicPr>
          <p:nvPr/>
        </p:nvPicPr>
        <p:blipFill>
          <a:blip r:embed="rId4"/>
          <a:stretch>
            <a:fillRect/>
          </a:stretch>
        </p:blipFill>
        <p:spPr>
          <a:xfrm>
            <a:off x="6339253" y="668214"/>
            <a:ext cx="5758962" cy="5890847"/>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46150" y="1042836"/>
            <a:ext cx="7951178" cy="5347207"/>
          </a:xfrm>
          <a:prstGeom prst="rect">
            <a:avLst/>
          </a:prstGeom>
        </p:spPr>
      </p:pic>
      <p:sp>
        <p:nvSpPr>
          <p:cNvPr id="2" name="Rectangle 1"/>
          <p:cNvSpPr/>
          <p:nvPr/>
        </p:nvSpPr>
        <p:spPr>
          <a:xfrm>
            <a:off x="8498540" y="955655"/>
            <a:ext cx="2829262" cy="3970318"/>
          </a:xfrm>
          <a:prstGeom prst="rect">
            <a:avLst/>
          </a:prstGeom>
        </p:spPr>
        <p:txBody>
          <a:bodyPr wrap="square">
            <a:spAutoFit/>
          </a:bodyPr>
          <a:lstStyle/>
          <a:p>
            <a:r>
              <a:rPr lang="vi-VN" sz="2800" b="1">
                <a:solidFill>
                  <a:srgbClr val="FF0000"/>
                </a:solidFill>
                <a:latin typeface="Times New Roman" panose="02020603050405020304" pitchFamily="18" charset="0"/>
                <a:cs typeface="Times New Roman" panose="02020603050405020304" pitchFamily="18" charset="0"/>
              </a:rPr>
              <a:t>2. Cấu tạo của thước cặp gồm 8 phần: cán, mỏ đo trong, khung động, vít hãm, thang chia độ chính, mỏ đo ngoài, thang chia độ của du xích.</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9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3108543"/>
          </a:xfrm>
          <a:prstGeom prst="rect">
            <a:avLst/>
          </a:prstGeom>
        </p:spPr>
        <p:txBody>
          <a:bodyPr wrap="square">
            <a:spAutoFit/>
          </a:bodyPr>
          <a:lstStyle/>
          <a:p>
            <a:r>
              <a:rPr lang="en-US" sz="2800" b="1" dirty="0" err="1">
                <a:latin typeface="Times New Roman" panose="02020603050405020304" pitchFamily="18" charset="0"/>
                <a:cs typeface="Times New Roman" panose="02020603050405020304" pitchFamily="18" charset="0"/>
              </a:rPr>
              <a:t>I.Dụng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tay</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2.Dụng </a:t>
            </a:r>
            <a:r>
              <a:rPr lang="en-US" sz="2800" b="1" dirty="0" err="1">
                <a:latin typeface="Times New Roman" panose="02020603050405020304" pitchFamily="18" charset="0"/>
                <a:cs typeface="Times New Roman" panose="02020603050405020304" pitchFamily="18" charset="0"/>
              </a:rPr>
              <a:t>cụ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a:t>
            </a:r>
            <a:endParaRPr lang="en-US" sz="2800" b="1" dirty="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8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hãm</a:t>
            </a:r>
            <a:r>
              <a:rPr lang="en-US" sz="2800" dirty="0">
                <a:latin typeface="Times New Roman" panose="02020603050405020304" pitchFamily="18" charset="0"/>
                <a:cs typeface="Times New Roman" panose="02020603050405020304" pitchFamily="18" charset="0"/>
              </a:rPr>
              <a:t>, thang chia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thang chia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xích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85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8248072" cy="6398337"/>
          </a:xfrm>
          <a:prstGeom prst="rect">
            <a:avLst/>
          </a:prstGeom>
        </p:spPr>
      </p:pic>
      <p:sp>
        <p:nvSpPr>
          <p:cNvPr id="5" name="Rectangle 4"/>
          <p:cNvSpPr/>
          <p:nvPr/>
        </p:nvSpPr>
        <p:spPr>
          <a:xfrm>
            <a:off x="8488217" y="168717"/>
            <a:ext cx="2974109" cy="6401753"/>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8.6 và cho biết:</a:t>
            </a:r>
          </a:p>
          <a:p>
            <a:r>
              <a:rPr lang="en-US" sz="2800" b="1" smtClean="0">
                <a:latin typeface="Times New Roman" panose="02020603050405020304" pitchFamily="18" charset="0"/>
                <a:cs typeface="Times New Roman" panose="02020603050405020304" pitchFamily="18" charset="0"/>
              </a:rPr>
              <a:t>1.Thế </a:t>
            </a:r>
            <a:r>
              <a:rPr lang="en-US" sz="2800" b="1">
                <a:latin typeface="Times New Roman" panose="02020603050405020304" pitchFamily="18" charset="0"/>
                <a:cs typeface="Times New Roman" panose="02020603050405020304" pitchFamily="18" charset="0"/>
              </a:rPr>
              <a:t>nào là vạch dấu?  Để vạch dấu đúng cần theo trình tự kỹ thuật gì? Để đảm bảo an toàn khi vạch dấu cần thực hiện tao tác nào</a:t>
            </a:r>
            <a:r>
              <a:rPr lang="en-US" sz="2800" b="1" smtClean="0">
                <a:latin typeface="Times New Roman" panose="02020603050405020304" pitchFamily="18" charset="0"/>
                <a:cs typeface="Times New Roman" panose="02020603050405020304" pitchFamily="18" charset="0"/>
              </a:rPr>
              <a:t>?</a:t>
            </a: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Nếu </a:t>
            </a:r>
            <a:r>
              <a:rPr lang="en-US" sz="2800" b="1">
                <a:latin typeface="Times New Roman" panose="02020603050405020304" pitchFamily="18" charset="0"/>
                <a:cs typeface="Times New Roman" panose="02020603050405020304" pitchFamily="18" charset="0"/>
              </a:rPr>
              <a:t>vạch dấu sai, sản phẩm gia công sẽ như thế nào?</a:t>
            </a:r>
          </a:p>
          <a:p>
            <a:endParaRPr lang="en-US"/>
          </a:p>
        </p:txBody>
      </p:sp>
    </p:spTree>
    <p:extLst>
      <p:ext uri="{BB962C8B-B14F-4D97-AF65-F5344CB8AC3E}">
        <p14:creationId xmlns:p14="http://schemas.microsoft.com/office/powerpoint/2010/main" val="42791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6030150" cy="6398337"/>
          </a:xfrm>
          <a:prstGeom prst="rect">
            <a:avLst/>
          </a:prstGeom>
        </p:spPr>
      </p:pic>
      <p:sp>
        <p:nvSpPr>
          <p:cNvPr id="5" name="Rectangle 4"/>
          <p:cNvSpPr/>
          <p:nvPr/>
        </p:nvSpPr>
        <p:spPr>
          <a:xfrm>
            <a:off x="6357769" y="168717"/>
            <a:ext cx="5104557" cy="7017306"/>
          </a:xfrm>
          <a:prstGeom prst="rect">
            <a:avLst/>
          </a:prstGeom>
        </p:spPr>
        <p:txBody>
          <a:bodyPr wrap="square">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1.</a:t>
            </a:r>
          </a:p>
          <a:p>
            <a:r>
              <a:rPr lang="en-US" sz="2400" dirty="0" smtClean="0">
                <a:solidFill>
                  <a:srgbClr val="FF0000"/>
                </a:solidFill>
                <a:latin typeface="Times New Roman" panose="02020603050405020304" pitchFamily="18" charset="0"/>
                <a:cs typeface="Times New Roman" panose="02020603050405020304" pitchFamily="18" charset="0"/>
              </a:rPr>
              <a:t>*</a:t>
            </a:r>
            <a:r>
              <a:rPr lang="en-US" sz="2400" dirty="0" err="1" smtClean="0">
                <a:solidFill>
                  <a:srgbClr val="FF0000"/>
                </a:solidFill>
                <a:latin typeface="Times New Roman" panose="02020603050405020304" pitchFamily="18" charset="0"/>
                <a:cs typeface="Times New Roman" panose="02020603050405020304" pitchFamily="18" charset="0"/>
              </a:rPr>
              <a:t>Vạch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a:t>
            </a:r>
            <a:r>
              <a:rPr lang="en-US" sz="2400" dirty="0">
                <a:solidFill>
                  <a:srgbClr val="FF0000"/>
                </a:solidFill>
                <a:latin typeface="Times New Roman" panose="02020603050405020304" pitchFamily="18" charset="0"/>
                <a:cs typeface="Times New Roman" panose="02020603050405020304" pitchFamily="18" charset="0"/>
              </a:rPr>
              <a:t> chi </a:t>
            </a:r>
            <a:r>
              <a:rPr lang="en-US" sz="2400" dirty="0" err="1">
                <a:solidFill>
                  <a:srgbClr val="FF0000"/>
                </a:solidFill>
                <a:latin typeface="Times New Roman" panose="02020603050405020304" pitchFamily="18" charset="0"/>
                <a:cs typeface="Times New Roman" panose="02020603050405020304" pitchFamily="18" charset="0"/>
              </a:rPr>
              <a:t>tiết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lượng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dư</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mặt</a:t>
            </a:r>
            <a:r>
              <a:rPr lang="en-US" sz="2400" dirty="0">
                <a:solidFill>
                  <a:srgbClr val="FF0000"/>
                </a:solidFill>
                <a:latin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Kỹ</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dấu</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Chuẩn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phôi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cụ</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thiết</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Bôi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phấn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màu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mặt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phôi</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cụ</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mũi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mũi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lấy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phôi</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An </a:t>
            </a:r>
            <a:r>
              <a:rPr lang="en-US" sz="2400" dirty="0" err="1">
                <a:solidFill>
                  <a:srgbClr val="FF0000"/>
                </a:solidFill>
                <a:latin typeface="Times New Roman" panose="02020603050405020304" pitchFamily="18" charset="0"/>
                <a:cs typeface="Times New Roman" panose="02020603050405020304" pitchFamily="18" charset="0"/>
              </a:rPr>
              <a:t>toàn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dấu</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búa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nứt</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chắc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chắn</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mũi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búa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chắc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chắn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búa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đúng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đầu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mũi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đột</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smtClean="0">
              <a:solidFill>
                <a:srgbClr val="FF0000"/>
              </a:solidFill>
              <a:latin typeface="Times New Roman" panose="02020603050405020304" pitchFamily="18" charset="0"/>
              <a:cs typeface="Times New Roman" panose="02020603050405020304" pitchFamily="18" charset="0"/>
            </a:endParaRPr>
          </a:p>
          <a:p>
            <a:r>
              <a:rPr lang="en-US" sz="2400" dirty="0" err="1" smtClean="0">
                <a:solidFill>
                  <a:srgbClr val="FF0000"/>
                </a:solidFill>
                <a:latin typeface="Times New Roman" panose="02020603050405020304" pitchFamily="18" charset="0"/>
                <a:cs typeface="Times New Roman" panose="02020603050405020304" pitchFamily="18" charset="0"/>
              </a:rPr>
              <a:t>Nếu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phẩm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tỉ</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dẫn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hỏng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phẩm</a:t>
            </a:r>
            <a:r>
              <a:rPr lang="en-US" sz="2400" dirty="0">
                <a:solidFill>
                  <a:srgbClr val="FF0000"/>
                </a:solidFill>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91795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31"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 calcmode="lin" valueType="num">
                                      <p:cBhvr>
                                        <p:cTn id="10"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1"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2"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3" dur="1000"/>
                                        <p:tgtEl>
                                          <p:spTgt spid="5">
                                            <p:txEl>
                                              <p:pRg st="1" end="1"/>
                                            </p:txEl>
                                          </p:spTgt>
                                        </p:tgtEl>
                                      </p:cBhvr>
                                    </p:animEffect>
                                  </p:childTnLst>
                                </p:cTn>
                              </p:par>
                              <p:par>
                                <p:cTn id="14" presetID="31" presetClass="entr" presetSubtype="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p:cTn id="16"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7"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8"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9" dur="1000"/>
                                        <p:tgtEl>
                                          <p:spTgt spid="5">
                                            <p:txEl>
                                              <p:pRg st="2" end="2"/>
                                            </p:txEl>
                                          </p:spTgt>
                                        </p:tgtEl>
                                      </p:cBhvr>
                                    </p:animEffect>
                                  </p:childTnLst>
                                </p:cTn>
                              </p:par>
                              <p:par>
                                <p:cTn id="20" presetID="31"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5" dur="1000"/>
                                        <p:tgtEl>
                                          <p:spTgt spid="5">
                                            <p:txEl>
                                              <p:pRg st="3" end="3"/>
                                            </p:txEl>
                                          </p:spTgt>
                                        </p:tgtEl>
                                      </p:cBhvr>
                                    </p:animEffect>
                                  </p:childTnLst>
                                </p:cTn>
                              </p:par>
                              <p:par>
                                <p:cTn id="26" presetID="31" presetClass="entr" presetSubtype="0"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1" dur="1000"/>
                                        <p:tgtEl>
                                          <p:spTgt spid="5">
                                            <p:txEl>
                                              <p:pRg st="4" end="4"/>
                                            </p:txEl>
                                          </p:spTgt>
                                        </p:tgtEl>
                                      </p:cBhvr>
                                    </p:animEffect>
                                  </p:childTnLst>
                                </p:cTn>
                              </p:par>
                              <p:par>
                                <p:cTn id="32" presetID="31" presetClass="entr" presetSubtype="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p:cTn id="34"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5"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36"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37" dur="1000"/>
                                        <p:tgtEl>
                                          <p:spTgt spid="5">
                                            <p:txEl>
                                              <p:pRg st="5" end="5"/>
                                            </p:txEl>
                                          </p:spTgt>
                                        </p:tgtEl>
                                      </p:cBhvr>
                                    </p:animEffect>
                                  </p:childTnLst>
                                </p:cTn>
                              </p:par>
                              <p:par>
                                <p:cTn id="38" presetID="31" presetClass="entr" presetSubtype="0" fill="hold" nodeType="with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 calcmode="lin" valueType="num">
                                      <p:cBhvr>
                                        <p:cTn id="40"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1"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42"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43" dur="1000"/>
                                        <p:tgtEl>
                                          <p:spTgt spid="5">
                                            <p:txEl>
                                              <p:pRg st="6" end="6"/>
                                            </p:txEl>
                                          </p:spTgt>
                                        </p:tgtEl>
                                      </p:cBhvr>
                                    </p:animEffect>
                                  </p:childTnLst>
                                </p:cTn>
                              </p:par>
                              <p:par>
                                <p:cTn id="44" presetID="31" presetClass="entr" presetSubtype="0" fill="hold" nodeType="with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 calcmode="lin" valueType="num">
                                      <p:cBhvr>
                                        <p:cTn id="46"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47"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48"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49" dur="1000"/>
                                        <p:tgtEl>
                                          <p:spTgt spid="5">
                                            <p:txEl>
                                              <p:pRg st="7" end="7"/>
                                            </p:txEl>
                                          </p:spTgt>
                                        </p:tgtEl>
                                      </p:cBhvr>
                                    </p:animEffect>
                                  </p:childTnLst>
                                </p:cTn>
                              </p:par>
                              <p:par>
                                <p:cTn id="50" presetID="31" presetClass="entr" presetSubtype="0" fill="hold" nodeType="with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 calcmode="lin" valueType="num">
                                      <p:cBhvr>
                                        <p:cTn id="52"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3"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54"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55" dur="1000"/>
                                        <p:tgtEl>
                                          <p:spTgt spid="5">
                                            <p:txEl>
                                              <p:pRg st="8" end="8"/>
                                            </p:txEl>
                                          </p:spTgt>
                                        </p:tgtEl>
                                      </p:cBhvr>
                                    </p:animEffect>
                                  </p:childTnLst>
                                </p:cTn>
                              </p:par>
                              <p:par>
                                <p:cTn id="56" presetID="31" presetClass="entr" presetSubtype="0" fill="hold" nodeType="withEffect">
                                  <p:stCondLst>
                                    <p:cond delay="0"/>
                                  </p:stCondLst>
                                  <p:childTnLst>
                                    <p:set>
                                      <p:cBhvr>
                                        <p:cTn id="57" dur="1" fill="hold">
                                          <p:stCondLst>
                                            <p:cond delay="0"/>
                                          </p:stCondLst>
                                        </p:cTn>
                                        <p:tgtEl>
                                          <p:spTgt spid="5">
                                            <p:txEl>
                                              <p:pRg st="9" end="9"/>
                                            </p:txEl>
                                          </p:spTgt>
                                        </p:tgtEl>
                                        <p:attrNameLst>
                                          <p:attrName>style.visibility</p:attrName>
                                        </p:attrNameLst>
                                      </p:cBhvr>
                                      <p:to>
                                        <p:strVal val="visible"/>
                                      </p:to>
                                    </p:set>
                                    <p:anim calcmode="lin" valueType="num">
                                      <p:cBhvr>
                                        <p:cTn id="58" dur="1000" fill="hold"/>
                                        <p:tgtEl>
                                          <p:spTgt spid="5">
                                            <p:txEl>
                                              <p:pRg st="9" end="9"/>
                                            </p:txEl>
                                          </p:spTgt>
                                        </p:tgtEl>
                                        <p:attrNameLst>
                                          <p:attrName>ppt_w</p:attrName>
                                        </p:attrNameLst>
                                      </p:cBhvr>
                                      <p:tavLst>
                                        <p:tav tm="0">
                                          <p:val>
                                            <p:fltVal val="0"/>
                                          </p:val>
                                        </p:tav>
                                        <p:tav tm="100000">
                                          <p:val>
                                            <p:strVal val="#ppt_w"/>
                                          </p:val>
                                        </p:tav>
                                      </p:tavLst>
                                    </p:anim>
                                    <p:anim calcmode="lin" valueType="num">
                                      <p:cBhvr>
                                        <p:cTn id="59"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60" dur="1000" fill="hold"/>
                                        <p:tgtEl>
                                          <p:spTgt spid="5">
                                            <p:txEl>
                                              <p:pRg st="9" end="9"/>
                                            </p:txEl>
                                          </p:spTgt>
                                        </p:tgtEl>
                                        <p:attrNameLst>
                                          <p:attrName>style.rotation</p:attrName>
                                        </p:attrNameLst>
                                      </p:cBhvr>
                                      <p:tavLst>
                                        <p:tav tm="0">
                                          <p:val>
                                            <p:fltVal val="90"/>
                                          </p:val>
                                        </p:tav>
                                        <p:tav tm="100000">
                                          <p:val>
                                            <p:fltVal val="0"/>
                                          </p:val>
                                        </p:tav>
                                      </p:tavLst>
                                    </p:anim>
                                    <p:animEffect transition="in" filter="fade">
                                      <p:cBhvr>
                                        <p:cTn id="61" dur="1000"/>
                                        <p:tgtEl>
                                          <p:spTgt spid="5">
                                            <p:txEl>
                                              <p:pRg st="9" end="9"/>
                                            </p:txEl>
                                          </p:spTgt>
                                        </p:tgtEl>
                                      </p:cBhvr>
                                    </p:animEffect>
                                  </p:childTnLst>
                                </p:cTn>
                              </p:par>
                              <p:par>
                                <p:cTn id="62" presetID="31" presetClass="entr" presetSubtype="0" fill="hold" nodeType="withEffect">
                                  <p:stCondLst>
                                    <p:cond delay="0"/>
                                  </p:stCondLst>
                                  <p:childTnLst>
                                    <p:set>
                                      <p:cBhvr>
                                        <p:cTn id="63" dur="1" fill="hold">
                                          <p:stCondLst>
                                            <p:cond delay="0"/>
                                          </p:stCondLst>
                                        </p:cTn>
                                        <p:tgtEl>
                                          <p:spTgt spid="5">
                                            <p:txEl>
                                              <p:pRg st="10" end="10"/>
                                            </p:txEl>
                                          </p:spTgt>
                                        </p:tgtEl>
                                        <p:attrNameLst>
                                          <p:attrName>style.visibility</p:attrName>
                                        </p:attrNameLst>
                                      </p:cBhvr>
                                      <p:to>
                                        <p:strVal val="visible"/>
                                      </p:to>
                                    </p:set>
                                    <p:anim calcmode="lin" valueType="num">
                                      <p:cBhvr>
                                        <p:cTn id="64" dur="10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65" dur="10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66" dur="1000" fill="hold"/>
                                        <p:tgtEl>
                                          <p:spTgt spid="5">
                                            <p:txEl>
                                              <p:pRg st="10" end="10"/>
                                            </p:txEl>
                                          </p:spTgt>
                                        </p:tgtEl>
                                        <p:attrNameLst>
                                          <p:attrName>style.rotation</p:attrName>
                                        </p:attrNameLst>
                                      </p:cBhvr>
                                      <p:tavLst>
                                        <p:tav tm="0">
                                          <p:val>
                                            <p:fltVal val="90"/>
                                          </p:val>
                                        </p:tav>
                                        <p:tav tm="100000">
                                          <p:val>
                                            <p:fltVal val="0"/>
                                          </p:val>
                                        </p:tav>
                                      </p:tavLst>
                                    </p:anim>
                                    <p:animEffect transition="in" filter="fade">
                                      <p:cBhvr>
                                        <p:cTn id="67"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2800" b="1">
                <a:latin typeface="Times New Roman" panose="02020603050405020304" pitchFamily="18" charset="0"/>
                <a:cs typeface="Times New Roman" panose="02020603050405020304" pitchFamily="18" charset="0"/>
              </a:rPr>
              <a:t>1.Vạch dấu</a:t>
            </a:r>
          </a:p>
          <a:p>
            <a:r>
              <a:rPr lang="en-US" sz="2800">
                <a:latin typeface="Times New Roman" panose="02020603050405020304" pitchFamily="18" charset="0"/>
                <a:cs typeface="Times New Roman" panose="02020603050405020304" pitchFamily="18" charset="0"/>
              </a:rPr>
              <a:t>a.Khái niệm</a:t>
            </a:r>
          </a:p>
          <a:p>
            <a:r>
              <a:rPr lang="en-US" sz="2800">
                <a:latin typeface="Times New Roman" panose="02020603050405020304" pitchFamily="18" charset="0"/>
                <a:cs typeface="Times New Roman" panose="02020603050405020304" pitchFamily="18" charset="0"/>
              </a:rPr>
              <a:t>Vạch dấu là xác định ranh giới giữa chi tiết cần gia công với phần lượng dư hoặc xác định vị trí tương quan các bề mặt.</a:t>
            </a:r>
          </a:p>
          <a:p>
            <a:r>
              <a:rPr lang="en-US" sz="2800">
                <a:latin typeface="Times New Roman" panose="02020603050405020304" pitchFamily="18" charset="0"/>
                <a:cs typeface="Times New Roman" panose="02020603050405020304" pitchFamily="18" charset="0"/>
              </a:rPr>
              <a:t>b. Kỹ thuật vạch dấu</a:t>
            </a:r>
          </a:p>
          <a:p>
            <a:r>
              <a:rPr lang="en-US" sz="2800">
                <a:latin typeface="Times New Roman" panose="02020603050405020304" pitchFamily="18" charset="0"/>
                <a:cs typeface="Times New Roman" panose="02020603050405020304" pitchFamily="18" charset="0"/>
              </a:rPr>
              <a:t>- Chuẩn bị phôi và dụng cụ cần thiết</a:t>
            </a:r>
          </a:p>
          <a:p>
            <a:r>
              <a:rPr lang="en-US" sz="2800">
                <a:latin typeface="Times New Roman" panose="02020603050405020304" pitchFamily="18" charset="0"/>
                <a:cs typeface="Times New Roman" panose="02020603050405020304" pitchFamily="18" charset="0"/>
              </a:rPr>
              <a:t>- Bôi phấn màu lên bề mặt phôi</a:t>
            </a:r>
          </a:p>
          <a:p>
            <a:r>
              <a:rPr lang="en-US" sz="2800">
                <a:latin typeface="Times New Roman" panose="02020603050405020304" pitchFamily="18" charset="0"/>
                <a:cs typeface="Times New Roman" panose="02020603050405020304" pitchFamily="18" charset="0"/>
              </a:rPr>
              <a:t>- Dùng dụng cụ đo và mũi vạch, mũi đột để lấy dấu lên phôi</a:t>
            </a:r>
          </a:p>
          <a:p>
            <a:r>
              <a:rPr lang="en-US" sz="2800">
                <a:latin typeface="Times New Roman" panose="02020603050405020304" pitchFamily="18" charset="0"/>
                <a:cs typeface="Times New Roman" panose="02020603050405020304" pitchFamily="18" charset="0"/>
              </a:rPr>
              <a:t>c. An toàn khi vạch dấu</a:t>
            </a:r>
          </a:p>
          <a:p>
            <a:r>
              <a:rPr lang="en-US" sz="2800">
                <a:latin typeface="Times New Roman" panose="02020603050405020304" pitchFamily="18" charset="0"/>
                <a:cs typeface="Times New Roman" panose="02020603050405020304" pitchFamily="18" charset="0"/>
              </a:rPr>
              <a:t>- Không dùng búa có cán bị nứt</a:t>
            </a:r>
          </a:p>
          <a:p>
            <a:r>
              <a:rPr lang="en-US" sz="2800">
                <a:latin typeface="Times New Roman" panose="02020603050405020304" pitchFamily="18" charset="0"/>
                <a:cs typeface="Times New Roman" panose="02020603050405020304" pitchFamily="18" charset="0"/>
              </a:rPr>
              <a:t>- Vật cần vạch dấu cần được cố định chắc chắn</a:t>
            </a:r>
          </a:p>
          <a:p>
            <a:r>
              <a:rPr lang="en-US" sz="2800">
                <a:latin typeface="Times New Roman" panose="02020603050405020304" pitchFamily="18" charset="0"/>
                <a:cs typeface="Times New Roman" panose="02020603050405020304" pitchFamily="18" charset="0"/>
              </a:rPr>
              <a:t>- Cầm mũi đột, búa chắc chắn, đánh búa đúng đầu mũi đột.</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92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32140" y="3276606"/>
            <a:ext cx="3518994" cy="3108543"/>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a:t>
            </a:r>
            <a:r>
              <a:rPr lang="vi-VN" sz="2800" b="1" smtClean="0">
                <a:latin typeface="Times New Roman" panose="02020603050405020304" pitchFamily="18" charset="0"/>
                <a:cs typeface="Times New Roman" panose="02020603050405020304" pitchFamily="18" charset="0"/>
              </a:rPr>
              <a:t>hình</a:t>
            </a:r>
            <a:r>
              <a:rPr lang="en-US" sz="2800" b="1" smtClean="0">
                <a:latin typeface="Times New Roman" panose="02020603050405020304" pitchFamily="18" charset="0"/>
                <a:cs typeface="Times New Roman" panose="02020603050405020304" pitchFamily="18" charset="0"/>
              </a:rPr>
              <a:t> 8.7 và hình 8.8 cho biết</a:t>
            </a:r>
          </a:p>
          <a:p>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1.</a:t>
            </a:r>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M</a:t>
            </a:r>
            <a:r>
              <a:rPr lang="vi-VN" sz="2800" b="1" smtClean="0">
                <a:latin typeface="Times New Roman" panose="02020603050405020304" pitchFamily="18" charset="0"/>
                <a:cs typeface="Times New Roman" panose="02020603050405020304" pitchFamily="18" charset="0"/>
              </a:rPr>
              <a:t>ô </a:t>
            </a:r>
            <a:r>
              <a:rPr lang="vi-VN" sz="2800" b="1">
                <a:latin typeface="Times New Roman" panose="02020603050405020304" pitchFamily="18" charset="0"/>
                <a:cs typeface="Times New Roman" panose="02020603050405020304" pitchFamily="18" charset="0"/>
              </a:rPr>
              <a:t>tả cấu tạo của cưa </a:t>
            </a:r>
            <a:r>
              <a:rPr lang="vi-VN" sz="2800" b="1" smtClean="0">
                <a:latin typeface="Times New Roman" panose="02020603050405020304" pitchFamily="18" charset="0"/>
                <a:cs typeface="Times New Roman" panose="02020603050405020304" pitchFamily="18" charset="0"/>
              </a:rPr>
              <a:t>tay</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Kỹ </a:t>
            </a:r>
            <a:r>
              <a:rPr lang="en-US" sz="2800" b="1">
                <a:latin typeface="Times New Roman" panose="02020603050405020304" pitchFamily="18" charset="0"/>
                <a:cs typeface="Times New Roman" panose="02020603050405020304" pitchFamily="18" charset="0"/>
              </a:rPr>
              <a:t>thuật cưa được tiến hành như thế nào?</a:t>
            </a:r>
          </a:p>
        </p:txBody>
      </p:sp>
      <p:pic>
        <p:nvPicPr>
          <p:cNvPr id="5" name="Picture 4"/>
          <p:cNvPicPr>
            <a:picLocks noChangeAspect="1"/>
          </p:cNvPicPr>
          <p:nvPr/>
        </p:nvPicPr>
        <p:blipFill>
          <a:blip r:embed="rId2"/>
          <a:stretch>
            <a:fillRect/>
          </a:stretch>
        </p:blipFill>
        <p:spPr>
          <a:xfrm>
            <a:off x="204395" y="227562"/>
            <a:ext cx="8057478" cy="6377633"/>
          </a:xfrm>
          <a:prstGeom prst="rect">
            <a:avLst/>
          </a:prstGeom>
        </p:spPr>
      </p:pic>
      <p:pic>
        <p:nvPicPr>
          <p:cNvPr id="6" name="Picture 5"/>
          <p:cNvPicPr>
            <a:picLocks noChangeAspect="1"/>
          </p:cNvPicPr>
          <p:nvPr/>
        </p:nvPicPr>
        <p:blipFill>
          <a:blip r:embed="rId3"/>
          <a:stretch>
            <a:fillRect/>
          </a:stretch>
        </p:blipFill>
        <p:spPr>
          <a:xfrm>
            <a:off x="8332140" y="227562"/>
            <a:ext cx="3372180" cy="3049044"/>
          </a:xfrm>
          <a:prstGeom prst="rect">
            <a:avLst/>
          </a:prstGeom>
        </p:spPr>
      </p:pic>
    </p:spTree>
    <p:extLst>
      <p:ext uri="{BB962C8B-B14F-4D97-AF65-F5344CB8AC3E}">
        <p14:creationId xmlns:p14="http://schemas.microsoft.com/office/powerpoint/2010/main" val="407061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00507" y="130743"/>
            <a:ext cx="3926541" cy="2677656"/>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a:t>
            </a:r>
            <a:r>
              <a:rPr lang="vi-VN" sz="2800" b="1" smtClean="0">
                <a:latin typeface="Times New Roman" panose="02020603050405020304" pitchFamily="18" charset="0"/>
                <a:cs typeface="Times New Roman" panose="02020603050405020304" pitchFamily="18" charset="0"/>
              </a:rPr>
              <a:t>hình</a:t>
            </a:r>
            <a:r>
              <a:rPr lang="en-US" sz="2800" b="1" smtClean="0">
                <a:latin typeface="Times New Roman" panose="02020603050405020304" pitchFamily="18" charset="0"/>
                <a:cs typeface="Times New Roman" panose="02020603050405020304" pitchFamily="18" charset="0"/>
              </a:rPr>
              <a:t>8.7 và cho biết</a:t>
            </a:r>
          </a:p>
          <a:p>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1.</a:t>
            </a:r>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M</a:t>
            </a:r>
            <a:r>
              <a:rPr lang="vi-VN" sz="2800" b="1" smtClean="0">
                <a:latin typeface="Times New Roman" panose="02020603050405020304" pitchFamily="18" charset="0"/>
                <a:cs typeface="Times New Roman" panose="02020603050405020304" pitchFamily="18" charset="0"/>
              </a:rPr>
              <a:t>ô </a:t>
            </a:r>
            <a:r>
              <a:rPr lang="vi-VN" sz="2800" b="1">
                <a:latin typeface="Times New Roman" panose="02020603050405020304" pitchFamily="18" charset="0"/>
                <a:cs typeface="Times New Roman" panose="02020603050405020304" pitchFamily="18" charset="0"/>
              </a:rPr>
              <a:t>tả cấu tạo của cưa </a:t>
            </a:r>
            <a:r>
              <a:rPr lang="vi-VN" sz="2800" b="1" smtClean="0">
                <a:latin typeface="Times New Roman" panose="02020603050405020304" pitchFamily="18" charset="0"/>
                <a:cs typeface="Times New Roman" panose="02020603050405020304" pitchFamily="18" charset="0"/>
              </a:rPr>
              <a:t>tay</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Kỹ </a:t>
            </a:r>
            <a:r>
              <a:rPr lang="en-US" sz="2800" b="1">
                <a:latin typeface="Times New Roman" panose="02020603050405020304" pitchFamily="18" charset="0"/>
                <a:cs typeface="Times New Roman" panose="02020603050405020304" pitchFamily="18" charset="0"/>
              </a:rPr>
              <a:t>thuật cưa được tiến hành như thế nào?</a:t>
            </a:r>
          </a:p>
        </p:txBody>
      </p:sp>
      <p:pic>
        <p:nvPicPr>
          <p:cNvPr id="5" name="Picture 4"/>
          <p:cNvPicPr>
            <a:picLocks noChangeAspect="1"/>
          </p:cNvPicPr>
          <p:nvPr/>
        </p:nvPicPr>
        <p:blipFill>
          <a:blip r:embed="rId2"/>
          <a:stretch>
            <a:fillRect/>
          </a:stretch>
        </p:blipFill>
        <p:spPr>
          <a:xfrm>
            <a:off x="129092" y="130743"/>
            <a:ext cx="7971416" cy="2806095"/>
          </a:xfrm>
          <a:prstGeom prst="rect">
            <a:avLst/>
          </a:prstGeom>
        </p:spPr>
      </p:pic>
      <p:sp>
        <p:nvSpPr>
          <p:cNvPr id="2" name="Rectangle 1"/>
          <p:cNvSpPr/>
          <p:nvPr/>
        </p:nvSpPr>
        <p:spPr>
          <a:xfrm>
            <a:off x="129092" y="2936838"/>
            <a:ext cx="10714616" cy="317009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1. Cưa tay cấu tạo bởi các bộ phận: khung cưa, vít điều chỉnh, chốt, lưỡi cưa, cán cưa</a:t>
            </a:r>
          </a:p>
          <a:p>
            <a:r>
              <a:rPr lang="vi-VN" sz="2000">
                <a:solidFill>
                  <a:srgbClr val="FF0000"/>
                </a:solidFill>
                <a:latin typeface="Times New Roman" panose="02020603050405020304" pitchFamily="18" charset="0"/>
                <a:cs typeface="Times New Roman" panose="02020603050405020304" pitchFamily="18" charset="0"/>
              </a:rPr>
              <a:t>2. Kỹ thuật cưa</a:t>
            </a:r>
          </a:p>
          <a:p>
            <a:r>
              <a:rPr lang="vi-VN" sz="2000">
                <a:solidFill>
                  <a:srgbClr val="FF0000"/>
                </a:solidFill>
                <a:latin typeface="Times New Roman" panose="02020603050405020304" pitchFamily="18" charset="0"/>
                <a:cs typeface="Times New Roman" panose="02020603050405020304" pitchFamily="18" charset="0"/>
              </a:rPr>
              <a:t>- Chuẩn bị</a:t>
            </a:r>
          </a:p>
          <a:p>
            <a:r>
              <a:rPr lang="vi-VN" sz="2000">
                <a:solidFill>
                  <a:srgbClr val="FF0000"/>
                </a:solidFill>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vi-VN" sz="2000">
                <a:solidFill>
                  <a:srgbClr val="FF0000"/>
                </a:solidFill>
                <a:latin typeface="Times New Roman" panose="02020603050405020304" pitchFamily="18" charset="0"/>
                <a:cs typeface="Times New Roman" panose="02020603050405020304" pitchFamily="18" charset="0"/>
              </a:rPr>
              <a:t>+ Lấy dấu trên phôi cần cưa</a:t>
            </a:r>
          </a:p>
          <a:p>
            <a:r>
              <a:rPr lang="vi-VN" sz="2000">
                <a:solidFill>
                  <a:srgbClr val="FF0000"/>
                </a:solidFill>
                <a:latin typeface="Times New Roman" panose="02020603050405020304" pitchFamily="18" charset="0"/>
                <a:cs typeface="Times New Roman" panose="02020603050405020304" pitchFamily="18" charset="0"/>
              </a:rPr>
              <a:t>+ Chọn ê tô theo tầm vóc của người và gá chặt phôi lên ê tô</a:t>
            </a:r>
          </a:p>
          <a:p>
            <a:r>
              <a:rPr lang="vi-VN" sz="2000">
                <a:solidFill>
                  <a:srgbClr val="FF0000"/>
                </a:solidFill>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750</a:t>
            </a:r>
          </a:p>
          <a:p>
            <a:r>
              <a:rPr lang="vi-VN" sz="2000">
                <a:solidFill>
                  <a:srgbClr val="FF0000"/>
                </a:solidFill>
                <a:latin typeface="Times New Roman" panose="02020603050405020304" pitchFamily="18" charset="0"/>
                <a:cs typeface="Times New Roman" panose="02020603050405020304" pitchFamily="18" charset="0"/>
              </a:rPr>
              <a:t>- Cầm cưa: Tay thuận năm cán cưa, tay còn lại nắm đầu kia của khung cưa</a:t>
            </a:r>
          </a:p>
          <a:p>
            <a:r>
              <a:rPr lang="vi-VN" sz="2000">
                <a:solidFill>
                  <a:srgbClr val="FF0000"/>
                </a:solidFill>
                <a:latin typeface="Times New Roman" panose="02020603050405020304" pitchFamily="18" charset="0"/>
                <a:cs typeface="Times New Roman" panose="02020603050405020304" pitchFamily="18" charset="0"/>
              </a:rPr>
              <a:t>- Thao tác: Kết hợp 2 tay và cơ thể để đẩy và kéo cưa.</a:t>
            </a:r>
          </a:p>
        </p:txBody>
      </p:sp>
    </p:spTree>
    <p:extLst>
      <p:ext uri="{BB962C8B-B14F-4D97-AF65-F5344CB8AC3E}">
        <p14:creationId xmlns:p14="http://schemas.microsoft.com/office/powerpoint/2010/main" val="9754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circle(in)">
                                      <p:cBhvr>
                                        <p:cTn id="19" dur="2000"/>
                                        <p:tgtEl>
                                          <p:spTgt spid="2">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ircle(in)">
                                      <p:cBhvr>
                                        <p:cTn id="22" dur="2000"/>
                                        <p:tgtEl>
                                          <p:spTgt spid="2">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circle(in)">
                                      <p:cBhvr>
                                        <p:cTn id="25" dur="2000"/>
                                        <p:tgtEl>
                                          <p:spTgt spid="2">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circle(in)">
                                      <p:cBhvr>
                                        <p:cTn id="28" dur="2000"/>
                                        <p:tgtEl>
                                          <p:spTgt spid="2">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circle(in)">
                                      <p:cBhvr>
                                        <p:cTn id="31"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35299" y="4023360"/>
            <a:ext cx="5926774" cy="2692400"/>
          </a:xfrm>
          <a:prstGeom prst="rect">
            <a:avLst/>
          </a:prstGeom>
        </p:spPr>
      </p:pic>
      <p:pic>
        <p:nvPicPr>
          <p:cNvPr id="3" name="Picture 2"/>
          <p:cNvPicPr>
            <a:picLocks noChangeAspect="1"/>
          </p:cNvPicPr>
          <p:nvPr/>
        </p:nvPicPr>
        <p:blipFill>
          <a:blip r:embed="rId4"/>
          <a:stretch>
            <a:fillRect/>
          </a:stretch>
        </p:blipFill>
        <p:spPr>
          <a:xfrm>
            <a:off x="335299" y="1066018"/>
            <a:ext cx="5926774" cy="2840037"/>
          </a:xfrm>
          <a:prstGeom prst="rect">
            <a:avLst/>
          </a:prstGeom>
        </p:spPr>
      </p:pic>
      <p:pic>
        <p:nvPicPr>
          <p:cNvPr id="5" name="Picture 4"/>
          <p:cNvPicPr>
            <a:picLocks noChangeAspect="1"/>
          </p:cNvPicPr>
          <p:nvPr/>
        </p:nvPicPr>
        <p:blipFill>
          <a:blip r:embed="rId5"/>
          <a:stretch>
            <a:fillRect/>
          </a:stretch>
        </p:blipFill>
        <p:spPr>
          <a:xfrm>
            <a:off x="6409054" y="1066018"/>
            <a:ext cx="5470801" cy="2840037"/>
          </a:xfrm>
          <a:prstGeom prst="rect">
            <a:avLst/>
          </a:prstGeom>
        </p:spPr>
      </p:pic>
      <p:pic>
        <p:nvPicPr>
          <p:cNvPr id="6" name="Picture 5"/>
          <p:cNvPicPr>
            <a:picLocks noChangeAspect="1"/>
          </p:cNvPicPr>
          <p:nvPr/>
        </p:nvPicPr>
        <p:blipFill>
          <a:blip r:embed="rId6"/>
          <a:stretch>
            <a:fillRect/>
          </a:stretch>
        </p:blipFill>
        <p:spPr>
          <a:xfrm>
            <a:off x="6409053" y="4023360"/>
            <a:ext cx="5470801"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97345" y="4023360"/>
            <a:ext cx="2769375" cy="2692400"/>
          </a:xfrm>
          <a:prstGeom prst="rect">
            <a:avLst/>
          </a:prstGeom>
        </p:spPr>
      </p:pic>
      <p:pic>
        <p:nvPicPr>
          <p:cNvPr id="3" name="Picture 2"/>
          <p:cNvPicPr>
            <a:picLocks noChangeAspect="1"/>
          </p:cNvPicPr>
          <p:nvPr/>
        </p:nvPicPr>
        <p:blipFill>
          <a:blip r:embed="rId4"/>
          <a:stretch>
            <a:fillRect/>
          </a:stretch>
        </p:blipFill>
        <p:spPr>
          <a:xfrm>
            <a:off x="213379" y="1124670"/>
            <a:ext cx="2753341" cy="2840037"/>
          </a:xfrm>
          <a:prstGeom prst="rect">
            <a:avLst/>
          </a:prstGeom>
        </p:spPr>
      </p:pic>
      <p:pic>
        <p:nvPicPr>
          <p:cNvPr id="5" name="Picture 4"/>
          <p:cNvPicPr>
            <a:picLocks noChangeAspect="1"/>
          </p:cNvPicPr>
          <p:nvPr/>
        </p:nvPicPr>
        <p:blipFill>
          <a:blip r:embed="rId5"/>
          <a:stretch>
            <a:fillRect/>
          </a:stretch>
        </p:blipFill>
        <p:spPr>
          <a:xfrm>
            <a:off x="3065605" y="1124670"/>
            <a:ext cx="2931499" cy="2840037"/>
          </a:xfrm>
          <a:prstGeom prst="rect">
            <a:avLst/>
          </a:prstGeom>
        </p:spPr>
      </p:pic>
      <p:pic>
        <p:nvPicPr>
          <p:cNvPr id="6" name="Picture 5"/>
          <p:cNvPicPr>
            <a:picLocks noChangeAspect="1"/>
          </p:cNvPicPr>
          <p:nvPr/>
        </p:nvPicPr>
        <p:blipFill>
          <a:blip r:embed="rId6"/>
          <a:stretch>
            <a:fillRect/>
          </a:stretch>
        </p:blipFill>
        <p:spPr>
          <a:xfrm>
            <a:off x="3065606" y="4023360"/>
            <a:ext cx="2931498"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
        <p:nvSpPr>
          <p:cNvPr id="4" name="Rectangle 3"/>
          <p:cNvSpPr/>
          <p:nvPr/>
        </p:nvSpPr>
        <p:spPr>
          <a:xfrm>
            <a:off x="6299200" y="1166840"/>
            <a:ext cx="5760720" cy="5632311"/>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*Những </a:t>
            </a:r>
            <a:r>
              <a:rPr lang="en-US" sz="2400">
                <a:solidFill>
                  <a:srgbClr val="FF0000"/>
                </a:solidFill>
                <a:latin typeface="Times New Roman" panose="02020603050405020304" pitchFamily="18" charset="0"/>
                <a:cs typeface="Times New Roman" panose="02020603050405020304" pitchFamily="18" charset="0"/>
              </a:rPr>
              <a:t>tai nạn xảy ra khi cưa kim loại:</a:t>
            </a:r>
          </a:p>
          <a:p>
            <a:pPr lvl="0"/>
            <a:r>
              <a:rPr lang="en-US" sz="2400">
                <a:solidFill>
                  <a:srgbClr val="FF0000"/>
                </a:solidFill>
                <a:latin typeface="Times New Roman" panose="02020603050405020304" pitchFamily="18" charset="0"/>
                <a:cs typeface="Times New Roman" panose="02020603050405020304" pitchFamily="18" charset="0"/>
              </a:rPr>
              <a:t>Mạt cưa rơi vào mắt.</a:t>
            </a:r>
          </a:p>
          <a:p>
            <a:pPr lvl="0"/>
            <a:r>
              <a:rPr lang="en-US" sz="2400">
                <a:solidFill>
                  <a:srgbClr val="FF0000"/>
                </a:solidFill>
                <a:latin typeface="Times New Roman" panose="02020603050405020304" pitchFamily="18" charset="0"/>
                <a:cs typeface="Times New Roman" panose="02020603050405020304" pitchFamily="18" charset="0"/>
              </a:rPr>
              <a:t>Vật cưa rơi vào chân.</a:t>
            </a:r>
          </a:p>
          <a:p>
            <a:pPr lvl="0"/>
            <a:r>
              <a:rPr lang="en-US" sz="2400">
                <a:solidFill>
                  <a:srgbClr val="FF0000"/>
                </a:solidFill>
                <a:latin typeface="Times New Roman" panose="02020603050405020304" pitchFamily="18" charset="0"/>
                <a:cs typeface="Times New Roman" panose="02020603050405020304" pitchFamily="18" charset="0"/>
              </a:rPr>
              <a:t>Cưa vào bản thân.</a:t>
            </a:r>
          </a:p>
          <a:p>
            <a:r>
              <a:rPr lang="en-US" sz="2400" smtClean="0">
                <a:solidFill>
                  <a:srgbClr val="FF0000"/>
                </a:solidFill>
                <a:latin typeface="Times New Roman" panose="02020603050405020304" pitchFamily="18" charset="0"/>
                <a:cs typeface="Times New Roman" panose="02020603050405020304" pitchFamily="18" charset="0"/>
              </a:rPr>
              <a:t>*Cách </a:t>
            </a:r>
            <a:r>
              <a:rPr lang="en-US" sz="2400">
                <a:solidFill>
                  <a:srgbClr val="FF0000"/>
                </a:solidFill>
                <a:latin typeface="Times New Roman" panose="02020603050405020304" pitchFamily="18" charset="0"/>
                <a:cs typeface="Times New Roman" panose="02020603050405020304" pitchFamily="18" charset="0"/>
              </a:rPr>
              <a:t>phòng tránh: </a:t>
            </a:r>
          </a:p>
          <a:p>
            <a:r>
              <a:rPr lang="vi-VN" sz="2400">
                <a:solidFill>
                  <a:srgbClr val="FF0000"/>
                </a:solidFill>
                <a:latin typeface="Times New Roman" panose="02020603050405020304" pitchFamily="18" charset="0"/>
                <a:cs typeface="Times New Roman" panose="02020603050405020304" pitchFamily="18" charset="0"/>
              </a:rPr>
              <a:t>- Sử dụng bảo hộ an toàn lao động khi cưa</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Kẹp chặt phôi</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Lưỡi cưa căng vừa phải, dùng cưa đảm bảo kỹ thuật</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Không dùng tay gạt mạt cưa hoặc thổi vào mạch cưa </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7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634019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b="1">
                <a:latin typeface="Times New Roman" panose="02020603050405020304" pitchFamily="18" charset="0"/>
                <a:cs typeface="Times New Roman" panose="02020603050405020304" pitchFamily="18" charset="0"/>
              </a:rPr>
              <a:t>2.</a:t>
            </a:r>
            <a:r>
              <a:rPr lang="vi-VN" b="1">
                <a:latin typeface="Times New Roman" panose="02020603050405020304" pitchFamily="18" charset="0"/>
                <a:cs typeface="Times New Roman" panose="02020603050405020304" pitchFamily="18" charset="0"/>
              </a:rPr>
              <a:t>Cắt kim loại bằng cưa tay</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a:t>
            </a:r>
            <a:r>
              <a:rPr lang="vi-VN"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Khái </a:t>
            </a:r>
            <a:r>
              <a:rPr lang="vi-VN">
                <a:latin typeface="Times New Roman" panose="02020603050405020304" pitchFamily="18" charset="0"/>
                <a:cs typeface="Times New Roman" panose="02020603050405020304" pitchFamily="18" charset="0"/>
              </a:rPr>
              <a:t>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Cắt kim loại bằng cưa tay là một dạng gia công thô, dùng lực tác động làm cho lưỡi cưa chuyển động qua lại để cắt vật liệu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Cưa tay cấu tạo bởi các bộ phận: khung cưa, vít điều chỉnh, chốt, lưỡi cưa, cán cưa</a:t>
            </a:r>
          </a:p>
          <a:p>
            <a:r>
              <a:rPr lang="vi-VN">
                <a:latin typeface="Times New Roman" panose="02020603050405020304" pitchFamily="18" charset="0"/>
                <a:cs typeface="Times New Roman" panose="02020603050405020304" pitchFamily="18" charset="0"/>
              </a:rPr>
              <a:t>b.</a:t>
            </a:r>
            <a:r>
              <a:rPr lang="en-US">
                <a:latin typeface="Times New Roman" panose="02020603050405020304" pitchFamily="18" charset="0"/>
                <a:cs typeface="Times New Roman" panose="02020603050405020304" pitchFamily="18" charset="0"/>
              </a:rPr>
              <a:t> Kỹ thuật cưa</a:t>
            </a:r>
          </a:p>
          <a:p>
            <a:r>
              <a:rPr lang="en-US">
                <a:latin typeface="Times New Roman" panose="02020603050405020304" pitchFamily="18" charset="0"/>
                <a:cs typeface="Times New Roman" panose="02020603050405020304" pitchFamily="18" charset="0"/>
              </a:rPr>
              <a:t>- Chuẩn bị</a:t>
            </a:r>
          </a:p>
          <a:p>
            <a:r>
              <a:rPr lang="en-US">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en-US">
                <a:latin typeface="Times New Roman" panose="02020603050405020304" pitchFamily="18" charset="0"/>
                <a:cs typeface="Times New Roman" panose="02020603050405020304" pitchFamily="18" charset="0"/>
              </a:rPr>
              <a:t>+ Lấy dấu trên phôi cần cưa</a:t>
            </a:r>
          </a:p>
          <a:p>
            <a:r>
              <a:rPr lang="en-US">
                <a:latin typeface="Times New Roman" panose="02020603050405020304" pitchFamily="18" charset="0"/>
                <a:cs typeface="Times New Roman" panose="02020603050405020304" pitchFamily="18" charset="0"/>
              </a:rPr>
              <a:t>+ Chọn ê tô theo tầm vóc của người và gá chặt phôi lên ê tô</a:t>
            </a:r>
          </a:p>
          <a:p>
            <a:r>
              <a:rPr lang="en-US">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a:t>
            </a:r>
            <a:r>
              <a:rPr lang="en-US" baseline="30000">
                <a:latin typeface="Times New Roman" panose="02020603050405020304" pitchFamily="18" charset="0"/>
                <a:cs typeface="Times New Roman" panose="02020603050405020304" pitchFamily="18" charset="0"/>
              </a:rPr>
              <a:t>0</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a:t>
            </a:r>
            <a:r>
              <a:rPr lang="vi-VN">
                <a:latin typeface="Times New Roman" panose="02020603050405020304" pitchFamily="18" charset="0"/>
                <a:cs typeface="Times New Roman" panose="02020603050405020304" pitchFamily="18" charset="0"/>
              </a:rPr>
              <a:t> Cầm cưa: Tay thuận năm cán cưa, tay còn lại nắm đầu kia của khung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Thao tác: Kết hợp 2 tay và cơ thể để đẩy và kéo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vi-VN"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An </a:t>
            </a:r>
            <a:r>
              <a:rPr lang="vi-VN">
                <a:latin typeface="Times New Roman" panose="02020603050405020304" pitchFamily="18" charset="0"/>
                <a:cs typeface="Times New Roman" panose="02020603050405020304" pitchFamily="18" charset="0"/>
              </a:rPr>
              <a:t>toàn khi cưa </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Sử dụng bảo hộ an toàn lao động khi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Kẹp chặt phôi</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Lưỡi cưa căng vừa phải, dùng cưa đảm bảo kỹ thuật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Không dùng tay gạt mạt cưa hoặc thổi vào mạch cưa </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61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0000FF"/>
                </a:solidFill>
                <a:latin typeface="Times New Roman" panose="02020603050405020304" pitchFamily="18" charset="0"/>
                <a:cs typeface="Times New Roman" panose="02020603050405020304" pitchFamily="18" charset="0"/>
              </a:rPr>
              <a:t>Quan sát Hình 8.1 và cho biết: Có thể sử dụng những dụng cụ nào để làm ra chìa khoá (b) từ phôi (a)?</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11542879"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8143463"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
        <p:nvSpPr>
          <p:cNvPr id="2" name="Rectangle 1"/>
          <p:cNvSpPr/>
          <p:nvPr/>
        </p:nvSpPr>
        <p:spPr>
          <a:xfrm>
            <a:off x="8670662" y="1324390"/>
            <a:ext cx="2291379" cy="2246769"/>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Cấu tạo của đục gồm ba phần: đầu đục, thân đục và phần lưỡi cắt</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71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95360" y="210677"/>
            <a:ext cx="3119717"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8.9 và mô tả cách cầm đục và búa</a:t>
            </a:r>
            <a:r>
              <a:rPr lang="en-US" sz="2800" b="1" smtClean="0">
                <a:latin typeface="Times New Roman" panose="02020603050405020304" pitchFamily="18" charset="0"/>
                <a:cs typeface="Times New Roman" panose="02020603050405020304" pitchFamily="18" charset="0"/>
              </a:rPr>
              <a:t>.</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endParaRPr lang="en-US" sz="2800" b="1" smtClean="0">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46785" y="210677"/>
            <a:ext cx="8287210" cy="3134951"/>
          </a:xfrm>
          <a:prstGeom prst="rect">
            <a:avLst/>
          </a:prstGeom>
        </p:spPr>
      </p:pic>
      <p:pic>
        <p:nvPicPr>
          <p:cNvPr id="6" name="Picture 5"/>
          <p:cNvPicPr>
            <a:picLocks noChangeAspect="1"/>
          </p:cNvPicPr>
          <p:nvPr/>
        </p:nvPicPr>
        <p:blipFill>
          <a:blip r:embed="rId3"/>
          <a:stretch>
            <a:fillRect/>
          </a:stretch>
        </p:blipFill>
        <p:spPr>
          <a:xfrm>
            <a:off x="146785" y="3533246"/>
            <a:ext cx="8168876" cy="3249450"/>
          </a:xfrm>
          <a:prstGeom prst="rect">
            <a:avLst/>
          </a:prstGeom>
        </p:spPr>
      </p:pic>
    </p:spTree>
    <p:extLst>
      <p:ext uri="{BB962C8B-B14F-4D97-AF65-F5344CB8AC3E}">
        <p14:creationId xmlns:p14="http://schemas.microsoft.com/office/powerpoint/2010/main" val="161120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678" y="122459"/>
            <a:ext cx="4622202" cy="3126349"/>
          </a:xfrm>
          <a:prstGeom prst="rect">
            <a:avLst/>
          </a:prstGeom>
        </p:spPr>
      </p:pic>
      <p:sp>
        <p:nvSpPr>
          <p:cNvPr id="2" name="Rectangle 1"/>
          <p:cNvSpPr/>
          <p:nvPr/>
        </p:nvSpPr>
        <p:spPr>
          <a:xfrm>
            <a:off x="4887558" y="2211226"/>
            <a:ext cx="7304442" cy="4524315"/>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2.</a:t>
            </a:r>
          </a:p>
          <a:p>
            <a:r>
              <a:rPr lang="vi-VN" sz="2400">
                <a:solidFill>
                  <a:srgbClr val="FF0000"/>
                </a:solidFill>
                <a:latin typeface="Times New Roman" panose="02020603050405020304" pitchFamily="18" charset="0"/>
                <a:cs typeface="Times New Roman" panose="02020603050405020304" pitchFamily="18" charset="0"/>
              </a:rPr>
              <a:t>- Cách cầm đục: vị trí tay cầm cách đầu tròn của đục 20 - 30 mm; chụm tay cầm/giữ đục bằng ngón cái cùng ba ngón (ngón giữa, ngón áp út, ngón út) trong khi đó ngón cái cầm hờ</a:t>
            </a:r>
          </a:p>
          <a:p>
            <a:r>
              <a:rPr lang="vi-VN" sz="2400">
                <a:solidFill>
                  <a:srgbClr val="FF0000"/>
                </a:solidFill>
                <a:latin typeface="Times New Roman" panose="02020603050405020304" pitchFamily="18" charset="0"/>
                <a:cs typeface="Times New Roman" panose="02020603050405020304" pitchFamily="18" charset="0"/>
              </a:rPr>
              <a:t>- Cách cầm búa: vị trí cầm cách đầu cán búa 20 - 30 mm; cầm búa theo cách nắm lòng bàn tay: giữ búa bằng ngón cái và 4 ngón còn lại</a:t>
            </a:r>
          </a:p>
          <a:p>
            <a:r>
              <a:rPr lang="vi-VN" sz="2400">
                <a:solidFill>
                  <a:srgbClr val="FF0000"/>
                </a:solidFill>
                <a:latin typeface="Times New Roman" panose="02020603050405020304" pitchFamily="18" charset="0"/>
                <a:cs typeface="Times New Roman" panose="02020603050405020304" pitchFamily="18" charset="0"/>
              </a:rPr>
              <a:t>- Tay thuận cầm búa, tay còn lại cầm đục</a:t>
            </a:r>
          </a:p>
          <a:p>
            <a:r>
              <a:rPr lang="vi-VN" sz="2400">
                <a:solidFill>
                  <a:srgbClr val="FF0000"/>
                </a:solidFill>
                <a:latin typeface="Times New Roman" panose="02020603050405020304" pitchFamily="18" charset="0"/>
                <a:cs typeface="Times New Roman" panose="02020603050405020304" pitchFamily="18" charset="0"/>
              </a:rPr>
              <a:t>3. Người đứng thẳng, chân thuận hợp với trục ngang của ê tô một góc 75o và hợp với chân còn lại một góc khoảng 75o.</a:t>
            </a:r>
          </a:p>
        </p:txBody>
      </p:sp>
      <p:pic>
        <p:nvPicPr>
          <p:cNvPr id="3" name="Picture 2"/>
          <p:cNvPicPr>
            <a:picLocks noChangeAspect="1"/>
          </p:cNvPicPr>
          <p:nvPr/>
        </p:nvPicPr>
        <p:blipFill>
          <a:blip r:embed="rId3"/>
          <a:stretch>
            <a:fillRect/>
          </a:stretch>
        </p:blipFill>
        <p:spPr>
          <a:xfrm>
            <a:off x="132678" y="3429000"/>
            <a:ext cx="4622202" cy="3248920"/>
          </a:xfrm>
          <a:prstGeom prst="rect">
            <a:avLst/>
          </a:prstGeom>
        </p:spPr>
      </p:pic>
      <p:sp>
        <p:nvSpPr>
          <p:cNvPr id="7" name="Rectangle 6"/>
          <p:cNvSpPr/>
          <p:nvPr/>
        </p:nvSpPr>
        <p:spPr>
          <a:xfrm>
            <a:off x="5056094" y="210677"/>
            <a:ext cx="6658983"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8.9 và mô tả cách cầm đục và búa</a:t>
            </a:r>
            <a:r>
              <a:rPr lang="en-US" sz="2800" b="1" smtClean="0">
                <a:latin typeface="Times New Roman" panose="02020603050405020304" pitchFamily="18" charset="0"/>
                <a:cs typeface="Times New Roman" panose="02020603050405020304" pitchFamily="18" charset="0"/>
              </a:rPr>
              <a:t>.</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endParaRPr lang="en-US" sz="2800" b="1" smtClean="0">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6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4. 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5730228" cy="5563262"/>
          </a:xfrm>
          <a:prstGeom prst="rect">
            <a:avLst/>
          </a:prstGeom>
        </p:spPr>
      </p:pic>
      <p:pic>
        <p:nvPicPr>
          <p:cNvPr id="3" name="Picture 2"/>
          <p:cNvPicPr>
            <a:picLocks noChangeAspect="1"/>
          </p:cNvPicPr>
          <p:nvPr/>
        </p:nvPicPr>
        <p:blipFill>
          <a:blip r:embed="rId4"/>
          <a:stretch>
            <a:fillRect/>
          </a:stretch>
        </p:blipFill>
        <p:spPr>
          <a:xfrm>
            <a:off x="6294482" y="1040738"/>
            <a:ext cx="5663838" cy="5563262"/>
          </a:xfrm>
          <a:prstGeom prst="rect">
            <a:avLst/>
          </a:prstGeom>
        </p:spPr>
      </p:pic>
    </p:spTree>
    <p:extLst>
      <p:ext uri="{BB962C8B-B14F-4D97-AF65-F5344CB8AC3E}">
        <p14:creationId xmlns:p14="http://schemas.microsoft.com/office/powerpoint/2010/main" val="17334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4. 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3677919" cy="2769262"/>
          </a:xfrm>
          <a:prstGeom prst="rect">
            <a:avLst/>
          </a:prstGeom>
        </p:spPr>
      </p:pic>
      <p:pic>
        <p:nvPicPr>
          <p:cNvPr id="3" name="Picture 2"/>
          <p:cNvPicPr>
            <a:picLocks noChangeAspect="1"/>
          </p:cNvPicPr>
          <p:nvPr/>
        </p:nvPicPr>
        <p:blipFill>
          <a:blip r:embed="rId4"/>
          <a:stretch>
            <a:fillRect/>
          </a:stretch>
        </p:blipFill>
        <p:spPr>
          <a:xfrm>
            <a:off x="274320" y="4023360"/>
            <a:ext cx="3769360" cy="2712720"/>
          </a:xfrm>
          <a:prstGeom prst="rect">
            <a:avLst/>
          </a:prstGeom>
        </p:spPr>
      </p:pic>
      <p:sp>
        <p:nvSpPr>
          <p:cNvPr id="4" name="Rectangle 3"/>
          <p:cNvSpPr/>
          <p:nvPr/>
        </p:nvSpPr>
        <p:spPr>
          <a:xfrm>
            <a:off x="4242173" y="952421"/>
            <a:ext cx="7695815" cy="5478423"/>
          </a:xfrm>
          <a:prstGeom prst="rect">
            <a:avLst/>
          </a:prstGeom>
        </p:spPr>
        <p:txBody>
          <a:bodyPr wrap="square">
            <a:spAutoFit/>
          </a:bodyPr>
          <a:lstStyle/>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Những </a:t>
            </a:r>
            <a:r>
              <a:rPr lang="vi-VN" sz="2600">
                <a:solidFill>
                  <a:srgbClr val="FF0000"/>
                </a:solidFill>
                <a:latin typeface="Times New Roman" panose="02020603050405020304" pitchFamily="18" charset="0"/>
                <a:cs typeface="Times New Roman" panose="02020603050405020304" pitchFamily="18" charset="0"/>
              </a:rPr>
              <a:t>tai nạn xảy ra khi sử dụng phương pháp đục:</a:t>
            </a:r>
          </a:p>
          <a:p>
            <a:r>
              <a:rPr lang="vi-VN" sz="2600">
                <a:solidFill>
                  <a:srgbClr val="FF0000"/>
                </a:solidFill>
                <a:latin typeface="Times New Roman" panose="02020603050405020304" pitchFamily="18" charset="0"/>
                <a:cs typeface="Times New Roman" panose="02020603050405020304" pitchFamily="18" charset="0"/>
              </a:rPr>
              <a:t>- Búa, đục không đảm bảo (nứt, vỡ, đầu búa không tra vào cán chắc chắn), cầm búa, đục không chắc chắn dễ gây va đập vào người lao động.</a:t>
            </a:r>
          </a:p>
          <a:p>
            <a:r>
              <a:rPr lang="vi-VN" sz="2600">
                <a:solidFill>
                  <a:srgbClr val="FF0000"/>
                </a:solidFill>
                <a:latin typeface="Times New Roman" panose="02020603050405020304" pitchFamily="18" charset="0"/>
                <a:cs typeface="Times New Roman" panose="02020603050405020304" pitchFamily="18" charset="0"/>
              </a:rPr>
              <a:t>- Tư thế đứng đục không đúng cách dẫn tới bệnh vẹo cột sống.</a:t>
            </a:r>
          </a:p>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Cách </a:t>
            </a:r>
            <a:r>
              <a:rPr lang="vi-VN" sz="2600">
                <a:solidFill>
                  <a:srgbClr val="FF0000"/>
                </a:solidFill>
                <a:latin typeface="Times New Roman" panose="02020603050405020304" pitchFamily="18" charset="0"/>
                <a:cs typeface="Times New Roman" panose="02020603050405020304" pitchFamily="18" charset="0"/>
              </a:rPr>
              <a:t>phòng tránh:</a:t>
            </a: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đục</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Dùng búa và đục đảm bảo kỹ thuật</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Kẹp chặt phôi vào ê tô</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Phải có lưỡi chắn phoi ở phía đối diện với người đục.</a:t>
            </a:r>
            <a:endParaRPr lang="en-US" sz="2800">
              <a:solidFill>
                <a:srgbClr val="FF0000"/>
              </a:solidFill>
              <a:latin typeface="Times New Roman" panose="02020603050405020304" pitchFamily="18" charset="0"/>
              <a:cs typeface="Times New Roman" panose="02020603050405020304" pitchFamily="18" charset="0"/>
            </a:endParaRPr>
          </a:p>
          <a:p>
            <a:r>
              <a:rPr lang="vi-VN" sz="2800">
                <a:solidFill>
                  <a:srgbClr val="FF0000"/>
                </a:solidFill>
                <a:latin typeface="Times New Roman" panose="02020603050405020304" pitchFamily="18" charset="0"/>
                <a:cs typeface="Times New Roman" panose="02020603050405020304" pitchFamily="18" charset="0"/>
              </a:rPr>
              <a:t>- Cầm đục, búa chắc chắn, đánh búa đúng đầu đục.</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3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61719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vi-VN" b="1">
                <a:latin typeface="Times New Roman" panose="02020603050405020304" pitchFamily="18" charset="0"/>
                <a:cs typeface="Times New Roman" panose="02020603050405020304" pitchFamily="18" charset="0"/>
              </a:rPr>
              <a:t>3. Đục kim loại</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 Khái 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Đục kim loại là bước gia công thô, thường được sử dụng khi lượng gia công lớn hơn 0,5mm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b. Cấu tạo của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Cấu tạo của đục gồm ba phần: đầu đục, thân đục và phần lưỡi cắt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en-US">
                <a:latin typeface="Times New Roman" panose="02020603050405020304" pitchFamily="18" charset="0"/>
                <a:cs typeface="Times New Roman" panose="02020603050405020304" pitchFamily="18" charset="0"/>
              </a:rPr>
              <a:t> Kỹ thuật </a:t>
            </a:r>
            <a:r>
              <a:rPr lang="vi-VN">
                <a:latin typeface="Times New Roman" panose="02020603050405020304" pitchFamily="18" charset="0"/>
                <a:cs typeface="Times New Roman" panose="02020603050405020304" pitchFamily="18" charset="0"/>
              </a:rPr>
              <a:t>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Cầm đục và búa</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Tay thuận cầm búa, tay còn lại cầm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Khi cầm đục và cầm búa, các ngón tay cầm chặt vừa phải để dễ điều chỉnh</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Tư thế </a:t>
            </a:r>
            <a:r>
              <a:rPr lang="vi-VN">
                <a:latin typeface="Times New Roman" panose="02020603050405020304" pitchFamily="18" charset="0"/>
                <a:cs typeface="Times New Roman" panose="02020603050405020304" pitchFamily="18" charset="0"/>
              </a:rPr>
              <a:t>đục: Tư thế, vị trí đứng đục, cách chọn chiều cao bàn ê tô giống như phần cua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Bắt đầu đục: để lưỡi đục sát mét phôi, cách mặt trên của vật từ 0.5 đến 1mm. Đánh búa nhẹ nhàng để cho đục bám vào vật khoảng 0,5mm. Nâng đục sao cho đục nghiêng so với mặt phẳng nằm ngang 1 góc 30 đến 35 độ. Sau đó đánh búa mạnh và đều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chặt đứt, cần đục vuông góc với mặt phẳng nằm ngang</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Kết thúc đục: khi đục gần đứt phải giảm dần lực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d.An toàn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Sử dụng bảo hộ an toàn lao động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Dùng búa và đục đảm bảo kỹ thuật</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Kẹp chặt phôi vào ê tô</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Phải có lưỡi chắn phoi ở phía đối diện với người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Cầm đục, búa chắc chắn, đánh búa đúng đầu đục.</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87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 Quan </a:t>
            </a:r>
            <a:r>
              <a:rPr lang="en-US" sz="2800" b="1">
                <a:latin typeface="Times New Roman" panose="02020603050405020304" pitchFamily="18" charset="0"/>
                <a:cs typeface="Times New Roman" panose="02020603050405020304" pitchFamily="18" charset="0"/>
              </a:rPr>
              <a:t>sát và cho biết: Trong Hình 8.11 mô tả bao nhiêu loại dũa, đó là những loại nào?</a:t>
            </a:r>
          </a:p>
        </p:txBody>
      </p:sp>
    </p:spTree>
    <p:extLst>
      <p:ext uri="{BB962C8B-B14F-4D97-AF65-F5344CB8AC3E}">
        <p14:creationId xmlns:p14="http://schemas.microsoft.com/office/powerpoint/2010/main" val="15888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 Quan </a:t>
            </a:r>
            <a:r>
              <a:rPr lang="en-US" sz="2800" b="1">
                <a:latin typeface="Times New Roman" panose="02020603050405020304" pitchFamily="18" charset="0"/>
                <a:cs typeface="Times New Roman" panose="02020603050405020304" pitchFamily="18" charset="0"/>
              </a:rPr>
              <a:t>sát và cho biết: Trong Hình 8.11 mô tả bao nhiêu loại dũa, đó là những loại nào?</a:t>
            </a:r>
          </a:p>
        </p:txBody>
      </p:sp>
      <p:sp>
        <p:nvSpPr>
          <p:cNvPr id="2" name="Rectangle 1"/>
          <p:cNvSpPr/>
          <p:nvPr/>
        </p:nvSpPr>
        <p:spPr>
          <a:xfrm>
            <a:off x="7799291" y="2060183"/>
            <a:ext cx="3818967" cy="3108543"/>
          </a:xfrm>
          <a:prstGeom prst="rect">
            <a:avLst/>
          </a:prstGeom>
        </p:spPr>
        <p:txBody>
          <a:bodyPr wrap="square">
            <a:spAutoFit/>
          </a:bodyPr>
          <a:lstStyle/>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Trong hình có tổng cộng 5 loại dũa:</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Dũa tròn</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Dũa dẹt</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Dũa tam giác</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 Dũa vuông</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 Dũa bán nguyệt</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1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3" y="3428998"/>
            <a:ext cx="7759359" cy="3251501"/>
          </a:xfrm>
          <a:prstGeom prst="rect">
            <a:avLst/>
          </a:prstGeom>
        </p:spPr>
      </p:pic>
      <p:pic>
        <p:nvPicPr>
          <p:cNvPr id="3" name="Picture 2"/>
          <p:cNvPicPr>
            <a:picLocks noChangeAspect="1"/>
          </p:cNvPicPr>
          <p:nvPr/>
        </p:nvPicPr>
        <p:blipFill>
          <a:blip r:embed="rId4"/>
          <a:stretch>
            <a:fillRect/>
          </a:stretch>
        </p:blipFill>
        <p:spPr>
          <a:xfrm>
            <a:off x="255088" y="170552"/>
            <a:ext cx="7647334" cy="3089015"/>
          </a:xfrm>
          <a:prstGeom prst="rect">
            <a:avLst/>
          </a:prstGeom>
        </p:spPr>
      </p:pic>
      <p:sp>
        <p:nvSpPr>
          <p:cNvPr id="9" name="Rectangle 8"/>
          <p:cNvSpPr/>
          <p:nvPr/>
        </p:nvSpPr>
        <p:spPr>
          <a:xfrm>
            <a:off x="8100508" y="210677"/>
            <a:ext cx="3614569" cy="353943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a:t>
            </a:r>
            <a:r>
              <a:rPr lang="en-US" sz="2800" b="1" smtClean="0">
                <a:latin typeface="Times New Roman" panose="02020603050405020304" pitchFamily="18" charset="0"/>
                <a:cs typeface="Times New Roman" panose="02020603050405020304" pitchFamily="18" charset="0"/>
              </a:rPr>
              <a:t>8.12 </a:t>
            </a:r>
            <a:r>
              <a:rPr lang="en-US" sz="2800" b="1">
                <a:latin typeface="Times New Roman" panose="02020603050405020304" pitchFamily="18" charset="0"/>
                <a:cs typeface="Times New Roman" panose="02020603050405020304" pitchFamily="18" charset="0"/>
              </a:rPr>
              <a:t>và mô tả cách cầm </a:t>
            </a:r>
            <a:r>
              <a:rPr lang="en-US" sz="2800" b="1" smtClean="0">
                <a:latin typeface="Times New Roman" panose="02020603050405020304" pitchFamily="18" charset="0"/>
                <a:cs typeface="Times New Roman" panose="02020603050405020304" pitchFamily="18" charset="0"/>
              </a:rPr>
              <a:t>dũa.</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a:t>
            </a:r>
            <a:r>
              <a:rPr lang="en-US" sz="2800" b="1" smtClean="0">
                <a:latin typeface="Times New Roman" panose="02020603050405020304" pitchFamily="18" charset="0"/>
                <a:cs typeface="Times New Roman" panose="02020603050405020304" pitchFamily="18" charset="0"/>
              </a:rPr>
              <a:t>8.13 </a:t>
            </a:r>
            <a:r>
              <a:rPr lang="en-US" sz="2800" b="1">
                <a:latin typeface="Times New Roman" panose="02020603050405020304" pitchFamily="18" charset="0"/>
                <a:cs typeface="Times New Roman" panose="02020603050405020304" pitchFamily="18" charset="0"/>
              </a:rPr>
              <a:t>m</a:t>
            </a:r>
            <a:r>
              <a:rPr lang="en-US" sz="2800" b="1" smtClean="0">
                <a:latin typeface="Times New Roman" panose="02020603050405020304" pitchFamily="18" charset="0"/>
                <a:cs typeface="Times New Roman" panose="02020603050405020304" pitchFamily="18" charset="0"/>
              </a:rPr>
              <a:t>ô </a:t>
            </a:r>
            <a:r>
              <a:rPr lang="en-US" sz="2800" b="1">
                <a:latin typeface="Times New Roman" panose="02020603050405020304" pitchFamily="18" charset="0"/>
                <a:cs typeface="Times New Roman" panose="02020603050405020304" pitchFamily="18" charset="0"/>
              </a:rPr>
              <a:t>tả vị trí và tư thế đứng của một người thợ khi </a:t>
            </a:r>
            <a:r>
              <a:rPr lang="en-US" sz="2800" b="1" smtClean="0">
                <a:latin typeface="Times New Roman" panose="02020603050405020304" pitchFamily="18" charset="0"/>
                <a:cs typeface="Times New Roman" panose="02020603050405020304" pitchFamily="18" charset="0"/>
              </a:rPr>
              <a:t>dũa </a:t>
            </a: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90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0000FF"/>
                </a:solidFill>
                <a:latin typeface="Times New Roman" panose="02020603050405020304" pitchFamily="18" charset="0"/>
                <a:cs typeface="Times New Roman" panose="02020603050405020304" pitchFamily="18" charset="0"/>
              </a:rPr>
              <a:t>Quan sát Hình 8.1 và cho biết: Có thể sử dụng những dụng cụ nào để làm ra chìa khoá (b) từ phôi (a)?</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
        <p:nvSpPr>
          <p:cNvPr id="3" name="Rectangle 2"/>
          <p:cNvSpPr/>
          <p:nvPr/>
        </p:nvSpPr>
        <p:spPr>
          <a:xfrm>
            <a:off x="463061" y="5318686"/>
            <a:ext cx="6869723" cy="954107"/>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Có thể sử dụng những dụng cụ: dũa, đục hoặc cưa để làm ra chìa khoá (b) từ phôi (a).</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4" y="3428998"/>
            <a:ext cx="5752128" cy="3251501"/>
          </a:xfrm>
          <a:prstGeom prst="rect">
            <a:avLst/>
          </a:prstGeom>
        </p:spPr>
      </p:pic>
      <p:pic>
        <p:nvPicPr>
          <p:cNvPr id="3" name="Picture 2"/>
          <p:cNvPicPr>
            <a:picLocks noChangeAspect="1"/>
          </p:cNvPicPr>
          <p:nvPr/>
        </p:nvPicPr>
        <p:blipFill>
          <a:blip r:embed="rId4"/>
          <a:stretch>
            <a:fillRect/>
          </a:stretch>
        </p:blipFill>
        <p:spPr>
          <a:xfrm>
            <a:off x="255088" y="170552"/>
            <a:ext cx="5554041" cy="3089015"/>
          </a:xfrm>
          <a:prstGeom prst="rect">
            <a:avLst/>
          </a:prstGeom>
        </p:spPr>
      </p:pic>
      <p:sp>
        <p:nvSpPr>
          <p:cNvPr id="4" name="Rectangle 3"/>
          <p:cNvSpPr/>
          <p:nvPr/>
        </p:nvSpPr>
        <p:spPr>
          <a:xfrm>
            <a:off x="6095989" y="170552"/>
            <a:ext cx="5145752" cy="5632311"/>
          </a:xfrm>
          <a:prstGeom prst="rect">
            <a:avLst/>
          </a:prstGeom>
        </p:spPr>
        <p:txBody>
          <a:bodyPr wrap="square">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2.</a:t>
            </a:r>
            <a:endParaRPr lang="vi-VN" sz="2400" dirty="0">
              <a:solidFill>
                <a:srgbClr val="FF0000"/>
              </a:solidFill>
              <a:latin typeface="Times New Roman" panose="02020603050405020304" pitchFamily="18" charset="0"/>
              <a:cs typeface="Times New Roman" panose="02020603050405020304" pitchFamily="18" charset="0"/>
            </a:endParaRPr>
          </a:p>
          <a:p>
            <a:r>
              <a:rPr lang="vi-VN" sz="2400" dirty="0">
                <a:solidFill>
                  <a:srgbClr val="FF0000"/>
                </a:solidFill>
                <a:latin typeface="Times New Roman" panose="02020603050405020304" pitchFamily="18" charset="0"/>
                <a:cs typeface="Times New Roman" panose="02020603050405020304" pitchFamily="18" charset="0"/>
              </a:rPr>
              <a:t>- Cách cầm dũa:</a:t>
            </a:r>
          </a:p>
          <a:p>
            <a:r>
              <a:rPr lang="vi-VN" sz="2400" dirty="0">
                <a:solidFill>
                  <a:srgbClr val="FF0000"/>
                </a:solidFill>
                <a:latin typeface="Times New Roman" panose="02020603050405020304" pitchFamily="18" charset="0"/>
                <a:cs typeface="Times New Roman" panose="02020603050405020304" pitchFamily="18" charset="0"/>
              </a:rPr>
              <a:t>+Tay thuận cầm cám dũa hơi ngửa lòng bàn tay, tay còn lại đặt đặt úp hẳn lên đầu dũa</a:t>
            </a:r>
          </a:p>
          <a:p>
            <a:r>
              <a:rPr lang="vi-VN" sz="2400" dirty="0">
                <a:solidFill>
                  <a:srgbClr val="FF0000"/>
                </a:solidFill>
                <a:latin typeface="Times New Roman" panose="02020603050405020304" pitchFamily="18" charset="0"/>
                <a:cs typeface="Times New Roman" panose="02020603050405020304" pitchFamily="18" charset="0"/>
              </a:rPr>
              <a:t>+ Khi dũa phải thực hiện hai chuyển động: một là đẩy dũa tạo lực </a:t>
            </a:r>
            <a:r>
              <a:rPr lang="vi-VN" sz="2400" dirty="0" smtClean="0">
                <a:solidFill>
                  <a:srgbClr val="FF0000"/>
                </a:solidFill>
                <a:latin typeface="Times New Roman" panose="02020603050405020304" pitchFamily="18" charset="0"/>
                <a:cs typeface="Times New Roman" panose="02020603050405020304" pitchFamily="18" charset="0"/>
              </a:rPr>
              <a:t>c</a:t>
            </a:r>
            <a:r>
              <a:rPr lang="en-US" sz="2400" smtClean="0">
                <a:solidFill>
                  <a:srgbClr val="FF0000"/>
                </a:solidFill>
                <a:latin typeface="Times New Roman" panose="02020603050405020304" pitchFamily="18" charset="0"/>
                <a:cs typeface="Times New Roman" panose="02020603050405020304" pitchFamily="18" charset="0"/>
              </a:rPr>
              <a:t>ắ</a:t>
            </a:r>
            <a:r>
              <a:rPr lang="vi-VN" sz="2400" smtClean="0">
                <a:solidFill>
                  <a:srgbClr val="FF0000"/>
                </a:solidFill>
                <a:latin typeface="Times New Roman" panose="02020603050405020304" pitchFamily="18" charset="0"/>
                <a:cs typeface="Times New Roman" panose="02020603050405020304" pitchFamily="18" charset="0"/>
              </a:rPr>
              <a:t>t</a:t>
            </a:r>
            <a:r>
              <a:rPr lang="vi-VN" sz="2400">
                <a:solidFill>
                  <a:srgbClr val="FF0000"/>
                </a:solidFill>
                <a:latin typeface="Times New Roman" panose="02020603050405020304" pitchFamily="18" charset="0"/>
                <a:cs typeface="Times New Roman" panose="02020603050405020304" pitchFamily="18" charset="0"/>
              </a:rPr>
              <a:t>, khi đó hai tay ấn xuống, điều khiển lực ấn của hai tay cho dũa được thăng bằng; hai là khi kéo dũa về không cần cắt, kéo nhanh, nhẹ nhàng.</a:t>
            </a:r>
          </a:p>
          <a:p>
            <a:r>
              <a:rPr lang="vi-VN" sz="2400" dirty="0">
                <a:solidFill>
                  <a:srgbClr val="FF0000"/>
                </a:solidFill>
                <a:latin typeface="Times New Roman" panose="02020603050405020304" pitchFamily="18" charset="0"/>
                <a:cs typeface="Times New Roman" panose="02020603050405020304" pitchFamily="18" charset="0"/>
              </a:rPr>
              <a:t>3. </a:t>
            </a:r>
            <a:r>
              <a:rPr lang="en-US" sz="2400" dirty="0" err="1" smtClean="0">
                <a:solidFill>
                  <a:srgbClr val="FF0000"/>
                </a:solidFill>
                <a:latin typeface="Times New Roman" panose="02020603050405020304" pitchFamily="18" charset="0"/>
                <a:cs typeface="Times New Roman" panose="02020603050405020304" pitchFamily="18" charset="0"/>
              </a:rPr>
              <a:t>Tư</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thế</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dũa</a:t>
            </a:r>
            <a:r>
              <a:rPr lang="en-US" sz="2400" dirty="0" smtClean="0">
                <a:solidFill>
                  <a:srgbClr val="FF0000"/>
                </a:solidFill>
                <a:latin typeface="Times New Roman" panose="020206030504050203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cs typeface="Times New Roman" panose="02020603050405020304" pitchFamily="18" charset="0"/>
              </a:rPr>
              <a:t>Người </a:t>
            </a:r>
            <a:r>
              <a:rPr lang="vi-VN" sz="2400" dirty="0">
                <a:solidFill>
                  <a:srgbClr val="FF0000"/>
                </a:solidFill>
                <a:latin typeface="Times New Roman" panose="02020603050405020304" pitchFamily="18" charset="0"/>
                <a:cs typeface="Times New Roman" panose="02020603050405020304" pitchFamily="18" charset="0"/>
              </a:rPr>
              <a:t>đứng thẳng, chân thuận hợp với trục ngang của ê tô một góc 75o và hợp với chân còn lại một góc khoảng 75o.</a:t>
            </a:r>
          </a:p>
        </p:txBody>
      </p:sp>
    </p:spTree>
    <p:extLst>
      <p:ext uri="{BB962C8B-B14F-4D97-AF65-F5344CB8AC3E}">
        <p14:creationId xmlns:p14="http://schemas.microsoft.com/office/powerpoint/2010/main" val="266262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95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375920" y="1457236"/>
            <a:ext cx="9194800" cy="1815882"/>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a:t>
            </a:r>
            <a:r>
              <a:rPr lang="en-US" sz="2800">
                <a:solidFill>
                  <a:srgbClr val="FF0000"/>
                </a:solidFill>
                <a:latin typeface="Times New Roman" panose="02020603050405020304" pitchFamily="18" charset="0"/>
                <a:cs typeface="Times New Roman" panose="02020603050405020304" pitchFamily="18" charset="0"/>
              </a:rPr>
              <a:t>dũa</a:t>
            </a:r>
          </a:p>
          <a:p>
            <a:r>
              <a:rPr lang="en-US" sz="2800">
                <a:solidFill>
                  <a:srgbClr val="FF0000"/>
                </a:solidFill>
                <a:latin typeface="Times New Roman" panose="02020603050405020304" pitchFamily="18" charset="0"/>
                <a:cs typeface="Times New Roman" panose="02020603050405020304" pitchFamily="18" charset="0"/>
              </a:rPr>
              <a:t>- Bàn nguội phải chắc chắn phôi dũa phải được kẹp đủ chặt</a:t>
            </a:r>
          </a:p>
          <a:p>
            <a:r>
              <a:rPr lang="en-US" sz="2800">
                <a:solidFill>
                  <a:srgbClr val="FF0000"/>
                </a:solidFill>
                <a:latin typeface="Times New Roman" panose="02020603050405020304" pitchFamily="18" charset="0"/>
                <a:cs typeface="Times New Roman" panose="02020603050405020304" pitchFamily="18" charset="0"/>
              </a:rPr>
              <a:t>- Sử dụng đũa đảm bảo yêu cầu kỹ thuật</a:t>
            </a:r>
          </a:p>
          <a:p>
            <a:r>
              <a:rPr lang="en-US" sz="2800">
                <a:solidFill>
                  <a:srgbClr val="FF0000"/>
                </a:solidFill>
                <a:latin typeface="Times New Roman" panose="02020603050405020304" pitchFamily="18" charset="0"/>
                <a:cs typeface="Times New Roman" panose="02020603050405020304" pitchFamily="18" charset="0"/>
              </a:rPr>
              <a:t>- Không dùng miệng thổi phoi, tránh phoi bắn vào mắt.</a:t>
            </a:r>
          </a:p>
        </p:txBody>
      </p:sp>
    </p:spTree>
    <p:extLst>
      <p:ext uri="{BB962C8B-B14F-4D97-AF65-F5344CB8AC3E}">
        <p14:creationId xmlns:p14="http://schemas.microsoft.com/office/powerpoint/2010/main" val="24124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07858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1900" b="1" smtClean="0">
                <a:latin typeface="Times New Roman" panose="02020603050405020304" pitchFamily="18" charset="0"/>
                <a:cs typeface="Times New Roman" panose="02020603050405020304" pitchFamily="18" charset="0"/>
              </a:rPr>
              <a:t>4. Dũa kim loại</a:t>
            </a:r>
          </a:p>
          <a:p>
            <a:r>
              <a:rPr lang="vi-VN" sz="1900" smtClean="0">
                <a:latin typeface="Times New Roman" panose="02020603050405020304" pitchFamily="18" charset="0"/>
                <a:cs typeface="Times New Roman" panose="02020603050405020304" pitchFamily="18" charset="0"/>
              </a:rPr>
              <a:t>a.Khái niệm</a:t>
            </a:r>
            <a:endParaRPr lang="en-US" sz="1900" smtClean="0">
              <a:latin typeface="Times New Roman" panose="02020603050405020304" pitchFamily="18" charset="0"/>
              <a:cs typeface="Times New Roman" panose="02020603050405020304" pitchFamily="18" charset="0"/>
            </a:endParaRPr>
          </a:p>
          <a:p>
            <a:r>
              <a:rPr lang="vi-VN" sz="1900" smtClean="0">
                <a:latin typeface="Times New Roman" panose="02020603050405020304" pitchFamily="18" charset="0"/>
                <a:cs typeface="Times New Roman" panose="02020603050405020304" pitchFamily="18" charset="0"/>
              </a:rPr>
              <a:t>- </a:t>
            </a:r>
            <a:r>
              <a:rPr lang="en-US" sz="1900" smtClean="0">
                <a:latin typeface="Times New Roman" panose="02020603050405020304" pitchFamily="18" charset="0"/>
                <a:cs typeface="Times New Roman" panose="02020603050405020304" pitchFamily="18" charset="0"/>
              </a:rPr>
              <a:t>Dũa để làm mòn chi tiết đến kích thước mong muốn hoặc dũa dùng để tạo độ nhẵn, phẳng trên các bề mặt nhỏ.</a:t>
            </a:r>
          </a:p>
          <a:p>
            <a:r>
              <a:rPr lang="en-US" sz="1900" smtClean="0">
                <a:latin typeface="Times New Roman" panose="02020603050405020304" pitchFamily="18" charset="0"/>
                <a:cs typeface="Times New Roman" panose="02020603050405020304" pitchFamily="18" charset="0"/>
              </a:rPr>
              <a:t>- Dũa gồm dũa tròn, dũa dẹt, dũa tam giác, dũa vuông, dũa bán nguyệt</a:t>
            </a:r>
          </a:p>
          <a:p>
            <a:r>
              <a:rPr lang="vi-VN" sz="1900" smtClean="0">
                <a:latin typeface="Times New Roman" panose="02020603050405020304" pitchFamily="18" charset="0"/>
                <a:cs typeface="Times New Roman" panose="02020603050405020304" pitchFamily="18" charset="0"/>
              </a:rPr>
              <a:t>c.</a:t>
            </a:r>
            <a:r>
              <a:rPr lang="en-US" sz="1900" smtClean="0">
                <a:latin typeface="Times New Roman" panose="02020603050405020304" pitchFamily="18" charset="0"/>
                <a:cs typeface="Times New Roman" panose="02020603050405020304" pitchFamily="18" charset="0"/>
              </a:rPr>
              <a:t> Kỹ thuật </a:t>
            </a:r>
            <a:r>
              <a:rPr lang="vi-VN" sz="1900" smtClean="0">
                <a:latin typeface="Times New Roman" panose="02020603050405020304" pitchFamily="18" charset="0"/>
                <a:cs typeface="Times New Roman" panose="02020603050405020304" pitchFamily="18" charset="0"/>
              </a:rPr>
              <a:t>đục</a:t>
            </a:r>
            <a:endParaRPr lang="en-US" sz="1900" smtClean="0">
              <a:latin typeface="Times New Roman" panose="02020603050405020304" pitchFamily="18" charset="0"/>
              <a:cs typeface="Times New Roman" panose="02020603050405020304" pitchFamily="18" charset="0"/>
            </a:endParaRPr>
          </a:p>
          <a:p>
            <a:r>
              <a:rPr lang="en-US" sz="1900" smtClean="0">
                <a:latin typeface="Times New Roman" panose="02020603050405020304" pitchFamily="18" charset="0"/>
                <a:cs typeface="Times New Roman" panose="02020603050405020304" pitchFamily="18" charset="0"/>
              </a:rPr>
              <a:t>- Chuẩn bị</a:t>
            </a:r>
          </a:p>
          <a:p>
            <a:r>
              <a:rPr lang="en-US" sz="1900" smtClean="0">
                <a:latin typeface="Times New Roman" panose="02020603050405020304" pitchFamily="18" charset="0"/>
                <a:cs typeface="Times New Roman" panose="02020603050405020304" pitchFamily="18" charset="0"/>
              </a:rPr>
              <a:t>+ Chọn ê tô và tư thế đứng dũa giống như tư thế đứng cưa</a:t>
            </a:r>
          </a:p>
          <a:p>
            <a:r>
              <a:rPr lang="en-US" sz="1900" smtClean="0">
                <a:latin typeface="Times New Roman" panose="02020603050405020304" pitchFamily="18" charset="0"/>
                <a:cs typeface="Times New Roman" panose="02020603050405020304" pitchFamily="18" charset="0"/>
              </a:rPr>
              <a:t>+ Kẹp chặt phôi vừa phải sao cho mặt phẳng cần dũa cách mặt ê tô từ 10 đến 20 mm đối với các vật mềm, cần lót tôn mỏng hoặc gỗ ở má ê tô để tránh bị xướt vật.</a:t>
            </a:r>
          </a:p>
          <a:p>
            <a:r>
              <a:rPr lang="en-US" sz="1900" smtClean="0">
                <a:latin typeface="Times New Roman" panose="02020603050405020304" pitchFamily="18" charset="0"/>
                <a:cs typeface="Times New Roman" panose="02020603050405020304" pitchFamily="18" charset="0"/>
              </a:rPr>
              <a:t>- Cách cầm </a:t>
            </a:r>
            <a:r>
              <a:rPr lang="vi-VN" sz="1900" smtClean="0">
                <a:latin typeface="Times New Roman" panose="02020603050405020304" pitchFamily="18" charset="0"/>
                <a:cs typeface="Times New Roman" panose="02020603050405020304" pitchFamily="18" charset="0"/>
              </a:rPr>
              <a:t>dũa:</a:t>
            </a:r>
            <a:endParaRPr lang="en-US" sz="1900" smtClean="0">
              <a:latin typeface="Times New Roman" panose="02020603050405020304" pitchFamily="18" charset="0"/>
              <a:cs typeface="Times New Roman" panose="02020603050405020304" pitchFamily="18" charset="0"/>
            </a:endParaRPr>
          </a:p>
          <a:p>
            <a:r>
              <a:rPr lang="vi-VN" sz="1900" smtClean="0">
                <a:latin typeface="Times New Roman" panose="02020603050405020304" pitchFamily="18" charset="0"/>
                <a:cs typeface="Times New Roman" panose="02020603050405020304" pitchFamily="18" charset="0"/>
              </a:rPr>
              <a:t>+Tay thuận cầm cám dũa hơi ngửa lòng bàn tay, tay còn lại đặt</a:t>
            </a:r>
            <a:r>
              <a:rPr lang="en-US" sz="1900" smtClean="0">
                <a:latin typeface="Times New Roman" panose="02020603050405020304" pitchFamily="18" charset="0"/>
                <a:cs typeface="Times New Roman" panose="02020603050405020304" pitchFamily="18" charset="0"/>
              </a:rPr>
              <a:t> đặt úp hẳn lên đầu dũa</a:t>
            </a:r>
          </a:p>
          <a:p>
            <a:r>
              <a:rPr lang="en-US" sz="1900" smtClean="0">
                <a:latin typeface="Times New Roman" panose="02020603050405020304" pitchFamily="18" charset="0"/>
                <a:cs typeface="Times New Roman" panose="02020603050405020304" pitchFamily="18" charset="0"/>
              </a:rPr>
              <a:t>+ Khi dũa phải thực hiện hai chuyển động: một là đẩy dũa tạo lực cứt, khi đó hai tay ấn xuống, điều khiển lực ấn của hai tay cho dũa được thăng bằng; hai là khi kéo dũa về không cần cắt, kéo nhanh, nhẹ nhàng.</a:t>
            </a:r>
          </a:p>
          <a:p>
            <a:r>
              <a:rPr lang="vi-VN" sz="1900" smtClean="0">
                <a:latin typeface="Times New Roman" panose="02020603050405020304" pitchFamily="18" charset="0"/>
                <a:cs typeface="Times New Roman" panose="02020603050405020304" pitchFamily="18" charset="0"/>
              </a:rPr>
              <a:t>3. </a:t>
            </a:r>
            <a:r>
              <a:rPr lang="en-US" sz="1900" smtClean="0">
                <a:latin typeface="Times New Roman" panose="02020603050405020304" pitchFamily="18" charset="0"/>
                <a:cs typeface="Times New Roman" panose="02020603050405020304" pitchFamily="18" charset="0"/>
              </a:rPr>
              <a:t>Tư thế dũa: Tư thế dũa và vị trí đứng tương tự phần cưa</a:t>
            </a:r>
          </a:p>
          <a:p>
            <a:r>
              <a:rPr lang="vi-VN" sz="1900" smtClean="0">
                <a:latin typeface="Times New Roman" panose="02020603050405020304" pitchFamily="18" charset="0"/>
                <a:cs typeface="Times New Roman" panose="02020603050405020304" pitchFamily="18" charset="0"/>
              </a:rPr>
              <a:t>d.An toàn khi đục</a:t>
            </a:r>
            <a:endParaRPr lang="en-US" sz="1900" smtClean="0">
              <a:latin typeface="Times New Roman" panose="02020603050405020304" pitchFamily="18" charset="0"/>
              <a:cs typeface="Times New Roman" panose="02020603050405020304" pitchFamily="18" charset="0"/>
            </a:endParaRPr>
          </a:p>
          <a:p>
            <a:r>
              <a:rPr lang="en-US" sz="1900" smtClean="0">
                <a:latin typeface="Times New Roman" panose="02020603050405020304" pitchFamily="18" charset="0"/>
                <a:cs typeface="Times New Roman" panose="02020603050405020304" pitchFamily="18" charset="0"/>
              </a:rPr>
              <a:t>- </a:t>
            </a:r>
            <a:r>
              <a:rPr lang="vi-VN" sz="1900" smtClean="0">
                <a:latin typeface="Times New Roman" panose="02020603050405020304" pitchFamily="18" charset="0"/>
                <a:cs typeface="Times New Roman" panose="02020603050405020304" pitchFamily="18" charset="0"/>
              </a:rPr>
              <a:t>Sử dụng bảo hộ an toàn lao động khi </a:t>
            </a:r>
            <a:r>
              <a:rPr lang="en-US" sz="1900" smtClean="0">
                <a:latin typeface="Times New Roman" panose="02020603050405020304" pitchFamily="18" charset="0"/>
                <a:cs typeface="Times New Roman" panose="02020603050405020304" pitchFamily="18" charset="0"/>
              </a:rPr>
              <a:t>dũa</a:t>
            </a:r>
          </a:p>
          <a:p>
            <a:r>
              <a:rPr lang="en-US" sz="1900" smtClean="0">
                <a:latin typeface="Times New Roman" panose="02020603050405020304" pitchFamily="18" charset="0"/>
                <a:cs typeface="Times New Roman" panose="02020603050405020304" pitchFamily="18" charset="0"/>
              </a:rPr>
              <a:t>- Bàn nguội phải chắc chắn phôi dũa phải được kẹp đủ chặt</a:t>
            </a:r>
          </a:p>
          <a:p>
            <a:r>
              <a:rPr lang="en-US" sz="1900" smtClean="0">
                <a:latin typeface="Times New Roman" panose="02020603050405020304" pitchFamily="18" charset="0"/>
                <a:cs typeface="Times New Roman" panose="02020603050405020304" pitchFamily="18" charset="0"/>
              </a:rPr>
              <a:t>- Sử dụng đũa đảm bảo yêu cầu kỹ thuật</a:t>
            </a:r>
          </a:p>
          <a:p>
            <a:r>
              <a:rPr lang="en-US" sz="1900" smtClean="0">
                <a:latin typeface="Times New Roman" panose="02020603050405020304" pitchFamily="18" charset="0"/>
                <a:cs typeface="Times New Roman" panose="02020603050405020304" pitchFamily="18" charset="0"/>
              </a:rPr>
              <a:t>- Không dùng miệng thổi phoi, tránh phoi bắn vào mắt</a:t>
            </a:r>
            <a:endParaRPr lang="en-US" sz="1900">
              <a:latin typeface="Times New Roman" panose="02020603050405020304" pitchFamily="18" charset="0"/>
              <a:cs typeface="Times New Roman" panose="02020603050405020304" pitchFamily="18" charset="0"/>
            </a:endParaRP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6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Tree>
    <p:extLst>
      <p:ext uri="{BB962C8B-B14F-4D97-AF65-F5344CB8AC3E}">
        <p14:creationId xmlns:p14="http://schemas.microsoft.com/office/powerpoint/2010/main" val="258749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
        <p:nvSpPr>
          <p:cNvPr id="2" name="Rectangle 1"/>
          <p:cNvSpPr/>
          <p:nvPr/>
        </p:nvSpPr>
        <p:spPr>
          <a:xfrm>
            <a:off x="380103" y="3069554"/>
            <a:ext cx="10915425" cy="2677656"/>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Bài 1. Để gia công món đồ chơi này cần sử dụng Thước lá, thước đo góc, dụng cụ vạch dấu, cưa, đục, búa, dũa.</a:t>
            </a:r>
          </a:p>
          <a:p>
            <a:r>
              <a:rPr lang="vi-VN" sz="2800">
                <a:solidFill>
                  <a:srgbClr val="0000FF"/>
                </a:solidFill>
                <a:latin typeface="Times New Roman" panose="02020603050405020304" pitchFamily="18" charset="0"/>
                <a:cs typeface="Times New Roman" panose="02020603050405020304" pitchFamily="18" charset="0"/>
              </a:rPr>
              <a:t>Bài 2. - Thớt: thớt dùng lâu mất hình dạng ban đầu, có thể dùng dũa hoặc cưa để sửa lại về hình dáng ban đầu</a:t>
            </a:r>
          </a:p>
          <a:p>
            <a:r>
              <a:rPr lang="vi-VN" sz="2800">
                <a:solidFill>
                  <a:srgbClr val="0000FF"/>
                </a:solidFill>
                <a:latin typeface="Times New Roman" panose="02020603050405020304" pitchFamily="18" charset="0"/>
                <a:cs typeface="Times New Roman" panose="02020603050405020304" pitchFamily="18" charset="0"/>
              </a:rPr>
              <a:t>- Móc treo dao: dùng dũa (tạo phôi dáng), kìm (bẻ về đúng hình cần), búa (cố định móc) và cưa (loại bỏ phần thừa)</a:t>
            </a:r>
          </a:p>
        </p:txBody>
      </p:sp>
    </p:spTree>
    <p:extLst>
      <p:ext uri="{BB962C8B-B14F-4D97-AF65-F5344CB8AC3E}">
        <p14:creationId xmlns:p14="http://schemas.microsoft.com/office/powerpoint/2010/main" val="29443382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a:t>
            </a:r>
            <a:r>
              <a:rPr lang="en-US" sz="2800" b="1" smtClean="0">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732371" y="1721874"/>
            <a:ext cx="10433469" cy="4587486"/>
          </a:xfrm>
          <a:prstGeom prst="rect">
            <a:avLst/>
          </a:prstGeom>
        </p:spPr>
      </p:pic>
    </p:spTree>
    <p:extLst>
      <p:ext uri="{BB962C8B-B14F-4D97-AF65-F5344CB8AC3E}">
        <p14:creationId xmlns:p14="http://schemas.microsoft.com/office/powerpoint/2010/main" val="14084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304801" y="1538882"/>
            <a:ext cx="5994400" cy="4943198"/>
          </a:xfrm>
          <a:prstGeom prst="rect">
            <a:avLst/>
          </a:prstGeom>
        </p:spPr>
      </p:pic>
      <p:sp>
        <p:nvSpPr>
          <p:cNvPr id="5" name="Rectangle 4"/>
          <p:cNvSpPr/>
          <p:nvPr/>
        </p:nvSpPr>
        <p:spPr>
          <a:xfrm>
            <a:off x="6299201" y="2782667"/>
            <a:ext cx="4297679" cy="1384995"/>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Thước lá, thước đo góc, dụng cụ vạch dấu, cưa, đục, búa, dũa.</a:t>
            </a:r>
            <a:endParaRPr lang="en-US" sz="28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7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2. Một người thợ cơ khí cần cắt một chi tiết có hình 5.13 trên một tấm thép nguyên liệu khổ 1500x6000mm. Người thợ cần phải vẽ dấu lên tấm thiệp trước khi gia công. Vậy người thờ cần phải sử dụng các dụng cụ đo, kiểm tra điều gì và thực hiện công việc như thế nào</a:t>
            </a:r>
          </a:p>
        </p:txBody>
      </p:sp>
    </p:spTree>
    <p:extLst>
      <p:ext uri="{BB962C8B-B14F-4D97-AF65-F5344CB8AC3E}">
        <p14:creationId xmlns:p14="http://schemas.microsoft.com/office/powerpoint/2010/main" val="15617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1384995"/>
          </a:xfrm>
          <a:prstGeom prst="rect">
            <a:avLst/>
          </a:prstGeom>
        </p:spPr>
        <p:txBody>
          <a:bodyPr wrap="square">
            <a:spAutoFit/>
          </a:bodyPr>
          <a:lstStyle/>
          <a:p>
            <a:r>
              <a:rPr lang="vi-VN"/>
              <a:t> </a:t>
            </a:r>
            <a:r>
              <a:rPr lang="en-US" sz="2800" b="1">
                <a:latin typeface="Times New Roman" panose="02020603050405020304" pitchFamily="18" charset="0"/>
                <a:cs typeface="Times New Roman" panose="02020603050405020304" pitchFamily="18" charset="0"/>
              </a:rPr>
              <a:t>Hãy kể một vật dụng trong cuộc sống xung quanh em mà theo em có thể sử dụng dụng cụ gia công cầm tay để gia </a:t>
            </a:r>
            <a:r>
              <a:rPr lang="en-US" sz="2800" b="1" smtClean="0">
                <a:latin typeface="Times New Roman" panose="02020603050405020304" pitchFamily="18" charset="0"/>
                <a:cs typeface="Times New Roman" panose="02020603050405020304" pitchFamily="18" charset="0"/>
              </a:rPr>
              <a:t>công</a:t>
            </a:r>
            <a:r>
              <a:rPr lang="en-US" sz="2800" b="1">
                <a:latin typeface="Times New Roman" panose="02020603050405020304" pitchFamily="18" charset="0"/>
                <a:cs typeface="Times New Roman" panose="02020603050405020304" pitchFamily="18" charset="0"/>
              </a:rPr>
              <a:t>. Trình bày các phương pháp gia công để làm ra vật dụng đó</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gọi của các dụng cụ gia công trong hình.</a:t>
            </a:r>
          </a:p>
        </p:txBody>
      </p:sp>
      <p:pic>
        <p:nvPicPr>
          <p:cNvPr id="4" name="Picture 3"/>
          <p:cNvPicPr>
            <a:picLocks noChangeAspect="1"/>
          </p:cNvPicPr>
          <p:nvPr/>
        </p:nvPicPr>
        <p:blipFill>
          <a:blip r:embed="rId2"/>
          <a:stretch>
            <a:fillRect/>
          </a:stretch>
        </p:blipFill>
        <p:spPr>
          <a:xfrm>
            <a:off x="653818" y="883607"/>
            <a:ext cx="9693832" cy="5470540"/>
          </a:xfrm>
          <a:prstGeom prst="rect">
            <a:avLst/>
          </a:prstGeom>
        </p:spPr>
      </p:pic>
    </p:spTree>
    <p:extLst>
      <p:ext uri="{BB962C8B-B14F-4D97-AF65-F5344CB8AC3E}">
        <p14:creationId xmlns:p14="http://schemas.microsoft.com/office/powerpoint/2010/main" val="34351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a:t>
            </a:r>
            <a:r>
              <a:rPr lang="en-US" sz="2800" b="1" smtClean="0">
                <a:latin typeface="Times New Roman" panose="02020603050405020304" pitchFamily="18" charset="0"/>
                <a:cs typeface="Times New Roman" panose="02020603050405020304" pitchFamily="18" charset="0"/>
              </a:rPr>
              <a:t>gọi và công dụng </a:t>
            </a:r>
            <a:r>
              <a:rPr lang="en-US" sz="2800" b="1">
                <a:latin typeface="Times New Roman" panose="02020603050405020304" pitchFamily="18" charset="0"/>
                <a:cs typeface="Times New Roman" panose="02020603050405020304" pitchFamily="18" charset="0"/>
              </a:rPr>
              <a:t>của các dụng cụ gia công trong hình.</a:t>
            </a:r>
          </a:p>
        </p:txBody>
      </p:sp>
      <p:pic>
        <p:nvPicPr>
          <p:cNvPr id="4" name="Picture 3"/>
          <p:cNvPicPr>
            <a:picLocks noChangeAspect="1"/>
          </p:cNvPicPr>
          <p:nvPr/>
        </p:nvPicPr>
        <p:blipFill>
          <a:blip r:embed="rId2"/>
          <a:stretch>
            <a:fillRect/>
          </a:stretch>
        </p:blipFill>
        <p:spPr>
          <a:xfrm>
            <a:off x="374724" y="954107"/>
            <a:ext cx="7239896" cy="5470540"/>
          </a:xfrm>
          <a:prstGeom prst="rect">
            <a:avLst/>
          </a:prstGeom>
        </p:spPr>
      </p:pic>
      <p:sp>
        <p:nvSpPr>
          <p:cNvPr id="3" name="Rectangle 2"/>
          <p:cNvSpPr/>
          <p:nvPr/>
        </p:nvSpPr>
        <p:spPr>
          <a:xfrm>
            <a:off x="7770606" y="1223246"/>
            <a:ext cx="4148867" cy="5109091"/>
          </a:xfrm>
          <a:prstGeom prst="rect">
            <a:avLst/>
          </a:prstGeom>
        </p:spPr>
        <p:txBody>
          <a:bodyPr wrap="square">
            <a:spAutoFit/>
          </a:bodyPr>
          <a:lstStyle/>
          <a:p>
            <a:pPr marL="342900" indent="-342900">
              <a:buFontTx/>
              <a:buAutoNum type="alphaLcParenR"/>
            </a:pPr>
            <a:r>
              <a:rPr lang="vi-VN" sz="2800" smtClean="0">
                <a:solidFill>
                  <a:srgbClr val="FF0000"/>
                </a:solidFill>
                <a:latin typeface="Times New Roman" panose="02020603050405020304" pitchFamily="18" charset="0"/>
                <a:cs typeface="Times New Roman" panose="02020603050405020304" pitchFamily="18" charset="0"/>
              </a:rPr>
              <a:t>Dũ</a:t>
            </a:r>
            <a:r>
              <a:rPr lang="en-US" sz="2800" smtClean="0">
                <a:solidFill>
                  <a:srgbClr val="FF0000"/>
                </a:solidFill>
                <a:latin typeface="Times New Roman" panose="02020603050405020304" pitchFamily="18" charset="0"/>
                <a:cs typeface="Times New Roman" panose="02020603050405020304" pitchFamily="18" charset="0"/>
              </a:rPr>
              <a:t>a:</a:t>
            </a:r>
            <a:r>
              <a:rPr lang="en-US" sz="2800">
                <a:solidFill>
                  <a:srgbClr val="FF0000"/>
                </a:solidFill>
                <a:latin typeface="Times New Roman" panose="02020603050405020304" pitchFamily="18" charset="0"/>
                <a:cs typeface="Times New Roman" panose="02020603050405020304" pitchFamily="18" charset="0"/>
              </a:rPr>
              <a:t>mài, dũa vật liệu</a:t>
            </a:r>
            <a:r>
              <a:rPr lang="en-US" sz="2800" smtClean="0">
                <a:solidFill>
                  <a:srgbClr val="FF0000"/>
                </a:solidFill>
                <a:latin typeface="Times New Roman" panose="02020603050405020304" pitchFamily="18" charset="0"/>
                <a:cs typeface="Times New Roman" panose="02020603050405020304" pitchFamily="18" charset="0"/>
              </a:rPr>
              <a:t>.</a:t>
            </a:r>
          </a:p>
          <a:p>
            <a:pPr marL="342900" indent="-342900">
              <a:buFontTx/>
              <a:buAutoNum type="alphaLcParenR"/>
            </a:pPr>
            <a:r>
              <a:rPr lang="vi-VN" sz="2800" smtClean="0">
                <a:solidFill>
                  <a:srgbClr val="FF0000"/>
                </a:solidFill>
                <a:latin typeface="Times New Roman" panose="02020603050405020304" pitchFamily="18" charset="0"/>
                <a:cs typeface="Times New Roman" panose="02020603050405020304" pitchFamily="18" charset="0"/>
              </a:rPr>
              <a:t>Đục</a:t>
            </a:r>
            <a:r>
              <a:rPr lang="en-US"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đục lỗ, cắt vật liệu.</a:t>
            </a:r>
            <a:endParaRPr lang="en-US" sz="2800">
              <a:solidFill>
                <a:srgbClr val="FF0000"/>
              </a:solidFill>
              <a:latin typeface="Times New Roman" panose="02020603050405020304" pitchFamily="18" charset="0"/>
              <a:cs typeface="Times New Roman" panose="02020603050405020304" pitchFamily="18" charset="0"/>
            </a:endParaRPr>
          </a:p>
          <a:p>
            <a:r>
              <a:rPr lang="en-US" sz="2800" smtClean="0">
                <a:solidFill>
                  <a:srgbClr val="FF0000"/>
                </a:solidFill>
                <a:latin typeface="Times New Roman" panose="02020603050405020304" pitchFamily="18" charset="0"/>
                <a:cs typeface="Times New Roman" panose="02020603050405020304" pitchFamily="18" charset="0"/>
              </a:rPr>
              <a:t>c)</a:t>
            </a:r>
            <a:r>
              <a:rPr lang="vi-VN" sz="2800" smtClean="0">
                <a:solidFill>
                  <a:srgbClr val="FF0000"/>
                </a:solidFill>
                <a:latin typeface="Times New Roman" panose="02020603050405020304" pitchFamily="18" charset="0"/>
                <a:cs typeface="Times New Roman" panose="02020603050405020304" pitchFamily="18" charset="0"/>
              </a:rPr>
              <a:t>Kìm</a:t>
            </a:r>
            <a:r>
              <a:rPr lang="en-US" sz="2800" smtClean="0">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giữ các đồ vật một cách chắc </a:t>
            </a:r>
            <a:r>
              <a:rPr lang="en-US" sz="2800" smtClean="0">
                <a:solidFill>
                  <a:srgbClr val="FF0000"/>
                </a:solidFill>
                <a:latin typeface="Times New Roman" panose="02020603050405020304" pitchFamily="18" charset="0"/>
                <a:cs typeface="Times New Roman" panose="02020603050405020304" pitchFamily="18" charset="0"/>
              </a:rPr>
              <a:t>chắn.</a:t>
            </a:r>
          </a:p>
          <a:p>
            <a:r>
              <a:rPr lang="en-US" sz="2800" smtClean="0">
                <a:solidFill>
                  <a:srgbClr val="FF0000"/>
                </a:solidFill>
                <a:latin typeface="Times New Roman" panose="02020603050405020304" pitchFamily="18" charset="0"/>
                <a:cs typeface="Times New Roman" panose="02020603050405020304" pitchFamily="18" charset="0"/>
              </a:rPr>
              <a:t>d</a:t>
            </a:r>
            <a:r>
              <a:rPr lang="vi-VN" sz="2800" smtClean="0">
                <a:solidFill>
                  <a:srgbClr val="FF0000"/>
                </a:solidFill>
                <a:latin typeface="Times New Roman" panose="02020603050405020304" pitchFamily="18" charset="0"/>
                <a:cs typeface="Times New Roman" panose="02020603050405020304" pitchFamily="18" charset="0"/>
              </a:rPr>
              <a:t>) Cưa</a:t>
            </a:r>
            <a:r>
              <a:rPr lang="en-US"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cắt vật liêu</a:t>
            </a:r>
            <a:r>
              <a:rPr lang="vi-VN" sz="2800" smtClean="0">
                <a:solidFill>
                  <a:srgbClr val="FF0000"/>
                </a:solidFill>
                <a:latin typeface="Times New Roman" panose="02020603050405020304" pitchFamily="18" charset="0"/>
                <a:cs typeface="Times New Roman" panose="02020603050405020304" pitchFamily="18" charset="0"/>
              </a:rPr>
              <a:t>.</a:t>
            </a:r>
            <a:endParaRPr lang="en-US" sz="2800" smtClean="0">
              <a:solidFill>
                <a:srgbClr val="FF0000"/>
              </a:solidFill>
              <a:latin typeface="Times New Roman" panose="02020603050405020304" pitchFamily="18" charset="0"/>
              <a:cs typeface="Times New Roman" panose="02020603050405020304" pitchFamily="18" charset="0"/>
            </a:endParaRPr>
          </a:p>
          <a:p>
            <a:r>
              <a:rPr lang="vi-VN" sz="2800" smtClean="0">
                <a:solidFill>
                  <a:srgbClr val="FF0000"/>
                </a:solidFill>
                <a:latin typeface="Times New Roman" panose="02020603050405020304" pitchFamily="18" charset="0"/>
                <a:cs typeface="Times New Roman" panose="02020603050405020304" pitchFamily="18" charset="0"/>
              </a:rPr>
              <a:t>e</a:t>
            </a:r>
            <a:r>
              <a:rPr lang="vi-VN" sz="2800">
                <a:solidFill>
                  <a:srgbClr val="FF0000"/>
                </a:solidFill>
                <a:latin typeface="Times New Roman" panose="02020603050405020304" pitchFamily="18" charset="0"/>
                <a:cs typeface="Times New Roman" panose="02020603050405020304" pitchFamily="18" charset="0"/>
              </a:rPr>
              <a:t>) Mũi </a:t>
            </a:r>
            <a:r>
              <a:rPr lang="vi-VN" sz="2800" smtClean="0">
                <a:solidFill>
                  <a:srgbClr val="FF0000"/>
                </a:solidFill>
                <a:latin typeface="Times New Roman" panose="02020603050405020304" pitchFamily="18" charset="0"/>
                <a:cs typeface="Times New Roman" panose="02020603050405020304" pitchFamily="18" charset="0"/>
              </a:rPr>
              <a:t>vạch</a:t>
            </a:r>
            <a:r>
              <a:rPr lang="en-US" sz="2800" smtClean="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 dùng để vạch các đường dấu trên bề mặt chi </a:t>
            </a:r>
            <a:r>
              <a:rPr lang="vi-VN" sz="2800" smtClean="0">
                <a:solidFill>
                  <a:srgbClr val="FF0000"/>
                </a:solidFill>
                <a:latin typeface="Times New Roman" panose="02020603050405020304" pitchFamily="18" charset="0"/>
                <a:cs typeface="Times New Roman" panose="02020603050405020304" pitchFamily="18" charset="0"/>
              </a:rPr>
              <a:t>tiết</a:t>
            </a:r>
            <a:r>
              <a:rPr lang="en-US" sz="2800" smtClean="0">
                <a:solidFill>
                  <a:srgbClr val="FF0000"/>
                </a:solidFill>
                <a:latin typeface="Times New Roman" panose="02020603050405020304" pitchFamily="18" charset="0"/>
                <a:cs typeface="Times New Roman" panose="02020603050405020304" pitchFamily="18" charset="0"/>
              </a:rPr>
              <a:t>.</a:t>
            </a:r>
          </a:p>
          <a:p>
            <a:r>
              <a:rPr lang="vi-VN" sz="2800" smtClean="0">
                <a:solidFill>
                  <a:srgbClr val="FF0000"/>
                </a:solidFill>
                <a:latin typeface="Times New Roman" panose="02020603050405020304" pitchFamily="18" charset="0"/>
                <a:cs typeface="Times New Roman" panose="02020603050405020304" pitchFamily="18" charset="0"/>
              </a:rPr>
              <a:t>g</a:t>
            </a:r>
            <a:r>
              <a:rPr lang="vi-VN" sz="2800">
                <a:solidFill>
                  <a:srgbClr val="FF0000"/>
                </a:solidFill>
                <a:latin typeface="Times New Roman" panose="02020603050405020304" pitchFamily="18" charset="0"/>
                <a:cs typeface="Times New Roman" panose="02020603050405020304" pitchFamily="18" charset="0"/>
              </a:rPr>
              <a:t>) Mũi </a:t>
            </a:r>
            <a:r>
              <a:rPr lang="vi-VN" sz="2800" smtClean="0">
                <a:solidFill>
                  <a:srgbClr val="FF0000"/>
                </a:solidFill>
                <a:latin typeface="Times New Roman" panose="02020603050405020304" pitchFamily="18" charset="0"/>
                <a:cs typeface="Times New Roman" panose="02020603050405020304" pitchFamily="18" charset="0"/>
              </a:rPr>
              <a:t>đột</a:t>
            </a:r>
            <a:r>
              <a:rPr lang="en-US" sz="2800" smtClean="0">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  đục các </a:t>
            </a:r>
            <a:r>
              <a:rPr lang="en-US" sz="2800" smtClean="0">
                <a:solidFill>
                  <a:srgbClr val="FF0000"/>
                </a:solidFill>
                <a:latin typeface="Times New Roman" panose="02020603050405020304" pitchFamily="18" charset="0"/>
                <a:cs typeface="Times New Roman" panose="02020603050405020304" pitchFamily="18" charset="0"/>
              </a:rPr>
              <a:t>đoạn vật liệu.</a:t>
            </a:r>
          </a:p>
          <a:p>
            <a:r>
              <a:rPr lang="vi-VN" sz="2800" smtClean="0">
                <a:solidFill>
                  <a:srgbClr val="FF0000"/>
                </a:solidFill>
                <a:latin typeface="Times New Roman" panose="02020603050405020304" pitchFamily="18" charset="0"/>
                <a:cs typeface="Times New Roman" panose="02020603050405020304" pitchFamily="18" charset="0"/>
              </a:rPr>
              <a:t>h</a:t>
            </a:r>
            <a:r>
              <a:rPr lang="vi-VN" sz="280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Búa</a:t>
            </a:r>
            <a:r>
              <a:rPr lang="en-US" sz="2800" smtClean="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dùng </a:t>
            </a:r>
            <a:r>
              <a:rPr lang="vi-VN" sz="2800">
                <a:solidFill>
                  <a:srgbClr val="FF0000"/>
                </a:solidFill>
                <a:latin typeface="Times New Roman" panose="02020603050405020304" pitchFamily="18" charset="0"/>
                <a:cs typeface="Times New Roman" panose="02020603050405020304" pitchFamily="18" charset="0"/>
              </a:rPr>
              <a:t>để đóng, tháo.</a:t>
            </a:r>
          </a:p>
          <a:p>
            <a:endParaRPr lang="en-US"/>
          </a:p>
        </p:txBody>
      </p:sp>
      <p:sp>
        <p:nvSpPr>
          <p:cNvPr id="5" name="Rectangle 4"/>
          <p:cNvSpPr/>
          <p:nvPr/>
        </p:nvSpPr>
        <p:spPr>
          <a:xfrm>
            <a:off x="3048000" y="2690336"/>
            <a:ext cx="5095539" cy="923330"/>
          </a:xfrm>
          <a:prstGeom prst="rect">
            <a:avLst/>
          </a:prstGeom>
        </p:spPr>
        <p:txBody>
          <a:bodyPr wrap="square">
            <a:spAutoFit/>
          </a:bodyPr>
          <a:lstStyle/>
          <a:p>
            <a:r>
              <a:rPr lang="vi-VN"/>
              <a:t>– Búa</a:t>
            </a:r>
            <a:r>
              <a:rPr lang="vi-VN" smtClean="0"/>
              <a:t>:</a:t>
            </a:r>
            <a:endParaRPr lang="vi-VN"/>
          </a:p>
          <a:p>
            <a:r>
              <a:rPr lang="vi-VN"/>
              <a:t>– Cưa</a:t>
            </a:r>
            <a:r>
              <a:rPr lang="vi-VN" smtClean="0"/>
              <a:t>:</a:t>
            </a:r>
            <a:endParaRPr lang="vi-VN"/>
          </a:p>
          <a:p>
            <a:r>
              <a:rPr lang="vi-VN"/>
              <a:t>– Đục</a:t>
            </a:r>
            <a:r>
              <a:rPr lang="vi-VN" smtClean="0"/>
              <a:t>:</a:t>
            </a:r>
            <a:endParaRPr lang="en-US"/>
          </a:p>
        </p:txBody>
      </p:sp>
    </p:spTree>
    <p:extLst>
      <p:ext uri="{BB962C8B-B14F-4D97-AF65-F5344CB8AC3E}">
        <p14:creationId xmlns:p14="http://schemas.microsoft.com/office/powerpoint/2010/main" val="87535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2677656"/>
          </a:xfrm>
          <a:prstGeom prst="rect">
            <a:avLst/>
          </a:prstGeom>
        </p:spPr>
        <p:txBody>
          <a:bodyPr wrap="square">
            <a:spAutoFit/>
          </a:bodyPr>
          <a:lstStyle/>
          <a:p>
            <a:r>
              <a:rPr lang="en-US" sz="2800" b="1" dirty="0" err="1">
                <a:latin typeface="Times New Roman" panose="02020603050405020304" pitchFamily="18" charset="0"/>
                <a:cs typeface="Times New Roman" panose="02020603050405020304" pitchFamily="18" charset="0"/>
              </a:rPr>
              <a:t>I.Dụng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tay</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1.Dụng </a:t>
            </a:r>
            <a:r>
              <a:rPr lang="en-US" sz="2800" b="1" dirty="0" err="1">
                <a:latin typeface="Times New Roman" panose="02020603050405020304" pitchFamily="18" charset="0"/>
                <a:cs typeface="Times New Roman" panose="02020603050405020304" pitchFamily="18" charset="0"/>
              </a:rPr>
              <a:t>cụ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endParaRPr lang="en-US" sz="28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t>
            </a:r>
            <a:r>
              <a:rPr lang="en-US" sz="2800" dirty="0" err="1" smtClean="0">
                <a:latin typeface="Times New Roman" panose="02020603050405020304" pitchFamily="18" charset="0"/>
                <a:cs typeface="Times New Roman" panose="02020603050405020304" pitchFamily="18" charset="0"/>
              </a:rPr>
              <a:t>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dũa</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68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Tree>
    <p:extLst>
      <p:ext uri="{BB962C8B-B14F-4D97-AF65-F5344CB8AC3E}">
        <p14:creationId xmlns:p14="http://schemas.microsoft.com/office/powerpoint/2010/main" val="30727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
        <p:nvSpPr>
          <p:cNvPr id="2" name="Rectangle 1"/>
          <p:cNvSpPr/>
          <p:nvPr/>
        </p:nvSpPr>
        <p:spPr>
          <a:xfrm>
            <a:off x="6842429" y="872774"/>
            <a:ext cx="2710927" cy="1815882"/>
          </a:xfrm>
          <a:prstGeom prst="rect">
            <a:avLst/>
          </a:prstGeom>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1.Để đo các kích thước lớn, người ta dùng dụng cụ đo thước lá.</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02955" y="2898418"/>
            <a:ext cx="6096000" cy="3416320"/>
          </a:xfrm>
          <a:prstGeom prst="rect">
            <a:avLst/>
          </a:prstGeom>
        </p:spPr>
        <p:txBody>
          <a:bodyPr>
            <a:spAutoFit/>
          </a:bodyPr>
          <a:lstStyle/>
          <a:p>
            <a:r>
              <a:rPr lang="en-US" sz="2400" dirty="0" err="1">
                <a:latin typeface="Times New Roman" panose="02020603050405020304" pitchFamily="18" charset="0"/>
                <a:cs typeface="Times New Roman" panose="02020603050405020304" pitchFamily="18" charset="0"/>
              </a:rPr>
              <a:t>a.Thước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gỉ</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0,9mm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1,5mm;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25mm,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150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1000mmm,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1mm.</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89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61302" y="967532"/>
            <a:ext cx="10533013" cy="5347207"/>
          </a:xfrm>
          <a:prstGeom prst="rect">
            <a:avLst/>
          </a:prstGeom>
        </p:spPr>
      </p:pic>
    </p:spTree>
    <p:extLst>
      <p:ext uri="{BB962C8B-B14F-4D97-AF65-F5344CB8AC3E}">
        <p14:creationId xmlns:p14="http://schemas.microsoft.com/office/powerpoint/2010/main" val="373095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991</TotalTime>
  <Words>3245</Words>
  <Application>Microsoft Office PowerPoint</Application>
  <PresentationFormat>Widescreen</PresentationFormat>
  <Paragraphs>217</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Latitude 7480</cp:lastModifiedBy>
  <cp:revision>3</cp:revision>
  <dcterms:created xsi:type="dcterms:W3CDTF">2023-06-21T22:05:51Z</dcterms:created>
  <dcterms:modified xsi:type="dcterms:W3CDTF">2024-01-16T02:22:33Z</dcterms:modified>
</cp:coreProperties>
</file>