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38" r:id="rId4"/>
    <p:sldId id="339" r:id="rId5"/>
    <p:sldId id="340" r:id="rId6"/>
    <p:sldId id="326" r:id="rId7"/>
    <p:sldId id="258" r:id="rId8"/>
    <p:sldId id="341" r:id="rId9"/>
    <p:sldId id="342" r:id="rId10"/>
    <p:sldId id="361" r:id="rId11"/>
    <p:sldId id="343" r:id="rId12"/>
    <p:sldId id="345" r:id="rId13"/>
    <p:sldId id="344" r:id="rId14"/>
    <p:sldId id="346" r:id="rId15"/>
    <p:sldId id="347" r:id="rId16"/>
    <p:sldId id="325" r:id="rId17"/>
    <p:sldId id="348" r:id="rId18"/>
    <p:sldId id="349" r:id="rId19"/>
    <p:sldId id="351" r:id="rId20"/>
    <p:sldId id="356" r:id="rId21"/>
    <p:sldId id="357" r:id="rId22"/>
    <p:sldId id="358" r:id="rId23"/>
    <p:sldId id="359" r:id="rId24"/>
    <p:sldId id="350" r:id="rId25"/>
    <p:sldId id="352" r:id="rId26"/>
    <p:sldId id="353" r:id="rId27"/>
    <p:sldId id="354" r:id="rId28"/>
    <p:sldId id="355" r:id="rId29"/>
    <p:sldId id="320" r:id="rId30"/>
    <p:sldId id="360" r:id="rId31"/>
    <p:sldId id="311" r:id="rId32"/>
    <p:sldId id="335" r:id="rId33"/>
    <p:sldId id="276" r:id="rId34"/>
    <p:sldId id="33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4" d="100"/>
          <a:sy n="64" d="100"/>
        </p:scale>
        <p:origin x="56"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12/19/2023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9915" y="126687"/>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539" y="141171"/>
            <a:ext cx="8915400" cy="3777622"/>
          </a:xfrm>
        </p:spPr>
        <p:txBody>
          <a:bodyPr>
            <a:norm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khớp</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khớp</a:t>
            </a:r>
            <a:endParaRPr lang="en-US" sz="3200" dirty="0"/>
          </a:p>
        </p:txBody>
      </p:sp>
      <p:pic>
        <p:nvPicPr>
          <p:cNvPr id="4" name="Picture 3"/>
          <p:cNvPicPr>
            <a:picLocks noChangeAspect="1"/>
          </p:cNvPicPr>
          <p:nvPr/>
        </p:nvPicPr>
        <p:blipFill>
          <a:blip r:embed="rId2"/>
          <a:stretch>
            <a:fillRect/>
          </a:stretch>
        </p:blipFill>
        <p:spPr>
          <a:xfrm>
            <a:off x="1424539" y="1839010"/>
            <a:ext cx="8383800" cy="4802422"/>
          </a:xfrm>
          <a:prstGeom prst="rect">
            <a:avLst/>
          </a:prstGeom>
        </p:spPr>
      </p:pic>
    </p:spTree>
    <p:extLst>
      <p:ext uri="{BB962C8B-B14F-4D97-AF65-F5344CB8AC3E}">
        <p14:creationId xmlns:p14="http://schemas.microsoft.com/office/powerpoint/2010/main" val="329907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Bộ truyền xích gồm đĩa  dẫn, đĩa bị dẫn, dây xích.</a:t>
            </a:r>
          </a:p>
          <a:p>
            <a:r>
              <a:rPr lang="en-US" sz="2800">
                <a:solidFill>
                  <a:srgbClr val="FF0000"/>
                </a:solidFill>
                <a:latin typeface="Times New Roman" panose="02020603050405020304" pitchFamily="18" charset="0"/>
                <a:cs typeface="Times New Roman" panose="02020603050405020304" pitchFamily="18" charset="0"/>
              </a:rPr>
              <a:t>- Bộ truyền bánh răng gồm 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428256" y="102637"/>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660751" y="5246129"/>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131838" cy="3416320"/>
          </a:xfrm>
          <a:prstGeom prst="rect">
            <a:avLst/>
          </a:prstGeom>
        </p:spPr>
        <p:txBody>
          <a:bodyPr wrap="square">
            <a:spAutoFit/>
          </a:bodyPr>
          <a:lstStyle/>
          <a:p>
            <a:r>
              <a:rPr lang="en-US" smtClean="0">
                <a:solidFill>
                  <a:srgbClr val="FF0000"/>
                </a:solidFill>
              </a:rPr>
              <a:t>*</a:t>
            </a:r>
            <a:r>
              <a:rPr lang="en-US" sz="2400" smtClean="0">
                <a:solidFill>
                  <a:srgbClr val="FF0000"/>
                </a:solidFill>
                <a:latin typeface="Times New Roman" panose="02020603050405020304" pitchFamily="18" charset="0"/>
                <a:cs typeface="Times New Roman" panose="02020603050405020304" pitchFamily="18" charset="0"/>
              </a:rPr>
              <a:t>Nguyên </a:t>
            </a:r>
            <a:r>
              <a:rPr lang="en-US" sz="2400">
                <a:solidFill>
                  <a:srgbClr val="FF0000"/>
                </a:solidFill>
                <a:latin typeface="Times New Roman" panose="02020603050405020304" pitchFamily="18" charset="0"/>
                <a:cs typeface="Times New Roman" panose="02020603050405020304" pitchFamily="18" charset="0"/>
              </a:rPr>
              <a:t>lý hoạt </a:t>
            </a:r>
            <a:r>
              <a:rPr lang="en-US" sz="2400" smtClean="0">
                <a:solidFill>
                  <a:srgbClr val="FF0000"/>
                </a:solidFill>
                <a:latin typeface="Times New Roman" panose="02020603050405020304" pitchFamily="18" charset="0"/>
                <a:cs typeface="Times New Roman" panose="02020603050405020304" pitchFamily="18" charset="0"/>
              </a:rPr>
              <a:t>động</a:t>
            </a:r>
          </a:p>
          <a:p>
            <a:r>
              <a:rPr lang="vi-VN" sz="2400" smtClean="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Khi đĩa dẫn 1(hoặc bánh dẫn) có số răng Z1 quay với tốc độ n1(vòng/phút) nhờ ăn khớp giữa hai bánh răng (hoặc giữa xích và đĩa xích), đĩa bị dẫn (hoặc bánh bị dẫn) có số răng Z2 quay với tốc độ n2(vòng/phút)</a:t>
            </a:r>
          </a:p>
          <a:p>
            <a:r>
              <a:rPr lang="vi-VN" sz="24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867330" y="3888665"/>
            <a:ext cx="5187820" cy="1071930"/>
          </a:xfrm>
          <a:prstGeom prst="rect">
            <a:avLst/>
          </a:prstGeom>
        </p:spPr>
      </p:pic>
      <p:sp>
        <p:nvSpPr>
          <p:cNvPr id="5" name="Rectangle 4"/>
          <p:cNvSpPr/>
          <p:nvPr/>
        </p:nvSpPr>
        <p:spPr>
          <a:xfrm>
            <a:off x="5579706" y="4826675"/>
            <a:ext cx="6475444" cy="1938992"/>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 Khi i = 1 truyền động đẳng tốc,</a:t>
            </a:r>
          </a:p>
          <a:p>
            <a:r>
              <a:rPr lang="en-US" sz="2000">
                <a:solidFill>
                  <a:srgbClr val="FF0000"/>
                </a:solidFill>
                <a:latin typeface="Times New Roman" panose="02020603050405020304" pitchFamily="18" charset="0"/>
                <a:cs typeface="Times New Roman" panose="02020603050405020304" pitchFamily="18" charset="0"/>
              </a:rPr>
              <a:t> + i &lt; 1 truyền động tăng  tốc</a:t>
            </a:r>
          </a:p>
          <a:p>
            <a:r>
              <a:rPr lang="en-US" sz="2000">
                <a:solidFill>
                  <a:srgbClr val="FF0000"/>
                </a:solidFill>
                <a:latin typeface="Times New Roman" panose="02020603050405020304" pitchFamily="18" charset="0"/>
                <a:cs typeface="Times New Roman" panose="02020603050405020304" pitchFamily="18" charset="0"/>
              </a:rPr>
              <a:t> + i &gt; 1 Truyền động giảm tốc</a:t>
            </a:r>
          </a:p>
          <a:p>
            <a:r>
              <a:rPr lang="en-US" sz="2000">
                <a:solidFill>
                  <a:srgbClr val="FF0000"/>
                </a:solidFill>
                <a:latin typeface="Times New Roman" panose="02020603050405020304" pitchFamily="18" charset="0"/>
                <a:cs typeface="Times New Roman" panose="02020603050405020304" pitchFamily="18" charset="0"/>
              </a:rPr>
              <a:t>c. Ứng dụng</a:t>
            </a:r>
          </a:p>
          <a:p>
            <a:r>
              <a:rPr lang="en-US" sz="2000">
                <a:solidFill>
                  <a:srgbClr val="FF0000"/>
                </a:solidFill>
                <a:latin typeface="Times New Roman" panose="02020603050405020304" pitchFamily="18" charset="0"/>
                <a:cs typeface="Times New Roman" panose="02020603050405020304" pitchFamily="18" charset="0"/>
              </a:rPr>
              <a:t>- Bộ truyền xích: xe đạp, xe máy..</a:t>
            </a:r>
          </a:p>
          <a:p>
            <a:r>
              <a:rPr lang="en-US" sz="2000">
                <a:solidFill>
                  <a:srgbClr val="FF0000"/>
                </a:solidFill>
                <a:latin typeface="Times New Roman" panose="02020603050405020304" pitchFamily="18" charset="0"/>
                <a:cs typeface="Times New Roman" panose="02020603050405020304" pitchFamily="18" charset="0"/>
              </a:rPr>
              <a:t>- Bộ truyền bánh răng: đồng hồ, các loại hộp số, xe máy….</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2862322"/>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khớp</a:t>
            </a:r>
            <a:endParaRPr lang="en-US" sz="2000" b="1"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khớp</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xích</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1(</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Z</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n</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Z</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n</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phút</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2152" y="4551096"/>
            <a:ext cx="11666387"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 Khi i = 1 truyền động đẳng tốc,</a:t>
            </a:r>
          </a:p>
          <a:p>
            <a:r>
              <a:rPr lang="en-US" sz="2000">
                <a:latin typeface="Times New Roman" panose="02020603050405020304" pitchFamily="18" charset="0"/>
                <a:cs typeface="Times New Roman" panose="02020603050405020304" pitchFamily="18" charset="0"/>
              </a:rPr>
              <a:t> + i &lt; 1 truyền động tăng  tốc</a:t>
            </a:r>
          </a:p>
          <a:p>
            <a:r>
              <a:rPr lang="en-US" sz="2000">
                <a:latin typeface="Times New Roman" panose="02020603050405020304" pitchFamily="18" charset="0"/>
                <a:cs typeface="Times New Roman" panose="02020603050405020304" pitchFamily="18" charset="0"/>
              </a:rPr>
              <a:t> + i &gt; 1 Truyền động giảm tốc</a:t>
            </a:r>
          </a:p>
          <a:p>
            <a:r>
              <a:rPr lang="en-US" sz="2000">
                <a:latin typeface="Times New Roman" panose="02020603050405020304" pitchFamily="18" charset="0"/>
                <a:cs typeface="Times New Roman" panose="02020603050405020304" pitchFamily="18" charset="0"/>
              </a:rPr>
              <a:t>c. Ứng dụng</a:t>
            </a:r>
          </a:p>
          <a:p>
            <a:r>
              <a:rPr lang="en-US" sz="2000">
                <a:latin typeface="Times New Roman" panose="02020603050405020304" pitchFamily="18" charset="0"/>
                <a:cs typeface="Times New Roman" panose="02020603050405020304" pitchFamily="18" charset="0"/>
              </a:rPr>
              <a:t>- Bộ truyền xích: xe đạp, xe máy..</a:t>
            </a:r>
          </a:p>
          <a:p>
            <a:r>
              <a:rPr lang="en-US" sz="2000">
                <a:latin typeface="Times New Roman" panose="02020603050405020304" pitchFamily="18" charset="0"/>
                <a:cs typeface="Times New Roman" panose="02020603050405020304" pitchFamily="18" charset="0"/>
              </a:rPr>
              <a:t>- Bộ truyền bánh răng: đồng hồ, các loại hộp số, xe máy….</a:t>
            </a:r>
            <a:endParaRPr lang="vi-VN"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830122" y="3450917"/>
            <a:ext cx="5188146" cy="1072989"/>
          </a:xfrm>
          <a:prstGeom prst="rect">
            <a:avLst/>
          </a:prstGeom>
        </p:spPr>
      </p:pic>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990178"/>
          </a:xfrm>
          <a:prstGeom prst="rect">
            <a:avLst/>
          </a:prstGeom>
        </p:spPr>
      </p:pic>
      <p:sp>
        <p:nvSpPr>
          <p:cNvPr id="14" name="TextBox 13"/>
          <p:cNvSpPr txBox="1"/>
          <p:nvPr/>
        </p:nvSpPr>
        <p:spPr>
          <a:xfrm>
            <a:off x="391887" y="5281127"/>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228321" y="1082351"/>
            <a:ext cx="6649547" cy="3425190"/>
          </a:xfrm>
          <a:prstGeom prst="rect">
            <a:avLst/>
          </a:prstGeom>
        </p:spPr>
      </p:pic>
      <p:sp>
        <p:nvSpPr>
          <p:cNvPr id="16" name="TextBox 15"/>
          <p:cNvSpPr txBox="1"/>
          <p:nvPr/>
        </p:nvSpPr>
        <p:spPr>
          <a:xfrm>
            <a:off x="6557120" y="4913288"/>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177282" y="5790410"/>
            <a:ext cx="11812555" cy="830997"/>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3847322" cy="2677656"/>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1. Tay quay - Trục khuỷu</a:t>
            </a:r>
          </a:p>
          <a:p>
            <a:r>
              <a:rPr lang="vi-VN" sz="2800" b="1">
                <a:solidFill>
                  <a:srgbClr val="FF0000"/>
                </a:solidFill>
                <a:latin typeface="Times New Roman" panose="02020603050405020304" pitchFamily="18" charset="0"/>
                <a:cs typeface="Times New Roman" panose="02020603050405020304" pitchFamily="18" charset="0"/>
              </a:rPr>
              <a:t>2. Thanh truyền – thanh truyền</a:t>
            </a:r>
          </a:p>
          <a:p>
            <a:r>
              <a:rPr lang="vi-VN" sz="2800" b="1">
                <a:solidFill>
                  <a:srgbClr val="FF0000"/>
                </a:solidFill>
                <a:latin typeface="Times New Roman" panose="02020603050405020304" pitchFamily="18" charset="0"/>
                <a:cs typeface="Times New Roman" panose="02020603050405020304" pitchFamily="18" charset="0"/>
              </a:rPr>
              <a:t>3. Con trượt – pít tông</a:t>
            </a:r>
          </a:p>
          <a:p>
            <a:r>
              <a:rPr lang="vi-VN" sz="2800" b="1">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Cấu tạo</a:t>
            </a:r>
          </a:p>
          <a:p>
            <a:r>
              <a:rPr lang="vi-VN" sz="2800" dirty="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Nguyên </a:t>
            </a:r>
            <a:r>
              <a:rPr lang="vi-VN" sz="2800" dirty="0">
                <a:solidFill>
                  <a:srgbClr val="FF0000"/>
                </a:solidFill>
                <a:latin typeface="Times New Roman" panose="02020603050405020304" pitchFamily="18" charset="0"/>
                <a:cs typeface="Times New Roman" panose="02020603050405020304" pitchFamily="18" charset="0"/>
              </a:rPr>
              <a:t>lý hoạt động</a:t>
            </a:r>
          </a:p>
          <a:p>
            <a:r>
              <a:rPr lang="vi-VN" sz="2800" dirty="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dirty="0">
                <a:solidFill>
                  <a:srgbClr val="FF0000"/>
                </a:solidFill>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Ứng </a:t>
            </a:r>
            <a:r>
              <a:rPr lang="vi-VN" sz="2800" dirty="0">
                <a:solidFill>
                  <a:srgbClr val="FF0000"/>
                </a:solidFill>
                <a:latin typeface="Times New Roman" panose="02020603050405020304" pitchFamily="18" charset="0"/>
                <a:cs typeface="Times New Roman" panose="02020603050405020304" pitchFamily="18" charset="0"/>
              </a:rPr>
              <a:t>dụng</a:t>
            </a:r>
          </a:p>
          <a:p>
            <a:r>
              <a:rPr lang="vi-VN" sz="2800" dirty="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circle(in)">
                                      <p:cBhvr>
                                        <p:cTn id="19" dur="2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circle(in)">
                                      <p:cBhvr>
                                        <p:cTn id="24" dur="2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circle(in)">
                                      <p:cBhvr>
                                        <p:cTn id="29" dur="2000"/>
                                        <p:tgtEl>
                                          <p:spTgt spid="2">
                                            <p:txEl>
                                              <p:pRg st="4" end="4"/>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1. Cơ cấu tay quay con trượt</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trượt , giá đỡ .</a:t>
            </a:r>
          </a:p>
          <a:p>
            <a:r>
              <a:rPr lang="en-US" sz="2800">
                <a:latin typeface="Times New Roman" panose="02020603050405020304" pitchFamily="18" charset="0"/>
                <a:cs typeface="Times New Roman" panose="02020603050405020304" pitchFamily="18" charset="0"/>
              </a:rPr>
              <a:t>b. Nguyên lý hoạt động</a:t>
            </a:r>
          </a:p>
          <a:p>
            <a:r>
              <a:rPr lang="en-US" sz="2800">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latin typeface="Times New Roman" panose="02020603050405020304" pitchFamily="18" charset="0"/>
                <a:cs typeface="Times New Roman" panose="02020603050405020304" pitchFamily="18" charset="0"/>
              </a:rPr>
              <a:t>c.Ứng dụng</a:t>
            </a:r>
          </a:p>
          <a:p>
            <a:r>
              <a:rPr lang="en-US" sz="2800">
                <a:latin typeface="Times New Roman" panose="02020603050405020304" pitchFamily="18" charset="0"/>
                <a:cs typeface="Times New Roman" panose="02020603050405020304" pitchFamily="18" charset="0"/>
              </a:rPr>
              <a:t>- Động cơ đốt trong, máy nén khí, máy cưa gỗ..</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422434" y="1474437"/>
            <a:ext cx="3352800" cy="2677656"/>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 Bàn đạp – thanh lắc</a:t>
            </a:r>
          </a:p>
          <a:p>
            <a:r>
              <a:rPr lang="en-US" sz="2800" b="1">
                <a:solidFill>
                  <a:srgbClr val="FF0000"/>
                </a:solidFill>
                <a:latin typeface="Times New Roman" panose="02020603050405020304" pitchFamily="18" charset="0"/>
                <a:cs typeface="Times New Roman" panose="02020603050405020304" pitchFamily="18" charset="0"/>
              </a:rPr>
              <a:t>- Thanh truyền – thanh truyền</a:t>
            </a:r>
          </a:p>
          <a:p>
            <a:r>
              <a:rPr lang="en-US" sz="2800" b="1">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1114519"/>
            <a:ext cx="4911012" cy="5693866"/>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tạo</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Gồm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quay, </a:t>
            </a:r>
            <a:r>
              <a:rPr lang="en-US" sz="2800" dirty="0" err="1">
                <a:solidFill>
                  <a:srgbClr val="FF0000"/>
                </a:solidFill>
                <a:latin typeface="Times New Roman" panose="02020603050405020304" pitchFamily="18" charset="0"/>
                <a:cs typeface="Times New Roman" panose="02020603050405020304" pitchFamily="18" charset="0"/>
              </a:rPr>
              <a:t>thanh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 con </a:t>
            </a:r>
            <a:r>
              <a:rPr lang="en-US" sz="2800" dirty="0" err="1">
                <a:solidFill>
                  <a:srgbClr val="FF0000"/>
                </a:solidFill>
                <a:latin typeface="Times New Roman" panose="02020603050405020304" pitchFamily="18" charset="0"/>
                <a:cs typeface="Times New Roman" panose="02020603050405020304" pitchFamily="18" charset="0"/>
              </a:rPr>
              <a:t>lắc</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đỡ</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quay AB quay </a:t>
            </a:r>
            <a:r>
              <a:rPr lang="en-US" sz="2800" dirty="0" err="1">
                <a:solidFill>
                  <a:srgbClr val="FF0000"/>
                </a:solidFill>
                <a:latin typeface="Times New Roman" panose="02020603050405020304" pitchFamily="18" charset="0"/>
                <a:cs typeface="Times New Roman" panose="02020603050405020304" pitchFamily="18" charset="0"/>
              </a:rPr>
              <a:t>đều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trục</a:t>
            </a:r>
            <a:r>
              <a:rPr lang="en-US" sz="2800" dirty="0">
                <a:solidFill>
                  <a:srgbClr val="FF0000"/>
                </a:solidFill>
                <a:latin typeface="Times New Roman" panose="02020603050405020304" pitchFamily="18" charset="0"/>
                <a:cs typeface="Times New Roman" panose="02020603050405020304" pitchFamily="18" charset="0"/>
              </a:rPr>
              <a:t> A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thanh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BC,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lắc</a:t>
            </a:r>
            <a:r>
              <a:rPr lang="en-US" sz="2800" dirty="0">
                <a:solidFill>
                  <a:srgbClr val="FF0000"/>
                </a:solidFill>
                <a:latin typeface="Times New Roman" panose="02020603050405020304" pitchFamily="18" charset="0"/>
                <a:cs typeface="Times New Roman" panose="02020603050405020304" pitchFamily="18" charset="0"/>
              </a:rPr>
              <a:t> CD </a:t>
            </a:r>
            <a:r>
              <a:rPr lang="en-US" sz="2800" dirty="0" err="1">
                <a:solidFill>
                  <a:srgbClr val="FF0000"/>
                </a:solidFill>
                <a:latin typeface="Times New Roman" panose="02020603050405020304" pitchFamily="18" charset="0"/>
                <a:cs typeface="Times New Roman" panose="02020603050405020304" pitchFamily="18" charset="0"/>
              </a:rPr>
              <a:t>lắc</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lắc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trục</a:t>
            </a:r>
            <a:r>
              <a:rPr lang="en-US" sz="2800" dirty="0">
                <a:solidFill>
                  <a:srgbClr val="FF0000"/>
                </a:solidFill>
                <a:latin typeface="Times New Roman" panose="02020603050405020304" pitchFamily="18" charset="0"/>
                <a:cs typeface="Times New Roman" panose="02020603050405020304" pitchFamily="18" charset="0"/>
              </a:rPr>
              <a:t> D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góc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đẩy</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2. Cơ cấu tay quay con lắc</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lắc , giá đỡ .</a:t>
            </a:r>
          </a:p>
          <a:p>
            <a:r>
              <a:rPr lang="en-US" sz="2800">
                <a:latin typeface="Times New Roman" panose="02020603050405020304" pitchFamily="18" charset="0"/>
                <a:cs typeface="Times New Roman" panose="02020603050405020304" pitchFamily="18" charset="0"/>
              </a:rPr>
              <a:t>b. Nguyên lý làm việc</a:t>
            </a:r>
          </a:p>
          <a:p>
            <a:r>
              <a:rPr lang="en-US" sz="280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latin typeface="Times New Roman" panose="02020603050405020304" pitchFamily="18" charset="0"/>
                <a:cs typeface="Times New Roman" panose="02020603050405020304" pitchFamily="18" charset="0"/>
              </a:rPr>
              <a:t>C. Ứng dụng</a:t>
            </a:r>
          </a:p>
          <a:p>
            <a:r>
              <a:rPr lang="en-US" sz="2800">
                <a:latin typeface="Times New Roman" panose="02020603050405020304" pitchFamily="18" charset="0"/>
                <a:cs typeface="Times New Roman" panose="02020603050405020304" pitchFamily="18" charset="0"/>
              </a:rPr>
              <a:t>- Máy khâu đạp chân, máy khai thác dầu mỏ, bánh tầu hỏa, xe tự đẩy…..</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407426" y="0"/>
            <a:ext cx="11582400" cy="954107"/>
          </a:xfrm>
          <a:prstGeom prst="rect">
            <a:avLst/>
          </a:prstGeom>
        </p:spPr>
        <p:txBody>
          <a:bodyPr wrap="square">
            <a:spAutoFit/>
          </a:bodyPr>
          <a:lstStyle/>
          <a:p>
            <a:pPr lvl="0"/>
            <a:r>
              <a:rPr lang="en-US" sz="2800" b="1" smtClean="0">
                <a:latin typeface="Times New Roman" panose="02020603050405020304" pitchFamily="18" charset="0"/>
                <a:cs typeface="Times New Roman" panose="02020603050405020304" pitchFamily="18" charset="0"/>
              </a:rPr>
              <a:t>1. Kể </a:t>
            </a:r>
            <a:r>
              <a:rPr lang="en-US" sz="2800" b="1">
                <a:latin typeface="Times New Roman" panose="02020603050405020304" pitchFamily="18" charset="0"/>
                <a:cs typeface="Times New Roman" panose="02020603050405020304" pitchFamily="18" charset="0"/>
              </a:rPr>
              <a:t>tên các dụng cụ và thiết bị cần chuẩn bị.</a:t>
            </a:r>
            <a:endParaRPr lang="en-US" sz="2800">
              <a:latin typeface="Times New Roman" panose="02020603050405020304" pitchFamily="18" charset="0"/>
              <a:cs typeface="Times New Roman" panose="02020603050405020304" pitchFamily="18" charset="0"/>
            </a:endParaRPr>
          </a:p>
          <a:p>
            <a:pPr lvl="0"/>
            <a:r>
              <a:rPr lang="en-US" sz="2800" b="1" smtClean="0">
                <a:latin typeface="Times New Roman" panose="02020603050405020304" pitchFamily="18" charset="0"/>
                <a:cs typeface="Times New Roman" panose="02020603050405020304" pitchFamily="18" charset="0"/>
              </a:rPr>
              <a:t>2. Nêu </a:t>
            </a:r>
            <a:r>
              <a:rPr lang="en-US" sz="2800" b="1">
                <a:latin typeface="Times New Roman" panose="02020603050405020304" pitchFamily="18" charset="0"/>
                <a:cs typeface="Times New Roman" panose="02020603050405020304" pitchFamily="18" charset="0"/>
              </a:rPr>
              <a:t>nội dung cần </a:t>
            </a:r>
            <a:r>
              <a:rPr lang="en-US" sz="2800" b="1" smtClean="0">
                <a:latin typeface="Times New Roman" panose="02020603050405020304" pitchFamily="18" charset="0"/>
                <a:cs typeface="Times New Roman" panose="02020603050405020304" pitchFamily="18" charset="0"/>
              </a:rPr>
              <a:t>tiến </a:t>
            </a:r>
            <a:r>
              <a:rPr lang="en-US" sz="2800" b="1">
                <a:latin typeface="Times New Roman" panose="02020603050405020304" pitchFamily="18" charset="0"/>
                <a:cs typeface="Times New Roman" panose="02020603050405020304" pitchFamily="18" charset="0"/>
              </a:rPr>
              <a:t>hành</a:t>
            </a:r>
            <a:r>
              <a:rPr lang="en-US" sz="2800" b="1"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113845"/>
            <a:ext cx="11200383" cy="557620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03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smtClean="0">
                <a:solidFill>
                  <a:srgbClr val="FF0000"/>
                </a:solidFill>
                <a:latin typeface="Times New Roman" panose="02020603050405020304" pitchFamily="18" charset="0"/>
                <a:cs typeface="Times New Roman" panose="02020603050405020304" pitchFamily="18" charset="0"/>
              </a:rPr>
              <a:t>1</a:t>
            </a:r>
            <a:r>
              <a:rPr lang="vi-VN" sz="1600">
                <a:solidFill>
                  <a:srgbClr val="FF0000"/>
                </a:solidFill>
                <a:latin typeface="Times New Roman" panose="02020603050405020304" pitchFamily="18" charset="0"/>
                <a:cs typeface="Times New Roman" panose="02020603050405020304" pitchFamily="18" charset="0"/>
              </a:rPr>
              <a:t>.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smtClean="0">
                <a:solidFill>
                  <a:srgbClr val="FF0000"/>
                </a:solidFill>
                <a:latin typeface="Times New Roman" panose="02020603050405020304" pitchFamily="18" charset="0"/>
                <a:cs typeface="Times New Roman" panose="02020603050405020304" pitchFamily="18" charset="0"/>
              </a:rPr>
              <a:t>Đánh </a:t>
            </a:r>
            <a:r>
              <a:rPr lang="vi-VN" sz="1600">
                <a:solidFill>
                  <a:srgbClr val="FF0000"/>
                </a:solidFill>
                <a:latin typeface="Times New Roman" panose="02020603050405020304" pitchFamily="18" charset="0"/>
                <a:cs typeface="Times New Roman" panose="02020603050405020304" pitchFamily="18" charset="0"/>
              </a:rPr>
              <a:t>dấu đếm số răng của các bánh răng dẫn và bánh răng bị dẫn, ghi số liệu và đếm được vào báo cáo thực </a:t>
            </a:r>
            <a:r>
              <a:rPr lang="vi-VN" sz="1600" smtClean="0">
                <a:solidFill>
                  <a:srgbClr val="FF0000"/>
                </a:solidFill>
                <a:latin typeface="Times New Roman" panose="02020603050405020304" pitchFamily="18" charset="0"/>
                <a:cs typeface="Times New Roman" panose="02020603050405020304" pitchFamily="18" charset="0"/>
              </a:rPr>
              <a:t>hành</a:t>
            </a:r>
            <a:endParaRPr lang="en-US" sz="1600" smtClean="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a:t>
            </a:r>
            <a:r>
              <a:rPr lang="en-US" sz="1600" smtClean="0">
                <a:solidFill>
                  <a:srgbClr val="FF0000"/>
                </a:solidFill>
                <a:latin typeface="Times New Roman" panose="02020603050405020304" pitchFamily="18" charset="0"/>
                <a:cs typeface="Times New Roman" panose="02020603050405020304" pitchFamily="18" charset="0"/>
              </a:rPr>
              <a:t>đai</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spid="_x0000_s2061" name="Document" r:id="rId4" imgW="6121481" imgH="2467595" progId="Word.Document.12">
                  <p:embed/>
                </p:oleObj>
              </mc:Choice>
              <mc:Fallback>
                <p:oleObj name="Document" r:id="rId4" imgW="6121481" imgH="2467595" progId="Word.Document.12">
                  <p:embed/>
                  <p:pic>
                    <p:nvPicPr>
                      <p:cNvPr id="0" name=""/>
                      <p:cNvPicPr/>
                      <p:nvPr/>
                    </p:nvPicPr>
                    <p:blipFill>
                      <a:blip r:embed="rId5"/>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65" y="234590"/>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Bài 1.  </a:t>
            </a:r>
          </a:p>
          <a:p>
            <a:r>
              <a:rPr lang="vi-VN" sz="2000" dirty="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dirty="0" smtClean="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Bộ truyền động đai</a:t>
            </a:r>
          </a:p>
          <a:p>
            <a:pPr marL="342900" indent="-342900">
              <a:buFontTx/>
              <a:buChar char="-"/>
            </a:pPr>
            <a:r>
              <a:rPr lang="vi-VN" sz="2000" dirty="0" smtClean="0">
                <a:solidFill>
                  <a:srgbClr val="FF0000"/>
                </a:solidFill>
                <a:latin typeface="Times New Roman" panose="02020603050405020304" pitchFamily="18" charset="0"/>
                <a:cs typeface="Times New Roman" panose="02020603050405020304" pitchFamily="18" charset="0"/>
              </a:rPr>
              <a:t>Cơ </a:t>
            </a:r>
            <a:r>
              <a:rPr lang="vi-VN" sz="2000" dirty="0">
                <a:solidFill>
                  <a:srgbClr val="FF0000"/>
                </a:solidFill>
                <a:latin typeface="Times New Roman" panose="02020603050405020304" pitchFamily="18" charset="0"/>
                <a:cs typeface="Times New Roman" panose="02020603050405020304" pitchFamily="18" charset="0"/>
              </a:rPr>
              <a:t>cấu quay tay thanh </a:t>
            </a:r>
            <a:r>
              <a:rPr lang="vi-VN" sz="2000" dirty="0" smtClean="0">
                <a:solidFill>
                  <a:srgbClr val="FF0000"/>
                </a:solidFill>
                <a:latin typeface="Times New Roman" panose="02020603050405020304" pitchFamily="18" charset="0"/>
                <a:cs typeface="Times New Roman" panose="02020603050405020304" pitchFamily="18" charset="0"/>
              </a:rPr>
              <a:t>trượt</a:t>
            </a:r>
            <a:endParaRPr lang="en-US" sz="2000" dirty="0" smtClean="0">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vi-VN" sz="2000" dirty="0">
                <a:solidFill>
                  <a:srgbClr val="FF0000"/>
                </a:solidFill>
                <a:latin typeface="Times New Roman" panose="02020603050405020304" pitchFamily="18" charset="0"/>
                <a:cs typeface="Times New Roman" panose="02020603050405020304" pitchFamily="18" charset="0"/>
              </a:rPr>
              <a:t>- Cơ cấu quay tay thanh </a:t>
            </a:r>
            <a:r>
              <a:rPr lang="vi-VN" sz="2000" dirty="0" smtClean="0">
                <a:solidFill>
                  <a:srgbClr val="FF0000"/>
                </a:solidFill>
                <a:latin typeface="Times New Roman" panose="02020603050405020304" pitchFamily="18" charset="0"/>
                <a:cs typeface="Times New Roman" panose="02020603050405020304" pitchFamily="18" charset="0"/>
              </a:rPr>
              <a:t>lắc</a:t>
            </a:r>
            <a:endParaRPr lang="vi-VN" sz="2000" dirty="0">
              <a:solidFill>
                <a:srgbClr val="FF0000"/>
              </a:solidFill>
              <a:latin typeface="Times New Roman" panose="02020603050405020304" pitchFamily="18" charset="0"/>
              <a:cs typeface="Times New Roman" panose="02020603050405020304" pitchFamily="18" charset="0"/>
            </a:endParaRPr>
          </a:p>
          <a:p>
            <a:r>
              <a:rPr lang="vi-VN" sz="2000" dirty="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dirty="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dirty="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dirty="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vi-VN" dirty="0"/>
              <a:t> </a:t>
            </a:r>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chọn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1688841" y="2298451"/>
            <a:ext cx="9909110" cy="2246769"/>
          </a:xfrm>
          <a:prstGeom prst="rect">
            <a:avLst/>
          </a:prstGeom>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2. </a:t>
            </a:r>
            <a:r>
              <a:rPr lang="vi-VN" sz="2800" smtClean="0">
                <a:solidFill>
                  <a:srgbClr val="FF0000"/>
                </a:solidFill>
                <a:latin typeface="Times New Roman" panose="02020603050405020304" pitchFamily="18" charset="0"/>
                <a:cs typeface="Times New Roman" panose="02020603050405020304" pitchFamily="18" charset="0"/>
              </a:rPr>
              <a:t>Trong </a:t>
            </a:r>
            <a:r>
              <a:rPr lang="vi-VN" sz="2800">
                <a:solidFill>
                  <a:srgbClr val="FF0000"/>
                </a:solidFill>
                <a:latin typeface="Times New Roman" panose="02020603050405020304" pitchFamily="18" charset="0"/>
                <a:cs typeface="Times New Roman" panose="02020603050405020304" pitchFamily="18" charset="0"/>
              </a:rPr>
              <a:t>quạt máy (có tuốc năng) ứng dụng cơ cấu tay quay thanh lắc</a:t>
            </a:r>
          </a:p>
          <a:p>
            <a:r>
              <a:rPr lang="vi-VN" sz="280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7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8048544" y="1905106"/>
            <a:ext cx="3838656"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vi-VN" sz="2400">
                <a:solidFill>
                  <a:srgbClr val="FF0000"/>
                </a:solidFill>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70103" y="611525"/>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I.Một số cơ cấu truyền chuyển động</a:t>
            </a:r>
          </a:p>
          <a:p>
            <a:r>
              <a:rPr lang="en-US" sz="2800">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en-US" sz="2800">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1" y="3192497"/>
            <a:ext cx="4258167"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123075"/>
            <a:ext cx="7501812"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781038"/>
            <a:ext cx="75018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596646"/>
            <a:ext cx="11467323" cy="2862322"/>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1. </a:t>
            </a:r>
            <a:r>
              <a:rPr lang="vi-VN" sz="2000" dirty="0" smtClean="0">
                <a:solidFill>
                  <a:srgbClr val="FF0000"/>
                </a:solidFill>
                <a:latin typeface="Times New Roman" panose="02020603050405020304" pitchFamily="18" charset="0"/>
                <a:cs typeface="Times New Roman" panose="02020603050405020304" pitchFamily="18" charset="0"/>
              </a:rPr>
              <a:t>Chiều </a:t>
            </a:r>
            <a:r>
              <a:rPr lang="vi-VN" sz="2000" dirty="0">
                <a:solidFill>
                  <a:srgbClr val="FF0000"/>
                </a:solidFill>
                <a:latin typeface="Times New Roman" panose="02020603050405020304" pitchFamily="18" charset="0"/>
                <a:cs typeface="Times New Roman" panose="02020603050405020304" pitchFamily="18" charset="0"/>
              </a:rPr>
              <a:t>quay của bánh dẫn và bánh bị dẫn trong trường hợp truyền động dây đai thẳng cùng chiều nhau.</a:t>
            </a:r>
          </a:p>
          <a:p>
            <a:r>
              <a:rPr lang="vi-VN" sz="2000" dirty="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chéo là ngược chiều nhau</a:t>
            </a:r>
          </a:p>
          <a:p>
            <a:r>
              <a:rPr lang="vi-VN" sz="2000" b="1" dirty="0">
                <a:solidFill>
                  <a:srgbClr val="7030A0"/>
                </a:solidFill>
                <a:latin typeface="Times New Roman" panose="02020603050405020304" pitchFamily="18" charset="0"/>
                <a:cs typeface="Times New Roman" panose="02020603050405020304" pitchFamily="18" charset="0"/>
              </a:rPr>
              <a:t>2. Cấu tao và nguyên lý hoạt động của truyền động đai</a:t>
            </a:r>
          </a:p>
          <a:p>
            <a:r>
              <a:rPr lang="vi-VN" sz="2000" b="1" dirty="0">
                <a:solidFill>
                  <a:srgbClr val="7030A0"/>
                </a:solidFill>
                <a:latin typeface="Times New Roman" panose="02020603050405020304" pitchFamily="18" charset="0"/>
                <a:cs typeface="Times New Roman" panose="02020603050405020304" pitchFamily="18" charset="0"/>
              </a:rPr>
              <a:t>a. Cấu tạo truyền động </a:t>
            </a:r>
            <a:r>
              <a:rPr lang="vi-VN" sz="2000" b="1" dirty="0" smtClean="0">
                <a:solidFill>
                  <a:srgbClr val="7030A0"/>
                </a:solidFill>
                <a:latin typeface="Times New Roman" panose="02020603050405020304" pitchFamily="18" charset="0"/>
                <a:cs typeface="Times New Roman" panose="02020603050405020304" pitchFamily="18" charset="0"/>
              </a:rPr>
              <a:t>đai</a:t>
            </a:r>
            <a:r>
              <a:rPr lang="en-US" sz="2000" b="1" dirty="0" smtClean="0">
                <a:solidFill>
                  <a:srgbClr val="7030A0"/>
                </a:solidFill>
                <a:latin typeface="Times New Roman" panose="02020603050405020304" pitchFamily="18" charset="0"/>
                <a:cs typeface="Times New Roman" panose="02020603050405020304" pitchFamily="18" charset="0"/>
              </a:rPr>
              <a:t>:</a:t>
            </a:r>
            <a:endParaRPr lang="vi-VN" sz="2000" b="1" dirty="0">
              <a:solidFill>
                <a:srgbClr val="7030A0"/>
              </a:solidFill>
              <a:latin typeface="Times New Roman" panose="02020603050405020304" pitchFamily="18" charset="0"/>
              <a:cs typeface="Times New Roman" panose="02020603050405020304" pitchFamily="18" charset="0"/>
            </a:endParaRPr>
          </a:p>
          <a:p>
            <a:r>
              <a:rPr lang="vi-VN" sz="2000" b="1" dirty="0">
                <a:solidFill>
                  <a:srgbClr val="7030A0"/>
                </a:solidFill>
                <a:latin typeface="Times New Roman" panose="02020603050405020304" pitchFamily="18" charset="0"/>
                <a:cs typeface="Times New Roman" panose="02020603050405020304" pitchFamily="18" charset="0"/>
              </a:rPr>
              <a:t>- Gồm bánh đai dẫn, bánh đai bị dẫn, dây đai.</a:t>
            </a:r>
          </a:p>
          <a:p>
            <a:r>
              <a:rPr lang="vi-VN" sz="2000" dirty="0">
                <a:solidFill>
                  <a:srgbClr val="FF0000"/>
                </a:solidFill>
                <a:latin typeface="Times New Roman" panose="02020603050405020304" pitchFamily="18" charset="0"/>
                <a:cs typeface="Times New Roman" panose="02020603050405020304" pitchFamily="18" charset="0"/>
              </a:rPr>
              <a:t>b</a:t>
            </a:r>
            <a:r>
              <a:rPr lang="vi-VN" sz="2000" dirty="0">
                <a:solidFill>
                  <a:srgbClr val="0070C0"/>
                </a:solidFill>
                <a:latin typeface="Times New Roman" panose="02020603050405020304" pitchFamily="18" charset="0"/>
                <a:cs typeface="Times New Roman" panose="02020603050405020304" pitchFamily="18" charset="0"/>
              </a:rPr>
              <a:t>. Nguyên lý làm việc</a:t>
            </a:r>
          </a:p>
          <a:p>
            <a:r>
              <a:rPr lang="vi-VN" sz="2000" dirty="0">
                <a:solidFill>
                  <a:srgbClr val="0070C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và </a:t>
            </a:r>
            <a:r>
              <a:rPr lang="en-US" sz="2000" dirty="0" smtClean="0">
                <a:solidFill>
                  <a:srgbClr val="0070C0"/>
                </a:solidFill>
                <a:latin typeface="Times New Roman" panose="02020603050405020304" pitchFamily="18" charset="0"/>
                <a:cs typeface="Times New Roman" panose="02020603050405020304" pitchFamily="18" charset="0"/>
              </a:rPr>
              <a:t>2</a:t>
            </a:r>
            <a:r>
              <a:rPr lang="vi-VN" sz="2000" dirty="0" smtClean="0">
                <a:solidFill>
                  <a:srgbClr val="0070C0"/>
                </a:solidFill>
                <a:latin typeface="Times New Roman" panose="02020603050405020304" pitchFamily="18" charset="0"/>
                <a:cs typeface="Times New Roman" panose="02020603050405020304" pitchFamily="18" charset="0"/>
              </a:rPr>
              <a:t>bánh đai </a:t>
            </a:r>
            <a:r>
              <a:rPr lang="vi-VN" sz="2000" dirty="0">
                <a:solidFill>
                  <a:srgbClr val="0070C0"/>
                </a:solidFill>
                <a:latin typeface="Times New Roman" panose="02020603050405020304" pitchFamily="18" charset="0"/>
                <a:cs typeface="Times New Roman" panose="02020603050405020304" pitchFamily="18" charset="0"/>
              </a:rPr>
              <a:t>làm bánh bị dẫn 2(có đường kính D2) quay với tốc độ n2(vòng/phút)</a:t>
            </a:r>
          </a:p>
          <a:p>
            <a:r>
              <a:rPr lang="vi-VN" sz="2000" dirty="0">
                <a:solidFill>
                  <a:srgbClr val="0070C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549480" y="5839036"/>
            <a:ext cx="6129153" cy="1071930"/>
          </a:xfrm>
          <a:prstGeom prst="rect">
            <a:avLst/>
          </a:prstGeom>
        </p:spPr>
      </p:pic>
      <p:sp>
        <p:nvSpPr>
          <p:cNvPr id="9" name="Rectangle 8"/>
          <p:cNvSpPr/>
          <p:nvPr/>
        </p:nvSpPr>
        <p:spPr>
          <a:xfrm>
            <a:off x="3614056" y="5587527"/>
            <a:ext cx="5909388" cy="1323439"/>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dirty="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dirty="0">
                <a:solidFill>
                  <a:srgbClr val="FF0000"/>
                </a:solidFill>
                <a:latin typeface="Times New Roman" panose="02020603050405020304" pitchFamily="18" charset="0"/>
                <a:cs typeface="Times New Roman" panose="02020603050405020304" pitchFamily="18" charset="0"/>
              </a:rPr>
              <a:t> + i &gt; 1 bánh </a:t>
            </a:r>
            <a:r>
              <a:rPr lang="vi-VN" sz="2000" dirty="0" smtClean="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dẫn quay </a:t>
            </a:r>
            <a:r>
              <a:rPr lang="vi-VN" sz="2000" dirty="0" smtClean="0">
                <a:solidFill>
                  <a:srgbClr val="FF0000"/>
                </a:solidFill>
                <a:latin typeface="Times New Roman" panose="02020603050405020304" pitchFamily="18" charset="0"/>
                <a:cs typeface="Times New Roman" panose="02020603050405020304" pitchFamily="18" charset="0"/>
              </a:rPr>
              <a:t>nhanh </a:t>
            </a:r>
            <a:r>
              <a:rPr lang="vi-VN" sz="2000" dirty="0">
                <a:solidFill>
                  <a:srgbClr val="FF0000"/>
                </a:solidFill>
                <a:latin typeface="Times New Roman" panose="02020603050405020304" pitchFamily="18" charset="0"/>
                <a:cs typeface="Times New Roman" panose="02020603050405020304" pitchFamily="18" charset="0"/>
              </a:rPr>
              <a:t>bơn 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anim calcmode="lin" valueType="num">
                                      <p:cBhvr>
                                        <p:cTn id="1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anim calcmode="lin" valueType="num">
                                      <p:cBhvr>
                                        <p:cTn id="2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346747"/>
            <a:ext cx="11582400" cy="3416320"/>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ma </a:t>
            </a:r>
            <a:r>
              <a:rPr lang="en-US" sz="2400" b="1" dirty="0" err="1">
                <a:latin typeface="Times New Roman" panose="02020603050405020304" pitchFamily="18" charset="0"/>
                <a:cs typeface="Times New Roman" panose="02020603050405020304" pitchFamily="18" charset="0"/>
              </a:rPr>
              <a:t>sát</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a:t>
            </a:r>
          </a:p>
          <a:p>
            <a:r>
              <a:rPr lang="en-US" sz="2400" dirty="0">
                <a:solidFill>
                  <a:srgbClr val="0070C0"/>
                </a:solidFill>
                <a:latin typeface="Times New Roman" panose="02020603050405020304" pitchFamily="18" charset="0"/>
                <a:cs typeface="Times New Roman" panose="02020603050405020304" pitchFamily="18" charset="0"/>
              </a:rPr>
              <a:t>a. </a:t>
            </a:r>
            <a:r>
              <a:rPr lang="en-US" sz="2400" dirty="0" err="1">
                <a:solidFill>
                  <a:srgbClr val="0070C0"/>
                </a:solidFill>
                <a:latin typeface="Times New Roman" panose="02020603050405020304" pitchFamily="18" charset="0"/>
                <a:cs typeface="Times New Roman" panose="02020603050405020304" pitchFamily="18" charset="0"/>
              </a:rPr>
              <a:t>Cấu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truyền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đai</a:t>
            </a:r>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Gồm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dẫn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dẫn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đai</a:t>
            </a:r>
            <a:r>
              <a:rPr lang="en-US" sz="2400" dirty="0">
                <a:solidFill>
                  <a:srgbClr val="0070C0"/>
                </a:solidFill>
                <a:latin typeface="Times New Roman" panose="02020603050405020304" pitchFamily="18" charset="0"/>
                <a:cs typeface="Times New Roman" panose="02020603050405020304" pitchFamily="18" charset="0"/>
              </a:rPr>
              <a:t>.</a:t>
            </a:r>
          </a:p>
          <a:p>
            <a:r>
              <a:rPr lang="en-US" sz="2400" dirty="0">
                <a:solidFill>
                  <a:srgbClr val="C00000"/>
                </a:solidFill>
                <a:latin typeface="Times New Roman" panose="02020603050405020304" pitchFamily="18" charset="0"/>
                <a:cs typeface="Times New Roman" panose="02020603050405020304" pitchFamily="18" charset="0"/>
              </a:rPr>
              <a:t>b. </a:t>
            </a:r>
            <a:r>
              <a:rPr lang="en-US" sz="2400" dirty="0" err="1">
                <a:solidFill>
                  <a:srgbClr val="C00000"/>
                </a:solidFill>
                <a:latin typeface="Times New Roman" panose="02020603050405020304" pitchFamily="18" charset="0"/>
                <a:cs typeface="Times New Roman" panose="02020603050405020304" pitchFamily="18" charset="0"/>
              </a:rPr>
              <a:t>Nguyên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lý</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việc</a:t>
            </a:r>
            <a:endParaRPr lang="en-US" sz="2400" dirty="0">
              <a:solidFill>
                <a:srgbClr val="C00000"/>
              </a:solidFill>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1(</a:t>
            </a:r>
            <a:r>
              <a:rPr lang="en-US" sz="2400" dirty="0" err="1">
                <a:solidFill>
                  <a:srgbClr val="C00000"/>
                </a:solidFill>
                <a:latin typeface="Times New Roman" panose="02020603050405020304" pitchFamily="18" charset="0"/>
                <a:cs typeface="Times New Roman" panose="02020603050405020304" pitchFamily="18" charset="0"/>
              </a:rPr>
              <a:t>có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đường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kính</a:t>
            </a:r>
            <a:r>
              <a:rPr lang="en-US" sz="2400" dirty="0">
                <a:solidFill>
                  <a:srgbClr val="C00000"/>
                </a:solidFill>
                <a:latin typeface="Times New Roman" panose="02020603050405020304" pitchFamily="18" charset="0"/>
                <a:cs typeface="Times New Roman" panose="02020603050405020304" pitchFamily="18" charset="0"/>
              </a:rPr>
              <a:t> D</a:t>
            </a:r>
            <a:r>
              <a:rPr lang="en-US" sz="2400" baseline="-25000" dirty="0">
                <a:solidFill>
                  <a:srgbClr val="C00000"/>
                </a:solidFill>
                <a:latin typeface="Times New Roman" panose="02020603050405020304" pitchFamily="18" charset="0"/>
                <a:cs typeface="Times New Roman" panose="02020603050405020304" pitchFamily="18" charset="0"/>
              </a:rPr>
              <a:t>1</a:t>
            </a:r>
            <a:r>
              <a:rPr lang="en-US" sz="2400" dirty="0">
                <a:solidFill>
                  <a:srgbClr val="C00000"/>
                </a:solidFill>
                <a:latin typeface="Times New Roman" panose="02020603050405020304" pitchFamily="18" charset="0"/>
                <a:cs typeface="Times New Roman" panose="02020603050405020304" pitchFamily="18" charset="0"/>
              </a:rPr>
              <a:t>) quay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a:t>
            </a:r>
            <a:r>
              <a:rPr lang="en-US" sz="2400" dirty="0">
                <a:solidFill>
                  <a:srgbClr val="C00000"/>
                </a:solidFill>
                <a:latin typeface="Times New Roman" panose="02020603050405020304" pitchFamily="18" charset="0"/>
                <a:cs typeface="Times New Roman" panose="02020603050405020304" pitchFamily="18" charset="0"/>
              </a:rPr>
              <a:t> n</a:t>
            </a:r>
            <a:r>
              <a:rPr lang="en-US" sz="2400" baseline="-25000" dirty="0">
                <a:solidFill>
                  <a:srgbClr val="C00000"/>
                </a:solidFill>
                <a:latin typeface="Times New Roman" panose="02020603050405020304" pitchFamily="18" charset="0"/>
                <a:cs typeface="Times New Roman" panose="02020603050405020304" pitchFamily="18" charset="0"/>
              </a:rPr>
              <a:t>1</a:t>
            </a:r>
            <a:r>
              <a:rPr lang="en-US" sz="2400" dirty="0">
                <a:solidFill>
                  <a:srgbClr val="C00000"/>
                </a:solidFill>
                <a:latin typeface="Times New Roman" panose="02020603050405020304" pitchFamily="18" charset="0"/>
                <a:cs typeface="Times New Roman" panose="02020603050405020304" pitchFamily="18" charset="0"/>
              </a:rPr>
              <a:t>(</a:t>
            </a:r>
            <a:r>
              <a:rPr lang="en-US" sz="2400" dirty="0" err="1">
                <a:solidFill>
                  <a:srgbClr val="C00000"/>
                </a:solidFill>
                <a:latin typeface="Times New Roman" panose="02020603050405020304" pitchFamily="18" charset="0"/>
                <a:cs typeface="Times New Roman" panose="02020603050405020304" pitchFamily="18" charset="0"/>
              </a:rPr>
              <a:t>vòng</a:t>
            </a:r>
            <a:r>
              <a:rPr lang="en-US" sz="2400" dirty="0">
                <a:solidFill>
                  <a:srgbClr val="C00000"/>
                </a:solidFill>
                <a:latin typeface="Times New Roman" panose="02020603050405020304" pitchFamily="18" charset="0"/>
                <a:cs typeface="Times New Roman" panose="02020603050405020304" pitchFamily="18" charset="0"/>
              </a:rPr>
              <a:t>/</a:t>
            </a:r>
            <a:r>
              <a:rPr lang="en-US" sz="2400" dirty="0" err="1">
                <a:solidFill>
                  <a:srgbClr val="C00000"/>
                </a:solidFill>
                <a:latin typeface="Times New Roman" panose="02020603050405020304" pitchFamily="18" charset="0"/>
                <a:cs typeface="Times New Roman" panose="02020603050405020304" pitchFamily="18" charset="0"/>
              </a:rPr>
              <a:t>phút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nhờ</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lực</a:t>
            </a:r>
            <a:r>
              <a:rPr lang="en-US" sz="2400" dirty="0">
                <a:solidFill>
                  <a:srgbClr val="C00000"/>
                </a:solidFill>
                <a:latin typeface="Times New Roman" panose="02020603050405020304" pitchFamily="18" charset="0"/>
                <a:cs typeface="Times New Roman" panose="02020603050405020304" pitchFamily="18" charset="0"/>
              </a:rPr>
              <a:t> ma </a:t>
            </a:r>
            <a:r>
              <a:rPr lang="en-US" sz="2400" dirty="0" err="1">
                <a:solidFill>
                  <a:srgbClr val="C00000"/>
                </a:solidFill>
                <a:latin typeface="Times New Roman" panose="02020603050405020304" pitchFamily="18" charset="0"/>
                <a:cs typeface="Times New Roman" panose="02020603050405020304" pitchFamily="18" charset="0"/>
              </a:rPr>
              <a:t>sát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dây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smtClean="0">
                <a:solidFill>
                  <a:srgbClr val="C00000"/>
                </a:solidFill>
                <a:latin typeface="Times New Roman" panose="02020603050405020304" pitchFamily="18" charset="0"/>
                <a:cs typeface="Times New Roman" panose="02020603050405020304" pitchFamily="18" charset="0"/>
              </a:rPr>
              <a:t>2bánh </a:t>
            </a:r>
            <a:r>
              <a:rPr lang="en-US" sz="2400" dirty="0" err="1" smtClean="0">
                <a:solidFill>
                  <a:srgbClr val="C00000"/>
                </a:solidFill>
                <a:latin typeface="Times New Roman" panose="02020603050405020304" pitchFamily="18" charset="0"/>
                <a:cs typeface="Times New Roman" panose="02020603050405020304" pitchFamily="18" charset="0"/>
              </a:rPr>
              <a:t>đai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bị</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2(</a:t>
            </a:r>
            <a:r>
              <a:rPr lang="en-US" sz="2400" dirty="0" err="1">
                <a:solidFill>
                  <a:srgbClr val="C00000"/>
                </a:solidFill>
                <a:latin typeface="Times New Roman" panose="02020603050405020304" pitchFamily="18" charset="0"/>
                <a:cs typeface="Times New Roman" panose="02020603050405020304" pitchFamily="18" charset="0"/>
              </a:rPr>
              <a:t>có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đường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kính</a:t>
            </a:r>
            <a:r>
              <a:rPr lang="en-US" sz="2400" dirty="0">
                <a:solidFill>
                  <a:srgbClr val="C00000"/>
                </a:solidFill>
                <a:latin typeface="Times New Roman" panose="02020603050405020304" pitchFamily="18" charset="0"/>
                <a:cs typeface="Times New Roman" panose="02020603050405020304" pitchFamily="18" charset="0"/>
              </a:rPr>
              <a:t> D</a:t>
            </a:r>
            <a:r>
              <a:rPr lang="en-US" sz="2400" baseline="-25000" dirty="0">
                <a:solidFill>
                  <a:srgbClr val="C00000"/>
                </a:solidFill>
                <a:latin typeface="Times New Roman" panose="02020603050405020304" pitchFamily="18" charset="0"/>
                <a:cs typeface="Times New Roman" panose="02020603050405020304" pitchFamily="18" charset="0"/>
              </a:rPr>
              <a:t>2</a:t>
            </a:r>
            <a:r>
              <a:rPr lang="en-US" sz="2400" dirty="0">
                <a:solidFill>
                  <a:srgbClr val="C00000"/>
                </a:solidFill>
                <a:latin typeface="Times New Roman" panose="02020603050405020304" pitchFamily="18" charset="0"/>
                <a:cs typeface="Times New Roman" panose="02020603050405020304" pitchFamily="18" charset="0"/>
              </a:rPr>
              <a:t>) quay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a:t>
            </a:r>
            <a:r>
              <a:rPr lang="en-US" sz="2400" dirty="0">
                <a:solidFill>
                  <a:srgbClr val="C00000"/>
                </a:solidFill>
                <a:latin typeface="Times New Roman" panose="02020603050405020304" pitchFamily="18" charset="0"/>
                <a:cs typeface="Times New Roman" panose="02020603050405020304" pitchFamily="18" charset="0"/>
              </a:rPr>
              <a:t> n</a:t>
            </a:r>
            <a:r>
              <a:rPr lang="en-US" sz="2400" baseline="-25000" dirty="0">
                <a:solidFill>
                  <a:srgbClr val="C00000"/>
                </a:solidFill>
                <a:latin typeface="Times New Roman" panose="02020603050405020304" pitchFamily="18" charset="0"/>
                <a:cs typeface="Times New Roman" panose="02020603050405020304" pitchFamily="18" charset="0"/>
              </a:rPr>
              <a:t>2</a:t>
            </a:r>
            <a:r>
              <a:rPr lang="en-US" sz="2400" dirty="0">
                <a:solidFill>
                  <a:srgbClr val="C00000"/>
                </a:solidFill>
                <a:latin typeface="Times New Roman" panose="02020603050405020304" pitchFamily="18" charset="0"/>
                <a:cs typeface="Times New Roman" panose="02020603050405020304" pitchFamily="18" charset="0"/>
              </a:rPr>
              <a:t>(</a:t>
            </a:r>
            <a:r>
              <a:rPr lang="en-US" sz="2400" dirty="0" err="1">
                <a:solidFill>
                  <a:srgbClr val="C00000"/>
                </a:solidFill>
                <a:latin typeface="Times New Roman" panose="02020603050405020304" pitchFamily="18" charset="0"/>
                <a:cs typeface="Times New Roman" panose="02020603050405020304" pitchFamily="18" charset="0"/>
              </a:rPr>
              <a:t>vòng</a:t>
            </a:r>
            <a:r>
              <a:rPr lang="en-US" sz="2400" dirty="0">
                <a:solidFill>
                  <a:srgbClr val="C00000"/>
                </a:solidFill>
                <a:latin typeface="Times New Roman" panose="02020603050405020304" pitchFamily="18" charset="0"/>
                <a:cs typeface="Times New Roman" panose="02020603050405020304" pitchFamily="18" charset="0"/>
              </a:rPr>
              <a:t>/</a:t>
            </a:r>
            <a:r>
              <a:rPr lang="en-US" sz="2400" dirty="0" err="1">
                <a:solidFill>
                  <a:srgbClr val="C00000"/>
                </a:solidFill>
                <a:latin typeface="Times New Roman" panose="02020603050405020304" pitchFamily="18" charset="0"/>
                <a:cs typeface="Times New Roman" panose="02020603050405020304" pitchFamily="18" charset="0"/>
              </a:rPr>
              <a:t>phút</a:t>
            </a:r>
            <a:r>
              <a:rPr lang="en-US" sz="2400" dirty="0">
                <a:solidFill>
                  <a:srgbClr val="C00000"/>
                </a:solidFill>
                <a:latin typeface="Times New Roman" panose="02020603050405020304" pitchFamily="18" charset="0"/>
                <a:cs typeface="Times New Roman" panose="02020603050405020304" pitchFamily="18" charset="0"/>
              </a:rPr>
              <a:t>)</a:t>
            </a:r>
          </a:p>
          <a:p>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Tỉ</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hệ</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thức</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60278" y="3623608"/>
            <a:ext cx="6133108" cy="1072989"/>
          </a:xfrm>
          <a:prstGeom prst="rect">
            <a:avLst/>
          </a:prstGeom>
        </p:spPr>
      </p:pic>
      <p:sp>
        <p:nvSpPr>
          <p:cNvPr id="3" name="Rectangle 2"/>
          <p:cNvSpPr/>
          <p:nvPr/>
        </p:nvSpPr>
        <p:spPr>
          <a:xfrm>
            <a:off x="202152" y="4364909"/>
            <a:ext cx="11666387" cy="2123658"/>
          </a:xfrm>
          <a:prstGeom prst="rect">
            <a:avLst/>
          </a:prstGeom>
        </p:spPr>
        <p:txBody>
          <a:bodyPr wrap="square">
            <a:spAutoFit/>
          </a:bodyPr>
          <a:lstStyle/>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800" dirty="0" smtClean="0">
                <a:solidFill>
                  <a:srgbClr val="7030A0"/>
                </a:solidFill>
                <a:latin typeface="Times New Roman" panose="02020603050405020304" pitchFamily="18" charset="0"/>
                <a:cs typeface="Times New Roman" panose="02020603050405020304" pitchFamily="18" charset="0"/>
              </a:rPr>
              <a:t>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Ứng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dụng</a:t>
            </a:r>
            <a:endParaRPr lang="en-US" sz="2800" dirty="0">
              <a:solidFill>
                <a:srgbClr val="7030A0"/>
              </a:solidFill>
              <a:latin typeface="Times New Roman" panose="02020603050405020304" pitchFamily="18" charset="0"/>
              <a:cs typeface="Times New Roman" panose="02020603050405020304" pitchFamily="18" charset="0"/>
            </a:endParaRPr>
          </a:p>
          <a:p>
            <a:pPr marL="342900" indent="-342900">
              <a:buFontTx/>
              <a:buChar char="-"/>
            </a:pPr>
            <a:r>
              <a:rPr lang="en-US" sz="2800" dirty="0" err="1" smtClean="0">
                <a:solidFill>
                  <a:srgbClr val="7030A0"/>
                </a:solidFill>
                <a:latin typeface="Times New Roman" panose="02020603050405020304" pitchFamily="18" charset="0"/>
                <a:cs typeface="Times New Roman" panose="02020603050405020304" pitchFamily="18" charset="0"/>
              </a:rPr>
              <a:t>Bộ</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truyền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đai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có</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cấu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tạo</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đơn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giản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làm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việc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êm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có</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thể</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truyền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chuyển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đọng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giữa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các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trụ</a:t>
            </a:r>
            <a:r>
              <a:rPr lang="en-US" sz="2800" dirty="0" smtClean="0">
                <a:solidFill>
                  <a:srgbClr val="7030A0"/>
                </a:solidFill>
                <a:latin typeface="Times New Roman" panose="02020603050405020304" pitchFamily="18" charset="0"/>
                <a:cs typeface="Times New Roman" panose="02020603050405020304" pitchFamily="18" charset="0"/>
              </a:rPr>
              <a:t> ở </a:t>
            </a:r>
            <a:r>
              <a:rPr lang="en-US" sz="2800" dirty="0" err="1" smtClean="0">
                <a:solidFill>
                  <a:srgbClr val="7030A0"/>
                </a:solidFill>
                <a:latin typeface="Times New Roman" panose="02020603050405020304" pitchFamily="18" charset="0"/>
                <a:cs typeface="Times New Roman" panose="02020603050405020304" pitchFamily="18" charset="0"/>
              </a:rPr>
              <a:t>xa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nhau.Ví</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dụ</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máy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khâu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máy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khoan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bàn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máy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tiện</a:t>
            </a:r>
            <a:r>
              <a:rPr lang="en-US" sz="2800"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973</TotalTime>
  <Words>2738</Words>
  <Application>Microsoft Office PowerPoint</Application>
  <PresentationFormat>Widescreen</PresentationFormat>
  <Paragraphs>191</Paragraphs>
  <Slides>34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Century Gothic</vt:lpstr>
      <vt:lpstr>Tahoma</vt:lpstr>
      <vt:lpstr>Times New Roman</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Latitude 7480</cp:lastModifiedBy>
  <cp:revision>6</cp:revision>
  <dcterms:created xsi:type="dcterms:W3CDTF">2023-06-21T22:05:51Z</dcterms:created>
  <dcterms:modified xsi:type="dcterms:W3CDTF">2023-12-19T00:40:44Z</dcterms:modified>
</cp:coreProperties>
</file>